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72"/>
  </p:notesMasterIdLst>
  <p:sldIdLst>
    <p:sldId id="256" r:id="rId2"/>
    <p:sldId id="360" r:id="rId3"/>
    <p:sldId id="350" r:id="rId4"/>
    <p:sldId id="351" r:id="rId5"/>
    <p:sldId id="352" r:id="rId6"/>
    <p:sldId id="353" r:id="rId7"/>
    <p:sldId id="354" r:id="rId8"/>
    <p:sldId id="355" r:id="rId9"/>
    <p:sldId id="356" r:id="rId10"/>
    <p:sldId id="357" r:id="rId11"/>
    <p:sldId id="358" r:id="rId12"/>
    <p:sldId id="359"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298" r:id="rId53"/>
    <p:sldId id="299" r:id="rId54"/>
    <p:sldId id="300" r:id="rId55"/>
    <p:sldId id="349" r:id="rId56"/>
    <p:sldId id="310" r:id="rId57"/>
    <p:sldId id="318" r:id="rId58"/>
    <p:sldId id="319" r:id="rId59"/>
    <p:sldId id="320" r:id="rId60"/>
    <p:sldId id="321" r:id="rId61"/>
    <p:sldId id="322" r:id="rId62"/>
    <p:sldId id="323" r:id="rId63"/>
    <p:sldId id="326" r:id="rId64"/>
    <p:sldId id="327" r:id="rId65"/>
    <p:sldId id="332" r:id="rId66"/>
    <p:sldId id="339" r:id="rId67"/>
    <p:sldId id="343" r:id="rId68"/>
    <p:sldId id="348" r:id="rId69"/>
    <p:sldId id="301" r:id="rId70"/>
    <p:sldId id="302" r:id="rId71"/>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814" autoAdjust="0"/>
  </p:normalViewPr>
  <p:slideViewPr>
    <p:cSldViewPr>
      <p:cViewPr varScale="1">
        <p:scale>
          <a:sx n="83" d="100"/>
          <a:sy n="83" d="100"/>
        </p:scale>
        <p:origin x="-564" y="-14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sorterViewPr>
    <p:cViewPr>
      <p:scale>
        <a:sx n="75" d="100"/>
        <a:sy n="75"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8" Type="http://schemas.openxmlformats.org/officeDocument/2006/relationships/slide" Target="slides/slide11.xml"/><Relationship Id="rId3" Type="http://schemas.openxmlformats.org/officeDocument/2006/relationships/slide" Target="slides/slide5.xml"/><Relationship Id="rId7" Type="http://schemas.openxmlformats.org/officeDocument/2006/relationships/slide" Target="slides/slide9.xml"/><Relationship Id="rId2" Type="http://schemas.openxmlformats.org/officeDocument/2006/relationships/slide" Target="slides/slide4.xml"/><Relationship Id="rId1" Type="http://schemas.openxmlformats.org/officeDocument/2006/relationships/slide" Target="slides/slide3.xml"/><Relationship Id="rId6" Type="http://schemas.openxmlformats.org/officeDocument/2006/relationships/slide" Target="slides/slide8.xml"/><Relationship Id="rId5" Type="http://schemas.openxmlformats.org/officeDocument/2006/relationships/slide" Target="slides/slide7.xml"/><Relationship Id="rId4"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US"/>
          </a:p>
        </p:txBody>
      </p:sp>
      <p:sp>
        <p:nvSpPr>
          <p:cNvPr id="1556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p>
        </p:txBody>
      </p:sp>
      <p:sp>
        <p:nvSpPr>
          <p:cNvPr id="1556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556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556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US"/>
          </a:p>
        </p:txBody>
      </p:sp>
      <p:sp>
        <p:nvSpPr>
          <p:cNvPr id="1556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C18BBDF3-1D07-46A4-990A-6F5B37295096}" type="slidenum">
              <a:rPr lang="en-US"/>
              <a:pPr/>
              <a:t>‹#›</a:t>
            </a:fld>
            <a:endParaRPr lang="en-US"/>
          </a:p>
        </p:txBody>
      </p:sp>
    </p:spTree>
    <p:extLst>
      <p:ext uri="{BB962C8B-B14F-4D97-AF65-F5344CB8AC3E}">
        <p14:creationId xmlns:p14="http://schemas.microsoft.com/office/powerpoint/2010/main" xmlns="" val="4428257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Proceedings of IEEE Symposium on Security and Privacy, 1996</a:t>
            </a:r>
          </a:p>
          <a:p>
            <a:endParaRPr lang="en-US" dirty="0"/>
          </a:p>
        </p:txBody>
      </p:sp>
      <p:sp>
        <p:nvSpPr>
          <p:cNvPr id="4" name="Slide Number Placeholder 3"/>
          <p:cNvSpPr>
            <a:spLocks noGrp="1"/>
          </p:cNvSpPr>
          <p:nvPr>
            <p:ph type="sldNum" sz="quarter" idx="10"/>
          </p:nvPr>
        </p:nvSpPr>
        <p:spPr/>
        <p:txBody>
          <a:bodyPr/>
          <a:lstStyle/>
          <a:p>
            <a:fld id="{C18BBDF3-1D07-46A4-990A-6F5B37295096}"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ctr" eaLnBrk="0" fontAlgn="base" hangingPunct="0">
              <a:spcBef>
                <a:spcPct val="0"/>
              </a:spcBef>
              <a:spcAft>
                <a:spcPct val="0"/>
              </a:spcAft>
              <a:defRPr>
                <a:solidFill>
                  <a:schemeClr val="tx1"/>
                </a:solidFill>
                <a:latin typeface="Tahoma" pitchFamily="34" charset="0"/>
                <a:cs typeface="Arial" charset="0"/>
              </a:defRPr>
            </a:lvl6pPr>
            <a:lvl7pPr marL="2971800" indent="-228600" algn="ctr" eaLnBrk="0" fontAlgn="base" hangingPunct="0">
              <a:spcBef>
                <a:spcPct val="0"/>
              </a:spcBef>
              <a:spcAft>
                <a:spcPct val="0"/>
              </a:spcAft>
              <a:defRPr>
                <a:solidFill>
                  <a:schemeClr val="tx1"/>
                </a:solidFill>
                <a:latin typeface="Tahoma" pitchFamily="34" charset="0"/>
                <a:cs typeface="Arial" charset="0"/>
              </a:defRPr>
            </a:lvl7pPr>
            <a:lvl8pPr marL="3429000" indent="-228600" algn="ctr" eaLnBrk="0" fontAlgn="base" hangingPunct="0">
              <a:spcBef>
                <a:spcPct val="0"/>
              </a:spcBef>
              <a:spcAft>
                <a:spcPct val="0"/>
              </a:spcAft>
              <a:defRPr>
                <a:solidFill>
                  <a:schemeClr val="tx1"/>
                </a:solidFill>
                <a:latin typeface="Tahoma" pitchFamily="34" charset="0"/>
                <a:cs typeface="Arial" charset="0"/>
              </a:defRPr>
            </a:lvl8pPr>
            <a:lvl9pPr marL="3886200" indent="-228600" algn="ct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C20AC31E-08BD-47B8-9466-61F8355A682E}" type="slidenum">
              <a:rPr lang="en-US" altLang="en-US">
                <a:latin typeface="Arial" charset="0"/>
              </a:rPr>
              <a:pPr eaLnBrk="1" hangingPunct="1"/>
              <a:t>64</a:t>
            </a:fld>
            <a:endParaRPr lang="en-US" altLang="en-US">
              <a:latin typeface="Arial"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en-US" smtClean="0"/>
              <a:t>The display above has been obtained on a previously captured file. It is ordered by source address. It is achieved by clicking on the “Source” column. Other types of ordering can also be used. I advise to play with that.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ctr" eaLnBrk="0" fontAlgn="base" hangingPunct="0">
              <a:spcBef>
                <a:spcPct val="0"/>
              </a:spcBef>
              <a:spcAft>
                <a:spcPct val="0"/>
              </a:spcAft>
              <a:defRPr>
                <a:solidFill>
                  <a:schemeClr val="tx1"/>
                </a:solidFill>
                <a:latin typeface="Tahoma" pitchFamily="34" charset="0"/>
                <a:cs typeface="Arial" charset="0"/>
              </a:defRPr>
            </a:lvl6pPr>
            <a:lvl7pPr marL="2971800" indent="-228600" algn="ctr" eaLnBrk="0" fontAlgn="base" hangingPunct="0">
              <a:spcBef>
                <a:spcPct val="0"/>
              </a:spcBef>
              <a:spcAft>
                <a:spcPct val="0"/>
              </a:spcAft>
              <a:defRPr>
                <a:solidFill>
                  <a:schemeClr val="tx1"/>
                </a:solidFill>
                <a:latin typeface="Tahoma" pitchFamily="34" charset="0"/>
                <a:cs typeface="Arial" charset="0"/>
              </a:defRPr>
            </a:lvl7pPr>
            <a:lvl8pPr marL="3429000" indent="-228600" algn="ctr" eaLnBrk="0" fontAlgn="base" hangingPunct="0">
              <a:spcBef>
                <a:spcPct val="0"/>
              </a:spcBef>
              <a:spcAft>
                <a:spcPct val="0"/>
              </a:spcAft>
              <a:defRPr>
                <a:solidFill>
                  <a:schemeClr val="tx1"/>
                </a:solidFill>
                <a:latin typeface="Tahoma" pitchFamily="34" charset="0"/>
                <a:cs typeface="Arial" charset="0"/>
              </a:defRPr>
            </a:lvl8pPr>
            <a:lvl9pPr marL="3886200" indent="-228600" algn="ct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8813E39D-1021-4DA2-AEFE-BBA2E57A8E07}" type="slidenum">
              <a:rPr lang="en-US" altLang="en-US">
                <a:latin typeface="Arial" charset="0"/>
              </a:rPr>
              <a:pPr eaLnBrk="1" hangingPunct="1"/>
              <a:t>65</a:t>
            </a:fld>
            <a:endParaRPr lang="en-US" altLang="en-US">
              <a:latin typeface="Arial"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ctr" eaLnBrk="0" fontAlgn="base" hangingPunct="0">
              <a:spcBef>
                <a:spcPct val="0"/>
              </a:spcBef>
              <a:spcAft>
                <a:spcPct val="0"/>
              </a:spcAft>
              <a:defRPr>
                <a:solidFill>
                  <a:schemeClr val="tx1"/>
                </a:solidFill>
                <a:latin typeface="Tahoma" pitchFamily="34" charset="0"/>
                <a:cs typeface="Arial" charset="0"/>
              </a:defRPr>
            </a:lvl6pPr>
            <a:lvl7pPr marL="2971800" indent="-228600" algn="ctr" eaLnBrk="0" fontAlgn="base" hangingPunct="0">
              <a:spcBef>
                <a:spcPct val="0"/>
              </a:spcBef>
              <a:spcAft>
                <a:spcPct val="0"/>
              </a:spcAft>
              <a:defRPr>
                <a:solidFill>
                  <a:schemeClr val="tx1"/>
                </a:solidFill>
                <a:latin typeface="Tahoma" pitchFamily="34" charset="0"/>
                <a:cs typeface="Arial" charset="0"/>
              </a:defRPr>
            </a:lvl7pPr>
            <a:lvl8pPr marL="3429000" indent="-228600" algn="ctr" eaLnBrk="0" fontAlgn="base" hangingPunct="0">
              <a:spcBef>
                <a:spcPct val="0"/>
              </a:spcBef>
              <a:spcAft>
                <a:spcPct val="0"/>
              </a:spcAft>
              <a:defRPr>
                <a:solidFill>
                  <a:schemeClr val="tx1"/>
                </a:solidFill>
                <a:latin typeface="Tahoma" pitchFamily="34" charset="0"/>
                <a:cs typeface="Arial" charset="0"/>
              </a:defRPr>
            </a:lvl8pPr>
            <a:lvl9pPr marL="3886200" indent="-228600" algn="ct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05592295-187C-450B-BC5D-CA30F8AD999E}" type="slidenum">
              <a:rPr lang="en-US" altLang="en-US">
                <a:latin typeface="Arial" charset="0"/>
              </a:rPr>
              <a:pPr eaLnBrk="1" hangingPunct="1"/>
              <a:t>66</a:t>
            </a:fld>
            <a:endParaRPr lang="en-US" altLang="en-US">
              <a:latin typeface="Arial"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ctr" eaLnBrk="0" fontAlgn="base" hangingPunct="0">
              <a:spcBef>
                <a:spcPct val="0"/>
              </a:spcBef>
              <a:spcAft>
                <a:spcPct val="0"/>
              </a:spcAft>
              <a:defRPr>
                <a:solidFill>
                  <a:schemeClr val="tx1"/>
                </a:solidFill>
                <a:latin typeface="Tahoma" pitchFamily="34" charset="0"/>
                <a:cs typeface="Arial" charset="0"/>
              </a:defRPr>
            </a:lvl6pPr>
            <a:lvl7pPr marL="2971800" indent="-228600" algn="ctr" eaLnBrk="0" fontAlgn="base" hangingPunct="0">
              <a:spcBef>
                <a:spcPct val="0"/>
              </a:spcBef>
              <a:spcAft>
                <a:spcPct val="0"/>
              </a:spcAft>
              <a:defRPr>
                <a:solidFill>
                  <a:schemeClr val="tx1"/>
                </a:solidFill>
                <a:latin typeface="Tahoma" pitchFamily="34" charset="0"/>
                <a:cs typeface="Arial" charset="0"/>
              </a:defRPr>
            </a:lvl7pPr>
            <a:lvl8pPr marL="3429000" indent="-228600" algn="ctr" eaLnBrk="0" fontAlgn="base" hangingPunct="0">
              <a:spcBef>
                <a:spcPct val="0"/>
              </a:spcBef>
              <a:spcAft>
                <a:spcPct val="0"/>
              </a:spcAft>
              <a:defRPr>
                <a:solidFill>
                  <a:schemeClr val="tx1"/>
                </a:solidFill>
                <a:latin typeface="Tahoma" pitchFamily="34" charset="0"/>
                <a:cs typeface="Arial" charset="0"/>
              </a:defRPr>
            </a:lvl8pPr>
            <a:lvl9pPr marL="3886200" indent="-228600" algn="ct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504001E1-2DAF-454A-AD36-1D74277080E4}" type="slidenum">
              <a:rPr lang="en-US" altLang="en-US">
                <a:latin typeface="Arial" charset="0"/>
              </a:rPr>
              <a:pPr eaLnBrk="1" hangingPunct="1"/>
              <a:t>67</a:t>
            </a:fld>
            <a:endParaRPr lang="en-US" altLang="en-US">
              <a:latin typeface="Arial"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ctr" eaLnBrk="0" fontAlgn="base" hangingPunct="0">
              <a:spcBef>
                <a:spcPct val="0"/>
              </a:spcBef>
              <a:spcAft>
                <a:spcPct val="0"/>
              </a:spcAft>
              <a:defRPr>
                <a:solidFill>
                  <a:schemeClr val="tx1"/>
                </a:solidFill>
                <a:latin typeface="Tahoma" pitchFamily="34" charset="0"/>
                <a:cs typeface="Arial" charset="0"/>
              </a:defRPr>
            </a:lvl6pPr>
            <a:lvl7pPr marL="2971800" indent="-228600" algn="ctr" eaLnBrk="0" fontAlgn="base" hangingPunct="0">
              <a:spcBef>
                <a:spcPct val="0"/>
              </a:spcBef>
              <a:spcAft>
                <a:spcPct val="0"/>
              </a:spcAft>
              <a:defRPr>
                <a:solidFill>
                  <a:schemeClr val="tx1"/>
                </a:solidFill>
                <a:latin typeface="Tahoma" pitchFamily="34" charset="0"/>
                <a:cs typeface="Arial" charset="0"/>
              </a:defRPr>
            </a:lvl7pPr>
            <a:lvl8pPr marL="3429000" indent="-228600" algn="ctr" eaLnBrk="0" fontAlgn="base" hangingPunct="0">
              <a:spcBef>
                <a:spcPct val="0"/>
              </a:spcBef>
              <a:spcAft>
                <a:spcPct val="0"/>
              </a:spcAft>
              <a:defRPr>
                <a:solidFill>
                  <a:schemeClr val="tx1"/>
                </a:solidFill>
                <a:latin typeface="Tahoma" pitchFamily="34" charset="0"/>
                <a:cs typeface="Arial" charset="0"/>
              </a:defRPr>
            </a:lvl8pPr>
            <a:lvl9pPr marL="3886200" indent="-228600" algn="ct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482AA20E-6612-41EB-B2EC-8B7239E69058}" type="slidenum">
              <a:rPr lang="en-US" altLang="en-US">
                <a:latin typeface="Arial" charset="0"/>
              </a:rPr>
              <a:pPr eaLnBrk="1" hangingPunct="1"/>
              <a:t>68</a:t>
            </a:fld>
            <a:endParaRPr lang="en-US" altLang="en-US">
              <a:latin typeface="Arial"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ctr" eaLnBrk="0" fontAlgn="base" hangingPunct="0">
              <a:spcBef>
                <a:spcPct val="0"/>
              </a:spcBef>
              <a:spcAft>
                <a:spcPct val="0"/>
              </a:spcAft>
              <a:defRPr>
                <a:solidFill>
                  <a:schemeClr val="tx1"/>
                </a:solidFill>
                <a:latin typeface="Tahoma" pitchFamily="34" charset="0"/>
                <a:cs typeface="Arial" charset="0"/>
              </a:defRPr>
            </a:lvl6pPr>
            <a:lvl7pPr marL="2971800" indent="-228600" algn="ctr" eaLnBrk="0" fontAlgn="base" hangingPunct="0">
              <a:spcBef>
                <a:spcPct val="0"/>
              </a:spcBef>
              <a:spcAft>
                <a:spcPct val="0"/>
              </a:spcAft>
              <a:defRPr>
                <a:solidFill>
                  <a:schemeClr val="tx1"/>
                </a:solidFill>
                <a:latin typeface="Tahoma" pitchFamily="34" charset="0"/>
                <a:cs typeface="Arial" charset="0"/>
              </a:defRPr>
            </a:lvl7pPr>
            <a:lvl8pPr marL="3429000" indent="-228600" algn="ctr" eaLnBrk="0" fontAlgn="base" hangingPunct="0">
              <a:spcBef>
                <a:spcPct val="0"/>
              </a:spcBef>
              <a:spcAft>
                <a:spcPct val="0"/>
              </a:spcAft>
              <a:defRPr>
                <a:solidFill>
                  <a:schemeClr val="tx1"/>
                </a:solidFill>
                <a:latin typeface="Tahoma" pitchFamily="34" charset="0"/>
                <a:cs typeface="Arial" charset="0"/>
              </a:defRPr>
            </a:lvl8pPr>
            <a:lvl9pPr marL="3886200" indent="-228600" algn="ct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2C7B1923-6D5D-4C97-8E11-DE159DC005F5}" type="slidenum">
              <a:rPr lang="en-US" altLang="en-US">
                <a:latin typeface="Arial" charset="0"/>
              </a:rPr>
              <a:pPr eaLnBrk="1" hangingPunct="1"/>
              <a:t>56</a:t>
            </a:fld>
            <a:endParaRPr lang="en-US" altLang="en-US">
              <a:latin typeface="Arial"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en-US" smtClean="0"/>
              <a:t>The full list of protocols can be found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ctr" eaLnBrk="0" fontAlgn="base" hangingPunct="0">
              <a:spcBef>
                <a:spcPct val="0"/>
              </a:spcBef>
              <a:spcAft>
                <a:spcPct val="0"/>
              </a:spcAft>
              <a:defRPr>
                <a:solidFill>
                  <a:schemeClr val="tx1"/>
                </a:solidFill>
                <a:latin typeface="Tahoma" pitchFamily="34" charset="0"/>
                <a:cs typeface="Arial" charset="0"/>
              </a:defRPr>
            </a:lvl6pPr>
            <a:lvl7pPr marL="2971800" indent="-228600" algn="ctr" eaLnBrk="0" fontAlgn="base" hangingPunct="0">
              <a:spcBef>
                <a:spcPct val="0"/>
              </a:spcBef>
              <a:spcAft>
                <a:spcPct val="0"/>
              </a:spcAft>
              <a:defRPr>
                <a:solidFill>
                  <a:schemeClr val="tx1"/>
                </a:solidFill>
                <a:latin typeface="Tahoma" pitchFamily="34" charset="0"/>
                <a:cs typeface="Arial" charset="0"/>
              </a:defRPr>
            </a:lvl7pPr>
            <a:lvl8pPr marL="3429000" indent="-228600" algn="ctr" eaLnBrk="0" fontAlgn="base" hangingPunct="0">
              <a:spcBef>
                <a:spcPct val="0"/>
              </a:spcBef>
              <a:spcAft>
                <a:spcPct val="0"/>
              </a:spcAft>
              <a:defRPr>
                <a:solidFill>
                  <a:schemeClr val="tx1"/>
                </a:solidFill>
                <a:latin typeface="Tahoma" pitchFamily="34" charset="0"/>
                <a:cs typeface="Arial" charset="0"/>
              </a:defRPr>
            </a:lvl8pPr>
            <a:lvl9pPr marL="3886200" indent="-228600" algn="ct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682E9B12-DEF9-436F-9F92-E1E0A1F28903}" type="slidenum">
              <a:rPr lang="en-US" altLang="en-US">
                <a:latin typeface="Arial" charset="0"/>
              </a:rPr>
              <a:pPr eaLnBrk="1" hangingPunct="1"/>
              <a:t>57</a:t>
            </a:fld>
            <a:endParaRPr lang="en-US" altLang="en-US">
              <a:latin typeface="Arial"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en-US" smtClean="0"/>
              <a:t>As a matter of fact after choosing an interface from the background of the picture above and then stopping the capture you can get the small window for choosing the same or another  interface.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ctr" eaLnBrk="0" fontAlgn="base" hangingPunct="0">
              <a:spcBef>
                <a:spcPct val="0"/>
              </a:spcBef>
              <a:spcAft>
                <a:spcPct val="0"/>
              </a:spcAft>
              <a:defRPr>
                <a:solidFill>
                  <a:schemeClr val="tx1"/>
                </a:solidFill>
                <a:latin typeface="Tahoma" pitchFamily="34" charset="0"/>
                <a:cs typeface="Arial" charset="0"/>
              </a:defRPr>
            </a:lvl6pPr>
            <a:lvl7pPr marL="2971800" indent="-228600" algn="ctr" eaLnBrk="0" fontAlgn="base" hangingPunct="0">
              <a:spcBef>
                <a:spcPct val="0"/>
              </a:spcBef>
              <a:spcAft>
                <a:spcPct val="0"/>
              </a:spcAft>
              <a:defRPr>
                <a:solidFill>
                  <a:schemeClr val="tx1"/>
                </a:solidFill>
                <a:latin typeface="Tahoma" pitchFamily="34" charset="0"/>
                <a:cs typeface="Arial" charset="0"/>
              </a:defRPr>
            </a:lvl7pPr>
            <a:lvl8pPr marL="3429000" indent="-228600" algn="ctr" eaLnBrk="0" fontAlgn="base" hangingPunct="0">
              <a:spcBef>
                <a:spcPct val="0"/>
              </a:spcBef>
              <a:spcAft>
                <a:spcPct val="0"/>
              </a:spcAft>
              <a:defRPr>
                <a:solidFill>
                  <a:schemeClr val="tx1"/>
                </a:solidFill>
                <a:latin typeface="Tahoma" pitchFamily="34" charset="0"/>
                <a:cs typeface="Arial" charset="0"/>
              </a:defRPr>
            </a:lvl8pPr>
            <a:lvl9pPr marL="3886200" indent="-228600" algn="ct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3401BCD1-13C2-4136-B7F3-C51186B5227A}" type="slidenum">
              <a:rPr lang="en-US" altLang="en-US">
                <a:latin typeface="Arial" charset="0"/>
              </a:rPr>
              <a:pPr eaLnBrk="1" hangingPunct="1"/>
              <a:t>58</a:t>
            </a:fld>
            <a:endParaRPr lang="en-US" altLang="en-US">
              <a:latin typeface="Arial" charset="0"/>
            </a:endParaRPr>
          </a:p>
        </p:txBody>
      </p:sp>
      <p:sp>
        <p:nvSpPr>
          <p:cNvPr id="73731" name="Rectangle 2"/>
          <p:cNvSpPr>
            <a:spLocks noGrp="1" noRot="1" noChangeAspect="1" noChangeArrowheads="1" noTextEdit="1"/>
          </p:cNvSpPr>
          <p:nvPr>
            <p:ph type="sldImg"/>
          </p:nvPr>
        </p:nvSpPr>
        <p:spPr>
          <a:xfrm>
            <a:off x="939800" y="609600"/>
            <a:ext cx="4675188" cy="3505200"/>
          </a:xfrm>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en-US" smtClean="0"/>
              <a:t>By clicking </a:t>
            </a:r>
            <a:r>
              <a:rPr lang="en-US" altLang="en-US" b="1" smtClean="0"/>
              <a:t>Capture</a:t>
            </a:r>
            <a:r>
              <a:rPr lang="en-US" altLang="en-US" smtClean="0">
                <a:sym typeface="Wingdings" pitchFamily="2" charset="2"/>
              </a:rPr>
              <a:t> </a:t>
            </a:r>
            <a:r>
              <a:rPr lang="en-US" altLang="en-US" b="1" smtClean="0">
                <a:sym typeface="Wingdings" pitchFamily="2" charset="2"/>
              </a:rPr>
              <a:t>Interfaces</a:t>
            </a:r>
            <a:r>
              <a:rPr lang="en-US" altLang="en-US" smtClean="0">
                <a:sym typeface="Wingdings" pitchFamily="2" charset="2"/>
              </a:rPr>
              <a:t> </a:t>
            </a:r>
            <a:r>
              <a:rPr lang="en-US" altLang="en-US" b="1" smtClean="0">
                <a:sym typeface="Wingdings" pitchFamily="2" charset="2"/>
              </a:rPr>
              <a:t>Options</a:t>
            </a:r>
            <a:r>
              <a:rPr lang="en-US" altLang="en-US" smtClean="0">
                <a:sym typeface="Wingdings" pitchFamily="2" charset="2"/>
              </a:rPr>
              <a:t> on the Interface menu you choose the  interface you want to collect packets from. There are some important fields here.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ctr" eaLnBrk="0" fontAlgn="base" hangingPunct="0">
              <a:spcBef>
                <a:spcPct val="0"/>
              </a:spcBef>
              <a:spcAft>
                <a:spcPct val="0"/>
              </a:spcAft>
              <a:defRPr>
                <a:solidFill>
                  <a:schemeClr val="tx1"/>
                </a:solidFill>
                <a:latin typeface="Tahoma" pitchFamily="34" charset="0"/>
                <a:cs typeface="Arial" charset="0"/>
              </a:defRPr>
            </a:lvl6pPr>
            <a:lvl7pPr marL="2971800" indent="-228600" algn="ctr" eaLnBrk="0" fontAlgn="base" hangingPunct="0">
              <a:spcBef>
                <a:spcPct val="0"/>
              </a:spcBef>
              <a:spcAft>
                <a:spcPct val="0"/>
              </a:spcAft>
              <a:defRPr>
                <a:solidFill>
                  <a:schemeClr val="tx1"/>
                </a:solidFill>
                <a:latin typeface="Tahoma" pitchFamily="34" charset="0"/>
                <a:cs typeface="Arial" charset="0"/>
              </a:defRPr>
            </a:lvl7pPr>
            <a:lvl8pPr marL="3429000" indent="-228600" algn="ctr" eaLnBrk="0" fontAlgn="base" hangingPunct="0">
              <a:spcBef>
                <a:spcPct val="0"/>
              </a:spcBef>
              <a:spcAft>
                <a:spcPct val="0"/>
              </a:spcAft>
              <a:defRPr>
                <a:solidFill>
                  <a:schemeClr val="tx1"/>
                </a:solidFill>
                <a:latin typeface="Tahoma" pitchFamily="34" charset="0"/>
                <a:cs typeface="Arial" charset="0"/>
              </a:defRPr>
            </a:lvl8pPr>
            <a:lvl9pPr marL="3886200" indent="-228600" algn="ct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3BD8B54E-6561-4E11-909C-7275AE4D4B9B}" type="slidenum">
              <a:rPr lang="en-US" altLang="en-US">
                <a:latin typeface="Arial" charset="0"/>
              </a:rPr>
              <a:pPr eaLnBrk="1" hangingPunct="1"/>
              <a:t>59</a:t>
            </a:fld>
            <a:endParaRPr lang="en-US" altLang="en-US">
              <a:latin typeface="Arial" charset="0"/>
            </a:endParaRPr>
          </a:p>
        </p:txBody>
      </p:sp>
      <p:sp>
        <p:nvSpPr>
          <p:cNvPr id="74755" name="Rectangle 2"/>
          <p:cNvSpPr>
            <a:spLocks noGrp="1" noRot="1" noChangeAspect="1" noChangeArrowheads="1" noTextEdit="1"/>
          </p:cNvSpPr>
          <p:nvPr>
            <p:ph type="sldImg"/>
          </p:nvPr>
        </p:nvSpPr>
        <p:spPr>
          <a:xfrm>
            <a:off x="827088" y="746125"/>
            <a:ext cx="4575175" cy="3430588"/>
          </a:xfrm>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en-US" smtClean="0">
                <a:sym typeface="Wingdings" pitchFamily="2" charset="2"/>
              </a:rPr>
              <a:t>“</a:t>
            </a:r>
            <a:r>
              <a:rPr lang="en-US" altLang="en-US" b="1" smtClean="0">
                <a:sym typeface="Wingdings" pitchFamily="2" charset="2"/>
              </a:rPr>
              <a:t>Capture Packets in promiscuous  mode</a:t>
            </a:r>
            <a:r>
              <a:rPr lang="en-US" altLang="en-US" smtClean="0">
                <a:sym typeface="Wingdings" pitchFamily="2" charset="2"/>
              </a:rPr>
              <a:t>” If you do not click you will only be able to see packets specifically addressed to your computer, unless another process in your computer put the mode to promiscuous  mode.</a:t>
            </a:r>
          </a:p>
          <a:p>
            <a:pPr eaLnBrk="1" hangingPunct="1"/>
            <a:r>
              <a:rPr lang="en-US" altLang="en-US" b="1" smtClean="0">
                <a:sym typeface="Wingdings" pitchFamily="2" charset="2"/>
              </a:rPr>
              <a:t>Display Options:</a:t>
            </a:r>
          </a:p>
          <a:p>
            <a:pPr eaLnBrk="1" hangingPunct="1">
              <a:buFontTx/>
              <a:buChar char="-"/>
            </a:pPr>
            <a:r>
              <a:rPr lang="en-US" altLang="en-US" b="1" smtClean="0">
                <a:sym typeface="Wingdings" pitchFamily="2" charset="2"/>
              </a:rPr>
              <a:t>Update list of packets in real time</a:t>
            </a:r>
          </a:p>
          <a:p>
            <a:pPr eaLnBrk="1" hangingPunct="1"/>
            <a:r>
              <a:rPr lang="en-US" altLang="en-US" smtClean="0">
                <a:sym typeface="Wingdings" pitchFamily="2" charset="2"/>
              </a:rPr>
              <a:t>The packets will be displayed while in capture. If not ticked then all packets will be visible only after the capturing is stopped in WIRESHARK.</a:t>
            </a:r>
          </a:p>
          <a:p>
            <a:pPr eaLnBrk="1" hangingPunct="1">
              <a:buFontTx/>
              <a:buChar char="-"/>
            </a:pPr>
            <a:r>
              <a:rPr lang="en-US" altLang="en-US" b="1" smtClean="0"/>
              <a:t>Automatic scrolling in live capture</a:t>
            </a:r>
          </a:p>
          <a:p>
            <a:pPr eaLnBrk="1" hangingPunct="1"/>
            <a:r>
              <a:rPr lang="en-US" altLang="en-US" smtClean="0"/>
              <a:t>When ticked the scrolling to the last captured packet is done automatically.</a:t>
            </a:r>
          </a:p>
          <a:p>
            <a:pPr eaLnBrk="1" hangingPunct="1">
              <a:buFontTx/>
              <a:buChar char="-"/>
            </a:pPr>
            <a:r>
              <a:rPr lang="en-US" altLang="en-US" b="1" smtClean="0"/>
              <a:t>Hide capture info dialog</a:t>
            </a:r>
          </a:p>
          <a:p>
            <a:pPr eaLnBrk="1" hangingPunct="1"/>
            <a:r>
              <a:rPr lang="en-US" altLang="en-US" smtClean="0"/>
              <a:t>By not ticking that option you will already see some statistics when capturing. Percentage of specific protocols in capture, total captured packets etc.</a:t>
            </a:r>
          </a:p>
          <a:p>
            <a:pPr eaLnBrk="1" hangingPunct="1"/>
            <a:endParaRPr lang="en-US" altLang="en-US" smtClean="0"/>
          </a:p>
          <a:p>
            <a:pPr eaLnBrk="1" hangingPunct="1"/>
            <a:r>
              <a:rPr lang="en-US" altLang="en-US" smtClean="0"/>
              <a:t>While capturing the packets are stored in a small buffer. It is possible to save packets while capturing, in a single file or multiple files by limiting the size of each file.</a:t>
            </a:r>
          </a:p>
          <a:p>
            <a:pPr eaLnBrk="1" hangingPunct="1"/>
            <a:r>
              <a:rPr lang="en-US" altLang="en-US" smtClean="0"/>
              <a:t>When you press start capturing starts.</a:t>
            </a:r>
          </a:p>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ctr" eaLnBrk="0" fontAlgn="base" hangingPunct="0">
              <a:spcBef>
                <a:spcPct val="0"/>
              </a:spcBef>
              <a:spcAft>
                <a:spcPct val="0"/>
              </a:spcAft>
              <a:defRPr>
                <a:solidFill>
                  <a:schemeClr val="tx1"/>
                </a:solidFill>
                <a:latin typeface="Tahoma" pitchFamily="34" charset="0"/>
                <a:cs typeface="Arial" charset="0"/>
              </a:defRPr>
            </a:lvl6pPr>
            <a:lvl7pPr marL="2971800" indent="-228600" algn="ctr" eaLnBrk="0" fontAlgn="base" hangingPunct="0">
              <a:spcBef>
                <a:spcPct val="0"/>
              </a:spcBef>
              <a:spcAft>
                <a:spcPct val="0"/>
              </a:spcAft>
              <a:defRPr>
                <a:solidFill>
                  <a:schemeClr val="tx1"/>
                </a:solidFill>
                <a:latin typeface="Tahoma" pitchFamily="34" charset="0"/>
                <a:cs typeface="Arial" charset="0"/>
              </a:defRPr>
            </a:lvl7pPr>
            <a:lvl8pPr marL="3429000" indent="-228600" algn="ctr" eaLnBrk="0" fontAlgn="base" hangingPunct="0">
              <a:spcBef>
                <a:spcPct val="0"/>
              </a:spcBef>
              <a:spcAft>
                <a:spcPct val="0"/>
              </a:spcAft>
              <a:defRPr>
                <a:solidFill>
                  <a:schemeClr val="tx1"/>
                </a:solidFill>
                <a:latin typeface="Tahoma" pitchFamily="34" charset="0"/>
                <a:cs typeface="Arial" charset="0"/>
              </a:defRPr>
            </a:lvl8pPr>
            <a:lvl9pPr marL="3886200" indent="-228600" algn="ct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F2FC1C2F-AF30-494E-9A8C-5EB08C7AF980}" type="slidenum">
              <a:rPr lang="en-US" altLang="en-US">
                <a:latin typeface="Arial" charset="0"/>
              </a:rPr>
              <a:pPr eaLnBrk="1" hangingPunct="1"/>
              <a:t>60</a:t>
            </a:fld>
            <a:endParaRPr lang="en-US" altLang="en-US">
              <a:latin typeface="Arial" charset="0"/>
            </a:endParaRPr>
          </a:p>
        </p:txBody>
      </p:sp>
      <p:sp>
        <p:nvSpPr>
          <p:cNvPr id="7577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GB" altLang="en-US" smtClean="0"/>
          </a:p>
        </p:txBody>
      </p:sp>
      <p:pic>
        <p:nvPicPr>
          <p:cNvPr id="75780" name="Picture 5"/>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55576" y="586898"/>
            <a:ext cx="6473825" cy="33590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pic>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ctr" eaLnBrk="0" fontAlgn="base" hangingPunct="0">
              <a:spcBef>
                <a:spcPct val="0"/>
              </a:spcBef>
              <a:spcAft>
                <a:spcPct val="0"/>
              </a:spcAft>
              <a:defRPr>
                <a:solidFill>
                  <a:schemeClr val="tx1"/>
                </a:solidFill>
                <a:latin typeface="Tahoma" pitchFamily="34" charset="0"/>
                <a:cs typeface="Arial" charset="0"/>
              </a:defRPr>
            </a:lvl6pPr>
            <a:lvl7pPr marL="2971800" indent="-228600" algn="ctr" eaLnBrk="0" fontAlgn="base" hangingPunct="0">
              <a:spcBef>
                <a:spcPct val="0"/>
              </a:spcBef>
              <a:spcAft>
                <a:spcPct val="0"/>
              </a:spcAft>
              <a:defRPr>
                <a:solidFill>
                  <a:schemeClr val="tx1"/>
                </a:solidFill>
                <a:latin typeface="Tahoma" pitchFamily="34" charset="0"/>
                <a:cs typeface="Arial" charset="0"/>
              </a:defRPr>
            </a:lvl7pPr>
            <a:lvl8pPr marL="3429000" indent="-228600" algn="ctr" eaLnBrk="0" fontAlgn="base" hangingPunct="0">
              <a:spcBef>
                <a:spcPct val="0"/>
              </a:spcBef>
              <a:spcAft>
                <a:spcPct val="0"/>
              </a:spcAft>
              <a:defRPr>
                <a:solidFill>
                  <a:schemeClr val="tx1"/>
                </a:solidFill>
                <a:latin typeface="Tahoma" pitchFamily="34" charset="0"/>
                <a:cs typeface="Arial" charset="0"/>
              </a:defRPr>
            </a:lvl8pPr>
            <a:lvl9pPr marL="3886200" indent="-228600" algn="ct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59B6229E-F1B2-44AC-A26B-422D3F3E0131}" type="slidenum">
              <a:rPr lang="en-US" altLang="en-US">
                <a:latin typeface="Arial" charset="0"/>
              </a:rPr>
              <a:pPr eaLnBrk="1" hangingPunct="1"/>
              <a:t>61</a:t>
            </a:fld>
            <a:endParaRPr lang="en-US" altLang="en-US">
              <a:latin typeface="Arial"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en-US" smtClean="0"/>
              <a:t>From the main WIRESHARK window choose </a:t>
            </a:r>
            <a:r>
              <a:rPr lang="en-US" altLang="en-US" b="1" smtClean="0"/>
              <a:t>Edit</a:t>
            </a:r>
            <a:r>
              <a:rPr lang="en-US" altLang="en-US" smtClean="0">
                <a:sym typeface="Wingdings" pitchFamily="2" charset="2"/>
              </a:rPr>
              <a:t></a:t>
            </a:r>
            <a:r>
              <a:rPr lang="en-US" altLang="en-US" b="1" smtClean="0">
                <a:sym typeface="Wingdings" pitchFamily="2" charset="2"/>
              </a:rPr>
              <a:t>Preferences</a:t>
            </a:r>
            <a:r>
              <a:rPr lang="en-US" altLang="en-US" smtClean="0">
                <a:sym typeface="Wingdings" pitchFamily="2" charset="2"/>
              </a:rPr>
              <a:t>.</a:t>
            </a:r>
          </a:p>
          <a:p>
            <a:pPr eaLnBrk="1" hangingPunct="1"/>
            <a:r>
              <a:rPr lang="en-US" altLang="en-US" smtClean="0"/>
              <a:t>Some useful fields:</a:t>
            </a:r>
          </a:p>
          <a:p>
            <a:pPr eaLnBrk="1" hangingPunct="1"/>
            <a:r>
              <a:rPr lang="en-US" altLang="en-US" smtClean="0"/>
              <a:t>Time format- Normally it is relative. The first packet arriving at 0.000 seconds.</a:t>
            </a:r>
          </a:p>
          <a:p>
            <a:pPr eaLnBrk="1" hangingPunct="1"/>
            <a:r>
              <a:rPr lang="en-US" altLang="en-US" smtClean="0"/>
              <a:t>You can choose absolute time or one packet’s arrival can serve as a REFERENCE from which all the other packets’ arrival times are recomputed.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ctr" eaLnBrk="0" fontAlgn="base" hangingPunct="0">
              <a:spcBef>
                <a:spcPct val="0"/>
              </a:spcBef>
              <a:spcAft>
                <a:spcPct val="0"/>
              </a:spcAft>
              <a:defRPr>
                <a:solidFill>
                  <a:schemeClr val="tx1"/>
                </a:solidFill>
                <a:latin typeface="Tahoma" pitchFamily="34" charset="0"/>
                <a:cs typeface="Arial" charset="0"/>
              </a:defRPr>
            </a:lvl6pPr>
            <a:lvl7pPr marL="2971800" indent="-228600" algn="ctr" eaLnBrk="0" fontAlgn="base" hangingPunct="0">
              <a:spcBef>
                <a:spcPct val="0"/>
              </a:spcBef>
              <a:spcAft>
                <a:spcPct val="0"/>
              </a:spcAft>
              <a:defRPr>
                <a:solidFill>
                  <a:schemeClr val="tx1"/>
                </a:solidFill>
                <a:latin typeface="Tahoma" pitchFamily="34" charset="0"/>
                <a:cs typeface="Arial" charset="0"/>
              </a:defRPr>
            </a:lvl7pPr>
            <a:lvl8pPr marL="3429000" indent="-228600" algn="ctr" eaLnBrk="0" fontAlgn="base" hangingPunct="0">
              <a:spcBef>
                <a:spcPct val="0"/>
              </a:spcBef>
              <a:spcAft>
                <a:spcPct val="0"/>
              </a:spcAft>
              <a:defRPr>
                <a:solidFill>
                  <a:schemeClr val="tx1"/>
                </a:solidFill>
                <a:latin typeface="Tahoma" pitchFamily="34" charset="0"/>
                <a:cs typeface="Arial" charset="0"/>
              </a:defRPr>
            </a:lvl8pPr>
            <a:lvl9pPr marL="3886200" indent="-228600" algn="ct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172AE04A-055C-4550-AB2A-DDF1ACADE9BB}" type="slidenum">
              <a:rPr lang="en-US" altLang="en-US">
                <a:latin typeface="Arial" charset="0"/>
              </a:rPr>
              <a:pPr eaLnBrk="1" hangingPunct="1"/>
              <a:t>62</a:t>
            </a:fld>
            <a:endParaRPr lang="en-US" altLang="en-US">
              <a:latin typeface="Arial" charset="0"/>
            </a:endParaRPr>
          </a:p>
        </p:txBody>
      </p:sp>
      <p:sp>
        <p:nvSpPr>
          <p:cNvPr id="77827" name="Rectangle 2"/>
          <p:cNvSpPr>
            <a:spLocks noGrp="1" noRot="1" noChangeAspect="1" noChangeArrowheads="1" noTextEdit="1"/>
          </p:cNvSpPr>
          <p:nvPr>
            <p:ph type="sldImg"/>
          </p:nvPr>
        </p:nvSpPr>
        <p:spPr>
          <a:xfrm>
            <a:off x="1131888" y="676275"/>
            <a:ext cx="4575175" cy="3430588"/>
          </a:xfrm>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en-US" smtClean="0"/>
              <a:t>Some protocols do not have default port numbers and/or unrecognized  and as such we need to tell WIRESHARK how to parse them.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ctr" eaLnBrk="0" fontAlgn="base" hangingPunct="0">
              <a:spcBef>
                <a:spcPct val="0"/>
              </a:spcBef>
              <a:spcAft>
                <a:spcPct val="0"/>
              </a:spcAft>
              <a:defRPr>
                <a:solidFill>
                  <a:schemeClr val="tx1"/>
                </a:solidFill>
                <a:latin typeface="Tahoma" pitchFamily="34" charset="0"/>
                <a:cs typeface="Arial" charset="0"/>
              </a:defRPr>
            </a:lvl6pPr>
            <a:lvl7pPr marL="2971800" indent="-228600" algn="ctr" eaLnBrk="0" fontAlgn="base" hangingPunct="0">
              <a:spcBef>
                <a:spcPct val="0"/>
              </a:spcBef>
              <a:spcAft>
                <a:spcPct val="0"/>
              </a:spcAft>
              <a:defRPr>
                <a:solidFill>
                  <a:schemeClr val="tx1"/>
                </a:solidFill>
                <a:latin typeface="Tahoma" pitchFamily="34" charset="0"/>
                <a:cs typeface="Arial" charset="0"/>
              </a:defRPr>
            </a:lvl7pPr>
            <a:lvl8pPr marL="3429000" indent="-228600" algn="ctr" eaLnBrk="0" fontAlgn="base" hangingPunct="0">
              <a:spcBef>
                <a:spcPct val="0"/>
              </a:spcBef>
              <a:spcAft>
                <a:spcPct val="0"/>
              </a:spcAft>
              <a:defRPr>
                <a:solidFill>
                  <a:schemeClr val="tx1"/>
                </a:solidFill>
                <a:latin typeface="Tahoma" pitchFamily="34" charset="0"/>
                <a:cs typeface="Arial" charset="0"/>
              </a:defRPr>
            </a:lvl8pPr>
            <a:lvl9pPr marL="3886200" indent="-228600" algn="ct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8BFB88A6-D0CD-4994-82E6-9FB93752DA8C}" type="slidenum">
              <a:rPr lang="en-US" altLang="en-US">
                <a:latin typeface="Arial" charset="0"/>
              </a:rPr>
              <a:pPr eaLnBrk="1" hangingPunct="1"/>
              <a:t>63</a:t>
            </a:fld>
            <a:endParaRPr lang="en-US" altLang="en-US">
              <a:latin typeface="Arial"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865C8D-3C4B-442D-8CCD-DEE44D6D2C06}" type="slidenum">
              <a:rPr lang="en-US" smtClean="0"/>
              <a:pPr/>
              <a:t>‹#›</a:t>
            </a:fld>
            <a:endParaRPr lang="en-US"/>
          </a:p>
        </p:txBody>
      </p:sp>
      <p:sp>
        <p:nvSpPr>
          <p:cNvPr id="7" name="Rectangle 6"/>
          <p:cNvSpPr/>
          <p:nvPr/>
        </p:nvSpPr>
        <p:spPr>
          <a:xfrm>
            <a:off x="0" y="0"/>
            <a:ext cx="9144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Department of Computer Science,  The University of Houston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9B68A-4DB3-45D7-A5D4-C51FF8A7B27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3D664D-D2B7-4766-81C6-48AD7A76CBF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42018-0AAA-434B-9B3C-90D7B2C24624}" type="slidenum">
              <a:rPr lang="en-US" smtClean="0"/>
              <a:pPr/>
              <a:t>‹#›</a:t>
            </a:fld>
            <a:endParaRPr lang="en-US"/>
          </a:p>
        </p:txBody>
      </p:sp>
      <p:sp>
        <p:nvSpPr>
          <p:cNvPr id="7" name="Rectangle 6"/>
          <p:cNvSpPr/>
          <p:nvPr/>
        </p:nvSpPr>
        <p:spPr>
          <a:xfrm>
            <a:off x="0" y="0"/>
            <a:ext cx="9144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Department of Computer Science,  The University of Houston</a:t>
            </a:r>
            <a:endParaRPr lang="en-US" sz="16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5E64CF-A82F-45B1-9C3B-288579863B3B}" type="slidenum">
              <a:rPr lang="en-US" smtClean="0"/>
              <a:pPr/>
              <a:t>‹#›</a:t>
            </a:fld>
            <a:endParaRPr lang="en-US"/>
          </a:p>
        </p:txBody>
      </p:sp>
      <p:sp>
        <p:nvSpPr>
          <p:cNvPr id="7" name="Rectangle 6"/>
          <p:cNvSpPr/>
          <p:nvPr/>
        </p:nvSpPr>
        <p:spPr>
          <a:xfrm>
            <a:off x="0" y="0"/>
            <a:ext cx="9144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Department of Computer Science,  The University of Houston</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F95D5C-B724-491F-911D-69AA5DF9B4A5}" type="slidenum">
              <a:rPr lang="en-US" smtClean="0"/>
              <a:pPr/>
              <a:t>‹#›</a:t>
            </a:fld>
            <a:endParaRPr lang="en-US"/>
          </a:p>
        </p:txBody>
      </p:sp>
      <p:sp>
        <p:nvSpPr>
          <p:cNvPr id="8" name="Rectangle 7"/>
          <p:cNvSpPr/>
          <p:nvPr/>
        </p:nvSpPr>
        <p:spPr>
          <a:xfrm>
            <a:off x="0" y="0"/>
            <a:ext cx="9144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Department of Computer Science,  The University of Houston</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BA5DDA-85CB-4165-AD85-B32396E6CB2C}" type="slidenum">
              <a:rPr lang="en-US" smtClean="0"/>
              <a:pPr/>
              <a:t>‹#›</a:t>
            </a:fld>
            <a:endParaRPr lang="en-US"/>
          </a:p>
        </p:txBody>
      </p:sp>
      <p:sp>
        <p:nvSpPr>
          <p:cNvPr id="10" name="Rectangle 9"/>
          <p:cNvSpPr/>
          <p:nvPr/>
        </p:nvSpPr>
        <p:spPr>
          <a:xfrm>
            <a:off x="0" y="0"/>
            <a:ext cx="9144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Department of Computer Science,  The University of Houston</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F2F6FD-F978-422A-9868-E506D8D06CEF}" type="slidenum">
              <a:rPr lang="en-US" smtClean="0"/>
              <a:pPr/>
              <a:t>‹#›</a:t>
            </a:fld>
            <a:endParaRPr lang="en-US"/>
          </a:p>
        </p:txBody>
      </p:sp>
      <p:sp>
        <p:nvSpPr>
          <p:cNvPr id="6" name="Rectangle 5"/>
          <p:cNvSpPr/>
          <p:nvPr/>
        </p:nvSpPr>
        <p:spPr>
          <a:xfrm>
            <a:off x="0" y="0"/>
            <a:ext cx="9144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Department of Computer Science,  The University of Houston</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0416DB-AE88-477E-96D9-9AD0EBC70B88}" type="slidenum">
              <a:rPr lang="en-US" smtClean="0"/>
              <a:pPr/>
              <a:t>‹#›</a:t>
            </a:fld>
            <a:endParaRPr lang="en-US"/>
          </a:p>
        </p:txBody>
      </p:sp>
      <p:sp>
        <p:nvSpPr>
          <p:cNvPr id="5" name="Rectangle 4"/>
          <p:cNvSpPr/>
          <p:nvPr/>
        </p:nvSpPr>
        <p:spPr>
          <a:xfrm>
            <a:off x="0" y="0"/>
            <a:ext cx="9144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Department of Computer Science,  The University of Houston</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F85475-D57F-4256-9AB0-72E484DCA007}" type="slidenum">
              <a:rPr lang="en-US" smtClean="0"/>
              <a:pPr/>
              <a:t>‹#›</a:t>
            </a:fld>
            <a:endParaRPr lang="en-US"/>
          </a:p>
        </p:txBody>
      </p:sp>
      <p:sp>
        <p:nvSpPr>
          <p:cNvPr id="8" name="Rectangle 7"/>
          <p:cNvSpPr/>
          <p:nvPr/>
        </p:nvSpPr>
        <p:spPr>
          <a:xfrm>
            <a:off x="0" y="0"/>
            <a:ext cx="9144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Department of Computer Science,  The University of Houston</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4B57FF-4C0D-4D35-B455-E8E88A9DA922}" type="slidenum">
              <a:rPr lang="en-US" smtClean="0"/>
              <a:pPr/>
              <a:t>‹#›</a:t>
            </a:fld>
            <a:endParaRPr lang="en-US"/>
          </a:p>
        </p:txBody>
      </p:sp>
      <p:sp>
        <p:nvSpPr>
          <p:cNvPr id="8" name="Rectangle 7"/>
          <p:cNvSpPr/>
          <p:nvPr/>
        </p:nvSpPr>
        <p:spPr>
          <a:xfrm>
            <a:off x="0" y="0"/>
            <a:ext cx="9144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Department of Computer Science,  The University of Houston</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881DEA-A8A1-4D61-80A3-E49ABF462945}" type="slidenum">
              <a:rPr lang="en-US" smtClean="0"/>
              <a:pPr/>
              <a:t>‹#›</a:t>
            </a:fld>
            <a:endParaRPr lang="en-US"/>
          </a:p>
        </p:txBody>
      </p:sp>
      <p:sp>
        <p:nvSpPr>
          <p:cNvPr id="7" name="Rectangle 6"/>
          <p:cNvSpPr/>
          <p:nvPr/>
        </p:nvSpPr>
        <p:spPr>
          <a:xfrm>
            <a:off x="0" y="0"/>
            <a:ext cx="9144000" cy="304800"/>
          </a:xfrm>
          <a:prstGeom prst="rect">
            <a:avLst/>
          </a:prstGeom>
          <a:solidFill>
            <a:srgbClr val="C0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Department of Computer Science,  The University of Houston</a:t>
            </a:r>
            <a:endParaRPr lang="en-US" sz="1600" dirty="0"/>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ftp://ftp.ee.lbl.gov/libpcap.tar.z" TargetMode="External"/><Relationship Id="rId2" Type="http://schemas.openxmlformats.org/officeDocument/2006/relationships/hyperlink" Target="ftp://ftp.ee.lbl.gov/tcpdump.tar.z" TargetMode="External"/><Relationship Id="rId1" Type="http://schemas.openxmlformats.org/officeDocument/2006/relationships/slideLayout" Target="../slideLayouts/slideLayout2.xml"/><Relationship Id="rId5" Type="http://schemas.openxmlformats.org/officeDocument/2006/relationships/hyperlink" Target="http://netgroup.serv.polite.it/windump" TargetMode="External"/><Relationship Id="rId4" Type="http://schemas.openxmlformats.org/officeDocument/2006/relationships/hyperlink" Target="http://www.tcpdump.or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www.wireshark.org/docs/dfre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Traces/SKYPE2.cap"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Traces/traceMessengerPlusCAP.pcap"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ctrTitle"/>
          </p:nvPr>
        </p:nvSpPr>
        <p:spPr>
          <a:xfrm>
            <a:off x="1066800" y="1447800"/>
            <a:ext cx="7315200" cy="1676400"/>
          </a:xfrm>
        </p:spPr>
        <p:txBody>
          <a:bodyPr/>
          <a:lstStyle/>
          <a:p>
            <a:r>
              <a:rPr lang="en-US" sz="4000" smtClean="0"/>
              <a:t>4. TCP/IP </a:t>
            </a:r>
            <a:r>
              <a:rPr lang="en-US" sz="4000" dirty="0" smtClean="0"/>
              <a:t>&amp; Software Tools</a:t>
            </a:r>
            <a:endParaRPr lang="en-US" sz="4000" dirty="0"/>
          </a:p>
        </p:txBody>
      </p:sp>
      <p:sp>
        <p:nvSpPr>
          <p:cNvPr id="4" name="Rectangle 16"/>
          <p:cNvSpPr>
            <a:spLocks noGrp="1" noChangeArrowheads="1"/>
          </p:cNvSpPr>
          <p:nvPr>
            <p:ph type="sldNum" sz="quarter" idx="12"/>
          </p:nvPr>
        </p:nvSpPr>
        <p:spPr/>
        <p:txBody>
          <a:bodyPr/>
          <a:lstStyle/>
          <a:p>
            <a:fld id="{5CC14796-09DC-4E41-9E62-4A89B9328A88}" type="slidenum">
              <a:rPr lang="en-US"/>
              <a:pPr/>
              <a:t>1</a:t>
            </a:fld>
            <a:endParaRPr lang="en-US"/>
          </a:p>
        </p:txBody>
      </p:sp>
      <p:sp>
        <p:nvSpPr>
          <p:cNvPr id="5" name="TextBox 4"/>
          <p:cNvSpPr txBox="1"/>
          <p:nvPr/>
        </p:nvSpPr>
        <p:spPr>
          <a:xfrm>
            <a:off x="2057400" y="762000"/>
            <a:ext cx="4876800" cy="400110"/>
          </a:xfrm>
          <a:prstGeom prst="rect">
            <a:avLst/>
          </a:prstGeom>
          <a:noFill/>
        </p:spPr>
        <p:txBody>
          <a:bodyPr wrap="square" rtlCol="0">
            <a:spAutoFit/>
          </a:bodyPr>
          <a:lstStyle/>
          <a:p>
            <a:pPr algn="ctr"/>
            <a:r>
              <a:rPr lang="en-US" sz="2000" dirty="0" smtClean="0">
                <a:latin typeface="Adobe Gothic Std B" pitchFamily="34" charset="-128"/>
                <a:ea typeface="Adobe Gothic Std B" pitchFamily="34" charset="-128"/>
              </a:rPr>
              <a:t>Intrusion Detection Module</a:t>
            </a:r>
            <a:endParaRPr lang="en-US" sz="2000" dirty="0">
              <a:latin typeface="Adobe Gothic Std B" pitchFamily="34" charset="-128"/>
              <a:ea typeface="Adobe Gothic Std B" pitchFamily="34" charset="-128"/>
            </a:endParaRPr>
          </a:p>
        </p:txBody>
      </p:sp>
      <p:sp>
        <p:nvSpPr>
          <p:cNvPr id="6" name="Subtitle 2"/>
          <p:cNvSpPr txBox="1">
            <a:spLocks/>
          </p:cNvSpPr>
          <p:nvPr/>
        </p:nvSpPr>
        <p:spPr>
          <a:xfrm>
            <a:off x="1905000" y="4572000"/>
            <a:ext cx="5410200" cy="1447800"/>
          </a:xfrm>
          <a:prstGeom prst="rect">
            <a:avLst/>
          </a:prstGeom>
        </p:spPr>
        <p:txBody>
          <a:bodyPr vert="horz" lIns="91440" tIns="45720" rIns="91440" bIns="45720" rtlCol="0">
            <a:normAutofit/>
          </a:bodyPr>
          <a:lstStyle/>
          <a:p>
            <a:pPr marL="400050" marR="0" lvl="0" indent="-40005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tint val="75000"/>
                  </a:schemeClr>
                </a:solidFill>
                <a:effectLst/>
                <a:uLnTx/>
                <a:uFillTx/>
                <a:latin typeface="+mn-lt"/>
                <a:ea typeface="+mn-ea"/>
                <a:cs typeface="+mn-cs"/>
              </a:rPr>
              <a:t>Stephen Huang</a:t>
            </a:r>
          </a:p>
          <a:p>
            <a:pPr marL="400050" marR="0" lvl="0" indent="-40005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tint val="75000"/>
                  </a:schemeClr>
                </a:solidFill>
                <a:effectLst/>
                <a:uLnTx/>
                <a:uFillTx/>
                <a:latin typeface="+mn-lt"/>
                <a:ea typeface="+mn-ea"/>
                <a:cs typeface="+mn-cs"/>
              </a:rPr>
              <a:t>Department of Computer Science</a:t>
            </a:r>
          </a:p>
          <a:p>
            <a:pPr marL="400050" marR="0" lvl="0" indent="-40005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tint val="75000"/>
                  </a:schemeClr>
                </a:solidFill>
                <a:effectLst/>
                <a:uLnTx/>
                <a:uFillTx/>
                <a:latin typeface="+mn-lt"/>
                <a:ea typeface="+mn-ea"/>
                <a:cs typeface="+mn-cs"/>
              </a:rPr>
              <a:t>University of Houston</a:t>
            </a:r>
            <a:endParaRPr kumimoji="0" lang="en-US" sz="2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Reliability through acknowledgement</a:t>
            </a:r>
          </a:p>
          <a:p>
            <a:r>
              <a:rPr lang="en-US" dirty="0" smtClean="0"/>
              <a:t>If sent data is not </a:t>
            </a:r>
            <a:r>
              <a:rPr lang="en-US" dirty="0" err="1" smtClean="0"/>
              <a:t>ack’ed</a:t>
            </a:r>
            <a:r>
              <a:rPr lang="en-US" dirty="0" smtClean="0"/>
              <a:t>, it is retransmitted</a:t>
            </a:r>
          </a:p>
          <a:p>
            <a:r>
              <a:rPr lang="en-US" dirty="0" err="1" smtClean="0"/>
              <a:t>Ack’s</a:t>
            </a:r>
            <a:r>
              <a:rPr lang="en-US" dirty="0" smtClean="0"/>
              <a:t> are piggy-backed on outgoing traffic</a:t>
            </a:r>
          </a:p>
          <a:p>
            <a:r>
              <a:rPr lang="en-US" dirty="0" smtClean="0"/>
              <a:t>Delayed </a:t>
            </a:r>
            <a:r>
              <a:rPr lang="en-US" dirty="0" err="1" smtClean="0"/>
              <a:t>Ack</a:t>
            </a:r>
            <a:r>
              <a:rPr lang="en-US" dirty="0" smtClean="0"/>
              <a:t>, wait ~200 ms for outgoing traffic</a:t>
            </a:r>
            <a:endParaRPr lang="en-US" dirty="0"/>
          </a:p>
        </p:txBody>
      </p:sp>
      <p:sp>
        <p:nvSpPr>
          <p:cNvPr id="4" name="Slide Number Placeholder 3"/>
          <p:cNvSpPr>
            <a:spLocks noGrp="1"/>
          </p:cNvSpPr>
          <p:nvPr>
            <p:ph type="sldNum" sz="quarter" idx="12"/>
          </p:nvPr>
        </p:nvSpPr>
        <p:spPr/>
        <p:txBody>
          <a:bodyPr/>
          <a:lstStyle/>
          <a:p>
            <a:fld id="{3AACD243-C09D-433E-BA54-343CEF2EFE55}" type="slidenum">
              <a:rPr lang="en-US" smtClean="0"/>
              <a:pPr/>
              <a:t>10</a:t>
            </a:fld>
            <a:endParaRPr lang="en-US"/>
          </a:p>
        </p:txBody>
      </p:sp>
    </p:spTree>
    <p:extLst>
      <p:ext uri="{BB962C8B-B14F-4D97-AF65-F5344CB8AC3E}">
        <p14:creationId xmlns:p14="http://schemas.microsoft.com/office/powerpoint/2010/main" xmlns="" val="4192102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smtClean="0"/>
              <a:t>Data Flow</a:t>
            </a:r>
            <a:endParaRPr lang="en-US" dirty="0"/>
          </a:p>
        </p:txBody>
      </p:sp>
      <p:sp>
        <p:nvSpPr>
          <p:cNvPr id="50" name="Slide Number Placeholder 5"/>
          <p:cNvSpPr>
            <a:spLocks noGrp="1"/>
          </p:cNvSpPr>
          <p:nvPr>
            <p:ph type="sldNum" sz="quarter" idx="12"/>
          </p:nvPr>
        </p:nvSpPr>
        <p:spPr/>
        <p:txBody>
          <a:bodyPr/>
          <a:lstStyle/>
          <a:p>
            <a:fld id="{5FD95F41-6BD7-4539-8B90-8722F60F9DAA}" type="slidenum">
              <a:rPr lang="en-US"/>
              <a:pPr/>
              <a:t>11</a:t>
            </a:fld>
            <a:endParaRPr lang="en-US"/>
          </a:p>
        </p:txBody>
      </p:sp>
      <p:sp>
        <p:nvSpPr>
          <p:cNvPr id="8224" name="Line 32"/>
          <p:cNvSpPr>
            <a:spLocks noChangeShapeType="1"/>
          </p:cNvSpPr>
          <p:nvPr/>
        </p:nvSpPr>
        <p:spPr bwMode="auto">
          <a:xfrm>
            <a:off x="3429000" y="1905000"/>
            <a:ext cx="0" cy="3962400"/>
          </a:xfrm>
          <a:prstGeom prst="line">
            <a:avLst/>
          </a:prstGeom>
          <a:noFill/>
          <a:ln w="38100">
            <a:solidFill>
              <a:schemeClr val="tx1"/>
            </a:solidFill>
            <a:round/>
            <a:headEnd/>
            <a:tailEnd type="triangle" w="med" len="med"/>
          </a:ln>
          <a:effectLst/>
        </p:spPr>
        <p:txBody>
          <a:bodyPr wrap="none"/>
          <a:lstStyle/>
          <a:p>
            <a:endParaRPr lang="en-US"/>
          </a:p>
        </p:txBody>
      </p:sp>
      <p:sp>
        <p:nvSpPr>
          <p:cNvPr id="8225" name="Line 33"/>
          <p:cNvSpPr>
            <a:spLocks noChangeShapeType="1"/>
          </p:cNvSpPr>
          <p:nvPr/>
        </p:nvSpPr>
        <p:spPr bwMode="auto">
          <a:xfrm>
            <a:off x="5867400" y="1752600"/>
            <a:ext cx="0" cy="3962400"/>
          </a:xfrm>
          <a:prstGeom prst="line">
            <a:avLst/>
          </a:prstGeom>
          <a:noFill/>
          <a:ln w="9525">
            <a:solidFill>
              <a:schemeClr val="tx1"/>
            </a:solidFill>
            <a:round/>
            <a:headEnd/>
            <a:tailEnd type="triangle" w="med" len="med"/>
          </a:ln>
          <a:effectLst/>
        </p:spPr>
        <p:txBody>
          <a:bodyPr wrap="none"/>
          <a:lstStyle/>
          <a:p>
            <a:endParaRPr lang="en-US"/>
          </a:p>
        </p:txBody>
      </p:sp>
      <p:sp>
        <p:nvSpPr>
          <p:cNvPr id="8229" name="Text Box 37"/>
          <p:cNvSpPr txBox="1">
            <a:spLocks noChangeArrowheads="1"/>
          </p:cNvSpPr>
          <p:nvPr/>
        </p:nvSpPr>
        <p:spPr bwMode="auto">
          <a:xfrm>
            <a:off x="2895600" y="5867400"/>
            <a:ext cx="838200" cy="336550"/>
          </a:xfrm>
          <a:prstGeom prst="rect">
            <a:avLst/>
          </a:prstGeom>
          <a:noFill/>
          <a:ln w="9525">
            <a:noFill/>
            <a:miter lim="800000"/>
            <a:headEnd/>
            <a:tailEnd/>
          </a:ln>
          <a:effectLst/>
        </p:spPr>
        <p:txBody>
          <a:bodyPr>
            <a:spAutoFit/>
          </a:bodyPr>
          <a:lstStyle/>
          <a:p>
            <a:pPr>
              <a:spcBef>
                <a:spcPct val="50000"/>
              </a:spcBef>
            </a:pPr>
            <a:r>
              <a:rPr lang="en-US" sz="1600"/>
              <a:t>client</a:t>
            </a:r>
          </a:p>
        </p:txBody>
      </p:sp>
      <p:sp>
        <p:nvSpPr>
          <p:cNvPr id="8230" name="Text Box 38"/>
          <p:cNvSpPr txBox="1">
            <a:spLocks noChangeArrowheads="1"/>
          </p:cNvSpPr>
          <p:nvPr/>
        </p:nvSpPr>
        <p:spPr bwMode="auto">
          <a:xfrm>
            <a:off x="4267200" y="5867400"/>
            <a:ext cx="838200" cy="336550"/>
          </a:xfrm>
          <a:prstGeom prst="rect">
            <a:avLst/>
          </a:prstGeom>
          <a:noFill/>
          <a:ln w="9525">
            <a:noFill/>
            <a:miter lim="800000"/>
            <a:headEnd/>
            <a:tailEnd/>
          </a:ln>
          <a:effectLst/>
        </p:spPr>
        <p:txBody>
          <a:bodyPr>
            <a:spAutoFit/>
          </a:bodyPr>
          <a:lstStyle/>
          <a:p>
            <a:pPr>
              <a:spcBef>
                <a:spcPct val="50000"/>
              </a:spcBef>
            </a:pPr>
            <a:r>
              <a:rPr lang="en-US" sz="1600"/>
              <a:t>server</a:t>
            </a:r>
          </a:p>
        </p:txBody>
      </p:sp>
      <p:sp>
        <p:nvSpPr>
          <p:cNvPr id="51" name="Rectangle 50"/>
          <p:cNvSpPr/>
          <p:nvPr/>
        </p:nvSpPr>
        <p:spPr bwMode="auto">
          <a:xfrm>
            <a:off x="457200" y="1828800"/>
            <a:ext cx="2743200" cy="990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ACK, PSH</a:t>
            </a:r>
          </a:p>
          <a:p>
            <a:pPr marL="0" marR="0" indent="0" algn="l" defTabSz="914400" rtl="0" eaLnBrk="1" fontAlgn="base" latinLnBrk="0" hangingPunct="1">
              <a:lnSpc>
                <a:spcPct val="100000"/>
              </a:lnSpc>
              <a:spcBef>
                <a:spcPct val="0"/>
              </a:spcBef>
              <a:spcAft>
                <a:spcPct val="0"/>
              </a:spcAft>
              <a:buClrTx/>
              <a:buSzTx/>
              <a:buFontTx/>
              <a:buNone/>
              <a:tabLst/>
            </a:pPr>
            <a:r>
              <a:rPr lang="en-US" sz="1800" dirty="0" smtClean="0">
                <a:latin typeface="Courier New" pitchFamily="49" charset="0"/>
                <a:cs typeface="Courier New" pitchFamily="49" charset="0"/>
              </a:rPr>
              <a:t>SRC: 1234 DST: 80</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Courier New" pitchFamily="49" charset="0"/>
                <a:cs typeface="Courier New" pitchFamily="49" charset="0"/>
              </a:rPr>
              <a:t>Seq</a:t>
            </a: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 101  </a:t>
            </a:r>
            <a:r>
              <a:rPr kumimoji="0" lang="en-US" sz="1800" b="0" i="0" u="none" strike="noStrike" cap="none" normalizeH="0" baseline="0" dirty="0" err="1" smtClean="0">
                <a:ln>
                  <a:noFill/>
                </a:ln>
                <a:solidFill>
                  <a:schemeClr val="tx1"/>
                </a:solidFill>
                <a:effectLst/>
                <a:latin typeface="Courier New" pitchFamily="49" charset="0"/>
                <a:cs typeface="Courier New" pitchFamily="49" charset="0"/>
              </a:rPr>
              <a:t>Ack</a:t>
            </a: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 301</a:t>
            </a:r>
          </a:p>
        </p:txBody>
      </p:sp>
      <p:sp>
        <p:nvSpPr>
          <p:cNvPr id="58" name="Rectangle 57"/>
          <p:cNvSpPr/>
          <p:nvPr/>
        </p:nvSpPr>
        <p:spPr bwMode="auto">
          <a:xfrm>
            <a:off x="6172200" y="2057400"/>
            <a:ext cx="2743200" cy="990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ACK</a:t>
            </a:r>
          </a:p>
          <a:p>
            <a:pPr marL="0" marR="0" indent="0" algn="l" defTabSz="914400" rtl="0" eaLnBrk="1" fontAlgn="base" latinLnBrk="0" hangingPunct="1">
              <a:lnSpc>
                <a:spcPct val="100000"/>
              </a:lnSpc>
              <a:spcBef>
                <a:spcPct val="0"/>
              </a:spcBef>
              <a:spcAft>
                <a:spcPct val="0"/>
              </a:spcAft>
              <a:buClrTx/>
              <a:buSzTx/>
              <a:buFontTx/>
              <a:buNone/>
              <a:tabLst/>
            </a:pPr>
            <a:r>
              <a:rPr lang="en-US" sz="1800" dirty="0" smtClean="0">
                <a:latin typeface="Courier New" pitchFamily="49" charset="0"/>
                <a:cs typeface="Courier New" pitchFamily="49" charset="0"/>
              </a:rPr>
              <a:t>SRC: 80   DST: 1234</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Courier New" pitchFamily="49" charset="0"/>
                <a:cs typeface="Courier New" pitchFamily="49" charset="0"/>
              </a:rPr>
              <a:t>Seq</a:t>
            </a: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 301  </a:t>
            </a:r>
            <a:r>
              <a:rPr kumimoji="0" lang="en-US" sz="1800" b="0" i="0" u="none" strike="noStrike" cap="none" normalizeH="0" baseline="0" dirty="0" err="1" smtClean="0">
                <a:ln>
                  <a:noFill/>
                </a:ln>
                <a:solidFill>
                  <a:schemeClr val="tx1"/>
                </a:solidFill>
                <a:effectLst/>
                <a:latin typeface="Courier New" pitchFamily="49" charset="0"/>
                <a:cs typeface="Courier New" pitchFamily="49" charset="0"/>
              </a:rPr>
              <a:t>Ack</a:t>
            </a: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 102</a:t>
            </a:r>
          </a:p>
        </p:txBody>
      </p:sp>
      <p:sp>
        <p:nvSpPr>
          <p:cNvPr id="59" name="Rectangle 58"/>
          <p:cNvSpPr/>
          <p:nvPr/>
        </p:nvSpPr>
        <p:spPr bwMode="auto">
          <a:xfrm>
            <a:off x="457200" y="4114800"/>
            <a:ext cx="2743200" cy="990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ACK</a:t>
            </a:r>
          </a:p>
          <a:p>
            <a:pPr marL="0" marR="0" indent="0" algn="l" defTabSz="914400" rtl="0" eaLnBrk="1" fontAlgn="base" latinLnBrk="0" hangingPunct="1">
              <a:lnSpc>
                <a:spcPct val="100000"/>
              </a:lnSpc>
              <a:spcBef>
                <a:spcPct val="0"/>
              </a:spcBef>
              <a:spcAft>
                <a:spcPct val="0"/>
              </a:spcAft>
              <a:buClrTx/>
              <a:buSzTx/>
              <a:buFontTx/>
              <a:buNone/>
              <a:tabLst/>
            </a:pPr>
            <a:r>
              <a:rPr lang="en-US" sz="1800" dirty="0" smtClean="0">
                <a:latin typeface="Courier New" pitchFamily="49" charset="0"/>
                <a:cs typeface="Courier New" pitchFamily="49" charset="0"/>
              </a:rPr>
              <a:t>SRC: 1234 DST: 80</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Courier New" pitchFamily="49" charset="0"/>
                <a:cs typeface="Courier New" pitchFamily="49" charset="0"/>
              </a:rPr>
              <a:t>Seq</a:t>
            </a: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 103  </a:t>
            </a:r>
            <a:r>
              <a:rPr kumimoji="0" lang="en-US" sz="1800" b="0" i="0" u="none" strike="noStrike" cap="none" normalizeH="0" baseline="0" dirty="0" err="1" smtClean="0">
                <a:ln>
                  <a:noFill/>
                </a:ln>
                <a:solidFill>
                  <a:schemeClr val="tx1"/>
                </a:solidFill>
                <a:effectLst/>
                <a:latin typeface="Courier New" pitchFamily="49" charset="0"/>
                <a:cs typeface="Courier New" pitchFamily="49" charset="0"/>
              </a:rPr>
              <a:t>Ack</a:t>
            </a: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 302</a:t>
            </a:r>
          </a:p>
        </p:txBody>
      </p:sp>
      <p:sp>
        <p:nvSpPr>
          <p:cNvPr id="17" name="Line 36"/>
          <p:cNvSpPr>
            <a:spLocks noChangeShapeType="1"/>
          </p:cNvSpPr>
          <p:nvPr/>
        </p:nvSpPr>
        <p:spPr bwMode="auto">
          <a:xfrm>
            <a:off x="3429000" y="2362200"/>
            <a:ext cx="2438400" cy="381000"/>
          </a:xfrm>
          <a:prstGeom prst="line">
            <a:avLst/>
          </a:prstGeom>
          <a:noFill/>
          <a:ln w="28575">
            <a:solidFill>
              <a:srgbClr val="FF3300"/>
            </a:solidFill>
            <a:round/>
            <a:headEnd/>
            <a:tailEnd type="triangle" w="med" len="med"/>
          </a:ln>
          <a:effectLst/>
        </p:spPr>
        <p:txBody>
          <a:bodyPr wrap="none"/>
          <a:lstStyle/>
          <a:p>
            <a:endParaRPr lang="en-US"/>
          </a:p>
        </p:txBody>
      </p:sp>
      <p:sp>
        <p:nvSpPr>
          <p:cNvPr id="18" name="Line 37"/>
          <p:cNvSpPr>
            <a:spLocks noChangeShapeType="1"/>
          </p:cNvSpPr>
          <p:nvPr/>
        </p:nvSpPr>
        <p:spPr bwMode="auto">
          <a:xfrm flipH="1">
            <a:off x="3429000" y="2895600"/>
            <a:ext cx="2438400" cy="381000"/>
          </a:xfrm>
          <a:prstGeom prst="line">
            <a:avLst/>
          </a:prstGeom>
          <a:noFill/>
          <a:ln w="28575">
            <a:solidFill>
              <a:srgbClr val="FF3300"/>
            </a:solidFill>
            <a:round/>
            <a:headEnd/>
            <a:tailEnd type="triangle" w="med" len="med"/>
          </a:ln>
          <a:effectLst/>
        </p:spPr>
        <p:txBody>
          <a:bodyPr wrap="none"/>
          <a:lstStyle/>
          <a:p>
            <a:endParaRPr lang="en-US"/>
          </a:p>
        </p:txBody>
      </p:sp>
      <p:sp>
        <p:nvSpPr>
          <p:cNvPr id="19" name="Line 38"/>
          <p:cNvSpPr>
            <a:spLocks noChangeShapeType="1"/>
          </p:cNvSpPr>
          <p:nvPr/>
        </p:nvSpPr>
        <p:spPr bwMode="auto">
          <a:xfrm flipH="1">
            <a:off x="3429000" y="5105400"/>
            <a:ext cx="2438400" cy="533400"/>
          </a:xfrm>
          <a:prstGeom prst="line">
            <a:avLst/>
          </a:prstGeom>
          <a:noFill/>
          <a:ln w="28575">
            <a:solidFill>
              <a:srgbClr val="FF3300"/>
            </a:solidFill>
            <a:round/>
            <a:headEnd/>
            <a:tailEnd type="triangle" w="med" len="med"/>
          </a:ln>
          <a:effectLst/>
        </p:spPr>
        <p:txBody>
          <a:bodyPr wrap="none"/>
          <a:lstStyle/>
          <a:p>
            <a:endParaRPr lang="en-US"/>
          </a:p>
        </p:txBody>
      </p:sp>
      <p:sp>
        <p:nvSpPr>
          <p:cNvPr id="20" name="Line 41"/>
          <p:cNvSpPr>
            <a:spLocks noChangeShapeType="1"/>
          </p:cNvSpPr>
          <p:nvPr/>
        </p:nvSpPr>
        <p:spPr bwMode="auto">
          <a:xfrm>
            <a:off x="3429000" y="3733800"/>
            <a:ext cx="2438400" cy="381000"/>
          </a:xfrm>
          <a:prstGeom prst="line">
            <a:avLst/>
          </a:prstGeom>
          <a:noFill/>
          <a:ln w="28575">
            <a:solidFill>
              <a:srgbClr val="FF3300"/>
            </a:solidFill>
            <a:round/>
            <a:headEnd/>
            <a:tailEnd type="triangle" w="med" len="med"/>
          </a:ln>
          <a:effectLst/>
        </p:spPr>
        <p:txBody>
          <a:bodyPr wrap="none"/>
          <a:lstStyle/>
          <a:p>
            <a:endParaRPr lang="en-US"/>
          </a:p>
        </p:txBody>
      </p:sp>
      <p:sp>
        <p:nvSpPr>
          <p:cNvPr id="21" name="Text Box 42"/>
          <p:cNvSpPr txBox="1">
            <a:spLocks noChangeArrowheads="1"/>
          </p:cNvSpPr>
          <p:nvPr/>
        </p:nvSpPr>
        <p:spPr bwMode="auto">
          <a:xfrm>
            <a:off x="3657600" y="2057400"/>
            <a:ext cx="990600" cy="274638"/>
          </a:xfrm>
          <a:prstGeom prst="rect">
            <a:avLst/>
          </a:prstGeom>
          <a:noFill/>
          <a:ln w="9525">
            <a:noFill/>
            <a:miter lim="800000"/>
            <a:headEnd/>
            <a:tailEnd/>
          </a:ln>
          <a:effectLst/>
        </p:spPr>
        <p:txBody>
          <a:bodyPr>
            <a:spAutoFit/>
          </a:bodyPr>
          <a:lstStyle/>
          <a:p>
            <a:pPr>
              <a:spcBef>
                <a:spcPct val="50000"/>
              </a:spcBef>
            </a:pPr>
            <a:r>
              <a:rPr lang="en-US" sz="1200" b="1" dirty="0" smtClean="0"/>
              <a:t>‘a’</a:t>
            </a:r>
            <a:endParaRPr lang="en-US" sz="1200" b="1" dirty="0"/>
          </a:p>
        </p:txBody>
      </p:sp>
      <p:sp>
        <p:nvSpPr>
          <p:cNvPr id="22" name="Text Box 43"/>
          <p:cNvSpPr txBox="1">
            <a:spLocks noChangeArrowheads="1"/>
          </p:cNvSpPr>
          <p:nvPr/>
        </p:nvSpPr>
        <p:spPr bwMode="auto">
          <a:xfrm>
            <a:off x="3733800" y="5029200"/>
            <a:ext cx="990600" cy="274638"/>
          </a:xfrm>
          <a:prstGeom prst="rect">
            <a:avLst/>
          </a:prstGeom>
          <a:noFill/>
          <a:ln w="9525">
            <a:noFill/>
            <a:miter lim="800000"/>
            <a:headEnd/>
            <a:tailEnd/>
          </a:ln>
          <a:effectLst/>
        </p:spPr>
        <p:txBody>
          <a:bodyPr>
            <a:spAutoFit/>
          </a:bodyPr>
          <a:lstStyle/>
          <a:p>
            <a:pPr>
              <a:spcBef>
                <a:spcPct val="50000"/>
              </a:spcBef>
            </a:pPr>
            <a:r>
              <a:rPr lang="en-US" sz="1200" b="1"/>
              <a:t>ACK</a:t>
            </a:r>
          </a:p>
        </p:txBody>
      </p:sp>
      <p:sp>
        <p:nvSpPr>
          <p:cNvPr id="23" name="Text Box 44"/>
          <p:cNvSpPr txBox="1">
            <a:spLocks noChangeArrowheads="1"/>
          </p:cNvSpPr>
          <p:nvPr/>
        </p:nvSpPr>
        <p:spPr bwMode="auto">
          <a:xfrm>
            <a:off x="4267200" y="2743200"/>
            <a:ext cx="990600" cy="274638"/>
          </a:xfrm>
          <a:prstGeom prst="rect">
            <a:avLst/>
          </a:prstGeom>
          <a:noFill/>
          <a:ln w="9525">
            <a:noFill/>
            <a:miter lim="800000"/>
            <a:headEnd/>
            <a:tailEnd/>
          </a:ln>
          <a:effectLst/>
        </p:spPr>
        <p:txBody>
          <a:bodyPr>
            <a:spAutoFit/>
          </a:bodyPr>
          <a:lstStyle/>
          <a:p>
            <a:pPr>
              <a:spcBef>
                <a:spcPct val="50000"/>
              </a:spcBef>
            </a:pPr>
            <a:r>
              <a:rPr lang="en-US" sz="1200" b="1" dirty="0"/>
              <a:t>ACK</a:t>
            </a:r>
          </a:p>
        </p:txBody>
      </p:sp>
      <p:sp>
        <p:nvSpPr>
          <p:cNvPr id="24" name="Text Box 45"/>
          <p:cNvSpPr txBox="1">
            <a:spLocks noChangeArrowheads="1"/>
          </p:cNvSpPr>
          <p:nvPr/>
        </p:nvSpPr>
        <p:spPr bwMode="auto">
          <a:xfrm>
            <a:off x="3505200" y="3962400"/>
            <a:ext cx="990600" cy="274638"/>
          </a:xfrm>
          <a:prstGeom prst="rect">
            <a:avLst/>
          </a:prstGeom>
          <a:noFill/>
          <a:ln w="9525">
            <a:noFill/>
            <a:miter lim="800000"/>
            <a:headEnd/>
            <a:tailEnd/>
          </a:ln>
          <a:effectLst/>
        </p:spPr>
        <p:txBody>
          <a:bodyPr>
            <a:spAutoFit/>
          </a:bodyPr>
          <a:lstStyle/>
          <a:p>
            <a:pPr>
              <a:spcBef>
                <a:spcPct val="50000"/>
              </a:spcBef>
            </a:pPr>
            <a:r>
              <a:rPr lang="en-US" sz="1200" b="1" dirty="0" smtClean="0"/>
              <a:t>‘b’</a:t>
            </a:r>
            <a:endParaRPr lang="en-US" sz="1200" b="1" dirty="0"/>
          </a:p>
        </p:txBody>
      </p:sp>
      <p:sp>
        <p:nvSpPr>
          <p:cNvPr id="31" name="Rectangle 30"/>
          <p:cNvSpPr/>
          <p:nvPr/>
        </p:nvSpPr>
        <p:spPr bwMode="auto">
          <a:xfrm>
            <a:off x="6172200" y="4724400"/>
            <a:ext cx="2743200" cy="990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FIN, ACK</a:t>
            </a:r>
          </a:p>
          <a:p>
            <a:pPr marL="0" marR="0" indent="0" algn="l" defTabSz="914400" rtl="0" eaLnBrk="1" fontAlgn="base" latinLnBrk="0" hangingPunct="1">
              <a:lnSpc>
                <a:spcPct val="100000"/>
              </a:lnSpc>
              <a:spcBef>
                <a:spcPct val="0"/>
              </a:spcBef>
              <a:spcAft>
                <a:spcPct val="0"/>
              </a:spcAft>
              <a:buClrTx/>
              <a:buSzTx/>
              <a:buFontTx/>
              <a:buNone/>
              <a:tabLst/>
            </a:pPr>
            <a:r>
              <a:rPr lang="en-US" sz="1800" dirty="0" smtClean="0">
                <a:latin typeface="Courier New" pitchFamily="49" charset="0"/>
                <a:cs typeface="Courier New" pitchFamily="49" charset="0"/>
              </a:rPr>
              <a:t>SRC: 80   DST: 1234</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Courier New" pitchFamily="49" charset="0"/>
                <a:cs typeface="Courier New" pitchFamily="49" charset="0"/>
              </a:rPr>
              <a:t>Seq</a:t>
            </a: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 301  </a:t>
            </a:r>
            <a:r>
              <a:rPr kumimoji="0" lang="en-US" sz="1800" b="0" i="0" u="none" strike="noStrike" cap="none" normalizeH="0" baseline="0" dirty="0" err="1" smtClean="0">
                <a:ln>
                  <a:noFill/>
                </a:ln>
                <a:solidFill>
                  <a:schemeClr val="tx1"/>
                </a:solidFill>
                <a:effectLst/>
                <a:latin typeface="Courier New" pitchFamily="49" charset="0"/>
                <a:cs typeface="Courier New" pitchFamily="49" charset="0"/>
              </a:rPr>
              <a:t>Ack</a:t>
            </a: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 104</a:t>
            </a:r>
          </a:p>
        </p:txBody>
      </p:sp>
      <p:sp>
        <p:nvSpPr>
          <p:cNvPr id="25" name="Line 41"/>
          <p:cNvSpPr>
            <a:spLocks noChangeShapeType="1"/>
          </p:cNvSpPr>
          <p:nvPr/>
        </p:nvSpPr>
        <p:spPr bwMode="auto">
          <a:xfrm>
            <a:off x="3429000" y="4343400"/>
            <a:ext cx="2438400" cy="381000"/>
          </a:xfrm>
          <a:prstGeom prst="line">
            <a:avLst/>
          </a:prstGeom>
          <a:noFill/>
          <a:ln w="28575">
            <a:solidFill>
              <a:srgbClr val="FF3300"/>
            </a:solidFill>
            <a:round/>
            <a:headEnd/>
            <a:tailEnd type="triangle" w="med" len="med"/>
          </a:ln>
          <a:effectLst/>
        </p:spPr>
        <p:txBody>
          <a:bodyPr wrap="none"/>
          <a:lstStyle/>
          <a:p>
            <a:endParaRPr lang="en-US"/>
          </a:p>
        </p:txBody>
      </p:sp>
      <p:sp>
        <p:nvSpPr>
          <p:cNvPr id="26" name="Text Box 45"/>
          <p:cNvSpPr txBox="1">
            <a:spLocks noChangeArrowheads="1"/>
          </p:cNvSpPr>
          <p:nvPr/>
        </p:nvSpPr>
        <p:spPr bwMode="auto">
          <a:xfrm>
            <a:off x="3505200" y="4572000"/>
            <a:ext cx="990600" cy="274638"/>
          </a:xfrm>
          <a:prstGeom prst="rect">
            <a:avLst/>
          </a:prstGeom>
          <a:noFill/>
          <a:ln w="9525">
            <a:noFill/>
            <a:miter lim="800000"/>
            <a:headEnd/>
            <a:tailEnd/>
          </a:ln>
          <a:effectLst/>
        </p:spPr>
        <p:txBody>
          <a:bodyPr>
            <a:spAutoFit/>
          </a:bodyPr>
          <a:lstStyle/>
          <a:p>
            <a:pPr>
              <a:spcBef>
                <a:spcPct val="50000"/>
              </a:spcBef>
            </a:pPr>
            <a:r>
              <a:rPr lang="en-US" sz="1200" b="1" dirty="0" smtClean="0"/>
              <a:t>‘c’</a:t>
            </a:r>
            <a:endParaRPr lang="en-US" sz="1200" b="1" dirty="0"/>
          </a:p>
        </p:txBody>
      </p:sp>
      <p:sp>
        <p:nvSpPr>
          <p:cNvPr id="27" name="Rectangle 26"/>
          <p:cNvSpPr/>
          <p:nvPr/>
        </p:nvSpPr>
        <p:spPr bwMode="auto">
          <a:xfrm>
            <a:off x="457200" y="2971800"/>
            <a:ext cx="2743200" cy="990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ACK, PSH</a:t>
            </a:r>
          </a:p>
          <a:p>
            <a:pPr marL="0" marR="0" indent="0" algn="l" defTabSz="914400" rtl="0" eaLnBrk="1" fontAlgn="base" latinLnBrk="0" hangingPunct="1">
              <a:lnSpc>
                <a:spcPct val="100000"/>
              </a:lnSpc>
              <a:spcBef>
                <a:spcPct val="0"/>
              </a:spcBef>
              <a:spcAft>
                <a:spcPct val="0"/>
              </a:spcAft>
              <a:buClrTx/>
              <a:buSzTx/>
              <a:buFontTx/>
              <a:buNone/>
              <a:tabLst/>
            </a:pPr>
            <a:r>
              <a:rPr lang="en-US" sz="1800" dirty="0" smtClean="0">
                <a:latin typeface="Courier New" pitchFamily="49" charset="0"/>
                <a:cs typeface="Courier New" pitchFamily="49" charset="0"/>
              </a:rPr>
              <a:t>SRC: 1234 DST: 80</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Courier New" pitchFamily="49" charset="0"/>
                <a:cs typeface="Courier New" pitchFamily="49" charset="0"/>
              </a:rPr>
              <a:t>Seq</a:t>
            </a: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 102  </a:t>
            </a:r>
            <a:r>
              <a:rPr kumimoji="0" lang="en-US" sz="1800" b="0" i="0" u="none" strike="noStrike" cap="none" normalizeH="0" baseline="0" dirty="0" err="1" smtClean="0">
                <a:ln>
                  <a:noFill/>
                </a:ln>
                <a:solidFill>
                  <a:schemeClr val="tx1"/>
                </a:solidFill>
                <a:effectLst/>
                <a:latin typeface="Courier New" pitchFamily="49" charset="0"/>
                <a:cs typeface="Courier New" pitchFamily="49" charset="0"/>
              </a:rPr>
              <a:t>Ack</a:t>
            </a: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 301</a:t>
            </a:r>
          </a:p>
        </p:txBody>
      </p:sp>
    </p:spTree>
    <p:extLst>
      <p:ext uri="{BB962C8B-B14F-4D97-AF65-F5344CB8AC3E}">
        <p14:creationId xmlns:p14="http://schemas.microsoft.com/office/powerpoint/2010/main" xmlns="" val="3996386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Bulk Data Flow</a:t>
            </a:r>
            <a:endParaRPr lang="en-US" dirty="0"/>
          </a:p>
        </p:txBody>
      </p:sp>
      <p:sp>
        <p:nvSpPr>
          <p:cNvPr id="4" name="Slide Number Placeholder 3"/>
          <p:cNvSpPr>
            <a:spLocks noGrp="1"/>
          </p:cNvSpPr>
          <p:nvPr>
            <p:ph type="sldNum" sz="quarter" idx="12"/>
          </p:nvPr>
        </p:nvSpPr>
        <p:spPr/>
        <p:txBody>
          <a:bodyPr/>
          <a:lstStyle/>
          <a:p>
            <a:fld id="{3AACD243-C09D-433E-BA54-343CEF2EFE55}" type="slidenum">
              <a:rPr lang="en-US" smtClean="0"/>
              <a:pPr/>
              <a:t>12</a:t>
            </a:fld>
            <a:endParaRPr lang="en-US"/>
          </a:p>
        </p:txBody>
      </p:sp>
      <p:sp>
        <p:nvSpPr>
          <p:cNvPr id="5" name="Rectangle 4"/>
          <p:cNvSpPr/>
          <p:nvPr/>
        </p:nvSpPr>
        <p:spPr bwMode="auto">
          <a:xfrm>
            <a:off x="304800" y="2819400"/>
            <a:ext cx="8610600" cy="533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ahoma" pitchFamily="34" charset="0"/>
              </a:rPr>
              <a:t>01 02 03 04 05</a:t>
            </a:r>
            <a:r>
              <a:rPr kumimoji="0" lang="en-US" sz="2000" b="0" i="0" u="none" strike="noStrike" cap="none" normalizeH="0" dirty="0" smtClean="0">
                <a:ln>
                  <a:noFill/>
                </a:ln>
                <a:solidFill>
                  <a:schemeClr val="tx1"/>
                </a:solidFill>
                <a:effectLst/>
                <a:latin typeface="Tahoma" pitchFamily="34" charset="0"/>
              </a:rPr>
              <a:t> 06 07 08 09 10 11 12 13 14 15 16 17 18 19 20 21 22 23</a:t>
            </a:r>
            <a:endParaRPr kumimoji="0" lang="en-US" sz="2000" b="0" i="0" u="none" strike="noStrike" cap="none" normalizeH="0" baseline="0" dirty="0" smtClean="0">
              <a:ln>
                <a:noFill/>
              </a:ln>
              <a:solidFill>
                <a:schemeClr val="tx1"/>
              </a:solidFill>
              <a:effectLst/>
              <a:latin typeface="Tahoma" pitchFamily="34" charset="0"/>
            </a:endParaRPr>
          </a:p>
        </p:txBody>
      </p:sp>
      <p:grpSp>
        <p:nvGrpSpPr>
          <p:cNvPr id="3" name="Group 14"/>
          <p:cNvGrpSpPr/>
          <p:nvPr/>
        </p:nvGrpSpPr>
        <p:grpSpPr>
          <a:xfrm>
            <a:off x="2438400" y="2362200"/>
            <a:ext cx="4267200" cy="1295400"/>
            <a:chOff x="2438400" y="2438400"/>
            <a:chExt cx="4267200" cy="1295400"/>
          </a:xfrm>
        </p:grpSpPr>
        <p:sp>
          <p:nvSpPr>
            <p:cNvPr id="6" name="Rectangle 5"/>
            <p:cNvSpPr/>
            <p:nvPr/>
          </p:nvSpPr>
          <p:spPr bwMode="auto">
            <a:xfrm>
              <a:off x="2438400" y="2438400"/>
              <a:ext cx="4267200" cy="1295400"/>
            </a:xfrm>
            <a:prstGeom prst="rect">
              <a:avLst/>
            </a:prstGeom>
            <a:noFill/>
            <a:ln w="254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cxnSp>
          <p:nvCxnSpPr>
            <p:cNvPr id="8" name="Straight Connector 7"/>
            <p:cNvCxnSpPr>
              <a:stCxn id="6" idx="0"/>
              <a:endCxn id="6" idx="2"/>
            </p:cNvCxnSpPr>
            <p:nvPr/>
          </p:nvCxnSpPr>
          <p:spPr bwMode="auto">
            <a:xfrm>
              <a:off x="4572000" y="2438400"/>
              <a:ext cx="0" cy="1295400"/>
            </a:xfrm>
            <a:prstGeom prst="line">
              <a:avLst/>
            </a:prstGeom>
            <a:noFill/>
            <a:ln w="25400" cap="flat" cmpd="sng" algn="ctr">
              <a:solidFill>
                <a:srgbClr val="FF0000"/>
              </a:solidFill>
              <a:prstDash val="dash"/>
              <a:round/>
              <a:headEnd type="none" w="med" len="med"/>
              <a:tailEnd type="none" w="med" len="med"/>
            </a:ln>
            <a:effectLst/>
          </p:spPr>
        </p:cxnSp>
      </p:grpSp>
      <p:sp>
        <p:nvSpPr>
          <p:cNvPr id="10" name="TextBox 9"/>
          <p:cNvSpPr txBox="1"/>
          <p:nvPr/>
        </p:nvSpPr>
        <p:spPr>
          <a:xfrm>
            <a:off x="304800" y="3429000"/>
            <a:ext cx="2286000" cy="830997"/>
          </a:xfrm>
          <a:prstGeom prst="rect">
            <a:avLst/>
          </a:prstGeom>
          <a:noFill/>
        </p:spPr>
        <p:txBody>
          <a:bodyPr wrap="square" rtlCol="0">
            <a:spAutoFit/>
          </a:bodyPr>
          <a:lstStyle/>
          <a:p>
            <a:r>
              <a:rPr lang="en-US" dirty="0" smtClean="0"/>
              <a:t>Sent &amp; </a:t>
            </a:r>
          </a:p>
          <a:p>
            <a:r>
              <a:rPr lang="en-US" dirty="0" err="1" smtClean="0"/>
              <a:t>Ack’ed</a:t>
            </a:r>
            <a:endParaRPr lang="en-US" dirty="0"/>
          </a:p>
        </p:txBody>
      </p:sp>
      <p:sp>
        <p:nvSpPr>
          <p:cNvPr id="11" name="TextBox 10"/>
          <p:cNvSpPr txBox="1"/>
          <p:nvPr/>
        </p:nvSpPr>
        <p:spPr>
          <a:xfrm>
            <a:off x="2362200" y="3810000"/>
            <a:ext cx="2286000" cy="830997"/>
          </a:xfrm>
          <a:prstGeom prst="rect">
            <a:avLst/>
          </a:prstGeom>
          <a:noFill/>
        </p:spPr>
        <p:txBody>
          <a:bodyPr wrap="square" rtlCol="0">
            <a:spAutoFit/>
          </a:bodyPr>
          <a:lstStyle/>
          <a:p>
            <a:r>
              <a:rPr lang="en-US" dirty="0" smtClean="0"/>
              <a:t>Sent, </a:t>
            </a:r>
          </a:p>
          <a:p>
            <a:r>
              <a:rPr lang="en-US" dirty="0" smtClean="0"/>
              <a:t>not </a:t>
            </a:r>
            <a:r>
              <a:rPr lang="en-US" dirty="0" err="1" smtClean="0"/>
              <a:t>Ack’ed</a:t>
            </a:r>
            <a:endParaRPr lang="en-US" dirty="0"/>
          </a:p>
        </p:txBody>
      </p:sp>
      <p:sp>
        <p:nvSpPr>
          <p:cNvPr id="12" name="TextBox 11"/>
          <p:cNvSpPr txBox="1"/>
          <p:nvPr/>
        </p:nvSpPr>
        <p:spPr>
          <a:xfrm>
            <a:off x="4572000" y="4114800"/>
            <a:ext cx="2286000" cy="461665"/>
          </a:xfrm>
          <a:prstGeom prst="rect">
            <a:avLst/>
          </a:prstGeom>
          <a:noFill/>
        </p:spPr>
        <p:txBody>
          <a:bodyPr wrap="square" rtlCol="0">
            <a:spAutoFit/>
          </a:bodyPr>
          <a:lstStyle/>
          <a:p>
            <a:r>
              <a:rPr lang="en-US" dirty="0" smtClean="0"/>
              <a:t>Can Send ASAP</a:t>
            </a:r>
            <a:endParaRPr lang="en-US" dirty="0"/>
          </a:p>
        </p:txBody>
      </p:sp>
      <p:sp>
        <p:nvSpPr>
          <p:cNvPr id="13" name="TextBox 12"/>
          <p:cNvSpPr txBox="1"/>
          <p:nvPr/>
        </p:nvSpPr>
        <p:spPr>
          <a:xfrm>
            <a:off x="6705600" y="3505200"/>
            <a:ext cx="2286000" cy="461665"/>
          </a:xfrm>
          <a:prstGeom prst="rect">
            <a:avLst/>
          </a:prstGeom>
          <a:noFill/>
        </p:spPr>
        <p:txBody>
          <a:bodyPr wrap="square" rtlCol="0">
            <a:spAutoFit/>
          </a:bodyPr>
          <a:lstStyle/>
          <a:p>
            <a:r>
              <a:rPr lang="en-US" dirty="0" smtClean="0"/>
              <a:t>Cannot Send</a:t>
            </a:r>
            <a:endParaRPr lang="en-US" dirty="0"/>
          </a:p>
        </p:txBody>
      </p:sp>
      <p:sp>
        <p:nvSpPr>
          <p:cNvPr id="14" name="TextBox 13"/>
          <p:cNvSpPr txBox="1"/>
          <p:nvPr/>
        </p:nvSpPr>
        <p:spPr>
          <a:xfrm>
            <a:off x="5410200" y="1066800"/>
            <a:ext cx="2286000" cy="830997"/>
          </a:xfrm>
          <a:prstGeom prst="rect">
            <a:avLst/>
          </a:prstGeom>
          <a:noFill/>
        </p:spPr>
        <p:txBody>
          <a:bodyPr wrap="square" rtlCol="0">
            <a:spAutoFit/>
          </a:bodyPr>
          <a:lstStyle/>
          <a:p>
            <a:r>
              <a:rPr lang="en-US" dirty="0" err="1" smtClean="0"/>
              <a:t>Ack</a:t>
            </a:r>
            <a:r>
              <a:rPr lang="en-US" dirty="0" smtClean="0"/>
              <a:t>: 7</a:t>
            </a:r>
          </a:p>
          <a:p>
            <a:r>
              <a:rPr lang="en-US" dirty="0" smtClean="0"/>
              <a:t>Win: 12</a:t>
            </a:r>
            <a:endParaRPr lang="en-US" dirty="0"/>
          </a:p>
        </p:txBody>
      </p:sp>
    </p:spTree>
    <p:extLst>
      <p:ext uri="{BB962C8B-B14F-4D97-AF65-F5344CB8AC3E}">
        <p14:creationId xmlns:p14="http://schemas.microsoft.com/office/powerpoint/2010/main" xmlns="" val="182048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0 -2.36994E-6 L 0.08333 -2.36994E-6 " pathEditMode="relative" rAng="0" ptsTypes="AA">
                                      <p:cBhvr>
                                        <p:cTn id="6" dur="2000" fill="hold"/>
                                        <p:tgtEl>
                                          <p:spTgt spid="3"/>
                                        </p:tgtEl>
                                        <p:attrNameLst>
                                          <p:attrName>ppt_x</p:attrName>
                                          <p:attrName>ppt_y</p:attrName>
                                        </p:attrNameLst>
                                      </p:cBhvr>
                                      <p:rCtr x="4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defRPr/>
            </a:pPr>
            <a:r>
              <a:rPr lang="en-US" smtClean="0"/>
              <a:t>TCPDump</a:t>
            </a:r>
          </a:p>
        </p:txBody>
      </p:sp>
      <p:sp>
        <p:nvSpPr>
          <p:cNvPr id="10243" name="Rectangle 3"/>
          <p:cNvSpPr>
            <a:spLocks noGrp="1" noChangeArrowheads="1"/>
          </p:cNvSpPr>
          <p:nvPr>
            <p:ph idx="1"/>
          </p:nvPr>
        </p:nvSpPr>
        <p:spPr/>
        <p:txBody>
          <a:bodyPr/>
          <a:lstStyle/>
          <a:p>
            <a:pPr eaLnBrk="1" hangingPunct="1">
              <a:defRPr/>
            </a:pPr>
            <a:r>
              <a:rPr lang="en-US" smtClean="0"/>
              <a:t>A Unix tool used to </a:t>
            </a:r>
          </a:p>
          <a:p>
            <a:pPr lvl="1" eaLnBrk="1" hangingPunct="1">
              <a:defRPr/>
            </a:pPr>
            <a:r>
              <a:rPr lang="en-US" smtClean="0"/>
              <a:t>gather data from the network, </a:t>
            </a:r>
          </a:p>
          <a:p>
            <a:pPr lvl="1" eaLnBrk="1" hangingPunct="1">
              <a:defRPr/>
            </a:pPr>
            <a:r>
              <a:rPr lang="en-US" smtClean="0"/>
              <a:t>decipher the bits, and </a:t>
            </a:r>
          </a:p>
          <a:p>
            <a:pPr lvl="1" eaLnBrk="1" hangingPunct="1">
              <a:defRPr/>
            </a:pPr>
            <a:r>
              <a:rPr lang="en-US" smtClean="0"/>
              <a:t>display the output in a semi coherent way.</a:t>
            </a:r>
          </a:p>
        </p:txBody>
      </p:sp>
      <p:sp>
        <p:nvSpPr>
          <p:cNvPr id="2" name="Slide Number Placeholder 1"/>
          <p:cNvSpPr>
            <a:spLocks noGrp="1"/>
          </p:cNvSpPr>
          <p:nvPr>
            <p:ph type="sldNum" sz="quarter" idx="12"/>
          </p:nvPr>
        </p:nvSpPr>
        <p:spPr/>
        <p:txBody>
          <a:bodyPr/>
          <a:lstStyle/>
          <a:p>
            <a:fld id="{41B42018-0AAA-434B-9B3C-90D7B2C24624}" type="slidenum">
              <a:rPr lang="en-US" smtClean="0"/>
              <a:pPr/>
              <a:t>13</a:t>
            </a:fld>
            <a:endParaRPr lang="en-US"/>
          </a:p>
        </p:txBody>
      </p:sp>
    </p:spTree>
    <p:extLst>
      <p:ext uri="{BB962C8B-B14F-4D97-AF65-F5344CB8AC3E}">
        <p14:creationId xmlns:p14="http://schemas.microsoft.com/office/powerpoint/2010/main" xmlns="" val="8590987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defRPr/>
            </a:pPr>
            <a:r>
              <a:rPr lang="en-US" smtClean="0"/>
              <a:t>Software</a:t>
            </a:r>
          </a:p>
        </p:txBody>
      </p:sp>
      <p:sp>
        <p:nvSpPr>
          <p:cNvPr id="17411" name="Rectangle 3"/>
          <p:cNvSpPr>
            <a:spLocks noGrp="1" noChangeArrowheads="1"/>
          </p:cNvSpPr>
          <p:nvPr>
            <p:ph idx="1"/>
          </p:nvPr>
        </p:nvSpPr>
        <p:spPr/>
        <p:txBody>
          <a:bodyPr/>
          <a:lstStyle/>
          <a:p>
            <a:pPr eaLnBrk="1" hangingPunct="1">
              <a:defRPr/>
            </a:pPr>
            <a:r>
              <a:rPr lang="en-US" sz="2800" dirty="0" err="1" smtClean="0"/>
              <a:t>TCPDump</a:t>
            </a:r>
            <a:r>
              <a:rPr lang="en-US" sz="2800" dirty="0" smtClean="0"/>
              <a:t>: </a:t>
            </a:r>
            <a:r>
              <a:rPr lang="en-US" sz="2800" dirty="0" smtClean="0">
                <a:hlinkClick r:id="rId2"/>
              </a:rPr>
              <a:t>ftp://ftp.ee.lbl.gov/tcpdump.tar.z</a:t>
            </a:r>
            <a:endParaRPr lang="en-US" sz="2800" dirty="0" smtClean="0"/>
          </a:p>
          <a:p>
            <a:pPr eaLnBrk="1" hangingPunct="1">
              <a:defRPr/>
            </a:pPr>
            <a:r>
              <a:rPr lang="en-US" sz="2800" dirty="0" err="1" smtClean="0"/>
              <a:t>Libpcap</a:t>
            </a:r>
            <a:r>
              <a:rPr lang="en-US" sz="2800" dirty="0" smtClean="0"/>
              <a:t>: </a:t>
            </a:r>
            <a:r>
              <a:rPr lang="en-US" sz="2800" dirty="0" smtClean="0">
                <a:hlinkClick r:id="rId3"/>
              </a:rPr>
              <a:t>ftp://ftp.ee.lbl.gov/libpcap.tar.z</a:t>
            </a:r>
            <a:r>
              <a:rPr lang="en-US" sz="2800" dirty="0" smtClean="0"/>
              <a:t>, a portable framework for capturing low-level network traffic</a:t>
            </a:r>
          </a:p>
          <a:p>
            <a:pPr eaLnBrk="1" hangingPunct="1">
              <a:defRPr/>
            </a:pPr>
            <a:r>
              <a:rPr lang="en-US" sz="2800" dirty="0" smtClean="0"/>
              <a:t>An improved version: </a:t>
            </a:r>
            <a:r>
              <a:rPr lang="en-US" sz="2800" dirty="0" smtClean="0">
                <a:hlinkClick r:id="rId4"/>
              </a:rPr>
              <a:t>www.tcpdump.org</a:t>
            </a:r>
            <a:endParaRPr lang="en-US" sz="2800" dirty="0" smtClean="0"/>
          </a:p>
          <a:p>
            <a:pPr eaLnBrk="1" hangingPunct="1">
              <a:defRPr/>
            </a:pPr>
            <a:r>
              <a:rPr lang="en-US" sz="2800" dirty="0" smtClean="0"/>
              <a:t>A Windows version: </a:t>
            </a:r>
            <a:r>
              <a:rPr lang="en-US" sz="2800" dirty="0" smtClean="0">
                <a:hlinkClick r:id="rId5"/>
              </a:rPr>
              <a:t>http://netgroup.serv.polite.it/windump</a:t>
            </a:r>
            <a:endParaRPr lang="en-US" sz="2800" dirty="0" smtClean="0"/>
          </a:p>
          <a:p>
            <a:pPr eaLnBrk="1" hangingPunct="1">
              <a:defRPr/>
            </a:pPr>
            <a:r>
              <a:rPr lang="en-US" sz="2800" dirty="0" err="1" smtClean="0"/>
              <a:t>Wireshark</a:t>
            </a:r>
            <a:r>
              <a:rPr lang="en-US" sz="2800" dirty="0"/>
              <a:t>: </a:t>
            </a:r>
            <a:r>
              <a:rPr lang="en-US" sz="2800" u="sng" dirty="0">
                <a:solidFill>
                  <a:srgbClr val="FF0000"/>
                </a:solidFill>
              </a:rPr>
              <a:t>http://www.wireshark.org/</a:t>
            </a:r>
          </a:p>
          <a:p>
            <a:pPr eaLnBrk="1" hangingPunct="1">
              <a:defRPr/>
            </a:pPr>
            <a:endParaRPr lang="en-US" sz="2800" dirty="0" smtClean="0"/>
          </a:p>
          <a:p>
            <a:pPr eaLnBrk="1" hangingPunct="1">
              <a:buFont typeface="Wingdings" pitchFamily="2" charset="2"/>
              <a:buNone/>
              <a:defRPr/>
            </a:pPr>
            <a:endParaRPr lang="en-US" sz="2800" dirty="0" smtClean="0"/>
          </a:p>
        </p:txBody>
      </p:sp>
      <p:sp>
        <p:nvSpPr>
          <p:cNvPr id="2" name="Slide Number Placeholder 1"/>
          <p:cNvSpPr>
            <a:spLocks noGrp="1"/>
          </p:cNvSpPr>
          <p:nvPr>
            <p:ph type="sldNum" sz="quarter" idx="12"/>
          </p:nvPr>
        </p:nvSpPr>
        <p:spPr/>
        <p:txBody>
          <a:bodyPr/>
          <a:lstStyle/>
          <a:p>
            <a:fld id="{41B42018-0AAA-434B-9B3C-90D7B2C24624}" type="slidenum">
              <a:rPr lang="en-US" smtClean="0"/>
              <a:pPr/>
              <a:t>14</a:t>
            </a:fld>
            <a:endParaRPr lang="en-US"/>
          </a:p>
        </p:txBody>
      </p:sp>
    </p:spTree>
    <p:extLst>
      <p:ext uri="{BB962C8B-B14F-4D97-AF65-F5344CB8AC3E}">
        <p14:creationId xmlns:p14="http://schemas.microsoft.com/office/powerpoint/2010/main" xmlns="" val="29519856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defRPr/>
            </a:pPr>
            <a:r>
              <a:rPr lang="en-US" smtClean="0"/>
              <a:t>TCPDump Behavior</a:t>
            </a:r>
          </a:p>
        </p:txBody>
      </p:sp>
      <p:sp>
        <p:nvSpPr>
          <p:cNvPr id="18435" name="Rectangle 3"/>
          <p:cNvSpPr>
            <a:spLocks noGrp="1" noChangeArrowheads="1"/>
          </p:cNvSpPr>
          <p:nvPr>
            <p:ph idx="1"/>
          </p:nvPr>
        </p:nvSpPr>
        <p:spPr/>
        <p:txBody>
          <a:bodyPr/>
          <a:lstStyle/>
          <a:p>
            <a:pPr eaLnBrk="1" hangingPunct="1">
              <a:defRPr/>
            </a:pPr>
            <a:r>
              <a:rPr lang="en-US" smtClean="0"/>
              <a:t>Most OS requires root access to run the program.</a:t>
            </a:r>
          </a:p>
          <a:p>
            <a:pPr eaLnBrk="1" hangingPunct="1">
              <a:defRPr/>
            </a:pPr>
            <a:r>
              <a:rPr lang="en-US" smtClean="0"/>
              <a:t>By default, it reads all network traffic from the interface.</a:t>
            </a:r>
          </a:p>
          <a:p>
            <a:pPr eaLnBrk="1" hangingPunct="1">
              <a:defRPr/>
            </a:pPr>
            <a:r>
              <a:rPr lang="en-US" smtClean="0"/>
              <a:t>It writes the output to the console.</a:t>
            </a:r>
          </a:p>
          <a:p>
            <a:pPr eaLnBrk="1" hangingPunct="1">
              <a:defRPr/>
            </a:pPr>
            <a:r>
              <a:rPr lang="en-US" smtClean="0"/>
              <a:t>Command line options are available to alter the default behavior.</a:t>
            </a:r>
          </a:p>
        </p:txBody>
      </p:sp>
      <p:sp>
        <p:nvSpPr>
          <p:cNvPr id="2" name="Slide Number Placeholder 1"/>
          <p:cNvSpPr>
            <a:spLocks noGrp="1"/>
          </p:cNvSpPr>
          <p:nvPr>
            <p:ph type="sldNum" sz="quarter" idx="12"/>
          </p:nvPr>
        </p:nvSpPr>
        <p:spPr/>
        <p:txBody>
          <a:bodyPr/>
          <a:lstStyle/>
          <a:p>
            <a:fld id="{41B42018-0AAA-434B-9B3C-90D7B2C24624}" type="slidenum">
              <a:rPr lang="en-US" smtClean="0"/>
              <a:pPr/>
              <a:t>15</a:t>
            </a:fld>
            <a:endParaRPr lang="en-US"/>
          </a:p>
        </p:txBody>
      </p:sp>
    </p:spTree>
    <p:extLst>
      <p:ext uri="{BB962C8B-B14F-4D97-AF65-F5344CB8AC3E}">
        <p14:creationId xmlns:p14="http://schemas.microsoft.com/office/powerpoint/2010/main" xmlns="" val="16895067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defRPr/>
            </a:pPr>
            <a:r>
              <a:rPr lang="en-US" smtClean="0"/>
              <a:t>Filters</a:t>
            </a:r>
          </a:p>
        </p:txBody>
      </p:sp>
      <p:sp>
        <p:nvSpPr>
          <p:cNvPr id="19459" name="Rectangle 3"/>
          <p:cNvSpPr>
            <a:spLocks noGrp="1" noChangeArrowheads="1"/>
          </p:cNvSpPr>
          <p:nvPr>
            <p:ph idx="1"/>
          </p:nvPr>
        </p:nvSpPr>
        <p:spPr/>
        <p:txBody>
          <a:bodyPr/>
          <a:lstStyle/>
          <a:p>
            <a:pPr eaLnBrk="1" hangingPunct="1">
              <a:defRPr/>
            </a:pPr>
            <a:r>
              <a:rPr lang="en-US" smtClean="0"/>
              <a:t>Filter: can specify the records that you are interested in collecting.</a:t>
            </a:r>
          </a:p>
          <a:p>
            <a:pPr eaLnBrk="1" hangingPunct="1">
              <a:defRPr/>
            </a:pPr>
            <a:r>
              <a:rPr lang="en-US" smtClean="0"/>
              <a:t>Filter Language: to denote the field(s) that should be examined if certain conditions are met.</a:t>
            </a:r>
          </a:p>
          <a:p>
            <a:pPr eaLnBrk="1" hangingPunct="1">
              <a:defRPr/>
            </a:pPr>
            <a:r>
              <a:rPr lang="en-US" smtClean="0"/>
              <a:t>“tcpdump tcp”</a:t>
            </a:r>
          </a:p>
        </p:txBody>
      </p:sp>
      <p:sp>
        <p:nvSpPr>
          <p:cNvPr id="2" name="Slide Number Placeholder 1"/>
          <p:cNvSpPr>
            <a:spLocks noGrp="1"/>
          </p:cNvSpPr>
          <p:nvPr>
            <p:ph type="sldNum" sz="quarter" idx="12"/>
          </p:nvPr>
        </p:nvSpPr>
        <p:spPr/>
        <p:txBody>
          <a:bodyPr/>
          <a:lstStyle/>
          <a:p>
            <a:fld id="{41B42018-0AAA-434B-9B3C-90D7B2C24624}" type="slidenum">
              <a:rPr lang="en-US" smtClean="0"/>
              <a:pPr/>
              <a:t>16</a:t>
            </a:fld>
            <a:endParaRPr lang="en-US"/>
          </a:p>
        </p:txBody>
      </p:sp>
    </p:spTree>
    <p:extLst>
      <p:ext uri="{BB962C8B-B14F-4D97-AF65-F5344CB8AC3E}">
        <p14:creationId xmlns:p14="http://schemas.microsoft.com/office/powerpoint/2010/main" xmlns="" val="17962201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defRPr/>
            </a:pPr>
            <a:r>
              <a:rPr lang="en-US" smtClean="0"/>
              <a:t>Options</a:t>
            </a:r>
          </a:p>
        </p:txBody>
      </p:sp>
      <p:sp>
        <p:nvSpPr>
          <p:cNvPr id="20483" name="Rectangle 3"/>
          <p:cNvSpPr>
            <a:spLocks noGrp="1" noChangeArrowheads="1"/>
          </p:cNvSpPr>
          <p:nvPr>
            <p:ph idx="1"/>
          </p:nvPr>
        </p:nvSpPr>
        <p:spPr/>
        <p:txBody>
          <a:bodyPr/>
          <a:lstStyle/>
          <a:p>
            <a:pPr eaLnBrk="1" hangingPunct="1">
              <a:defRPr/>
            </a:pPr>
            <a:r>
              <a:rPr lang="en-US" smtClean="0"/>
              <a:t>Filter can be stored in a file: </a:t>
            </a:r>
            <a:r>
              <a:rPr lang="en-US" smtClean="0">
                <a:solidFill>
                  <a:srgbClr val="FF0000"/>
                </a:solidFill>
              </a:rPr>
              <a:t>-F</a:t>
            </a:r>
            <a:r>
              <a:rPr lang="en-US" smtClean="0"/>
              <a:t> filename</a:t>
            </a:r>
          </a:p>
          <a:p>
            <a:pPr eaLnBrk="1" hangingPunct="1">
              <a:defRPr/>
            </a:pPr>
            <a:r>
              <a:rPr lang="en-US" smtClean="0"/>
              <a:t>Output Formats: </a:t>
            </a:r>
          </a:p>
          <a:p>
            <a:pPr lvl="1" eaLnBrk="1" hangingPunct="1">
              <a:defRPr/>
            </a:pPr>
            <a:r>
              <a:rPr lang="en-US" smtClean="0"/>
              <a:t>Readable (default format for console display)</a:t>
            </a:r>
          </a:p>
          <a:p>
            <a:pPr lvl="1" eaLnBrk="1" hangingPunct="1">
              <a:defRPr/>
            </a:pPr>
            <a:r>
              <a:rPr lang="en-US" smtClean="0"/>
              <a:t>Binary (default format for file storage, less space, faster)</a:t>
            </a:r>
          </a:p>
          <a:p>
            <a:pPr eaLnBrk="1" hangingPunct="1">
              <a:defRPr/>
            </a:pPr>
            <a:r>
              <a:rPr lang="en-US" smtClean="0"/>
              <a:t>To write to a file: </a:t>
            </a:r>
            <a:r>
              <a:rPr lang="en-US" smtClean="0">
                <a:solidFill>
                  <a:srgbClr val="FF0000"/>
                </a:solidFill>
              </a:rPr>
              <a:t>-w</a:t>
            </a:r>
            <a:r>
              <a:rPr lang="en-US" smtClean="0"/>
              <a:t> filename</a:t>
            </a:r>
          </a:p>
          <a:p>
            <a:pPr eaLnBrk="1" hangingPunct="1">
              <a:defRPr/>
            </a:pPr>
            <a:r>
              <a:rPr lang="en-US" smtClean="0"/>
              <a:t>To read from a saved file: </a:t>
            </a:r>
            <a:r>
              <a:rPr lang="en-US" smtClean="0">
                <a:solidFill>
                  <a:srgbClr val="FF0000"/>
                </a:solidFill>
              </a:rPr>
              <a:t>-r</a:t>
            </a:r>
            <a:r>
              <a:rPr lang="en-US" smtClean="0"/>
              <a:t> filename </a:t>
            </a:r>
          </a:p>
        </p:txBody>
      </p:sp>
      <p:sp>
        <p:nvSpPr>
          <p:cNvPr id="2" name="Slide Number Placeholder 1"/>
          <p:cNvSpPr>
            <a:spLocks noGrp="1"/>
          </p:cNvSpPr>
          <p:nvPr>
            <p:ph type="sldNum" sz="quarter" idx="12"/>
          </p:nvPr>
        </p:nvSpPr>
        <p:spPr/>
        <p:txBody>
          <a:bodyPr/>
          <a:lstStyle/>
          <a:p>
            <a:fld id="{41B42018-0AAA-434B-9B3C-90D7B2C24624}" type="slidenum">
              <a:rPr lang="en-US" smtClean="0"/>
              <a:pPr/>
              <a:t>17</a:t>
            </a:fld>
            <a:endParaRPr lang="en-US"/>
          </a:p>
        </p:txBody>
      </p:sp>
    </p:spTree>
    <p:extLst>
      <p:ext uri="{BB962C8B-B14F-4D97-AF65-F5344CB8AC3E}">
        <p14:creationId xmlns:p14="http://schemas.microsoft.com/office/powerpoint/2010/main" xmlns="" val="12146353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defRPr/>
            </a:pPr>
            <a:r>
              <a:rPr lang="en-US" dirty="0" smtClean="0"/>
              <a:t>Sample Output</a:t>
            </a:r>
          </a:p>
        </p:txBody>
      </p:sp>
      <p:sp>
        <p:nvSpPr>
          <p:cNvPr id="21507" name="Rectangle 3"/>
          <p:cNvSpPr>
            <a:spLocks noGrp="1" noChangeArrowheads="1"/>
          </p:cNvSpPr>
          <p:nvPr>
            <p:ph idx="1"/>
          </p:nvPr>
        </p:nvSpPr>
        <p:spPr>
          <a:xfrm>
            <a:off x="685800" y="2133600"/>
            <a:ext cx="7772400" cy="4114800"/>
          </a:xfrm>
        </p:spPr>
        <p:txBody>
          <a:bodyPr/>
          <a:lstStyle/>
          <a:p>
            <a:pPr algn="just" eaLnBrk="1" hangingPunct="1">
              <a:lnSpc>
                <a:spcPct val="90000"/>
              </a:lnSpc>
              <a:buFont typeface="Wingdings" pitchFamily="2" charset="2"/>
              <a:buNone/>
              <a:defRPr/>
            </a:pPr>
            <a:r>
              <a:rPr lang="en-US" sz="2000" dirty="0" smtClean="0"/>
              <a:t>23:29:04.050167 spider.3224 &gt; 66-28-147-032.servercentral.net.6020: . </a:t>
            </a:r>
            <a:r>
              <a:rPr lang="en-US" sz="2000" dirty="0" err="1" smtClean="0"/>
              <a:t>ack</a:t>
            </a:r>
            <a:r>
              <a:rPr lang="en-US" sz="2000" dirty="0" smtClean="0"/>
              <a:t> 36517 win 16044 </a:t>
            </a:r>
          </a:p>
          <a:p>
            <a:pPr algn="just" eaLnBrk="1" hangingPunct="1">
              <a:lnSpc>
                <a:spcPct val="90000"/>
              </a:lnSpc>
              <a:buFont typeface="Wingdings" pitchFamily="2" charset="2"/>
              <a:buNone/>
              <a:defRPr/>
            </a:pPr>
            <a:r>
              <a:rPr lang="en-US" sz="2000" dirty="0" smtClean="0"/>
              <a:t>23:29:04.059645 66-28-147-032.servercentral.net.6020 &gt; spider.3224: P 36517:37969(1452) </a:t>
            </a:r>
            <a:r>
              <a:rPr lang="en-US" sz="2000" dirty="0" err="1" smtClean="0"/>
              <a:t>ack</a:t>
            </a:r>
            <a:r>
              <a:rPr lang="en-US" sz="2000" dirty="0" smtClean="0"/>
              <a:t> 1 win 5840 (DF)</a:t>
            </a:r>
          </a:p>
          <a:p>
            <a:pPr algn="just" eaLnBrk="1" hangingPunct="1">
              <a:lnSpc>
                <a:spcPct val="90000"/>
              </a:lnSpc>
              <a:buFont typeface="Wingdings" pitchFamily="2" charset="2"/>
              <a:buNone/>
              <a:defRPr/>
            </a:pPr>
            <a:r>
              <a:rPr lang="en-US" sz="2000" dirty="0" smtClean="0"/>
              <a:t>23:29:04.092955 </a:t>
            </a:r>
            <a:r>
              <a:rPr lang="en-US" sz="2000" dirty="0" err="1" smtClean="0"/>
              <a:t>daffy.pmatulis.homeunix.net.netbios</a:t>
            </a:r>
            <a:r>
              <a:rPr lang="en-US" sz="2000" dirty="0" smtClean="0"/>
              <a:t>-ns &gt; 192.168.1.255.netbios-ns: </a:t>
            </a:r>
            <a:r>
              <a:rPr lang="en-US" sz="2000" dirty="0" err="1" smtClean="0"/>
              <a:t>nbt</a:t>
            </a:r>
            <a:r>
              <a:rPr lang="en-US" sz="2000" dirty="0" smtClean="0"/>
              <a:t>-query-</a:t>
            </a:r>
            <a:r>
              <a:rPr lang="en-US" sz="2000" dirty="0" err="1" smtClean="0"/>
              <a:t>req</a:t>
            </a:r>
            <a:r>
              <a:rPr lang="en-US" sz="2000" dirty="0" smtClean="0"/>
              <a:t>-</a:t>
            </a:r>
            <a:r>
              <a:rPr lang="en-US" sz="2000" dirty="0" err="1" smtClean="0"/>
              <a:t>bcast</a:t>
            </a:r>
            <a:r>
              <a:rPr lang="en-US" sz="2000" dirty="0" smtClean="0"/>
              <a:t> </a:t>
            </a:r>
          </a:p>
          <a:p>
            <a:pPr algn="just" eaLnBrk="1" hangingPunct="1">
              <a:lnSpc>
                <a:spcPct val="90000"/>
              </a:lnSpc>
              <a:buFont typeface="Wingdings" pitchFamily="2" charset="2"/>
              <a:buNone/>
              <a:defRPr/>
            </a:pPr>
            <a:r>
              <a:rPr lang="en-US" sz="2000" dirty="0" smtClean="0"/>
              <a:t>23:29:04.093587 </a:t>
            </a:r>
            <a:r>
              <a:rPr lang="en-US" sz="2000" dirty="0" err="1" smtClean="0"/>
              <a:t>daffy.pmatulis.homeunix.net.netbios</a:t>
            </a:r>
            <a:r>
              <a:rPr lang="en-US" sz="2000" dirty="0" smtClean="0"/>
              <a:t>-ns &gt; 192.168.1.255.netbios-ns: </a:t>
            </a:r>
            <a:r>
              <a:rPr lang="en-US" sz="2000" dirty="0" err="1" smtClean="0"/>
              <a:t>nbt</a:t>
            </a:r>
            <a:r>
              <a:rPr lang="en-US" sz="2000" dirty="0" smtClean="0"/>
              <a:t>-query-</a:t>
            </a:r>
            <a:r>
              <a:rPr lang="en-US" sz="2000" dirty="0" err="1" smtClean="0"/>
              <a:t>req</a:t>
            </a:r>
            <a:r>
              <a:rPr lang="en-US" sz="2000" dirty="0" smtClean="0"/>
              <a:t>-</a:t>
            </a:r>
            <a:r>
              <a:rPr lang="en-US" sz="2000" dirty="0" err="1" smtClean="0"/>
              <a:t>bcast</a:t>
            </a:r>
            <a:r>
              <a:rPr lang="en-US" sz="2000" dirty="0" smtClean="0"/>
              <a:t> </a:t>
            </a:r>
          </a:p>
          <a:p>
            <a:pPr algn="just" eaLnBrk="1" hangingPunct="1">
              <a:lnSpc>
                <a:spcPct val="90000"/>
              </a:lnSpc>
              <a:buFont typeface="Wingdings" pitchFamily="2" charset="2"/>
              <a:buNone/>
              <a:defRPr/>
            </a:pPr>
            <a:r>
              <a:rPr lang="en-US" sz="2000" dirty="0" smtClean="0"/>
              <a:t>23:29:04.093836 </a:t>
            </a:r>
            <a:r>
              <a:rPr lang="en-US" sz="2000" dirty="0" err="1" smtClean="0"/>
              <a:t>mudra.pmatulis.homeunix.net.netbios</a:t>
            </a:r>
            <a:r>
              <a:rPr lang="en-US" sz="2000" dirty="0" smtClean="0"/>
              <a:t>-ns &gt; </a:t>
            </a:r>
            <a:r>
              <a:rPr lang="en-US" sz="2000" dirty="0" err="1" smtClean="0"/>
              <a:t>daffy.pmatulis.homeunix.net.netbios</a:t>
            </a:r>
            <a:r>
              <a:rPr lang="en-US" sz="2000" dirty="0" smtClean="0"/>
              <a:t>-ns: </a:t>
            </a:r>
            <a:r>
              <a:rPr lang="en-US" sz="2000" dirty="0" err="1" smtClean="0"/>
              <a:t>nbt</a:t>
            </a:r>
            <a:r>
              <a:rPr lang="en-US" sz="2000" dirty="0" smtClean="0"/>
              <a:t>-query-positive-</a:t>
            </a:r>
            <a:r>
              <a:rPr lang="en-US" sz="2000" dirty="0" err="1" smtClean="0"/>
              <a:t>resp</a:t>
            </a:r>
            <a:r>
              <a:rPr lang="en-US" sz="2000" dirty="0" smtClean="0"/>
              <a:t> (DF)</a:t>
            </a:r>
          </a:p>
        </p:txBody>
      </p:sp>
      <p:sp>
        <p:nvSpPr>
          <p:cNvPr id="2" name="Slide Number Placeholder 1"/>
          <p:cNvSpPr>
            <a:spLocks noGrp="1"/>
          </p:cNvSpPr>
          <p:nvPr>
            <p:ph type="sldNum" sz="quarter" idx="12"/>
          </p:nvPr>
        </p:nvSpPr>
        <p:spPr/>
        <p:txBody>
          <a:bodyPr/>
          <a:lstStyle/>
          <a:p>
            <a:fld id="{41B42018-0AAA-434B-9B3C-90D7B2C24624}" type="slidenum">
              <a:rPr lang="en-US" smtClean="0"/>
              <a:pPr/>
              <a:t>18</a:t>
            </a:fld>
            <a:endParaRPr lang="en-US"/>
          </a:p>
        </p:txBody>
      </p:sp>
    </p:spTree>
    <p:extLst>
      <p:ext uri="{BB962C8B-B14F-4D97-AF65-F5344CB8AC3E}">
        <p14:creationId xmlns:p14="http://schemas.microsoft.com/office/powerpoint/2010/main" xmlns="" val="3135957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defRPr/>
            </a:pPr>
            <a:r>
              <a:rPr lang="en-US" smtClean="0"/>
              <a:t>Binary Format (Hex)</a:t>
            </a:r>
          </a:p>
        </p:txBody>
      </p:sp>
      <p:sp>
        <p:nvSpPr>
          <p:cNvPr id="22531" name="Rectangle 3"/>
          <p:cNvSpPr>
            <a:spLocks noGrp="1" noChangeArrowheads="1"/>
          </p:cNvSpPr>
          <p:nvPr>
            <p:ph idx="1"/>
          </p:nvPr>
        </p:nvSpPr>
        <p:spPr/>
        <p:txBody>
          <a:bodyPr/>
          <a:lstStyle/>
          <a:p>
            <a:pPr eaLnBrk="1" hangingPunct="1">
              <a:lnSpc>
                <a:spcPct val="90000"/>
              </a:lnSpc>
              <a:buFont typeface="Wingdings" pitchFamily="2" charset="2"/>
              <a:buNone/>
              <a:defRPr/>
            </a:pPr>
            <a:r>
              <a:rPr lang="en-US" sz="2400" smtClean="0">
                <a:latin typeface="Courier New" pitchFamily="49" charset="0"/>
              </a:rPr>
              <a:t>4510 0068 7e87 4000 4006 3862 c0a8 011e </a:t>
            </a:r>
          </a:p>
          <a:p>
            <a:pPr eaLnBrk="1" hangingPunct="1">
              <a:lnSpc>
                <a:spcPct val="90000"/>
              </a:lnSpc>
              <a:buFont typeface="Wingdings" pitchFamily="2" charset="2"/>
              <a:buNone/>
              <a:defRPr/>
            </a:pPr>
            <a:r>
              <a:rPr lang="en-US" sz="2400" smtClean="0">
                <a:latin typeface="Courier New" pitchFamily="49" charset="0"/>
              </a:rPr>
              <a:t>c0a8 0128 0016 0479 b6c8 a8de 621e 87db </a:t>
            </a:r>
          </a:p>
          <a:p>
            <a:pPr eaLnBrk="1" hangingPunct="1">
              <a:lnSpc>
                <a:spcPct val="90000"/>
              </a:lnSpc>
              <a:buFont typeface="Wingdings" pitchFamily="2" charset="2"/>
              <a:buNone/>
              <a:defRPr/>
            </a:pPr>
            <a:r>
              <a:rPr lang="en-US" sz="2400" smtClean="0">
                <a:latin typeface="Courier New" pitchFamily="49" charset="0"/>
              </a:rPr>
              <a:t>5018 4470 1813 0000 e492 152f 23c3 8a2b </a:t>
            </a:r>
          </a:p>
          <a:p>
            <a:pPr eaLnBrk="1" hangingPunct="1">
              <a:lnSpc>
                <a:spcPct val="90000"/>
              </a:lnSpc>
              <a:buFont typeface="Wingdings" pitchFamily="2" charset="2"/>
              <a:buNone/>
              <a:defRPr/>
            </a:pPr>
            <a:r>
              <a:rPr lang="en-US" sz="2400" smtClean="0">
                <a:latin typeface="Courier New" pitchFamily="49" charset="0"/>
              </a:rPr>
              <a:t>4ee7 dbf8 0d48 88e8 0110 2b01 4295 39f4 </a:t>
            </a:r>
          </a:p>
          <a:p>
            <a:pPr eaLnBrk="1" hangingPunct="1">
              <a:lnSpc>
                <a:spcPct val="90000"/>
              </a:lnSpc>
              <a:buFont typeface="Wingdings" pitchFamily="2" charset="2"/>
              <a:buNone/>
              <a:defRPr/>
            </a:pPr>
            <a:r>
              <a:rPr lang="en-US" sz="2400" smtClean="0">
                <a:latin typeface="Courier New" pitchFamily="49" charset="0"/>
              </a:rPr>
              <a:t>52c9 a05b 31d7 e3ae 1c62 2dbd d955 d604 </a:t>
            </a:r>
          </a:p>
          <a:p>
            <a:pPr eaLnBrk="1" hangingPunct="1">
              <a:lnSpc>
                <a:spcPct val="90000"/>
              </a:lnSpc>
              <a:buFont typeface="Wingdings" pitchFamily="2" charset="2"/>
              <a:buNone/>
              <a:defRPr/>
            </a:pPr>
            <a:r>
              <a:rPr lang="en-US" sz="2400" smtClean="0">
                <a:latin typeface="Courier New" pitchFamily="49" charset="0"/>
              </a:rPr>
              <a:t>b5d2 63d1 8fbc 4ab7 1615 b382 571c 70e0 </a:t>
            </a:r>
          </a:p>
          <a:p>
            <a:pPr eaLnBrk="1" hangingPunct="1">
              <a:lnSpc>
                <a:spcPct val="90000"/>
              </a:lnSpc>
              <a:buFont typeface="Wingdings" pitchFamily="2" charset="2"/>
              <a:buNone/>
              <a:defRPr/>
            </a:pPr>
            <a:r>
              <a:rPr lang="en-US" sz="2400" smtClean="0">
                <a:latin typeface="Courier New" pitchFamily="49" charset="0"/>
              </a:rPr>
              <a:t>a368 a03f 425b 6211 </a:t>
            </a:r>
          </a:p>
        </p:txBody>
      </p:sp>
      <p:sp>
        <p:nvSpPr>
          <p:cNvPr id="2" name="Slide Number Placeholder 1"/>
          <p:cNvSpPr>
            <a:spLocks noGrp="1"/>
          </p:cNvSpPr>
          <p:nvPr>
            <p:ph type="sldNum" sz="quarter" idx="12"/>
          </p:nvPr>
        </p:nvSpPr>
        <p:spPr/>
        <p:txBody>
          <a:bodyPr/>
          <a:lstStyle/>
          <a:p>
            <a:fld id="{41B42018-0AAA-434B-9B3C-90D7B2C24624}" type="slidenum">
              <a:rPr lang="en-US" smtClean="0"/>
              <a:pPr/>
              <a:t>19</a:t>
            </a:fld>
            <a:endParaRPr lang="en-US"/>
          </a:p>
        </p:txBody>
      </p:sp>
    </p:spTree>
    <p:extLst>
      <p:ext uri="{BB962C8B-B14F-4D97-AF65-F5344CB8AC3E}">
        <p14:creationId xmlns:p14="http://schemas.microsoft.com/office/powerpoint/2010/main" xmlns="" val="41331578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TCP State Machine</a:t>
            </a:r>
          </a:p>
          <a:p>
            <a:r>
              <a:rPr lang="en-US" dirty="0" smtClean="0"/>
              <a:t>Three Ways Handshake</a:t>
            </a:r>
          </a:p>
          <a:p>
            <a:r>
              <a:rPr lang="en-US" dirty="0" err="1" smtClean="0"/>
              <a:t>TCPDump</a:t>
            </a:r>
            <a:endParaRPr lang="en-US" dirty="0" smtClean="0"/>
          </a:p>
          <a:p>
            <a:r>
              <a:rPr lang="en-US" smtClean="0"/>
              <a:t>Wireshark</a:t>
            </a:r>
            <a:endParaRPr lang="en-US" dirty="0"/>
          </a:p>
        </p:txBody>
      </p:sp>
      <p:sp>
        <p:nvSpPr>
          <p:cNvPr id="4" name="Slide Number Placeholder 3"/>
          <p:cNvSpPr>
            <a:spLocks noGrp="1"/>
          </p:cNvSpPr>
          <p:nvPr>
            <p:ph type="sldNum" sz="quarter" idx="12"/>
          </p:nvPr>
        </p:nvSpPr>
        <p:spPr/>
        <p:txBody>
          <a:bodyPr/>
          <a:lstStyle/>
          <a:p>
            <a:fld id="{41B42018-0AAA-434B-9B3C-90D7B2C24624}" type="slidenum">
              <a:rPr lang="en-US" smtClean="0"/>
              <a:pPr/>
              <a:t>2</a:t>
            </a:fld>
            <a:endParaRPr lang="en-US"/>
          </a:p>
        </p:txBody>
      </p:sp>
    </p:spTree>
    <p:extLst>
      <p:ext uri="{BB962C8B-B14F-4D97-AF65-F5344CB8AC3E}">
        <p14:creationId xmlns:p14="http://schemas.microsoft.com/office/powerpoint/2010/main" xmlns="" val="69454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defRPr/>
            </a:pPr>
            <a:r>
              <a:rPr lang="en-US" smtClean="0"/>
              <a:t>Data Selection</a:t>
            </a:r>
          </a:p>
        </p:txBody>
      </p:sp>
      <p:sp>
        <p:nvSpPr>
          <p:cNvPr id="23555" name="Rectangle 3"/>
          <p:cNvSpPr>
            <a:spLocks noGrp="1" noChangeArrowheads="1"/>
          </p:cNvSpPr>
          <p:nvPr>
            <p:ph idx="1"/>
          </p:nvPr>
        </p:nvSpPr>
        <p:spPr/>
        <p:txBody>
          <a:bodyPr/>
          <a:lstStyle/>
          <a:p>
            <a:pPr eaLnBrk="1" hangingPunct="1">
              <a:defRPr/>
            </a:pPr>
            <a:r>
              <a:rPr lang="en-US" dirty="0" smtClean="0"/>
              <a:t>To select the first “</a:t>
            </a:r>
            <a:r>
              <a:rPr lang="en-US" dirty="0" err="1" smtClean="0"/>
              <a:t>snaplen</a:t>
            </a:r>
            <a:r>
              <a:rPr lang="en-US" dirty="0" smtClean="0"/>
              <a:t>” bytes of the packet, use </a:t>
            </a:r>
            <a:r>
              <a:rPr lang="en-US" dirty="0" smtClean="0">
                <a:solidFill>
                  <a:srgbClr val="FF0000"/>
                </a:solidFill>
              </a:rPr>
              <a:t>–s</a:t>
            </a:r>
            <a:r>
              <a:rPr lang="en-US" dirty="0" smtClean="0"/>
              <a:t> </a:t>
            </a:r>
            <a:r>
              <a:rPr lang="en-US" dirty="0" err="1" smtClean="0"/>
              <a:t>snaplen</a:t>
            </a:r>
            <a:r>
              <a:rPr lang="en-US" dirty="0" smtClean="0"/>
              <a:t>.</a:t>
            </a:r>
          </a:p>
          <a:p>
            <a:pPr lvl="1" eaLnBrk="1" hangingPunct="1">
              <a:defRPr/>
            </a:pPr>
            <a:r>
              <a:rPr lang="en-US" dirty="0" smtClean="0"/>
              <a:t>&gt; </a:t>
            </a:r>
            <a:r>
              <a:rPr lang="en-US" dirty="0" err="1" smtClean="0"/>
              <a:t>tcpdump</a:t>
            </a:r>
            <a:r>
              <a:rPr lang="en-US" dirty="0" smtClean="0"/>
              <a:t> –s 1514 (max. Ethernet length + link layer header)</a:t>
            </a:r>
          </a:p>
          <a:p>
            <a:pPr lvl="1" eaLnBrk="1" hangingPunct="1">
              <a:defRPr/>
            </a:pPr>
            <a:r>
              <a:rPr lang="en-US" dirty="0" smtClean="0"/>
              <a:t>&gt; </a:t>
            </a:r>
            <a:r>
              <a:rPr lang="en-US" dirty="0" err="1" smtClean="0"/>
              <a:t>tcpdump</a:t>
            </a:r>
            <a:r>
              <a:rPr lang="en-US" dirty="0" smtClean="0"/>
              <a:t> –s 68 (Just the headers)</a:t>
            </a:r>
          </a:p>
        </p:txBody>
      </p:sp>
      <p:sp>
        <p:nvSpPr>
          <p:cNvPr id="2" name="Slide Number Placeholder 1"/>
          <p:cNvSpPr>
            <a:spLocks noGrp="1"/>
          </p:cNvSpPr>
          <p:nvPr>
            <p:ph type="sldNum" sz="quarter" idx="12"/>
          </p:nvPr>
        </p:nvSpPr>
        <p:spPr/>
        <p:txBody>
          <a:bodyPr/>
          <a:lstStyle/>
          <a:p>
            <a:fld id="{41B42018-0AAA-434B-9B3C-90D7B2C24624}" type="slidenum">
              <a:rPr lang="en-US" smtClean="0"/>
              <a:pPr/>
              <a:t>20</a:t>
            </a:fld>
            <a:endParaRPr lang="en-US"/>
          </a:p>
        </p:txBody>
      </p:sp>
    </p:spTree>
    <p:extLst>
      <p:ext uri="{BB962C8B-B14F-4D97-AF65-F5344CB8AC3E}">
        <p14:creationId xmlns:p14="http://schemas.microsoft.com/office/powerpoint/2010/main" xmlns="" val="32736057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defRPr/>
            </a:pPr>
            <a:r>
              <a:rPr lang="en-US" smtClean="0"/>
              <a:t>Sample Ethernet Packet</a:t>
            </a:r>
          </a:p>
        </p:txBody>
      </p:sp>
      <p:sp>
        <p:nvSpPr>
          <p:cNvPr id="11267" name="Text Box 4"/>
          <p:cNvSpPr txBox="1">
            <a:spLocks noChangeArrowheads="1"/>
          </p:cNvSpPr>
          <p:nvPr/>
        </p:nvSpPr>
        <p:spPr bwMode="auto">
          <a:xfrm>
            <a:off x="609600" y="2362200"/>
            <a:ext cx="1752600" cy="376238"/>
          </a:xfrm>
          <a:prstGeom prst="rect">
            <a:avLst/>
          </a:prstGeom>
          <a:solidFill>
            <a:srgbClr val="969696"/>
          </a:solidFill>
          <a:ln w="9525">
            <a:solidFill>
              <a:schemeClr val="tx1"/>
            </a:solidFill>
            <a:miter lim="800000"/>
            <a:headEnd/>
            <a:tailEnd/>
          </a:ln>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spcBef>
                <a:spcPct val="50000"/>
              </a:spcBef>
            </a:pPr>
            <a:r>
              <a:rPr lang="en-US" altLang="en-US"/>
              <a:t>Frame Header</a:t>
            </a:r>
          </a:p>
        </p:txBody>
      </p:sp>
      <p:sp>
        <p:nvSpPr>
          <p:cNvPr id="11268" name="Text Box 5"/>
          <p:cNvSpPr txBox="1">
            <a:spLocks noChangeArrowheads="1"/>
          </p:cNvSpPr>
          <p:nvPr/>
        </p:nvSpPr>
        <p:spPr bwMode="auto">
          <a:xfrm>
            <a:off x="2362200" y="2362200"/>
            <a:ext cx="2057400" cy="376238"/>
          </a:xfrm>
          <a:prstGeom prst="rect">
            <a:avLst/>
          </a:prstGeom>
          <a:solidFill>
            <a:srgbClr val="969696"/>
          </a:solidFill>
          <a:ln w="9525">
            <a:solidFill>
              <a:schemeClr val="tx1"/>
            </a:solidFill>
            <a:miter lim="800000"/>
            <a:headEnd/>
            <a:tailEnd/>
          </a:ln>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spcBef>
                <a:spcPct val="50000"/>
              </a:spcBef>
            </a:pPr>
            <a:r>
              <a:rPr lang="en-US" altLang="en-US"/>
              <a:t>IP Header</a:t>
            </a:r>
          </a:p>
        </p:txBody>
      </p:sp>
      <p:sp>
        <p:nvSpPr>
          <p:cNvPr id="11269" name="Text Box 6"/>
          <p:cNvSpPr txBox="1">
            <a:spLocks noChangeArrowheads="1"/>
          </p:cNvSpPr>
          <p:nvPr/>
        </p:nvSpPr>
        <p:spPr bwMode="auto">
          <a:xfrm>
            <a:off x="4419600" y="2362200"/>
            <a:ext cx="2057400" cy="376238"/>
          </a:xfrm>
          <a:prstGeom prst="rect">
            <a:avLst/>
          </a:prstGeom>
          <a:solidFill>
            <a:srgbClr val="969696"/>
          </a:solidFill>
          <a:ln w="9525">
            <a:solidFill>
              <a:schemeClr val="tx1"/>
            </a:solidFill>
            <a:miter lim="800000"/>
            <a:headEnd/>
            <a:tailEnd/>
          </a:ln>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spcBef>
                <a:spcPct val="50000"/>
              </a:spcBef>
            </a:pPr>
            <a:r>
              <a:rPr lang="en-US" altLang="en-US"/>
              <a:t>TCP Header</a:t>
            </a:r>
          </a:p>
        </p:txBody>
      </p:sp>
      <p:sp>
        <p:nvSpPr>
          <p:cNvPr id="11270" name="Text Box 7"/>
          <p:cNvSpPr txBox="1">
            <a:spLocks noChangeArrowheads="1"/>
          </p:cNvSpPr>
          <p:nvPr/>
        </p:nvSpPr>
        <p:spPr bwMode="auto">
          <a:xfrm>
            <a:off x="6477000" y="2362200"/>
            <a:ext cx="1752600" cy="376238"/>
          </a:xfrm>
          <a:prstGeom prst="rect">
            <a:avLst/>
          </a:prstGeom>
          <a:solidFill>
            <a:srgbClr val="969696"/>
          </a:solidFill>
          <a:ln w="9525">
            <a:solidFill>
              <a:schemeClr val="tx1"/>
            </a:solidFill>
            <a:miter lim="800000"/>
            <a:headEnd/>
            <a:tailEnd/>
          </a:ln>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spcBef>
                <a:spcPct val="50000"/>
              </a:spcBef>
            </a:pPr>
            <a:r>
              <a:rPr lang="en-US" altLang="en-US"/>
              <a:t>TCP Data</a:t>
            </a:r>
          </a:p>
        </p:txBody>
      </p:sp>
      <p:sp>
        <p:nvSpPr>
          <p:cNvPr id="11271" name="Text Box 8"/>
          <p:cNvSpPr txBox="1">
            <a:spLocks noChangeArrowheads="1"/>
          </p:cNvSpPr>
          <p:nvPr/>
        </p:nvSpPr>
        <p:spPr bwMode="auto">
          <a:xfrm>
            <a:off x="609600" y="1676400"/>
            <a:ext cx="76200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spcBef>
                <a:spcPct val="50000"/>
              </a:spcBef>
            </a:pPr>
            <a:r>
              <a:rPr lang="en-US" altLang="en-US"/>
              <a:t>  14 bytes                20 bytes                   20 bytes              14 bytes</a:t>
            </a:r>
          </a:p>
        </p:txBody>
      </p:sp>
      <p:grpSp>
        <p:nvGrpSpPr>
          <p:cNvPr id="2" name="Group 13"/>
          <p:cNvGrpSpPr>
            <a:grpSpLocks/>
          </p:cNvGrpSpPr>
          <p:nvPr/>
        </p:nvGrpSpPr>
        <p:grpSpPr bwMode="auto">
          <a:xfrm>
            <a:off x="228600" y="2057400"/>
            <a:ext cx="8382000" cy="3962400"/>
            <a:chOff x="144" y="1296"/>
            <a:chExt cx="5280" cy="2496"/>
          </a:xfrm>
        </p:grpSpPr>
        <p:sp>
          <p:nvSpPr>
            <p:cNvPr id="11279" name="Rectangle 9"/>
            <p:cNvSpPr>
              <a:spLocks noChangeArrowheads="1"/>
            </p:cNvSpPr>
            <p:nvPr/>
          </p:nvSpPr>
          <p:spPr bwMode="auto">
            <a:xfrm>
              <a:off x="144" y="1296"/>
              <a:ext cx="5280" cy="2496"/>
            </a:xfrm>
            <a:prstGeom prst="rect">
              <a:avLst/>
            </a:prstGeom>
            <a:noFill/>
            <a:ln w="25400">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11280" name="Text Box 12"/>
            <p:cNvSpPr txBox="1">
              <a:spLocks noChangeArrowheads="1"/>
            </p:cNvSpPr>
            <p:nvPr/>
          </p:nvSpPr>
          <p:spPr bwMode="auto">
            <a:xfrm>
              <a:off x="528" y="3456"/>
              <a:ext cx="1680" cy="231"/>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spcBef>
                  <a:spcPct val="50000"/>
                </a:spcBef>
              </a:pPr>
              <a:r>
                <a:rPr lang="en-US" altLang="en-US" dirty="0"/>
                <a:t>Ethernet Frame</a:t>
              </a:r>
            </a:p>
          </p:txBody>
        </p:sp>
      </p:grpSp>
      <p:grpSp>
        <p:nvGrpSpPr>
          <p:cNvPr id="3" name="Group 15"/>
          <p:cNvGrpSpPr>
            <a:grpSpLocks/>
          </p:cNvGrpSpPr>
          <p:nvPr/>
        </p:nvGrpSpPr>
        <p:grpSpPr bwMode="auto">
          <a:xfrm>
            <a:off x="2362200" y="2133600"/>
            <a:ext cx="6096000" cy="2895600"/>
            <a:chOff x="1488" y="1344"/>
            <a:chExt cx="3840" cy="1824"/>
          </a:xfrm>
        </p:grpSpPr>
        <p:sp>
          <p:nvSpPr>
            <p:cNvPr id="11277" name="Rectangle 10"/>
            <p:cNvSpPr>
              <a:spLocks noChangeArrowheads="1"/>
            </p:cNvSpPr>
            <p:nvPr/>
          </p:nvSpPr>
          <p:spPr bwMode="auto">
            <a:xfrm>
              <a:off x="1488" y="1344"/>
              <a:ext cx="3840" cy="1824"/>
            </a:xfrm>
            <a:prstGeom prst="rect">
              <a:avLst/>
            </a:prstGeom>
            <a:noFill/>
            <a:ln w="25400">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11278" name="Text Box 14"/>
            <p:cNvSpPr txBox="1">
              <a:spLocks noChangeArrowheads="1"/>
            </p:cNvSpPr>
            <p:nvPr/>
          </p:nvSpPr>
          <p:spPr bwMode="auto">
            <a:xfrm>
              <a:off x="1776" y="2880"/>
              <a:ext cx="148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spcBef>
                  <a:spcPct val="50000"/>
                </a:spcBef>
              </a:pPr>
              <a:r>
                <a:rPr lang="en-US" altLang="en-US"/>
                <a:t>IP Datagram</a:t>
              </a:r>
            </a:p>
          </p:txBody>
        </p:sp>
      </p:grpSp>
      <p:grpSp>
        <p:nvGrpSpPr>
          <p:cNvPr id="4" name="Group 17"/>
          <p:cNvGrpSpPr>
            <a:grpSpLocks/>
          </p:cNvGrpSpPr>
          <p:nvPr/>
        </p:nvGrpSpPr>
        <p:grpSpPr bwMode="auto">
          <a:xfrm>
            <a:off x="4419600" y="2286000"/>
            <a:ext cx="3886200" cy="1600200"/>
            <a:chOff x="2784" y="1440"/>
            <a:chExt cx="2448" cy="1008"/>
          </a:xfrm>
        </p:grpSpPr>
        <p:sp>
          <p:nvSpPr>
            <p:cNvPr id="11275" name="Rectangle 11"/>
            <p:cNvSpPr>
              <a:spLocks noChangeArrowheads="1"/>
            </p:cNvSpPr>
            <p:nvPr/>
          </p:nvSpPr>
          <p:spPr bwMode="auto">
            <a:xfrm>
              <a:off x="2784" y="1440"/>
              <a:ext cx="2448" cy="1008"/>
            </a:xfrm>
            <a:prstGeom prst="rect">
              <a:avLst/>
            </a:prstGeom>
            <a:noFill/>
            <a:ln w="25400">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11276" name="Text Box 16"/>
            <p:cNvSpPr txBox="1">
              <a:spLocks noChangeArrowheads="1"/>
            </p:cNvSpPr>
            <p:nvPr/>
          </p:nvSpPr>
          <p:spPr bwMode="auto">
            <a:xfrm>
              <a:off x="2880" y="1968"/>
              <a:ext cx="1680" cy="404"/>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spcBef>
                  <a:spcPct val="50000"/>
                </a:spcBef>
              </a:pPr>
              <a:r>
                <a:rPr lang="en-US" altLang="en-US" sz="1800" dirty="0"/>
                <a:t>Embedded protocol (TCP, UDP, ICMP)</a:t>
              </a:r>
            </a:p>
          </p:txBody>
        </p:sp>
      </p:grpSp>
      <p:sp>
        <p:nvSpPr>
          <p:cNvPr id="5" name="Slide Number Placeholder 4"/>
          <p:cNvSpPr>
            <a:spLocks noGrp="1"/>
          </p:cNvSpPr>
          <p:nvPr>
            <p:ph type="sldNum" sz="quarter" idx="12"/>
          </p:nvPr>
        </p:nvSpPr>
        <p:spPr/>
        <p:txBody>
          <a:bodyPr/>
          <a:lstStyle/>
          <a:p>
            <a:fld id="{41B42018-0AAA-434B-9B3C-90D7B2C24624}" type="slidenum">
              <a:rPr lang="en-US" smtClean="0"/>
              <a:pPr/>
              <a:t>21</a:t>
            </a:fld>
            <a:endParaRPr lang="en-US"/>
          </a:p>
        </p:txBody>
      </p:sp>
    </p:spTree>
    <p:extLst>
      <p:ext uri="{BB962C8B-B14F-4D97-AF65-F5344CB8AC3E}">
        <p14:creationId xmlns:p14="http://schemas.microsoft.com/office/powerpoint/2010/main" xmlns="" val="41031935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defRPr/>
            </a:pPr>
            <a:r>
              <a:rPr lang="en-US" smtClean="0"/>
              <a:t>Understanding the Output</a:t>
            </a:r>
          </a:p>
        </p:txBody>
      </p:sp>
      <p:sp>
        <p:nvSpPr>
          <p:cNvPr id="25603" name="Rectangle 3"/>
          <p:cNvSpPr>
            <a:spLocks noGrp="1" noChangeArrowheads="1"/>
          </p:cNvSpPr>
          <p:nvPr>
            <p:ph idx="1"/>
          </p:nvPr>
        </p:nvSpPr>
        <p:spPr/>
        <p:txBody>
          <a:bodyPr/>
          <a:lstStyle/>
          <a:p>
            <a:pPr eaLnBrk="1" hangingPunct="1">
              <a:defRPr/>
            </a:pPr>
            <a:r>
              <a:rPr lang="en-US" sz="2400" smtClean="0">
                <a:latin typeface="Courier New" pitchFamily="49" charset="0"/>
              </a:rPr>
              <a:t>09:32:43:910000 nmap.edu.1173 &gt; dns.net.21 S 62697789:62697789(0) win 512</a:t>
            </a:r>
          </a:p>
          <a:p>
            <a:pPr eaLnBrk="1" hangingPunct="1">
              <a:defRPr/>
            </a:pPr>
            <a:endParaRPr lang="en-US" sz="2400" smtClean="0">
              <a:latin typeface="Courier New" pitchFamily="49" charset="0"/>
            </a:endParaRPr>
          </a:p>
        </p:txBody>
      </p:sp>
      <p:sp>
        <p:nvSpPr>
          <p:cNvPr id="2" name="Slide Number Placeholder 1"/>
          <p:cNvSpPr>
            <a:spLocks noGrp="1"/>
          </p:cNvSpPr>
          <p:nvPr>
            <p:ph type="sldNum" sz="quarter" idx="12"/>
          </p:nvPr>
        </p:nvSpPr>
        <p:spPr/>
        <p:txBody>
          <a:bodyPr/>
          <a:lstStyle/>
          <a:p>
            <a:fld id="{41B42018-0AAA-434B-9B3C-90D7B2C24624}" type="slidenum">
              <a:rPr lang="en-US" smtClean="0"/>
              <a:pPr/>
              <a:t>22</a:t>
            </a:fld>
            <a:endParaRPr lang="en-US"/>
          </a:p>
        </p:txBody>
      </p:sp>
    </p:spTree>
    <p:extLst>
      <p:ext uri="{BB962C8B-B14F-4D97-AF65-F5344CB8AC3E}">
        <p14:creationId xmlns:p14="http://schemas.microsoft.com/office/powerpoint/2010/main" xmlns="" val="38987905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ChangeArrowheads="1"/>
          </p:cNvSpPr>
          <p:nvPr/>
        </p:nvSpPr>
        <p:spPr bwMode="auto">
          <a:xfrm>
            <a:off x="762000" y="1905000"/>
            <a:ext cx="3048000" cy="533400"/>
          </a:xfrm>
          <a:prstGeom prst="rect">
            <a:avLst/>
          </a:prstGeom>
          <a:solidFill>
            <a:srgbClr val="993366"/>
          </a:solidFill>
          <a:ln w="9525">
            <a:solidFill>
              <a:srgbClr val="333333"/>
            </a:solidFill>
            <a:miter lim="800000"/>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30722" name="Rectangle 2"/>
          <p:cNvSpPr>
            <a:spLocks noGrp="1" noChangeArrowheads="1"/>
          </p:cNvSpPr>
          <p:nvPr>
            <p:ph type="title"/>
          </p:nvPr>
        </p:nvSpPr>
        <p:spPr/>
        <p:txBody>
          <a:bodyPr/>
          <a:lstStyle/>
          <a:p>
            <a:pPr eaLnBrk="1" hangingPunct="1">
              <a:defRPr/>
            </a:pPr>
            <a:r>
              <a:rPr lang="en-US" smtClean="0"/>
              <a:t>Understanding the Output</a:t>
            </a:r>
          </a:p>
        </p:txBody>
      </p:sp>
      <p:sp>
        <p:nvSpPr>
          <p:cNvPr id="30723" name="Rectangle 3"/>
          <p:cNvSpPr>
            <a:spLocks noGrp="1" noChangeArrowheads="1"/>
          </p:cNvSpPr>
          <p:nvPr>
            <p:ph idx="1"/>
          </p:nvPr>
        </p:nvSpPr>
        <p:spPr>
          <a:xfrm>
            <a:off x="457200" y="1981200"/>
            <a:ext cx="8229600" cy="4525963"/>
          </a:xfrm>
        </p:spPr>
        <p:txBody>
          <a:bodyPr/>
          <a:lstStyle/>
          <a:p>
            <a:pPr eaLnBrk="1" hangingPunct="1">
              <a:defRPr/>
            </a:pPr>
            <a:r>
              <a:rPr lang="en-US" sz="2400" dirty="0" smtClean="0">
                <a:latin typeface="Courier New" pitchFamily="49" charset="0"/>
              </a:rPr>
              <a:t>09:32:43:910000 nmap.edu.1173 &gt; dns.net.21 S 62697789:62697789(0) win 512</a:t>
            </a:r>
          </a:p>
          <a:p>
            <a:pPr eaLnBrk="1" hangingPunct="1">
              <a:defRPr/>
            </a:pPr>
            <a:endParaRPr lang="en-US" sz="2400" dirty="0" smtClean="0">
              <a:latin typeface="Courier New" pitchFamily="49" charset="0"/>
            </a:endParaRPr>
          </a:p>
          <a:p>
            <a:pPr eaLnBrk="1" hangingPunct="1">
              <a:defRPr/>
            </a:pPr>
            <a:r>
              <a:rPr lang="en-US" dirty="0" smtClean="0"/>
              <a:t>Time Stamp </a:t>
            </a:r>
            <a:r>
              <a:rPr lang="en-US" dirty="0" err="1" smtClean="0"/>
              <a:t>hh:mm:ss</a:t>
            </a:r>
            <a:r>
              <a:rPr lang="en-US" dirty="0" smtClean="0"/>
              <a:t> followed by fraction of a second</a:t>
            </a:r>
          </a:p>
        </p:txBody>
      </p:sp>
      <p:sp>
        <p:nvSpPr>
          <p:cNvPr id="2" name="Slide Number Placeholder 1"/>
          <p:cNvSpPr>
            <a:spLocks noGrp="1"/>
          </p:cNvSpPr>
          <p:nvPr>
            <p:ph type="sldNum" sz="quarter" idx="12"/>
          </p:nvPr>
        </p:nvSpPr>
        <p:spPr/>
        <p:txBody>
          <a:bodyPr/>
          <a:lstStyle/>
          <a:p>
            <a:fld id="{41B42018-0AAA-434B-9B3C-90D7B2C24624}" type="slidenum">
              <a:rPr lang="en-US" smtClean="0"/>
              <a:pPr/>
              <a:t>23</a:t>
            </a:fld>
            <a:endParaRPr lang="en-US"/>
          </a:p>
        </p:txBody>
      </p:sp>
    </p:spTree>
    <p:extLst>
      <p:ext uri="{BB962C8B-B14F-4D97-AF65-F5344CB8AC3E}">
        <p14:creationId xmlns:p14="http://schemas.microsoft.com/office/powerpoint/2010/main" xmlns="" val="22366215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3733800" y="1905000"/>
            <a:ext cx="1600200" cy="533400"/>
          </a:xfrm>
          <a:prstGeom prst="rect">
            <a:avLst/>
          </a:prstGeom>
          <a:solidFill>
            <a:srgbClr val="993366"/>
          </a:solidFill>
          <a:ln w="9525">
            <a:solidFill>
              <a:srgbClr val="333333"/>
            </a:solidFill>
            <a:miter lim="800000"/>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33795" name="Rectangle 3"/>
          <p:cNvSpPr>
            <a:spLocks noGrp="1" noChangeArrowheads="1"/>
          </p:cNvSpPr>
          <p:nvPr>
            <p:ph type="title"/>
          </p:nvPr>
        </p:nvSpPr>
        <p:spPr/>
        <p:txBody>
          <a:bodyPr/>
          <a:lstStyle/>
          <a:p>
            <a:pPr eaLnBrk="1" hangingPunct="1">
              <a:defRPr/>
            </a:pPr>
            <a:r>
              <a:rPr lang="en-US" smtClean="0"/>
              <a:t>Understanding the Output</a:t>
            </a:r>
          </a:p>
        </p:txBody>
      </p:sp>
      <p:sp>
        <p:nvSpPr>
          <p:cNvPr id="33796" name="Rectangle 4"/>
          <p:cNvSpPr>
            <a:spLocks noGrp="1" noChangeArrowheads="1"/>
          </p:cNvSpPr>
          <p:nvPr>
            <p:ph idx="1"/>
          </p:nvPr>
        </p:nvSpPr>
        <p:spPr>
          <a:xfrm>
            <a:off x="419100" y="1981200"/>
            <a:ext cx="8229600" cy="4525963"/>
          </a:xfrm>
        </p:spPr>
        <p:txBody>
          <a:bodyPr/>
          <a:lstStyle/>
          <a:p>
            <a:pPr eaLnBrk="1" hangingPunct="1">
              <a:defRPr/>
            </a:pPr>
            <a:r>
              <a:rPr lang="en-US" sz="2400" dirty="0" smtClean="0">
                <a:latin typeface="Courier New" pitchFamily="49" charset="0"/>
              </a:rPr>
              <a:t>09:32:43:910000 nmap.edu.1173 &gt; dns.net.21 S 62697789:62697789(0) win 512</a:t>
            </a:r>
          </a:p>
          <a:p>
            <a:pPr eaLnBrk="1" hangingPunct="1">
              <a:defRPr/>
            </a:pPr>
            <a:endParaRPr lang="en-US" sz="2400" dirty="0" smtClean="0">
              <a:latin typeface="Courier New" pitchFamily="49" charset="0"/>
            </a:endParaRPr>
          </a:p>
          <a:p>
            <a:pPr eaLnBrk="1" hangingPunct="1">
              <a:defRPr/>
            </a:pPr>
            <a:r>
              <a:rPr lang="en-US" dirty="0" smtClean="0"/>
              <a:t>Source host name, or the IP number</a:t>
            </a:r>
          </a:p>
        </p:txBody>
      </p:sp>
      <p:sp>
        <p:nvSpPr>
          <p:cNvPr id="2" name="Slide Number Placeholder 1"/>
          <p:cNvSpPr>
            <a:spLocks noGrp="1"/>
          </p:cNvSpPr>
          <p:nvPr>
            <p:ph type="sldNum" sz="quarter" idx="12"/>
          </p:nvPr>
        </p:nvSpPr>
        <p:spPr/>
        <p:txBody>
          <a:bodyPr/>
          <a:lstStyle/>
          <a:p>
            <a:fld id="{41B42018-0AAA-434B-9B3C-90D7B2C24624}" type="slidenum">
              <a:rPr lang="en-US" smtClean="0"/>
              <a:pPr/>
              <a:t>24</a:t>
            </a:fld>
            <a:endParaRPr lang="en-US"/>
          </a:p>
        </p:txBody>
      </p:sp>
    </p:spTree>
    <p:extLst>
      <p:ext uri="{BB962C8B-B14F-4D97-AF65-F5344CB8AC3E}">
        <p14:creationId xmlns:p14="http://schemas.microsoft.com/office/powerpoint/2010/main" xmlns="" val="4817880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5334000" y="1905000"/>
            <a:ext cx="990600" cy="533400"/>
          </a:xfrm>
          <a:prstGeom prst="rect">
            <a:avLst/>
          </a:prstGeom>
          <a:solidFill>
            <a:srgbClr val="993366"/>
          </a:solidFill>
          <a:ln w="9525">
            <a:solidFill>
              <a:srgbClr val="333333"/>
            </a:solidFill>
            <a:miter lim="800000"/>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34819" name="Rectangle 3"/>
          <p:cNvSpPr>
            <a:spLocks noGrp="1" noChangeArrowheads="1"/>
          </p:cNvSpPr>
          <p:nvPr>
            <p:ph type="title"/>
          </p:nvPr>
        </p:nvSpPr>
        <p:spPr/>
        <p:txBody>
          <a:bodyPr/>
          <a:lstStyle/>
          <a:p>
            <a:pPr eaLnBrk="1" hangingPunct="1">
              <a:defRPr/>
            </a:pPr>
            <a:r>
              <a:rPr lang="en-US" smtClean="0"/>
              <a:t>Understanding the Output</a:t>
            </a:r>
          </a:p>
        </p:txBody>
      </p:sp>
      <p:sp>
        <p:nvSpPr>
          <p:cNvPr id="34820" name="Rectangle 4"/>
          <p:cNvSpPr>
            <a:spLocks noGrp="1" noChangeArrowheads="1"/>
          </p:cNvSpPr>
          <p:nvPr>
            <p:ph idx="1"/>
          </p:nvPr>
        </p:nvSpPr>
        <p:spPr>
          <a:xfrm>
            <a:off x="457200" y="1981200"/>
            <a:ext cx="8229600" cy="4525963"/>
          </a:xfrm>
        </p:spPr>
        <p:txBody>
          <a:bodyPr/>
          <a:lstStyle/>
          <a:p>
            <a:pPr eaLnBrk="1" hangingPunct="1">
              <a:defRPr/>
            </a:pPr>
            <a:r>
              <a:rPr lang="en-US" sz="2400" dirty="0" smtClean="0">
                <a:latin typeface="Courier New" pitchFamily="49" charset="0"/>
              </a:rPr>
              <a:t>09:32:43:910000 nmap.edu.1173 &gt; dns.net.21 S 62697789:62697789(0) win 512</a:t>
            </a:r>
          </a:p>
          <a:p>
            <a:pPr eaLnBrk="1" hangingPunct="1">
              <a:defRPr/>
            </a:pPr>
            <a:endParaRPr lang="en-US" sz="2400" dirty="0" smtClean="0">
              <a:latin typeface="Courier New" pitchFamily="49" charset="0"/>
            </a:endParaRPr>
          </a:p>
          <a:p>
            <a:pPr eaLnBrk="1" hangingPunct="1">
              <a:defRPr/>
            </a:pPr>
            <a:r>
              <a:rPr lang="en-US" dirty="0" smtClean="0"/>
              <a:t>Source port number, or service</a:t>
            </a:r>
          </a:p>
        </p:txBody>
      </p:sp>
      <p:sp>
        <p:nvSpPr>
          <p:cNvPr id="2" name="Slide Number Placeholder 1"/>
          <p:cNvSpPr>
            <a:spLocks noGrp="1"/>
          </p:cNvSpPr>
          <p:nvPr>
            <p:ph type="sldNum" sz="quarter" idx="12"/>
          </p:nvPr>
        </p:nvSpPr>
        <p:spPr/>
        <p:txBody>
          <a:bodyPr/>
          <a:lstStyle/>
          <a:p>
            <a:fld id="{41B42018-0AAA-434B-9B3C-90D7B2C24624}" type="slidenum">
              <a:rPr lang="en-US" smtClean="0"/>
              <a:pPr/>
              <a:t>25</a:t>
            </a:fld>
            <a:endParaRPr lang="en-US"/>
          </a:p>
        </p:txBody>
      </p:sp>
    </p:spTree>
    <p:extLst>
      <p:ext uri="{BB962C8B-B14F-4D97-AF65-F5344CB8AC3E}">
        <p14:creationId xmlns:p14="http://schemas.microsoft.com/office/powerpoint/2010/main" xmlns="" val="7141303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6248400" y="1905000"/>
            <a:ext cx="381000" cy="533400"/>
          </a:xfrm>
          <a:prstGeom prst="rect">
            <a:avLst/>
          </a:prstGeom>
          <a:solidFill>
            <a:srgbClr val="993366"/>
          </a:solidFill>
          <a:ln w="9525">
            <a:solidFill>
              <a:srgbClr val="333333"/>
            </a:solidFill>
            <a:miter lim="800000"/>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35843" name="Rectangle 3"/>
          <p:cNvSpPr>
            <a:spLocks noGrp="1" noChangeArrowheads="1"/>
          </p:cNvSpPr>
          <p:nvPr>
            <p:ph type="title"/>
          </p:nvPr>
        </p:nvSpPr>
        <p:spPr/>
        <p:txBody>
          <a:bodyPr/>
          <a:lstStyle/>
          <a:p>
            <a:pPr eaLnBrk="1" hangingPunct="1">
              <a:defRPr/>
            </a:pPr>
            <a:r>
              <a:rPr lang="en-US" smtClean="0"/>
              <a:t>Understanding the Output</a:t>
            </a:r>
          </a:p>
        </p:txBody>
      </p:sp>
      <p:sp>
        <p:nvSpPr>
          <p:cNvPr id="35844" name="Rectangle 4"/>
          <p:cNvSpPr>
            <a:spLocks noGrp="1" noChangeArrowheads="1"/>
          </p:cNvSpPr>
          <p:nvPr>
            <p:ph idx="1"/>
          </p:nvPr>
        </p:nvSpPr>
        <p:spPr>
          <a:xfrm>
            <a:off x="457200" y="1981200"/>
            <a:ext cx="8229600" cy="4525963"/>
          </a:xfrm>
        </p:spPr>
        <p:txBody>
          <a:bodyPr/>
          <a:lstStyle/>
          <a:p>
            <a:pPr eaLnBrk="1" hangingPunct="1">
              <a:defRPr/>
            </a:pPr>
            <a:r>
              <a:rPr lang="en-US" sz="2400" dirty="0" smtClean="0">
                <a:latin typeface="Courier New" pitchFamily="49" charset="0"/>
              </a:rPr>
              <a:t>09:32:43:910000 nmap.edu.1173 &gt; dns.net.21 S 62697789:62697789(0) win 512</a:t>
            </a:r>
          </a:p>
          <a:p>
            <a:pPr eaLnBrk="1" hangingPunct="1">
              <a:defRPr/>
            </a:pPr>
            <a:endParaRPr lang="en-US" sz="2400" dirty="0" smtClean="0">
              <a:latin typeface="Courier New" pitchFamily="49" charset="0"/>
            </a:endParaRPr>
          </a:p>
          <a:p>
            <a:pPr eaLnBrk="1" hangingPunct="1">
              <a:defRPr/>
            </a:pPr>
            <a:r>
              <a:rPr lang="en-US" dirty="0" smtClean="0"/>
              <a:t>Directional flow</a:t>
            </a:r>
          </a:p>
        </p:txBody>
      </p:sp>
      <p:sp>
        <p:nvSpPr>
          <p:cNvPr id="2" name="Slide Number Placeholder 1"/>
          <p:cNvSpPr>
            <a:spLocks noGrp="1"/>
          </p:cNvSpPr>
          <p:nvPr>
            <p:ph type="sldNum" sz="quarter" idx="12"/>
          </p:nvPr>
        </p:nvSpPr>
        <p:spPr/>
        <p:txBody>
          <a:bodyPr/>
          <a:lstStyle/>
          <a:p>
            <a:fld id="{41B42018-0AAA-434B-9B3C-90D7B2C24624}" type="slidenum">
              <a:rPr lang="en-US" smtClean="0"/>
              <a:pPr/>
              <a:t>26</a:t>
            </a:fld>
            <a:endParaRPr lang="en-US"/>
          </a:p>
        </p:txBody>
      </p:sp>
    </p:spTree>
    <p:extLst>
      <p:ext uri="{BB962C8B-B14F-4D97-AF65-F5344CB8AC3E}">
        <p14:creationId xmlns:p14="http://schemas.microsoft.com/office/powerpoint/2010/main" xmlns="" val="40793025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6629400" y="1905000"/>
            <a:ext cx="1447800" cy="533400"/>
          </a:xfrm>
          <a:prstGeom prst="rect">
            <a:avLst/>
          </a:prstGeom>
          <a:solidFill>
            <a:srgbClr val="993366"/>
          </a:solidFill>
          <a:ln w="9525">
            <a:solidFill>
              <a:srgbClr val="333333"/>
            </a:solidFill>
            <a:miter lim="800000"/>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36867" name="Rectangle 3"/>
          <p:cNvSpPr>
            <a:spLocks noGrp="1" noChangeArrowheads="1"/>
          </p:cNvSpPr>
          <p:nvPr>
            <p:ph type="title"/>
          </p:nvPr>
        </p:nvSpPr>
        <p:spPr/>
        <p:txBody>
          <a:bodyPr/>
          <a:lstStyle/>
          <a:p>
            <a:pPr eaLnBrk="1" hangingPunct="1">
              <a:defRPr/>
            </a:pPr>
            <a:r>
              <a:rPr lang="en-US" smtClean="0"/>
              <a:t>Understanding the Output</a:t>
            </a:r>
          </a:p>
        </p:txBody>
      </p:sp>
      <p:sp>
        <p:nvSpPr>
          <p:cNvPr id="36868" name="Rectangle 4"/>
          <p:cNvSpPr>
            <a:spLocks noGrp="1" noChangeArrowheads="1"/>
          </p:cNvSpPr>
          <p:nvPr>
            <p:ph idx="1"/>
          </p:nvPr>
        </p:nvSpPr>
        <p:spPr>
          <a:xfrm>
            <a:off x="457200" y="1905000"/>
            <a:ext cx="8229600" cy="4525963"/>
          </a:xfrm>
        </p:spPr>
        <p:txBody>
          <a:bodyPr/>
          <a:lstStyle/>
          <a:p>
            <a:pPr eaLnBrk="1" hangingPunct="1">
              <a:defRPr/>
            </a:pPr>
            <a:r>
              <a:rPr lang="en-US" sz="2400" dirty="0" smtClean="0">
                <a:latin typeface="Courier New" pitchFamily="49" charset="0"/>
              </a:rPr>
              <a:t>09:32:43:910000 nmap.edu.1173 &gt; dns.net.21 S 62697789:62697789(0) win 512</a:t>
            </a:r>
          </a:p>
          <a:p>
            <a:pPr eaLnBrk="1" hangingPunct="1">
              <a:defRPr/>
            </a:pPr>
            <a:endParaRPr lang="en-US" sz="2400" dirty="0" smtClean="0">
              <a:latin typeface="Courier New" pitchFamily="49" charset="0"/>
            </a:endParaRPr>
          </a:p>
          <a:p>
            <a:pPr eaLnBrk="1" hangingPunct="1">
              <a:defRPr/>
            </a:pPr>
            <a:r>
              <a:rPr lang="en-US" dirty="0" smtClean="0"/>
              <a:t>Destination host name</a:t>
            </a:r>
          </a:p>
        </p:txBody>
      </p:sp>
      <p:sp>
        <p:nvSpPr>
          <p:cNvPr id="2" name="Slide Number Placeholder 1"/>
          <p:cNvSpPr>
            <a:spLocks noGrp="1"/>
          </p:cNvSpPr>
          <p:nvPr>
            <p:ph type="sldNum" sz="quarter" idx="12"/>
          </p:nvPr>
        </p:nvSpPr>
        <p:spPr/>
        <p:txBody>
          <a:bodyPr/>
          <a:lstStyle/>
          <a:p>
            <a:fld id="{41B42018-0AAA-434B-9B3C-90D7B2C24624}" type="slidenum">
              <a:rPr lang="en-US" smtClean="0"/>
              <a:pPr/>
              <a:t>27</a:t>
            </a:fld>
            <a:endParaRPr lang="en-US"/>
          </a:p>
        </p:txBody>
      </p:sp>
    </p:spTree>
    <p:extLst>
      <p:ext uri="{BB962C8B-B14F-4D97-AF65-F5344CB8AC3E}">
        <p14:creationId xmlns:p14="http://schemas.microsoft.com/office/powerpoint/2010/main" xmlns="" val="26760445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8001000" y="1905000"/>
            <a:ext cx="685800" cy="533400"/>
          </a:xfrm>
          <a:prstGeom prst="rect">
            <a:avLst/>
          </a:prstGeom>
          <a:solidFill>
            <a:srgbClr val="993366"/>
          </a:solidFill>
          <a:ln w="9525">
            <a:solidFill>
              <a:srgbClr val="333333"/>
            </a:solidFill>
            <a:miter lim="800000"/>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37891" name="Rectangle 3"/>
          <p:cNvSpPr>
            <a:spLocks noGrp="1" noChangeArrowheads="1"/>
          </p:cNvSpPr>
          <p:nvPr>
            <p:ph type="title"/>
          </p:nvPr>
        </p:nvSpPr>
        <p:spPr/>
        <p:txBody>
          <a:bodyPr/>
          <a:lstStyle/>
          <a:p>
            <a:pPr eaLnBrk="1" hangingPunct="1">
              <a:defRPr/>
            </a:pPr>
            <a:r>
              <a:rPr lang="en-US" smtClean="0"/>
              <a:t>Understanding the Output</a:t>
            </a:r>
          </a:p>
        </p:txBody>
      </p:sp>
      <p:sp>
        <p:nvSpPr>
          <p:cNvPr id="37892" name="Rectangle 4"/>
          <p:cNvSpPr>
            <a:spLocks noGrp="1" noChangeArrowheads="1"/>
          </p:cNvSpPr>
          <p:nvPr>
            <p:ph idx="1"/>
          </p:nvPr>
        </p:nvSpPr>
        <p:spPr>
          <a:xfrm>
            <a:off x="457200" y="1954306"/>
            <a:ext cx="8229600" cy="4525963"/>
          </a:xfrm>
        </p:spPr>
        <p:txBody>
          <a:bodyPr/>
          <a:lstStyle/>
          <a:p>
            <a:pPr eaLnBrk="1" hangingPunct="1">
              <a:defRPr/>
            </a:pPr>
            <a:r>
              <a:rPr lang="en-US" sz="2400" dirty="0" smtClean="0">
                <a:latin typeface="Courier New" pitchFamily="49" charset="0"/>
              </a:rPr>
              <a:t>09:32:43:910000 nmap.edu.1173 &gt; dns.net.21 S 62697789:62697789(0) win 512</a:t>
            </a:r>
          </a:p>
          <a:p>
            <a:pPr eaLnBrk="1" hangingPunct="1">
              <a:defRPr/>
            </a:pPr>
            <a:endParaRPr lang="en-US" sz="2400" dirty="0" smtClean="0">
              <a:latin typeface="Courier New" pitchFamily="49" charset="0"/>
            </a:endParaRPr>
          </a:p>
          <a:p>
            <a:pPr eaLnBrk="1" hangingPunct="1">
              <a:defRPr/>
            </a:pPr>
            <a:r>
              <a:rPr lang="en-US" dirty="0" smtClean="0"/>
              <a:t>Destination port number (21 for FTP)</a:t>
            </a:r>
          </a:p>
        </p:txBody>
      </p:sp>
      <p:sp>
        <p:nvSpPr>
          <p:cNvPr id="2" name="Slide Number Placeholder 1"/>
          <p:cNvSpPr>
            <a:spLocks noGrp="1"/>
          </p:cNvSpPr>
          <p:nvPr>
            <p:ph type="sldNum" sz="quarter" idx="12"/>
          </p:nvPr>
        </p:nvSpPr>
        <p:spPr/>
        <p:txBody>
          <a:bodyPr/>
          <a:lstStyle/>
          <a:p>
            <a:fld id="{41B42018-0AAA-434B-9B3C-90D7B2C24624}" type="slidenum">
              <a:rPr lang="en-US" smtClean="0"/>
              <a:pPr/>
              <a:t>28</a:t>
            </a:fld>
            <a:endParaRPr lang="en-US"/>
          </a:p>
        </p:txBody>
      </p:sp>
    </p:spTree>
    <p:extLst>
      <p:ext uri="{BB962C8B-B14F-4D97-AF65-F5344CB8AC3E}">
        <p14:creationId xmlns:p14="http://schemas.microsoft.com/office/powerpoint/2010/main" xmlns="" val="30198264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381000" y="2362200"/>
            <a:ext cx="762000" cy="533400"/>
          </a:xfrm>
          <a:prstGeom prst="rect">
            <a:avLst/>
          </a:prstGeom>
          <a:solidFill>
            <a:srgbClr val="993366"/>
          </a:solidFill>
          <a:ln w="9525">
            <a:solidFill>
              <a:srgbClr val="333333"/>
            </a:solidFill>
            <a:miter lim="800000"/>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38915" name="Rectangle 3"/>
          <p:cNvSpPr>
            <a:spLocks noGrp="1" noChangeArrowheads="1"/>
          </p:cNvSpPr>
          <p:nvPr>
            <p:ph type="title"/>
          </p:nvPr>
        </p:nvSpPr>
        <p:spPr/>
        <p:txBody>
          <a:bodyPr/>
          <a:lstStyle/>
          <a:p>
            <a:pPr eaLnBrk="1" hangingPunct="1">
              <a:defRPr/>
            </a:pPr>
            <a:r>
              <a:rPr lang="en-US" smtClean="0"/>
              <a:t>Understanding the Output</a:t>
            </a:r>
          </a:p>
        </p:txBody>
      </p:sp>
      <p:sp>
        <p:nvSpPr>
          <p:cNvPr id="38916" name="Rectangle 4"/>
          <p:cNvSpPr>
            <a:spLocks noGrp="1" noChangeArrowheads="1"/>
          </p:cNvSpPr>
          <p:nvPr>
            <p:ph idx="1"/>
          </p:nvPr>
        </p:nvSpPr>
        <p:spPr>
          <a:xfrm>
            <a:off x="381000" y="1981200"/>
            <a:ext cx="8305800" cy="4114800"/>
          </a:xfrm>
        </p:spPr>
        <p:txBody>
          <a:bodyPr/>
          <a:lstStyle/>
          <a:p>
            <a:pPr eaLnBrk="1" hangingPunct="1">
              <a:defRPr/>
            </a:pPr>
            <a:r>
              <a:rPr lang="en-US" sz="2400" dirty="0" smtClean="0">
                <a:latin typeface="Courier New" pitchFamily="49" charset="0"/>
              </a:rPr>
              <a:t>09:32:43:910000 nmap.edu.1173 &gt; dns.net.21 S 62697789:62697789(0) win 512</a:t>
            </a:r>
          </a:p>
          <a:p>
            <a:pPr eaLnBrk="1" hangingPunct="1">
              <a:defRPr/>
            </a:pPr>
            <a:endParaRPr lang="en-US" sz="2400" dirty="0" smtClean="0">
              <a:latin typeface="Courier New" pitchFamily="49" charset="0"/>
            </a:endParaRPr>
          </a:p>
          <a:p>
            <a:pPr eaLnBrk="1" hangingPunct="1">
              <a:defRPr/>
            </a:pPr>
            <a:r>
              <a:rPr lang="en-US" dirty="0" smtClean="0"/>
              <a:t>TCP flag (S, </a:t>
            </a:r>
            <a:r>
              <a:rPr lang="en-US" dirty="0" err="1" smtClean="0"/>
              <a:t>Ack</a:t>
            </a:r>
            <a:r>
              <a:rPr lang="en-US" dirty="0" smtClean="0"/>
              <a:t>, F, R, P, </a:t>
            </a:r>
            <a:r>
              <a:rPr lang="en-US" dirty="0" err="1" smtClean="0"/>
              <a:t>urg</a:t>
            </a:r>
            <a:r>
              <a:rPr lang="en-US" dirty="0" smtClean="0"/>
              <a:t>, .)</a:t>
            </a:r>
          </a:p>
        </p:txBody>
      </p:sp>
      <p:sp>
        <p:nvSpPr>
          <p:cNvPr id="2" name="Slide Number Placeholder 1"/>
          <p:cNvSpPr>
            <a:spLocks noGrp="1"/>
          </p:cNvSpPr>
          <p:nvPr>
            <p:ph type="sldNum" sz="quarter" idx="12"/>
          </p:nvPr>
        </p:nvSpPr>
        <p:spPr/>
        <p:txBody>
          <a:bodyPr/>
          <a:lstStyle/>
          <a:p>
            <a:fld id="{41B42018-0AAA-434B-9B3C-90D7B2C24624}" type="slidenum">
              <a:rPr lang="en-US" smtClean="0"/>
              <a:pPr/>
              <a:t>29</a:t>
            </a:fld>
            <a:endParaRPr lang="en-US"/>
          </a:p>
        </p:txBody>
      </p:sp>
    </p:spTree>
    <p:extLst>
      <p:ext uri="{BB962C8B-B14F-4D97-AF65-F5344CB8AC3E}">
        <p14:creationId xmlns:p14="http://schemas.microsoft.com/office/powerpoint/2010/main" xmlns="" val="6384120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341998" y="663389"/>
            <a:ext cx="7793037" cy="1143000"/>
          </a:xfrm>
        </p:spPr>
        <p:txBody>
          <a:bodyPr/>
          <a:lstStyle/>
          <a:p>
            <a:r>
              <a:rPr lang="en-US" dirty="0"/>
              <a:t>TCP State Machine</a:t>
            </a:r>
          </a:p>
        </p:txBody>
      </p:sp>
      <p:sp>
        <p:nvSpPr>
          <p:cNvPr id="30" name="Slide Number Placeholder 5"/>
          <p:cNvSpPr>
            <a:spLocks noGrp="1"/>
          </p:cNvSpPr>
          <p:nvPr>
            <p:ph type="sldNum" sz="quarter" idx="12"/>
          </p:nvPr>
        </p:nvSpPr>
        <p:spPr>
          <a:xfrm>
            <a:off x="6781800" y="6285193"/>
            <a:ext cx="1905000" cy="457200"/>
          </a:xfrm>
        </p:spPr>
        <p:txBody>
          <a:bodyPr/>
          <a:lstStyle/>
          <a:p>
            <a:fld id="{FD3EAA14-FF67-4263-9A52-9CE1188BA288}" type="slidenum">
              <a:rPr lang="en-US"/>
              <a:pPr/>
              <a:t>3</a:t>
            </a:fld>
            <a:endParaRPr lang="en-US"/>
          </a:p>
        </p:txBody>
      </p:sp>
      <p:grpSp>
        <p:nvGrpSpPr>
          <p:cNvPr id="2" name="Group 1"/>
          <p:cNvGrpSpPr/>
          <p:nvPr/>
        </p:nvGrpSpPr>
        <p:grpSpPr>
          <a:xfrm>
            <a:off x="1028700" y="1824318"/>
            <a:ext cx="5943600" cy="4841875"/>
            <a:chOff x="838200" y="1524000"/>
            <a:chExt cx="5943600" cy="4841875"/>
          </a:xfrm>
        </p:grpSpPr>
        <p:sp>
          <p:nvSpPr>
            <p:cNvPr id="5124" name="Text Box 4"/>
            <p:cNvSpPr txBox="1">
              <a:spLocks noChangeArrowheads="1"/>
            </p:cNvSpPr>
            <p:nvPr/>
          </p:nvSpPr>
          <p:spPr bwMode="auto">
            <a:xfrm>
              <a:off x="3276600" y="1524000"/>
              <a:ext cx="1295400" cy="346075"/>
            </a:xfrm>
            <a:prstGeom prst="rect">
              <a:avLst/>
            </a:prstGeom>
            <a:noFill/>
            <a:ln w="9525">
              <a:solidFill>
                <a:schemeClr val="tx1"/>
              </a:solidFill>
              <a:miter lim="800000"/>
              <a:headEnd/>
              <a:tailEnd/>
            </a:ln>
            <a:effectLst/>
          </p:spPr>
          <p:txBody>
            <a:bodyPr>
              <a:spAutoFit/>
            </a:bodyPr>
            <a:lstStyle/>
            <a:p>
              <a:pPr algn="ctr">
                <a:spcBef>
                  <a:spcPct val="50000"/>
                </a:spcBef>
              </a:pPr>
              <a:r>
                <a:rPr lang="en-US" sz="1600"/>
                <a:t>closed</a:t>
              </a:r>
            </a:p>
          </p:txBody>
        </p:sp>
        <p:sp>
          <p:nvSpPr>
            <p:cNvPr id="5125" name="Text Box 5"/>
            <p:cNvSpPr txBox="1">
              <a:spLocks noChangeArrowheads="1"/>
            </p:cNvSpPr>
            <p:nvPr/>
          </p:nvSpPr>
          <p:spPr bwMode="auto">
            <a:xfrm>
              <a:off x="3276600" y="2209800"/>
              <a:ext cx="1295400" cy="346075"/>
            </a:xfrm>
            <a:prstGeom prst="rect">
              <a:avLst/>
            </a:prstGeom>
            <a:noFill/>
            <a:ln w="9525">
              <a:solidFill>
                <a:schemeClr val="tx1"/>
              </a:solidFill>
              <a:miter lim="800000"/>
              <a:headEnd/>
              <a:tailEnd/>
            </a:ln>
            <a:effectLst/>
          </p:spPr>
          <p:txBody>
            <a:bodyPr>
              <a:spAutoFit/>
            </a:bodyPr>
            <a:lstStyle/>
            <a:p>
              <a:pPr algn="ctr">
                <a:spcBef>
                  <a:spcPct val="50000"/>
                </a:spcBef>
              </a:pPr>
              <a:r>
                <a:rPr lang="en-US" sz="1600" dirty="0"/>
                <a:t>listen</a:t>
              </a:r>
            </a:p>
          </p:txBody>
        </p:sp>
        <p:sp>
          <p:nvSpPr>
            <p:cNvPr id="5126" name="Text Box 6"/>
            <p:cNvSpPr txBox="1">
              <a:spLocks noChangeArrowheads="1"/>
            </p:cNvSpPr>
            <p:nvPr/>
          </p:nvSpPr>
          <p:spPr bwMode="auto">
            <a:xfrm>
              <a:off x="1219200" y="2895600"/>
              <a:ext cx="1295400" cy="346075"/>
            </a:xfrm>
            <a:prstGeom prst="rect">
              <a:avLst/>
            </a:prstGeom>
            <a:noFill/>
            <a:ln w="9525">
              <a:solidFill>
                <a:schemeClr val="tx1"/>
              </a:solidFill>
              <a:miter lim="800000"/>
              <a:headEnd/>
              <a:tailEnd/>
            </a:ln>
            <a:effectLst/>
          </p:spPr>
          <p:txBody>
            <a:bodyPr>
              <a:spAutoFit/>
            </a:bodyPr>
            <a:lstStyle/>
            <a:p>
              <a:pPr algn="ctr">
                <a:spcBef>
                  <a:spcPct val="50000"/>
                </a:spcBef>
              </a:pPr>
              <a:r>
                <a:rPr lang="en-US" sz="1600"/>
                <a:t>SYN Rec’d</a:t>
              </a:r>
            </a:p>
          </p:txBody>
        </p:sp>
        <p:sp>
          <p:nvSpPr>
            <p:cNvPr id="5127" name="Text Box 7"/>
            <p:cNvSpPr txBox="1">
              <a:spLocks noChangeArrowheads="1"/>
            </p:cNvSpPr>
            <p:nvPr/>
          </p:nvSpPr>
          <p:spPr bwMode="auto">
            <a:xfrm>
              <a:off x="3276600" y="3581400"/>
              <a:ext cx="1295400" cy="346075"/>
            </a:xfrm>
            <a:prstGeom prst="rect">
              <a:avLst/>
            </a:prstGeom>
            <a:noFill/>
            <a:ln w="9525">
              <a:solidFill>
                <a:schemeClr val="tx1"/>
              </a:solidFill>
              <a:miter lim="800000"/>
              <a:headEnd/>
              <a:tailEnd/>
            </a:ln>
            <a:effectLst/>
          </p:spPr>
          <p:txBody>
            <a:bodyPr>
              <a:spAutoFit/>
            </a:bodyPr>
            <a:lstStyle/>
            <a:p>
              <a:pPr algn="ctr">
                <a:spcBef>
                  <a:spcPct val="50000"/>
                </a:spcBef>
              </a:pPr>
              <a:r>
                <a:rPr lang="en-US" sz="1600"/>
                <a:t>established</a:t>
              </a:r>
            </a:p>
          </p:txBody>
        </p:sp>
        <p:sp>
          <p:nvSpPr>
            <p:cNvPr id="5128" name="Text Box 8"/>
            <p:cNvSpPr txBox="1">
              <a:spLocks noChangeArrowheads="1"/>
            </p:cNvSpPr>
            <p:nvPr/>
          </p:nvSpPr>
          <p:spPr bwMode="auto">
            <a:xfrm>
              <a:off x="5257800" y="2895600"/>
              <a:ext cx="1295400" cy="346075"/>
            </a:xfrm>
            <a:prstGeom prst="rect">
              <a:avLst/>
            </a:prstGeom>
            <a:noFill/>
            <a:ln w="9525">
              <a:solidFill>
                <a:schemeClr val="tx1"/>
              </a:solidFill>
              <a:miter lim="800000"/>
              <a:headEnd/>
              <a:tailEnd/>
            </a:ln>
            <a:effectLst/>
          </p:spPr>
          <p:txBody>
            <a:bodyPr>
              <a:spAutoFit/>
            </a:bodyPr>
            <a:lstStyle/>
            <a:p>
              <a:pPr algn="ctr">
                <a:spcBef>
                  <a:spcPct val="50000"/>
                </a:spcBef>
              </a:pPr>
              <a:r>
                <a:rPr lang="en-US" sz="1600"/>
                <a:t>SYN sent</a:t>
              </a:r>
            </a:p>
          </p:txBody>
        </p:sp>
        <p:sp>
          <p:nvSpPr>
            <p:cNvPr id="5129" name="Text Box 9"/>
            <p:cNvSpPr txBox="1">
              <a:spLocks noChangeArrowheads="1"/>
            </p:cNvSpPr>
            <p:nvPr/>
          </p:nvSpPr>
          <p:spPr bwMode="auto">
            <a:xfrm>
              <a:off x="5257800" y="3581400"/>
              <a:ext cx="1295400" cy="346075"/>
            </a:xfrm>
            <a:prstGeom prst="rect">
              <a:avLst/>
            </a:prstGeom>
            <a:noFill/>
            <a:ln w="9525">
              <a:solidFill>
                <a:schemeClr val="tx1"/>
              </a:solidFill>
              <a:miter lim="800000"/>
              <a:headEnd/>
              <a:tailEnd/>
            </a:ln>
            <a:effectLst/>
          </p:spPr>
          <p:txBody>
            <a:bodyPr>
              <a:spAutoFit/>
            </a:bodyPr>
            <a:lstStyle/>
            <a:p>
              <a:pPr algn="ctr">
                <a:spcBef>
                  <a:spcPct val="50000"/>
                </a:spcBef>
              </a:pPr>
              <a:r>
                <a:rPr lang="en-US" sz="1600"/>
                <a:t>Close wait</a:t>
              </a:r>
            </a:p>
          </p:txBody>
        </p:sp>
        <p:sp>
          <p:nvSpPr>
            <p:cNvPr id="5130" name="Text Box 10"/>
            <p:cNvSpPr txBox="1">
              <a:spLocks noChangeArrowheads="1"/>
            </p:cNvSpPr>
            <p:nvPr/>
          </p:nvSpPr>
          <p:spPr bwMode="auto">
            <a:xfrm>
              <a:off x="5257800" y="4419600"/>
              <a:ext cx="1295400" cy="346075"/>
            </a:xfrm>
            <a:prstGeom prst="rect">
              <a:avLst/>
            </a:prstGeom>
            <a:noFill/>
            <a:ln w="9525">
              <a:solidFill>
                <a:schemeClr val="tx1"/>
              </a:solidFill>
              <a:miter lim="800000"/>
              <a:headEnd/>
              <a:tailEnd/>
            </a:ln>
            <a:effectLst/>
          </p:spPr>
          <p:txBody>
            <a:bodyPr>
              <a:spAutoFit/>
            </a:bodyPr>
            <a:lstStyle/>
            <a:p>
              <a:pPr algn="ctr">
                <a:spcBef>
                  <a:spcPct val="50000"/>
                </a:spcBef>
              </a:pPr>
              <a:r>
                <a:rPr lang="en-US" sz="1600"/>
                <a:t>Last ACK</a:t>
              </a:r>
            </a:p>
          </p:txBody>
        </p:sp>
        <p:sp>
          <p:nvSpPr>
            <p:cNvPr id="5131" name="Text Box 11"/>
            <p:cNvSpPr txBox="1">
              <a:spLocks noChangeArrowheads="1"/>
            </p:cNvSpPr>
            <p:nvPr/>
          </p:nvSpPr>
          <p:spPr bwMode="auto">
            <a:xfrm>
              <a:off x="1219200" y="4495800"/>
              <a:ext cx="1295400" cy="346075"/>
            </a:xfrm>
            <a:prstGeom prst="rect">
              <a:avLst/>
            </a:prstGeom>
            <a:noFill/>
            <a:ln w="9525">
              <a:solidFill>
                <a:schemeClr val="tx1"/>
              </a:solidFill>
              <a:miter lim="800000"/>
              <a:headEnd/>
              <a:tailEnd/>
            </a:ln>
            <a:effectLst/>
          </p:spPr>
          <p:txBody>
            <a:bodyPr>
              <a:spAutoFit/>
            </a:bodyPr>
            <a:lstStyle/>
            <a:p>
              <a:pPr algn="ctr">
                <a:spcBef>
                  <a:spcPct val="50000"/>
                </a:spcBef>
              </a:pPr>
              <a:r>
                <a:rPr lang="en-US" sz="1600"/>
                <a:t>FIN wait 1</a:t>
              </a:r>
            </a:p>
          </p:txBody>
        </p:sp>
        <p:sp>
          <p:nvSpPr>
            <p:cNvPr id="5132" name="Text Box 12"/>
            <p:cNvSpPr txBox="1">
              <a:spLocks noChangeArrowheads="1"/>
            </p:cNvSpPr>
            <p:nvPr/>
          </p:nvSpPr>
          <p:spPr bwMode="auto">
            <a:xfrm>
              <a:off x="1219200" y="5257800"/>
              <a:ext cx="1295400" cy="346075"/>
            </a:xfrm>
            <a:prstGeom prst="rect">
              <a:avLst/>
            </a:prstGeom>
            <a:noFill/>
            <a:ln w="9525">
              <a:solidFill>
                <a:schemeClr val="tx1"/>
              </a:solidFill>
              <a:miter lim="800000"/>
              <a:headEnd/>
              <a:tailEnd/>
            </a:ln>
            <a:effectLst/>
          </p:spPr>
          <p:txBody>
            <a:bodyPr>
              <a:spAutoFit/>
            </a:bodyPr>
            <a:lstStyle/>
            <a:p>
              <a:pPr algn="ctr">
                <a:spcBef>
                  <a:spcPct val="50000"/>
                </a:spcBef>
              </a:pPr>
              <a:r>
                <a:rPr lang="en-US" sz="1600"/>
                <a:t>Fin wait 2</a:t>
              </a:r>
            </a:p>
          </p:txBody>
        </p:sp>
        <p:sp>
          <p:nvSpPr>
            <p:cNvPr id="5133" name="Text Box 13"/>
            <p:cNvSpPr txBox="1">
              <a:spLocks noChangeArrowheads="1"/>
            </p:cNvSpPr>
            <p:nvPr/>
          </p:nvSpPr>
          <p:spPr bwMode="auto">
            <a:xfrm>
              <a:off x="1219200" y="6019800"/>
              <a:ext cx="1295400" cy="346075"/>
            </a:xfrm>
            <a:prstGeom prst="rect">
              <a:avLst/>
            </a:prstGeom>
            <a:noFill/>
            <a:ln w="9525">
              <a:solidFill>
                <a:schemeClr val="tx1"/>
              </a:solidFill>
              <a:miter lim="800000"/>
              <a:headEnd/>
              <a:tailEnd/>
            </a:ln>
            <a:effectLst/>
          </p:spPr>
          <p:txBody>
            <a:bodyPr>
              <a:spAutoFit/>
            </a:bodyPr>
            <a:lstStyle/>
            <a:p>
              <a:pPr algn="ctr">
                <a:spcBef>
                  <a:spcPct val="50000"/>
                </a:spcBef>
              </a:pPr>
              <a:r>
                <a:rPr lang="en-US" sz="1600"/>
                <a:t>Time wait</a:t>
              </a:r>
            </a:p>
          </p:txBody>
        </p:sp>
        <p:sp>
          <p:nvSpPr>
            <p:cNvPr id="5134" name="Line 14"/>
            <p:cNvSpPr>
              <a:spLocks noChangeShapeType="1"/>
            </p:cNvSpPr>
            <p:nvPr/>
          </p:nvSpPr>
          <p:spPr bwMode="auto">
            <a:xfrm>
              <a:off x="3886200" y="1828800"/>
              <a:ext cx="0" cy="381000"/>
            </a:xfrm>
            <a:prstGeom prst="line">
              <a:avLst/>
            </a:prstGeom>
            <a:noFill/>
            <a:ln w="9525">
              <a:solidFill>
                <a:schemeClr val="tx1"/>
              </a:solidFill>
              <a:round/>
              <a:headEnd/>
              <a:tailEnd type="triangle" w="med" len="med"/>
            </a:ln>
            <a:effectLst/>
          </p:spPr>
          <p:txBody>
            <a:bodyPr wrap="none"/>
            <a:lstStyle/>
            <a:p>
              <a:endParaRPr lang="en-US"/>
            </a:p>
          </p:txBody>
        </p:sp>
        <p:sp>
          <p:nvSpPr>
            <p:cNvPr id="5135" name="Line 15"/>
            <p:cNvSpPr>
              <a:spLocks noChangeShapeType="1"/>
            </p:cNvSpPr>
            <p:nvPr/>
          </p:nvSpPr>
          <p:spPr bwMode="auto">
            <a:xfrm>
              <a:off x="4572000" y="1828800"/>
              <a:ext cx="685800" cy="1066800"/>
            </a:xfrm>
            <a:prstGeom prst="line">
              <a:avLst/>
            </a:prstGeom>
            <a:noFill/>
            <a:ln w="9525">
              <a:solidFill>
                <a:schemeClr val="tx1"/>
              </a:solidFill>
              <a:round/>
              <a:headEnd/>
              <a:tailEnd type="triangle" w="med" len="med"/>
            </a:ln>
            <a:effectLst/>
          </p:spPr>
          <p:txBody>
            <a:bodyPr wrap="none"/>
            <a:lstStyle/>
            <a:p>
              <a:endParaRPr lang="en-US"/>
            </a:p>
          </p:txBody>
        </p:sp>
        <p:sp>
          <p:nvSpPr>
            <p:cNvPr id="5136" name="Line 16"/>
            <p:cNvSpPr>
              <a:spLocks noChangeShapeType="1"/>
            </p:cNvSpPr>
            <p:nvPr/>
          </p:nvSpPr>
          <p:spPr bwMode="auto">
            <a:xfrm flipH="1">
              <a:off x="2514600" y="2590800"/>
              <a:ext cx="762000" cy="304800"/>
            </a:xfrm>
            <a:prstGeom prst="line">
              <a:avLst/>
            </a:prstGeom>
            <a:noFill/>
            <a:ln w="9525">
              <a:solidFill>
                <a:schemeClr val="tx1"/>
              </a:solidFill>
              <a:round/>
              <a:headEnd/>
              <a:tailEnd type="triangle" w="med" len="med"/>
            </a:ln>
            <a:effectLst/>
          </p:spPr>
          <p:txBody>
            <a:bodyPr wrap="none"/>
            <a:lstStyle/>
            <a:p>
              <a:endParaRPr lang="en-US"/>
            </a:p>
          </p:txBody>
        </p:sp>
        <p:sp>
          <p:nvSpPr>
            <p:cNvPr id="5137" name="Line 17"/>
            <p:cNvSpPr>
              <a:spLocks noChangeShapeType="1"/>
            </p:cNvSpPr>
            <p:nvPr/>
          </p:nvSpPr>
          <p:spPr bwMode="auto">
            <a:xfrm>
              <a:off x="2514600" y="3200400"/>
              <a:ext cx="762000" cy="381000"/>
            </a:xfrm>
            <a:prstGeom prst="line">
              <a:avLst/>
            </a:prstGeom>
            <a:noFill/>
            <a:ln w="9525">
              <a:solidFill>
                <a:schemeClr val="tx1"/>
              </a:solidFill>
              <a:round/>
              <a:headEnd/>
              <a:tailEnd type="triangle" w="med" len="med"/>
            </a:ln>
            <a:effectLst/>
          </p:spPr>
          <p:txBody>
            <a:bodyPr wrap="none"/>
            <a:lstStyle/>
            <a:p>
              <a:endParaRPr lang="en-US"/>
            </a:p>
          </p:txBody>
        </p:sp>
        <p:sp>
          <p:nvSpPr>
            <p:cNvPr id="5138" name="Line 18"/>
            <p:cNvSpPr>
              <a:spLocks noChangeShapeType="1"/>
            </p:cNvSpPr>
            <p:nvPr/>
          </p:nvSpPr>
          <p:spPr bwMode="auto">
            <a:xfrm flipH="1">
              <a:off x="4572000" y="3200400"/>
              <a:ext cx="685800" cy="381000"/>
            </a:xfrm>
            <a:prstGeom prst="line">
              <a:avLst/>
            </a:prstGeom>
            <a:noFill/>
            <a:ln w="9525">
              <a:solidFill>
                <a:schemeClr val="tx1"/>
              </a:solidFill>
              <a:round/>
              <a:headEnd/>
              <a:tailEnd type="triangle" w="med" len="med"/>
            </a:ln>
            <a:effectLst/>
          </p:spPr>
          <p:txBody>
            <a:bodyPr wrap="none"/>
            <a:lstStyle/>
            <a:p>
              <a:endParaRPr lang="en-US"/>
            </a:p>
          </p:txBody>
        </p:sp>
        <p:sp>
          <p:nvSpPr>
            <p:cNvPr id="5139" name="Line 19"/>
            <p:cNvSpPr>
              <a:spLocks noChangeShapeType="1"/>
            </p:cNvSpPr>
            <p:nvPr/>
          </p:nvSpPr>
          <p:spPr bwMode="auto">
            <a:xfrm>
              <a:off x="4572000" y="3733800"/>
              <a:ext cx="685800" cy="0"/>
            </a:xfrm>
            <a:prstGeom prst="line">
              <a:avLst/>
            </a:prstGeom>
            <a:noFill/>
            <a:ln w="9525">
              <a:solidFill>
                <a:schemeClr val="tx1"/>
              </a:solidFill>
              <a:round/>
              <a:headEnd/>
              <a:tailEnd type="triangle" w="med" len="med"/>
            </a:ln>
            <a:effectLst/>
          </p:spPr>
          <p:txBody>
            <a:bodyPr wrap="none"/>
            <a:lstStyle/>
            <a:p>
              <a:endParaRPr lang="en-US"/>
            </a:p>
          </p:txBody>
        </p:sp>
        <p:sp>
          <p:nvSpPr>
            <p:cNvPr id="5140" name="Line 20"/>
            <p:cNvSpPr>
              <a:spLocks noChangeShapeType="1"/>
            </p:cNvSpPr>
            <p:nvPr/>
          </p:nvSpPr>
          <p:spPr bwMode="auto">
            <a:xfrm>
              <a:off x="5943600" y="3886200"/>
              <a:ext cx="0" cy="533400"/>
            </a:xfrm>
            <a:prstGeom prst="line">
              <a:avLst/>
            </a:prstGeom>
            <a:noFill/>
            <a:ln w="9525">
              <a:solidFill>
                <a:schemeClr val="tx1"/>
              </a:solidFill>
              <a:round/>
              <a:headEnd/>
              <a:tailEnd type="triangle" w="med" len="med"/>
            </a:ln>
            <a:effectLst/>
          </p:spPr>
          <p:txBody>
            <a:bodyPr wrap="none"/>
            <a:lstStyle/>
            <a:p>
              <a:endParaRPr lang="en-US"/>
            </a:p>
          </p:txBody>
        </p:sp>
        <p:sp>
          <p:nvSpPr>
            <p:cNvPr id="5141" name="Line 21"/>
            <p:cNvSpPr>
              <a:spLocks noChangeShapeType="1"/>
            </p:cNvSpPr>
            <p:nvPr/>
          </p:nvSpPr>
          <p:spPr bwMode="auto">
            <a:xfrm flipH="1">
              <a:off x="4572000" y="1676400"/>
              <a:ext cx="2209800" cy="0"/>
            </a:xfrm>
            <a:prstGeom prst="line">
              <a:avLst/>
            </a:prstGeom>
            <a:noFill/>
            <a:ln w="9525">
              <a:solidFill>
                <a:schemeClr val="tx1"/>
              </a:solidFill>
              <a:round/>
              <a:headEnd/>
              <a:tailEnd type="triangle" w="med" len="med"/>
            </a:ln>
            <a:effectLst/>
          </p:spPr>
          <p:txBody>
            <a:bodyPr wrap="none"/>
            <a:lstStyle/>
            <a:p>
              <a:endParaRPr lang="en-US"/>
            </a:p>
          </p:txBody>
        </p:sp>
        <p:sp>
          <p:nvSpPr>
            <p:cNvPr id="5142" name="Line 22"/>
            <p:cNvSpPr>
              <a:spLocks noChangeShapeType="1"/>
            </p:cNvSpPr>
            <p:nvPr/>
          </p:nvSpPr>
          <p:spPr bwMode="auto">
            <a:xfrm>
              <a:off x="6781800" y="1676400"/>
              <a:ext cx="0" cy="2895600"/>
            </a:xfrm>
            <a:prstGeom prst="line">
              <a:avLst/>
            </a:prstGeom>
            <a:noFill/>
            <a:ln w="9525">
              <a:solidFill>
                <a:schemeClr val="tx1"/>
              </a:solidFill>
              <a:round/>
              <a:headEnd/>
              <a:tailEnd/>
            </a:ln>
            <a:effectLst/>
          </p:spPr>
          <p:txBody>
            <a:bodyPr wrap="none"/>
            <a:lstStyle/>
            <a:p>
              <a:endParaRPr lang="en-US"/>
            </a:p>
          </p:txBody>
        </p:sp>
        <p:sp>
          <p:nvSpPr>
            <p:cNvPr id="5143" name="Line 23"/>
            <p:cNvSpPr>
              <a:spLocks noChangeShapeType="1"/>
            </p:cNvSpPr>
            <p:nvPr/>
          </p:nvSpPr>
          <p:spPr bwMode="auto">
            <a:xfrm>
              <a:off x="6553200" y="4572000"/>
              <a:ext cx="228600" cy="0"/>
            </a:xfrm>
            <a:prstGeom prst="line">
              <a:avLst/>
            </a:prstGeom>
            <a:noFill/>
            <a:ln w="9525">
              <a:solidFill>
                <a:schemeClr val="tx1"/>
              </a:solidFill>
              <a:round/>
              <a:headEnd/>
              <a:tailEnd/>
            </a:ln>
            <a:effectLst/>
          </p:spPr>
          <p:txBody>
            <a:bodyPr wrap="none"/>
            <a:lstStyle/>
            <a:p>
              <a:endParaRPr lang="en-US"/>
            </a:p>
          </p:txBody>
        </p:sp>
        <p:sp>
          <p:nvSpPr>
            <p:cNvPr id="5144" name="Line 24"/>
            <p:cNvSpPr>
              <a:spLocks noChangeShapeType="1"/>
            </p:cNvSpPr>
            <p:nvPr/>
          </p:nvSpPr>
          <p:spPr bwMode="auto">
            <a:xfrm flipH="1">
              <a:off x="2514600" y="3886200"/>
              <a:ext cx="762000" cy="609600"/>
            </a:xfrm>
            <a:prstGeom prst="line">
              <a:avLst/>
            </a:prstGeom>
            <a:noFill/>
            <a:ln w="9525">
              <a:solidFill>
                <a:schemeClr val="tx1"/>
              </a:solidFill>
              <a:round/>
              <a:headEnd/>
              <a:tailEnd type="triangle" w="med" len="med"/>
            </a:ln>
            <a:effectLst/>
          </p:spPr>
          <p:txBody>
            <a:bodyPr wrap="none"/>
            <a:lstStyle/>
            <a:p>
              <a:endParaRPr lang="en-US"/>
            </a:p>
          </p:txBody>
        </p:sp>
        <p:sp>
          <p:nvSpPr>
            <p:cNvPr id="5145" name="Line 25"/>
            <p:cNvSpPr>
              <a:spLocks noChangeShapeType="1"/>
            </p:cNvSpPr>
            <p:nvPr/>
          </p:nvSpPr>
          <p:spPr bwMode="auto">
            <a:xfrm>
              <a:off x="1905000" y="4800600"/>
              <a:ext cx="0" cy="457200"/>
            </a:xfrm>
            <a:prstGeom prst="line">
              <a:avLst/>
            </a:prstGeom>
            <a:noFill/>
            <a:ln w="9525">
              <a:solidFill>
                <a:schemeClr val="tx1"/>
              </a:solidFill>
              <a:round/>
              <a:headEnd/>
              <a:tailEnd type="triangle" w="med" len="med"/>
            </a:ln>
            <a:effectLst/>
          </p:spPr>
          <p:txBody>
            <a:bodyPr wrap="none"/>
            <a:lstStyle/>
            <a:p>
              <a:endParaRPr lang="en-US"/>
            </a:p>
          </p:txBody>
        </p:sp>
        <p:sp>
          <p:nvSpPr>
            <p:cNvPr id="5146" name="Line 26"/>
            <p:cNvSpPr>
              <a:spLocks noChangeShapeType="1"/>
            </p:cNvSpPr>
            <p:nvPr/>
          </p:nvSpPr>
          <p:spPr bwMode="auto">
            <a:xfrm>
              <a:off x="1905000" y="5562600"/>
              <a:ext cx="0" cy="457200"/>
            </a:xfrm>
            <a:prstGeom prst="line">
              <a:avLst/>
            </a:prstGeom>
            <a:noFill/>
            <a:ln w="9525">
              <a:solidFill>
                <a:schemeClr val="tx1"/>
              </a:solidFill>
              <a:round/>
              <a:headEnd/>
              <a:tailEnd type="triangle" w="med" len="med"/>
            </a:ln>
            <a:effectLst/>
          </p:spPr>
          <p:txBody>
            <a:bodyPr wrap="none"/>
            <a:lstStyle/>
            <a:p>
              <a:endParaRPr lang="en-US"/>
            </a:p>
          </p:txBody>
        </p:sp>
        <p:sp>
          <p:nvSpPr>
            <p:cNvPr id="5147" name="Line 27"/>
            <p:cNvSpPr>
              <a:spLocks noChangeShapeType="1"/>
            </p:cNvSpPr>
            <p:nvPr/>
          </p:nvSpPr>
          <p:spPr bwMode="auto">
            <a:xfrm>
              <a:off x="838200" y="1676400"/>
              <a:ext cx="2438400" cy="0"/>
            </a:xfrm>
            <a:prstGeom prst="line">
              <a:avLst/>
            </a:prstGeom>
            <a:noFill/>
            <a:ln w="9525">
              <a:solidFill>
                <a:schemeClr val="tx1"/>
              </a:solidFill>
              <a:round/>
              <a:headEnd/>
              <a:tailEnd type="triangle" w="med" len="med"/>
            </a:ln>
            <a:effectLst/>
          </p:spPr>
          <p:txBody>
            <a:bodyPr wrap="none"/>
            <a:lstStyle/>
            <a:p>
              <a:endParaRPr lang="en-US"/>
            </a:p>
          </p:txBody>
        </p:sp>
        <p:sp>
          <p:nvSpPr>
            <p:cNvPr id="5148" name="Line 28"/>
            <p:cNvSpPr>
              <a:spLocks noChangeShapeType="1"/>
            </p:cNvSpPr>
            <p:nvPr/>
          </p:nvSpPr>
          <p:spPr bwMode="auto">
            <a:xfrm>
              <a:off x="838200" y="1676400"/>
              <a:ext cx="0" cy="4572000"/>
            </a:xfrm>
            <a:prstGeom prst="line">
              <a:avLst/>
            </a:prstGeom>
            <a:noFill/>
            <a:ln w="9525">
              <a:solidFill>
                <a:schemeClr val="tx1"/>
              </a:solidFill>
              <a:round/>
              <a:headEnd/>
              <a:tailEnd/>
            </a:ln>
            <a:effectLst/>
          </p:spPr>
          <p:txBody>
            <a:bodyPr wrap="none"/>
            <a:lstStyle/>
            <a:p>
              <a:endParaRPr lang="en-US"/>
            </a:p>
          </p:txBody>
        </p:sp>
        <p:sp>
          <p:nvSpPr>
            <p:cNvPr id="5149" name="Line 29"/>
            <p:cNvSpPr>
              <a:spLocks noChangeShapeType="1"/>
            </p:cNvSpPr>
            <p:nvPr/>
          </p:nvSpPr>
          <p:spPr bwMode="auto">
            <a:xfrm>
              <a:off x="838200" y="6248400"/>
              <a:ext cx="381000" cy="0"/>
            </a:xfrm>
            <a:prstGeom prst="line">
              <a:avLst/>
            </a:prstGeom>
            <a:noFill/>
            <a:ln w="9525">
              <a:solidFill>
                <a:schemeClr val="tx1"/>
              </a:solidFill>
              <a:round/>
              <a:headEnd/>
              <a:tailEnd/>
            </a:ln>
            <a:effectLst/>
          </p:spPr>
          <p:txBody>
            <a:bodyPr wrap="none"/>
            <a:lstStyle/>
            <a:p>
              <a:endParaRPr lang="en-US"/>
            </a:p>
          </p:txBody>
        </p:sp>
      </p:grpSp>
    </p:spTree>
    <p:extLst>
      <p:ext uri="{BB962C8B-B14F-4D97-AF65-F5344CB8AC3E}">
        <p14:creationId xmlns:p14="http://schemas.microsoft.com/office/powerpoint/2010/main" xmlns="" val="1896693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1066800" y="2362200"/>
            <a:ext cx="3810000" cy="533400"/>
          </a:xfrm>
          <a:prstGeom prst="rect">
            <a:avLst/>
          </a:prstGeom>
          <a:solidFill>
            <a:srgbClr val="993366"/>
          </a:solidFill>
          <a:ln w="9525">
            <a:solidFill>
              <a:srgbClr val="333333"/>
            </a:solidFill>
            <a:miter lim="800000"/>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39939" name="Rectangle 3"/>
          <p:cNvSpPr>
            <a:spLocks noGrp="1" noChangeArrowheads="1"/>
          </p:cNvSpPr>
          <p:nvPr>
            <p:ph type="title"/>
          </p:nvPr>
        </p:nvSpPr>
        <p:spPr/>
        <p:txBody>
          <a:bodyPr/>
          <a:lstStyle/>
          <a:p>
            <a:pPr eaLnBrk="1" hangingPunct="1">
              <a:defRPr/>
            </a:pPr>
            <a:r>
              <a:rPr lang="en-US" smtClean="0"/>
              <a:t>Understanding the Output</a:t>
            </a:r>
          </a:p>
        </p:txBody>
      </p:sp>
      <p:sp>
        <p:nvSpPr>
          <p:cNvPr id="39940" name="Rectangle 4"/>
          <p:cNvSpPr>
            <a:spLocks noGrp="1" noChangeArrowheads="1"/>
          </p:cNvSpPr>
          <p:nvPr>
            <p:ph idx="1"/>
          </p:nvPr>
        </p:nvSpPr>
        <p:spPr>
          <a:xfrm>
            <a:off x="381000" y="1981200"/>
            <a:ext cx="8305800" cy="4114800"/>
          </a:xfrm>
        </p:spPr>
        <p:txBody>
          <a:bodyPr/>
          <a:lstStyle/>
          <a:p>
            <a:pPr eaLnBrk="1" hangingPunct="1">
              <a:defRPr/>
            </a:pPr>
            <a:r>
              <a:rPr lang="en-US" sz="2400" smtClean="0">
                <a:latin typeface="Courier New" pitchFamily="49" charset="0"/>
              </a:rPr>
              <a:t>09:32:43:910000 nmap.edu.1173 &gt; dns.net.21 S 62697789:62697789(0) win 512</a:t>
            </a:r>
          </a:p>
          <a:p>
            <a:pPr eaLnBrk="1" hangingPunct="1">
              <a:defRPr/>
            </a:pPr>
            <a:endParaRPr lang="en-US" sz="2400" smtClean="0">
              <a:latin typeface="Courier New" pitchFamily="49" charset="0"/>
            </a:endParaRPr>
          </a:p>
          <a:p>
            <a:pPr eaLnBrk="1" hangingPunct="1">
              <a:defRPr/>
            </a:pPr>
            <a:r>
              <a:rPr lang="en-US" smtClean="0"/>
              <a:t>Beginning TCP sequence number.</a:t>
            </a:r>
          </a:p>
          <a:p>
            <a:pPr eaLnBrk="1" hangingPunct="1">
              <a:defRPr/>
            </a:pPr>
            <a:r>
              <a:rPr lang="en-US" smtClean="0"/>
              <a:t>Ending TCP sequence number</a:t>
            </a:r>
          </a:p>
          <a:p>
            <a:pPr eaLnBrk="1" hangingPunct="1">
              <a:defRPr/>
            </a:pPr>
            <a:r>
              <a:rPr lang="en-US" smtClean="0"/>
              <a:t>(data bytes)</a:t>
            </a:r>
          </a:p>
        </p:txBody>
      </p:sp>
      <p:sp>
        <p:nvSpPr>
          <p:cNvPr id="2" name="Slide Number Placeholder 1"/>
          <p:cNvSpPr>
            <a:spLocks noGrp="1"/>
          </p:cNvSpPr>
          <p:nvPr>
            <p:ph type="sldNum" sz="quarter" idx="12"/>
          </p:nvPr>
        </p:nvSpPr>
        <p:spPr/>
        <p:txBody>
          <a:bodyPr/>
          <a:lstStyle/>
          <a:p>
            <a:fld id="{41B42018-0AAA-434B-9B3C-90D7B2C24624}" type="slidenum">
              <a:rPr lang="en-US" smtClean="0"/>
              <a:pPr/>
              <a:t>30</a:t>
            </a:fld>
            <a:endParaRPr lang="en-US"/>
          </a:p>
        </p:txBody>
      </p:sp>
    </p:spTree>
    <p:extLst>
      <p:ext uri="{BB962C8B-B14F-4D97-AF65-F5344CB8AC3E}">
        <p14:creationId xmlns:p14="http://schemas.microsoft.com/office/powerpoint/2010/main" xmlns="" val="11388897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4800600" y="2362200"/>
            <a:ext cx="1524000" cy="533400"/>
          </a:xfrm>
          <a:prstGeom prst="rect">
            <a:avLst/>
          </a:prstGeom>
          <a:solidFill>
            <a:srgbClr val="993366"/>
          </a:solidFill>
          <a:ln w="9525">
            <a:solidFill>
              <a:srgbClr val="333333"/>
            </a:solidFill>
            <a:miter lim="800000"/>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40963" name="Rectangle 3"/>
          <p:cNvSpPr>
            <a:spLocks noGrp="1" noChangeArrowheads="1"/>
          </p:cNvSpPr>
          <p:nvPr>
            <p:ph type="title"/>
          </p:nvPr>
        </p:nvSpPr>
        <p:spPr/>
        <p:txBody>
          <a:bodyPr/>
          <a:lstStyle/>
          <a:p>
            <a:pPr eaLnBrk="1" hangingPunct="1">
              <a:defRPr/>
            </a:pPr>
            <a:r>
              <a:rPr lang="en-US" smtClean="0"/>
              <a:t>Understanding the Output</a:t>
            </a:r>
          </a:p>
        </p:txBody>
      </p:sp>
      <p:sp>
        <p:nvSpPr>
          <p:cNvPr id="40964" name="Rectangle 4"/>
          <p:cNvSpPr>
            <a:spLocks noGrp="1" noChangeArrowheads="1"/>
          </p:cNvSpPr>
          <p:nvPr>
            <p:ph idx="1"/>
          </p:nvPr>
        </p:nvSpPr>
        <p:spPr>
          <a:xfrm>
            <a:off x="381000" y="1981200"/>
            <a:ext cx="8382000" cy="4114800"/>
          </a:xfrm>
        </p:spPr>
        <p:txBody>
          <a:bodyPr/>
          <a:lstStyle/>
          <a:p>
            <a:pPr eaLnBrk="1" hangingPunct="1">
              <a:defRPr/>
            </a:pPr>
            <a:r>
              <a:rPr lang="en-US" sz="2400" smtClean="0">
                <a:latin typeface="Courier New" pitchFamily="49" charset="0"/>
              </a:rPr>
              <a:t>09:32:43:910000 nmap.edu.1173 &gt; dns.net.21 S 62697789:62697789(0) win 512</a:t>
            </a:r>
          </a:p>
          <a:p>
            <a:pPr eaLnBrk="1" hangingPunct="1">
              <a:defRPr/>
            </a:pPr>
            <a:endParaRPr lang="en-US" sz="2400" smtClean="0">
              <a:latin typeface="Courier New" pitchFamily="49" charset="0"/>
            </a:endParaRPr>
          </a:p>
          <a:p>
            <a:pPr eaLnBrk="1" hangingPunct="1">
              <a:defRPr/>
            </a:pPr>
            <a:r>
              <a:rPr lang="en-US" smtClean="0"/>
              <a:t>Receiving buffer (window) size in bytes for this connection.</a:t>
            </a:r>
          </a:p>
        </p:txBody>
      </p:sp>
      <p:sp>
        <p:nvSpPr>
          <p:cNvPr id="2" name="Slide Number Placeholder 1"/>
          <p:cNvSpPr>
            <a:spLocks noGrp="1"/>
          </p:cNvSpPr>
          <p:nvPr>
            <p:ph type="sldNum" sz="quarter" idx="12"/>
          </p:nvPr>
        </p:nvSpPr>
        <p:spPr/>
        <p:txBody>
          <a:bodyPr/>
          <a:lstStyle/>
          <a:p>
            <a:fld id="{41B42018-0AAA-434B-9B3C-90D7B2C24624}" type="slidenum">
              <a:rPr lang="en-US" smtClean="0"/>
              <a:pPr/>
              <a:t>31</a:t>
            </a:fld>
            <a:endParaRPr lang="en-US"/>
          </a:p>
        </p:txBody>
      </p:sp>
    </p:spTree>
    <p:extLst>
      <p:ext uri="{BB962C8B-B14F-4D97-AF65-F5344CB8AC3E}">
        <p14:creationId xmlns:p14="http://schemas.microsoft.com/office/powerpoint/2010/main" xmlns="" val="19044587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defRPr/>
            </a:pPr>
            <a:r>
              <a:rPr lang="en-US" smtClean="0"/>
              <a:t>UDP datagram</a:t>
            </a:r>
          </a:p>
        </p:txBody>
      </p:sp>
      <p:sp>
        <p:nvSpPr>
          <p:cNvPr id="26627" name="Rectangle 3"/>
          <p:cNvSpPr>
            <a:spLocks noGrp="1" noChangeArrowheads="1"/>
          </p:cNvSpPr>
          <p:nvPr>
            <p:ph idx="1"/>
          </p:nvPr>
        </p:nvSpPr>
        <p:spPr>
          <a:xfrm>
            <a:off x="457200" y="1806388"/>
            <a:ext cx="8229600" cy="4525963"/>
          </a:xfrm>
        </p:spPr>
        <p:txBody>
          <a:bodyPr/>
          <a:lstStyle/>
          <a:p>
            <a:pPr eaLnBrk="1" hangingPunct="1">
              <a:buFont typeface="Wingdings" pitchFamily="2" charset="2"/>
              <a:buNone/>
              <a:defRPr/>
            </a:pPr>
            <a:r>
              <a:rPr lang="en-US" sz="2800" dirty="0" smtClean="0">
                <a:latin typeface="Courier New" pitchFamily="49" charset="0"/>
              </a:rPr>
              <a:t>15:22:41.400299 orac.erg.abdn.ac.uk.1052 &gt; 224.2.156.220.57392: </a:t>
            </a:r>
            <a:r>
              <a:rPr lang="en-US" sz="2800" dirty="0" err="1" smtClean="0">
                <a:latin typeface="Courier New" pitchFamily="49" charset="0"/>
              </a:rPr>
              <a:t>udp</a:t>
            </a:r>
            <a:r>
              <a:rPr lang="en-US" sz="2800" dirty="0" smtClean="0">
                <a:latin typeface="Courier New" pitchFamily="49" charset="0"/>
              </a:rPr>
              <a:t> 110</a:t>
            </a:r>
          </a:p>
          <a:p>
            <a:pPr eaLnBrk="1" hangingPunct="1">
              <a:defRPr/>
            </a:pPr>
            <a:r>
              <a:rPr lang="en-US" dirty="0" smtClean="0"/>
              <a:t>Timestamp </a:t>
            </a:r>
            <a:r>
              <a:rPr lang="en-US" i="1" dirty="0" smtClean="0"/>
              <a:t>15:22:41.400299</a:t>
            </a:r>
            <a:br>
              <a:rPr lang="en-US" i="1" dirty="0" smtClean="0"/>
            </a:br>
            <a:endParaRPr lang="en-US" i="1" dirty="0" smtClean="0"/>
          </a:p>
        </p:txBody>
      </p:sp>
      <p:sp>
        <p:nvSpPr>
          <p:cNvPr id="22532" name="Rectangle 4"/>
          <p:cNvSpPr>
            <a:spLocks noChangeArrowheads="1"/>
          </p:cNvSpPr>
          <p:nvPr/>
        </p:nvSpPr>
        <p:spPr bwMode="auto">
          <a:xfrm>
            <a:off x="457200" y="1828800"/>
            <a:ext cx="3505200" cy="533400"/>
          </a:xfrm>
          <a:prstGeom prst="rect">
            <a:avLst/>
          </a:prstGeom>
          <a:noFill/>
          <a:ln w="25400">
            <a:solidFill>
              <a:schemeClr val="folHlink"/>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2" name="Slide Number Placeholder 1"/>
          <p:cNvSpPr>
            <a:spLocks noGrp="1"/>
          </p:cNvSpPr>
          <p:nvPr>
            <p:ph type="sldNum" sz="quarter" idx="12"/>
          </p:nvPr>
        </p:nvSpPr>
        <p:spPr/>
        <p:txBody>
          <a:bodyPr/>
          <a:lstStyle/>
          <a:p>
            <a:fld id="{41B42018-0AAA-434B-9B3C-90D7B2C24624}" type="slidenum">
              <a:rPr lang="en-US" smtClean="0"/>
              <a:pPr/>
              <a:t>32</a:t>
            </a:fld>
            <a:endParaRPr lang="en-US"/>
          </a:p>
        </p:txBody>
      </p:sp>
    </p:spTree>
    <p:extLst>
      <p:ext uri="{BB962C8B-B14F-4D97-AF65-F5344CB8AC3E}">
        <p14:creationId xmlns:p14="http://schemas.microsoft.com/office/powerpoint/2010/main" xmlns="" val="7661554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lang="en-US" smtClean="0"/>
              <a:t>UDP datagram</a:t>
            </a:r>
          </a:p>
        </p:txBody>
      </p:sp>
      <p:sp>
        <p:nvSpPr>
          <p:cNvPr id="48131" name="Rectangle 3"/>
          <p:cNvSpPr>
            <a:spLocks noGrp="1" noChangeArrowheads="1"/>
          </p:cNvSpPr>
          <p:nvPr>
            <p:ph idx="1"/>
          </p:nvPr>
        </p:nvSpPr>
        <p:spPr>
          <a:xfrm>
            <a:off x="457200" y="2057400"/>
            <a:ext cx="8229600" cy="4525963"/>
          </a:xfrm>
        </p:spPr>
        <p:txBody>
          <a:bodyPr/>
          <a:lstStyle/>
          <a:p>
            <a:pPr eaLnBrk="1" hangingPunct="1">
              <a:buFont typeface="Wingdings" pitchFamily="2" charset="2"/>
              <a:buNone/>
              <a:defRPr/>
            </a:pPr>
            <a:r>
              <a:rPr lang="en-US" sz="2800" smtClean="0">
                <a:latin typeface="Courier New" pitchFamily="49" charset="0"/>
              </a:rPr>
              <a:t>15:22:41.400299 orac.erg.abdn.ac.uk.1052 &gt; 224.2.156.220.57392: udp 110</a:t>
            </a:r>
          </a:p>
          <a:p>
            <a:pPr eaLnBrk="1" hangingPunct="1">
              <a:defRPr/>
            </a:pPr>
            <a:r>
              <a:rPr lang="en-US" smtClean="0"/>
              <a:t>Source address </a:t>
            </a:r>
            <a:r>
              <a:rPr lang="en-US" i="1" smtClean="0"/>
              <a:t>orac.erg.abdn.ac.uk</a:t>
            </a:r>
            <a:br>
              <a:rPr lang="en-US" i="1" smtClean="0"/>
            </a:br>
            <a:endParaRPr lang="en-US" i="1" smtClean="0"/>
          </a:p>
        </p:txBody>
      </p:sp>
      <p:sp>
        <p:nvSpPr>
          <p:cNvPr id="23556" name="Rectangle 4"/>
          <p:cNvSpPr>
            <a:spLocks noChangeArrowheads="1"/>
          </p:cNvSpPr>
          <p:nvPr/>
        </p:nvSpPr>
        <p:spPr bwMode="auto">
          <a:xfrm>
            <a:off x="685800" y="2438400"/>
            <a:ext cx="4419600" cy="533400"/>
          </a:xfrm>
          <a:prstGeom prst="rect">
            <a:avLst/>
          </a:prstGeom>
          <a:noFill/>
          <a:ln w="25400">
            <a:solidFill>
              <a:schemeClr val="folHlink"/>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2" name="Slide Number Placeholder 1"/>
          <p:cNvSpPr>
            <a:spLocks noGrp="1"/>
          </p:cNvSpPr>
          <p:nvPr>
            <p:ph type="sldNum" sz="quarter" idx="12"/>
          </p:nvPr>
        </p:nvSpPr>
        <p:spPr/>
        <p:txBody>
          <a:bodyPr/>
          <a:lstStyle/>
          <a:p>
            <a:fld id="{41B42018-0AAA-434B-9B3C-90D7B2C24624}" type="slidenum">
              <a:rPr lang="en-US" smtClean="0"/>
              <a:pPr/>
              <a:t>33</a:t>
            </a:fld>
            <a:endParaRPr lang="en-US"/>
          </a:p>
        </p:txBody>
      </p:sp>
    </p:spTree>
    <p:extLst>
      <p:ext uri="{BB962C8B-B14F-4D97-AF65-F5344CB8AC3E}">
        <p14:creationId xmlns:p14="http://schemas.microsoft.com/office/powerpoint/2010/main" xmlns="" val="32867069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defRPr/>
            </a:pPr>
            <a:r>
              <a:rPr lang="en-US" smtClean="0"/>
              <a:t>UDP datagram</a:t>
            </a:r>
          </a:p>
        </p:txBody>
      </p:sp>
      <p:sp>
        <p:nvSpPr>
          <p:cNvPr id="49155" name="Rectangle 3"/>
          <p:cNvSpPr>
            <a:spLocks noGrp="1" noChangeArrowheads="1"/>
          </p:cNvSpPr>
          <p:nvPr>
            <p:ph idx="1"/>
          </p:nvPr>
        </p:nvSpPr>
        <p:spPr>
          <a:xfrm>
            <a:off x="457200" y="2057400"/>
            <a:ext cx="8229600" cy="4525963"/>
          </a:xfrm>
        </p:spPr>
        <p:txBody>
          <a:bodyPr/>
          <a:lstStyle/>
          <a:p>
            <a:pPr eaLnBrk="1" hangingPunct="1">
              <a:buFont typeface="Wingdings" pitchFamily="2" charset="2"/>
              <a:buNone/>
              <a:defRPr/>
            </a:pPr>
            <a:r>
              <a:rPr lang="en-US" sz="2800" smtClean="0">
                <a:latin typeface="Courier New" pitchFamily="49" charset="0"/>
              </a:rPr>
              <a:t>15:22:41.400299 orac.erg.abdn.ac.uk.1052 &gt; 224.2.156.220.57392: udp 110</a:t>
            </a:r>
          </a:p>
          <a:p>
            <a:pPr eaLnBrk="1" hangingPunct="1">
              <a:defRPr/>
            </a:pPr>
            <a:r>
              <a:rPr lang="en-US" smtClean="0"/>
              <a:t>Source port </a:t>
            </a:r>
            <a:r>
              <a:rPr lang="en-US" i="1" smtClean="0"/>
              <a:t>1052</a:t>
            </a:r>
            <a:br>
              <a:rPr lang="en-US" i="1" smtClean="0"/>
            </a:br>
            <a:endParaRPr lang="en-US" i="1" smtClean="0"/>
          </a:p>
        </p:txBody>
      </p:sp>
      <p:sp>
        <p:nvSpPr>
          <p:cNvPr id="24580" name="Rectangle 4"/>
          <p:cNvSpPr>
            <a:spLocks noChangeArrowheads="1"/>
          </p:cNvSpPr>
          <p:nvPr/>
        </p:nvSpPr>
        <p:spPr bwMode="auto">
          <a:xfrm>
            <a:off x="5029200" y="2438400"/>
            <a:ext cx="1143000" cy="533400"/>
          </a:xfrm>
          <a:prstGeom prst="rect">
            <a:avLst/>
          </a:prstGeom>
          <a:noFill/>
          <a:ln w="25400">
            <a:solidFill>
              <a:schemeClr val="folHlink"/>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2" name="Slide Number Placeholder 1"/>
          <p:cNvSpPr>
            <a:spLocks noGrp="1"/>
          </p:cNvSpPr>
          <p:nvPr>
            <p:ph type="sldNum" sz="quarter" idx="12"/>
          </p:nvPr>
        </p:nvSpPr>
        <p:spPr/>
        <p:txBody>
          <a:bodyPr/>
          <a:lstStyle/>
          <a:p>
            <a:fld id="{41B42018-0AAA-434B-9B3C-90D7B2C24624}" type="slidenum">
              <a:rPr lang="en-US" smtClean="0"/>
              <a:pPr/>
              <a:t>34</a:t>
            </a:fld>
            <a:endParaRPr lang="en-US"/>
          </a:p>
        </p:txBody>
      </p:sp>
    </p:spTree>
    <p:extLst>
      <p:ext uri="{BB962C8B-B14F-4D97-AF65-F5344CB8AC3E}">
        <p14:creationId xmlns:p14="http://schemas.microsoft.com/office/powerpoint/2010/main" xmlns="" val="17283507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defRPr/>
            </a:pPr>
            <a:r>
              <a:rPr lang="en-US" smtClean="0"/>
              <a:t>UDP datagram</a:t>
            </a:r>
          </a:p>
        </p:txBody>
      </p:sp>
      <p:sp>
        <p:nvSpPr>
          <p:cNvPr id="50179" name="Rectangle 3"/>
          <p:cNvSpPr>
            <a:spLocks noGrp="1" noChangeArrowheads="1"/>
          </p:cNvSpPr>
          <p:nvPr>
            <p:ph idx="1"/>
          </p:nvPr>
        </p:nvSpPr>
        <p:spPr>
          <a:xfrm>
            <a:off x="533400" y="1981200"/>
            <a:ext cx="8229600" cy="4525963"/>
          </a:xfrm>
        </p:spPr>
        <p:txBody>
          <a:bodyPr/>
          <a:lstStyle/>
          <a:p>
            <a:pPr eaLnBrk="1" hangingPunct="1">
              <a:buFont typeface="Wingdings" pitchFamily="2" charset="2"/>
              <a:buNone/>
              <a:defRPr/>
            </a:pPr>
            <a:r>
              <a:rPr lang="en-US" sz="2800" dirty="0" smtClean="0">
                <a:latin typeface="Courier New" pitchFamily="49" charset="0"/>
              </a:rPr>
              <a:t>15:22:41.400299 orac.erg.abdn.ac.uk.1052 &gt; 224.2.156.220.57392: </a:t>
            </a:r>
            <a:r>
              <a:rPr lang="en-US" sz="2800" dirty="0" err="1" smtClean="0">
                <a:latin typeface="Courier New" pitchFamily="49" charset="0"/>
              </a:rPr>
              <a:t>udp</a:t>
            </a:r>
            <a:r>
              <a:rPr lang="en-US" sz="2800" dirty="0" smtClean="0">
                <a:latin typeface="Courier New" pitchFamily="49" charset="0"/>
              </a:rPr>
              <a:t> 110</a:t>
            </a:r>
          </a:p>
          <a:p>
            <a:pPr eaLnBrk="1" hangingPunct="1">
              <a:defRPr/>
            </a:pPr>
            <a:r>
              <a:rPr lang="en-US" dirty="0" smtClean="0"/>
              <a:t>Destination address </a:t>
            </a:r>
            <a:r>
              <a:rPr lang="en-US" i="1" dirty="0" smtClean="0"/>
              <a:t>224.2.156.220</a:t>
            </a:r>
            <a:br>
              <a:rPr lang="en-US" i="1" dirty="0" smtClean="0"/>
            </a:br>
            <a:endParaRPr lang="en-US" i="1" dirty="0" smtClean="0"/>
          </a:p>
        </p:txBody>
      </p:sp>
      <p:sp>
        <p:nvSpPr>
          <p:cNvPr id="25604" name="Rectangle 4"/>
          <p:cNvSpPr>
            <a:spLocks noChangeArrowheads="1"/>
          </p:cNvSpPr>
          <p:nvPr/>
        </p:nvSpPr>
        <p:spPr bwMode="auto">
          <a:xfrm>
            <a:off x="838200" y="2895600"/>
            <a:ext cx="3048000" cy="533400"/>
          </a:xfrm>
          <a:prstGeom prst="rect">
            <a:avLst/>
          </a:prstGeom>
          <a:noFill/>
          <a:ln w="25400">
            <a:solidFill>
              <a:schemeClr val="folHlink"/>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2" name="Slide Number Placeholder 1"/>
          <p:cNvSpPr>
            <a:spLocks noGrp="1"/>
          </p:cNvSpPr>
          <p:nvPr>
            <p:ph type="sldNum" sz="quarter" idx="12"/>
          </p:nvPr>
        </p:nvSpPr>
        <p:spPr/>
        <p:txBody>
          <a:bodyPr/>
          <a:lstStyle/>
          <a:p>
            <a:fld id="{41B42018-0AAA-434B-9B3C-90D7B2C24624}" type="slidenum">
              <a:rPr lang="en-US" smtClean="0"/>
              <a:pPr/>
              <a:t>35</a:t>
            </a:fld>
            <a:endParaRPr lang="en-US"/>
          </a:p>
        </p:txBody>
      </p:sp>
    </p:spTree>
    <p:extLst>
      <p:ext uri="{BB962C8B-B14F-4D97-AF65-F5344CB8AC3E}">
        <p14:creationId xmlns:p14="http://schemas.microsoft.com/office/powerpoint/2010/main" xmlns="" val="18068056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defRPr/>
            </a:pPr>
            <a:r>
              <a:rPr lang="en-US" smtClean="0"/>
              <a:t>UDP datagram</a:t>
            </a:r>
          </a:p>
        </p:txBody>
      </p:sp>
      <p:sp>
        <p:nvSpPr>
          <p:cNvPr id="52227" name="Rectangle 3"/>
          <p:cNvSpPr>
            <a:spLocks noGrp="1" noChangeArrowheads="1"/>
          </p:cNvSpPr>
          <p:nvPr>
            <p:ph idx="1"/>
          </p:nvPr>
        </p:nvSpPr>
        <p:spPr>
          <a:xfrm>
            <a:off x="457200" y="1981200"/>
            <a:ext cx="8229600" cy="4525963"/>
          </a:xfrm>
        </p:spPr>
        <p:txBody>
          <a:bodyPr/>
          <a:lstStyle/>
          <a:p>
            <a:pPr eaLnBrk="1" hangingPunct="1">
              <a:buFont typeface="Wingdings" pitchFamily="2" charset="2"/>
              <a:buNone/>
              <a:defRPr/>
            </a:pPr>
            <a:r>
              <a:rPr lang="en-US" sz="2800" dirty="0" smtClean="0">
                <a:latin typeface="Courier New" pitchFamily="49" charset="0"/>
              </a:rPr>
              <a:t>15:22:41.400299 orac.erg.abdn.ac.uk.1052 &gt; 224.2.156.220.57392: </a:t>
            </a:r>
            <a:r>
              <a:rPr lang="en-US" sz="2800" dirty="0" err="1" smtClean="0">
                <a:latin typeface="Courier New" pitchFamily="49" charset="0"/>
              </a:rPr>
              <a:t>udp</a:t>
            </a:r>
            <a:r>
              <a:rPr lang="en-US" sz="2800" dirty="0" smtClean="0">
                <a:latin typeface="Courier New" pitchFamily="49" charset="0"/>
              </a:rPr>
              <a:t> 110</a:t>
            </a:r>
          </a:p>
          <a:p>
            <a:pPr eaLnBrk="1" hangingPunct="1">
              <a:defRPr/>
            </a:pPr>
            <a:r>
              <a:rPr lang="en-US" dirty="0" smtClean="0"/>
              <a:t>Destination port </a:t>
            </a:r>
            <a:r>
              <a:rPr lang="en-US" i="1" dirty="0" smtClean="0"/>
              <a:t>57392</a:t>
            </a:r>
            <a:br>
              <a:rPr lang="en-US" i="1" dirty="0" smtClean="0"/>
            </a:br>
            <a:endParaRPr lang="en-US" i="1" dirty="0" smtClean="0"/>
          </a:p>
        </p:txBody>
      </p:sp>
      <p:sp>
        <p:nvSpPr>
          <p:cNvPr id="26628" name="Rectangle 4"/>
          <p:cNvSpPr>
            <a:spLocks noChangeArrowheads="1"/>
          </p:cNvSpPr>
          <p:nvPr/>
        </p:nvSpPr>
        <p:spPr bwMode="auto">
          <a:xfrm>
            <a:off x="3810000" y="2819400"/>
            <a:ext cx="1143000" cy="533400"/>
          </a:xfrm>
          <a:prstGeom prst="rect">
            <a:avLst/>
          </a:prstGeom>
          <a:noFill/>
          <a:ln w="25400">
            <a:solidFill>
              <a:schemeClr val="folHlink"/>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2" name="Slide Number Placeholder 1"/>
          <p:cNvSpPr>
            <a:spLocks noGrp="1"/>
          </p:cNvSpPr>
          <p:nvPr>
            <p:ph type="sldNum" sz="quarter" idx="12"/>
          </p:nvPr>
        </p:nvSpPr>
        <p:spPr/>
        <p:txBody>
          <a:bodyPr/>
          <a:lstStyle/>
          <a:p>
            <a:fld id="{41B42018-0AAA-434B-9B3C-90D7B2C24624}" type="slidenum">
              <a:rPr lang="en-US" smtClean="0"/>
              <a:pPr/>
              <a:t>36</a:t>
            </a:fld>
            <a:endParaRPr lang="en-US"/>
          </a:p>
        </p:txBody>
      </p:sp>
    </p:spTree>
    <p:extLst>
      <p:ext uri="{BB962C8B-B14F-4D97-AF65-F5344CB8AC3E}">
        <p14:creationId xmlns:p14="http://schemas.microsoft.com/office/powerpoint/2010/main" xmlns="" val="21999616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defRPr/>
            </a:pPr>
            <a:r>
              <a:rPr lang="en-US" smtClean="0"/>
              <a:t>UDP datagram</a:t>
            </a:r>
          </a:p>
        </p:txBody>
      </p:sp>
      <p:sp>
        <p:nvSpPr>
          <p:cNvPr id="53251" name="Rectangle 3"/>
          <p:cNvSpPr>
            <a:spLocks noGrp="1" noChangeArrowheads="1"/>
          </p:cNvSpPr>
          <p:nvPr>
            <p:ph idx="1"/>
          </p:nvPr>
        </p:nvSpPr>
        <p:spPr/>
        <p:txBody>
          <a:bodyPr/>
          <a:lstStyle/>
          <a:p>
            <a:pPr eaLnBrk="1" hangingPunct="1">
              <a:buFont typeface="Wingdings" pitchFamily="2" charset="2"/>
              <a:buNone/>
              <a:defRPr/>
            </a:pPr>
            <a:r>
              <a:rPr lang="en-US" sz="2800" dirty="0" smtClean="0">
                <a:latin typeface="Courier New" pitchFamily="49" charset="0"/>
              </a:rPr>
              <a:t>15:22:41.400299 orac.erg.abdn.ac.uk.1052 &gt; 224.2.156.220.57392: </a:t>
            </a:r>
            <a:r>
              <a:rPr lang="en-US" sz="2800" dirty="0" err="1" smtClean="0">
                <a:latin typeface="Courier New" pitchFamily="49" charset="0"/>
              </a:rPr>
              <a:t>udp</a:t>
            </a:r>
            <a:r>
              <a:rPr lang="en-US" sz="2800" dirty="0" smtClean="0">
                <a:latin typeface="Courier New" pitchFamily="49" charset="0"/>
              </a:rPr>
              <a:t> 110</a:t>
            </a:r>
          </a:p>
          <a:p>
            <a:pPr eaLnBrk="1" hangingPunct="1">
              <a:defRPr/>
            </a:pPr>
            <a:r>
              <a:rPr lang="en-US" dirty="0" smtClean="0"/>
              <a:t>Protocol </a:t>
            </a:r>
            <a:r>
              <a:rPr lang="en-US" i="1" dirty="0" err="1" smtClean="0"/>
              <a:t>udp</a:t>
            </a:r>
            <a:r>
              <a:rPr lang="en-US" i="1" dirty="0" smtClean="0"/>
              <a:t/>
            </a:r>
            <a:br>
              <a:rPr lang="en-US" i="1" dirty="0" smtClean="0"/>
            </a:br>
            <a:endParaRPr lang="en-US" i="1" dirty="0" smtClean="0"/>
          </a:p>
        </p:txBody>
      </p:sp>
      <p:sp>
        <p:nvSpPr>
          <p:cNvPr id="27652" name="Rectangle 4"/>
          <p:cNvSpPr>
            <a:spLocks noChangeArrowheads="1"/>
          </p:cNvSpPr>
          <p:nvPr/>
        </p:nvSpPr>
        <p:spPr bwMode="auto">
          <a:xfrm>
            <a:off x="5253318" y="2552700"/>
            <a:ext cx="914400" cy="533400"/>
          </a:xfrm>
          <a:prstGeom prst="rect">
            <a:avLst/>
          </a:prstGeom>
          <a:noFill/>
          <a:ln w="25400">
            <a:solidFill>
              <a:schemeClr val="folHlink"/>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2" name="Slide Number Placeholder 1"/>
          <p:cNvSpPr>
            <a:spLocks noGrp="1"/>
          </p:cNvSpPr>
          <p:nvPr>
            <p:ph type="sldNum" sz="quarter" idx="12"/>
          </p:nvPr>
        </p:nvSpPr>
        <p:spPr/>
        <p:txBody>
          <a:bodyPr/>
          <a:lstStyle/>
          <a:p>
            <a:fld id="{41B42018-0AAA-434B-9B3C-90D7B2C24624}" type="slidenum">
              <a:rPr lang="en-US" smtClean="0"/>
              <a:pPr/>
              <a:t>37</a:t>
            </a:fld>
            <a:endParaRPr lang="en-US"/>
          </a:p>
        </p:txBody>
      </p:sp>
    </p:spTree>
    <p:extLst>
      <p:ext uri="{BB962C8B-B14F-4D97-AF65-F5344CB8AC3E}">
        <p14:creationId xmlns:p14="http://schemas.microsoft.com/office/powerpoint/2010/main" xmlns="" val="19321663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defRPr/>
            </a:pPr>
            <a:r>
              <a:rPr lang="en-US" smtClean="0"/>
              <a:t>UDP datagram</a:t>
            </a:r>
          </a:p>
        </p:txBody>
      </p:sp>
      <p:sp>
        <p:nvSpPr>
          <p:cNvPr id="51203" name="Rectangle 3"/>
          <p:cNvSpPr>
            <a:spLocks noGrp="1" noChangeArrowheads="1"/>
          </p:cNvSpPr>
          <p:nvPr>
            <p:ph idx="1"/>
          </p:nvPr>
        </p:nvSpPr>
        <p:spPr>
          <a:xfrm>
            <a:off x="304800" y="1600200"/>
            <a:ext cx="8229600" cy="4525963"/>
          </a:xfrm>
        </p:spPr>
        <p:txBody>
          <a:bodyPr/>
          <a:lstStyle/>
          <a:p>
            <a:pPr eaLnBrk="1" hangingPunct="1">
              <a:buFont typeface="Wingdings" pitchFamily="2" charset="2"/>
              <a:buNone/>
              <a:defRPr/>
            </a:pPr>
            <a:r>
              <a:rPr lang="en-US" sz="2800" dirty="0" smtClean="0">
                <a:latin typeface="Courier New" pitchFamily="49" charset="0"/>
              </a:rPr>
              <a:t>15:22:41.400299 orac.erg.abdn.ac.uk.1052 &gt; 224.2.156.220.57392: </a:t>
            </a:r>
            <a:r>
              <a:rPr lang="en-US" sz="2800" dirty="0" err="1" smtClean="0">
                <a:latin typeface="Courier New" pitchFamily="49" charset="0"/>
              </a:rPr>
              <a:t>udp</a:t>
            </a:r>
            <a:r>
              <a:rPr lang="en-US" sz="2800" dirty="0" smtClean="0">
                <a:latin typeface="Courier New" pitchFamily="49" charset="0"/>
              </a:rPr>
              <a:t> 110</a:t>
            </a:r>
          </a:p>
          <a:p>
            <a:pPr eaLnBrk="1" hangingPunct="1">
              <a:defRPr/>
            </a:pPr>
            <a:r>
              <a:rPr lang="en-US" dirty="0" smtClean="0"/>
              <a:t>Size</a:t>
            </a:r>
            <a:r>
              <a:rPr lang="en-US" i="1" dirty="0" smtClean="0"/>
              <a:t> 110</a:t>
            </a:r>
          </a:p>
        </p:txBody>
      </p:sp>
      <p:sp>
        <p:nvSpPr>
          <p:cNvPr id="28676" name="Rectangle 4"/>
          <p:cNvSpPr>
            <a:spLocks noChangeArrowheads="1"/>
          </p:cNvSpPr>
          <p:nvPr/>
        </p:nvSpPr>
        <p:spPr bwMode="auto">
          <a:xfrm>
            <a:off x="5867400" y="2438400"/>
            <a:ext cx="1143000" cy="533400"/>
          </a:xfrm>
          <a:prstGeom prst="rect">
            <a:avLst/>
          </a:prstGeom>
          <a:noFill/>
          <a:ln w="25400">
            <a:solidFill>
              <a:schemeClr val="folHlink"/>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2" name="Slide Number Placeholder 1"/>
          <p:cNvSpPr>
            <a:spLocks noGrp="1"/>
          </p:cNvSpPr>
          <p:nvPr>
            <p:ph type="sldNum" sz="quarter" idx="12"/>
          </p:nvPr>
        </p:nvSpPr>
        <p:spPr/>
        <p:txBody>
          <a:bodyPr/>
          <a:lstStyle/>
          <a:p>
            <a:fld id="{41B42018-0AAA-434B-9B3C-90D7B2C24624}" type="slidenum">
              <a:rPr lang="en-US" smtClean="0"/>
              <a:pPr/>
              <a:t>38</a:t>
            </a:fld>
            <a:endParaRPr lang="en-US"/>
          </a:p>
        </p:txBody>
      </p:sp>
    </p:spTree>
    <p:extLst>
      <p:ext uri="{BB962C8B-B14F-4D97-AF65-F5344CB8AC3E}">
        <p14:creationId xmlns:p14="http://schemas.microsoft.com/office/powerpoint/2010/main" xmlns="" val="27263080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defRPr/>
            </a:pPr>
            <a:r>
              <a:rPr lang="en-US" smtClean="0"/>
              <a:t>TCP datagram</a:t>
            </a:r>
          </a:p>
        </p:txBody>
      </p:sp>
      <p:sp>
        <p:nvSpPr>
          <p:cNvPr id="27651" name="Rectangle 3"/>
          <p:cNvSpPr>
            <a:spLocks noGrp="1" noChangeArrowheads="1"/>
          </p:cNvSpPr>
          <p:nvPr>
            <p:ph idx="1"/>
          </p:nvPr>
        </p:nvSpPr>
        <p:spPr>
          <a:xfrm>
            <a:off x="152400" y="1981200"/>
            <a:ext cx="8686800" cy="4495800"/>
          </a:xfrm>
        </p:spPr>
        <p:txBody>
          <a:bodyPr/>
          <a:lstStyle/>
          <a:p>
            <a:pPr eaLnBrk="1" hangingPunct="1">
              <a:lnSpc>
                <a:spcPct val="80000"/>
              </a:lnSpc>
              <a:buFont typeface="Wingdings" pitchFamily="2" charset="2"/>
              <a:buNone/>
              <a:defRPr/>
            </a:pPr>
            <a:r>
              <a:rPr lang="en-US" sz="2400" smtClean="0">
                <a:latin typeface="Courier New" pitchFamily="49" charset="0"/>
              </a:rPr>
              <a:t>  </a:t>
            </a:r>
            <a:r>
              <a:rPr lang="en-US" b="1" smtClean="0">
                <a:latin typeface="Courier New" pitchFamily="49" charset="0"/>
              </a:rPr>
              <a:t>16:23:01.079553 churchward.erg.abdn.ac.uk.33635 &gt; gordon.erg.abdn.ac.uk.32772: P 12765:12925(160) ack 19829 win 24820 (DF)</a:t>
            </a:r>
          </a:p>
          <a:p>
            <a:pPr eaLnBrk="1" hangingPunct="1">
              <a:lnSpc>
                <a:spcPct val="80000"/>
              </a:lnSpc>
              <a:defRPr/>
            </a:pPr>
            <a:r>
              <a:rPr lang="en-US" smtClean="0">
                <a:latin typeface="Courier New" pitchFamily="49" charset="0"/>
              </a:rPr>
              <a:t>Timestamp 16:23:01.079553</a:t>
            </a:r>
            <a:br>
              <a:rPr lang="en-US" smtClean="0">
                <a:latin typeface="Courier New" pitchFamily="49" charset="0"/>
              </a:rPr>
            </a:br>
            <a:endParaRPr lang="en-US" smtClean="0">
              <a:latin typeface="Courier New" pitchFamily="49" charset="0"/>
            </a:endParaRPr>
          </a:p>
        </p:txBody>
      </p:sp>
      <p:sp>
        <p:nvSpPr>
          <p:cNvPr id="29700" name="Rectangle 4"/>
          <p:cNvSpPr>
            <a:spLocks noChangeArrowheads="1"/>
          </p:cNvSpPr>
          <p:nvPr/>
        </p:nvSpPr>
        <p:spPr bwMode="auto">
          <a:xfrm>
            <a:off x="533400" y="1828800"/>
            <a:ext cx="3962400" cy="533400"/>
          </a:xfrm>
          <a:prstGeom prst="rect">
            <a:avLst/>
          </a:prstGeom>
          <a:noFill/>
          <a:ln w="25400">
            <a:solidFill>
              <a:schemeClr val="folHlink"/>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2" name="Slide Number Placeholder 1"/>
          <p:cNvSpPr>
            <a:spLocks noGrp="1"/>
          </p:cNvSpPr>
          <p:nvPr>
            <p:ph type="sldNum" sz="quarter" idx="12"/>
          </p:nvPr>
        </p:nvSpPr>
        <p:spPr/>
        <p:txBody>
          <a:bodyPr/>
          <a:lstStyle/>
          <a:p>
            <a:fld id="{41B42018-0AAA-434B-9B3C-90D7B2C24624}" type="slidenum">
              <a:rPr lang="en-US" smtClean="0"/>
              <a:pPr/>
              <a:t>39</a:t>
            </a:fld>
            <a:endParaRPr lang="en-US"/>
          </a:p>
        </p:txBody>
      </p:sp>
    </p:spTree>
    <p:extLst>
      <p:ext uri="{BB962C8B-B14F-4D97-AF65-F5344CB8AC3E}">
        <p14:creationId xmlns:p14="http://schemas.microsoft.com/office/powerpoint/2010/main" xmlns="" val="21178877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a:xfrm>
            <a:off x="1109677" y="457200"/>
            <a:ext cx="7793037" cy="1143000"/>
          </a:xfrm>
        </p:spPr>
        <p:txBody>
          <a:bodyPr/>
          <a:lstStyle/>
          <a:p>
            <a:r>
              <a:rPr lang="en-US" dirty="0"/>
              <a:t>Server Side Passive Open</a:t>
            </a:r>
          </a:p>
        </p:txBody>
      </p:sp>
      <p:sp>
        <p:nvSpPr>
          <p:cNvPr id="43" name="Slide Number Placeholder 5"/>
          <p:cNvSpPr>
            <a:spLocks noGrp="1"/>
          </p:cNvSpPr>
          <p:nvPr>
            <p:ph type="sldNum" sz="quarter" idx="12"/>
          </p:nvPr>
        </p:nvSpPr>
        <p:spPr/>
        <p:txBody>
          <a:bodyPr/>
          <a:lstStyle/>
          <a:p>
            <a:fld id="{5D23ADD6-F6C8-4281-AE4D-7935FE33AF5C}" type="slidenum">
              <a:rPr lang="en-US"/>
              <a:pPr/>
              <a:t>4</a:t>
            </a:fld>
            <a:endParaRPr lang="en-US"/>
          </a:p>
        </p:txBody>
      </p:sp>
      <p:grpSp>
        <p:nvGrpSpPr>
          <p:cNvPr id="2" name="Group 1"/>
          <p:cNvGrpSpPr/>
          <p:nvPr/>
        </p:nvGrpSpPr>
        <p:grpSpPr>
          <a:xfrm>
            <a:off x="623977" y="1929681"/>
            <a:ext cx="7315200" cy="4399756"/>
            <a:chOff x="838200" y="1524000"/>
            <a:chExt cx="8077200" cy="4841875"/>
          </a:xfrm>
        </p:grpSpPr>
        <p:sp>
          <p:nvSpPr>
            <p:cNvPr id="1027" name="Text Box 3"/>
            <p:cNvSpPr txBox="1">
              <a:spLocks noChangeArrowheads="1"/>
            </p:cNvSpPr>
            <p:nvPr/>
          </p:nvSpPr>
          <p:spPr bwMode="auto">
            <a:xfrm>
              <a:off x="3276600" y="1524000"/>
              <a:ext cx="1295400" cy="346075"/>
            </a:xfrm>
            <a:prstGeom prst="rect">
              <a:avLst/>
            </a:prstGeom>
            <a:solidFill>
              <a:srgbClr val="FFFF99"/>
            </a:solidFill>
            <a:ln w="9525">
              <a:solidFill>
                <a:schemeClr val="tx1"/>
              </a:solidFill>
              <a:miter lim="800000"/>
              <a:headEnd/>
              <a:tailEnd/>
            </a:ln>
            <a:effectLst/>
          </p:spPr>
          <p:txBody>
            <a:bodyPr>
              <a:spAutoFit/>
            </a:bodyPr>
            <a:lstStyle/>
            <a:p>
              <a:pPr algn="ctr">
                <a:spcBef>
                  <a:spcPct val="50000"/>
                </a:spcBef>
              </a:pPr>
              <a:r>
                <a:rPr lang="en-US" sz="1600"/>
                <a:t>closed</a:t>
              </a:r>
            </a:p>
          </p:txBody>
        </p:sp>
        <p:sp>
          <p:nvSpPr>
            <p:cNvPr id="1028" name="Text Box 4"/>
            <p:cNvSpPr txBox="1">
              <a:spLocks noChangeArrowheads="1"/>
            </p:cNvSpPr>
            <p:nvPr/>
          </p:nvSpPr>
          <p:spPr bwMode="auto">
            <a:xfrm>
              <a:off x="3276600" y="2209800"/>
              <a:ext cx="1295400" cy="346075"/>
            </a:xfrm>
            <a:prstGeom prst="rect">
              <a:avLst/>
            </a:prstGeom>
            <a:solidFill>
              <a:srgbClr val="FFFF99"/>
            </a:solidFill>
            <a:ln w="9525">
              <a:solidFill>
                <a:schemeClr val="tx1"/>
              </a:solidFill>
              <a:miter lim="800000"/>
              <a:headEnd/>
              <a:tailEnd/>
            </a:ln>
            <a:effectLst/>
          </p:spPr>
          <p:txBody>
            <a:bodyPr>
              <a:spAutoFit/>
            </a:bodyPr>
            <a:lstStyle/>
            <a:p>
              <a:pPr algn="ctr">
                <a:spcBef>
                  <a:spcPct val="50000"/>
                </a:spcBef>
              </a:pPr>
              <a:r>
                <a:rPr lang="en-US" sz="1600"/>
                <a:t>listen</a:t>
              </a:r>
            </a:p>
          </p:txBody>
        </p:sp>
        <p:sp>
          <p:nvSpPr>
            <p:cNvPr id="1029" name="Text Box 5"/>
            <p:cNvSpPr txBox="1">
              <a:spLocks noChangeArrowheads="1"/>
            </p:cNvSpPr>
            <p:nvPr/>
          </p:nvSpPr>
          <p:spPr bwMode="auto">
            <a:xfrm>
              <a:off x="1219200" y="2895600"/>
              <a:ext cx="1295400" cy="346075"/>
            </a:xfrm>
            <a:prstGeom prst="rect">
              <a:avLst/>
            </a:prstGeom>
            <a:solidFill>
              <a:srgbClr val="FFFF99"/>
            </a:solidFill>
            <a:ln w="9525">
              <a:solidFill>
                <a:schemeClr val="tx1"/>
              </a:solidFill>
              <a:miter lim="800000"/>
              <a:headEnd/>
              <a:tailEnd/>
            </a:ln>
            <a:effectLst/>
          </p:spPr>
          <p:txBody>
            <a:bodyPr>
              <a:spAutoFit/>
            </a:bodyPr>
            <a:lstStyle/>
            <a:p>
              <a:pPr algn="ctr">
                <a:spcBef>
                  <a:spcPct val="50000"/>
                </a:spcBef>
              </a:pPr>
              <a:r>
                <a:rPr lang="en-US" sz="1600"/>
                <a:t>SYN Rec’d</a:t>
              </a:r>
            </a:p>
          </p:txBody>
        </p:sp>
        <p:sp>
          <p:nvSpPr>
            <p:cNvPr id="1030" name="Text Box 6"/>
            <p:cNvSpPr txBox="1">
              <a:spLocks noChangeArrowheads="1"/>
            </p:cNvSpPr>
            <p:nvPr/>
          </p:nvSpPr>
          <p:spPr bwMode="auto">
            <a:xfrm>
              <a:off x="3276600" y="3581400"/>
              <a:ext cx="1295400" cy="346075"/>
            </a:xfrm>
            <a:prstGeom prst="rect">
              <a:avLst/>
            </a:prstGeom>
            <a:solidFill>
              <a:srgbClr val="FFFF99"/>
            </a:solidFill>
            <a:ln w="9525">
              <a:solidFill>
                <a:schemeClr val="tx1"/>
              </a:solidFill>
              <a:miter lim="800000"/>
              <a:headEnd/>
              <a:tailEnd/>
            </a:ln>
            <a:effectLst/>
          </p:spPr>
          <p:txBody>
            <a:bodyPr>
              <a:spAutoFit/>
            </a:bodyPr>
            <a:lstStyle/>
            <a:p>
              <a:pPr algn="ctr">
                <a:spcBef>
                  <a:spcPct val="50000"/>
                </a:spcBef>
              </a:pPr>
              <a:r>
                <a:rPr lang="en-US" sz="1600"/>
                <a:t>established</a:t>
              </a:r>
            </a:p>
          </p:txBody>
        </p:sp>
        <p:sp>
          <p:nvSpPr>
            <p:cNvPr id="1031" name="Text Box 7"/>
            <p:cNvSpPr txBox="1">
              <a:spLocks noChangeArrowheads="1"/>
            </p:cNvSpPr>
            <p:nvPr/>
          </p:nvSpPr>
          <p:spPr bwMode="auto">
            <a:xfrm>
              <a:off x="5257800" y="2895600"/>
              <a:ext cx="1295400" cy="346075"/>
            </a:xfrm>
            <a:prstGeom prst="rect">
              <a:avLst/>
            </a:prstGeom>
            <a:noFill/>
            <a:ln w="9525">
              <a:solidFill>
                <a:schemeClr val="tx1"/>
              </a:solidFill>
              <a:miter lim="800000"/>
              <a:headEnd/>
              <a:tailEnd/>
            </a:ln>
            <a:effectLst/>
          </p:spPr>
          <p:txBody>
            <a:bodyPr>
              <a:spAutoFit/>
            </a:bodyPr>
            <a:lstStyle/>
            <a:p>
              <a:pPr algn="ctr">
                <a:spcBef>
                  <a:spcPct val="50000"/>
                </a:spcBef>
              </a:pPr>
              <a:r>
                <a:rPr lang="en-US" sz="1600"/>
                <a:t>SYN sent</a:t>
              </a:r>
            </a:p>
          </p:txBody>
        </p:sp>
        <p:sp>
          <p:nvSpPr>
            <p:cNvPr id="1032" name="Text Box 8"/>
            <p:cNvSpPr txBox="1">
              <a:spLocks noChangeArrowheads="1"/>
            </p:cNvSpPr>
            <p:nvPr/>
          </p:nvSpPr>
          <p:spPr bwMode="auto">
            <a:xfrm>
              <a:off x="5257800" y="3581400"/>
              <a:ext cx="1295400" cy="346075"/>
            </a:xfrm>
            <a:prstGeom prst="rect">
              <a:avLst/>
            </a:prstGeom>
            <a:noFill/>
            <a:ln w="9525">
              <a:solidFill>
                <a:schemeClr val="tx1"/>
              </a:solidFill>
              <a:miter lim="800000"/>
              <a:headEnd/>
              <a:tailEnd/>
            </a:ln>
            <a:effectLst/>
          </p:spPr>
          <p:txBody>
            <a:bodyPr>
              <a:spAutoFit/>
            </a:bodyPr>
            <a:lstStyle/>
            <a:p>
              <a:pPr algn="ctr">
                <a:spcBef>
                  <a:spcPct val="50000"/>
                </a:spcBef>
              </a:pPr>
              <a:r>
                <a:rPr lang="en-US" sz="1600"/>
                <a:t>Close wait</a:t>
              </a:r>
            </a:p>
          </p:txBody>
        </p:sp>
        <p:sp>
          <p:nvSpPr>
            <p:cNvPr id="1033" name="Text Box 9"/>
            <p:cNvSpPr txBox="1">
              <a:spLocks noChangeArrowheads="1"/>
            </p:cNvSpPr>
            <p:nvPr/>
          </p:nvSpPr>
          <p:spPr bwMode="auto">
            <a:xfrm>
              <a:off x="5257800" y="4419600"/>
              <a:ext cx="1295400" cy="346075"/>
            </a:xfrm>
            <a:prstGeom prst="rect">
              <a:avLst/>
            </a:prstGeom>
            <a:noFill/>
            <a:ln w="9525">
              <a:solidFill>
                <a:schemeClr val="tx1"/>
              </a:solidFill>
              <a:miter lim="800000"/>
              <a:headEnd/>
              <a:tailEnd/>
            </a:ln>
            <a:effectLst/>
          </p:spPr>
          <p:txBody>
            <a:bodyPr>
              <a:spAutoFit/>
            </a:bodyPr>
            <a:lstStyle/>
            <a:p>
              <a:pPr algn="ctr">
                <a:spcBef>
                  <a:spcPct val="50000"/>
                </a:spcBef>
              </a:pPr>
              <a:r>
                <a:rPr lang="en-US" sz="1600"/>
                <a:t>Last ACK</a:t>
              </a:r>
            </a:p>
          </p:txBody>
        </p:sp>
        <p:sp>
          <p:nvSpPr>
            <p:cNvPr id="1034" name="Text Box 10"/>
            <p:cNvSpPr txBox="1">
              <a:spLocks noChangeArrowheads="1"/>
            </p:cNvSpPr>
            <p:nvPr/>
          </p:nvSpPr>
          <p:spPr bwMode="auto">
            <a:xfrm>
              <a:off x="1219200" y="4495800"/>
              <a:ext cx="1295400" cy="346075"/>
            </a:xfrm>
            <a:prstGeom prst="rect">
              <a:avLst/>
            </a:prstGeom>
            <a:noFill/>
            <a:ln w="9525">
              <a:solidFill>
                <a:schemeClr val="tx1"/>
              </a:solidFill>
              <a:miter lim="800000"/>
              <a:headEnd/>
              <a:tailEnd/>
            </a:ln>
            <a:effectLst/>
          </p:spPr>
          <p:txBody>
            <a:bodyPr>
              <a:spAutoFit/>
            </a:bodyPr>
            <a:lstStyle/>
            <a:p>
              <a:pPr algn="ctr">
                <a:spcBef>
                  <a:spcPct val="50000"/>
                </a:spcBef>
              </a:pPr>
              <a:r>
                <a:rPr lang="en-US" sz="1600"/>
                <a:t>FIN wait 1</a:t>
              </a:r>
            </a:p>
          </p:txBody>
        </p:sp>
        <p:sp>
          <p:nvSpPr>
            <p:cNvPr id="1035" name="Text Box 11"/>
            <p:cNvSpPr txBox="1">
              <a:spLocks noChangeArrowheads="1"/>
            </p:cNvSpPr>
            <p:nvPr/>
          </p:nvSpPr>
          <p:spPr bwMode="auto">
            <a:xfrm>
              <a:off x="1219200" y="5257800"/>
              <a:ext cx="1295400" cy="346075"/>
            </a:xfrm>
            <a:prstGeom prst="rect">
              <a:avLst/>
            </a:prstGeom>
            <a:noFill/>
            <a:ln w="9525">
              <a:solidFill>
                <a:schemeClr val="tx1"/>
              </a:solidFill>
              <a:miter lim="800000"/>
              <a:headEnd/>
              <a:tailEnd/>
            </a:ln>
            <a:effectLst/>
          </p:spPr>
          <p:txBody>
            <a:bodyPr>
              <a:spAutoFit/>
            </a:bodyPr>
            <a:lstStyle/>
            <a:p>
              <a:pPr algn="ctr">
                <a:spcBef>
                  <a:spcPct val="50000"/>
                </a:spcBef>
              </a:pPr>
              <a:r>
                <a:rPr lang="en-US" sz="1600"/>
                <a:t>Fin wait 2</a:t>
              </a:r>
            </a:p>
          </p:txBody>
        </p:sp>
        <p:sp>
          <p:nvSpPr>
            <p:cNvPr id="1036" name="Text Box 12"/>
            <p:cNvSpPr txBox="1">
              <a:spLocks noChangeArrowheads="1"/>
            </p:cNvSpPr>
            <p:nvPr/>
          </p:nvSpPr>
          <p:spPr bwMode="auto">
            <a:xfrm>
              <a:off x="1219200" y="6019800"/>
              <a:ext cx="1295400" cy="346075"/>
            </a:xfrm>
            <a:prstGeom prst="rect">
              <a:avLst/>
            </a:prstGeom>
            <a:noFill/>
            <a:ln w="9525">
              <a:solidFill>
                <a:schemeClr val="tx1"/>
              </a:solidFill>
              <a:miter lim="800000"/>
              <a:headEnd/>
              <a:tailEnd/>
            </a:ln>
            <a:effectLst/>
          </p:spPr>
          <p:txBody>
            <a:bodyPr>
              <a:spAutoFit/>
            </a:bodyPr>
            <a:lstStyle/>
            <a:p>
              <a:pPr algn="ctr">
                <a:spcBef>
                  <a:spcPct val="50000"/>
                </a:spcBef>
              </a:pPr>
              <a:r>
                <a:rPr lang="en-US" sz="1600"/>
                <a:t>Time wait</a:t>
              </a:r>
            </a:p>
          </p:txBody>
        </p:sp>
        <p:sp>
          <p:nvSpPr>
            <p:cNvPr id="1037" name="Line 13"/>
            <p:cNvSpPr>
              <a:spLocks noChangeShapeType="1"/>
            </p:cNvSpPr>
            <p:nvPr/>
          </p:nvSpPr>
          <p:spPr bwMode="auto">
            <a:xfrm>
              <a:off x="3886200" y="1828800"/>
              <a:ext cx="0" cy="381000"/>
            </a:xfrm>
            <a:prstGeom prst="line">
              <a:avLst/>
            </a:prstGeom>
            <a:noFill/>
            <a:ln w="28575">
              <a:solidFill>
                <a:schemeClr val="tx1"/>
              </a:solidFill>
              <a:round/>
              <a:headEnd/>
              <a:tailEnd type="triangle" w="med" len="med"/>
            </a:ln>
            <a:effectLst/>
          </p:spPr>
          <p:txBody>
            <a:bodyPr wrap="none"/>
            <a:lstStyle/>
            <a:p>
              <a:endParaRPr lang="en-US"/>
            </a:p>
          </p:txBody>
        </p:sp>
        <p:sp>
          <p:nvSpPr>
            <p:cNvPr id="1038" name="Line 14"/>
            <p:cNvSpPr>
              <a:spLocks noChangeShapeType="1"/>
            </p:cNvSpPr>
            <p:nvPr/>
          </p:nvSpPr>
          <p:spPr bwMode="auto">
            <a:xfrm>
              <a:off x="4572000" y="1828800"/>
              <a:ext cx="685800" cy="1066800"/>
            </a:xfrm>
            <a:prstGeom prst="line">
              <a:avLst/>
            </a:prstGeom>
            <a:noFill/>
            <a:ln w="9525">
              <a:solidFill>
                <a:schemeClr val="tx1"/>
              </a:solidFill>
              <a:round/>
              <a:headEnd/>
              <a:tailEnd type="triangle" w="med" len="med"/>
            </a:ln>
            <a:effectLst/>
          </p:spPr>
          <p:txBody>
            <a:bodyPr wrap="none"/>
            <a:lstStyle/>
            <a:p>
              <a:endParaRPr lang="en-US"/>
            </a:p>
          </p:txBody>
        </p:sp>
        <p:sp>
          <p:nvSpPr>
            <p:cNvPr id="1039" name="Line 15"/>
            <p:cNvSpPr>
              <a:spLocks noChangeShapeType="1"/>
            </p:cNvSpPr>
            <p:nvPr/>
          </p:nvSpPr>
          <p:spPr bwMode="auto">
            <a:xfrm flipH="1">
              <a:off x="2514600" y="2590800"/>
              <a:ext cx="762000" cy="304800"/>
            </a:xfrm>
            <a:prstGeom prst="line">
              <a:avLst/>
            </a:prstGeom>
            <a:noFill/>
            <a:ln w="28575">
              <a:solidFill>
                <a:schemeClr val="tx1"/>
              </a:solidFill>
              <a:round/>
              <a:headEnd/>
              <a:tailEnd type="triangle" w="med" len="med"/>
            </a:ln>
            <a:effectLst/>
          </p:spPr>
          <p:txBody>
            <a:bodyPr wrap="none"/>
            <a:lstStyle/>
            <a:p>
              <a:endParaRPr lang="en-US"/>
            </a:p>
          </p:txBody>
        </p:sp>
        <p:sp>
          <p:nvSpPr>
            <p:cNvPr id="1040" name="Line 16"/>
            <p:cNvSpPr>
              <a:spLocks noChangeShapeType="1"/>
            </p:cNvSpPr>
            <p:nvPr/>
          </p:nvSpPr>
          <p:spPr bwMode="auto">
            <a:xfrm>
              <a:off x="2514600" y="3200400"/>
              <a:ext cx="762000" cy="381000"/>
            </a:xfrm>
            <a:prstGeom prst="line">
              <a:avLst/>
            </a:prstGeom>
            <a:noFill/>
            <a:ln w="28575">
              <a:solidFill>
                <a:schemeClr val="tx1"/>
              </a:solidFill>
              <a:round/>
              <a:headEnd/>
              <a:tailEnd type="triangle" w="med" len="med"/>
            </a:ln>
            <a:effectLst/>
          </p:spPr>
          <p:txBody>
            <a:bodyPr wrap="none"/>
            <a:lstStyle/>
            <a:p>
              <a:endParaRPr lang="en-US"/>
            </a:p>
          </p:txBody>
        </p:sp>
        <p:sp>
          <p:nvSpPr>
            <p:cNvPr id="1041" name="Line 17"/>
            <p:cNvSpPr>
              <a:spLocks noChangeShapeType="1"/>
            </p:cNvSpPr>
            <p:nvPr/>
          </p:nvSpPr>
          <p:spPr bwMode="auto">
            <a:xfrm flipH="1">
              <a:off x="4572000" y="3200400"/>
              <a:ext cx="685800" cy="381000"/>
            </a:xfrm>
            <a:prstGeom prst="line">
              <a:avLst/>
            </a:prstGeom>
            <a:noFill/>
            <a:ln w="9525">
              <a:solidFill>
                <a:schemeClr val="tx1"/>
              </a:solidFill>
              <a:round/>
              <a:headEnd/>
              <a:tailEnd type="triangle" w="med" len="med"/>
            </a:ln>
            <a:effectLst/>
          </p:spPr>
          <p:txBody>
            <a:bodyPr wrap="none"/>
            <a:lstStyle/>
            <a:p>
              <a:endParaRPr lang="en-US"/>
            </a:p>
          </p:txBody>
        </p:sp>
        <p:sp>
          <p:nvSpPr>
            <p:cNvPr id="1042" name="Line 18"/>
            <p:cNvSpPr>
              <a:spLocks noChangeShapeType="1"/>
            </p:cNvSpPr>
            <p:nvPr/>
          </p:nvSpPr>
          <p:spPr bwMode="auto">
            <a:xfrm>
              <a:off x="4572000" y="3733800"/>
              <a:ext cx="685800" cy="0"/>
            </a:xfrm>
            <a:prstGeom prst="line">
              <a:avLst/>
            </a:prstGeom>
            <a:noFill/>
            <a:ln w="9525">
              <a:solidFill>
                <a:schemeClr val="tx1"/>
              </a:solidFill>
              <a:round/>
              <a:headEnd/>
              <a:tailEnd type="triangle" w="med" len="med"/>
            </a:ln>
            <a:effectLst/>
          </p:spPr>
          <p:txBody>
            <a:bodyPr wrap="none"/>
            <a:lstStyle/>
            <a:p>
              <a:endParaRPr lang="en-US"/>
            </a:p>
          </p:txBody>
        </p:sp>
        <p:sp>
          <p:nvSpPr>
            <p:cNvPr id="1043" name="Line 19"/>
            <p:cNvSpPr>
              <a:spLocks noChangeShapeType="1"/>
            </p:cNvSpPr>
            <p:nvPr/>
          </p:nvSpPr>
          <p:spPr bwMode="auto">
            <a:xfrm>
              <a:off x="5943600" y="3886200"/>
              <a:ext cx="0" cy="533400"/>
            </a:xfrm>
            <a:prstGeom prst="line">
              <a:avLst/>
            </a:prstGeom>
            <a:noFill/>
            <a:ln w="9525">
              <a:solidFill>
                <a:schemeClr val="tx1"/>
              </a:solidFill>
              <a:round/>
              <a:headEnd/>
              <a:tailEnd type="triangle" w="med" len="med"/>
            </a:ln>
            <a:effectLst/>
          </p:spPr>
          <p:txBody>
            <a:bodyPr wrap="none"/>
            <a:lstStyle/>
            <a:p>
              <a:endParaRPr lang="en-US"/>
            </a:p>
          </p:txBody>
        </p:sp>
        <p:sp>
          <p:nvSpPr>
            <p:cNvPr id="1044" name="Line 20"/>
            <p:cNvSpPr>
              <a:spLocks noChangeShapeType="1"/>
            </p:cNvSpPr>
            <p:nvPr/>
          </p:nvSpPr>
          <p:spPr bwMode="auto">
            <a:xfrm flipH="1">
              <a:off x="4572000" y="1676400"/>
              <a:ext cx="2209800" cy="0"/>
            </a:xfrm>
            <a:prstGeom prst="line">
              <a:avLst/>
            </a:prstGeom>
            <a:noFill/>
            <a:ln w="9525">
              <a:solidFill>
                <a:schemeClr val="tx1"/>
              </a:solidFill>
              <a:round/>
              <a:headEnd/>
              <a:tailEnd type="triangle" w="med" len="med"/>
            </a:ln>
            <a:effectLst/>
          </p:spPr>
          <p:txBody>
            <a:bodyPr wrap="none"/>
            <a:lstStyle/>
            <a:p>
              <a:endParaRPr lang="en-US"/>
            </a:p>
          </p:txBody>
        </p:sp>
        <p:sp>
          <p:nvSpPr>
            <p:cNvPr id="1045" name="Line 21"/>
            <p:cNvSpPr>
              <a:spLocks noChangeShapeType="1"/>
            </p:cNvSpPr>
            <p:nvPr/>
          </p:nvSpPr>
          <p:spPr bwMode="auto">
            <a:xfrm>
              <a:off x="6781800" y="1676400"/>
              <a:ext cx="0" cy="2895600"/>
            </a:xfrm>
            <a:prstGeom prst="line">
              <a:avLst/>
            </a:prstGeom>
            <a:noFill/>
            <a:ln w="9525">
              <a:solidFill>
                <a:schemeClr val="tx1"/>
              </a:solidFill>
              <a:round/>
              <a:headEnd/>
              <a:tailEnd/>
            </a:ln>
            <a:effectLst/>
          </p:spPr>
          <p:txBody>
            <a:bodyPr wrap="none"/>
            <a:lstStyle/>
            <a:p>
              <a:endParaRPr lang="en-US"/>
            </a:p>
          </p:txBody>
        </p:sp>
        <p:sp>
          <p:nvSpPr>
            <p:cNvPr id="1046" name="Line 22"/>
            <p:cNvSpPr>
              <a:spLocks noChangeShapeType="1"/>
            </p:cNvSpPr>
            <p:nvPr/>
          </p:nvSpPr>
          <p:spPr bwMode="auto">
            <a:xfrm>
              <a:off x="6553200" y="4572000"/>
              <a:ext cx="228600" cy="0"/>
            </a:xfrm>
            <a:prstGeom prst="line">
              <a:avLst/>
            </a:prstGeom>
            <a:noFill/>
            <a:ln w="9525">
              <a:solidFill>
                <a:schemeClr val="tx1"/>
              </a:solidFill>
              <a:round/>
              <a:headEnd/>
              <a:tailEnd/>
            </a:ln>
            <a:effectLst/>
          </p:spPr>
          <p:txBody>
            <a:bodyPr wrap="none"/>
            <a:lstStyle/>
            <a:p>
              <a:endParaRPr lang="en-US"/>
            </a:p>
          </p:txBody>
        </p:sp>
        <p:sp>
          <p:nvSpPr>
            <p:cNvPr id="1047" name="Line 23"/>
            <p:cNvSpPr>
              <a:spLocks noChangeShapeType="1"/>
            </p:cNvSpPr>
            <p:nvPr/>
          </p:nvSpPr>
          <p:spPr bwMode="auto">
            <a:xfrm flipH="1">
              <a:off x="2514600" y="3886200"/>
              <a:ext cx="762000" cy="609600"/>
            </a:xfrm>
            <a:prstGeom prst="line">
              <a:avLst/>
            </a:prstGeom>
            <a:noFill/>
            <a:ln w="9525">
              <a:solidFill>
                <a:schemeClr val="tx1"/>
              </a:solidFill>
              <a:round/>
              <a:headEnd/>
              <a:tailEnd type="triangle" w="med" len="med"/>
            </a:ln>
            <a:effectLst/>
          </p:spPr>
          <p:txBody>
            <a:bodyPr wrap="none"/>
            <a:lstStyle/>
            <a:p>
              <a:endParaRPr lang="en-US"/>
            </a:p>
          </p:txBody>
        </p:sp>
        <p:sp>
          <p:nvSpPr>
            <p:cNvPr id="1048" name="Line 24"/>
            <p:cNvSpPr>
              <a:spLocks noChangeShapeType="1"/>
            </p:cNvSpPr>
            <p:nvPr/>
          </p:nvSpPr>
          <p:spPr bwMode="auto">
            <a:xfrm>
              <a:off x="1905000" y="4800600"/>
              <a:ext cx="0" cy="457200"/>
            </a:xfrm>
            <a:prstGeom prst="line">
              <a:avLst/>
            </a:prstGeom>
            <a:noFill/>
            <a:ln w="9525">
              <a:solidFill>
                <a:schemeClr val="tx1"/>
              </a:solidFill>
              <a:round/>
              <a:headEnd/>
              <a:tailEnd type="triangle" w="med" len="med"/>
            </a:ln>
            <a:effectLst/>
          </p:spPr>
          <p:txBody>
            <a:bodyPr wrap="none"/>
            <a:lstStyle/>
            <a:p>
              <a:endParaRPr lang="en-US"/>
            </a:p>
          </p:txBody>
        </p:sp>
        <p:sp>
          <p:nvSpPr>
            <p:cNvPr id="1049" name="Line 25"/>
            <p:cNvSpPr>
              <a:spLocks noChangeShapeType="1"/>
            </p:cNvSpPr>
            <p:nvPr/>
          </p:nvSpPr>
          <p:spPr bwMode="auto">
            <a:xfrm>
              <a:off x="1905000" y="5562600"/>
              <a:ext cx="0" cy="457200"/>
            </a:xfrm>
            <a:prstGeom prst="line">
              <a:avLst/>
            </a:prstGeom>
            <a:noFill/>
            <a:ln w="9525">
              <a:solidFill>
                <a:schemeClr val="tx1"/>
              </a:solidFill>
              <a:round/>
              <a:headEnd/>
              <a:tailEnd type="triangle" w="med" len="med"/>
            </a:ln>
            <a:effectLst/>
          </p:spPr>
          <p:txBody>
            <a:bodyPr wrap="none"/>
            <a:lstStyle/>
            <a:p>
              <a:endParaRPr lang="en-US"/>
            </a:p>
          </p:txBody>
        </p:sp>
        <p:sp>
          <p:nvSpPr>
            <p:cNvPr id="1050" name="Line 26"/>
            <p:cNvSpPr>
              <a:spLocks noChangeShapeType="1"/>
            </p:cNvSpPr>
            <p:nvPr/>
          </p:nvSpPr>
          <p:spPr bwMode="auto">
            <a:xfrm>
              <a:off x="838200" y="1676400"/>
              <a:ext cx="2438400" cy="0"/>
            </a:xfrm>
            <a:prstGeom prst="line">
              <a:avLst/>
            </a:prstGeom>
            <a:noFill/>
            <a:ln w="9525">
              <a:solidFill>
                <a:schemeClr val="tx1"/>
              </a:solidFill>
              <a:round/>
              <a:headEnd/>
              <a:tailEnd type="triangle" w="med" len="med"/>
            </a:ln>
            <a:effectLst/>
          </p:spPr>
          <p:txBody>
            <a:bodyPr wrap="none"/>
            <a:lstStyle/>
            <a:p>
              <a:endParaRPr lang="en-US"/>
            </a:p>
          </p:txBody>
        </p:sp>
        <p:sp>
          <p:nvSpPr>
            <p:cNvPr id="1051" name="Line 27"/>
            <p:cNvSpPr>
              <a:spLocks noChangeShapeType="1"/>
            </p:cNvSpPr>
            <p:nvPr/>
          </p:nvSpPr>
          <p:spPr bwMode="auto">
            <a:xfrm>
              <a:off x="838200" y="1676400"/>
              <a:ext cx="0" cy="4572000"/>
            </a:xfrm>
            <a:prstGeom prst="line">
              <a:avLst/>
            </a:prstGeom>
            <a:noFill/>
            <a:ln w="9525">
              <a:solidFill>
                <a:schemeClr val="tx1"/>
              </a:solidFill>
              <a:round/>
              <a:headEnd/>
              <a:tailEnd/>
            </a:ln>
            <a:effectLst/>
          </p:spPr>
          <p:txBody>
            <a:bodyPr wrap="none"/>
            <a:lstStyle/>
            <a:p>
              <a:endParaRPr lang="en-US"/>
            </a:p>
          </p:txBody>
        </p:sp>
        <p:sp>
          <p:nvSpPr>
            <p:cNvPr id="1052" name="Line 28"/>
            <p:cNvSpPr>
              <a:spLocks noChangeShapeType="1"/>
            </p:cNvSpPr>
            <p:nvPr/>
          </p:nvSpPr>
          <p:spPr bwMode="auto">
            <a:xfrm>
              <a:off x="838200" y="6248400"/>
              <a:ext cx="381000" cy="0"/>
            </a:xfrm>
            <a:prstGeom prst="line">
              <a:avLst/>
            </a:prstGeom>
            <a:noFill/>
            <a:ln w="9525">
              <a:solidFill>
                <a:schemeClr val="tx1"/>
              </a:solidFill>
              <a:round/>
              <a:headEnd/>
              <a:tailEnd/>
            </a:ln>
            <a:effectLst/>
          </p:spPr>
          <p:txBody>
            <a:bodyPr wrap="none"/>
            <a:lstStyle/>
            <a:p>
              <a:endParaRPr lang="en-US"/>
            </a:p>
          </p:txBody>
        </p:sp>
        <p:sp>
          <p:nvSpPr>
            <p:cNvPr id="1053" name="Text Box 29"/>
            <p:cNvSpPr txBox="1">
              <a:spLocks noChangeArrowheads="1"/>
            </p:cNvSpPr>
            <p:nvPr/>
          </p:nvSpPr>
          <p:spPr bwMode="auto">
            <a:xfrm>
              <a:off x="2209800" y="1905000"/>
              <a:ext cx="1295400" cy="274638"/>
            </a:xfrm>
            <a:prstGeom prst="rect">
              <a:avLst/>
            </a:prstGeom>
            <a:noFill/>
            <a:ln w="9525">
              <a:noFill/>
              <a:miter lim="800000"/>
              <a:headEnd/>
              <a:tailEnd/>
            </a:ln>
            <a:effectLst/>
          </p:spPr>
          <p:txBody>
            <a:bodyPr>
              <a:spAutoFit/>
            </a:bodyPr>
            <a:lstStyle/>
            <a:p>
              <a:pPr>
                <a:spcBef>
                  <a:spcPct val="50000"/>
                </a:spcBef>
              </a:pPr>
              <a:r>
                <a:rPr lang="en-US" sz="1200" b="1"/>
                <a:t>Passive open</a:t>
              </a:r>
            </a:p>
          </p:txBody>
        </p:sp>
        <p:sp>
          <p:nvSpPr>
            <p:cNvPr id="1054" name="Text Box 30"/>
            <p:cNvSpPr txBox="1">
              <a:spLocks noChangeArrowheads="1"/>
            </p:cNvSpPr>
            <p:nvPr/>
          </p:nvSpPr>
          <p:spPr bwMode="auto">
            <a:xfrm>
              <a:off x="1676400" y="2514600"/>
              <a:ext cx="1447800" cy="274638"/>
            </a:xfrm>
            <a:prstGeom prst="rect">
              <a:avLst/>
            </a:prstGeom>
            <a:noFill/>
            <a:ln w="9525">
              <a:noFill/>
              <a:miter lim="800000"/>
              <a:headEnd/>
              <a:tailEnd/>
            </a:ln>
            <a:effectLst/>
          </p:spPr>
          <p:txBody>
            <a:bodyPr>
              <a:spAutoFit/>
            </a:bodyPr>
            <a:lstStyle/>
            <a:p>
              <a:pPr>
                <a:spcBef>
                  <a:spcPct val="50000"/>
                </a:spcBef>
              </a:pPr>
              <a:r>
                <a:rPr lang="en-US" sz="1200" b="1"/>
                <a:t>SYN / SYN+ACK</a:t>
              </a:r>
            </a:p>
          </p:txBody>
        </p:sp>
        <p:sp>
          <p:nvSpPr>
            <p:cNvPr id="1055" name="Text Box 31"/>
            <p:cNvSpPr txBox="1">
              <a:spLocks noChangeArrowheads="1"/>
            </p:cNvSpPr>
            <p:nvPr/>
          </p:nvSpPr>
          <p:spPr bwMode="auto">
            <a:xfrm>
              <a:off x="2286000" y="3352800"/>
              <a:ext cx="1295400" cy="274638"/>
            </a:xfrm>
            <a:prstGeom prst="rect">
              <a:avLst/>
            </a:prstGeom>
            <a:noFill/>
            <a:ln w="9525">
              <a:noFill/>
              <a:miter lim="800000"/>
              <a:headEnd/>
              <a:tailEnd/>
            </a:ln>
            <a:effectLst/>
          </p:spPr>
          <p:txBody>
            <a:bodyPr>
              <a:spAutoFit/>
            </a:bodyPr>
            <a:lstStyle/>
            <a:p>
              <a:pPr>
                <a:spcBef>
                  <a:spcPct val="50000"/>
                </a:spcBef>
              </a:pPr>
              <a:r>
                <a:rPr lang="en-US" sz="1200" b="1"/>
                <a:t>ACK</a:t>
              </a:r>
            </a:p>
          </p:txBody>
        </p:sp>
        <p:sp>
          <p:nvSpPr>
            <p:cNvPr id="1056" name="Line 32"/>
            <p:cNvSpPr>
              <a:spLocks noChangeShapeType="1"/>
            </p:cNvSpPr>
            <p:nvPr/>
          </p:nvSpPr>
          <p:spPr bwMode="auto">
            <a:xfrm>
              <a:off x="7315200" y="1524000"/>
              <a:ext cx="0" cy="3962400"/>
            </a:xfrm>
            <a:prstGeom prst="line">
              <a:avLst/>
            </a:prstGeom>
            <a:noFill/>
            <a:ln w="9525">
              <a:solidFill>
                <a:schemeClr val="tx1"/>
              </a:solidFill>
              <a:round/>
              <a:headEnd/>
              <a:tailEnd type="triangle" w="med" len="med"/>
            </a:ln>
            <a:effectLst/>
          </p:spPr>
          <p:txBody>
            <a:bodyPr wrap="none"/>
            <a:lstStyle/>
            <a:p>
              <a:endParaRPr lang="en-US"/>
            </a:p>
          </p:txBody>
        </p:sp>
        <p:sp>
          <p:nvSpPr>
            <p:cNvPr id="1057" name="Line 33"/>
            <p:cNvSpPr>
              <a:spLocks noChangeShapeType="1"/>
            </p:cNvSpPr>
            <p:nvPr/>
          </p:nvSpPr>
          <p:spPr bwMode="auto">
            <a:xfrm>
              <a:off x="8534400" y="1524000"/>
              <a:ext cx="0" cy="3962400"/>
            </a:xfrm>
            <a:prstGeom prst="line">
              <a:avLst/>
            </a:prstGeom>
            <a:noFill/>
            <a:ln w="38100">
              <a:solidFill>
                <a:schemeClr val="tx1"/>
              </a:solidFill>
              <a:round/>
              <a:headEnd/>
              <a:tailEnd type="triangle" w="med" len="med"/>
            </a:ln>
            <a:effectLst/>
          </p:spPr>
          <p:txBody>
            <a:bodyPr wrap="none"/>
            <a:lstStyle/>
            <a:p>
              <a:endParaRPr lang="en-US"/>
            </a:p>
          </p:txBody>
        </p:sp>
        <p:sp>
          <p:nvSpPr>
            <p:cNvPr id="1058" name="Line 34"/>
            <p:cNvSpPr>
              <a:spLocks noChangeShapeType="1"/>
            </p:cNvSpPr>
            <p:nvPr/>
          </p:nvSpPr>
          <p:spPr bwMode="auto">
            <a:xfrm>
              <a:off x="7315200" y="2133600"/>
              <a:ext cx="1219200" cy="304800"/>
            </a:xfrm>
            <a:prstGeom prst="line">
              <a:avLst/>
            </a:prstGeom>
            <a:noFill/>
            <a:ln w="28575">
              <a:solidFill>
                <a:srgbClr val="FF3300"/>
              </a:solidFill>
              <a:round/>
              <a:headEnd/>
              <a:tailEnd type="triangle" w="med" len="med"/>
            </a:ln>
            <a:effectLst/>
          </p:spPr>
          <p:txBody>
            <a:bodyPr wrap="none"/>
            <a:lstStyle/>
            <a:p>
              <a:endParaRPr lang="en-US"/>
            </a:p>
          </p:txBody>
        </p:sp>
        <p:sp>
          <p:nvSpPr>
            <p:cNvPr id="1059" name="Line 35"/>
            <p:cNvSpPr>
              <a:spLocks noChangeShapeType="1"/>
            </p:cNvSpPr>
            <p:nvPr/>
          </p:nvSpPr>
          <p:spPr bwMode="auto">
            <a:xfrm flipH="1">
              <a:off x="7315200" y="2743200"/>
              <a:ext cx="1219200" cy="304800"/>
            </a:xfrm>
            <a:prstGeom prst="line">
              <a:avLst/>
            </a:prstGeom>
            <a:noFill/>
            <a:ln w="28575">
              <a:solidFill>
                <a:srgbClr val="FF3300"/>
              </a:solidFill>
              <a:round/>
              <a:headEnd/>
              <a:tailEnd type="triangle" w="med" len="med"/>
            </a:ln>
            <a:effectLst/>
          </p:spPr>
          <p:txBody>
            <a:bodyPr wrap="none"/>
            <a:lstStyle/>
            <a:p>
              <a:endParaRPr lang="en-US"/>
            </a:p>
          </p:txBody>
        </p:sp>
        <p:sp>
          <p:nvSpPr>
            <p:cNvPr id="1060" name="Line 36"/>
            <p:cNvSpPr>
              <a:spLocks noChangeShapeType="1"/>
            </p:cNvSpPr>
            <p:nvPr/>
          </p:nvSpPr>
          <p:spPr bwMode="auto">
            <a:xfrm>
              <a:off x="7315200" y="3352800"/>
              <a:ext cx="1219200" cy="304800"/>
            </a:xfrm>
            <a:prstGeom prst="line">
              <a:avLst/>
            </a:prstGeom>
            <a:noFill/>
            <a:ln w="28575">
              <a:solidFill>
                <a:srgbClr val="FF3300"/>
              </a:solidFill>
              <a:round/>
              <a:headEnd/>
              <a:tailEnd type="triangle" w="med" len="med"/>
            </a:ln>
            <a:effectLst/>
          </p:spPr>
          <p:txBody>
            <a:bodyPr wrap="none"/>
            <a:lstStyle/>
            <a:p>
              <a:endParaRPr lang="en-US"/>
            </a:p>
          </p:txBody>
        </p:sp>
        <p:sp>
          <p:nvSpPr>
            <p:cNvPr id="1061" name="Text Box 37"/>
            <p:cNvSpPr txBox="1">
              <a:spLocks noChangeArrowheads="1"/>
            </p:cNvSpPr>
            <p:nvPr/>
          </p:nvSpPr>
          <p:spPr bwMode="auto">
            <a:xfrm>
              <a:off x="6705600" y="5562600"/>
              <a:ext cx="838200" cy="336550"/>
            </a:xfrm>
            <a:prstGeom prst="rect">
              <a:avLst/>
            </a:prstGeom>
            <a:noFill/>
            <a:ln w="9525">
              <a:noFill/>
              <a:miter lim="800000"/>
              <a:headEnd/>
              <a:tailEnd/>
            </a:ln>
            <a:effectLst/>
          </p:spPr>
          <p:txBody>
            <a:bodyPr>
              <a:spAutoFit/>
            </a:bodyPr>
            <a:lstStyle/>
            <a:p>
              <a:pPr>
                <a:spcBef>
                  <a:spcPct val="50000"/>
                </a:spcBef>
              </a:pPr>
              <a:r>
                <a:rPr lang="en-US" sz="1600"/>
                <a:t>client</a:t>
              </a:r>
            </a:p>
          </p:txBody>
        </p:sp>
        <p:sp>
          <p:nvSpPr>
            <p:cNvPr id="1062" name="Text Box 38"/>
            <p:cNvSpPr txBox="1">
              <a:spLocks noChangeArrowheads="1"/>
            </p:cNvSpPr>
            <p:nvPr/>
          </p:nvSpPr>
          <p:spPr bwMode="auto">
            <a:xfrm>
              <a:off x="8077200" y="5562600"/>
              <a:ext cx="838200" cy="336550"/>
            </a:xfrm>
            <a:prstGeom prst="rect">
              <a:avLst/>
            </a:prstGeom>
            <a:noFill/>
            <a:ln w="9525">
              <a:noFill/>
              <a:miter lim="800000"/>
              <a:headEnd/>
              <a:tailEnd/>
            </a:ln>
            <a:effectLst/>
          </p:spPr>
          <p:txBody>
            <a:bodyPr>
              <a:spAutoFit/>
            </a:bodyPr>
            <a:lstStyle/>
            <a:p>
              <a:pPr>
                <a:spcBef>
                  <a:spcPct val="50000"/>
                </a:spcBef>
              </a:pPr>
              <a:r>
                <a:rPr lang="en-US" sz="1600"/>
                <a:t>server</a:t>
              </a:r>
            </a:p>
          </p:txBody>
        </p:sp>
        <p:sp>
          <p:nvSpPr>
            <p:cNvPr id="1063" name="Text Box 39"/>
            <p:cNvSpPr txBox="1">
              <a:spLocks noChangeArrowheads="1"/>
            </p:cNvSpPr>
            <p:nvPr/>
          </p:nvSpPr>
          <p:spPr bwMode="auto">
            <a:xfrm>
              <a:off x="7467600" y="3733800"/>
              <a:ext cx="914400" cy="274638"/>
            </a:xfrm>
            <a:prstGeom prst="rect">
              <a:avLst/>
            </a:prstGeom>
            <a:noFill/>
            <a:ln w="9525">
              <a:noFill/>
              <a:miter lim="800000"/>
              <a:headEnd/>
              <a:tailEnd/>
            </a:ln>
            <a:effectLst/>
          </p:spPr>
          <p:txBody>
            <a:bodyPr>
              <a:spAutoFit/>
            </a:bodyPr>
            <a:lstStyle/>
            <a:p>
              <a:pPr>
                <a:spcBef>
                  <a:spcPct val="50000"/>
                </a:spcBef>
              </a:pPr>
              <a:r>
                <a:rPr lang="en-US" sz="1200" b="1"/>
                <a:t>ACK</a:t>
              </a:r>
            </a:p>
          </p:txBody>
        </p:sp>
        <p:sp>
          <p:nvSpPr>
            <p:cNvPr id="1064" name="Text Box 40"/>
            <p:cNvSpPr txBox="1">
              <a:spLocks noChangeArrowheads="1"/>
            </p:cNvSpPr>
            <p:nvPr/>
          </p:nvSpPr>
          <p:spPr bwMode="auto">
            <a:xfrm>
              <a:off x="7391400" y="1828800"/>
              <a:ext cx="914400" cy="274638"/>
            </a:xfrm>
            <a:prstGeom prst="rect">
              <a:avLst/>
            </a:prstGeom>
            <a:noFill/>
            <a:ln w="9525">
              <a:noFill/>
              <a:miter lim="800000"/>
              <a:headEnd/>
              <a:tailEnd/>
            </a:ln>
            <a:effectLst/>
          </p:spPr>
          <p:txBody>
            <a:bodyPr>
              <a:spAutoFit/>
            </a:bodyPr>
            <a:lstStyle/>
            <a:p>
              <a:pPr>
                <a:spcBef>
                  <a:spcPct val="50000"/>
                </a:spcBef>
              </a:pPr>
              <a:r>
                <a:rPr lang="en-US" sz="1200" b="1"/>
                <a:t>SYN</a:t>
              </a:r>
            </a:p>
          </p:txBody>
        </p:sp>
        <p:sp>
          <p:nvSpPr>
            <p:cNvPr id="1065" name="Text Box 41"/>
            <p:cNvSpPr txBox="1">
              <a:spLocks noChangeArrowheads="1"/>
            </p:cNvSpPr>
            <p:nvPr/>
          </p:nvSpPr>
          <p:spPr bwMode="auto">
            <a:xfrm>
              <a:off x="7315200" y="2590800"/>
              <a:ext cx="1066800" cy="274638"/>
            </a:xfrm>
            <a:prstGeom prst="rect">
              <a:avLst/>
            </a:prstGeom>
            <a:noFill/>
            <a:ln w="9525">
              <a:noFill/>
              <a:miter lim="800000"/>
              <a:headEnd/>
              <a:tailEnd/>
            </a:ln>
            <a:effectLst/>
          </p:spPr>
          <p:txBody>
            <a:bodyPr>
              <a:spAutoFit/>
            </a:bodyPr>
            <a:lstStyle/>
            <a:p>
              <a:pPr>
                <a:spcBef>
                  <a:spcPct val="50000"/>
                </a:spcBef>
              </a:pPr>
              <a:r>
                <a:rPr lang="en-US" sz="1200" b="1"/>
                <a:t>SYN+ACK</a:t>
              </a:r>
            </a:p>
          </p:txBody>
        </p:sp>
      </p:grpSp>
    </p:spTree>
    <p:extLst>
      <p:ext uri="{BB962C8B-B14F-4D97-AF65-F5344CB8AC3E}">
        <p14:creationId xmlns:p14="http://schemas.microsoft.com/office/powerpoint/2010/main" xmlns="" val="33824408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defRPr/>
            </a:pPr>
            <a:r>
              <a:rPr lang="en-US" smtClean="0"/>
              <a:t>TCP datagram</a:t>
            </a:r>
          </a:p>
        </p:txBody>
      </p:sp>
      <p:sp>
        <p:nvSpPr>
          <p:cNvPr id="55299" name="Rectangle 3"/>
          <p:cNvSpPr>
            <a:spLocks noGrp="1" noChangeArrowheads="1"/>
          </p:cNvSpPr>
          <p:nvPr>
            <p:ph idx="1"/>
          </p:nvPr>
        </p:nvSpPr>
        <p:spPr>
          <a:xfrm>
            <a:off x="152400" y="1981200"/>
            <a:ext cx="8686800" cy="4495800"/>
          </a:xfrm>
        </p:spPr>
        <p:txBody>
          <a:bodyPr/>
          <a:lstStyle/>
          <a:p>
            <a:pPr eaLnBrk="1" hangingPunct="1">
              <a:lnSpc>
                <a:spcPct val="80000"/>
              </a:lnSpc>
              <a:buFont typeface="Wingdings" pitchFamily="2" charset="2"/>
              <a:buNone/>
              <a:defRPr/>
            </a:pPr>
            <a:r>
              <a:rPr lang="en-US" sz="2400" smtClean="0">
                <a:latin typeface="Courier New" pitchFamily="49" charset="0"/>
              </a:rPr>
              <a:t>  </a:t>
            </a:r>
            <a:r>
              <a:rPr lang="en-US" b="1" smtClean="0">
                <a:latin typeface="Courier New" pitchFamily="49" charset="0"/>
              </a:rPr>
              <a:t>16:23:01.079553 churchward.erg.abdn.ac.uk.33635 &gt; gordon.erg.abdn.ac.uk.32772: P 12765:12925(160) ack 19829 win 24820 (DF)</a:t>
            </a:r>
          </a:p>
          <a:p>
            <a:pPr eaLnBrk="1" hangingPunct="1">
              <a:lnSpc>
                <a:spcPct val="80000"/>
              </a:lnSpc>
              <a:defRPr/>
            </a:pPr>
            <a:r>
              <a:rPr lang="en-US" smtClean="0">
                <a:latin typeface="Courier New" pitchFamily="49" charset="0"/>
              </a:rPr>
              <a:t>Source address churchward.erg.abdn.ac.uk</a:t>
            </a:r>
            <a:br>
              <a:rPr lang="en-US" smtClean="0">
                <a:latin typeface="Courier New" pitchFamily="49" charset="0"/>
              </a:rPr>
            </a:br>
            <a:endParaRPr lang="en-US" smtClean="0">
              <a:latin typeface="Courier New" pitchFamily="49" charset="0"/>
            </a:endParaRPr>
          </a:p>
        </p:txBody>
      </p:sp>
      <p:sp>
        <p:nvSpPr>
          <p:cNvPr id="30724" name="Rectangle 4"/>
          <p:cNvSpPr>
            <a:spLocks noChangeArrowheads="1"/>
          </p:cNvSpPr>
          <p:nvPr/>
        </p:nvSpPr>
        <p:spPr bwMode="auto">
          <a:xfrm>
            <a:off x="457200" y="2362200"/>
            <a:ext cx="6248400" cy="533400"/>
          </a:xfrm>
          <a:prstGeom prst="rect">
            <a:avLst/>
          </a:prstGeom>
          <a:noFill/>
          <a:ln w="25400">
            <a:solidFill>
              <a:schemeClr val="folHlink"/>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2" name="Slide Number Placeholder 1"/>
          <p:cNvSpPr>
            <a:spLocks noGrp="1"/>
          </p:cNvSpPr>
          <p:nvPr>
            <p:ph type="sldNum" sz="quarter" idx="12"/>
          </p:nvPr>
        </p:nvSpPr>
        <p:spPr/>
        <p:txBody>
          <a:bodyPr/>
          <a:lstStyle/>
          <a:p>
            <a:fld id="{41B42018-0AAA-434B-9B3C-90D7B2C24624}" type="slidenum">
              <a:rPr lang="en-US" smtClean="0"/>
              <a:pPr/>
              <a:t>40</a:t>
            </a:fld>
            <a:endParaRPr lang="en-US"/>
          </a:p>
        </p:txBody>
      </p:sp>
    </p:spTree>
    <p:extLst>
      <p:ext uri="{BB962C8B-B14F-4D97-AF65-F5344CB8AC3E}">
        <p14:creationId xmlns:p14="http://schemas.microsoft.com/office/powerpoint/2010/main" xmlns="" val="26230928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defRPr/>
            </a:pPr>
            <a:r>
              <a:rPr lang="en-US" smtClean="0"/>
              <a:t>TCP datagram</a:t>
            </a:r>
          </a:p>
        </p:txBody>
      </p:sp>
      <p:sp>
        <p:nvSpPr>
          <p:cNvPr id="56323" name="Rectangle 3"/>
          <p:cNvSpPr>
            <a:spLocks noGrp="1" noChangeArrowheads="1"/>
          </p:cNvSpPr>
          <p:nvPr>
            <p:ph idx="1"/>
          </p:nvPr>
        </p:nvSpPr>
        <p:spPr>
          <a:xfrm>
            <a:off x="152400" y="1981200"/>
            <a:ext cx="8686800" cy="4495800"/>
          </a:xfrm>
        </p:spPr>
        <p:txBody>
          <a:bodyPr/>
          <a:lstStyle/>
          <a:p>
            <a:pPr eaLnBrk="1" hangingPunct="1">
              <a:lnSpc>
                <a:spcPct val="80000"/>
              </a:lnSpc>
              <a:buFont typeface="Wingdings" pitchFamily="2" charset="2"/>
              <a:buNone/>
              <a:defRPr/>
            </a:pPr>
            <a:r>
              <a:rPr lang="en-US" sz="2400" smtClean="0">
                <a:latin typeface="Courier New" pitchFamily="49" charset="0"/>
              </a:rPr>
              <a:t>  </a:t>
            </a:r>
            <a:r>
              <a:rPr lang="en-US" b="1" smtClean="0">
                <a:latin typeface="Courier New" pitchFamily="49" charset="0"/>
              </a:rPr>
              <a:t>16:23:01.079553 churchward.erg.abdn.ac.uk.33635 &gt; gordon.erg.abdn.ac.uk.32772: P 12765:12925(160) ack 19829 win 24820 (DF)</a:t>
            </a:r>
          </a:p>
          <a:p>
            <a:pPr eaLnBrk="1" hangingPunct="1">
              <a:lnSpc>
                <a:spcPct val="80000"/>
              </a:lnSpc>
              <a:defRPr/>
            </a:pPr>
            <a:r>
              <a:rPr lang="en-US" smtClean="0">
                <a:latin typeface="Courier New" pitchFamily="49" charset="0"/>
              </a:rPr>
              <a:t>Source port 33635</a:t>
            </a:r>
            <a:br>
              <a:rPr lang="en-US" smtClean="0">
                <a:latin typeface="Courier New" pitchFamily="49" charset="0"/>
              </a:rPr>
            </a:br>
            <a:endParaRPr lang="en-US" smtClean="0">
              <a:latin typeface="Courier New" pitchFamily="49" charset="0"/>
            </a:endParaRPr>
          </a:p>
        </p:txBody>
      </p:sp>
      <p:sp>
        <p:nvSpPr>
          <p:cNvPr id="31748" name="Rectangle 4"/>
          <p:cNvSpPr>
            <a:spLocks noChangeArrowheads="1"/>
          </p:cNvSpPr>
          <p:nvPr/>
        </p:nvSpPr>
        <p:spPr bwMode="auto">
          <a:xfrm>
            <a:off x="6781800" y="2286000"/>
            <a:ext cx="1524000" cy="533400"/>
          </a:xfrm>
          <a:prstGeom prst="rect">
            <a:avLst/>
          </a:prstGeom>
          <a:noFill/>
          <a:ln w="25400">
            <a:solidFill>
              <a:schemeClr val="folHlink"/>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2" name="Slide Number Placeholder 1"/>
          <p:cNvSpPr>
            <a:spLocks noGrp="1"/>
          </p:cNvSpPr>
          <p:nvPr>
            <p:ph type="sldNum" sz="quarter" idx="12"/>
          </p:nvPr>
        </p:nvSpPr>
        <p:spPr/>
        <p:txBody>
          <a:bodyPr/>
          <a:lstStyle/>
          <a:p>
            <a:fld id="{41B42018-0AAA-434B-9B3C-90D7B2C24624}" type="slidenum">
              <a:rPr lang="en-US" smtClean="0"/>
              <a:pPr/>
              <a:t>41</a:t>
            </a:fld>
            <a:endParaRPr lang="en-US"/>
          </a:p>
        </p:txBody>
      </p:sp>
    </p:spTree>
    <p:extLst>
      <p:ext uri="{BB962C8B-B14F-4D97-AF65-F5344CB8AC3E}">
        <p14:creationId xmlns:p14="http://schemas.microsoft.com/office/powerpoint/2010/main" xmlns="" val="41499193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defRPr/>
            </a:pPr>
            <a:r>
              <a:rPr lang="en-US" smtClean="0"/>
              <a:t>TCP datagram</a:t>
            </a:r>
          </a:p>
        </p:txBody>
      </p:sp>
      <p:sp>
        <p:nvSpPr>
          <p:cNvPr id="57347" name="Rectangle 3"/>
          <p:cNvSpPr>
            <a:spLocks noGrp="1" noChangeArrowheads="1"/>
          </p:cNvSpPr>
          <p:nvPr>
            <p:ph idx="1"/>
          </p:nvPr>
        </p:nvSpPr>
        <p:spPr>
          <a:xfrm>
            <a:off x="152400" y="1981200"/>
            <a:ext cx="8686800" cy="4495800"/>
          </a:xfrm>
        </p:spPr>
        <p:txBody>
          <a:bodyPr/>
          <a:lstStyle/>
          <a:p>
            <a:pPr eaLnBrk="1" hangingPunct="1">
              <a:lnSpc>
                <a:spcPct val="80000"/>
              </a:lnSpc>
              <a:buFont typeface="Wingdings" pitchFamily="2" charset="2"/>
              <a:buNone/>
              <a:defRPr/>
            </a:pPr>
            <a:r>
              <a:rPr lang="en-US" sz="2400" smtClean="0">
                <a:latin typeface="Courier New" pitchFamily="49" charset="0"/>
              </a:rPr>
              <a:t>  </a:t>
            </a:r>
            <a:r>
              <a:rPr lang="en-US" b="1" smtClean="0">
                <a:latin typeface="Courier New" pitchFamily="49" charset="0"/>
              </a:rPr>
              <a:t>16:23:01.079553 churchward.erg.abdn.ac.uk.33635 &gt; gordon.erg.abdn.ac.uk.32772: P 12765:12925(160) ack 19829 win 24820 (DF)</a:t>
            </a:r>
          </a:p>
          <a:p>
            <a:pPr eaLnBrk="1" hangingPunct="1">
              <a:lnSpc>
                <a:spcPct val="80000"/>
              </a:lnSpc>
              <a:defRPr/>
            </a:pPr>
            <a:r>
              <a:rPr lang="en-US" smtClean="0">
                <a:latin typeface="Courier New" pitchFamily="49" charset="0"/>
              </a:rPr>
              <a:t>Destination address gordon.erg.abdn.ac.uk</a:t>
            </a:r>
            <a:br>
              <a:rPr lang="en-US" smtClean="0">
                <a:latin typeface="Courier New" pitchFamily="49" charset="0"/>
              </a:rPr>
            </a:br>
            <a:endParaRPr lang="en-US" smtClean="0">
              <a:latin typeface="Courier New" pitchFamily="49" charset="0"/>
            </a:endParaRPr>
          </a:p>
        </p:txBody>
      </p:sp>
      <p:sp>
        <p:nvSpPr>
          <p:cNvPr id="32772" name="Rectangle 4"/>
          <p:cNvSpPr>
            <a:spLocks noChangeArrowheads="1"/>
          </p:cNvSpPr>
          <p:nvPr/>
        </p:nvSpPr>
        <p:spPr bwMode="auto">
          <a:xfrm>
            <a:off x="457200" y="2743200"/>
            <a:ext cx="5257800" cy="533400"/>
          </a:xfrm>
          <a:prstGeom prst="rect">
            <a:avLst/>
          </a:prstGeom>
          <a:noFill/>
          <a:ln w="25400">
            <a:solidFill>
              <a:schemeClr val="folHlink"/>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2" name="Slide Number Placeholder 1"/>
          <p:cNvSpPr>
            <a:spLocks noGrp="1"/>
          </p:cNvSpPr>
          <p:nvPr>
            <p:ph type="sldNum" sz="quarter" idx="12"/>
          </p:nvPr>
        </p:nvSpPr>
        <p:spPr/>
        <p:txBody>
          <a:bodyPr/>
          <a:lstStyle/>
          <a:p>
            <a:fld id="{41B42018-0AAA-434B-9B3C-90D7B2C24624}" type="slidenum">
              <a:rPr lang="en-US" smtClean="0"/>
              <a:pPr/>
              <a:t>42</a:t>
            </a:fld>
            <a:endParaRPr lang="en-US"/>
          </a:p>
        </p:txBody>
      </p:sp>
    </p:spTree>
    <p:extLst>
      <p:ext uri="{BB962C8B-B14F-4D97-AF65-F5344CB8AC3E}">
        <p14:creationId xmlns:p14="http://schemas.microsoft.com/office/powerpoint/2010/main" xmlns="" val="17269273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defRPr/>
            </a:pPr>
            <a:r>
              <a:rPr lang="en-US" smtClean="0"/>
              <a:t>TCP datagram</a:t>
            </a:r>
          </a:p>
        </p:txBody>
      </p:sp>
      <p:sp>
        <p:nvSpPr>
          <p:cNvPr id="58371" name="Rectangle 3"/>
          <p:cNvSpPr>
            <a:spLocks noGrp="1" noChangeArrowheads="1"/>
          </p:cNvSpPr>
          <p:nvPr>
            <p:ph idx="1"/>
          </p:nvPr>
        </p:nvSpPr>
        <p:spPr>
          <a:xfrm>
            <a:off x="152400" y="1981200"/>
            <a:ext cx="8686800" cy="4495800"/>
          </a:xfrm>
        </p:spPr>
        <p:txBody>
          <a:bodyPr/>
          <a:lstStyle/>
          <a:p>
            <a:pPr eaLnBrk="1" hangingPunct="1">
              <a:lnSpc>
                <a:spcPct val="80000"/>
              </a:lnSpc>
              <a:buFont typeface="Wingdings" pitchFamily="2" charset="2"/>
              <a:buNone/>
              <a:defRPr/>
            </a:pPr>
            <a:r>
              <a:rPr lang="en-US" sz="2400" smtClean="0">
                <a:latin typeface="Courier New" pitchFamily="49" charset="0"/>
              </a:rPr>
              <a:t>  </a:t>
            </a:r>
            <a:r>
              <a:rPr lang="en-US" b="1" smtClean="0">
                <a:latin typeface="Courier New" pitchFamily="49" charset="0"/>
              </a:rPr>
              <a:t>16:23:01.079553 churchward.erg.abdn.ac.uk.33635 &gt; gordon.erg.abdn.ac.uk.32772: P 12765:12925(160) ack 19829 win 24820 (DF)</a:t>
            </a:r>
          </a:p>
          <a:p>
            <a:pPr eaLnBrk="1" hangingPunct="1">
              <a:lnSpc>
                <a:spcPct val="80000"/>
              </a:lnSpc>
              <a:defRPr/>
            </a:pPr>
            <a:r>
              <a:rPr lang="en-US" smtClean="0">
                <a:latin typeface="Courier New" pitchFamily="49" charset="0"/>
              </a:rPr>
              <a:t>Destination port 32772</a:t>
            </a:r>
            <a:br>
              <a:rPr lang="en-US" smtClean="0">
                <a:latin typeface="Courier New" pitchFamily="49" charset="0"/>
              </a:rPr>
            </a:br>
            <a:endParaRPr lang="en-US" smtClean="0">
              <a:latin typeface="Courier New" pitchFamily="49" charset="0"/>
            </a:endParaRPr>
          </a:p>
        </p:txBody>
      </p:sp>
      <p:sp>
        <p:nvSpPr>
          <p:cNvPr id="33796" name="Rectangle 4"/>
          <p:cNvSpPr>
            <a:spLocks noChangeArrowheads="1"/>
          </p:cNvSpPr>
          <p:nvPr/>
        </p:nvSpPr>
        <p:spPr bwMode="auto">
          <a:xfrm>
            <a:off x="5867400" y="2743200"/>
            <a:ext cx="1447800" cy="533400"/>
          </a:xfrm>
          <a:prstGeom prst="rect">
            <a:avLst/>
          </a:prstGeom>
          <a:noFill/>
          <a:ln w="25400">
            <a:solidFill>
              <a:schemeClr val="folHlink"/>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2" name="Slide Number Placeholder 1"/>
          <p:cNvSpPr>
            <a:spLocks noGrp="1"/>
          </p:cNvSpPr>
          <p:nvPr>
            <p:ph type="sldNum" sz="quarter" idx="12"/>
          </p:nvPr>
        </p:nvSpPr>
        <p:spPr/>
        <p:txBody>
          <a:bodyPr/>
          <a:lstStyle/>
          <a:p>
            <a:fld id="{41B42018-0AAA-434B-9B3C-90D7B2C24624}" type="slidenum">
              <a:rPr lang="en-US" smtClean="0"/>
              <a:pPr/>
              <a:t>43</a:t>
            </a:fld>
            <a:endParaRPr lang="en-US"/>
          </a:p>
        </p:txBody>
      </p:sp>
    </p:spTree>
    <p:extLst>
      <p:ext uri="{BB962C8B-B14F-4D97-AF65-F5344CB8AC3E}">
        <p14:creationId xmlns:p14="http://schemas.microsoft.com/office/powerpoint/2010/main" xmlns="" val="28828639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defRPr/>
            </a:pPr>
            <a:r>
              <a:rPr lang="en-US" smtClean="0"/>
              <a:t>TCP datagram</a:t>
            </a:r>
          </a:p>
        </p:txBody>
      </p:sp>
      <p:sp>
        <p:nvSpPr>
          <p:cNvPr id="59395" name="Rectangle 3"/>
          <p:cNvSpPr>
            <a:spLocks noGrp="1" noChangeArrowheads="1"/>
          </p:cNvSpPr>
          <p:nvPr>
            <p:ph idx="1"/>
          </p:nvPr>
        </p:nvSpPr>
        <p:spPr>
          <a:xfrm>
            <a:off x="152400" y="1981200"/>
            <a:ext cx="8686800" cy="4495800"/>
          </a:xfrm>
        </p:spPr>
        <p:txBody>
          <a:bodyPr/>
          <a:lstStyle/>
          <a:p>
            <a:pPr eaLnBrk="1" hangingPunct="1">
              <a:lnSpc>
                <a:spcPct val="80000"/>
              </a:lnSpc>
              <a:buFont typeface="Wingdings" pitchFamily="2" charset="2"/>
              <a:buNone/>
              <a:defRPr/>
            </a:pPr>
            <a:r>
              <a:rPr lang="en-US" sz="2400" smtClean="0">
                <a:latin typeface="Courier New" pitchFamily="49" charset="0"/>
              </a:rPr>
              <a:t>  </a:t>
            </a:r>
            <a:r>
              <a:rPr lang="en-US" b="1" smtClean="0">
                <a:latin typeface="Courier New" pitchFamily="49" charset="0"/>
              </a:rPr>
              <a:t>16:23:01.079553 churchward.erg.abdn.ac.uk.33635 &gt; gordon.erg.abdn.ac.uk.32772: P 12765:12925(160) ack 19829 win 24820 (DF)</a:t>
            </a:r>
          </a:p>
          <a:p>
            <a:pPr eaLnBrk="1" hangingPunct="1">
              <a:lnSpc>
                <a:spcPct val="80000"/>
              </a:lnSpc>
              <a:defRPr/>
            </a:pPr>
            <a:r>
              <a:rPr lang="en-US" smtClean="0">
                <a:latin typeface="Courier New" pitchFamily="49" charset="0"/>
              </a:rPr>
              <a:t>PUSH flag is set P</a:t>
            </a:r>
            <a:br>
              <a:rPr lang="en-US" smtClean="0">
                <a:latin typeface="Courier New" pitchFamily="49" charset="0"/>
              </a:rPr>
            </a:br>
            <a:endParaRPr lang="en-US" smtClean="0">
              <a:latin typeface="Courier New" pitchFamily="49" charset="0"/>
            </a:endParaRPr>
          </a:p>
        </p:txBody>
      </p:sp>
      <p:sp>
        <p:nvSpPr>
          <p:cNvPr id="34820" name="Rectangle 4"/>
          <p:cNvSpPr>
            <a:spLocks noChangeArrowheads="1"/>
          </p:cNvSpPr>
          <p:nvPr/>
        </p:nvSpPr>
        <p:spPr bwMode="auto">
          <a:xfrm>
            <a:off x="7391400" y="2743200"/>
            <a:ext cx="685800" cy="533400"/>
          </a:xfrm>
          <a:prstGeom prst="rect">
            <a:avLst/>
          </a:prstGeom>
          <a:noFill/>
          <a:ln w="25400">
            <a:solidFill>
              <a:schemeClr val="folHlink"/>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2" name="Slide Number Placeholder 1"/>
          <p:cNvSpPr>
            <a:spLocks noGrp="1"/>
          </p:cNvSpPr>
          <p:nvPr>
            <p:ph type="sldNum" sz="quarter" idx="12"/>
          </p:nvPr>
        </p:nvSpPr>
        <p:spPr/>
        <p:txBody>
          <a:bodyPr/>
          <a:lstStyle/>
          <a:p>
            <a:fld id="{41B42018-0AAA-434B-9B3C-90D7B2C24624}" type="slidenum">
              <a:rPr lang="en-US" smtClean="0"/>
              <a:pPr/>
              <a:t>44</a:t>
            </a:fld>
            <a:endParaRPr lang="en-US"/>
          </a:p>
        </p:txBody>
      </p:sp>
    </p:spTree>
    <p:extLst>
      <p:ext uri="{BB962C8B-B14F-4D97-AF65-F5344CB8AC3E}">
        <p14:creationId xmlns:p14="http://schemas.microsoft.com/office/powerpoint/2010/main" xmlns="" val="21185370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defRPr/>
            </a:pPr>
            <a:r>
              <a:rPr lang="en-US" smtClean="0"/>
              <a:t>TCP datagram</a:t>
            </a:r>
          </a:p>
        </p:txBody>
      </p:sp>
      <p:sp>
        <p:nvSpPr>
          <p:cNvPr id="60419" name="Rectangle 3"/>
          <p:cNvSpPr>
            <a:spLocks noGrp="1" noChangeArrowheads="1"/>
          </p:cNvSpPr>
          <p:nvPr>
            <p:ph idx="1"/>
          </p:nvPr>
        </p:nvSpPr>
        <p:spPr>
          <a:xfrm>
            <a:off x="152400" y="1981200"/>
            <a:ext cx="8686800" cy="4495800"/>
          </a:xfrm>
        </p:spPr>
        <p:txBody>
          <a:bodyPr/>
          <a:lstStyle/>
          <a:p>
            <a:pPr eaLnBrk="1" hangingPunct="1">
              <a:lnSpc>
                <a:spcPct val="80000"/>
              </a:lnSpc>
              <a:buFont typeface="Wingdings" pitchFamily="2" charset="2"/>
              <a:buNone/>
              <a:defRPr/>
            </a:pPr>
            <a:r>
              <a:rPr lang="en-US" sz="2400" smtClean="0">
                <a:latin typeface="Courier New" pitchFamily="49" charset="0"/>
              </a:rPr>
              <a:t>  </a:t>
            </a:r>
            <a:r>
              <a:rPr lang="en-US" b="1" smtClean="0">
                <a:latin typeface="Courier New" pitchFamily="49" charset="0"/>
              </a:rPr>
              <a:t>16:23:01.079553 churchward.erg.abdn.ac.uk.33635 &gt; gordon.erg.abdn.ac.uk.32772: P 12765:12925(160) ack 19829 win 24820 (DF)</a:t>
            </a:r>
          </a:p>
          <a:p>
            <a:pPr eaLnBrk="1" hangingPunct="1">
              <a:lnSpc>
                <a:spcPct val="80000"/>
              </a:lnSpc>
              <a:defRPr/>
            </a:pPr>
            <a:r>
              <a:rPr lang="en-US" smtClean="0">
                <a:latin typeface="Courier New" pitchFamily="49" charset="0"/>
              </a:rPr>
              <a:t>Sequence number 12765:</a:t>
            </a:r>
            <a:br>
              <a:rPr lang="en-US" smtClean="0">
                <a:latin typeface="Courier New" pitchFamily="49" charset="0"/>
              </a:rPr>
            </a:br>
            <a:r>
              <a:rPr lang="en-US" smtClean="0">
                <a:latin typeface="Courier New" pitchFamily="49" charset="0"/>
              </a:rPr>
              <a:t>Contained data upto but not including 12925</a:t>
            </a:r>
            <a:br>
              <a:rPr lang="en-US" smtClean="0">
                <a:latin typeface="Courier New" pitchFamily="49" charset="0"/>
              </a:rPr>
            </a:br>
            <a:r>
              <a:rPr lang="en-US" smtClean="0">
                <a:latin typeface="Courier New" pitchFamily="49" charset="0"/>
              </a:rPr>
              <a:t>Number of user data bytes (160)</a:t>
            </a:r>
            <a:br>
              <a:rPr lang="en-US" smtClean="0">
                <a:latin typeface="Courier New" pitchFamily="49" charset="0"/>
              </a:rPr>
            </a:br>
            <a:endParaRPr lang="en-US" smtClean="0">
              <a:latin typeface="Courier New" pitchFamily="49" charset="0"/>
            </a:endParaRPr>
          </a:p>
        </p:txBody>
      </p:sp>
      <p:sp>
        <p:nvSpPr>
          <p:cNvPr id="35844" name="Rectangle 4"/>
          <p:cNvSpPr>
            <a:spLocks noChangeArrowheads="1"/>
          </p:cNvSpPr>
          <p:nvPr/>
        </p:nvSpPr>
        <p:spPr bwMode="auto">
          <a:xfrm>
            <a:off x="533400" y="3124200"/>
            <a:ext cx="3962400" cy="533400"/>
          </a:xfrm>
          <a:prstGeom prst="rect">
            <a:avLst/>
          </a:prstGeom>
          <a:noFill/>
          <a:ln w="25400">
            <a:solidFill>
              <a:schemeClr val="folHlink"/>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2" name="Slide Number Placeholder 1"/>
          <p:cNvSpPr>
            <a:spLocks noGrp="1"/>
          </p:cNvSpPr>
          <p:nvPr>
            <p:ph type="sldNum" sz="quarter" idx="12"/>
          </p:nvPr>
        </p:nvSpPr>
        <p:spPr/>
        <p:txBody>
          <a:bodyPr/>
          <a:lstStyle/>
          <a:p>
            <a:fld id="{41B42018-0AAA-434B-9B3C-90D7B2C24624}" type="slidenum">
              <a:rPr lang="en-US" smtClean="0"/>
              <a:pPr/>
              <a:t>45</a:t>
            </a:fld>
            <a:endParaRPr lang="en-US"/>
          </a:p>
        </p:txBody>
      </p:sp>
    </p:spTree>
    <p:extLst>
      <p:ext uri="{BB962C8B-B14F-4D97-AF65-F5344CB8AC3E}">
        <p14:creationId xmlns:p14="http://schemas.microsoft.com/office/powerpoint/2010/main" xmlns="" val="13779453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defRPr/>
            </a:pPr>
            <a:r>
              <a:rPr lang="en-US" smtClean="0"/>
              <a:t>TCP datagram</a:t>
            </a:r>
          </a:p>
        </p:txBody>
      </p:sp>
      <p:sp>
        <p:nvSpPr>
          <p:cNvPr id="61443" name="Rectangle 3"/>
          <p:cNvSpPr>
            <a:spLocks noGrp="1" noChangeArrowheads="1"/>
          </p:cNvSpPr>
          <p:nvPr>
            <p:ph idx="1"/>
          </p:nvPr>
        </p:nvSpPr>
        <p:spPr>
          <a:xfrm>
            <a:off x="152400" y="1981200"/>
            <a:ext cx="8686800" cy="4495800"/>
          </a:xfrm>
        </p:spPr>
        <p:txBody>
          <a:bodyPr/>
          <a:lstStyle/>
          <a:p>
            <a:pPr eaLnBrk="1" hangingPunct="1">
              <a:lnSpc>
                <a:spcPct val="80000"/>
              </a:lnSpc>
              <a:buFont typeface="Wingdings" pitchFamily="2" charset="2"/>
              <a:buNone/>
              <a:defRPr/>
            </a:pPr>
            <a:r>
              <a:rPr lang="en-US" sz="2400" smtClean="0">
                <a:latin typeface="Courier New" pitchFamily="49" charset="0"/>
              </a:rPr>
              <a:t>  </a:t>
            </a:r>
            <a:r>
              <a:rPr lang="en-US" b="1" smtClean="0">
                <a:latin typeface="Courier New" pitchFamily="49" charset="0"/>
              </a:rPr>
              <a:t>16:23:01.079553 churchward.erg.abdn.ac.uk.33635 &gt; gordon.erg.abdn.ac.uk.32772: P 12765:12925(160) ack 19829 win 24820 (DF)</a:t>
            </a:r>
          </a:p>
          <a:p>
            <a:pPr eaLnBrk="1" hangingPunct="1">
              <a:lnSpc>
                <a:spcPct val="80000"/>
              </a:lnSpc>
              <a:defRPr/>
            </a:pPr>
            <a:r>
              <a:rPr lang="en-US" smtClean="0">
                <a:latin typeface="Courier New" pitchFamily="49" charset="0"/>
              </a:rPr>
              <a:t>Details of acknowledgements</a:t>
            </a:r>
          </a:p>
        </p:txBody>
      </p:sp>
      <p:sp>
        <p:nvSpPr>
          <p:cNvPr id="36868" name="Rectangle 4"/>
          <p:cNvSpPr>
            <a:spLocks noChangeArrowheads="1"/>
          </p:cNvSpPr>
          <p:nvPr/>
        </p:nvSpPr>
        <p:spPr bwMode="auto">
          <a:xfrm>
            <a:off x="4572000" y="3124200"/>
            <a:ext cx="2438400" cy="533400"/>
          </a:xfrm>
          <a:prstGeom prst="rect">
            <a:avLst/>
          </a:prstGeom>
          <a:noFill/>
          <a:ln w="25400">
            <a:solidFill>
              <a:schemeClr val="folHlink"/>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2" name="Slide Number Placeholder 1"/>
          <p:cNvSpPr>
            <a:spLocks noGrp="1"/>
          </p:cNvSpPr>
          <p:nvPr>
            <p:ph type="sldNum" sz="quarter" idx="12"/>
          </p:nvPr>
        </p:nvSpPr>
        <p:spPr/>
        <p:txBody>
          <a:bodyPr/>
          <a:lstStyle/>
          <a:p>
            <a:fld id="{41B42018-0AAA-434B-9B3C-90D7B2C24624}" type="slidenum">
              <a:rPr lang="en-US" smtClean="0"/>
              <a:pPr/>
              <a:t>46</a:t>
            </a:fld>
            <a:endParaRPr lang="en-US"/>
          </a:p>
        </p:txBody>
      </p:sp>
    </p:spTree>
    <p:extLst>
      <p:ext uri="{BB962C8B-B14F-4D97-AF65-F5344CB8AC3E}">
        <p14:creationId xmlns:p14="http://schemas.microsoft.com/office/powerpoint/2010/main" xmlns="" val="249310569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defRPr/>
            </a:pPr>
            <a:r>
              <a:rPr lang="en-US" smtClean="0"/>
              <a:t>TCP datagram</a:t>
            </a:r>
          </a:p>
        </p:txBody>
      </p:sp>
      <p:sp>
        <p:nvSpPr>
          <p:cNvPr id="64515" name="Rectangle 3"/>
          <p:cNvSpPr>
            <a:spLocks noGrp="1" noChangeArrowheads="1"/>
          </p:cNvSpPr>
          <p:nvPr>
            <p:ph idx="1"/>
          </p:nvPr>
        </p:nvSpPr>
        <p:spPr>
          <a:xfrm>
            <a:off x="152400" y="1981200"/>
            <a:ext cx="8686800" cy="4495800"/>
          </a:xfrm>
        </p:spPr>
        <p:txBody>
          <a:bodyPr/>
          <a:lstStyle/>
          <a:p>
            <a:pPr eaLnBrk="1" hangingPunct="1">
              <a:lnSpc>
                <a:spcPct val="80000"/>
              </a:lnSpc>
              <a:buFont typeface="Wingdings" pitchFamily="2" charset="2"/>
              <a:buNone/>
              <a:defRPr/>
            </a:pPr>
            <a:r>
              <a:rPr lang="en-US" sz="2400" smtClean="0">
                <a:latin typeface="Courier New" pitchFamily="49" charset="0"/>
              </a:rPr>
              <a:t>  </a:t>
            </a:r>
            <a:r>
              <a:rPr lang="en-US" b="1" smtClean="0">
                <a:latin typeface="Courier New" pitchFamily="49" charset="0"/>
              </a:rPr>
              <a:t>16:23:01.079553 churchward.erg.abdn.ac.uk.33635 &gt; gordon.erg.abdn.ac.uk.32772: P 12765:12925(160) ack 19829 win 24820 (DF)</a:t>
            </a:r>
          </a:p>
          <a:p>
            <a:pPr eaLnBrk="1" hangingPunct="1">
              <a:lnSpc>
                <a:spcPct val="80000"/>
              </a:lnSpc>
              <a:defRPr/>
            </a:pPr>
            <a:r>
              <a:rPr lang="en-US" smtClean="0">
                <a:latin typeface="Courier New" pitchFamily="49" charset="0"/>
              </a:rPr>
              <a:t>Window size</a:t>
            </a:r>
          </a:p>
        </p:txBody>
      </p:sp>
      <p:sp>
        <p:nvSpPr>
          <p:cNvPr id="37892" name="Rectangle 4"/>
          <p:cNvSpPr>
            <a:spLocks noChangeArrowheads="1"/>
          </p:cNvSpPr>
          <p:nvPr/>
        </p:nvSpPr>
        <p:spPr bwMode="auto">
          <a:xfrm>
            <a:off x="7010400" y="3124200"/>
            <a:ext cx="1219200" cy="533400"/>
          </a:xfrm>
          <a:prstGeom prst="rect">
            <a:avLst/>
          </a:prstGeom>
          <a:noFill/>
          <a:ln w="25400">
            <a:solidFill>
              <a:schemeClr val="folHlink"/>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37893" name="Rectangle 5"/>
          <p:cNvSpPr>
            <a:spLocks noChangeArrowheads="1"/>
          </p:cNvSpPr>
          <p:nvPr/>
        </p:nvSpPr>
        <p:spPr bwMode="auto">
          <a:xfrm>
            <a:off x="457200" y="3505200"/>
            <a:ext cx="1371600" cy="533400"/>
          </a:xfrm>
          <a:prstGeom prst="rect">
            <a:avLst/>
          </a:prstGeom>
          <a:noFill/>
          <a:ln w="25400">
            <a:solidFill>
              <a:schemeClr val="folHlink"/>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2" name="Slide Number Placeholder 1"/>
          <p:cNvSpPr>
            <a:spLocks noGrp="1"/>
          </p:cNvSpPr>
          <p:nvPr>
            <p:ph type="sldNum" sz="quarter" idx="12"/>
          </p:nvPr>
        </p:nvSpPr>
        <p:spPr/>
        <p:txBody>
          <a:bodyPr/>
          <a:lstStyle/>
          <a:p>
            <a:fld id="{41B42018-0AAA-434B-9B3C-90D7B2C24624}" type="slidenum">
              <a:rPr lang="en-US" smtClean="0"/>
              <a:pPr/>
              <a:t>47</a:t>
            </a:fld>
            <a:endParaRPr lang="en-US"/>
          </a:p>
        </p:txBody>
      </p:sp>
    </p:spTree>
    <p:extLst>
      <p:ext uri="{BB962C8B-B14F-4D97-AF65-F5344CB8AC3E}">
        <p14:creationId xmlns:p14="http://schemas.microsoft.com/office/powerpoint/2010/main" xmlns="" val="186750309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defRPr/>
            </a:pPr>
            <a:r>
              <a:rPr lang="en-US" smtClean="0"/>
              <a:t>TCP datagram</a:t>
            </a:r>
          </a:p>
        </p:txBody>
      </p:sp>
      <p:sp>
        <p:nvSpPr>
          <p:cNvPr id="65539" name="Rectangle 3"/>
          <p:cNvSpPr>
            <a:spLocks noGrp="1" noChangeArrowheads="1"/>
          </p:cNvSpPr>
          <p:nvPr>
            <p:ph idx="1"/>
          </p:nvPr>
        </p:nvSpPr>
        <p:spPr>
          <a:xfrm>
            <a:off x="152400" y="1981200"/>
            <a:ext cx="8686800" cy="4495800"/>
          </a:xfrm>
        </p:spPr>
        <p:txBody>
          <a:bodyPr/>
          <a:lstStyle/>
          <a:p>
            <a:pPr eaLnBrk="1" hangingPunct="1">
              <a:lnSpc>
                <a:spcPct val="80000"/>
              </a:lnSpc>
              <a:buFont typeface="Wingdings" pitchFamily="2" charset="2"/>
              <a:buNone/>
              <a:defRPr/>
            </a:pPr>
            <a:r>
              <a:rPr lang="en-US" sz="2400" smtClean="0">
                <a:latin typeface="Courier New" pitchFamily="49" charset="0"/>
              </a:rPr>
              <a:t>  </a:t>
            </a:r>
            <a:r>
              <a:rPr lang="en-US" b="1" smtClean="0">
                <a:latin typeface="Courier New" pitchFamily="49" charset="0"/>
              </a:rPr>
              <a:t>16:23:01.079553 churchward.erg.abdn.ac.uk.33635 &gt; gordon.erg.abdn.ac.uk.32772: P 12765:12925(160) ack 19829 win 24820 (DF)</a:t>
            </a:r>
          </a:p>
          <a:p>
            <a:pPr eaLnBrk="1" hangingPunct="1">
              <a:lnSpc>
                <a:spcPct val="80000"/>
              </a:lnSpc>
              <a:defRPr/>
            </a:pPr>
            <a:r>
              <a:rPr lang="en-US" smtClean="0">
                <a:latin typeface="Courier New" pitchFamily="49" charset="0"/>
              </a:rPr>
              <a:t>Do not fragment</a:t>
            </a:r>
          </a:p>
        </p:txBody>
      </p:sp>
      <p:sp>
        <p:nvSpPr>
          <p:cNvPr id="38916" name="Rectangle 4"/>
          <p:cNvSpPr>
            <a:spLocks noChangeArrowheads="1"/>
          </p:cNvSpPr>
          <p:nvPr/>
        </p:nvSpPr>
        <p:spPr bwMode="auto">
          <a:xfrm>
            <a:off x="1981200" y="3505200"/>
            <a:ext cx="1066800" cy="533400"/>
          </a:xfrm>
          <a:prstGeom prst="rect">
            <a:avLst/>
          </a:prstGeom>
          <a:noFill/>
          <a:ln w="25400">
            <a:solidFill>
              <a:schemeClr val="folHlink"/>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2" name="Slide Number Placeholder 1"/>
          <p:cNvSpPr>
            <a:spLocks noGrp="1"/>
          </p:cNvSpPr>
          <p:nvPr>
            <p:ph type="sldNum" sz="quarter" idx="12"/>
          </p:nvPr>
        </p:nvSpPr>
        <p:spPr/>
        <p:txBody>
          <a:bodyPr/>
          <a:lstStyle/>
          <a:p>
            <a:fld id="{41B42018-0AAA-434B-9B3C-90D7B2C24624}" type="slidenum">
              <a:rPr lang="en-US" smtClean="0"/>
              <a:pPr/>
              <a:t>48</a:t>
            </a:fld>
            <a:endParaRPr lang="en-US"/>
          </a:p>
        </p:txBody>
      </p:sp>
    </p:spTree>
    <p:extLst>
      <p:ext uri="{BB962C8B-B14F-4D97-AF65-F5344CB8AC3E}">
        <p14:creationId xmlns:p14="http://schemas.microsoft.com/office/powerpoint/2010/main" xmlns="" val="288180383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defRPr/>
            </a:pPr>
            <a:r>
              <a:rPr lang="en-US" smtClean="0"/>
              <a:t>Time Stamps</a:t>
            </a:r>
          </a:p>
        </p:txBody>
      </p:sp>
      <p:sp>
        <p:nvSpPr>
          <p:cNvPr id="43011" name="Rectangle 3"/>
          <p:cNvSpPr>
            <a:spLocks noGrp="1" noChangeArrowheads="1"/>
          </p:cNvSpPr>
          <p:nvPr>
            <p:ph idx="1"/>
          </p:nvPr>
        </p:nvSpPr>
        <p:spPr>
          <a:xfrm>
            <a:off x="228600" y="1981200"/>
            <a:ext cx="8686800" cy="4114800"/>
          </a:xfrm>
        </p:spPr>
        <p:txBody>
          <a:bodyPr/>
          <a:lstStyle/>
          <a:p>
            <a:pPr eaLnBrk="1" hangingPunct="1">
              <a:lnSpc>
                <a:spcPct val="90000"/>
              </a:lnSpc>
              <a:defRPr/>
            </a:pPr>
            <a:r>
              <a:rPr lang="en-US" sz="2200" dirty="0" smtClean="0"/>
              <a:t>-t suppresses the timestamp output</a:t>
            </a:r>
            <a:endParaRPr lang="en-US" sz="2200" i="1" dirty="0" smtClean="0"/>
          </a:p>
          <a:p>
            <a:pPr lvl="1" eaLnBrk="1" hangingPunct="1">
              <a:lnSpc>
                <a:spcPct val="90000"/>
              </a:lnSpc>
              <a:defRPr/>
            </a:pPr>
            <a:r>
              <a:rPr lang="en-US" sz="2200" i="1" dirty="0" smtClean="0"/>
              <a:t>orac.erg.abdn.ac.uk.1052 &gt; 224.2.156.220.57392: </a:t>
            </a:r>
            <a:r>
              <a:rPr lang="en-US" sz="2200" i="1" dirty="0" err="1" smtClean="0"/>
              <a:t>udp</a:t>
            </a:r>
            <a:r>
              <a:rPr lang="en-US" sz="2200" i="1" dirty="0" smtClean="0"/>
              <a:t> 597</a:t>
            </a:r>
            <a:endParaRPr lang="en-US" sz="2200" dirty="0" smtClean="0"/>
          </a:p>
          <a:p>
            <a:pPr eaLnBrk="1" hangingPunct="1">
              <a:lnSpc>
                <a:spcPct val="90000"/>
              </a:lnSpc>
              <a:defRPr/>
            </a:pPr>
            <a:r>
              <a:rPr lang="en-US" sz="2200" dirty="0" smtClean="0"/>
              <a:t>-</a:t>
            </a:r>
            <a:r>
              <a:rPr lang="en-US" sz="2200" dirty="0" err="1" smtClean="0"/>
              <a:t>tt</a:t>
            </a:r>
            <a:r>
              <a:rPr lang="en-US" sz="2200" dirty="0" smtClean="0"/>
              <a:t> gives an </a:t>
            </a:r>
            <a:r>
              <a:rPr lang="en-US" sz="2200" dirty="0" err="1" smtClean="0"/>
              <a:t>unfomatted</a:t>
            </a:r>
            <a:r>
              <a:rPr lang="en-US" sz="2200" dirty="0" smtClean="0"/>
              <a:t> time stamp, this value is a count in seconds from the OS clock initial value</a:t>
            </a:r>
            <a:endParaRPr lang="en-US" sz="2200" i="1" dirty="0" smtClean="0"/>
          </a:p>
          <a:p>
            <a:pPr lvl="1" eaLnBrk="1" hangingPunct="1">
              <a:lnSpc>
                <a:spcPct val="90000"/>
              </a:lnSpc>
              <a:defRPr/>
            </a:pPr>
            <a:r>
              <a:rPr lang="en-US" sz="2200" i="1" dirty="0" smtClean="0"/>
              <a:t>1029507868.335134 orac.erg.abdn.ac.uk.1052 &gt; 224.2.156.220.57392: </a:t>
            </a:r>
            <a:r>
              <a:rPr lang="en-US" sz="2200" i="1" dirty="0" err="1" smtClean="0"/>
              <a:t>udp</a:t>
            </a:r>
            <a:r>
              <a:rPr lang="en-US" sz="2200" i="1" dirty="0" smtClean="0"/>
              <a:t> 520</a:t>
            </a:r>
            <a:endParaRPr lang="en-US" sz="2200" dirty="0" smtClean="0"/>
          </a:p>
          <a:p>
            <a:pPr eaLnBrk="1" hangingPunct="1">
              <a:lnSpc>
                <a:spcPct val="90000"/>
              </a:lnSpc>
              <a:defRPr/>
            </a:pPr>
            <a:r>
              <a:rPr lang="en-US" sz="2200" dirty="0" smtClean="0"/>
              <a:t>-</a:t>
            </a:r>
            <a:r>
              <a:rPr lang="en-US" sz="2200" dirty="0" err="1" smtClean="0"/>
              <a:t>tttt</a:t>
            </a:r>
            <a:r>
              <a:rPr lang="en-US" sz="2200" dirty="0" smtClean="0"/>
              <a:t> gives the interval between the packet </a:t>
            </a:r>
            <a:r>
              <a:rPr lang="en-US" sz="2200" dirty="0" err="1" smtClean="0"/>
              <a:t>recieved</a:t>
            </a:r>
            <a:r>
              <a:rPr lang="en-US" sz="2200" dirty="0" smtClean="0"/>
              <a:t> and the previous packet</a:t>
            </a:r>
            <a:endParaRPr lang="en-US" sz="2200" i="1" dirty="0" smtClean="0"/>
          </a:p>
          <a:p>
            <a:pPr lvl="1" eaLnBrk="1" hangingPunct="1">
              <a:lnSpc>
                <a:spcPct val="90000"/>
              </a:lnSpc>
              <a:defRPr/>
            </a:pPr>
            <a:r>
              <a:rPr lang="en-US" sz="2200" i="1" dirty="0" smtClean="0"/>
              <a:t>358020 orac.erg.abdn.ac.uk.1052 &gt; 224.2.156.220.57392: </a:t>
            </a:r>
            <a:r>
              <a:rPr lang="en-US" sz="2200" i="1" dirty="0" err="1" smtClean="0"/>
              <a:t>udp</a:t>
            </a:r>
            <a:r>
              <a:rPr lang="en-US" sz="2200" i="1" dirty="0" smtClean="0"/>
              <a:t> 586</a:t>
            </a:r>
            <a:br>
              <a:rPr lang="en-US" sz="2200" i="1" dirty="0" smtClean="0"/>
            </a:br>
            <a:r>
              <a:rPr lang="en-US" sz="2200" i="1" dirty="0" smtClean="0"/>
              <a:t>328704 orac.erg.abdn.ac.uk.1052 &gt; 224.2.156.220.57392: </a:t>
            </a:r>
            <a:r>
              <a:rPr lang="en-US" sz="2200" i="1" dirty="0" err="1" smtClean="0"/>
              <a:t>udp</a:t>
            </a:r>
            <a:r>
              <a:rPr lang="en-US" sz="2200" i="1" dirty="0" smtClean="0"/>
              <a:t> 893</a:t>
            </a:r>
            <a:br>
              <a:rPr lang="en-US" sz="2200" i="1" dirty="0" smtClean="0"/>
            </a:br>
            <a:endParaRPr lang="en-US" sz="2200" i="1" dirty="0" smtClean="0"/>
          </a:p>
        </p:txBody>
      </p:sp>
      <p:sp>
        <p:nvSpPr>
          <p:cNvPr id="2" name="Slide Number Placeholder 1"/>
          <p:cNvSpPr>
            <a:spLocks noGrp="1"/>
          </p:cNvSpPr>
          <p:nvPr>
            <p:ph type="sldNum" sz="quarter" idx="12"/>
          </p:nvPr>
        </p:nvSpPr>
        <p:spPr/>
        <p:txBody>
          <a:bodyPr/>
          <a:lstStyle/>
          <a:p>
            <a:fld id="{41B42018-0AAA-434B-9B3C-90D7B2C24624}" type="slidenum">
              <a:rPr lang="en-US" smtClean="0"/>
              <a:pPr/>
              <a:t>49</a:t>
            </a:fld>
            <a:endParaRPr lang="en-US"/>
          </a:p>
        </p:txBody>
      </p:sp>
    </p:spTree>
    <p:extLst>
      <p:ext uri="{BB962C8B-B14F-4D97-AF65-F5344CB8AC3E}">
        <p14:creationId xmlns:p14="http://schemas.microsoft.com/office/powerpoint/2010/main" xmlns="" val="18729617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Client Side Active Open</a:t>
            </a:r>
          </a:p>
        </p:txBody>
      </p:sp>
      <p:sp>
        <p:nvSpPr>
          <p:cNvPr id="44" name="Slide Number Placeholder 5"/>
          <p:cNvSpPr>
            <a:spLocks noGrp="1"/>
          </p:cNvSpPr>
          <p:nvPr>
            <p:ph type="sldNum" sz="quarter" idx="12"/>
          </p:nvPr>
        </p:nvSpPr>
        <p:spPr/>
        <p:txBody>
          <a:bodyPr/>
          <a:lstStyle/>
          <a:p>
            <a:fld id="{6D20D0F8-A16A-434F-BAEE-5C0C6B4E309B}" type="slidenum">
              <a:rPr lang="en-US"/>
              <a:pPr/>
              <a:t>5</a:t>
            </a:fld>
            <a:endParaRPr lang="en-US"/>
          </a:p>
        </p:txBody>
      </p:sp>
      <p:sp>
        <p:nvSpPr>
          <p:cNvPr id="6147" name="Text Box 3"/>
          <p:cNvSpPr txBox="1">
            <a:spLocks noChangeArrowheads="1"/>
          </p:cNvSpPr>
          <p:nvPr/>
        </p:nvSpPr>
        <p:spPr bwMode="auto">
          <a:xfrm>
            <a:off x="3276600" y="1524000"/>
            <a:ext cx="1295400" cy="346075"/>
          </a:xfrm>
          <a:prstGeom prst="rect">
            <a:avLst/>
          </a:prstGeom>
          <a:solidFill>
            <a:srgbClr val="FFFF99"/>
          </a:solidFill>
          <a:ln w="9525">
            <a:solidFill>
              <a:schemeClr val="tx1"/>
            </a:solidFill>
            <a:miter lim="800000"/>
            <a:headEnd/>
            <a:tailEnd/>
          </a:ln>
          <a:effectLst/>
        </p:spPr>
        <p:txBody>
          <a:bodyPr>
            <a:spAutoFit/>
          </a:bodyPr>
          <a:lstStyle/>
          <a:p>
            <a:pPr algn="ctr">
              <a:spcBef>
                <a:spcPct val="50000"/>
              </a:spcBef>
            </a:pPr>
            <a:r>
              <a:rPr lang="en-US" sz="1600"/>
              <a:t>closed</a:t>
            </a:r>
          </a:p>
        </p:txBody>
      </p:sp>
      <p:sp>
        <p:nvSpPr>
          <p:cNvPr id="6148" name="Text Box 4"/>
          <p:cNvSpPr txBox="1">
            <a:spLocks noChangeArrowheads="1"/>
          </p:cNvSpPr>
          <p:nvPr/>
        </p:nvSpPr>
        <p:spPr bwMode="auto">
          <a:xfrm>
            <a:off x="3276600" y="2209800"/>
            <a:ext cx="1295400" cy="346075"/>
          </a:xfrm>
          <a:prstGeom prst="rect">
            <a:avLst/>
          </a:prstGeom>
          <a:noFill/>
          <a:ln w="9525">
            <a:solidFill>
              <a:schemeClr val="tx1"/>
            </a:solidFill>
            <a:miter lim="800000"/>
            <a:headEnd/>
            <a:tailEnd/>
          </a:ln>
          <a:effectLst/>
        </p:spPr>
        <p:txBody>
          <a:bodyPr>
            <a:spAutoFit/>
          </a:bodyPr>
          <a:lstStyle/>
          <a:p>
            <a:pPr algn="ctr">
              <a:spcBef>
                <a:spcPct val="50000"/>
              </a:spcBef>
            </a:pPr>
            <a:r>
              <a:rPr lang="en-US" sz="1600"/>
              <a:t>listen</a:t>
            </a:r>
          </a:p>
        </p:txBody>
      </p:sp>
      <p:sp>
        <p:nvSpPr>
          <p:cNvPr id="6149" name="Text Box 5"/>
          <p:cNvSpPr txBox="1">
            <a:spLocks noChangeArrowheads="1"/>
          </p:cNvSpPr>
          <p:nvPr/>
        </p:nvSpPr>
        <p:spPr bwMode="auto">
          <a:xfrm>
            <a:off x="1219200" y="2895600"/>
            <a:ext cx="1295400" cy="346075"/>
          </a:xfrm>
          <a:prstGeom prst="rect">
            <a:avLst/>
          </a:prstGeom>
          <a:noFill/>
          <a:ln w="9525">
            <a:solidFill>
              <a:schemeClr val="tx1"/>
            </a:solidFill>
            <a:miter lim="800000"/>
            <a:headEnd/>
            <a:tailEnd/>
          </a:ln>
          <a:effectLst/>
        </p:spPr>
        <p:txBody>
          <a:bodyPr>
            <a:spAutoFit/>
          </a:bodyPr>
          <a:lstStyle/>
          <a:p>
            <a:pPr algn="ctr">
              <a:spcBef>
                <a:spcPct val="50000"/>
              </a:spcBef>
            </a:pPr>
            <a:r>
              <a:rPr lang="en-US" sz="1600"/>
              <a:t>SYN Rec’d</a:t>
            </a:r>
          </a:p>
        </p:txBody>
      </p:sp>
      <p:sp>
        <p:nvSpPr>
          <p:cNvPr id="6150" name="Text Box 6"/>
          <p:cNvSpPr txBox="1">
            <a:spLocks noChangeArrowheads="1"/>
          </p:cNvSpPr>
          <p:nvPr/>
        </p:nvSpPr>
        <p:spPr bwMode="auto">
          <a:xfrm>
            <a:off x="3276600" y="3581400"/>
            <a:ext cx="1295400" cy="346075"/>
          </a:xfrm>
          <a:prstGeom prst="rect">
            <a:avLst/>
          </a:prstGeom>
          <a:solidFill>
            <a:srgbClr val="FFFF99"/>
          </a:solidFill>
          <a:ln w="9525">
            <a:solidFill>
              <a:schemeClr val="tx1"/>
            </a:solidFill>
            <a:miter lim="800000"/>
            <a:headEnd/>
            <a:tailEnd/>
          </a:ln>
          <a:effectLst/>
        </p:spPr>
        <p:txBody>
          <a:bodyPr>
            <a:spAutoFit/>
          </a:bodyPr>
          <a:lstStyle/>
          <a:p>
            <a:pPr algn="ctr">
              <a:spcBef>
                <a:spcPct val="50000"/>
              </a:spcBef>
            </a:pPr>
            <a:r>
              <a:rPr lang="en-US" sz="1600"/>
              <a:t>established</a:t>
            </a:r>
          </a:p>
        </p:txBody>
      </p:sp>
      <p:sp>
        <p:nvSpPr>
          <p:cNvPr id="6151" name="Text Box 7"/>
          <p:cNvSpPr txBox="1">
            <a:spLocks noChangeArrowheads="1"/>
          </p:cNvSpPr>
          <p:nvPr/>
        </p:nvSpPr>
        <p:spPr bwMode="auto">
          <a:xfrm>
            <a:off x="5257800" y="2895600"/>
            <a:ext cx="1295400" cy="346075"/>
          </a:xfrm>
          <a:prstGeom prst="rect">
            <a:avLst/>
          </a:prstGeom>
          <a:solidFill>
            <a:srgbClr val="FFFF99"/>
          </a:solidFill>
          <a:ln w="9525">
            <a:solidFill>
              <a:schemeClr val="tx1"/>
            </a:solidFill>
            <a:miter lim="800000"/>
            <a:headEnd/>
            <a:tailEnd/>
          </a:ln>
          <a:effectLst/>
        </p:spPr>
        <p:txBody>
          <a:bodyPr>
            <a:spAutoFit/>
          </a:bodyPr>
          <a:lstStyle/>
          <a:p>
            <a:pPr algn="ctr">
              <a:spcBef>
                <a:spcPct val="50000"/>
              </a:spcBef>
            </a:pPr>
            <a:r>
              <a:rPr lang="en-US" sz="1600"/>
              <a:t>SYN sent</a:t>
            </a:r>
          </a:p>
        </p:txBody>
      </p:sp>
      <p:sp>
        <p:nvSpPr>
          <p:cNvPr id="6152" name="Text Box 8"/>
          <p:cNvSpPr txBox="1">
            <a:spLocks noChangeArrowheads="1"/>
          </p:cNvSpPr>
          <p:nvPr/>
        </p:nvSpPr>
        <p:spPr bwMode="auto">
          <a:xfrm>
            <a:off x="5257800" y="3581400"/>
            <a:ext cx="1295400" cy="346075"/>
          </a:xfrm>
          <a:prstGeom prst="rect">
            <a:avLst/>
          </a:prstGeom>
          <a:noFill/>
          <a:ln w="9525">
            <a:solidFill>
              <a:schemeClr val="tx1"/>
            </a:solidFill>
            <a:miter lim="800000"/>
            <a:headEnd/>
            <a:tailEnd/>
          </a:ln>
          <a:effectLst/>
        </p:spPr>
        <p:txBody>
          <a:bodyPr>
            <a:spAutoFit/>
          </a:bodyPr>
          <a:lstStyle/>
          <a:p>
            <a:pPr algn="ctr">
              <a:spcBef>
                <a:spcPct val="50000"/>
              </a:spcBef>
            </a:pPr>
            <a:r>
              <a:rPr lang="en-US" sz="1600"/>
              <a:t>Close wait</a:t>
            </a:r>
          </a:p>
        </p:txBody>
      </p:sp>
      <p:sp>
        <p:nvSpPr>
          <p:cNvPr id="6153" name="Text Box 9"/>
          <p:cNvSpPr txBox="1">
            <a:spLocks noChangeArrowheads="1"/>
          </p:cNvSpPr>
          <p:nvPr/>
        </p:nvSpPr>
        <p:spPr bwMode="auto">
          <a:xfrm>
            <a:off x="5257800" y="4419600"/>
            <a:ext cx="1295400" cy="346075"/>
          </a:xfrm>
          <a:prstGeom prst="rect">
            <a:avLst/>
          </a:prstGeom>
          <a:noFill/>
          <a:ln w="9525">
            <a:solidFill>
              <a:schemeClr val="tx1"/>
            </a:solidFill>
            <a:miter lim="800000"/>
            <a:headEnd/>
            <a:tailEnd/>
          </a:ln>
          <a:effectLst/>
        </p:spPr>
        <p:txBody>
          <a:bodyPr>
            <a:spAutoFit/>
          </a:bodyPr>
          <a:lstStyle/>
          <a:p>
            <a:pPr algn="ctr">
              <a:spcBef>
                <a:spcPct val="50000"/>
              </a:spcBef>
            </a:pPr>
            <a:r>
              <a:rPr lang="en-US" sz="1600"/>
              <a:t>Last ACK</a:t>
            </a:r>
          </a:p>
        </p:txBody>
      </p:sp>
      <p:sp>
        <p:nvSpPr>
          <p:cNvPr id="6154" name="Text Box 10"/>
          <p:cNvSpPr txBox="1">
            <a:spLocks noChangeArrowheads="1"/>
          </p:cNvSpPr>
          <p:nvPr/>
        </p:nvSpPr>
        <p:spPr bwMode="auto">
          <a:xfrm>
            <a:off x="1219200" y="4495800"/>
            <a:ext cx="1295400" cy="346075"/>
          </a:xfrm>
          <a:prstGeom prst="rect">
            <a:avLst/>
          </a:prstGeom>
          <a:noFill/>
          <a:ln w="9525">
            <a:solidFill>
              <a:schemeClr val="tx1"/>
            </a:solidFill>
            <a:miter lim="800000"/>
            <a:headEnd/>
            <a:tailEnd/>
          </a:ln>
          <a:effectLst/>
        </p:spPr>
        <p:txBody>
          <a:bodyPr>
            <a:spAutoFit/>
          </a:bodyPr>
          <a:lstStyle/>
          <a:p>
            <a:pPr algn="ctr">
              <a:spcBef>
                <a:spcPct val="50000"/>
              </a:spcBef>
            </a:pPr>
            <a:r>
              <a:rPr lang="en-US" sz="1600"/>
              <a:t>FIN wait 1</a:t>
            </a:r>
          </a:p>
        </p:txBody>
      </p:sp>
      <p:sp>
        <p:nvSpPr>
          <p:cNvPr id="6155" name="Text Box 11"/>
          <p:cNvSpPr txBox="1">
            <a:spLocks noChangeArrowheads="1"/>
          </p:cNvSpPr>
          <p:nvPr/>
        </p:nvSpPr>
        <p:spPr bwMode="auto">
          <a:xfrm>
            <a:off x="1219200" y="5257800"/>
            <a:ext cx="1295400" cy="346075"/>
          </a:xfrm>
          <a:prstGeom prst="rect">
            <a:avLst/>
          </a:prstGeom>
          <a:noFill/>
          <a:ln w="9525">
            <a:solidFill>
              <a:schemeClr val="tx1"/>
            </a:solidFill>
            <a:miter lim="800000"/>
            <a:headEnd/>
            <a:tailEnd/>
          </a:ln>
          <a:effectLst/>
        </p:spPr>
        <p:txBody>
          <a:bodyPr>
            <a:spAutoFit/>
          </a:bodyPr>
          <a:lstStyle/>
          <a:p>
            <a:pPr algn="ctr">
              <a:spcBef>
                <a:spcPct val="50000"/>
              </a:spcBef>
            </a:pPr>
            <a:r>
              <a:rPr lang="en-US" sz="1600"/>
              <a:t>Fin wait 2</a:t>
            </a:r>
          </a:p>
        </p:txBody>
      </p:sp>
      <p:sp>
        <p:nvSpPr>
          <p:cNvPr id="6156" name="Text Box 12"/>
          <p:cNvSpPr txBox="1">
            <a:spLocks noChangeArrowheads="1"/>
          </p:cNvSpPr>
          <p:nvPr/>
        </p:nvSpPr>
        <p:spPr bwMode="auto">
          <a:xfrm>
            <a:off x="1219200" y="6019800"/>
            <a:ext cx="1295400" cy="346075"/>
          </a:xfrm>
          <a:prstGeom prst="rect">
            <a:avLst/>
          </a:prstGeom>
          <a:noFill/>
          <a:ln w="9525">
            <a:solidFill>
              <a:schemeClr val="tx1"/>
            </a:solidFill>
            <a:miter lim="800000"/>
            <a:headEnd/>
            <a:tailEnd/>
          </a:ln>
          <a:effectLst/>
        </p:spPr>
        <p:txBody>
          <a:bodyPr>
            <a:spAutoFit/>
          </a:bodyPr>
          <a:lstStyle/>
          <a:p>
            <a:pPr algn="ctr">
              <a:spcBef>
                <a:spcPct val="50000"/>
              </a:spcBef>
            </a:pPr>
            <a:r>
              <a:rPr lang="en-US" sz="1600"/>
              <a:t>Time wait</a:t>
            </a:r>
          </a:p>
        </p:txBody>
      </p:sp>
      <p:sp>
        <p:nvSpPr>
          <p:cNvPr id="6157" name="Line 13"/>
          <p:cNvSpPr>
            <a:spLocks noChangeShapeType="1"/>
          </p:cNvSpPr>
          <p:nvPr/>
        </p:nvSpPr>
        <p:spPr bwMode="auto">
          <a:xfrm>
            <a:off x="3886200" y="1828800"/>
            <a:ext cx="0" cy="381000"/>
          </a:xfrm>
          <a:prstGeom prst="line">
            <a:avLst/>
          </a:prstGeom>
          <a:noFill/>
          <a:ln w="9525">
            <a:solidFill>
              <a:schemeClr val="tx1"/>
            </a:solidFill>
            <a:round/>
            <a:headEnd/>
            <a:tailEnd type="triangle" w="med" len="med"/>
          </a:ln>
          <a:effectLst/>
        </p:spPr>
        <p:txBody>
          <a:bodyPr wrap="none"/>
          <a:lstStyle/>
          <a:p>
            <a:endParaRPr lang="en-US"/>
          </a:p>
        </p:txBody>
      </p:sp>
      <p:sp>
        <p:nvSpPr>
          <p:cNvPr id="6158" name="Line 14"/>
          <p:cNvSpPr>
            <a:spLocks noChangeShapeType="1"/>
          </p:cNvSpPr>
          <p:nvPr/>
        </p:nvSpPr>
        <p:spPr bwMode="auto">
          <a:xfrm>
            <a:off x="4572000" y="1828800"/>
            <a:ext cx="685800" cy="1066800"/>
          </a:xfrm>
          <a:prstGeom prst="line">
            <a:avLst/>
          </a:prstGeom>
          <a:noFill/>
          <a:ln w="28575">
            <a:solidFill>
              <a:schemeClr val="tx1"/>
            </a:solidFill>
            <a:round/>
            <a:headEnd/>
            <a:tailEnd type="triangle" w="med" len="med"/>
          </a:ln>
          <a:effectLst/>
        </p:spPr>
        <p:txBody>
          <a:bodyPr wrap="none"/>
          <a:lstStyle/>
          <a:p>
            <a:endParaRPr lang="en-US"/>
          </a:p>
        </p:txBody>
      </p:sp>
      <p:sp>
        <p:nvSpPr>
          <p:cNvPr id="6159" name="Line 15"/>
          <p:cNvSpPr>
            <a:spLocks noChangeShapeType="1"/>
          </p:cNvSpPr>
          <p:nvPr/>
        </p:nvSpPr>
        <p:spPr bwMode="auto">
          <a:xfrm flipH="1">
            <a:off x="2514600" y="2590800"/>
            <a:ext cx="762000" cy="304800"/>
          </a:xfrm>
          <a:prstGeom prst="line">
            <a:avLst/>
          </a:prstGeom>
          <a:noFill/>
          <a:ln w="9525">
            <a:solidFill>
              <a:schemeClr val="tx1"/>
            </a:solidFill>
            <a:round/>
            <a:headEnd/>
            <a:tailEnd type="triangle" w="med" len="med"/>
          </a:ln>
          <a:effectLst/>
        </p:spPr>
        <p:txBody>
          <a:bodyPr wrap="none"/>
          <a:lstStyle/>
          <a:p>
            <a:endParaRPr lang="en-US"/>
          </a:p>
        </p:txBody>
      </p:sp>
      <p:sp>
        <p:nvSpPr>
          <p:cNvPr id="6160" name="Line 16"/>
          <p:cNvSpPr>
            <a:spLocks noChangeShapeType="1"/>
          </p:cNvSpPr>
          <p:nvPr/>
        </p:nvSpPr>
        <p:spPr bwMode="auto">
          <a:xfrm>
            <a:off x="2514600" y="3200400"/>
            <a:ext cx="762000" cy="381000"/>
          </a:xfrm>
          <a:prstGeom prst="line">
            <a:avLst/>
          </a:prstGeom>
          <a:noFill/>
          <a:ln w="9525">
            <a:solidFill>
              <a:schemeClr val="tx1"/>
            </a:solidFill>
            <a:round/>
            <a:headEnd/>
            <a:tailEnd type="triangle" w="med" len="med"/>
          </a:ln>
          <a:effectLst/>
        </p:spPr>
        <p:txBody>
          <a:bodyPr wrap="none"/>
          <a:lstStyle/>
          <a:p>
            <a:endParaRPr lang="en-US"/>
          </a:p>
        </p:txBody>
      </p:sp>
      <p:sp>
        <p:nvSpPr>
          <p:cNvPr id="6161" name="Line 17"/>
          <p:cNvSpPr>
            <a:spLocks noChangeShapeType="1"/>
          </p:cNvSpPr>
          <p:nvPr/>
        </p:nvSpPr>
        <p:spPr bwMode="auto">
          <a:xfrm flipH="1">
            <a:off x="4572000" y="3200400"/>
            <a:ext cx="685800" cy="381000"/>
          </a:xfrm>
          <a:prstGeom prst="line">
            <a:avLst/>
          </a:prstGeom>
          <a:noFill/>
          <a:ln w="28575">
            <a:solidFill>
              <a:schemeClr val="tx1"/>
            </a:solidFill>
            <a:round/>
            <a:headEnd/>
            <a:tailEnd type="triangle" w="med" len="med"/>
          </a:ln>
          <a:effectLst/>
        </p:spPr>
        <p:txBody>
          <a:bodyPr wrap="none"/>
          <a:lstStyle/>
          <a:p>
            <a:endParaRPr lang="en-US"/>
          </a:p>
        </p:txBody>
      </p:sp>
      <p:sp>
        <p:nvSpPr>
          <p:cNvPr id="6162" name="Line 18"/>
          <p:cNvSpPr>
            <a:spLocks noChangeShapeType="1"/>
          </p:cNvSpPr>
          <p:nvPr/>
        </p:nvSpPr>
        <p:spPr bwMode="auto">
          <a:xfrm>
            <a:off x="4572000" y="3733800"/>
            <a:ext cx="685800" cy="0"/>
          </a:xfrm>
          <a:prstGeom prst="line">
            <a:avLst/>
          </a:prstGeom>
          <a:noFill/>
          <a:ln w="9525">
            <a:solidFill>
              <a:schemeClr val="tx1"/>
            </a:solidFill>
            <a:round/>
            <a:headEnd/>
            <a:tailEnd type="triangle" w="med" len="med"/>
          </a:ln>
          <a:effectLst/>
        </p:spPr>
        <p:txBody>
          <a:bodyPr wrap="none"/>
          <a:lstStyle/>
          <a:p>
            <a:endParaRPr lang="en-US"/>
          </a:p>
        </p:txBody>
      </p:sp>
      <p:sp>
        <p:nvSpPr>
          <p:cNvPr id="6163" name="Line 19"/>
          <p:cNvSpPr>
            <a:spLocks noChangeShapeType="1"/>
          </p:cNvSpPr>
          <p:nvPr/>
        </p:nvSpPr>
        <p:spPr bwMode="auto">
          <a:xfrm>
            <a:off x="5943600" y="3886200"/>
            <a:ext cx="0" cy="533400"/>
          </a:xfrm>
          <a:prstGeom prst="line">
            <a:avLst/>
          </a:prstGeom>
          <a:noFill/>
          <a:ln w="9525">
            <a:solidFill>
              <a:schemeClr val="tx1"/>
            </a:solidFill>
            <a:round/>
            <a:headEnd/>
            <a:tailEnd type="triangle" w="med" len="med"/>
          </a:ln>
          <a:effectLst/>
        </p:spPr>
        <p:txBody>
          <a:bodyPr wrap="none"/>
          <a:lstStyle/>
          <a:p>
            <a:endParaRPr lang="en-US"/>
          </a:p>
        </p:txBody>
      </p:sp>
      <p:sp>
        <p:nvSpPr>
          <p:cNvPr id="6164" name="Line 20"/>
          <p:cNvSpPr>
            <a:spLocks noChangeShapeType="1"/>
          </p:cNvSpPr>
          <p:nvPr/>
        </p:nvSpPr>
        <p:spPr bwMode="auto">
          <a:xfrm flipH="1">
            <a:off x="4572000" y="1676400"/>
            <a:ext cx="2209800" cy="0"/>
          </a:xfrm>
          <a:prstGeom prst="line">
            <a:avLst/>
          </a:prstGeom>
          <a:noFill/>
          <a:ln w="9525">
            <a:solidFill>
              <a:schemeClr val="tx1"/>
            </a:solidFill>
            <a:round/>
            <a:headEnd/>
            <a:tailEnd type="triangle" w="med" len="med"/>
          </a:ln>
          <a:effectLst/>
        </p:spPr>
        <p:txBody>
          <a:bodyPr wrap="none"/>
          <a:lstStyle/>
          <a:p>
            <a:endParaRPr lang="en-US"/>
          </a:p>
        </p:txBody>
      </p:sp>
      <p:sp>
        <p:nvSpPr>
          <p:cNvPr id="6165" name="Line 21"/>
          <p:cNvSpPr>
            <a:spLocks noChangeShapeType="1"/>
          </p:cNvSpPr>
          <p:nvPr/>
        </p:nvSpPr>
        <p:spPr bwMode="auto">
          <a:xfrm>
            <a:off x="6781800" y="1676400"/>
            <a:ext cx="0" cy="2895600"/>
          </a:xfrm>
          <a:prstGeom prst="line">
            <a:avLst/>
          </a:prstGeom>
          <a:noFill/>
          <a:ln w="9525">
            <a:solidFill>
              <a:schemeClr val="tx1"/>
            </a:solidFill>
            <a:round/>
            <a:headEnd/>
            <a:tailEnd/>
          </a:ln>
          <a:effectLst/>
        </p:spPr>
        <p:txBody>
          <a:bodyPr wrap="none"/>
          <a:lstStyle/>
          <a:p>
            <a:endParaRPr lang="en-US"/>
          </a:p>
        </p:txBody>
      </p:sp>
      <p:sp>
        <p:nvSpPr>
          <p:cNvPr id="6166" name="Line 22"/>
          <p:cNvSpPr>
            <a:spLocks noChangeShapeType="1"/>
          </p:cNvSpPr>
          <p:nvPr/>
        </p:nvSpPr>
        <p:spPr bwMode="auto">
          <a:xfrm>
            <a:off x="6553200" y="4572000"/>
            <a:ext cx="228600" cy="0"/>
          </a:xfrm>
          <a:prstGeom prst="line">
            <a:avLst/>
          </a:prstGeom>
          <a:noFill/>
          <a:ln w="9525">
            <a:solidFill>
              <a:schemeClr val="tx1"/>
            </a:solidFill>
            <a:round/>
            <a:headEnd/>
            <a:tailEnd/>
          </a:ln>
          <a:effectLst/>
        </p:spPr>
        <p:txBody>
          <a:bodyPr wrap="none"/>
          <a:lstStyle/>
          <a:p>
            <a:endParaRPr lang="en-US"/>
          </a:p>
        </p:txBody>
      </p:sp>
      <p:sp>
        <p:nvSpPr>
          <p:cNvPr id="6167" name="Line 23"/>
          <p:cNvSpPr>
            <a:spLocks noChangeShapeType="1"/>
          </p:cNvSpPr>
          <p:nvPr/>
        </p:nvSpPr>
        <p:spPr bwMode="auto">
          <a:xfrm flipH="1">
            <a:off x="2514600" y="3886200"/>
            <a:ext cx="762000" cy="609600"/>
          </a:xfrm>
          <a:prstGeom prst="line">
            <a:avLst/>
          </a:prstGeom>
          <a:noFill/>
          <a:ln w="9525">
            <a:solidFill>
              <a:schemeClr val="tx1"/>
            </a:solidFill>
            <a:round/>
            <a:headEnd/>
            <a:tailEnd type="triangle" w="med" len="med"/>
          </a:ln>
          <a:effectLst/>
        </p:spPr>
        <p:txBody>
          <a:bodyPr wrap="none"/>
          <a:lstStyle/>
          <a:p>
            <a:endParaRPr lang="en-US"/>
          </a:p>
        </p:txBody>
      </p:sp>
      <p:sp>
        <p:nvSpPr>
          <p:cNvPr id="6168" name="Line 24"/>
          <p:cNvSpPr>
            <a:spLocks noChangeShapeType="1"/>
          </p:cNvSpPr>
          <p:nvPr/>
        </p:nvSpPr>
        <p:spPr bwMode="auto">
          <a:xfrm>
            <a:off x="1905000" y="4800600"/>
            <a:ext cx="0" cy="457200"/>
          </a:xfrm>
          <a:prstGeom prst="line">
            <a:avLst/>
          </a:prstGeom>
          <a:noFill/>
          <a:ln w="9525">
            <a:solidFill>
              <a:schemeClr val="tx1"/>
            </a:solidFill>
            <a:round/>
            <a:headEnd/>
            <a:tailEnd type="triangle" w="med" len="med"/>
          </a:ln>
          <a:effectLst/>
        </p:spPr>
        <p:txBody>
          <a:bodyPr wrap="none"/>
          <a:lstStyle/>
          <a:p>
            <a:endParaRPr lang="en-US"/>
          </a:p>
        </p:txBody>
      </p:sp>
      <p:sp>
        <p:nvSpPr>
          <p:cNvPr id="6169" name="Line 25"/>
          <p:cNvSpPr>
            <a:spLocks noChangeShapeType="1"/>
          </p:cNvSpPr>
          <p:nvPr/>
        </p:nvSpPr>
        <p:spPr bwMode="auto">
          <a:xfrm>
            <a:off x="1905000" y="5562600"/>
            <a:ext cx="0" cy="457200"/>
          </a:xfrm>
          <a:prstGeom prst="line">
            <a:avLst/>
          </a:prstGeom>
          <a:noFill/>
          <a:ln w="9525">
            <a:solidFill>
              <a:schemeClr val="tx1"/>
            </a:solidFill>
            <a:round/>
            <a:headEnd/>
            <a:tailEnd type="triangle" w="med" len="med"/>
          </a:ln>
          <a:effectLst/>
        </p:spPr>
        <p:txBody>
          <a:bodyPr wrap="none"/>
          <a:lstStyle/>
          <a:p>
            <a:endParaRPr lang="en-US"/>
          </a:p>
        </p:txBody>
      </p:sp>
      <p:sp>
        <p:nvSpPr>
          <p:cNvPr id="6170" name="Line 26"/>
          <p:cNvSpPr>
            <a:spLocks noChangeShapeType="1"/>
          </p:cNvSpPr>
          <p:nvPr/>
        </p:nvSpPr>
        <p:spPr bwMode="auto">
          <a:xfrm>
            <a:off x="838200" y="1676400"/>
            <a:ext cx="2438400" cy="0"/>
          </a:xfrm>
          <a:prstGeom prst="line">
            <a:avLst/>
          </a:prstGeom>
          <a:noFill/>
          <a:ln w="9525">
            <a:solidFill>
              <a:schemeClr val="tx1"/>
            </a:solidFill>
            <a:round/>
            <a:headEnd/>
            <a:tailEnd type="triangle" w="med" len="med"/>
          </a:ln>
          <a:effectLst/>
        </p:spPr>
        <p:txBody>
          <a:bodyPr wrap="none"/>
          <a:lstStyle/>
          <a:p>
            <a:endParaRPr lang="en-US"/>
          </a:p>
        </p:txBody>
      </p:sp>
      <p:sp>
        <p:nvSpPr>
          <p:cNvPr id="6171" name="Line 27"/>
          <p:cNvSpPr>
            <a:spLocks noChangeShapeType="1"/>
          </p:cNvSpPr>
          <p:nvPr/>
        </p:nvSpPr>
        <p:spPr bwMode="auto">
          <a:xfrm>
            <a:off x="838200" y="1676400"/>
            <a:ext cx="0" cy="4572000"/>
          </a:xfrm>
          <a:prstGeom prst="line">
            <a:avLst/>
          </a:prstGeom>
          <a:noFill/>
          <a:ln w="9525">
            <a:solidFill>
              <a:schemeClr val="tx1"/>
            </a:solidFill>
            <a:round/>
            <a:headEnd/>
            <a:tailEnd/>
          </a:ln>
          <a:effectLst/>
        </p:spPr>
        <p:txBody>
          <a:bodyPr wrap="none"/>
          <a:lstStyle/>
          <a:p>
            <a:endParaRPr lang="en-US"/>
          </a:p>
        </p:txBody>
      </p:sp>
      <p:sp>
        <p:nvSpPr>
          <p:cNvPr id="6172" name="Line 28"/>
          <p:cNvSpPr>
            <a:spLocks noChangeShapeType="1"/>
          </p:cNvSpPr>
          <p:nvPr/>
        </p:nvSpPr>
        <p:spPr bwMode="auto">
          <a:xfrm>
            <a:off x="838200" y="6248400"/>
            <a:ext cx="381000" cy="0"/>
          </a:xfrm>
          <a:prstGeom prst="line">
            <a:avLst/>
          </a:prstGeom>
          <a:noFill/>
          <a:ln w="9525">
            <a:solidFill>
              <a:schemeClr val="tx1"/>
            </a:solidFill>
            <a:round/>
            <a:headEnd/>
            <a:tailEnd/>
          </a:ln>
          <a:effectLst/>
        </p:spPr>
        <p:txBody>
          <a:bodyPr wrap="none"/>
          <a:lstStyle/>
          <a:p>
            <a:endParaRPr lang="en-US"/>
          </a:p>
        </p:txBody>
      </p:sp>
      <p:sp>
        <p:nvSpPr>
          <p:cNvPr id="6173" name="Text Box 29"/>
          <p:cNvSpPr txBox="1">
            <a:spLocks noChangeArrowheads="1"/>
          </p:cNvSpPr>
          <p:nvPr/>
        </p:nvSpPr>
        <p:spPr bwMode="auto">
          <a:xfrm>
            <a:off x="3657600" y="3124200"/>
            <a:ext cx="1447800" cy="274638"/>
          </a:xfrm>
          <a:prstGeom prst="rect">
            <a:avLst/>
          </a:prstGeom>
          <a:noFill/>
          <a:ln w="9525">
            <a:noFill/>
            <a:miter lim="800000"/>
            <a:headEnd/>
            <a:tailEnd/>
          </a:ln>
          <a:effectLst/>
        </p:spPr>
        <p:txBody>
          <a:bodyPr>
            <a:spAutoFit/>
          </a:bodyPr>
          <a:lstStyle/>
          <a:p>
            <a:pPr>
              <a:spcBef>
                <a:spcPct val="50000"/>
              </a:spcBef>
            </a:pPr>
            <a:r>
              <a:rPr lang="en-US" sz="1200" b="1"/>
              <a:t>SYN+ACK / ACK</a:t>
            </a:r>
          </a:p>
        </p:txBody>
      </p:sp>
      <p:sp>
        <p:nvSpPr>
          <p:cNvPr id="6174" name="Text Box 30"/>
          <p:cNvSpPr txBox="1">
            <a:spLocks noChangeArrowheads="1"/>
          </p:cNvSpPr>
          <p:nvPr/>
        </p:nvSpPr>
        <p:spPr bwMode="auto">
          <a:xfrm>
            <a:off x="5029200" y="2209800"/>
            <a:ext cx="1676400" cy="274638"/>
          </a:xfrm>
          <a:prstGeom prst="rect">
            <a:avLst/>
          </a:prstGeom>
          <a:noFill/>
          <a:ln w="9525">
            <a:noFill/>
            <a:miter lim="800000"/>
            <a:headEnd/>
            <a:tailEnd/>
          </a:ln>
          <a:effectLst/>
        </p:spPr>
        <p:txBody>
          <a:bodyPr>
            <a:spAutoFit/>
          </a:bodyPr>
          <a:lstStyle/>
          <a:p>
            <a:pPr>
              <a:spcBef>
                <a:spcPct val="50000"/>
              </a:spcBef>
            </a:pPr>
            <a:r>
              <a:rPr lang="en-US" sz="1200" b="1"/>
              <a:t>Active open/ SYN</a:t>
            </a:r>
          </a:p>
        </p:txBody>
      </p:sp>
      <p:sp>
        <p:nvSpPr>
          <p:cNvPr id="6175" name="Line 31"/>
          <p:cNvSpPr>
            <a:spLocks noChangeShapeType="1"/>
          </p:cNvSpPr>
          <p:nvPr/>
        </p:nvSpPr>
        <p:spPr bwMode="auto">
          <a:xfrm>
            <a:off x="6781800" y="1676400"/>
            <a:ext cx="0" cy="2895600"/>
          </a:xfrm>
          <a:prstGeom prst="line">
            <a:avLst/>
          </a:prstGeom>
          <a:noFill/>
          <a:ln w="9525">
            <a:solidFill>
              <a:schemeClr val="tx1"/>
            </a:solidFill>
            <a:round/>
            <a:headEnd/>
            <a:tailEnd/>
          </a:ln>
          <a:effectLst/>
        </p:spPr>
        <p:txBody>
          <a:bodyPr wrap="none"/>
          <a:lstStyle/>
          <a:p>
            <a:endParaRPr lang="en-US"/>
          </a:p>
        </p:txBody>
      </p:sp>
      <p:sp>
        <p:nvSpPr>
          <p:cNvPr id="6176" name="Line 32"/>
          <p:cNvSpPr>
            <a:spLocks noChangeShapeType="1"/>
          </p:cNvSpPr>
          <p:nvPr/>
        </p:nvSpPr>
        <p:spPr bwMode="auto">
          <a:xfrm>
            <a:off x="6553200" y="4572000"/>
            <a:ext cx="228600" cy="0"/>
          </a:xfrm>
          <a:prstGeom prst="line">
            <a:avLst/>
          </a:prstGeom>
          <a:noFill/>
          <a:ln w="9525">
            <a:solidFill>
              <a:schemeClr val="tx1"/>
            </a:solidFill>
            <a:round/>
            <a:headEnd/>
            <a:tailEnd/>
          </a:ln>
          <a:effectLst/>
        </p:spPr>
        <p:txBody>
          <a:bodyPr wrap="none"/>
          <a:lstStyle/>
          <a:p>
            <a:endParaRPr lang="en-US"/>
          </a:p>
        </p:txBody>
      </p:sp>
      <p:sp>
        <p:nvSpPr>
          <p:cNvPr id="6177" name="Line 33"/>
          <p:cNvSpPr>
            <a:spLocks noChangeShapeType="1"/>
          </p:cNvSpPr>
          <p:nvPr/>
        </p:nvSpPr>
        <p:spPr bwMode="auto">
          <a:xfrm>
            <a:off x="7315200" y="1524000"/>
            <a:ext cx="0" cy="3962400"/>
          </a:xfrm>
          <a:prstGeom prst="line">
            <a:avLst/>
          </a:prstGeom>
          <a:noFill/>
          <a:ln w="38100">
            <a:solidFill>
              <a:schemeClr val="tx1"/>
            </a:solidFill>
            <a:round/>
            <a:headEnd/>
            <a:tailEnd type="triangle" w="med" len="med"/>
          </a:ln>
          <a:effectLst/>
        </p:spPr>
        <p:txBody>
          <a:bodyPr wrap="none"/>
          <a:lstStyle/>
          <a:p>
            <a:endParaRPr lang="en-US">
              <a:ln w="28575">
                <a:solidFill>
                  <a:schemeClr val="tx1"/>
                </a:solidFill>
              </a:ln>
            </a:endParaRPr>
          </a:p>
        </p:txBody>
      </p:sp>
      <p:sp>
        <p:nvSpPr>
          <p:cNvPr id="6178" name="Line 34"/>
          <p:cNvSpPr>
            <a:spLocks noChangeShapeType="1"/>
          </p:cNvSpPr>
          <p:nvPr/>
        </p:nvSpPr>
        <p:spPr bwMode="auto">
          <a:xfrm>
            <a:off x="8534400" y="1524000"/>
            <a:ext cx="0" cy="3962400"/>
          </a:xfrm>
          <a:prstGeom prst="line">
            <a:avLst/>
          </a:prstGeom>
          <a:noFill/>
          <a:ln w="9525">
            <a:solidFill>
              <a:schemeClr val="tx1"/>
            </a:solidFill>
            <a:round/>
            <a:headEnd/>
            <a:tailEnd type="triangle" w="med" len="med"/>
          </a:ln>
          <a:effectLst/>
        </p:spPr>
        <p:txBody>
          <a:bodyPr wrap="none"/>
          <a:lstStyle/>
          <a:p>
            <a:endParaRPr lang="en-US"/>
          </a:p>
        </p:txBody>
      </p:sp>
      <p:sp>
        <p:nvSpPr>
          <p:cNvPr id="6179" name="Line 35"/>
          <p:cNvSpPr>
            <a:spLocks noChangeShapeType="1"/>
          </p:cNvSpPr>
          <p:nvPr/>
        </p:nvSpPr>
        <p:spPr bwMode="auto">
          <a:xfrm>
            <a:off x="7315200" y="2133600"/>
            <a:ext cx="1219200" cy="304800"/>
          </a:xfrm>
          <a:prstGeom prst="line">
            <a:avLst/>
          </a:prstGeom>
          <a:noFill/>
          <a:ln w="28575">
            <a:solidFill>
              <a:srgbClr val="FF3300"/>
            </a:solidFill>
            <a:round/>
            <a:headEnd/>
            <a:tailEnd type="triangle" w="med" len="med"/>
          </a:ln>
          <a:effectLst/>
        </p:spPr>
        <p:txBody>
          <a:bodyPr wrap="none"/>
          <a:lstStyle/>
          <a:p>
            <a:endParaRPr lang="en-US"/>
          </a:p>
        </p:txBody>
      </p:sp>
      <p:sp>
        <p:nvSpPr>
          <p:cNvPr id="6180" name="Line 36"/>
          <p:cNvSpPr>
            <a:spLocks noChangeShapeType="1"/>
          </p:cNvSpPr>
          <p:nvPr/>
        </p:nvSpPr>
        <p:spPr bwMode="auto">
          <a:xfrm flipH="1">
            <a:off x="7315200" y="2743200"/>
            <a:ext cx="1219200" cy="304800"/>
          </a:xfrm>
          <a:prstGeom prst="line">
            <a:avLst/>
          </a:prstGeom>
          <a:noFill/>
          <a:ln w="28575">
            <a:solidFill>
              <a:srgbClr val="FF3300"/>
            </a:solidFill>
            <a:round/>
            <a:headEnd/>
            <a:tailEnd type="triangle" w="med" len="med"/>
          </a:ln>
          <a:effectLst/>
        </p:spPr>
        <p:txBody>
          <a:bodyPr wrap="none"/>
          <a:lstStyle/>
          <a:p>
            <a:endParaRPr lang="en-US"/>
          </a:p>
        </p:txBody>
      </p:sp>
      <p:sp>
        <p:nvSpPr>
          <p:cNvPr id="6181" name="Line 37"/>
          <p:cNvSpPr>
            <a:spLocks noChangeShapeType="1"/>
          </p:cNvSpPr>
          <p:nvPr/>
        </p:nvSpPr>
        <p:spPr bwMode="auto">
          <a:xfrm>
            <a:off x="7315200" y="3352800"/>
            <a:ext cx="1219200" cy="304800"/>
          </a:xfrm>
          <a:prstGeom prst="line">
            <a:avLst/>
          </a:prstGeom>
          <a:noFill/>
          <a:ln w="28575">
            <a:solidFill>
              <a:srgbClr val="FF3300"/>
            </a:solidFill>
            <a:round/>
            <a:headEnd/>
            <a:tailEnd type="triangle" w="med" len="med"/>
          </a:ln>
          <a:effectLst/>
        </p:spPr>
        <p:txBody>
          <a:bodyPr wrap="none"/>
          <a:lstStyle/>
          <a:p>
            <a:endParaRPr lang="en-US"/>
          </a:p>
        </p:txBody>
      </p:sp>
      <p:sp>
        <p:nvSpPr>
          <p:cNvPr id="6182" name="Text Box 38"/>
          <p:cNvSpPr txBox="1">
            <a:spLocks noChangeArrowheads="1"/>
          </p:cNvSpPr>
          <p:nvPr/>
        </p:nvSpPr>
        <p:spPr bwMode="auto">
          <a:xfrm>
            <a:off x="6705600" y="5562600"/>
            <a:ext cx="838200" cy="336550"/>
          </a:xfrm>
          <a:prstGeom prst="rect">
            <a:avLst/>
          </a:prstGeom>
          <a:noFill/>
          <a:ln w="9525">
            <a:noFill/>
            <a:miter lim="800000"/>
            <a:headEnd/>
            <a:tailEnd/>
          </a:ln>
          <a:effectLst/>
        </p:spPr>
        <p:txBody>
          <a:bodyPr>
            <a:spAutoFit/>
          </a:bodyPr>
          <a:lstStyle/>
          <a:p>
            <a:pPr>
              <a:spcBef>
                <a:spcPct val="50000"/>
              </a:spcBef>
            </a:pPr>
            <a:r>
              <a:rPr lang="en-US" sz="1600"/>
              <a:t>client</a:t>
            </a:r>
          </a:p>
        </p:txBody>
      </p:sp>
      <p:sp>
        <p:nvSpPr>
          <p:cNvPr id="6183" name="Text Box 39"/>
          <p:cNvSpPr txBox="1">
            <a:spLocks noChangeArrowheads="1"/>
          </p:cNvSpPr>
          <p:nvPr/>
        </p:nvSpPr>
        <p:spPr bwMode="auto">
          <a:xfrm>
            <a:off x="8077200" y="5562600"/>
            <a:ext cx="838200" cy="336550"/>
          </a:xfrm>
          <a:prstGeom prst="rect">
            <a:avLst/>
          </a:prstGeom>
          <a:noFill/>
          <a:ln w="9525">
            <a:noFill/>
            <a:miter lim="800000"/>
            <a:headEnd/>
            <a:tailEnd/>
          </a:ln>
          <a:effectLst/>
        </p:spPr>
        <p:txBody>
          <a:bodyPr>
            <a:spAutoFit/>
          </a:bodyPr>
          <a:lstStyle/>
          <a:p>
            <a:pPr>
              <a:spcBef>
                <a:spcPct val="50000"/>
              </a:spcBef>
            </a:pPr>
            <a:r>
              <a:rPr lang="en-US" sz="1600"/>
              <a:t>server</a:t>
            </a:r>
          </a:p>
        </p:txBody>
      </p:sp>
      <p:sp>
        <p:nvSpPr>
          <p:cNvPr id="6184" name="Text Box 40"/>
          <p:cNvSpPr txBox="1">
            <a:spLocks noChangeArrowheads="1"/>
          </p:cNvSpPr>
          <p:nvPr/>
        </p:nvSpPr>
        <p:spPr bwMode="auto">
          <a:xfrm>
            <a:off x="7467600" y="3733800"/>
            <a:ext cx="914400" cy="274638"/>
          </a:xfrm>
          <a:prstGeom prst="rect">
            <a:avLst/>
          </a:prstGeom>
          <a:noFill/>
          <a:ln w="9525">
            <a:noFill/>
            <a:miter lim="800000"/>
            <a:headEnd/>
            <a:tailEnd/>
          </a:ln>
          <a:effectLst/>
        </p:spPr>
        <p:txBody>
          <a:bodyPr>
            <a:spAutoFit/>
          </a:bodyPr>
          <a:lstStyle/>
          <a:p>
            <a:pPr>
              <a:spcBef>
                <a:spcPct val="50000"/>
              </a:spcBef>
            </a:pPr>
            <a:r>
              <a:rPr lang="en-US" sz="1200" b="1"/>
              <a:t>ACK</a:t>
            </a:r>
          </a:p>
        </p:txBody>
      </p:sp>
      <p:sp>
        <p:nvSpPr>
          <p:cNvPr id="6185" name="Text Box 41"/>
          <p:cNvSpPr txBox="1">
            <a:spLocks noChangeArrowheads="1"/>
          </p:cNvSpPr>
          <p:nvPr/>
        </p:nvSpPr>
        <p:spPr bwMode="auto">
          <a:xfrm>
            <a:off x="7391400" y="1828800"/>
            <a:ext cx="914400" cy="274638"/>
          </a:xfrm>
          <a:prstGeom prst="rect">
            <a:avLst/>
          </a:prstGeom>
          <a:noFill/>
          <a:ln w="9525">
            <a:noFill/>
            <a:miter lim="800000"/>
            <a:headEnd/>
            <a:tailEnd/>
          </a:ln>
          <a:effectLst/>
        </p:spPr>
        <p:txBody>
          <a:bodyPr>
            <a:spAutoFit/>
          </a:bodyPr>
          <a:lstStyle/>
          <a:p>
            <a:pPr>
              <a:spcBef>
                <a:spcPct val="50000"/>
              </a:spcBef>
            </a:pPr>
            <a:r>
              <a:rPr lang="en-US" sz="1200" b="1"/>
              <a:t>SYN</a:t>
            </a:r>
          </a:p>
        </p:txBody>
      </p:sp>
      <p:sp>
        <p:nvSpPr>
          <p:cNvPr id="6186" name="Text Box 42"/>
          <p:cNvSpPr txBox="1">
            <a:spLocks noChangeArrowheads="1"/>
          </p:cNvSpPr>
          <p:nvPr/>
        </p:nvSpPr>
        <p:spPr bwMode="auto">
          <a:xfrm>
            <a:off x="7315200" y="2590800"/>
            <a:ext cx="1066800" cy="274638"/>
          </a:xfrm>
          <a:prstGeom prst="rect">
            <a:avLst/>
          </a:prstGeom>
          <a:noFill/>
          <a:ln w="9525">
            <a:noFill/>
            <a:miter lim="800000"/>
            <a:headEnd/>
            <a:tailEnd/>
          </a:ln>
          <a:effectLst/>
        </p:spPr>
        <p:txBody>
          <a:bodyPr>
            <a:spAutoFit/>
          </a:bodyPr>
          <a:lstStyle/>
          <a:p>
            <a:pPr>
              <a:spcBef>
                <a:spcPct val="50000"/>
              </a:spcBef>
            </a:pPr>
            <a:r>
              <a:rPr lang="en-US" sz="1200" b="1"/>
              <a:t>SYN+ACK</a:t>
            </a:r>
          </a:p>
        </p:txBody>
      </p:sp>
    </p:spTree>
    <p:extLst>
      <p:ext uri="{BB962C8B-B14F-4D97-AF65-F5344CB8AC3E}">
        <p14:creationId xmlns:p14="http://schemas.microsoft.com/office/powerpoint/2010/main" xmlns="" val="12948758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defRPr/>
            </a:pPr>
            <a:r>
              <a:rPr lang="en-US" smtClean="0"/>
              <a:t>Addresses and Ports</a:t>
            </a:r>
          </a:p>
        </p:txBody>
      </p:sp>
      <p:sp>
        <p:nvSpPr>
          <p:cNvPr id="28675" name="Rectangle 3"/>
          <p:cNvSpPr>
            <a:spLocks noGrp="1" noChangeArrowheads="1"/>
          </p:cNvSpPr>
          <p:nvPr>
            <p:ph idx="1"/>
          </p:nvPr>
        </p:nvSpPr>
        <p:spPr>
          <a:xfrm>
            <a:off x="838200" y="2133600"/>
            <a:ext cx="7772400" cy="4114800"/>
          </a:xfrm>
        </p:spPr>
        <p:txBody>
          <a:bodyPr/>
          <a:lstStyle/>
          <a:p>
            <a:pPr eaLnBrk="1" hangingPunct="1">
              <a:lnSpc>
                <a:spcPct val="90000"/>
              </a:lnSpc>
              <a:defRPr/>
            </a:pPr>
            <a:r>
              <a:rPr lang="en-US" sz="2800" dirty="0" smtClean="0"/>
              <a:t>To capture all traffic with host </a:t>
            </a:r>
            <a:r>
              <a:rPr lang="en-US" sz="2800" dirty="0" err="1" smtClean="0"/>
              <a:t>churchward</a:t>
            </a:r>
            <a:r>
              <a:rPr lang="en-US" sz="2800" dirty="0" smtClean="0"/>
              <a:t> as source or destination address</a:t>
            </a:r>
          </a:p>
          <a:p>
            <a:pPr lvl="1" eaLnBrk="1" hangingPunct="1">
              <a:lnSpc>
                <a:spcPct val="90000"/>
              </a:lnSpc>
              <a:defRPr/>
            </a:pPr>
            <a:r>
              <a:rPr lang="en-US" sz="2400" dirty="0" err="1" smtClean="0"/>
              <a:t>tcpdump</a:t>
            </a:r>
            <a:r>
              <a:rPr lang="en-US" sz="2400" dirty="0" smtClean="0"/>
              <a:t> host </a:t>
            </a:r>
            <a:r>
              <a:rPr lang="en-US" sz="2400" dirty="0" err="1" smtClean="0"/>
              <a:t>churchward</a:t>
            </a:r>
            <a:endParaRPr lang="en-US" sz="2400" dirty="0" smtClean="0"/>
          </a:p>
          <a:p>
            <a:pPr eaLnBrk="1" hangingPunct="1">
              <a:lnSpc>
                <a:spcPct val="90000"/>
              </a:lnSpc>
              <a:defRPr/>
            </a:pPr>
            <a:r>
              <a:rPr lang="en-US" sz="2800" dirty="0" smtClean="0"/>
              <a:t>To capture all traffic with the </a:t>
            </a:r>
            <a:r>
              <a:rPr lang="en-US" sz="2800" dirty="0" err="1" smtClean="0"/>
              <a:t>tcp</a:t>
            </a:r>
            <a:r>
              <a:rPr lang="en-US" sz="2800" dirty="0" smtClean="0"/>
              <a:t> or </a:t>
            </a:r>
            <a:r>
              <a:rPr lang="en-US" sz="2800" dirty="0" err="1" smtClean="0"/>
              <a:t>udp</a:t>
            </a:r>
            <a:r>
              <a:rPr lang="en-US" sz="2800" dirty="0" smtClean="0"/>
              <a:t>, source or destination port number 53</a:t>
            </a:r>
          </a:p>
          <a:p>
            <a:pPr lvl="1" eaLnBrk="1" hangingPunct="1">
              <a:lnSpc>
                <a:spcPct val="90000"/>
              </a:lnSpc>
              <a:defRPr/>
            </a:pPr>
            <a:r>
              <a:rPr lang="en-US" sz="2400" dirty="0" err="1" smtClean="0"/>
              <a:t>tcpdump</a:t>
            </a:r>
            <a:r>
              <a:rPr lang="en-US" sz="2400" dirty="0" smtClean="0"/>
              <a:t> port 53</a:t>
            </a:r>
          </a:p>
          <a:p>
            <a:pPr eaLnBrk="1" hangingPunct="1">
              <a:lnSpc>
                <a:spcPct val="90000"/>
              </a:lnSpc>
              <a:defRPr/>
            </a:pPr>
            <a:r>
              <a:rPr lang="en-US" sz="2800" dirty="0" smtClean="0"/>
              <a:t>To capture all traffic with the source address </a:t>
            </a:r>
            <a:r>
              <a:rPr lang="en-US" sz="2800" dirty="0" err="1" smtClean="0"/>
              <a:t>churchward</a:t>
            </a:r>
            <a:endParaRPr lang="en-US" sz="2800" dirty="0" smtClean="0"/>
          </a:p>
          <a:p>
            <a:pPr lvl="1" eaLnBrk="1" hangingPunct="1">
              <a:lnSpc>
                <a:spcPct val="90000"/>
              </a:lnSpc>
              <a:defRPr/>
            </a:pPr>
            <a:r>
              <a:rPr lang="en-US" sz="2400" dirty="0" err="1" smtClean="0"/>
              <a:t>tcpdump</a:t>
            </a:r>
            <a:r>
              <a:rPr lang="en-US" sz="2400" dirty="0" smtClean="0"/>
              <a:t> </a:t>
            </a:r>
            <a:r>
              <a:rPr lang="en-US" sz="2400" dirty="0" err="1" smtClean="0"/>
              <a:t>src</a:t>
            </a:r>
            <a:r>
              <a:rPr lang="en-US" sz="2400" dirty="0" smtClean="0"/>
              <a:t> host </a:t>
            </a:r>
            <a:r>
              <a:rPr lang="en-US" sz="2400" dirty="0" err="1" smtClean="0"/>
              <a:t>churchward</a:t>
            </a:r>
            <a:endParaRPr lang="en-US" sz="2400" dirty="0" smtClean="0"/>
          </a:p>
        </p:txBody>
      </p:sp>
      <p:sp>
        <p:nvSpPr>
          <p:cNvPr id="2" name="Slide Number Placeholder 1"/>
          <p:cNvSpPr>
            <a:spLocks noGrp="1"/>
          </p:cNvSpPr>
          <p:nvPr>
            <p:ph type="sldNum" sz="quarter" idx="12"/>
          </p:nvPr>
        </p:nvSpPr>
        <p:spPr/>
        <p:txBody>
          <a:bodyPr/>
          <a:lstStyle/>
          <a:p>
            <a:fld id="{41B42018-0AAA-434B-9B3C-90D7B2C24624}" type="slidenum">
              <a:rPr lang="en-US" smtClean="0"/>
              <a:pPr/>
              <a:t>50</a:t>
            </a:fld>
            <a:endParaRPr lang="en-US"/>
          </a:p>
        </p:txBody>
      </p:sp>
    </p:spTree>
    <p:extLst>
      <p:ext uri="{BB962C8B-B14F-4D97-AF65-F5344CB8AC3E}">
        <p14:creationId xmlns:p14="http://schemas.microsoft.com/office/powerpoint/2010/main" xmlns="" val="7390887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defRPr/>
            </a:pPr>
            <a:r>
              <a:rPr lang="en-US" smtClean="0"/>
              <a:t>Addresses and Ports</a:t>
            </a:r>
          </a:p>
        </p:txBody>
      </p:sp>
      <p:sp>
        <p:nvSpPr>
          <p:cNvPr id="41987" name="Rectangle 3"/>
          <p:cNvSpPr>
            <a:spLocks noGrp="1" noChangeArrowheads="1"/>
          </p:cNvSpPr>
          <p:nvPr>
            <p:ph idx="1"/>
          </p:nvPr>
        </p:nvSpPr>
        <p:spPr/>
        <p:txBody>
          <a:bodyPr/>
          <a:lstStyle/>
          <a:p>
            <a:pPr eaLnBrk="1" hangingPunct="1">
              <a:lnSpc>
                <a:spcPct val="90000"/>
              </a:lnSpc>
              <a:defRPr/>
            </a:pPr>
            <a:r>
              <a:rPr lang="en-US" sz="2800" smtClean="0"/>
              <a:t>To capture all trafffic with the destination tcp or udp port 53</a:t>
            </a:r>
          </a:p>
          <a:p>
            <a:pPr lvl="1" eaLnBrk="1" hangingPunct="1">
              <a:lnSpc>
                <a:spcPct val="90000"/>
              </a:lnSpc>
              <a:defRPr/>
            </a:pPr>
            <a:r>
              <a:rPr lang="en-US" sz="2400" smtClean="0"/>
              <a:t>tcpdump dst port 53</a:t>
            </a:r>
          </a:p>
          <a:p>
            <a:pPr eaLnBrk="1" hangingPunct="1">
              <a:lnSpc>
                <a:spcPct val="90000"/>
              </a:lnSpc>
              <a:defRPr/>
            </a:pPr>
            <a:r>
              <a:rPr lang="en-US" sz="2800" smtClean="0"/>
              <a:t>To capture all TCP traffic with the source address churchward</a:t>
            </a:r>
          </a:p>
          <a:p>
            <a:pPr lvl="1" eaLnBrk="1" hangingPunct="1">
              <a:lnSpc>
                <a:spcPct val="90000"/>
              </a:lnSpc>
              <a:defRPr/>
            </a:pPr>
            <a:r>
              <a:rPr lang="en-US" sz="2400" smtClean="0"/>
              <a:t>tcpdump tcp src host churchward</a:t>
            </a:r>
          </a:p>
          <a:p>
            <a:pPr eaLnBrk="1" hangingPunct="1">
              <a:lnSpc>
                <a:spcPct val="90000"/>
              </a:lnSpc>
              <a:defRPr/>
            </a:pPr>
            <a:r>
              <a:rPr lang="en-US" sz="2800" smtClean="0"/>
              <a:t>To capture all trafffic with the destination udp port 53</a:t>
            </a:r>
          </a:p>
          <a:p>
            <a:pPr lvl="1" eaLnBrk="1" hangingPunct="1">
              <a:lnSpc>
                <a:spcPct val="90000"/>
              </a:lnSpc>
              <a:defRPr/>
            </a:pPr>
            <a:r>
              <a:rPr lang="en-US" sz="2400" smtClean="0"/>
              <a:t>tcpdump udp dst port 53</a:t>
            </a:r>
          </a:p>
        </p:txBody>
      </p:sp>
      <p:sp>
        <p:nvSpPr>
          <p:cNvPr id="2" name="Slide Number Placeholder 1"/>
          <p:cNvSpPr>
            <a:spLocks noGrp="1"/>
          </p:cNvSpPr>
          <p:nvPr>
            <p:ph type="sldNum" sz="quarter" idx="12"/>
          </p:nvPr>
        </p:nvSpPr>
        <p:spPr/>
        <p:txBody>
          <a:bodyPr/>
          <a:lstStyle/>
          <a:p>
            <a:fld id="{41B42018-0AAA-434B-9B3C-90D7B2C24624}" type="slidenum">
              <a:rPr lang="en-US" smtClean="0"/>
              <a:pPr/>
              <a:t>51</a:t>
            </a:fld>
            <a:endParaRPr lang="en-US"/>
          </a:p>
        </p:txBody>
      </p:sp>
    </p:spTree>
    <p:extLst>
      <p:ext uri="{BB962C8B-B14F-4D97-AF65-F5344CB8AC3E}">
        <p14:creationId xmlns:p14="http://schemas.microsoft.com/office/powerpoint/2010/main" xmlns="" val="233498762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defRPr/>
            </a:pPr>
            <a:r>
              <a:rPr lang="en-US" smtClean="0"/>
              <a:t>Logical Operators </a:t>
            </a:r>
          </a:p>
        </p:txBody>
      </p:sp>
      <p:sp>
        <p:nvSpPr>
          <p:cNvPr id="44035" name="Rectangle 3"/>
          <p:cNvSpPr>
            <a:spLocks noGrp="1" noChangeArrowheads="1"/>
          </p:cNvSpPr>
          <p:nvPr>
            <p:ph idx="1"/>
          </p:nvPr>
        </p:nvSpPr>
        <p:spPr>
          <a:xfrm>
            <a:off x="914400" y="2209800"/>
            <a:ext cx="7772400" cy="4114800"/>
          </a:xfrm>
        </p:spPr>
        <p:txBody>
          <a:bodyPr/>
          <a:lstStyle/>
          <a:p>
            <a:pPr eaLnBrk="1" hangingPunct="1">
              <a:defRPr/>
            </a:pPr>
            <a:r>
              <a:rPr lang="en-US" sz="2400" dirty="0" smtClean="0"/>
              <a:t>Expressions can be combined using AND </a:t>
            </a:r>
            <a:r>
              <a:rPr lang="en-US" sz="2400" dirty="0" err="1" smtClean="0"/>
              <a:t>and</a:t>
            </a:r>
            <a:r>
              <a:rPr lang="en-US" sz="2400" dirty="0" smtClean="0"/>
              <a:t> OR with the additional use of NOT. </a:t>
            </a:r>
          </a:p>
          <a:p>
            <a:pPr lvl="1" eaLnBrk="1" hangingPunct="1">
              <a:defRPr/>
            </a:pPr>
            <a:r>
              <a:rPr lang="en-US" sz="2400" dirty="0" err="1" smtClean="0"/>
              <a:t>tcpdump</a:t>
            </a:r>
            <a:r>
              <a:rPr lang="en-US" sz="2400" dirty="0" smtClean="0"/>
              <a:t> </a:t>
            </a:r>
            <a:r>
              <a:rPr lang="en-US" sz="2400" dirty="0" err="1" smtClean="0"/>
              <a:t>src</a:t>
            </a:r>
            <a:r>
              <a:rPr lang="en-US" sz="2400" dirty="0" smtClean="0"/>
              <a:t> host </a:t>
            </a:r>
            <a:r>
              <a:rPr lang="en-US" sz="2400" dirty="0" err="1" smtClean="0"/>
              <a:t>churchward</a:t>
            </a:r>
            <a:r>
              <a:rPr lang="en-US" sz="2400" dirty="0" smtClean="0"/>
              <a:t> </a:t>
            </a:r>
            <a:r>
              <a:rPr lang="en-US" sz="2400" dirty="0" smtClean="0">
                <a:solidFill>
                  <a:srgbClr val="FF0000"/>
                </a:solidFill>
              </a:rPr>
              <a:t>and</a:t>
            </a:r>
            <a:r>
              <a:rPr lang="en-US" sz="2400" dirty="0" smtClean="0"/>
              <a:t> </a:t>
            </a:r>
            <a:r>
              <a:rPr lang="en-US" sz="2400" dirty="0" err="1" smtClean="0"/>
              <a:t>udp</a:t>
            </a:r>
            <a:r>
              <a:rPr lang="en-US" sz="2400" dirty="0" smtClean="0"/>
              <a:t> </a:t>
            </a:r>
            <a:r>
              <a:rPr lang="en-US" sz="2400" dirty="0" err="1" smtClean="0"/>
              <a:t>dst</a:t>
            </a:r>
            <a:r>
              <a:rPr lang="en-US" sz="2400" dirty="0" smtClean="0"/>
              <a:t> port 53</a:t>
            </a:r>
          </a:p>
          <a:p>
            <a:pPr lvl="1" eaLnBrk="1" hangingPunct="1">
              <a:defRPr/>
            </a:pPr>
            <a:r>
              <a:rPr lang="en-US" sz="2400" dirty="0" err="1" smtClean="0"/>
              <a:t>tcpdump</a:t>
            </a:r>
            <a:r>
              <a:rPr lang="en-US" sz="2400" dirty="0" smtClean="0"/>
              <a:t> </a:t>
            </a:r>
            <a:r>
              <a:rPr lang="en-US" sz="2400" dirty="0" err="1" smtClean="0"/>
              <a:t>dst</a:t>
            </a:r>
            <a:r>
              <a:rPr lang="en-US" sz="2400" dirty="0" smtClean="0"/>
              <a:t> 224.2.127.254 </a:t>
            </a:r>
            <a:r>
              <a:rPr lang="en-US" sz="2400" dirty="0" smtClean="0">
                <a:solidFill>
                  <a:srgbClr val="FF0000"/>
                </a:solidFill>
              </a:rPr>
              <a:t>or</a:t>
            </a:r>
            <a:r>
              <a:rPr lang="en-US" sz="2400" dirty="0" smtClean="0"/>
              <a:t> </a:t>
            </a:r>
            <a:r>
              <a:rPr lang="en-US" sz="2400" dirty="0" err="1" smtClean="0"/>
              <a:t>dst</a:t>
            </a:r>
            <a:r>
              <a:rPr lang="en-US" sz="2400" dirty="0" smtClean="0"/>
              <a:t> 239.255.255.255</a:t>
            </a:r>
          </a:p>
          <a:p>
            <a:pPr lvl="1" eaLnBrk="1" hangingPunct="1">
              <a:defRPr/>
            </a:pPr>
            <a:r>
              <a:rPr lang="en-US" sz="2400" dirty="0" err="1" smtClean="0"/>
              <a:t>tcpdump</a:t>
            </a:r>
            <a:r>
              <a:rPr lang="en-US" sz="2400" dirty="0" smtClean="0"/>
              <a:t> </a:t>
            </a:r>
            <a:r>
              <a:rPr lang="en-US" sz="2400" dirty="0" err="1" smtClean="0"/>
              <a:t>dst</a:t>
            </a:r>
            <a:r>
              <a:rPr lang="en-US" sz="2400" dirty="0" smtClean="0"/>
              <a:t> 224.2.127.254 </a:t>
            </a:r>
            <a:r>
              <a:rPr lang="en-US" sz="2400" dirty="0" smtClean="0">
                <a:solidFill>
                  <a:srgbClr val="FF0000"/>
                </a:solidFill>
              </a:rPr>
              <a:t>and</a:t>
            </a:r>
            <a:r>
              <a:rPr lang="en-US" sz="2400" dirty="0" smtClean="0"/>
              <a:t> </a:t>
            </a:r>
            <a:r>
              <a:rPr lang="en-US" sz="2400" dirty="0" smtClean="0">
                <a:solidFill>
                  <a:srgbClr val="FF0000"/>
                </a:solidFill>
              </a:rPr>
              <a:t>not</a:t>
            </a:r>
            <a:r>
              <a:rPr lang="en-US" sz="2400" dirty="0" smtClean="0"/>
              <a:t> </a:t>
            </a:r>
            <a:r>
              <a:rPr lang="en-US" sz="2400" dirty="0" err="1" smtClean="0"/>
              <a:t>src</a:t>
            </a:r>
            <a:r>
              <a:rPr lang="en-US" sz="2400" dirty="0" smtClean="0"/>
              <a:t> 139.133.204.110</a:t>
            </a:r>
          </a:p>
        </p:txBody>
      </p:sp>
      <p:sp>
        <p:nvSpPr>
          <p:cNvPr id="2" name="Slide Number Placeholder 1"/>
          <p:cNvSpPr>
            <a:spLocks noGrp="1"/>
          </p:cNvSpPr>
          <p:nvPr>
            <p:ph type="sldNum" sz="quarter" idx="12"/>
          </p:nvPr>
        </p:nvSpPr>
        <p:spPr/>
        <p:txBody>
          <a:bodyPr/>
          <a:lstStyle/>
          <a:p>
            <a:fld id="{41B42018-0AAA-434B-9B3C-90D7B2C24624}" type="slidenum">
              <a:rPr lang="en-US" smtClean="0"/>
              <a:pPr/>
              <a:t>52</a:t>
            </a:fld>
            <a:endParaRPr lang="en-US"/>
          </a:p>
        </p:txBody>
      </p:sp>
    </p:spTree>
    <p:extLst>
      <p:ext uri="{BB962C8B-B14F-4D97-AF65-F5344CB8AC3E}">
        <p14:creationId xmlns:p14="http://schemas.microsoft.com/office/powerpoint/2010/main" xmlns="" val="397562551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defRPr/>
            </a:pPr>
            <a:r>
              <a:rPr lang="en-US" smtClean="0"/>
              <a:t>TCPDump Flags</a:t>
            </a:r>
          </a:p>
        </p:txBody>
      </p:sp>
      <p:sp>
        <p:nvSpPr>
          <p:cNvPr id="45059" name="Rectangle 3"/>
          <p:cNvSpPr>
            <a:spLocks noGrp="1" noChangeArrowheads="1"/>
          </p:cNvSpPr>
          <p:nvPr>
            <p:ph idx="1"/>
          </p:nvPr>
        </p:nvSpPr>
        <p:spPr>
          <a:xfrm>
            <a:off x="914400" y="2133600"/>
            <a:ext cx="7772400" cy="4114800"/>
          </a:xfrm>
        </p:spPr>
        <p:txBody>
          <a:bodyPr/>
          <a:lstStyle/>
          <a:p>
            <a:pPr eaLnBrk="1" hangingPunct="1">
              <a:defRPr/>
            </a:pPr>
            <a:r>
              <a:rPr lang="en-US" sz="2400" dirty="0" smtClean="0"/>
              <a:t>SYN (S): session establishment request</a:t>
            </a:r>
          </a:p>
          <a:p>
            <a:pPr eaLnBrk="1" hangingPunct="1">
              <a:defRPr/>
            </a:pPr>
            <a:r>
              <a:rPr lang="en-US" sz="2400" dirty="0" smtClean="0"/>
              <a:t>ACK (</a:t>
            </a:r>
            <a:r>
              <a:rPr lang="en-US" sz="2400" dirty="0" err="1" smtClean="0"/>
              <a:t>ack</a:t>
            </a:r>
            <a:r>
              <a:rPr lang="en-US" sz="2400" dirty="0" smtClean="0"/>
              <a:t>): acknowledge the receipt of data.  May piggyback with other flags.</a:t>
            </a:r>
          </a:p>
          <a:p>
            <a:pPr eaLnBrk="1" hangingPunct="1">
              <a:defRPr/>
            </a:pPr>
            <a:r>
              <a:rPr lang="en-US" sz="2400" dirty="0" smtClean="0"/>
              <a:t>FIN (F): session termination request.</a:t>
            </a:r>
          </a:p>
          <a:p>
            <a:pPr eaLnBrk="1" hangingPunct="1">
              <a:defRPr/>
            </a:pPr>
            <a:r>
              <a:rPr lang="en-US" sz="2400" dirty="0" smtClean="0"/>
              <a:t>RESET (R): immediately abort the session.</a:t>
            </a:r>
          </a:p>
          <a:p>
            <a:pPr eaLnBrk="1" hangingPunct="1">
              <a:defRPr/>
            </a:pPr>
            <a:r>
              <a:rPr lang="en-US" sz="2400" dirty="0" smtClean="0"/>
              <a:t>PUSH (P): Send the data out immediately. Responsiveness over efficiency.</a:t>
            </a:r>
          </a:p>
        </p:txBody>
      </p:sp>
      <p:sp>
        <p:nvSpPr>
          <p:cNvPr id="2" name="Slide Number Placeholder 1"/>
          <p:cNvSpPr>
            <a:spLocks noGrp="1"/>
          </p:cNvSpPr>
          <p:nvPr>
            <p:ph type="sldNum" sz="quarter" idx="12"/>
          </p:nvPr>
        </p:nvSpPr>
        <p:spPr/>
        <p:txBody>
          <a:bodyPr/>
          <a:lstStyle/>
          <a:p>
            <a:fld id="{41B42018-0AAA-434B-9B3C-90D7B2C24624}" type="slidenum">
              <a:rPr lang="en-US" smtClean="0"/>
              <a:pPr/>
              <a:t>53</a:t>
            </a:fld>
            <a:endParaRPr lang="en-US"/>
          </a:p>
        </p:txBody>
      </p:sp>
    </p:spTree>
    <p:extLst>
      <p:ext uri="{BB962C8B-B14F-4D97-AF65-F5344CB8AC3E}">
        <p14:creationId xmlns:p14="http://schemas.microsoft.com/office/powerpoint/2010/main" xmlns="" val="420302267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defRPr/>
            </a:pPr>
            <a:r>
              <a:rPr lang="en-US" smtClean="0"/>
              <a:t>TCPDump Flags</a:t>
            </a:r>
          </a:p>
        </p:txBody>
      </p:sp>
      <p:sp>
        <p:nvSpPr>
          <p:cNvPr id="46083" name="Rectangle 3"/>
          <p:cNvSpPr>
            <a:spLocks noGrp="1" noChangeArrowheads="1"/>
          </p:cNvSpPr>
          <p:nvPr>
            <p:ph idx="1"/>
          </p:nvPr>
        </p:nvSpPr>
        <p:spPr>
          <a:xfrm>
            <a:off x="914400" y="2133600"/>
            <a:ext cx="7772400" cy="4114800"/>
          </a:xfrm>
        </p:spPr>
        <p:txBody>
          <a:bodyPr/>
          <a:lstStyle/>
          <a:p>
            <a:pPr eaLnBrk="1" hangingPunct="1">
              <a:lnSpc>
                <a:spcPct val="90000"/>
              </a:lnSpc>
              <a:defRPr/>
            </a:pPr>
            <a:r>
              <a:rPr lang="en-US" sz="2800" dirty="0" smtClean="0"/>
              <a:t>URGENT (</a:t>
            </a:r>
            <a:r>
              <a:rPr lang="en-US" sz="2800" dirty="0" err="1" smtClean="0"/>
              <a:t>urg</a:t>
            </a:r>
            <a:r>
              <a:rPr lang="en-US" sz="2800" dirty="0" smtClean="0"/>
              <a:t>):  An urgent data that should take precedence over other data.  (For example, a Control-C to abort an FTP download.)</a:t>
            </a:r>
          </a:p>
          <a:p>
            <a:pPr eaLnBrk="1" hangingPunct="1">
              <a:lnSpc>
                <a:spcPct val="90000"/>
              </a:lnSpc>
              <a:defRPr/>
            </a:pPr>
            <a:r>
              <a:rPr lang="en-US" sz="2800" dirty="0" smtClean="0"/>
              <a:t>Placeholder (.) : No flag is set.</a:t>
            </a:r>
          </a:p>
          <a:p>
            <a:pPr eaLnBrk="1" hangingPunct="1">
              <a:lnSpc>
                <a:spcPct val="90000"/>
              </a:lnSpc>
              <a:defRPr/>
            </a:pPr>
            <a:r>
              <a:rPr lang="en-US" sz="2800" dirty="0" smtClean="0"/>
              <a:t>Note: The six flags are not necessarily exclusive.  It is very common to see P and A together.</a:t>
            </a:r>
          </a:p>
        </p:txBody>
      </p:sp>
      <p:sp>
        <p:nvSpPr>
          <p:cNvPr id="2" name="Slide Number Placeholder 1"/>
          <p:cNvSpPr>
            <a:spLocks noGrp="1"/>
          </p:cNvSpPr>
          <p:nvPr>
            <p:ph type="sldNum" sz="quarter" idx="12"/>
          </p:nvPr>
        </p:nvSpPr>
        <p:spPr/>
        <p:txBody>
          <a:bodyPr/>
          <a:lstStyle/>
          <a:p>
            <a:fld id="{41B42018-0AAA-434B-9B3C-90D7B2C24624}" type="slidenum">
              <a:rPr lang="en-US" smtClean="0"/>
              <a:pPr/>
              <a:t>54</a:t>
            </a:fld>
            <a:endParaRPr lang="en-US"/>
          </a:p>
        </p:txBody>
      </p:sp>
    </p:spTree>
    <p:extLst>
      <p:ext uri="{BB962C8B-B14F-4D97-AF65-F5344CB8AC3E}">
        <p14:creationId xmlns:p14="http://schemas.microsoft.com/office/powerpoint/2010/main" xmlns="" val="36444802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err="1" smtClean="0"/>
              <a:t>Wireshark</a:t>
            </a:r>
            <a:endParaRPr lang="en-US" dirty="0" smtClean="0"/>
          </a:p>
        </p:txBody>
      </p:sp>
      <p:sp>
        <p:nvSpPr>
          <p:cNvPr id="3" name="Content Placeholder 2"/>
          <p:cNvSpPr>
            <a:spLocks noGrp="1"/>
          </p:cNvSpPr>
          <p:nvPr>
            <p:ph idx="1"/>
          </p:nvPr>
        </p:nvSpPr>
        <p:spPr/>
        <p:txBody>
          <a:bodyPr/>
          <a:lstStyle/>
          <a:p>
            <a:pPr eaLnBrk="1" hangingPunct="1">
              <a:defRPr/>
            </a:pPr>
            <a:r>
              <a:rPr lang="en-US" dirty="0" err="1" smtClean="0"/>
              <a:t>Wireshark</a:t>
            </a:r>
            <a:r>
              <a:rPr lang="en-US" dirty="0" smtClean="0"/>
              <a:t> is very similar to </a:t>
            </a:r>
            <a:r>
              <a:rPr lang="en-US" dirty="0" err="1" smtClean="0"/>
              <a:t>tcpdump</a:t>
            </a:r>
            <a:r>
              <a:rPr lang="en-US" dirty="0" smtClean="0"/>
              <a:t>, but has a graphical front-end, plus some integrated sorting and filtering options.</a:t>
            </a:r>
          </a:p>
        </p:txBody>
      </p:sp>
      <p:pic>
        <p:nvPicPr>
          <p:cNvPr id="48132" name="Picture 6" descr="https://encrypted-tbn2.google.com/images?q=tbn:ANd9GcQ3eyTysKiG4t4WcXu1u2OsM4Iw4NdEtKI16tvo_cidNMidROqp7Q"/>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67000" y="4648200"/>
            <a:ext cx="3979863"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41B42018-0AAA-434B-9B3C-90D7B2C24624}" type="slidenum">
              <a:rPr lang="en-US" smtClean="0"/>
              <a:pPr/>
              <a:t>55</a:t>
            </a:fld>
            <a:endParaRPr lang="en-US"/>
          </a:p>
        </p:txBody>
      </p:sp>
    </p:spTree>
    <p:extLst>
      <p:ext uri="{BB962C8B-B14F-4D97-AF65-F5344CB8AC3E}">
        <p14:creationId xmlns:p14="http://schemas.microsoft.com/office/powerpoint/2010/main" xmlns="" val="216028632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295400" y="838200"/>
            <a:ext cx="8562975" cy="914400"/>
          </a:xfrm>
        </p:spPr>
        <p:txBody>
          <a:bodyPr/>
          <a:lstStyle/>
          <a:p>
            <a:pPr eaLnBrk="1" hangingPunct="1"/>
            <a:r>
              <a:rPr lang="en-US" altLang="en-US" sz="3200" dirty="0" smtClean="0"/>
              <a:t>Basic WIRESHARK features</a:t>
            </a:r>
          </a:p>
        </p:txBody>
      </p:sp>
      <p:sp>
        <p:nvSpPr>
          <p:cNvPr id="8195" name="Rectangle 3"/>
          <p:cNvSpPr>
            <a:spLocks noGrp="1" noChangeArrowheads="1"/>
          </p:cNvSpPr>
          <p:nvPr>
            <p:ph idx="1"/>
          </p:nvPr>
        </p:nvSpPr>
        <p:spPr>
          <a:xfrm>
            <a:off x="685800" y="2017713"/>
            <a:ext cx="8269288" cy="4114800"/>
          </a:xfrm>
        </p:spPr>
        <p:txBody>
          <a:bodyPr/>
          <a:lstStyle/>
          <a:p>
            <a:pPr eaLnBrk="1" hangingPunct="1">
              <a:lnSpc>
                <a:spcPct val="90000"/>
              </a:lnSpc>
            </a:pPr>
            <a:r>
              <a:rPr lang="en-US" altLang="en-US" sz="2000" b="1" dirty="0" smtClean="0"/>
              <a:t>WIRESHARK supports hundreds of protocols </a:t>
            </a:r>
            <a:r>
              <a:rPr lang="en-US" altLang="en-US" sz="2000" b="1" dirty="0" smtClean="0">
                <a:hlinkClick r:id="rId3"/>
              </a:rPr>
              <a:t>http://www.wireshark.org/docs/dfref/</a:t>
            </a:r>
            <a:endParaRPr lang="en-US" altLang="en-US" sz="2000" b="1" dirty="0" smtClean="0"/>
          </a:p>
          <a:p>
            <a:pPr eaLnBrk="1" hangingPunct="1">
              <a:lnSpc>
                <a:spcPct val="90000"/>
              </a:lnSpc>
            </a:pPr>
            <a:r>
              <a:rPr lang="en-US" altLang="en-US" sz="2000" b="1" dirty="0" smtClean="0"/>
              <a:t>Live capture and offline analysis</a:t>
            </a:r>
          </a:p>
          <a:p>
            <a:pPr eaLnBrk="1" hangingPunct="1">
              <a:lnSpc>
                <a:spcPct val="90000"/>
              </a:lnSpc>
            </a:pPr>
            <a:r>
              <a:rPr lang="en-US" altLang="en-US" sz="2000" b="1" dirty="0" smtClean="0"/>
              <a:t>Multiplatform support: Windows, Linux, Solaris, MAC</a:t>
            </a:r>
          </a:p>
          <a:p>
            <a:pPr eaLnBrk="1" hangingPunct="1">
              <a:lnSpc>
                <a:spcPct val="90000"/>
              </a:lnSpc>
            </a:pPr>
            <a:r>
              <a:rPr lang="en-US" altLang="en-US" sz="2000" b="1" dirty="0" smtClean="0"/>
              <a:t>Multi-media support: Ethernet, ATM etc.</a:t>
            </a:r>
          </a:p>
          <a:p>
            <a:pPr eaLnBrk="1" hangingPunct="1">
              <a:lnSpc>
                <a:spcPct val="90000"/>
              </a:lnSpc>
            </a:pPr>
            <a:r>
              <a:rPr lang="en-US" altLang="en-US" sz="2000" b="1" dirty="0" smtClean="0"/>
              <a:t>Rich VOIP analysis</a:t>
            </a:r>
          </a:p>
          <a:p>
            <a:pPr eaLnBrk="1" hangingPunct="1">
              <a:lnSpc>
                <a:spcPct val="90000"/>
              </a:lnSpc>
            </a:pPr>
            <a:r>
              <a:rPr lang="en-US" altLang="en-US" sz="2000" b="1" dirty="0" smtClean="0"/>
              <a:t>Captured data browsing in GUI or in TTY mode (TSHARK)</a:t>
            </a:r>
          </a:p>
          <a:p>
            <a:pPr eaLnBrk="1" hangingPunct="1">
              <a:lnSpc>
                <a:spcPct val="90000"/>
              </a:lnSpc>
            </a:pPr>
            <a:r>
              <a:rPr lang="en-US" altLang="en-US" sz="2000" b="1" dirty="0" smtClean="0"/>
              <a:t>R/W many different capture file formats: </a:t>
            </a:r>
          </a:p>
          <a:p>
            <a:pPr eaLnBrk="1" hangingPunct="1">
              <a:lnSpc>
                <a:spcPct val="90000"/>
              </a:lnSpc>
              <a:buFont typeface="Wingdings" pitchFamily="2" charset="2"/>
              <a:buNone/>
            </a:pPr>
            <a:r>
              <a:rPr lang="en-US" altLang="en-US" sz="2000" b="1" dirty="0" smtClean="0"/>
              <a:t>	</a:t>
            </a:r>
            <a:r>
              <a:rPr lang="en-US" altLang="en-US" sz="2000" b="1" dirty="0" err="1" smtClean="0"/>
              <a:t>tcpdump</a:t>
            </a:r>
            <a:r>
              <a:rPr lang="en-US" altLang="en-US" sz="2000" b="1" dirty="0" smtClean="0"/>
              <a:t> (</a:t>
            </a:r>
            <a:r>
              <a:rPr lang="en-US" altLang="en-US" sz="2000" b="1" dirty="0" err="1" smtClean="0"/>
              <a:t>libpcap</a:t>
            </a:r>
            <a:r>
              <a:rPr lang="en-US" altLang="en-US" sz="2000" b="1" dirty="0" smtClean="0"/>
              <a:t>), MS Network Monitor, </a:t>
            </a:r>
            <a:r>
              <a:rPr lang="en-US" altLang="en-US" sz="2000" b="1" dirty="0" smtClean="0">
                <a:solidFill>
                  <a:srgbClr val="000000"/>
                </a:solidFill>
              </a:rPr>
              <a:t>Network General Sniffer®,</a:t>
            </a:r>
          </a:p>
          <a:p>
            <a:pPr eaLnBrk="1" hangingPunct="1">
              <a:lnSpc>
                <a:spcPct val="90000"/>
              </a:lnSpc>
              <a:buFont typeface="Wingdings" pitchFamily="2" charset="2"/>
              <a:buNone/>
            </a:pPr>
            <a:r>
              <a:rPr lang="en-US" altLang="en-US" sz="2000" b="1" dirty="0" smtClean="0"/>
              <a:t>	RADCOM WAN/LAN Analyzer and many others.</a:t>
            </a:r>
          </a:p>
          <a:p>
            <a:pPr eaLnBrk="1" hangingPunct="1">
              <a:lnSpc>
                <a:spcPct val="90000"/>
              </a:lnSpc>
            </a:pPr>
            <a:r>
              <a:rPr lang="en-US" altLang="en-US" sz="2000" b="1" dirty="0" smtClean="0"/>
              <a:t>Output can be exported to XML, </a:t>
            </a:r>
            <a:r>
              <a:rPr lang="en-US" altLang="en-US" sz="2000" b="1" dirty="0" smtClean="0">
                <a:solidFill>
                  <a:srgbClr val="000000"/>
                </a:solidFill>
              </a:rPr>
              <a:t>PostScript® or simple text</a:t>
            </a:r>
            <a:endParaRPr lang="en-US" altLang="en-US" sz="2000" b="1" dirty="0" smtClean="0"/>
          </a:p>
        </p:txBody>
      </p:sp>
      <p:sp>
        <p:nvSpPr>
          <p:cNvPr id="2" name="Slide Number Placeholder 1"/>
          <p:cNvSpPr>
            <a:spLocks noGrp="1"/>
          </p:cNvSpPr>
          <p:nvPr>
            <p:ph type="sldNum" sz="quarter" idx="12"/>
          </p:nvPr>
        </p:nvSpPr>
        <p:spPr/>
        <p:txBody>
          <a:bodyPr/>
          <a:lstStyle/>
          <a:p>
            <a:fld id="{41B42018-0AAA-434B-9B3C-90D7B2C24624}" type="slidenum">
              <a:rPr lang="en-US" smtClean="0"/>
              <a:pPr/>
              <a:t>56</a:t>
            </a:fld>
            <a:endParaRPr lang="en-US"/>
          </a:p>
        </p:txBody>
      </p:sp>
    </p:spTree>
    <p:extLst>
      <p:ext uri="{BB962C8B-B14F-4D97-AF65-F5344CB8AC3E}">
        <p14:creationId xmlns:p14="http://schemas.microsoft.com/office/powerpoint/2010/main" xmlns="" val="415302435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066800" y="1066800"/>
            <a:ext cx="8305800" cy="1295400"/>
          </a:xfrm>
        </p:spPr>
        <p:txBody>
          <a:bodyPr/>
          <a:lstStyle/>
          <a:p>
            <a:pPr eaLnBrk="1" hangingPunct="1"/>
            <a:r>
              <a:rPr lang="en-US" altLang="en-US" sz="3200" dirty="0" smtClean="0"/>
              <a:t>Basic Network packet capturing-1</a:t>
            </a:r>
            <a:r>
              <a:rPr lang="en-US" altLang="en-US" sz="4000" dirty="0" smtClean="0"/>
              <a:t/>
            </a:r>
            <a:br>
              <a:rPr lang="en-US" altLang="en-US" sz="4000" dirty="0" smtClean="0"/>
            </a:br>
            <a:r>
              <a:rPr lang="en-US" altLang="en-US" sz="4000" dirty="0" smtClean="0"/>
              <a:t> </a:t>
            </a:r>
            <a:r>
              <a:rPr lang="en-US" altLang="en-US" sz="2200" dirty="0" smtClean="0">
                <a:solidFill>
                  <a:schemeClr val="tx1"/>
                </a:solidFill>
              </a:rPr>
              <a:t>When you activate the WIRESHARK you get the following view</a:t>
            </a:r>
          </a:p>
        </p:txBody>
      </p:sp>
      <p:pic>
        <p:nvPicPr>
          <p:cNvPr id="16387"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38200" y="2819400"/>
            <a:ext cx="7620000" cy="29059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41B42018-0AAA-434B-9B3C-90D7B2C24624}" type="slidenum">
              <a:rPr lang="en-US" smtClean="0"/>
              <a:pPr/>
              <a:t>57</a:t>
            </a:fld>
            <a:endParaRPr lang="en-US"/>
          </a:p>
        </p:txBody>
      </p:sp>
    </p:spTree>
    <p:extLst>
      <p:ext uri="{BB962C8B-B14F-4D97-AF65-F5344CB8AC3E}">
        <p14:creationId xmlns:p14="http://schemas.microsoft.com/office/powerpoint/2010/main" xmlns="" val="212461563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155587" y="1143000"/>
            <a:ext cx="7455013" cy="609600"/>
          </a:xfrm>
        </p:spPr>
        <p:txBody>
          <a:bodyPr/>
          <a:lstStyle/>
          <a:p>
            <a:pPr eaLnBrk="1" hangingPunct="1"/>
            <a:r>
              <a:rPr lang="en-US" altLang="en-US" sz="3200" dirty="0" smtClean="0"/>
              <a:t>Basic Network packet capturing -2</a:t>
            </a:r>
          </a:p>
        </p:txBody>
      </p:sp>
      <p:grpSp>
        <p:nvGrpSpPr>
          <p:cNvPr id="3" name="Group 2"/>
          <p:cNvGrpSpPr/>
          <p:nvPr/>
        </p:nvGrpSpPr>
        <p:grpSpPr>
          <a:xfrm>
            <a:off x="1321374" y="2022845"/>
            <a:ext cx="6324600" cy="4457700"/>
            <a:chOff x="0" y="762000"/>
            <a:chExt cx="9144000" cy="6096000"/>
          </a:xfrm>
        </p:grpSpPr>
        <p:grpSp>
          <p:nvGrpSpPr>
            <p:cNvPr id="17411" name="Group 6"/>
            <p:cNvGrpSpPr>
              <a:grpSpLocks/>
            </p:cNvGrpSpPr>
            <p:nvPr/>
          </p:nvGrpSpPr>
          <p:grpSpPr bwMode="auto">
            <a:xfrm>
              <a:off x="0" y="762000"/>
              <a:ext cx="9144000" cy="6096000"/>
              <a:chOff x="0" y="96"/>
              <a:chExt cx="5580" cy="4224"/>
            </a:xfrm>
          </p:grpSpPr>
          <p:pic>
            <p:nvPicPr>
              <p:cNvPr id="17414" name="Picture 7"/>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96"/>
                <a:ext cx="5382" cy="39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415" name="Picture 8"/>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32" y="624"/>
                <a:ext cx="3300" cy="10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416" name="Picture 9"/>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544" y="1375"/>
                <a:ext cx="3036" cy="29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7412" name="Oval 10"/>
            <p:cNvSpPr>
              <a:spLocks noChangeArrowheads="1"/>
            </p:cNvSpPr>
            <p:nvPr/>
          </p:nvSpPr>
          <p:spPr bwMode="auto">
            <a:xfrm>
              <a:off x="1371600" y="914400"/>
              <a:ext cx="533400" cy="304800"/>
            </a:xfrm>
            <a:prstGeom prst="ellipse">
              <a:avLst/>
            </a:prstGeom>
            <a:noFill/>
            <a:ln w="25400" algn="ctr">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ctr" eaLnBrk="0" fontAlgn="base" hangingPunct="0">
                <a:spcBef>
                  <a:spcPct val="0"/>
                </a:spcBef>
                <a:spcAft>
                  <a:spcPct val="0"/>
                </a:spcAft>
                <a:defRPr>
                  <a:solidFill>
                    <a:schemeClr val="tx1"/>
                  </a:solidFill>
                  <a:latin typeface="Tahoma" pitchFamily="34" charset="0"/>
                  <a:cs typeface="Arial" charset="0"/>
                </a:defRPr>
              </a:lvl6pPr>
              <a:lvl7pPr marL="2971800" indent="-228600" algn="ctr" eaLnBrk="0" fontAlgn="base" hangingPunct="0">
                <a:spcBef>
                  <a:spcPct val="0"/>
                </a:spcBef>
                <a:spcAft>
                  <a:spcPct val="0"/>
                </a:spcAft>
                <a:defRPr>
                  <a:solidFill>
                    <a:schemeClr val="tx1"/>
                  </a:solidFill>
                  <a:latin typeface="Tahoma" pitchFamily="34" charset="0"/>
                  <a:cs typeface="Arial" charset="0"/>
                </a:defRPr>
              </a:lvl7pPr>
              <a:lvl8pPr marL="3429000" indent="-228600" algn="ctr" eaLnBrk="0" fontAlgn="base" hangingPunct="0">
                <a:spcBef>
                  <a:spcPct val="0"/>
                </a:spcBef>
                <a:spcAft>
                  <a:spcPct val="0"/>
                </a:spcAft>
                <a:defRPr>
                  <a:solidFill>
                    <a:schemeClr val="tx1"/>
                  </a:solidFill>
                  <a:latin typeface="Tahoma" pitchFamily="34" charset="0"/>
                  <a:cs typeface="Arial" charset="0"/>
                </a:defRPr>
              </a:lvl8pPr>
              <a:lvl9pPr marL="3886200" indent="-228600" algn="ct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GB" altLang="en-US"/>
            </a:p>
          </p:txBody>
        </p:sp>
        <p:sp>
          <p:nvSpPr>
            <p:cNvPr id="17413" name="Oval 11"/>
            <p:cNvSpPr>
              <a:spLocks noChangeArrowheads="1"/>
            </p:cNvSpPr>
            <p:nvPr/>
          </p:nvSpPr>
          <p:spPr bwMode="auto">
            <a:xfrm>
              <a:off x="5029200" y="2209800"/>
              <a:ext cx="533400" cy="304800"/>
            </a:xfrm>
            <a:prstGeom prst="ellipse">
              <a:avLst/>
            </a:prstGeom>
            <a:noFill/>
            <a:ln w="25400" algn="ctr">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ctr" eaLnBrk="0" fontAlgn="base" hangingPunct="0">
                <a:spcBef>
                  <a:spcPct val="0"/>
                </a:spcBef>
                <a:spcAft>
                  <a:spcPct val="0"/>
                </a:spcAft>
                <a:defRPr>
                  <a:solidFill>
                    <a:schemeClr val="tx1"/>
                  </a:solidFill>
                  <a:latin typeface="Tahoma" pitchFamily="34" charset="0"/>
                  <a:cs typeface="Arial" charset="0"/>
                </a:defRPr>
              </a:lvl6pPr>
              <a:lvl7pPr marL="2971800" indent="-228600" algn="ctr" eaLnBrk="0" fontAlgn="base" hangingPunct="0">
                <a:spcBef>
                  <a:spcPct val="0"/>
                </a:spcBef>
                <a:spcAft>
                  <a:spcPct val="0"/>
                </a:spcAft>
                <a:defRPr>
                  <a:solidFill>
                    <a:schemeClr val="tx1"/>
                  </a:solidFill>
                  <a:latin typeface="Tahoma" pitchFamily="34" charset="0"/>
                  <a:cs typeface="Arial" charset="0"/>
                </a:defRPr>
              </a:lvl7pPr>
              <a:lvl8pPr marL="3429000" indent="-228600" algn="ctr" eaLnBrk="0" fontAlgn="base" hangingPunct="0">
                <a:spcBef>
                  <a:spcPct val="0"/>
                </a:spcBef>
                <a:spcAft>
                  <a:spcPct val="0"/>
                </a:spcAft>
                <a:defRPr>
                  <a:solidFill>
                    <a:schemeClr val="tx1"/>
                  </a:solidFill>
                  <a:latin typeface="Tahoma" pitchFamily="34" charset="0"/>
                  <a:cs typeface="Arial" charset="0"/>
                </a:defRPr>
              </a:lvl8pPr>
              <a:lvl9pPr marL="3886200" indent="-228600" algn="ct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GB" altLang="en-US"/>
            </a:p>
          </p:txBody>
        </p:sp>
      </p:grpSp>
      <p:sp>
        <p:nvSpPr>
          <p:cNvPr id="2" name="Slide Number Placeholder 1"/>
          <p:cNvSpPr>
            <a:spLocks noGrp="1"/>
          </p:cNvSpPr>
          <p:nvPr>
            <p:ph type="sldNum" sz="quarter" idx="12"/>
          </p:nvPr>
        </p:nvSpPr>
        <p:spPr/>
        <p:txBody>
          <a:bodyPr/>
          <a:lstStyle/>
          <a:p>
            <a:fld id="{41B42018-0AAA-434B-9B3C-90D7B2C24624}" type="slidenum">
              <a:rPr lang="en-US" smtClean="0"/>
              <a:pPr/>
              <a:t>58</a:t>
            </a:fld>
            <a:endParaRPr lang="en-US"/>
          </a:p>
        </p:txBody>
      </p:sp>
    </p:spTree>
    <p:extLst>
      <p:ext uri="{BB962C8B-B14F-4D97-AF65-F5344CB8AC3E}">
        <p14:creationId xmlns:p14="http://schemas.microsoft.com/office/powerpoint/2010/main" xmlns="" val="180479542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600200" y="1981200"/>
            <a:ext cx="5943600" cy="43797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pic>
      <p:sp>
        <p:nvSpPr>
          <p:cNvPr id="18435" name="Rectangle 6"/>
          <p:cNvSpPr>
            <a:spLocks noGrp="1" noChangeArrowheads="1"/>
          </p:cNvSpPr>
          <p:nvPr>
            <p:ph type="title"/>
          </p:nvPr>
        </p:nvSpPr>
        <p:spPr>
          <a:xfrm>
            <a:off x="1219200" y="1066800"/>
            <a:ext cx="8791575" cy="609600"/>
          </a:xfrm>
          <a:noFill/>
        </p:spPr>
        <p:txBody>
          <a:bodyPr/>
          <a:lstStyle/>
          <a:p>
            <a:pPr eaLnBrk="1" hangingPunct="1"/>
            <a:r>
              <a:rPr lang="en-US" altLang="en-US" sz="2800" dirty="0" smtClean="0"/>
              <a:t>Basic Network packet capturing -3</a:t>
            </a:r>
          </a:p>
        </p:txBody>
      </p:sp>
      <p:sp>
        <p:nvSpPr>
          <p:cNvPr id="2" name="Slide Number Placeholder 1"/>
          <p:cNvSpPr>
            <a:spLocks noGrp="1"/>
          </p:cNvSpPr>
          <p:nvPr>
            <p:ph type="sldNum" sz="quarter" idx="12"/>
          </p:nvPr>
        </p:nvSpPr>
        <p:spPr/>
        <p:txBody>
          <a:bodyPr/>
          <a:lstStyle/>
          <a:p>
            <a:fld id="{41B42018-0AAA-434B-9B3C-90D7B2C24624}" type="slidenum">
              <a:rPr lang="en-US" smtClean="0"/>
              <a:pPr/>
              <a:t>59</a:t>
            </a:fld>
            <a:endParaRPr lang="en-US"/>
          </a:p>
        </p:txBody>
      </p:sp>
    </p:spTree>
    <p:extLst>
      <p:ext uri="{BB962C8B-B14F-4D97-AF65-F5344CB8AC3E}">
        <p14:creationId xmlns:p14="http://schemas.microsoft.com/office/powerpoint/2010/main" xmlns="" val="40717973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Server Side Passive Close</a:t>
            </a:r>
          </a:p>
        </p:txBody>
      </p:sp>
      <p:sp>
        <p:nvSpPr>
          <p:cNvPr id="47" name="Slide Number Placeholder 5"/>
          <p:cNvSpPr>
            <a:spLocks noGrp="1"/>
          </p:cNvSpPr>
          <p:nvPr>
            <p:ph type="sldNum" sz="quarter" idx="12"/>
          </p:nvPr>
        </p:nvSpPr>
        <p:spPr/>
        <p:txBody>
          <a:bodyPr/>
          <a:lstStyle/>
          <a:p>
            <a:fld id="{6DE1A9CA-C836-435E-81F3-65AAC2F67C24}" type="slidenum">
              <a:rPr lang="en-US"/>
              <a:pPr/>
              <a:t>6</a:t>
            </a:fld>
            <a:endParaRPr lang="en-US"/>
          </a:p>
        </p:txBody>
      </p:sp>
      <p:sp>
        <p:nvSpPr>
          <p:cNvPr id="7171" name="Text Box 3"/>
          <p:cNvSpPr txBox="1">
            <a:spLocks noChangeArrowheads="1"/>
          </p:cNvSpPr>
          <p:nvPr/>
        </p:nvSpPr>
        <p:spPr bwMode="auto">
          <a:xfrm>
            <a:off x="3276600" y="1524000"/>
            <a:ext cx="1295400" cy="346075"/>
          </a:xfrm>
          <a:prstGeom prst="rect">
            <a:avLst/>
          </a:prstGeom>
          <a:solidFill>
            <a:srgbClr val="FFFF99"/>
          </a:solidFill>
          <a:ln w="9525">
            <a:solidFill>
              <a:schemeClr val="tx1"/>
            </a:solidFill>
            <a:miter lim="800000"/>
            <a:headEnd/>
            <a:tailEnd/>
          </a:ln>
          <a:effectLst/>
        </p:spPr>
        <p:txBody>
          <a:bodyPr>
            <a:spAutoFit/>
          </a:bodyPr>
          <a:lstStyle/>
          <a:p>
            <a:pPr algn="ctr">
              <a:spcBef>
                <a:spcPct val="50000"/>
              </a:spcBef>
            </a:pPr>
            <a:r>
              <a:rPr lang="en-US" sz="1600"/>
              <a:t>closed</a:t>
            </a:r>
          </a:p>
        </p:txBody>
      </p:sp>
      <p:sp>
        <p:nvSpPr>
          <p:cNvPr id="7172" name="Text Box 4"/>
          <p:cNvSpPr txBox="1">
            <a:spLocks noChangeArrowheads="1"/>
          </p:cNvSpPr>
          <p:nvPr/>
        </p:nvSpPr>
        <p:spPr bwMode="auto">
          <a:xfrm>
            <a:off x="3276600" y="2209800"/>
            <a:ext cx="1295400" cy="346075"/>
          </a:xfrm>
          <a:prstGeom prst="rect">
            <a:avLst/>
          </a:prstGeom>
          <a:noFill/>
          <a:ln w="9525">
            <a:solidFill>
              <a:schemeClr val="tx1"/>
            </a:solidFill>
            <a:miter lim="800000"/>
            <a:headEnd/>
            <a:tailEnd/>
          </a:ln>
          <a:effectLst/>
        </p:spPr>
        <p:txBody>
          <a:bodyPr>
            <a:spAutoFit/>
          </a:bodyPr>
          <a:lstStyle/>
          <a:p>
            <a:pPr algn="ctr">
              <a:spcBef>
                <a:spcPct val="50000"/>
              </a:spcBef>
            </a:pPr>
            <a:r>
              <a:rPr lang="en-US" sz="1600"/>
              <a:t>listen</a:t>
            </a:r>
          </a:p>
        </p:txBody>
      </p:sp>
      <p:sp>
        <p:nvSpPr>
          <p:cNvPr id="7173" name="Text Box 5"/>
          <p:cNvSpPr txBox="1">
            <a:spLocks noChangeArrowheads="1"/>
          </p:cNvSpPr>
          <p:nvPr/>
        </p:nvSpPr>
        <p:spPr bwMode="auto">
          <a:xfrm>
            <a:off x="1219200" y="2895600"/>
            <a:ext cx="1295400" cy="346075"/>
          </a:xfrm>
          <a:prstGeom prst="rect">
            <a:avLst/>
          </a:prstGeom>
          <a:noFill/>
          <a:ln w="9525">
            <a:solidFill>
              <a:schemeClr val="tx1"/>
            </a:solidFill>
            <a:miter lim="800000"/>
            <a:headEnd/>
            <a:tailEnd/>
          </a:ln>
          <a:effectLst/>
        </p:spPr>
        <p:txBody>
          <a:bodyPr>
            <a:spAutoFit/>
          </a:bodyPr>
          <a:lstStyle/>
          <a:p>
            <a:pPr algn="ctr">
              <a:spcBef>
                <a:spcPct val="50000"/>
              </a:spcBef>
            </a:pPr>
            <a:r>
              <a:rPr lang="en-US" sz="1600"/>
              <a:t>SYN Rec’d</a:t>
            </a:r>
          </a:p>
        </p:txBody>
      </p:sp>
      <p:sp>
        <p:nvSpPr>
          <p:cNvPr id="7174" name="Text Box 6"/>
          <p:cNvSpPr txBox="1">
            <a:spLocks noChangeArrowheads="1"/>
          </p:cNvSpPr>
          <p:nvPr/>
        </p:nvSpPr>
        <p:spPr bwMode="auto">
          <a:xfrm>
            <a:off x="3276600" y="3581400"/>
            <a:ext cx="1295400" cy="346075"/>
          </a:xfrm>
          <a:prstGeom prst="rect">
            <a:avLst/>
          </a:prstGeom>
          <a:solidFill>
            <a:srgbClr val="FFFF99"/>
          </a:solidFill>
          <a:ln w="9525">
            <a:solidFill>
              <a:schemeClr val="tx1"/>
            </a:solidFill>
            <a:miter lim="800000"/>
            <a:headEnd/>
            <a:tailEnd/>
          </a:ln>
          <a:effectLst/>
        </p:spPr>
        <p:txBody>
          <a:bodyPr>
            <a:spAutoFit/>
          </a:bodyPr>
          <a:lstStyle/>
          <a:p>
            <a:pPr algn="ctr">
              <a:spcBef>
                <a:spcPct val="50000"/>
              </a:spcBef>
            </a:pPr>
            <a:r>
              <a:rPr lang="en-US" sz="1600"/>
              <a:t>established</a:t>
            </a:r>
          </a:p>
        </p:txBody>
      </p:sp>
      <p:sp>
        <p:nvSpPr>
          <p:cNvPr id="7175" name="Text Box 7"/>
          <p:cNvSpPr txBox="1">
            <a:spLocks noChangeArrowheads="1"/>
          </p:cNvSpPr>
          <p:nvPr/>
        </p:nvSpPr>
        <p:spPr bwMode="auto">
          <a:xfrm>
            <a:off x="5257800" y="2895600"/>
            <a:ext cx="1295400" cy="346075"/>
          </a:xfrm>
          <a:prstGeom prst="rect">
            <a:avLst/>
          </a:prstGeom>
          <a:noFill/>
          <a:ln w="9525">
            <a:solidFill>
              <a:schemeClr val="tx1"/>
            </a:solidFill>
            <a:miter lim="800000"/>
            <a:headEnd/>
            <a:tailEnd/>
          </a:ln>
          <a:effectLst/>
        </p:spPr>
        <p:txBody>
          <a:bodyPr>
            <a:spAutoFit/>
          </a:bodyPr>
          <a:lstStyle/>
          <a:p>
            <a:pPr algn="ctr">
              <a:spcBef>
                <a:spcPct val="50000"/>
              </a:spcBef>
            </a:pPr>
            <a:r>
              <a:rPr lang="en-US" sz="1600"/>
              <a:t>SYN sent</a:t>
            </a:r>
          </a:p>
        </p:txBody>
      </p:sp>
      <p:sp>
        <p:nvSpPr>
          <p:cNvPr id="7176" name="Text Box 8"/>
          <p:cNvSpPr txBox="1">
            <a:spLocks noChangeArrowheads="1"/>
          </p:cNvSpPr>
          <p:nvPr/>
        </p:nvSpPr>
        <p:spPr bwMode="auto">
          <a:xfrm>
            <a:off x="5257800" y="3581400"/>
            <a:ext cx="1295400" cy="346075"/>
          </a:xfrm>
          <a:prstGeom prst="rect">
            <a:avLst/>
          </a:prstGeom>
          <a:solidFill>
            <a:srgbClr val="FFFF99"/>
          </a:solidFill>
          <a:ln w="9525">
            <a:solidFill>
              <a:schemeClr val="tx1"/>
            </a:solidFill>
            <a:miter lim="800000"/>
            <a:headEnd/>
            <a:tailEnd/>
          </a:ln>
          <a:effectLst/>
        </p:spPr>
        <p:txBody>
          <a:bodyPr>
            <a:spAutoFit/>
          </a:bodyPr>
          <a:lstStyle/>
          <a:p>
            <a:pPr algn="ctr">
              <a:spcBef>
                <a:spcPct val="50000"/>
              </a:spcBef>
            </a:pPr>
            <a:r>
              <a:rPr lang="en-US" sz="1600"/>
              <a:t>Close wait</a:t>
            </a:r>
          </a:p>
        </p:txBody>
      </p:sp>
      <p:sp>
        <p:nvSpPr>
          <p:cNvPr id="7177" name="Text Box 9"/>
          <p:cNvSpPr txBox="1">
            <a:spLocks noChangeArrowheads="1"/>
          </p:cNvSpPr>
          <p:nvPr/>
        </p:nvSpPr>
        <p:spPr bwMode="auto">
          <a:xfrm>
            <a:off x="5257800" y="4419600"/>
            <a:ext cx="1295400" cy="346075"/>
          </a:xfrm>
          <a:prstGeom prst="rect">
            <a:avLst/>
          </a:prstGeom>
          <a:solidFill>
            <a:srgbClr val="FFFF99"/>
          </a:solidFill>
          <a:ln w="9525">
            <a:solidFill>
              <a:schemeClr val="tx1"/>
            </a:solidFill>
            <a:miter lim="800000"/>
            <a:headEnd/>
            <a:tailEnd/>
          </a:ln>
          <a:effectLst/>
        </p:spPr>
        <p:txBody>
          <a:bodyPr>
            <a:spAutoFit/>
          </a:bodyPr>
          <a:lstStyle/>
          <a:p>
            <a:pPr algn="ctr">
              <a:spcBef>
                <a:spcPct val="50000"/>
              </a:spcBef>
            </a:pPr>
            <a:r>
              <a:rPr lang="en-US" sz="1600"/>
              <a:t>Last ACK</a:t>
            </a:r>
          </a:p>
        </p:txBody>
      </p:sp>
      <p:sp>
        <p:nvSpPr>
          <p:cNvPr id="7178" name="Text Box 10"/>
          <p:cNvSpPr txBox="1">
            <a:spLocks noChangeArrowheads="1"/>
          </p:cNvSpPr>
          <p:nvPr/>
        </p:nvSpPr>
        <p:spPr bwMode="auto">
          <a:xfrm>
            <a:off x="1219200" y="4495800"/>
            <a:ext cx="1295400" cy="346075"/>
          </a:xfrm>
          <a:prstGeom prst="rect">
            <a:avLst/>
          </a:prstGeom>
          <a:noFill/>
          <a:ln w="9525">
            <a:solidFill>
              <a:schemeClr val="tx1"/>
            </a:solidFill>
            <a:miter lim="800000"/>
            <a:headEnd/>
            <a:tailEnd/>
          </a:ln>
          <a:effectLst/>
        </p:spPr>
        <p:txBody>
          <a:bodyPr>
            <a:spAutoFit/>
          </a:bodyPr>
          <a:lstStyle/>
          <a:p>
            <a:pPr algn="ctr">
              <a:spcBef>
                <a:spcPct val="50000"/>
              </a:spcBef>
            </a:pPr>
            <a:r>
              <a:rPr lang="en-US" sz="1600"/>
              <a:t>FIN wait 1</a:t>
            </a:r>
          </a:p>
        </p:txBody>
      </p:sp>
      <p:sp>
        <p:nvSpPr>
          <p:cNvPr id="7179" name="Text Box 11"/>
          <p:cNvSpPr txBox="1">
            <a:spLocks noChangeArrowheads="1"/>
          </p:cNvSpPr>
          <p:nvPr/>
        </p:nvSpPr>
        <p:spPr bwMode="auto">
          <a:xfrm>
            <a:off x="1219200" y="5257800"/>
            <a:ext cx="1295400" cy="346075"/>
          </a:xfrm>
          <a:prstGeom prst="rect">
            <a:avLst/>
          </a:prstGeom>
          <a:noFill/>
          <a:ln w="9525">
            <a:solidFill>
              <a:schemeClr val="tx1"/>
            </a:solidFill>
            <a:miter lim="800000"/>
            <a:headEnd/>
            <a:tailEnd/>
          </a:ln>
          <a:effectLst/>
        </p:spPr>
        <p:txBody>
          <a:bodyPr>
            <a:spAutoFit/>
          </a:bodyPr>
          <a:lstStyle/>
          <a:p>
            <a:pPr algn="ctr">
              <a:spcBef>
                <a:spcPct val="50000"/>
              </a:spcBef>
            </a:pPr>
            <a:r>
              <a:rPr lang="en-US" sz="1600"/>
              <a:t>Fin wait 2</a:t>
            </a:r>
          </a:p>
        </p:txBody>
      </p:sp>
      <p:sp>
        <p:nvSpPr>
          <p:cNvPr id="7180" name="Text Box 12"/>
          <p:cNvSpPr txBox="1">
            <a:spLocks noChangeArrowheads="1"/>
          </p:cNvSpPr>
          <p:nvPr/>
        </p:nvSpPr>
        <p:spPr bwMode="auto">
          <a:xfrm>
            <a:off x="1219200" y="6019800"/>
            <a:ext cx="1295400" cy="346075"/>
          </a:xfrm>
          <a:prstGeom prst="rect">
            <a:avLst/>
          </a:prstGeom>
          <a:noFill/>
          <a:ln w="9525">
            <a:solidFill>
              <a:schemeClr val="tx1"/>
            </a:solidFill>
            <a:miter lim="800000"/>
            <a:headEnd/>
            <a:tailEnd/>
          </a:ln>
          <a:effectLst/>
        </p:spPr>
        <p:txBody>
          <a:bodyPr>
            <a:spAutoFit/>
          </a:bodyPr>
          <a:lstStyle/>
          <a:p>
            <a:pPr algn="ctr">
              <a:spcBef>
                <a:spcPct val="50000"/>
              </a:spcBef>
            </a:pPr>
            <a:r>
              <a:rPr lang="en-US" sz="1600"/>
              <a:t>Time wait</a:t>
            </a:r>
          </a:p>
        </p:txBody>
      </p:sp>
      <p:sp>
        <p:nvSpPr>
          <p:cNvPr id="7181" name="Line 13"/>
          <p:cNvSpPr>
            <a:spLocks noChangeShapeType="1"/>
          </p:cNvSpPr>
          <p:nvPr/>
        </p:nvSpPr>
        <p:spPr bwMode="auto">
          <a:xfrm>
            <a:off x="3886200" y="1828800"/>
            <a:ext cx="0" cy="381000"/>
          </a:xfrm>
          <a:prstGeom prst="line">
            <a:avLst/>
          </a:prstGeom>
          <a:noFill/>
          <a:ln w="9525">
            <a:solidFill>
              <a:schemeClr val="tx1"/>
            </a:solidFill>
            <a:round/>
            <a:headEnd/>
            <a:tailEnd type="triangle" w="med" len="med"/>
          </a:ln>
          <a:effectLst/>
        </p:spPr>
        <p:txBody>
          <a:bodyPr wrap="none"/>
          <a:lstStyle/>
          <a:p>
            <a:endParaRPr lang="en-US"/>
          </a:p>
        </p:txBody>
      </p:sp>
      <p:sp>
        <p:nvSpPr>
          <p:cNvPr id="7182" name="Line 14"/>
          <p:cNvSpPr>
            <a:spLocks noChangeShapeType="1"/>
          </p:cNvSpPr>
          <p:nvPr/>
        </p:nvSpPr>
        <p:spPr bwMode="auto">
          <a:xfrm>
            <a:off x="4572000" y="1828800"/>
            <a:ext cx="685800" cy="1066800"/>
          </a:xfrm>
          <a:prstGeom prst="line">
            <a:avLst/>
          </a:prstGeom>
          <a:noFill/>
          <a:ln w="9525">
            <a:solidFill>
              <a:schemeClr val="tx1"/>
            </a:solidFill>
            <a:round/>
            <a:headEnd/>
            <a:tailEnd type="triangle" w="med" len="med"/>
          </a:ln>
          <a:effectLst/>
        </p:spPr>
        <p:txBody>
          <a:bodyPr wrap="none"/>
          <a:lstStyle/>
          <a:p>
            <a:endParaRPr lang="en-US"/>
          </a:p>
        </p:txBody>
      </p:sp>
      <p:sp>
        <p:nvSpPr>
          <p:cNvPr id="7183" name="Line 15"/>
          <p:cNvSpPr>
            <a:spLocks noChangeShapeType="1"/>
          </p:cNvSpPr>
          <p:nvPr/>
        </p:nvSpPr>
        <p:spPr bwMode="auto">
          <a:xfrm flipH="1">
            <a:off x="2514600" y="2590800"/>
            <a:ext cx="762000" cy="304800"/>
          </a:xfrm>
          <a:prstGeom prst="line">
            <a:avLst/>
          </a:prstGeom>
          <a:noFill/>
          <a:ln w="9525">
            <a:solidFill>
              <a:schemeClr val="tx1"/>
            </a:solidFill>
            <a:round/>
            <a:headEnd/>
            <a:tailEnd type="triangle" w="med" len="med"/>
          </a:ln>
          <a:effectLst/>
        </p:spPr>
        <p:txBody>
          <a:bodyPr wrap="none"/>
          <a:lstStyle/>
          <a:p>
            <a:endParaRPr lang="en-US"/>
          </a:p>
        </p:txBody>
      </p:sp>
      <p:sp>
        <p:nvSpPr>
          <p:cNvPr id="7184" name="Line 16"/>
          <p:cNvSpPr>
            <a:spLocks noChangeShapeType="1"/>
          </p:cNvSpPr>
          <p:nvPr/>
        </p:nvSpPr>
        <p:spPr bwMode="auto">
          <a:xfrm>
            <a:off x="2514600" y="3200400"/>
            <a:ext cx="762000" cy="381000"/>
          </a:xfrm>
          <a:prstGeom prst="line">
            <a:avLst/>
          </a:prstGeom>
          <a:noFill/>
          <a:ln w="9525">
            <a:solidFill>
              <a:schemeClr val="tx1"/>
            </a:solidFill>
            <a:round/>
            <a:headEnd/>
            <a:tailEnd type="triangle" w="med" len="med"/>
          </a:ln>
          <a:effectLst/>
        </p:spPr>
        <p:txBody>
          <a:bodyPr wrap="none"/>
          <a:lstStyle/>
          <a:p>
            <a:endParaRPr lang="en-US"/>
          </a:p>
        </p:txBody>
      </p:sp>
      <p:sp>
        <p:nvSpPr>
          <p:cNvPr id="7185" name="Line 17"/>
          <p:cNvSpPr>
            <a:spLocks noChangeShapeType="1"/>
          </p:cNvSpPr>
          <p:nvPr/>
        </p:nvSpPr>
        <p:spPr bwMode="auto">
          <a:xfrm flipH="1">
            <a:off x="4572000" y="3200400"/>
            <a:ext cx="685800" cy="381000"/>
          </a:xfrm>
          <a:prstGeom prst="line">
            <a:avLst/>
          </a:prstGeom>
          <a:noFill/>
          <a:ln w="9525">
            <a:solidFill>
              <a:schemeClr val="tx1"/>
            </a:solidFill>
            <a:round/>
            <a:headEnd/>
            <a:tailEnd type="triangle" w="med" len="med"/>
          </a:ln>
          <a:effectLst/>
        </p:spPr>
        <p:txBody>
          <a:bodyPr wrap="none"/>
          <a:lstStyle/>
          <a:p>
            <a:endParaRPr lang="en-US"/>
          </a:p>
        </p:txBody>
      </p:sp>
      <p:sp>
        <p:nvSpPr>
          <p:cNvPr id="7186" name="Line 18"/>
          <p:cNvSpPr>
            <a:spLocks noChangeShapeType="1"/>
          </p:cNvSpPr>
          <p:nvPr/>
        </p:nvSpPr>
        <p:spPr bwMode="auto">
          <a:xfrm>
            <a:off x="4572000" y="3733800"/>
            <a:ext cx="685800" cy="0"/>
          </a:xfrm>
          <a:prstGeom prst="line">
            <a:avLst/>
          </a:prstGeom>
          <a:noFill/>
          <a:ln w="28575">
            <a:solidFill>
              <a:schemeClr val="tx1"/>
            </a:solidFill>
            <a:round/>
            <a:headEnd/>
            <a:tailEnd type="triangle" w="med" len="med"/>
          </a:ln>
          <a:effectLst/>
        </p:spPr>
        <p:txBody>
          <a:bodyPr wrap="none"/>
          <a:lstStyle/>
          <a:p>
            <a:endParaRPr lang="en-US"/>
          </a:p>
        </p:txBody>
      </p:sp>
      <p:sp>
        <p:nvSpPr>
          <p:cNvPr id="7187" name="Line 19"/>
          <p:cNvSpPr>
            <a:spLocks noChangeShapeType="1"/>
          </p:cNvSpPr>
          <p:nvPr/>
        </p:nvSpPr>
        <p:spPr bwMode="auto">
          <a:xfrm>
            <a:off x="5943600" y="3886200"/>
            <a:ext cx="0" cy="533400"/>
          </a:xfrm>
          <a:prstGeom prst="line">
            <a:avLst/>
          </a:prstGeom>
          <a:noFill/>
          <a:ln w="28575">
            <a:solidFill>
              <a:schemeClr val="tx1"/>
            </a:solidFill>
            <a:round/>
            <a:headEnd/>
            <a:tailEnd type="triangle" w="med" len="med"/>
          </a:ln>
          <a:effectLst/>
        </p:spPr>
        <p:txBody>
          <a:bodyPr wrap="none"/>
          <a:lstStyle/>
          <a:p>
            <a:endParaRPr lang="en-US"/>
          </a:p>
        </p:txBody>
      </p:sp>
      <p:sp>
        <p:nvSpPr>
          <p:cNvPr id="7188" name="Line 20"/>
          <p:cNvSpPr>
            <a:spLocks noChangeShapeType="1"/>
          </p:cNvSpPr>
          <p:nvPr/>
        </p:nvSpPr>
        <p:spPr bwMode="auto">
          <a:xfrm flipH="1">
            <a:off x="4572000" y="1676400"/>
            <a:ext cx="2209800" cy="0"/>
          </a:xfrm>
          <a:prstGeom prst="line">
            <a:avLst/>
          </a:prstGeom>
          <a:noFill/>
          <a:ln w="28575">
            <a:solidFill>
              <a:schemeClr val="tx1"/>
            </a:solidFill>
            <a:round/>
            <a:headEnd/>
            <a:tailEnd type="triangle" w="med" len="med"/>
          </a:ln>
          <a:effectLst/>
        </p:spPr>
        <p:txBody>
          <a:bodyPr wrap="none"/>
          <a:lstStyle/>
          <a:p>
            <a:endParaRPr lang="en-US"/>
          </a:p>
        </p:txBody>
      </p:sp>
      <p:sp>
        <p:nvSpPr>
          <p:cNvPr id="7189" name="Line 21"/>
          <p:cNvSpPr>
            <a:spLocks noChangeShapeType="1"/>
          </p:cNvSpPr>
          <p:nvPr/>
        </p:nvSpPr>
        <p:spPr bwMode="auto">
          <a:xfrm>
            <a:off x="6781800" y="1676400"/>
            <a:ext cx="0" cy="2895600"/>
          </a:xfrm>
          <a:prstGeom prst="line">
            <a:avLst/>
          </a:prstGeom>
          <a:noFill/>
          <a:ln w="28575">
            <a:solidFill>
              <a:schemeClr val="tx1"/>
            </a:solidFill>
            <a:round/>
            <a:headEnd/>
            <a:tailEnd/>
          </a:ln>
          <a:effectLst/>
        </p:spPr>
        <p:txBody>
          <a:bodyPr wrap="none"/>
          <a:lstStyle/>
          <a:p>
            <a:endParaRPr lang="en-US"/>
          </a:p>
        </p:txBody>
      </p:sp>
      <p:sp>
        <p:nvSpPr>
          <p:cNvPr id="7190" name="Line 22"/>
          <p:cNvSpPr>
            <a:spLocks noChangeShapeType="1"/>
          </p:cNvSpPr>
          <p:nvPr/>
        </p:nvSpPr>
        <p:spPr bwMode="auto">
          <a:xfrm>
            <a:off x="6553200" y="4572000"/>
            <a:ext cx="228600" cy="0"/>
          </a:xfrm>
          <a:prstGeom prst="line">
            <a:avLst/>
          </a:prstGeom>
          <a:noFill/>
          <a:ln w="28575">
            <a:solidFill>
              <a:schemeClr val="tx1"/>
            </a:solidFill>
            <a:round/>
            <a:headEnd/>
            <a:tailEnd/>
          </a:ln>
          <a:effectLst/>
        </p:spPr>
        <p:txBody>
          <a:bodyPr wrap="none"/>
          <a:lstStyle/>
          <a:p>
            <a:endParaRPr lang="en-US"/>
          </a:p>
        </p:txBody>
      </p:sp>
      <p:sp>
        <p:nvSpPr>
          <p:cNvPr id="7191" name="Line 23"/>
          <p:cNvSpPr>
            <a:spLocks noChangeShapeType="1"/>
          </p:cNvSpPr>
          <p:nvPr/>
        </p:nvSpPr>
        <p:spPr bwMode="auto">
          <a:xfrm flipH="1">
            <a:off x="2514600" y="3886200"/>
            <a:ext cx="762000" cy="609600"/>
          </a:xfrm>
          <a:prstGeom prst="line">
            <a:avLst/>
          </a:prstGeom>
          <a:noFill/>
          <a:ln w="9525">
            <a:solidFill>
              <a:schemeClr val="tx1"/>
            </a:solidFill>
            <a:round/>
            <a:headEnd/>
            <a:tailEnd type="triangle" w="med" len="med"/>
          </a:ln>
          <a:effectLst/>
        </p:spPr>
        <p:txBody>
          <a:bodyPr wrap="none"/>
          <a:lstStyle/>
          <a:p>
            <a:endParaRPr lang="en-US"/>
          </a:p>
        </p:txBody>
      </p:sp>
      <p:sp>
        <p:nvSpPr>
          <p:cNvPr id="7192" name="Line 24"/>
          <p:cNvSpPr>
            <a:spLocks noChangeShapeType="1"/>
          </p:cNvSpPr>
          <p:nvPr/>
        </p:nvSpPr>
        <p:spPr bwMode="auto">
          <a:xfrm>
            <a:off x="1905000" y="4800600"/>
            <a:ext cx="0" cy="457200"/>
          </a:xfrm>
          <a:prstGeom prst="line">
            <a:avLst/>
          </a:prstGeom>
          <a:noFill/>
          <a:ln w="9525">
            <a:solidFill>
              <a:schemeClr val="tx1"/>
            </a:solidFill>
            <a:round/>
            <a:headEnd/>
            <a:tailEnd type="triangle" w="med" len="med"/>
          </a:ln>
          <a:effectLst/>
        </p:spPr>
        <p:txBody>
          <a:bodyPr wrap="none"/>
          <a:lstStyle/>
          <a:p>
            <a:endParaRPr lang="en-US"/>
          </a:p>
        </p:txBody>
      </p:sp>
      <p:sp>
        <p:nvSpPr>
          <p:cNvPr id="7193" name="Line 25"/>
          <p:cNvSpPr>
            <a:spLocks noChangeShapeType="1"/>
          </p:cNvSpPr>
          <p:nvPr/>
        </p:nvSpPr>
        <p:spPr bwMode="auto">
          <a:xfrm>
            <a:off x="1905000" y="5562600"/>
            <a:ext cx="0" cy="457200"/>
          </a:xfrm>
          <a:prstGeom prst="line">
            <a:avLst/>
          </a:prstGeom>
          <a:noFill/>
          <a:ln w="9525">
            <a:solidFill>
              <a:schemeClr val="tx1"/>
            </a:solidFill>
            <a:round/>
            <a:headEnd/>
            <a:tailEnd type="triangle" w="med" len="med"/>
          </a:ln>
          <a:effectLst/>
        </p:spPr>
        <p:txBody>
          <a:bodyPr wrap="none"/>
          <a:lstStyle/>
          <a:p>
            <a:endParaRPr lang="en-US"/>
          </a:p>
        </p:txBody>
      </p:sp>
      <p:sp>
        <p:nvSpPr>
          <p:cNvPr id="7194" name="Line 26"/>
          <p:cNvSpPr>
            <a:spLocks noChangeShapeType="1"/>
          </p:cNvSpPr>
          <p:nvPr/>
        </p:nvSpPr>
        <p:spPr bwMode="auto">
          <a:xfrm>
            <a:off x="838200" y="1676400"/>
            <a:ext cx="2438400" cy="0"/>
          </a:xfrm>
          <a:prstGeom prst="line">
            <a:avLst/>
          </a:prstGeom>
          <a:noFill/>
          <a:ln w="9525">
            <a:solidFill>
              <a:schemeClr val="tx1"/>
            </a:solidFill>
            <a:round/>
            <a:headEnd/>
            <a:tailEnd type="triangle" w="med" len="med"/>
          </a:ln>
          <a:effectLst/>
        </p:spPr>
        <p:txBody>
          <a:bodyPr wrap="none"/>
          <a:lstStyle/>
          <a:p>
            <a:endParaRPr lang="en-US"/>
          </a:p>
        </p:txBody>
      </p:sp>
      <p:sp>
        <p:nvSpPr>
          <p:cNvPr id="7195" name="Line 27"/>
          <p:cNvSpPr>
            <a:spLocks noChangeShapeType="1"/>
          </p:cNvSpPr>
          <p:nvPr/>
        </p:nvSpPr>
        <p:spPr bwMode="auto">
          <a:xfrm>
            <a:off x="838200" y="1676400"/>
            <a:ext cx="0" cy="4572000"/>
          </a:xfrm>
          <a:prstGeom prst="line">
            <a:avLst/>
          </a:prstGeom>
          <a:noFill/>
          <a:ln w="9525">
            <a:solidFill>
              <a:schemeClr val="tx1"/>
            </a:solidFill>
            <a:round/>
            <a:headEnd/>
            <a:tailEnd/>
          </a:ln>
          <a:effectLst/>
        </p:spPr>
        <p:txBody>
          <a:bodyPr wrap="none"/>
          <a:lstStyle/>
          <a:p>
            <a:endParaRPr lang="en-US"/>
          </a:p>
        </p:txBody>
      </p:sp>
      <p:sp>
        <p:nvSpPr>
          <p:cNvPr id="7196" name="Line 28"/>
          <p:cNvSpPr>
            <a:spLocks noChangeShapeType="1"/>
          </p:cNvSpPr>
          <p:nvPr/>
        </p:nvSpPr>
        <p:spPr bwMode="auto">
          <a:xfrm>
            <a:off x="838200" y="6248400"/>
            <a:ext cx="381000" cy="0"/>
          </a:xfrm>
          <a:prstGeom prst="line">
            <a:avLst/>
          </a:prstGeom>
          <a:noFill/>
          <a:ln w="9525">
            <a:solidFill>
              <a:schemeClr val="tx1"/>
            </a:solidFill>
            <a:round/>
            <a:headEnd/>
            <a:tailEnd/>
          </a:ln>
          <a:effectLst/>
        </p:spPr>
        <p:txBody>
          <a:bodyPr wrap="none"/>
          <a:lstStyle/>
          <a:p>
            <a:endParaRPr lang="en-US"/>
          </a:p>
        </p:txBody>
      </p:sp>
      <p:sp>
        <p:nvSpPr>
          <p:cNvPr id="7197" name="Text Box 29"/>
          <p:cNvSpPr txBox="1">
            <a:spLocks noChangeArrowheads="1"/>
          </p:cNvSpPr>
          <p:nvPr/>
        </p:nvSpPr>
        <p:spPr bwMode="auto">
          <a:xfrm>
            <a:off x="4572000" y="3352800"/>
            <a:ext cx="1066800" cy="274638"/>
          </a:xfrm>
          <a:prstGeom prst="rect">
            <a:avLst/>
          </a:prstGeom>
          <a:noFill/>
          <a:ln w="9525">
            <a:noFill/>
            <a:miter lim="800000"/>
            <a:headEnd/>
            <a:tailEnd/>
          </a:ln>
          <a:effectLst/>
        </p:spPr>
        <p:txBody>
          <a:bodyPr>
            <a:spAutoFit/>
          </a:bodyPr>
          <a:lstStyle/>
          <a:p>
            <a:pPr>
              <a:spcBef>
                <a:spcPct val="50000"/>
              </a:spcBef>
            </a:pPr>
            <a:r>
              <a:rPr lang="en-US" sz="1200" b="1"/>
              <a:t>FIN / ACK</a:t>
            </a:r>
          </a:p>
        </p:txBody>
      </p:sp>
      <p:sp>
        <p:nvSpPr>
          <p:cNvPr id="7198" name="Text Box 30"/>
          <p:cNvSpPr txBox="1">
            <a:spLocks noChangeArrowheads="1"/>
          </p:cNvSpPr>
          <p:nvPr/>
        </p:nvSpPr>
        <p:spPr bwMode="auto">
          <a:xfrm>
            <a:off x="4800600" y="4038600"/>
            <a:ext cx="1066800" cy="274638"/>
          </a:xfrm>
          <a:prstGeom prst="rect">
            <a:avLst/>
          </a:prstGeom>
          <a:noFill/>
          <a:ln w="9525">
            <a:noFill/>
            <a:miter lim="800000"/>
            <a:headEnd/>
            <a:tailEnd/>
          </a:ln>
          <a:effectLst/>
        </p:spPr>
        <p:txBody>
          <a:bodyPr>
            <a:spAutoFit/>
          </a:bodyPr>
          <a:lstStyle/>
          <a:p>
            <a:pPr>
              <a:spcBef>
                <a:spcPct val="50000"/>
              </a:spcBef>
            </a:pPr>
            <a:r>
              <a:rPr lang="en-US" sz="1200" b="1"/>
              <a:t>Close / FIN</a:t>
            </a:r>
          </a:p>
        </p:txBody>
      </p:sp>
      <p:sp>
        <p:nvSpPr>
          <p:cNvPr id="7199" name="Text Box 31"/>
          <p:cNvSpPr txBox="1">
            <a:spLocks noChangeArrowheads="1"/>
          </p:cNvSpPr>
          <p:nvPr/>
        </p:nvSpPr>
        <p:spPr bwMode="auto">
          <a:xfrm>
            <a:off x="6248400" y="4724400"/>
            <a:ext cx="609600" cy="274638"/>
          </a:xfrm>
          <a:prstGeom prst="rect">
            <a:avLst/>
          </a:prstGeom>
          <a:noFill/>
          <a:ln w="9525">
            <a:noFill/>
            <a:miter lim="800000"/>
            <a:headEnd/>
            <a:tailEnd/>
          </a:ln>
          <a:effectLst/>
        </p:spPr>
        <p:txBody>
          <a:bodyPr>
            <a:spAutoFit/>
          </a:bodyPr>
          <a:lstStyle/>
          <a:p>
            <a:pPr>
              <a:spcBef>
                <a:spcPct val="50000"/>
              </a:spcBef>
            </a:pPr>
            <a:r>
              <a:rPr lang="en-US" sz="1200" b="1"/>
              <a:t>ACK</a:t>
            </a:r>
          </a:p>
        </p:txBody>
      </p:sp>
      <p:sp>
        <p:nvSpPr>
          <p:cNvPr id="7200" name="Line 32"/>
          <p:cNvSpPr>
            <a:spLocks noChangeShapeType="1"/>
          </p:cNvSpPr>
          <p:nvPr/>
        </p:nvSpPr>
        <p:spPr bwMode="auto">
          <a:xfrm>
            <a:off x="6781800" y="1676400"/>
            <a:ext cx="0" cy="2895600"/>
          </a:xfrm>
          <a:prstGeom prst="line">
            <a:avLst/>
          </a:prstGeom>
          <a:noFill/>
          <a:ln w="9525">
            <a:solidFill>
              <a:schemeClr val="tx1"/>
            </a:solidFill>
            <a:round/>
            <a:headEnd/>
            <a:tailEnd/>
          </a:ln>
          <a:effectLst/>
        </p:spPr>
        <p:txBody>
          <a:bodyPr wrap="none"/>
          <a:lstStyle/>
          <a:p>
            <a:endParaRPr lang="en-US"/>
          </a:p>
        </p:txBody>
      </p:sp>
      <p:sp>
        <p:nvSpPr>
          <p:cNvPr id="7201" name="Line 33"/>
          <p:cNvSpPr>
            <a:spLocks noChangeShapeType="1"/>
          </p:cNvSpPr>
          <p:nvPr/>
        </p:nvSpPr>
        <p:spPr bwMode="auto">
          <a:xfrm>
            <a:off x="6781800" y="1676400"/>
            <a:ext cx="0" cy="2895600"/>
          </a:xfrm>
          <a:prstGeom prst="line">
            <a:avLst/>
          </a:prstGeom>
          <a:noFill/>
          <a:ln w="9525">
            <a:solidFill>
              <a:schemeClr val="tx1"/>
            </a:solidFill>
            <a:round/>
            <a:headEnd/>
            <a:tailEnd/>
          </a:ln>
          <a:effectLst/>
        </p:spPr>
        <p:txBody>
          <a:bodyPr wrap="none"/>
          <a:lstStyle/>
          <a:p>
            <a:endParaRPr lang="en-US"/>
          </a:p>
        </p:txBody>
      </p:sp>
      <p:sp>
        <p:nvSpPr>
          <p:cNvPr id="7202" name="Line 34"/>
          <p:cNvSpPr>
            <a:spLocks noChangeShapeType="1"/>
          </p:cNvSpPr>
          <p:nvPr/>
        </p:nvSpPr>
        <p:spPr bwMode="auto">
          <a:xfrm>
            <a:off x="7315200" y="1524000"/>
            <a:ext cx="0" cy="3962400"/>
          </a:xfrm>
          <a:prstGeom prst="line">
            <a:avLst/>
          </a:prstGeom>
          <a:noFill/>
          <a:ln w="9525">
            <a:solidFill>
              <a:schemeClr val="tx1"/>
            </a:solidFill>
            <a:round/>
            <a:headEnd/>
            <a:tailEnd type="triangle" w="med" len="med"/>
          </a:ln>
          <a:effectLst/>
        </p:spPr>
        <p:txBody>
          <a:bodyPr wrap="none"/>
          <a:lstStyle/>
          <a:p>
            <a:endParaRPr lang="en-US"/>
          </a:p>
        </p:txBody>
      </p:sp>
      <p:sp>
        <p:nvSpPr>
          <p:cNvPr id="7203" name="Line 35"/>
          <p:cNvSpPr>
            <a:spLocks noChangeShapeType="1"/>
          </p:cNvSpPr>
          <p:nvPr/>
        </p:nvSpPr>
        <p:spPr bwMode="auto">
          <a:xfrm>
            <a:off x="8534400" y="1524000"/>
            <a:ext cx="0" cy="3962400"/>
          </a:xfrm>
          <a:prstGeom prst="line">
            <a:avLst/>
          </a:prstGeom>
          <a:noFill/>
          <a:ln w="38100">
            <a:solidFill>
              <a:schemeClr val="tx1"/>
            </a:solidFill>
            <a:round/>
            <a:headEnd/>
            <a:tailEnd type="triangle" w="med" len="med"/>
          </a:ln>
          <a:effectLst/>
        </p:spPr>
        <p:txBody>
          <a:bodyPr wrap="none"/>
          <a:lstStyle/>
          <a:p>
            <a:endParaRPr lang="en-US"/>
          </a:p>
        </p:txBody>
      </p:sp>
      <p:sp>
        <p:nvSpPr>
          <p:cNvPr id="7204" name="Line 36"/>
          <p:cNvSpPr>
            <a:spLocks noChangeShapeType="1"/>
          </p:cNvSpPr>
          <p:nvPr/>
        </p:nvSpPr>
        <p:spPr bwMode="auto">
          <a:xfrm>
            <a:off x="7315200" y="2133600"/>
            <a:ext cx="1219200" cy="304800"/>
          </a:xfrm>
          <a:prstGeom prst="line">
            <a:avLst/>
          </a:prstGeom>
          <a:noFill/>
          <a:ln w="28575">
            <a:solidFill>
              <a:srgbClr val="FF3300"/>
            </a:solidFill>
            <a:round/>
            <a:headEnd/>
            <a:tailEnd type="triangle" w="med" len="med"/>
          </a:ln>
          <a:effectLst/>
        </p:spPr>
        <p:txBody>
          <a:bodyPr wrap="none"/>
          <a:lstStyle/>
          <a:p>
            <a:endParaRPr lang="en-US"/>
          </a:p>
        </p:txBody>
      </p:sp>
      <p:sp>
        <p:nvSpPr>
          <p:cNvPr id="7205" name="Line 37"/>
          <p:cNvSpPr>
            <a:spLocks noChangeShapeType="1"/>
          </p:cNvSpPr>
          <p:nvPr/>
        </p:nvSpPr>
        <p:spPr bwMode="auto">
          <a:xfrm flipH="1">
            <a:off x="7315200" y="2743200"/>
            <a:ext cx="1219200" cy="304800"/>
          </a:xfrm>
          <a:prstGeom prst="line">
            <a:avLst/>
          </a:prstGeom>
          <a:noFill/>
          <a:ln w="28575">
            <a:solidFill>
              <a:srgbClr val="FF3300"/>
            </a:solidFill>
            <a:round/>
            <a:headEnd/>
            <a:tailEnd type="triangle" w="med" len="med"/>
          </a:ln>
          <a:effectLst/>
        </p:spPr>
        <p:txBody>
          <a:bodyPr wrap="none"/>
          <a:lstStyle/>
          <a:p>
            <a:endParaRPr lang="en-US"/>
          </a:p>
        </p:txBody>
      </p:sp>
      <p:sp>
        <p:nvSpPr>
          <p:cNvPr id="7206" name="Line 38"/>
          <p:cNvSpPr>
            <a:spLocks noChangeShapeType="1"/>
          </p:cNvSpPr>
          <p:nvPr/>
        </p:nvSpPr>
        <p:spPr bwMode="auto">
          <a:xfrm>
            <a:off x="7315200" y="3962400"/>
            <a:ext cx="1219200" cy="304800"/>
          </a:xfrm>
          <a:prstGeom prst="line">
            <a:avLst/>
          </a:prstGeom>
          <a:noFill/>
          <a:ln w="28575">
            <a:solidFill>
              <a:srgbClr val="FF3300"/>
            </a:solidFill>
            <a:round/>
            <a:headEnd/>
            <a:tailEnd type="triangle" w="med" len="med"/>
          </a:ln>
          <a:effectLst/>
        </p:spPr>
        <p:txBody>
          <a:bodyPr wrap="none"/>
          <a:lstStyle/>
          <a:p>
            <a:endParaRPr lang="en-US"/>
          </a:p>
        </p:txBody>
      </p:sp>
      <p:sp>
        <p:nvSpPr>
          <p:cNvPr id="7207" name="Text Box 39"/>
          <p:cNvSpPr txBox="1">
            <a:spLocks noChangeArrowheads="1"/>
          </p:cNvSpPr>
          <p:nvPr/>
        </p:nvSpPr>
        <p:spPr bwMode="auto">
          <a:xfrm>
            <a:off x="6705600" y="5562600"/>
            <a:ext cx="838200" cy="336550"/>
          </a:xfrm>
          <a:prstGeom prst="rect">
            <a:avLst/>
          </a:prstGeom>
          <a:noFill/>
          <a:ln w="9525">
            <a:noFill/>
            <a:miter lim="800000"/>
            <a:headEnd/>
            <a:tailEnd/>
          </a:ln>
          <a:effectLst/>
        </p:spPr>
        <p:txBody>
          <a:bodyPr>
            <a:spAutoFit/>
          </a:bodyPr>
          <a:lstStyle/>
          <a:p>
            <a:pPr>
              <a:spcBef>
                <a:spcPct val="50000"/>
              </a:spcBef>
            </a:pPr>
            <a:r>
              <a:rPr lang="en-US" sz="1600"/>
              <a:t>client</a:t>
            </a:r>
          </a:p>
        </p:txBody>
      </p:sp>
      <p:sp>
        <p:nvSpPr>
          <p:cNvPr id="7208" name="Text Box 40"/>
          <p:cNvSpPr txBox="1">
            <a:spLocks noChangeArrowheads="1"/>
          </p:cNvSpPr>
          <p:nvPr/>
        </p:nvSpPr>
        <p:spPr bwMode="auto">
          <a:xfrm>
            <a:off x="8077200" y="5562600"/>
            <a:ext cx="838200" cy="336550"/>
          </a:xfrm>
          <a:prstGeom prst="rect">
            <a:avLst/>
          </a:prstGeom>
          <a:noFill/>
          <a:ln w="9525">
            <a:noFill/>
            <a:miter lim="800000"/>
            <a:headEnd/>
            <a:tailEnd/>
          </a:ln>
          <a:effectLst/>
        </p:spPr>
        <p:txBody>
          <a:bodyPr>
            <a:spAutoFit/>
          </a:bodyPr>
          <a:lstStyle/>
          <a:p>
            <a:pPr>
              <a:spcBef>
                <a:spcPct val="50000"/>
              </a:spcBef>
            </a:pPr>
            <a:r>
              <a:rPr lang="en-US" sz="1600"/>
              <a:t>server</a:t>
            </a:r>
          </a:p>
        </p:txBody>
      </p:sp>
      <p:sp>
        <p:nvSpPr>
          <p:cNvPr id="7209" name="Line 41"/>
          <p:cNvSpPr>
            <a:spLocks noChangeShapeType="1"/>
          </p:cNvSpPr>
          <p:nvPr/>
        </p:nvSpPr>
        <p:spPr bwMode="auto">
          <a:xfrm flipH="1">
            <a:off x="7315200" y="3352800"/>
            <a:ext cx="1219200" cy="304800"/>
          </a:xfrm>
          <a:prstGeom prst="line">
            <a:avLst/>
          </a:prstGeom>
          <a:noFill/>
          <a:ln w="28575">
            <a:solidFill>
              <a:srgbClr val="FF3300"/>
            </a:solidFill>
            <a:round/>
            <a:headEnd/>
            <a:tailEnd type="triangle" w="med" len="med"/>
          </a:ln>
          <a:effectLst/>
        </p:spPr>
        <p:txBody>
          <a:bodyPr wrap="none"/>
          <a:lstStyle/>
          <a:p>
            <a:endParaRPr lang="en-US"/>
          </a:p>
        </p:txBody>
      </p:sp>
      <p:sp>
        <p:nvSpPr>
          <p:cNvPr id="7210" name="Text Box 42"/>
          <p:cNvSpPr txBox="1">
            <a:spLocks noChangeArrowheads="1"/>
          </p:cNvSpPr>
          <p:nvPr/>
        </p:nvSpPr>
        <p:spPr bwMode="auto">
          <a:xfrm>
            <a:off x="7543800" y="1828800"/>
            <a:ext cx="990600" cy="274638"/>
          </a:xfrm>
          <a:prstGeom prst="rect">
            <a:avLst/>
          </a:prstGeom>
          <a:noFill/>
          <a:ln w="9525">
            <a:noFill/>
            <a:miter lim="800000"/>
            <a:headEnd/>
            <a:tailEnd/>
          </a:ln>
          <a:effectLst/>
        </p:spPr>
        <p:txBody>
          <a:bodyPr>
            <a:spAutoFit/>
          </a:bodyPr>
          <a:lstStyle/>
          <a:p>
            <a:pPr>
              <a:spcBef>
                <a:spcPct val="50000"/>
              </a:spcBef>
            </a:pPr>
            <a:r>
              <a:rPr lang="en-US" sz="1200" b="1"/>
              <a:t>FIN+ACK</a:t>
            </a:r>
          </a:p>
        </p:txBody>
      </p:sp>
      <p:sp>
        <p:nvSpPr>
          <p:cNvPr id="7211" name="Text Box 43"/>
          <p:cNvSpPr txBox="1">
            <a:spLocks noChangeArrowheads="1"/>
          </p:cNvSpPr>
          <p:nvPr/>
        </p:nvSpPr>
        <p:spPr bwMode="auto">
          <a:xfrm>
            <a:off x="7543800" y="4267200"/>
            <a:ext cx="990600" cy="274638"/>
          </a:xfrm>
          <a:prstGeom prst="rect">
            <a:avLst/>
          </a:prstGeom>
          <a:noFill/>
          <a:ln w="9525">
            <a:noFill/>
            <a:miter lim="800000"/>
            <a:headEnd/>
            <a:tailEnd/>
          </a:ln>
          <a:effectLst/>
        </p:spPr>
        <p:txBody>
          <a:bodyPr>
            <a:spAutoFit/>
          </a:bodyPr>
          <a:lstStyle/>
          <a:p>
            <a:pPr>
              <a:spcBef>
                <a:spcPct val="50000"/>
              </a:spcBef>
            </a:pPr>
            <a:r>
              <a:rPr lang="en-US" sz="1200" b="1"/>
              <a:t>ACK</a:t>
            </a:r>
          </a:p>
        </p:txBody>
      </p:sp>
      <p:sp>
        <p:nvSpPr>
          <p:cNvPr id="7212" name="Text Box 44"/>
          <p:cNvSpPr txBox="1">
            <a:spLocks noChangeArrowheads="1"/>
          </p:cNvSpPr>
          <p:nvPr/>
        </p:nvSpPr>
        <p:spPr bwMode="auto">
          <a:xfrm>
            <a:off x="7543800" y="2895600"/>
            <a:ext cx="990600" cy="274638"/>
          </a:xfrm>
          <a:prstGeom prst="rect">
            <a:avLst/>
          </a:prstGeom>
          <a:noFill/>
          <a:ln w="9525">
            <a:noFill/>
            <a:miter lim="800000"/>
            <a:headEnd/>
            <a:tailEnd/>
          </a:ln>
          <a:effectLst/>
        </p:spPr>
        <p:txBody>
          <a:bodyPr>
            <a:spAutoFit/>
          </a:bodyPr>
          <a:lstStyle/>
          <a:p>
            <a:pPr>
              <a:spcBef>
                <a:spcPct val="50000"/>
              </a:spcBef>
            </a:pPr>
            <a:r>
              <a:rPr lang="en-US" sz="1200" b="1"/>
              <a:t>ACK</a:t>
            </a:r>
          </a:p>
        </p:txBody>
      </p:sp>
      <p:sp>
        <p:nvSpPr>
          <p:cNvPr id="7213" name="Text Box 45"/>
          <p:cNvSpPr txBox="1">
            <a:spLocks noChangeArrowheads="1"/>
          </p:cNvSpPr>
          <p:nvPr/>
        </p:nvSpPr>
        <p:spPr bwMode="auto">
          <a:xfrm>
            <a:off x="7543800" y="3581400"/>
            <a:ext cx="990600" cy="274638"/>
          </a:xfrm>
          <a:prstGeom prst="rect">
            <a:avLst/>
          </a:prstGeom>
          <a:noFill/>
          <a:ln w="9525">
            <a:noFill/>
            <a:miter lim="800000"/>
            <a:headEnd/>
            <a:tailEnd/>
          </a:ln>
          <a:effectLst/>
        </p:spPr>
        <p:txBody>
          <a:bodyPr>
            <a:spAutoFit/>
          </a:bodyPr>
          <a:lstStyle/>
          <a:p>
            <a:pPr>
              <a:spcBef>
                <a:spcPct val="50000"/>
              </a:spcBef>
            </a:pPr>
            <a:r>
              <a:rPr lang="en-US" sz="1200" b="1"/>
              <a:t>FIN</a:t>
            </a:r>
          </a:p>
        </p:txBody>
      </p:sp>
    </p:spTree>
    <p:extLst>
      <p:ext uri="{BB962C8B-B14F-4D97-AF65-F5344CB8AC3E}">
        <p14:creationId xmlns:p14="http://schemas.microsoft.com/office/powerpoint/2010/main" xmlns="" val="27618027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219200" y="685800"/>
            <a:ext cx="7793038" cy="990600"/>
          </a:xfrm>
        </p:spPr>
        <p:txBody>
          <a:bodyPr/>
          <a:lstStyle/>
          <a:p>
            <a:pPr eaLnBrk="1" hangingPunct="1"/>
            <a:r>
              <a:rPr lang="en-US" altLang="en-US" sz="3200" dirty="0" smtClean="0"/>
              <a:t>Basic Network packet capturing -4</a:t>
            </a:r>
          </a:p>
        </p:txBody>
      </p:sp>
      <p:pic>
        <p:nvPicPr>
          <p:cNvPr id="19459" name="Picture 5">
            <a:hlinkClick r:id="rId3" action="ppaction://hlinkfile"/>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371600" y="1905000"/>
            <a:ext cx="6087498" cy="454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41B42018-0AAA-434B-9B3C-90D7B2C24624}" type="slidenum">
              <a:rPr lang="en-US" smtClean="0"/>
              <a:pPr/>
              <a:t>60</a:t>
            </a:fld>
            <a:endParaRPr lang="en-US"/>
          </a:p>
        </p:txBody>
      </p:sp>
    </p:spTree>
    <p:extLst>
      <p:ext uri="{BB962C8B-B14F-4D97-AF65-F5344CB8AC3E}">
        <p14:creationId xmlns:p14="http://schemas.microsoft.com/office/powerpoint/2010/main" xmlns="" val="186354600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4"/>
          <p:cNvSpPr>
            <a:spLocks noGrp="1" noChangeArrowheads="1"/>
          </p:cNvSpPr>
          <p:nvPr>
            <p:ph type="title"/>
          </p:nvPr>
        </p:nvSpPr>
        <p:spPr>
          <a:xfrm>
            <a:off x="1143000" y="685800"/>
            <a:ext cx="8791575" cy="838200"/>
          </a:xfrm>
          <a:noFill/>
        </p:spPr>
        <p:txBody>
          <a:bodyPr/>
          <a:lstStyle/>
          <a:p>
            <a:pPr eaLnBrk="1" hangingPunct="1"/>
            <a:r>
              <a:rPr lang="en-US" altLang="en-US" sz="4000" smtClean="0"/>
              <a:t>WIRESHARK preferences</a:t>
            </a:r>
          </a:p>
        </p:txBody>
      </p:sp>
      <p:sp>
        <p:nvSpPr>
          <p:cNvPr id="20482" name="Rectangle 3"/>
          <p:cNvSpPr>
            <a:spLocks noGrp="1" noChangeArrowheads="1"/>
          </p:cNvSpPr>
          <p:nvPr>
            <p:ph idx="1"/>
          </p:nvPr>
        </p:nvSpPr>
        <p:spPr>
          <a:xfrm>
            <a:off x="457200" y="2017713"/>
            <a:ext cx="8497888" cy="4114800"/>
          </a:xfrm>
        </p:spPr>
        <p:txBody>
          <a:bodyPr/>
          <a:lstStyle/>
          <a:p>
            <a:pPr eaLnBrk="1" hangingPunct="1">
              <a:lnSpc>
                <a:spcPct val="90000"/>
              </a:lnSpc>
            </a:pPr>
            <a:r>
              <a:rPr lang="en-US" altLang="en-US" dirty="0" smtClean="0"/>
              <a:t>The GUI can be changed for</a:t>
            </a:r>
          </a:p>
          <a:p>
            <a:pPr lvl="1" eaLnBrk="1" hangingPunct="1">
              <a:lnSpc>
                <a:spcPct val="90000"/>
              </a:lnSpc>
            </a:pPr>
            <a:r>
              <a:rPr lang="en-US" altLang="en-US" dirty="0" smtClean="0"/>
              <a:t>GUI layout</a:t>
            </a:r>
          </a:p>
          <a:p>
            <a:pPr lvl="1" eaLnBrk="1" hangingPunct="1">
              <a:lnSpc>
                <a:spcPct val="90000"/>
              </a:lnSpc>
            </a:pPr>
            <a:r>
              <a:rPr lang="en-US" altLang="en-US" dirty="0" smtClean="0"/>
              <a:t>Columns</a:t>
            </a:r>
          </a:p>
          <a:p>
            <a:pPr lvl="1" eaLnBrk="1" hangingPunct="1">
              <a:lnSpc>
                <a:spcPct val="90000"/>
              </a:lnSpc>
            </a:pPr>
            <a:r>
              <a:rPr lang="en-US" altLang="en-US" dirty="0" smtClean="0"/>
              <a:t>Time format</a:t>
            </a:r>
          </a:p>
          <a:p>
            <a:pPr lvl="1" eaLnBrk="1" hangingPunct="1">
              <a:lnSpc>
                <a:spcPct val="90000"/>
              </a:lnSpc>
            </a:pPr>
            <a:r>
              <a:rPr lang="en-US" altLang="en-US" dirty="0" smtClean="0"/>
              <a:t>Coloring preferences</a:t>
            </a:r>
          </a:p>
          <a:p>
            <a:pPr lvl="1" eaLnBrk="1" hangingPunct="1">
              <a:lnSpc>
                <a:spcPct val="90000"/>
              </a:lnSpc>
            </a:pPr>
            <a:r>
              <a:rPr lang="en-US" altLang="en-US" dirty="0" smtClean="0"/>
              <a:t>Field values for specific protocols</a:t>
            </a:r>
          </a:p>
          <a:p>
            <a:pPr lvl="1" eaLnBrk="1" hangingPunct="1">
              <a:lnSpc>
                <a:spcPct val="90000"/>
              </a:lnSpc>
            </a:pPr>
            <a:r>
              <a:rPr lang="en-US" altLang="en-US" dirty="0" smtClean="0"/>
              <a:t>…….</a:t>
            </a:r>
          </a:p>
          <a:p>
            <a:pPr eaLnBrk="1" hangingPunct="1">
              <a:lnSpc>
                <a:spcPct val="90000"/>
              </a:lnSpc>
            </a:pPr>
            <a:r>
              <a:rPr lang="en-US" altLang="en-US" dirty="0" smtClean="0"/>
              <a:t>Different profiles can be defined and saved</a:t>
            </a:r>
          </a:p>
        </p:txBody>
      </p:sp>
      <p:sp>
        <p:nvSpPr>
          <p:cNvPr id="2" name="Slide Number Placeholder 1"/>
          <p:cNvSpPr>
            <a:spLocks noGrp="1"/>
          </p:cNvSpPr>
          <p:nvPr>
            <p:ph type="sldNum" sz="quarter" idx="12"/>
          </p:nvPr>
        </p:nvSpPr>
        <p:spPr/>
        <p:txBody>
          <a:bodyPr/>
          <a:lstStyle/>
          <a:p>
            <a:fld id="{41B42018-0AAA-434B-9B3C-90D7B2C24624}" type="slidenum">
              <a:rPr lang="en-US" smtClean="0"/>
              <a:pPr/>
              <a:t>61</a:t>
            </a:fld>
            <a:endParaRPr lang="en-US"/>
          </a:p>
        </p:txBody>
      </p:sp>
    </p:spTree>
    <p:extLst>
      <p:ext uri="{BB962C8B-B14F-4D97-AF65-F5344CB8AC3E}">
        <p14:creationId xmlns:p14="http://schemas.microsoft.com/office/powerpoint/2010/main" xmlns="" val="209136199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sz="3200" dirty="0" smtClean="0"/>
              <a:t>Basic displayed/captured packet manipulations</a:t>
            </a:r>
          </a:p>
        </p:txBody>
      </p:sp>
      <p:sp>
        <p:nvSpPr>
          <p:cNvPr id="21507" name="Rectangle 3"/>
          <p:cNvSpPr>
            <a:spLocks noGrp="1" noChangeArrowheads="1"/>
          </p:cNvSpPr>
          <p:nvPr>
            <p:ph idx="1"/>
          </p:nvPr>
        </p:nvSpPr>
        <p:spPr>
          <a:xfrm>
            <a:off x="533400" y="2017713"/>
            <a:ext cx="8421688" cy="4114800"/>
          </a:xfrm>
        </p:spPr>
        <p:txBody>
          <a:bodyPr/>
          <a:lstStyle/>
          <a:p>
            <a:pPr eaLnBrk="1" hangingPunct="1"/>
            <a:r>
              <a:rPr lang="en-US" altLang="en-US" dirty="0" smtClean="0"/>
              <a:t>Forcing a protocol to an unknown protocol packet</a:t>
            </a:r>
          </a:p>
          <a:p>
            <a:pPr eaLnBrk="1" hangingPunct="1"/>
            <a:r>
              <a:rPr lang="en-US" altLang="en-US" dirty="0" smtClean="0"/>
              <a:t>Marking a packet or a group of packets</a:t>
            </a:r>
          </a:p>
          <a:p>
            <a:pPr eaLnBrk="1" hangingPunct="1"/>
            <a:r>
              <a:rPr lang="en-US" altLang="en-US" dirty="0" smtClean="0"/>
              <a:t>Saving all or part of the captured packets</a:t>
            </a:r>
          </a:p>
          <a:p>
            <a:pPr eaLnBrk="1" hangingPunct="1"/>
            <a:r>
              <a:rPr lang="en-US" altLang="en-US" dirty="0" smtClean="0"/>
              <a:t>Exporting a trace</a:t>
            </a:r>
          </a:p>
          <a:p>
            <a:pPr eaLnBrk="1" hangingPunct="1"/>
            <a:r>
              <a:rPr lang="en-US" altLang="en-US" dirty="0" smtClean="0"/>
              <a:t>Printing all or part of the captured packets</a:t>
            </a:r>
          </a:p>
          <a:p>
            <a:pPr eaLnBrk="1" hangingPunct="1"/>
            <a:endParaRPr lang="en-US" altLang="en-US" dirty="0" smtClean="0"/>
          </a:p>
        </p:txBody>
      </p:sp>
      <p:sp>
        <p:nvSpPr>
          <p:cNvPr id="2" name="Slide Number Placeholder 1"/>
          <p:cNvSpPr>
            <a:spLocks noGrp="1"/>
          </p:cNvSpPr>
          <p:nvPr>
            <p:ph type="sldNum" sz="quarter" idx="12"/>
          </p:nvPr>
        </p:nvSpPr>
        <p:spPr/>
        <p:txBody>
          <a:bodyPr/>
          <a:lstStyle/>
          <a:p>
            <a:fld id="{41B42018-0AAA-434B-9B3C-90D7B2C24624}" type="slidenum">
              <a:rPr lang="en-US" smtClean="0"/>
              <a:pPr/>
              <a:t>62</a:t>
            </a:fld>
            <a:endParaRPr lang="en-US"/>
          </a:p>
        </p:txBody>
      </p:sp>
    </p:spTree>
    <p:extLst>
      <p:ext uri="{BB962C8B-B14F-4D97-AF65-F5344CB8AC3E}">
        <p14:creationId xmlns:p14="http://schemas.microsoft.com/office/powerpoint/2010/main" xmlns="" val="185264587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295400" y="609600"/>
            <a:ext cx="7793038" cy="1066800"/>
          </a:xfrm>
        </p:spPr>
        <p:txBody>
          <a:bodyPr/>
          <a:lstStyle/>
          <a:p>
            <a:pPr eaLnBrk="1" hangingPunct="1"/>
            <a:r>
              <a:rPr lang="en-US" altLang="en-US" sz="3600" dirty="0" smtClean="0"/>
              <a:t>Display filtering</a:t>
            </a:r>
          </a:p>
        </p:txBody>
      </p:sp>
      <p:sp>
        <p:nvSpPr>
          <p:cNvPr id="25603" name="Rectangle 3"/>
          <p:cNvSpPr>
            <a:spLocks noGrp="1" noChangeArrowheads="1"/>
          </p:cNvSpPr>
          <p:nvPr>
            <p:ph idx="1"/>
          </p:nvPr>
        </p:nvSpPr>
        <p:spPr>
          <a:xfrm>
            <a:off x="457200" y="2017713"/>
            <a:ext cx="8497888" cy="4114800"/>
          </a:xfrm>
        </p:spPr>
        <p:txBody>
          <a:bodyPr/>
          <a:lstStyle/>
          <a:p>
            <a:pPr eaLnBrk="1" hangingPunct="1">
              <a:lnSpc>
                <a:spcPct val="80000"/>
              </a:lnSpc>
            </a:pPr>
            <a:r>
              <a:rPr lang="en-US" altLang="en-US" sz="2400" dirty="0" smtClean="0"/>
              <a:t>By arranging the display sort field/order changed</a:t>
            </a:r>
          </a:p>
          <a:p>
            <a:pPr lvl="1" eaLnBrk="1" hangingPunct="1">
              <a:lnSpc>
                <a:spcPct val="80000"/>
              </a:lnSpc>
            </a:pPr>
            <a:r>
              <a:rPr lang="en-US" altLang="en-US" sz="2400" dirty="0" smtClean="0"/>
              <a:t>Sort order of time/packet number</a:t>
            </a:r>
          </a:p>
          <a:p>
            <a:pPr lvl="1" eaLnBrk="1" hangingPunct="1">
              <a:lnSpc>
                <a:spcPct val="80000"/>
              </a:lnSpc>
            </a:pPr>
            <a:r>
              <a:rPr lang="en-US" altLang="en-US" sz="2400" dirty="0" smtClean="0"/>
              <a:t>Sort order per IP/MAC address of source/destination</a:t>
            </a:r>
          </a:p>
          <a:p>
            <a:pPr lvl="1" eaLnBrk="1" hangingPunct="1">
              <a:lnSpc>
                <a:spcPct val="80000"/>
              </a:lnSpc>
            </a:pPr>
            <a:r>
              <a:rPr lang="en-US" altLang="en-US" sz="2400" dirty="0" smtClean="0"/>
              <a:t>Sort order per protocol</a:t>
            </a:r>
          </a:p>
          <a:p>
            <a:pPr eaLnBrk="1" hangingPunct="1">
              <a:lnSpc>
                <a:spcPct val="80000"/>
              </a:lnSpc>
            </a:pPr>
            <a:r>
              <a:rPr lang="en-US" altLang="en-US" sz="2400" dirty="0" smtClean="0"/>
              <a:t>By marking specific packets manually</a:t>
            </a:r>
          </a:p>
          <a:p>
            <a:pPr eaLnBrk="1" hangingPunct="1">
              <a:lnSpc>
                <a:spcPct val="80000"/>
              </a:lnSpc>
            </a:pPr>
            <a:r>
              <a:rPr lang="en-US" altLang="en-US" sz="2400" dirty="0" smtClean="0"/>
              <a:t>By configuring filters for </a:t>
            </a:r>
          </a:p>
          <a:p>
            <a:pPr lvl="1" eaLnBrk="1" hangingPunct="1">
              <a:lnSpc>
                <a:spcPct val="80000"/>
              </a:lnSpc>
            </a:pPr>
            <a:r>
              <a:rPr lang="en-US" altLang="en-US" sz="2400" dirty="0" smtClean="0"/>
              <a:t>Address</a:t>
            </a:r>
          </a:p>
          <a:p>
            <a:pPr lvl="1" eaLnBrk="1" hangingPunct="1">
              <a:lnSpc>
                <a:spcPct val="80000"/>
              </a:lnSpc>
            </a:pPr>
            <a:r>
              <a:rPr lang="en-US" altLang="en-US" sz="2400" dirty="0" smtClean="0"/>
              <a:t>Protocol</a:t>
            </a:r>
          </a:p>
          <a:p>
            <a:pPr lvl="1" eaLnBrk="1" hangingPunct="1">
              <a:lnSpc>
                <a:spcPct val="80000"/>
              </a:lnSpc>
            </a:pPr>
            <a:r>
              <a:rPr lang="en-US" altLang="en-US" sz="2400" dirty="0" smtClean="0"/>
              <a:t>Protocol field value</a:t>
            </a:r>
          </a:p>
          <a:p>
            <a:pPr lvl="1" eaLnBrk="1" hangingPunct="1">
              <a:lnSpc>
                <a:spcPct val="80000"/>
              </a:lnSpc>
            </a:pPr>
            <a:r>
              <a:rPr lang="en-US" altLang="en-US" sz="2400" dirty="0" smtClean="0"/>
              <a:t>Frame length</a:t>
            </a:r>
          </a:p>
          <a:p>
            <a:pPr lvl="1" eaLnBrk="1" hangingPunct="1">
              <a:lnSpc>
                <a:spcPct val="80000"/>
              </a:lnSpc>
            </a:pPr>
            <a:r>
              <a:rPr lang="en-US" altLang="en-US" sz="2400" dirty="0" smtClean="0"/>
              <a:t>String</a:t>
            </a:r>
          </a:p>
        </p:txBody>
      </p:sp>
      <p:sp>
        <p:nvSpPr>
          <p:cNvPr id="2" name="Slide Number Placeholder 1"/>
          <p:cNvSpPr>
            <a:spLocks noGrp="1"/>
          </p:cNvSpPr>
          <p:nvPr>
            <p:ph type="sldNum" sz="quarter" idx="12"/>
          </p:nvPr>
        </p:nvSpPr>
        <p:spPr/>
        <p:txBody>
          <a:bodyPr/>
          <a:lstStyle/>
          <a:p>
            <a:fld id="{41B42018-0AAA-434B-9B3C-90D7B2C24624}" type="slidenum">
              <a:rPr lang="en-US" smtClean="0"/>
              <a:pPr/>
              <a:t>63</a:t>
            </a:fld>
            <a:endParaRPr lang="en-US"/>
          </a:p>
        </p:txBody>
      </p:sp>
    </p:spTree>
    <p:extLst>
      <p:ext uri="{BB962C8B-B14F-4D97-AF65-F5344CB8AC3E}">
        <p14:creationId xmlns:p14="http://schemas.microsoft.com/office/powerpoint/2010/main" xmlns="" val="180850062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a:xfrm>
            <a:off x="1219200" y="1143000"/>
            <a:ext cx="9144000" cy="533400"/>
          </a:xfrm>
          <a:noFill/>
        </p:spPr>
        <p:txBody>
          <a:bodyPr/>
          <a:lstStyle/>
          <a:p>
            <a:pPr eaLnBrk="1" hangingPunct="1"/>
            <a:r>
              <a:rPr lang="en-US" altLang="en-US" sz="2400" b="1" dirty="0" smtClean="0"/>
              <a:t>Display filtering- by changing display sort order</a:t>
            </a:r>
          </a:p>
        </p:txBody>
      </p:sp>
      <p:pic>
        <p:nvPicPr>
          <p:cNvPr id="26627" name="Picture 5">
            <a:hlinkClick r:id="rId3" action="ppaction://hlinkfile"/>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295400" y="2057400"/>
            <a:ext cx="6858000" cy="43433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41B42018-0AAA-434B-9B3C-90D7B2C24624}" type="slidenum">
              <a:rPr lang="en-US" smtClean="0"/>
              <a:pPr/>
              <a:t>64</a:t>
            </a:fld>
            <a:endParaRPr lang="en-US"/>
          </a:p>
        </p:txBody>
      </p:sp>
    </p:spTree>
    <p:extLst>
      <p:ext uri="{BB962C8B-B14F-4D97-AF65-F5344CB8AC3E}">
        <p14:creationId xmlns:p14="http://schemas.microsoft.com/office/powerpoint/2010/main" xmlns="" val="6529226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219200" y="914400"/>
            <a:ext cx="8258175" cy="838200"/>
          </a:xfrm>
        </p:spPr>
        <p:txBody>
          <a:bodyPr/>
          <a:lstStyle/>
          <a:p>
            <a:pPr eaLnBrk="1" hangingPunct="1"/>
            <a:r>
              <a:rPr lang="en-US" altLang="en-US" sz="3200" b="1" dirty="0" smtClean="0"/>
              <a:t>Some simple filter examples</a:t>
            </a:r>
          </a:p>
        </p:txBody>
      </p:sp>
      <p:sp>
        <p:nvSpPr>
          <p:cNvPr id="31747" name="Rectangle 3"/>
          <p:cNvSpPr>
            <a:spLocks noGrp="1" noChangeArrowheads="1"/>
          </p:cNvSpPr>
          <p:nvPr>
            <p:ph idx="1"/>
          </p:nvPr>
        </p:nvSpPr>
        <p:spPr>
          <a:xfrm>
            <a:off x="457200" y="2017713"/>
            <a:ext cx="8497888" cy="4114800"/>
          </a:xfrm>
        </p:spPr>
        <p:txBody>
          <a:bodyPr/>
          <a:lstStyle/>
          <a:p>
            <a:pPr eaLnBrk="1" hangingPunct="1"/>
            <a:r>
              <a:rPr lang="en-US" altLang="en-US" smtClean="0"/>
              <a:t>ip.addr == 234.78.12.78</a:t>
            </a:r>
          </a:p>
          <a:p>
            <a:pPr eaLnBrk="1" hangingPunct="1"/>
            <a:r>
              <a:rPr lang="en-US" altLang="en-US" smtClean="0"/>
              <a:t>ip.src != 10.0.0.2</a:t>
            </a:r>
          </a:p>
          <a:p>
            <a:pPr eaLnBrk="1" hangingPunct="1"/>
            <a:r>
              <a:rPr lang="en-US" altLang="en-US" smtClean="0"/>
              <a:t>sip.Method==REGISTER</a:t>
            </a:r>
          </a:p>
          <a:p>
            <a:pPr eaLnBrk="1" hangingPunct="1"/>
            <a:r>
              <a:rPr lang="en-US" altLang="en-US" smtClean="0"/>
              <a:t>h263.unrestricted_motion_vector == 0</a:t>
            </a:r>
          </a:p>
          <a:p>
            <a:pPr eaLnBrk="1" hangingPunct="1"/>
            <a:r>
              <a:rPr lang="en-US" altLang="en-US" smtClean="0"/>
              <a:t>sip.from.addr == "sip:39260722@10.7.0.4“</a:t>
            </a:r>
          </a:p>
          <a:p>
            <a:pPr eaLnBrk="1" hangingPunct="1"/>
            <a:r>
              <a:rPr lang="en-US" altLang="en-US" smtClean="0"/>
              <a:t>h245.masterSlaveDetermination</a:t>
            </a:r>
          </a:p>
        </p:txBody>
      </p:sp>
      <p:sp>
        <p:nvSpPr>
          <p:cNvPr id="2" name="Slide Number Placeholder 1"/>
          <p:cNvSpPr>
            <a:spLocks noGrp="1"/>
          </p:cNvSpPr>
          <p:nvPr>
            <p:ph type="sldNum" sz="quarter" idx="12"/>
          </p:nvPr>
        </p:nvSpPr>
        <p:spPr/>
        <p:txBody>
          <a:bodyPr/>
          <a:lstStyle/>
          <a:p>
            <a:fld id="{41B42018-0AAA-434B-9B3C-90D7B2C24624}" type="slidenum">
              <a:rPr lang="en-US" smtClean="0"/>
              <a:pPr/>
              <a:t>65</a:t>
            </a:fld>
            <a:endParaRPr lang="en-US"/>
          </a:p>
        </p:txBody>
      </p:sp>
    </p:spTree>
    <p:extLst>
      <p:ext uri="{BB962C8B-B14F-4D97-AF65-F5344CB8AC3E}">
        <p14:creationId xmlns:p14="http://schemas.microsoft.com/office/powerpoint/2010/main" xmlns="" val="36765756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914400" y="381000"/>
            <a:ext cx="7793038" cy="990600"/>
          </a:xfrm>
        </p:spPr>
        <p:txBody>
          <a:bodyPr/>
          <a:lstStyle/>
          <a:p>
            <a:pPr eaLnBrk="1" hangingPunct="1"/>
            <a:r>
              <a:rPr lang="en-US" altLang="en-US" sz="3600" b="1" smtClean="0"/>
              <a:t>Capture filtering</a:t>
            </a:r>
            <a:endParaRPr lang="en-US" altLang="en-US" sz="4000" smtClean="0"/>
          </a:p>
        </p:txBody>
      </p:sp>
      <p:sp>
        <p:nvSpPr>
          <p:cNvPr id="38915" name="Rectangle 3"/>
          <p:cNvSpPr>
            <a:spLocks noGrp="1" noChangeArrowheads="1"/>
          </p:cNvSpPr>
          <p:nvPr>
            <p:ph idx="1"/>
          </p:nvPr>
        </p:nvSpPr>
        <p:spPr>
          <a:xfrm>
            <a:off x="457200" y="2017713"/>
            <a:ext cx="8497888" cy="4114800"/>
          </a:xfrm>
        </p:spPr>
        <p:txBody>
          <a:bodyPr/>
          <a:lstStyle/>
          <a:p>
            <a:pPr eaLnBrk="1" hangingPunct="1">
              <a:lnSpc>
                <a:spcPct val="90000"/>
              </a:lnSpc>
            </a:pPr>
            <a:r>
              <a:rPr lang="en-US" altLang="en-US" sz="2000" b="1" smtClean="0"/>
              <a:t>When capturing packets they are stored in temporary files on the computer</a:t>
            </a:r>
          </a:p>
          <a:p>
            <a:pPr eaLnBrk="1" hangingPunct="1">
              <a:lnSpc>
                <a:spcPct val="90000"/>
              </a:lnSpc>
            </a:pPr>
            <a:endParaRPr lang="en-US" altLang="en-US" sz="2000" b="1" smtClean="0"/>
          </a:p>
          <a:p>
            <a:pPr eaLnBrk="1" hangingPunct="1">
              <a:lnSpc>
                <a:spcPct val="90000"/>
              </a:lnSpc>
            </a:pPr>
            <a:r>
              <a:rPr lang="en-US" altLang="en-US" sz="2000" b="1" smtClean="0"/>
              <a:t>We can configure WIRESHARK to capture packets directly to a single or multiple files</a:t>
            </a:r>
          </a:p>
          <a:p>
            <a:pPr eaLnBrk="1" hangingPunct="1">
              <a:lnSpc>
                <a:spcPct val="90000"/>
              </a:lnSpc>
            </a:pPr>
            <a:endParaRPr lang="en-US" altLang="en-US" sz="2000" b="1" smtClean="0"/>
          </a:p>
          <a:p>
            <a:pPr eaLnBrk="1" hangingPunct="1">
              <a:lnSpc>
                <a:spcPct val="90000"/>
              </a:lnSpc>
            </a:pPr>
            <a:r>
              <a:rPr lang="en-US" altLang="en-US" sz="2000" b="1" smtClean="0"/>
              <a:t>For heavy traffic network capturing or long time capturing the file/buffer sizes might overwhelm the computer or might even crash it.</a:t>
            </a:r>
          </a:p>
          <a:p>
            <a:pPr eaLnBrk="1" hangingPunct="1">
              <a:lnSpc>
                <a:spcPct val="90000"/>
              </a:lnSpc>
            </a:pPr>
            <a:endParaRPr lang="en-US" altLang="en-US" sz="2000" b="1" smtClean="0"/>
          </a:p>
          <a:p>
            <a:pPr eaLnBrk="1" hangingPunct="1">
              <a:lnSpc>
                <a:spcPct val="90000"/>
              </a:lnSpc>
            </a:pPr>
            <a:r>
              <a:rPr lang="en-US" altLang="en-US" sz="2000" b="1" smtClean="0"/>
              <a:t>To prevent accumulating  huge file/files if we know what we are looking for we should apply capture filtering</a:t>
            </a:r>
          </a:p>
        </p:txBody>
      </p:sp>
      <p:sp>
        <p:nvSpPr>
          <p:cNvPr id="2" name="Slide Number Placeholder 1"/>
          <p:cNvSpPr>
            <a:spLocks noGrp="1"/>
          </p:cNvSpPr>
          <p:nvPr>
            <p:ph type="sldNum" sz="quarter" idx="12"/>
          </p:nvPr>
        </p:nvSpPr>
        <p:spPr/>
        <p:txBody>
          <a:bodyPr/>
          <a:lstStyle/>
          <a:p>
            <a:fld id="{41B42018-0AAA-434B-9B3C-90D7B2C24624}" type="slidenum">
              <a:rPr lang="en-US" smtClean="0"/>
              <a:pPr/>
              <a:t>66</a:t>
            </a:fld>
            <a:endParaRPr lang="en-US"/>
          </a:p>
        </p:txBody>
      </p:sp>
    </p:spTree>
    <p:extLst>
      <p:ext uri="{BB962C8B-B14F-4D97-AF65-F5344CB8AC3E}">
        <p14:creationId xmlns:p14="http://schemas.microsoft.com/office/powerpoint/2010/main" xmlns="" val="27131645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ext Box 5"/>
          <p:cNvSpPr txBox="1">
            <a:spLocks noChangeArrowheads="1"/>
          </p:cNvSpPr>
          <p:nvPr/>
        </p:nvSpPr>
        <p:spPr bwMode="auto">
          <a:xfrm>
            <a:off x="1349188" y="1143000"/>
            <a:ext cx="6324600"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ctr" eaLnBrk="0" fontAlgn="base" hangingPunct="0">
              <a:spcBef>
                <a:spcPct val="0"/>
              </a:spcBef>
              <a:spcAft>
                <a:spcPct val="0"/>
              </a:spcAft>
              <a:defRPr>
                <a:solidFill>
                  <a:schemeClr val="tx1"/>
                </a:solidFill>
                <a:latin typeface="Tahoma" pitchFamily="34" charset="0"/>
                <a:cs typeface="Arial" charset="0"/>
              </a:defRPr>
            </a:lvl6pPr>
            <a:lvl7pPr marL="2971800" indent="-228600" algn="ctr" eaLnBrk="0" fontAlgn="base" hangingPunct="0">
              <a:spcBef>
                <a:spcPct val="0"/>
              </a:spcBef>
              <a:spcAft>
                <a:spcPct val="0"/>
              </a:spcAft>
              <a:defRPr>
                <a:solidFill>
                  <a:schemeClr val="tx1"/>
                </a:solidFill>
                <a:latin typeface="Tahoma" pitchFamily="34" charset="0"/>
                <a:cs typeface="Arial" charset="0"/>
              </a:defRPr>
            </a:lvl7pPr>
            <a:lvl8pPr marL="3429000" indent="-228600" algn="ctr" eaLnBrk="0" fontAlgn="base" hangingPunct="0">
              <a:spcBef>
                <a:spcPct val="0"/>
              </a:spcBef>
              <a:spcAft>
                <a:spcPct val="0"/>
              </a:spcAft>
              <a:defRPr>
                <a:solidFill>
                  <a:schemeClr val="tx1"/>
                </a:solidFill>
                <a:latin typeface="Tahoma" pitchFamily="34" charset="0"/>
                <a:cs typeface="Arial" charset="0"/>
              </a:defRPr>
            </a:lvl8pPr>
            <a:lvl9pPr marL="3886200" indent="-228600" algn="ctr" eaLnBrk="0" fontAlgn="base" hangingPunct="0">
              <a:spcBef>
                <a:spcPct val="0"/>
              </a:spcBef>
              <a:spcAft>
                <a:spcPct val="0"/>
              </a:spcAft>
              <a:defRPr>
                <a:solidFill>
                  <a:schemeClr val="tx1"/>
                </a:solidFill>
                <a:latin typeface="Tahoma" pitchFamily="34" charset="0"/>
                <a:cs typeface="Arial" charset="0"/>
              </a:defRPr>
            </a:lvl9pPr>
          </a:lstStyle>
          <a:p>
            <a:pPr eaLnBrk="1" hangingPunct="1">
              <a:spcBef>
                <a:spcPct val="50000"/>
              </a:spcBef>
            </a:pPr>
            <a:r>
              <a:rPr lang="en-US" altLang="en-US" sz="3200" b="1" dirty="0">
                <a:solidFill>
                  <a:schemeClr val="tx2"/>
                </a:solidFill>
              </a:rPr>
              <a:t>Capture </a:t>
            </a:r>
            <a:r>
              <a:rPr lang="en-US" altLang="en-US" sz="3200" b="1" dirty="0" smtClean="0">
                <a:solidFill>
                  <a:schemeClr val="tx2"/>
                </a:solidFill>
              </a:rPr>
              <a:t>filtering</a:t>
            </a:r>
            <a:endParaRPr lang="en-US" altLang="en-US" sz="3200" b="1" dirty="0">
              <a:solidFill>
                <a:schemeClr val="tx2"/>
              </a:solidFill>
            </a:endParaRPr>
          </a:p>
        </p:txBody>
      </p:sp>
      <p:grpSp>
        <p:nvGrpSpPr>
          <p:cNvPr id="2" name="Group 1"/>
          <p:cNvGrpSpPr/>
          <p:nvPr/>
        </p:nvGrpSpPr>
        <p:grpSpPr>
          <a:xfrm>
            <a:off x="1066800" y="2057400"/>
            <a:ext cx="7010400" cy="4343400"/>
            <a:chOff x="0" y="838200"/>
            <a:chExt cx="9144000" cy="6019800"/>
          </a:xfrm>
        </p:grpSpPr>
        <p:pic>
          <p:nvPicPr>
            <p:cNvPr id="43010"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838200"/>
              <a:ext cx="9144000" cy="6019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3012" name="Picture 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590800" y="1447800"/>
              <a:ext cx="5448300" cy="5257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3" name="Slide Number Placeholder 2"/>
          <p:cNvSpPr>
            <a:spLocks noGrp="1"/>
          </p:cNvSpPr>
          <p:nvPr>
            <p:ph type="sldNum" sz="quarter" idx="12"/>
          </p:nvPr>
        </p:nvSpPr>
        <p:spPr/>
        <p:txBody>
          <a:bodyPr/>
          <a:lstStyle/>
          <a:p>
            <a:fld id="{41B42018-0AAA-434B-9B3C-90D7B2C24624}" type="slidenum">
              <a:rPr lang="en-US" smtClean="0"/>
              <a:pPr/>
              <a:t>67</a:t>
            </a:fld>
            <a:endParaRPr lang="en-US"/>
          </a:p>
        </p:txBody>
      </p:sp>
    </p:spTree>
    <p:extLst>
      <p:ext uri="{BB962C8B-B14F-4D97-AF65-F5344CB8AC3E}">
        <p14:creationId xmlns:p14="http://schemas.microsoft.com/office/powerpoint/2010/main" xmlns="" val="272775361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533400" y="990600"/>
            <a:ext cx="8410575" cy="685800"/>
          </a:xfrm>
        </p:spPr>
        <p:txBody>
          <a:bodyPr/>
          <a:lstStyle/>
          <a:p>
            <a:pPr eaLnBrk="1" hangingPunct="1"/>
            <a:r>
              <a:rPr lang="en-US" altLang="en-US" sz="2800" dirty="0" smtClean="0"/>
              <a:t>      </a:t>
            </a:r>
            <a:r>
              <a:rPr lang="en-US" altLang="en-US" sz="2800" b="1" dirty="0" smtClean="0"/>
              <a:t>Statistics menu</a:t>
            </a:r>
            <a:r>
              <a:rPr lang="en-US" altLang="en-US" sz="2800" dirty="0" smtClean="0"/>
              <a:t> – </a:t>
            </a:r>
            <a:r>
              <a:rPr lang="en-US" altLang="en-US" sz="2800" b="1" i="1" dirty="0" err="1" smtClean="0"/>
              <a:t>Statistics</a:t>
            </a:r>
            <a:r>
              <a:rPr lang="en-US" altLang="en-US" sz="2800" b="1" i="1" dirty="0" err="1" smtClean="0">
                <a:sym typeface="Wingdings" pitchFamily="2" charset="2"/>
              </a:rPr>
              <a:t>Summary</a:t>
            </a:r>
            <a:endParaRPr lang="en-US" altLang="en-US" sz="2800" b="1" i="1" dirty="0" smtClean="0"/>
          </a:p>
        </p:txBody>
      </p:sp>
      <p:pic>
        <p:nvPicPr>
          <p:cNvPr id="48131" name="Picture 3"/>
          <p:cNvPicPr>
            <a:picLocks noGrp="1" noChangeAspect="1" noChangeArrowheads="1"/>
          </p:cNvPicPr>
          <p:nvPr>
            <p:ph idx="1"/>
          </p:nvPr>
        </p:nvPicPr>
        <p:blipFill>
          <a:blip r:embed="rId3" cstate="print">
            <a:extLst>
              <a:ext uri="{28A0092B-C50C-407E-A947-70E740481C1C}">
                <a14:useLocalDpi xmlns:a14="http://schemas.microsoft.com/office/drawing/2010/main" xmlns="" val="0"/>
              </a:ext>
            </a:extLst>
          </a:blip>
          <a:srcRect/>
          <a:stretch>
            <a:fillRect/>
          </a:stretch>
        </p:blipFill>
        <p:spPr>
          <a:xfrm>
            <a:off x="533400" y="2057400"/>
            <a:ext cx="8121445" cy="4495800"/>
          </a:xfrm>
        </p:spPr>
      </p:pic>
      <p:sp>
        <p:nvSpPr>
          <p:cNvPr id="2" name="Slide Number Placeholder 1"/>
          <p:cNvSpPr>
            <a:spLocks noGrp="1"/>
          </p:cNvSpPr>
          <p:nvPr>
            <p:ph type="sldNum" sz="quarter" idx="12"/>
          </p:nvPr>
        </p:nvSpPr>
        <p:spPr/>
        <p:txBody>
          <a:bodyPr/>
          <a:lstStyle/>
          <a:p>
            <a:fld id="{41B42018-0AAA-434B-9B3C-90D7B2C24624}" type="slidenum">
              <a:rPr lang="en-US" smtClean="0"/>
              <a:pPr/>
              <a:t>68</a:t>
            </a:fld>
            <a:endParaRPr lang="en-US"/>
          </a:p>
        </p:txBody>
      </p:sp>
    </p:spTree>
    <p:extLst>
      <p:ext uri="{BB962C8B-B14F-4D97-AF65-F5344CB8AC3E}">
        <p14:creationId xmlns:p14="http://schemas.microsoft.com/office/powerpoint/2010/main" xmlns="" val="29671560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defRPr/>
            </a:pPr>
            <a:r>
              <a:rPr lang="en-US" smtClean="0"/>
              <a:t>Other Tools</a:t>
            </a:r>
          </a:p>
        </p:txBody>
      </p:sp>
      <p:sp>
        <p:nvSpPr>
          <p:cNvPr id="47107" name="Rectangle 3"/>
          <p:cNvSpPr>
            <a:spLocks noGrp="1" noChangeArrowheads="1"/>
          </p:cNvSpPr>
          <p:nvPr>
            <p:ph idx="1"/>
          </p:nvPr>
        </p:nvSpPr>
        <p:spPr/>
        <p:txBody>
          <a:bodyPr/>
          <a:lstStyle/>
          <a:p>
            <a:pPr eaLnBrk="1" hangingPunct="1">
              <a:defRPr/>
            </a:pPr>
            <a:r>
              <a:rPr lang="en-US" sz="2800" smtClean="0"/>
              <a:t>Ethereal</a:t>
            </a:r>
          </a:p>
          <a:p>
            <a:pPr lvl="1" eaLnBrk="1" hangingPunct="1">
              <a:defRPr/>
            </a:pPr>
            <a:r>
              <a:rPr lang="en-US" sz="2400" smtClean="0"/>
              <a:t>Free</a:t>
            </a:r>
          </a:p>
          <a:p>
            <a:pPr lvl="1" eaLnBrk="1" hangingPunct="1">
              <a:defRPr/>
            </a:pPr>
            <a:r>
              <a:rPr lang="en-US" sz="2400" smtClean="0"/>
              <a:t>Can be used for Windows or Unix</a:t>
            </a:r>
          </a:p>
          <a:p>
            <a:pPr eaLnBrk="1" hangingPunct="1">
              <a:defRPr/>
            </a:pPr>
            <a:r>
              <a:rPr lang="en-US" sz="2800" smtClean="0"/>
              <a:t>Etherape</a:t>
            </a:r>
          </a:p>
          <a:p>
            <a:pPr lvl="1" eaLnBrk="1" hangingPunct="1">
              <a:defRPr/>
            </a:pPr>
            <a:r>
              <a:rPr lang="en-US" sz="2400" smtClean="0"/>
              <a:t>Like Ethereal, GUI</a:t>
            </a:r>
          </a:p>
          <a:p>
            <a:pPr eaLnBrk="1" hangingPunct="1">
              <a:defRPr/>
            </a:pPr>
            <a:r>
              <a:rPr lang="en-US" sz="2800" smtClean="0"/>
              <a:t>Snort</a:t>
            </a:r>
          </a:p>
          <a:p>
            <a:pPr lvl="1" eaLnBrk="1" hangingPunct="1">
              <a:defRPr/>
            </a:pPr>
            <a:r>
              <a:rPr lang="en-US" sz="2400" smtClean="0"/>
              <a:t>Open source</a:t>
            </a:r>
          </a:p>
          <a:p>
            <a:pPr lvl="1" eaLnBrk="1" hangingPunct="1">
              <a:defRPr/>
            </a:pPr>
            <a:r>
              <a:rPr lang="en-US" sz="2400" smtClean="0"/>
              <a:t>Capable of real-time traffic analysis and logging</a:t>
            </a:r>
          </a:p>
        </p:txBody>
      </p:sp>
      <p:sp>
        <p:nvSpPr>
          <p:cNvPr id="2" name="Slide Number Placeholder 1"/>
          <p:cNvSpPr>
            <a:spLocks noGrp="1"/>
          </p:cNvSpPr>
          <p:nvPr>
            <p:ph type="sldNum" sz="quarter" idx="12"/>
          </p:nvPr>
        </p:nvSpPr>
        <p:spPr/>
        <p:txBody>
          <a:bodyPr/>
          <a:lstStyle/>
          <a:p>
            <a:fld id="{41B42018-0AAA-434B-9B3C-90D7B2C24624}" type="slidenum">
              <a:rPr lang="en-US" smtClean="0"/>
              <a:pPr/>
              <a:t>69</a:t>
            </a:fld>
            <a:endParaRPr lang="en-US"/>
          </a:p>
        </p:txBody>
      </p:sp>
    </p:spTree>
    <p:extLst>
      <p:ext uri="{BB962C8B-B14F-4D97-AF65-F5344CB8AC3E}">
        <p14:creationId xmlns:p14="http://schemas.microsoft.com/office/powerpoint/2010/main" xmlns="" val="36416736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Client Side Active Close</a:t>
            </a:r>
          </a:p>
        </p:txBody>
      </p:sp>
      <p:sp>
        <p:nvSpPr>
          <p:cNvPr id="50" name="Slide Number Placeholder 5"/>
          <p:cNvSpPr>
            <a:spLocks noGrp="1"/>
          </p:cNvSpPr>
          <p:nvPr>
            <p:ph type="sldNum" sz="quarter" idx="12"/>
          </p:nvPr>
        </p:nvSpPr>
        <p:spPr/>
        <p:txBody>
          <a:bodyPr/>
          <a:lstStyle/>
          <a:p>
            <a:fld id="{5FD95F41-6BD7-4539-8B90-8722F60F9DAA}" type="slidenum">
              <a:rPr lang="en-US"/>
              <a:pPr/>
              <a:t>7</a:t>
            </a:fld>
            <a:endParaRPr lang="en-US"/>
          </a:p>
        </p:txBody>
      </p:sp>
      <p:sp>
        <p:nvSpPr>
          <p:cNvPr id="8195" name="Text Box 3"/>
          <p:cNvSpPr txBox="1">
            <a:spLocks noChangeArrowheads="1"/>
          </p:cNvSpPr>
          <p:nvPr/>
        </p:nvSpPr>
        <p:spPr bwMode="auto">
          <a:xfrm>
            <a:off x="3276600" y="1524000"/>
            <a:ext cx="1295400" cy="346075"/>
          </a:xfrm>
          <a:prstGeom prst="rect">
            <a:avLst/>
          </a:prstGeom>
          <a:solidFill>
            <a:srgbClr val="FFFF99"/>
          </a:solidFill>
          <a:ln w="9525">
            <a:solidFill>
              <a:schemeClr val="tx1"/>
            </a:solidFill>
            <a:miter lim="800000"/>
            <a:headEnd/>
            <a:tailEnd/>
          </a:ln>
          <a:effectLst/>
        </p:spPr>
        <p:txBody>
          <a:bodyPr>
            <a:spAutoFit/>
          </a:bodyPr>
          <a:lstStyle/>
          <a:p>
            <a:pPr algn="ctr">
              <a:spcBef>
                <a:spcPct val="50000"/>
              </a:spcBef>
            </a:pPr>
            <a:r>
              <a:rPr lang="en-US" sz="1600"/>
              <a:t>closed</a:t>
            </a:r>
          </a:p>
        </p:txBody>
      </p:sp>
      <p:sp>
        <p:nvSpPr>
          <p:cNvPr id="8196" name="Text Box 4"/>
          <p:cNvSpPr txBox="1">
            <a:spLocks noChangeArrowheads="1"/>
          </p:cNvSpPr>
          <p:nvPr/>
        </p:nvSpPr>
        <p:spPr bwMode="auto">
          <a:xfrm>
            <a:off x="3276600" y="2209800"/>
            <a:ext cx="1295400" cy="346075"/>
          </a:xfrm>
          <a:prstGeom prst="rect">
            <a:avLst/>
          </a:prstGeom>
          <a:noFill/>
          <a:ln w="9525">
            <a:solidFill>
              <a:schemeClr val="tx1"/>
            </a:solidFill>
            <a:miter lim="800000"/>
            <a:headEnd/>
            <a:tailEnd/>
          </a:ln>
          <a:effectLst/>
        </p:spPr>
        <p:txBody>
          <a:bodyPr>
            <a:spAutoFit/>
          </a:bodyPr>
          <a:lstStyle/>
          <a:p>
            <a:pPr algn="ctr">
              <a:spcBef>
                <a:spcPct val="50000"/>
              </a:spcBef>
            </a:pPr>
            <a:r>
              <a:rPr lang="en-US" sz="1600"/>
              <a:t>listen</a:t>
            </a:r>
          </a:p>
        </p:txBody>
      </p:sp>
      <p:sp>
        <p:nvSpPr>
          <p:cNvPr id="8197" name="Text Box 5"/>
          <p:cNvSpPr txBox="1">
            <a:spLocks noChangeArrowheads="1"/>
          </p:cNvSpPr>
          <p:nvPr/>
        </p:nvSpPr>
        <p:spPr bwMode="auto">
          <a:xfrm>
            <a:off x="1219200" y="2895600"/>
            <a:ext cx="1295400" cy="346075"/>
          </a:xfrm>
          <a:prstGeom prst="rect">
            <a:avLst/>
          </a:prstGeom>
          <a:noFill/>
          <a:ln w="9525">
            <a:solidFill>
              <a:schemeClr val="tx1"/>
            </a:solidFill>
            <a:miter lim="800000"/>
            <a:headEnd/>
            <a:tailEnd/>
          </a:ln>
          <a:effectLst/>
        </p:spPr>
        <p:txBody>
          <a:bodyPr>
            <a:spAutoFit/>
          </a:bodyPr>
          <a:lstStyle/>
          <a:p>
            <a:pPr algn="ctr">
              <a:spcBef>
                <a:spcPct val="50000"/>
              </a:spcBef>
            </a:pPr>
            <a:r>
              <a:rPr lang="en-US" sz="1600"/>
              <a:t>SYN Rec’d</a:t>
            </a:r>
          </a:p>
        </p:txBody>
      </p:sp>
      <p:sp>
        <p:nvSpPr>
          <p:cNvPr id="8198" name="Text Box 6"/>
          <p:cNvSpPr txBox="1">
            <a:spLocks noChangeArrowheads="1"/>
          </p:cNvSpPr>
          <p:nvPr/>
        </p:nvSpPr>
        <p:spPr bwMode="auto">
          <a:xfrm>
            <a:off x="3276600" y="3581400"/>
            <a:ext cx="1295400" cy="346075"/>
          </a:xfrm>
          <a:prstGeom prst="rect">
            <a:avLst/>
          </a:prstGeom>
          <a:solidFill>
            <a:srgbClr val="FFFF99"/>
          </a:solidFill>
          <a:ln w="9525">
            <a:solidFill>
              <a:schemeClr val="tx1"/>
            </a:solidFill>
            <a:miter lim="800000"/>
            <a:headEnd/>
            <a:tailEnd/>
          </a:ln>
          <a:effectLst/>
        </p:spPr>
        <p:txBody>
          <a:bodyPr>
            <a:spAutoFit/>
          </a:bodyPr>
          <a:lstStyle/>
          <a:p>
            <a:pPr algn="ctr">
              <a:spcBef>
                <a:spcPct val="50000"/>
              </a:spcBef>
            </a:pPr>
            <a:r>
              <a:rPr lang="en-US" sz="1600"/>
              <a:t>established</a:t>
            </a:r>
          </a:p>
        </p:txBody>
      </p:sp>
      <p:sp>
        <p:nvSpPr>
          <p:cNvPr id="8199" name="Text Box 7"/>
          <p:cNvSpPr txBox="1">
            <a:spLocks noChangeArrowheads="1"/>
          </p:cNvSpPr>
          <p:nvPr/>
        </p:nvSpPr>
        <p:spPr bwMode="auto">
          <a:xfrm>
            <a:off x="5257800" y="2895600"/>
            <a:ext cx="1295400" cy="346075"/>
          </a:xfrm>
          <a:prstGeom prst="rect">
            <a:avLst/>
          </a:prstGeom>
          <a:noFill/>
          <a:ln w="9525">
            <a:solidFill>
              <a:schemeClr val="tx1"/>
            </a:solidFill>
            <a:miter lim="800000"/>
            <a:headEnd/>
            <a:tailEnd/>
          </a:ln>
          <a:effectLst/>
        </p:spPr>
        <p:txBody>
          <a:bodyPr>
            <a:spAutoFit/>
          </a:bodyPr>
          <a:lstStyle/>
          <a:p>
            <a:pPr algn="ctr">
              <a:spcBef>
                <a:spcPct val="50000"/>
              </a:spcBef>
            </a:pPr>
            <a:r>
              <a:rPr lang="en-US" sz="1600"/>
              <a:t>SYN sent</a:t>
            </a:r>
          </a:p>
        </p:txBody>
      </p:sp>
      <p:sp>
        <p:nvSpPr>
          <p:cNvPr id="8200" name="Text Box 8"/>
          <p:cNvSpPr txBox="1">
            <a:spLocks noChangeArrowheads="1"/>
          </p:cNvSpPr>
          <p:nvPr/>
        </p:nvSpPr>
        <p:spPr bwMode="auto">
          <a:xfrm>
            <a:off x="5257800" y="3581400"/>
            <a:ext cx="1295400" cy="346075"/>
          </a:xfrm>
          <a:prstGeom prst="rect">
            <a:avLst/>
          </a:prstGeom>
          <a:noFill/>
          <a:ln w="9525">
            <a:solidFill>
              <a:schemeClr val="tx1"/>
            </a:solidFill>
            <a:miter lim="800000"/>
            <a:headEnd/>
            <a:tailEnd/>
          </a:ln>
          <a:effectLst/>
        </p:spPr>
        <p:txBody>
          <a:bodyPr>
            <a:spAutoFit/>
          </a:bodyPr>
          <a:lstStyle/>
          <a:p>
            <a:pPr algn="ctr">
              <a:spcBef>
                <a:spcPct val="50000"/>
              </a:spcBef>
            </a:pPr>
            <a:r>
              <a:rPr lang="en-US" sz="1600"/>
              <a:t>Close wait</a:t>
            </a:r>
          </a:p>
        </p:txBody>
      </p:sp>
      <p:sp>
        <p:nvSpPr>
          <p:cNvPr id="8201" name="Text Box 9"/>
          <p:cNvSpPr txBox="1">
            <a:spLocks noChangeArrowheads="1"/>
          </p:cNvSpPr>
          <p:nvPr/>
        </p:nvSpPr>
        <p:spPr bwMode="auto">
          <a:xfrm>
            <a:off x="5257800" y="4419600"/>
            <a:ext cx="1295400" cy="346075"/>
          </a:xfrm>
          <a:prstGeom prst="rect">
            <a:avLst/>
          </a:prstGeom>
          <a:noFill/>
          <a:ln w="9525">
            <a:solidFill>
              <a:schemeClr val="tx1"/>
            </a:solidFill>
            <a:miter lim="800000"/>
            <a:headEnd/>
            <a:tailEnd/>
          </a:ln>
          <a:effectLst/>
        </p:spPr>
        <p:txBody>
          <a:bodyPr>
            <a:spAutoFit/>
          </a:bodyPr>
          <a:lstStyle/>
          <a:p>
            <a:pPr algn="ctr">
              <a:spcBef>
                <a:spcPct val="50000"/>
              </a:spcBef>
            </a:pPr>
            <a:r>
              <a:rPr lang="en-US" sz="1600"/>
              <a:t>Last ACK</a:t>
            </a:r>
          </a:p>
        </p:txBody>
      </p:sp>
      <p:sp>
        <p:nvSpPr>
          <p:cNvPr id="8202" name="Text Box 10"/>
          <p:cNvSpPr txBox="1">
            <a:spLocks noChangeArrowheads="1"/>
          </p:cNvSpPr>
          <p:nvPr/>
        </p:nvSpPr>
        <p:spPr bwMode="auto">
          <a:xfrm>
            <a:off x="1219200" y="4495800"/>
            <a:ext cx="1295400" cy="346075"/>
          </a:xfrm>
          <a:prstGeom prst="rect">
            <a:avLst/>
          </a:prstGeom>
          <a:solidFill>
            <a:srgbClr val="FFFF99"/>
          </a:solidFill>
          <a:ln w="9525">
            <a:solidFill>
              <a:schemeClr val="tx1"/>
            </a:solidFill>
            <a:miter lim="800000"/>
            <a:headEnd/>
            <a:tailEnd/>
          </a:ln>
          <a:effectLst/>
        </p:spPr>
        <p:txBody>
          <a:bodyPr>
            <a:spAutoFit/>
          </a:bodyPr>
          <a:lstStyle/>
          <a:p>
            <a:pPr algn="ctr">
              <a:spcBef>
                <a:spcPct val="50000"/>
              </a:spcBef>
            </a:pPr>
            <a:r>
              <a:rPr lang="en-US" sz="1600"/>
              <a:t>FIN wait 1</a:t>
            </a:r>
          </a:p>
        </p:txBody>
      </p:sp>
      <p:sp>
        <p:nvSpPr>
          <p:cNvPr id="8203" name="Text Box 11"/>
          <p:cNvSpPr txBox="1">
            <a:spLocks noChangeArrowheads="1"/>
          </p:cNvSpPr>
          <p:nvPr/>
        </p:nvSpPr>
        <p:spPr bwMode="auto">
          <a:xfrm>
            <a:off x="1219200" y="5257800"/>
            <a:ext cx="1295400" cy="346075"/>
          </a:xfrm>
          <a:prstGeom prst="rect">
            <a:avLst/>
          </a:prstGeom>
          <a:solidFill>
            <a:srgbClr val="FFFF99"/>
          </a:solidFill>
          <a:ln w="9525">
            <a:solidFill>
              <a:schemeClr val="tx1"/>
            </a:solidFill>
            <a:miter lim="800000"/>
            <a:headEnd/>
            <a:tailEnd/>
          </a:ln>
          <a:effectLst/>
        </p:spPr>
        <p:txBody>
          <a:bodyPr>
            <a:spAutoFit/>
          </a:bodyPr>
          <a:lstStyle/>
          <a:p>
            <a:pPr algn="ctr">
              <a:spcBef>
                <a:spcPct val="50000"/>
              </a:spcBef>
            </a:pPr>
            <a:r>
              <a:rPr lang="en-US" sz="1600"/>
              <a:t>FIN wait 2</a:t>
            </a:r>
          </a:p>
        </p:txBody>
      </p:sp>
      <p:sp>
        <p:nvSpPr>
          <p:cNvPr id="8204" name="Text Box 12"/>
          <p:cNvSpPr txBox="1">
            <a:spLocks noChangeArrowheads="1"/>
          </p:cNvSpPr>
          <p:nvPr/>
        </p:nvSpPr>
        <p:spPr bwMode="auto">
          <a:xfrm>
            <a:off x="1219200" y="6019800"/>
            <a:ext cx="1295400" cy="346075"/>
          </a:xfrm>
          <a:prstGeom prst="rect">
            <a:avLst/>
          </a:prstGeom>
          <a:solidFill>
            <a:srgbClr val="FFFF99"/>
          </a:solidFill>
          <a:ln w="9525">
            <a:solidFill>
              <a:schemeClr val="tx1"/>
            </a:solidFill>
            <a:miter lim="800000"/>
            <a:headEnd/>
            <a:tailEnd/>
          </a:ln>
          <a:effectLst/>
        </p:spPr>
        <p:txBody>
          <a:bodyPr>
            <a:spAutoFit/>
          </a:bodyPr>
          <a:lstStyle/>
          <a:p>
            <a:pPr algn="ctr">
              <a:spcBef>
                <a:spcPct val="50000"/>
              </a:spcBef>
            </a:pPr>
            <a:r>
              <a:rPr lang="en-US" sz="1600"/>
              <a:t>Time wait</a:t>
            </a:r>
          </a:p>
        </p:txBody>
      </p:sp>
      <p:sp>
        <p:nvSpPr>
          <p:cNvPr id="8205" name="Line 13"/>
          <p:cNvSpPr>
            <a:spLocks noChangeShapeType="1"/>
          </p:cNvSpPr>
          <p:nvPr/>
        </p:nvSpPr>
        <p:spPr bwMode="auto">
          <a:xfrm>
            <a:off x="3886200" y="1828800"/>
            <a:ext cx="0" cy="381000"/>
          </a:xfrm>
          <a:prstGeom prst="line">
            <a:avLst/>
          </a:prstGeom>
          <a:noFill/>
          <a:ln w="9525">
            <a:solidFill>
              <a:schemeClr val="tx1"/>
            </a:solidFill>
            <a:round/>
            <a:headEnd/>
            <a:tailEnd type="triangle" w="med" len="med"/>
          </a:ln>
          <a:effectLst/>
        </p:spPr>
        <p:txBody>
          <a:bodyPr wrap="none"/>
          <a:lstStyle/>
          <a:p>
            <a:endParaRPr lang="en-US"/>
          </a:p>
        </p:txBody>
      </p:sp>
      <p:sp>
        <p:nvSpPr>
          <p:cNvPr id="8206" name="Line 14"/>
          <p:cNvSpPr>
            <a:spLocks noChangeShapeType="1"/>
          </p:cNvSpPr>
          <p:nvPr/>
        </p:nvSpPr>
        <p:spPr bwMode="auto">
          <a:xfrm>
            <a:off x="4572000" y="1828800"/>
            <a:ext cx="685800" cy="1066800"/>
          </a:xfrm>
          <a:prstGeom prst="line">
            <a:avLst/>
          </a:prstGeom>
          <a:noFill/>
          <a:ln w="9525">
            <a:solidFill>
              <a:schemeClr val="tx1"/>
            </a:solidFill>
            <a:round/>
            <a:headEnd/>
            <a:tailEnd type="triangle" w="med" len="med"/>
          </a:ln>
          <a:effectLst/>
        </p:spPr>
        <p:txBody>
          <a:bodyPr wrap="none"/>
          <a:lstStyle/>
          <a:p>
            <a:endParaRPr lang="en-US"/>
          </a:p>
        </p:txBody>
      </p:sp>
      <p:sp>
        <p:nvSpPr>
          <p:cNvPr id="8207" name="Line 15"/>
          <p:cNvSpPr>
            <a:spLocks noChangeShapeType="1"/>
          </p:cNvSpPr>
          <p:nvPr/>
        </p:nvSpPr>
        <p:spPr bwMode="auto">
          <a:xfrm flipH="1">
            <a:off x="2514600" y="2590800"/>
            <a:ext cx="762000" cy="304800"/>
          </a:xfrm>
          <a:prstGeom prst="line">
            <a:avLst/>
          </a:prstGeom>
          <a:noFill/>
          <a:ln w="9525">
            <a:solidFill>
              <a:schemeClr val="tx1"/>
            </a:solidFill>
            <a:round/>
            <a:headEnd/>
            <a:tailEnd type="triangle" w="med" len="med"/>
          </a:ln>
          <a:effectLst/>
        </p:spPr>
        <p:txBody>
          <a:bodyPr wrap="none"/>
          <a:lstStyle/>
          <a:p>
            <a:endParaRPr lang="en-US"/>
          </a:p>
        </p:txBody>
      </p:sp>
      <p:sp>
        <p:nvSpPr>
          <p:cNvPr id="8208" name="Line 16"/>
          <p:cNvSpPr>
            <a:spLocks noChangeShapeType="1"/>
          </p:cNvSpPr>
          <p:nvPr/>
        </p:nvSpPr>
        <p:spPr bwMode="auto">
          <a:xfrm>
            <a:off x="2514600" y="3200400"/>
            <a:ext cx="762000" cy="381000"/>
          </a:xfrm>
          <a:prstGeom prst="line">
            <a:avLst/>
          </a:prstGeom>
          <a:noFill/>
          <a:ln w="9525">
            <a:solidFill>
              <a:schemeClr val="tx1"/>
            </a:solidFill>
            <a:round/>
            <a:headEnd/>
            <a:tailEnd type="triangle" w="med" len="med"/>
          </a:ln>
          <a:effectLst/>
        </p:spPr>
        <p:txBody>
          <a:bodyPr wrap="none"/>
          <a:lstStyle/>
          <a:p>
            <a:endParaRPr lang="en-US"/>
          </a:p>
        </p:txBody>
      </p:sp>
      <p:sp>
        <p:nvSpPr>
          <p:cNvPr id="8209" name="Line 17"/>
          <p:cNvSpPr>
            <a:spLocks noChangeShapeType="1"/>
          </p:cNvSpPr>
          <p:nvPr/>
        </p:nvSpPr>
        <p:spPr bwMode="auto">
          <a:xfrm flipH="1">
            <a:off x="4572000" y="3200400"/>
            <a:ext cx="685800" cy="381000"/>
          </a:xfrm>
          <a:prstGeom prst="line">
            <a:avLst/>
          </a:prstGeom>
          <a:noFill/>
          <a:ln w="9525">
            <a:solidFill>
              <a:schemeClr val="tx1"/>
            </a:solidFill>
            <a:round/>
            <a:headEnd/>
            <a:tailEnd type="triangle" w="med" len="med"/>
          </a:ln>
          <a:effectLst/>
        </p:spPr>
        <p:txBody>
          <a:bodyPr wrap="none"/>
          <a:lstStyle/>
          <a:p>
            <a:endParaRPr lang="en-US"/>
          </a:p>
        </p:txBody>
      </p:sp>
      <p:sp>
        <p:nvSpPr>
          <p:cNvPr id="8210" name="Line 18"/>
          <p:cNvSpPr>
            <a:spLocks noChangeShapeType="1"/>
          </p:cNvSpPr>
          <p:nvPr/>
        </p:nvSpPr>
        <p:spPr bwMode="auto">
          <a:xfrm>
            <a:off x="4572000" y="3733800"/>
            <a:ext cx="685800" cy="0"/>
          </a:xfrm>
          <a:prstGeom prst="line">
            <a:avLst/>
          </a:prstGeom>
          <a:noFill/>
          <a:ln w="9525">
            <a:solidFill>
              <a:schemeClr val="tx1"/>
            </a:solidFill>
            <a:round/>
            <a:headEnd/>
            <a:tailEnd type="triangle" w="med" len="med"/>
          </a:ln>
          <a:effectLst/>
        </p:spPr>
        <p:txBody>
          <a:bodyPr wrap="none"/>
          <a:lstStyle/>
          <a:p>
            <a:endParaRPr lang="en-US"/>
          </a:p>
        </p:txBody>
      </p:sp>
      <p:sp>
        <p:nvSpPr>
          <p:cNvPr id="8211" name="Line 19"/>
          <p:cNvSpPr>
            <a:spLocks noChangeShapeType="1"/>
          </p:cNvSpPr>
          <p:nvPr/>
        </p:nvSpPr>
        <p:spPr bwMode="auto">
          <a:xfrm>
            <a:off x="5943600" y="3886200"/>
            <a:ext cx="0" cy="533400"/>
          </a:xfrm>
          <a:prstGeom prst="line">
            <a:avLst/>
          </a:prstGeom>
          <a:noFill/>
          <a:ln w="9525">
            <a:solidFill>
              <a:schemeClr val="tx1"/>
            </a:solidFill>
            <a:round/>
            <a:headEnd/>
            <a:tailEnd type="triangle" w="med" len="med"/>
          </a:ln>
          <a:effectLst/>
        </p:spPr>
        <p:txBody>
          <a:bodyPr wrap="none"/>
          <a:lstStyle/>
          <a:p>
            <a:endParaRPr lang="en-US"/>
          </a:p>
        </p:txBody>
      </p:sp>
      <p:sp>
        <p:nvSpPr>
          <p:cNvPr id="8212" name="Line 20"/>
          <p:cNvSpPr>
            <a:spLocks noChangeShapeType="1"/>
          </p:cNvSpPr>
          <p:nvPr/>
        </p:nvSpPr>
        <p:spPr bwMode="auto">
          <a:xfrm flipH="1">
            <a:off x="4572000" y="1676400"/>
            <a:ext cx="2209800" cy="0"/>
          </a:xfrm>
          <a:prstGeom prst="line">
            <a:avLst/>
          </a:prstGeom>
          <a:noFill/>
          <a:ln w="9525">
            <a:solidFill>
              <a:schemeClr val="tx1"/>
            </a:solidFill>
            <a:round/>
            <a:headEnd/>
            <a:tailEnd type="triangle" w="med" len="med"/>
          </a:ln>
          <a:effectLst/>
        </p:spPr>
        <p:txBody>
          <a:bodyPr wrap="none"/>
          <a:lstStyle/>
          <a:p>
            <a:endParaRPr lang="en-US"/>
          </a:p>
        </p:txBody>
      </p:sp>
      <p:sp>
        <p:nvSpPr>
          <p:cNvPr id="8213" name="Line 21"/>
          <p:cNvSpPr>
            <a:spLocks noChangeShapeType="1"/>
          </p:cNvSpPr>
          <p:nvPr/>
        </p:nvSpPr>
        <p:spPr bwMode="auto">
          <a:xfrm>
            <a:off x="6781800" y="1676400"/>
            <a:ext cx="0" cy="2895600"/>
          </a:xfrm>
          <a:prstGeom prst="line">
            <a:avLst/>
          </a:prstGeom>
          <a:noFill/>
          <a:ln w="9525">
            <a:solidFill>
              <a:schemeClr val="tx1"/>
            </a:solidFill>
            <a:round/>
            <a:headEnd/>
            <a:tailEnd/>
          </a:ln>
          <a:effectLst/>
        </p:spPr>
        <p:txBody>
          <a:bodyPr wrap="none"/>
          <a:lstStyle/>
          <a:p>
            <a:endParaRPr lang="en-US"/>
          </a:p>
        </p:txBody>
      </p:sp>
      <p:sp>
        <p:nvSpPr>
          <p:cNvPr id="8214" name="Line 22"/>
          <p:cNvSpPr>
            <a:spLocks noChangeShapeType="1"/>
          </p:cNvSpPr>
          <p:nvPr/>
        </p:nvSpPr>
        <p:spPr bwMode="auto">
          <a:xfrm>
            <a:off x="6553200" y="4572000"/>
            <a:ext cx="228600" cy="0"/>
          </a:xfrm>
          <a:prstGeom prst="line">
            <a:avLst/>
          </a:prstGeom>
          <a:noFill/>
          <a:ln w="9525">
            <a:solidFill>
              <a:schemeClr val="tx1"/>
            </a:solidFill>
            <a:round/>
            <a:headEnd/>
            <a:tailEnd/>
          </a:ln>
          <a:effectLst/>
        </p:spPr>
        <p:txBody>
          <a:bodyPr wrap="none"/>
          <a:lstStyle/>
          <a:p>
            <a:endParaRPr lang="en-US"/>
          </a:p>
        </p:txBody>
      </p:sp>
      <p:sp>
        <p:nvSpPr>
          <p:cNvPr id="8215" name="Line 23"/>
          <p:cNvSpPr>
            <a:spLocks noChangeShapeType="1"/>
          </p:cNvSpPr>
          <p:nvPr/>
        </p:nvSpPr>
        <p:spPr bwMode="auto">
          <a:xfrm flipH="1">
            <a:off x="2514600" y="3886200"/>
            <a:ext cx="762000" cy="609600"/>
          </a:xfrm>
          <a:prstGeom prst="line">
            <a:avLst/>
          </a:prstGeom>
          <a:noFill/>
          <a:ln w="28575">
            <a:solidFill>
              <a:schemeClr val="tx1"/>
            </a:solidFill>
            <a:round/>
            <a:headEnd/>
            <a:tailEnd type="triangle" w="med" len="med"/>
          </a:ln>
          <a:effectLst/>
        </p:spPr>
        <p:txBody>
          <a:bodyPr wrap="none"/>
          <a:lstStyle/>
          <a:p>
            <a:endParaRPr lang="en-US"/>
          </a:p>
        </p:txBody>
      </p:sp>
      <p:sp>
        <p:nvSpPr>
          <p:cNvPr id="8216" name="Line 24"/>
          <p:cNvSpPr>
            <a:spLocks noChangeShapeType="1"/>
          </p:cNvSpPr>
          <p:nvPr/>
        </p:nvSpPr>
        <p:spPr bwMode="auto">
          <a:xfrm>
            <a:off x="1905000" y="4800600"/>
            <a:ext cx="0" cy="457200"/>
          </a:xfrm>
          <a:prstGeom prst="line">
            <a:avLst/>
          </a:prstGeom>
          <a:noFill/>
          <a:ln w="28575">
            <a:solidFill>
              <a:schemeClr val="tx1"/>
            </a:solidFill>
            <a:round/>
            <a:headEnd/>
            <a:tailEnd type="triangle" w="med" len="med"/>
          </a:ln>
          <a:effectLst/>
        </p:spPr>
        <p:txBody>
          <a:bodyPr wrap="none"/>
          <a:lstStyle/>
          <a:p>
            <a:endParaRPr lang="en-US"/>
          </a:p>
        </p:txBody>
      </p:sp>
      <p:sp>
        <p:nvSpPr>
          <p:cNvPr id="8217" name="Line 25"/>
          <p:cNvSpPr>
            <a:spLocks noChangeShapeType="1"/>
          </p:cNvSpPr>
          <p:nvPr/>
        </p:nvSpPr>
        <p:spPr bwMode="auto">
          <a:xfrm>
            <a:off x="1905000" y="5562600"/>
            <a:ext cx="0" cy="457200"/>
          </a:xfrm>
          <a:prstGeom prst="line">
            <a:avLst/>
          </a:prstGeom>
          <a:noFill/>
          <a:ln w="28575">
            <a:solidFill>
              <a:schemeClr val="tx1"/>
            </a:solidFill>
            <a:round/>
            <a:headEnd/>
            <a:tailEnd type="triangle" w="med" len="med"/>
          </a:ln>
          <a:effectLst/>
        </p:spPr>
        <p:txBody>
          <a:bodyPr wrap="none"/>
          <a:lstStyle/>
          <a:p>
            <a:endParaRPr lang="en-US"/>
          </a:p>
        </p:txBody>
      </p:sp>
      <p:grpSp>
        <p:nvGrpSpPr>
          <p:cNvPr id="2" name="Group 44"/>
          <p:cNvGrpSpPr>
            <a:grpSpLocks/>
          </p:cNvGrpSpPr>
          <p:nvPr/>
        </p:nvGrpSpPr>
        <p:grpSpPr bwMode="auto">
          <a:xfrm>
            <a:off x="838200" y="1676400"/>
            <a:ext cx="2438400" cy="4572000"/>
            <a:chOff x="528" y="1056"/>
            <a:chExt cx="1536" cy="2880"/>
          </a:xfrm>
        </p:grpSpPr>
        <p:sp>
          <p:nvSpPr>
            <p:cNvPr id="8218" name="Line 26"/>
            <p:cNvSpPr>
              <a:spLocks noChangeShapeType="1"/>
            </p:cNvSpPr>
            <p:nvPr/>
          </p:nvSpPr>
          <p:spPr bwMode="auto">
            <a:xfrm>
              <a:off x="528" y="1056"/>
              <a:ext cx="1536" cy="0"/>
            </a:xfrm>
            <a:prstGeom prst="line">
              <a:avLst/>
            </a:prstGeom>
            <a:noFill/>
            <a:ln w="28575">
              <a:solidFill>
                <a:schemeClr val="tx1"/>
              </a:solidFill>
              <a:round/>
              <a:headEnd/>
              <a:tailEnd type="triangle" w="med" len="med"/>
            </a:ln>
            <a:effectLst/>
          </p:spPr>
          <p:txBody>
            <a:bodyPr wrap="none"/>
            <a:lstStyle/>
            <a:p>
              <a:endParaRPr lang="en-US"/>
            </a:p>
          </p:txBody>
        </p:sp>
        <p:sp>
          <p:nvSpPr>
            <p:cNvPr id="8219" name="Line 27"/>
            <p:cNvSpPr>
              <a:spLocks noChangeShapeType="1"/>
            </p:cNvSpPr>
            <p:nvPr/>
          </p:nvSpPr>
          <p:spPr bwMode="auto">
            <a:xfrm>
              <a:off x="528" y="1056"/>
              <a:ext cx="0" cy="2880"/>
            </a:xfrm>
            <a:prstGeom prst="line">
              <a:avLst/>
            </a:prstGeom>
            <a:noFill/>
            <a:ln w="28575">
              <a:solidFill>
                <a:schemeClr val="tx1"/>
              </a:solidFill>
              <a:round/>
              <a:headEnd/>
              <a:tailEnd/>
            </a:ln>
            <a:effectLst/>
          </p:spPr>
          <p:txBody>
            <a:bodyPr wrap="none"/>
            <a:lstStyle/>
            <a:p>
              <a:endParaRPr lang="en-US"/>
            </a:p>
          </p:txBody>
        </p:sp>
        <p:sp>
          <p:nvSpPr>
            <p:cNvPr id="8220" name="Line 28"/>
            <p:cNvSpPr>
              <a:spLocks noChangeShapeType="1"/>
            </p:cNvSpPr>
            <p:nvPr/>
          </p:nvSpPr>
          <p:spPr bwMode="auto">
            <a:xfrm>
              <a:off x="528" y="3936"/>
              <a:ext cx="240" cy="0"/>
            </a:xfrm>
            <a:prstGeom prst="line">
              <a:avLst/>
            </a:prstGeom>
            <a:noFill/>
            <a:ln w="28575">
              <a:solidFill>
                <a:schemeClr val="tx1"/>
              </a:solidFill>
              <a:round/>
              <a:headEnd/>
              <a:tailEnd/>
            </a:ln>
            <a:effectLst/>
          </p:spPr>
          <p:txBody>
            <a:bodyPr wrap="none"/>
            <a:lstStyle/>
            <a:p>
              <a:endParaRPr lang="en-US"/>
            </a:p>
          </p:txBody>
        </p:sp>
      </p:grpSp>
      <p:sp>
        <p:nvSpPr>
          <p:cNvPr id="8221" name="Line 29"/>
          <p:cNvSpPr>
            <a:spLocks noChangeShapeType="1"/>
          </p:cNvSpPr>
          <p:nvPr/>
        </p:nvSpPr>
        <p:spPr bwMode="auto">
          <a:xfrm>
            <a:off x="6781800" y="1676400"/>
            <a:ext cx="0" cy="2895600"/>
          </a:xfrm>
          <a:prstGeom prst="line">
            <a:avLst/>
          </a:prstGeom>
          <a:noFill/>
          <a:ln w="9525">
            <a:solidFill>
              <a:schemeClr val="tx1"/>
            </a:solidFill>
            <a:round/>
            <a:headEnd/>
            <a:tailEnd/>
          </a:ln>
          <a:effectLst/>
        </p:spPr>
        <p:txBody>
          <a:bodyPr wrap="none"/>
          <a:lstStyle/>
          <a:p>
            <a:endParaRPr lang="en-US"/>
          </a:p>
        </p:txBody>
      </p:sp>
      <p:sp>
        <p:nvSpPr>
          <p:cNvPr id="8222" name="Line 30"/>
          <p:cNvSpPr>
            <a:spLocks noChangeShapeType="1"/>
          </p:cNvSpPr>
          <p:nvPr/>
        </p:nvSpPr>
        <p:spPr bwMode="auto">
          <a:xfrm>
            <a:off x="6781800" y="1676400"/>
            <a:ext cx="0" cy="2895600"/>
          </a:xfrm>
          <a:prstGeom prst="line">
            <a:avLst/>
          </a:prstGeom>
          <a:noFill/>
          <a:ln w="9525">
            <a:solidFill>
              <a:schemeClr val="tx1"/>
            </a:solidFill>
            <a:round/>
            <a:headEnd/>
            <a:tailEnd/>
          </a:ln>
          <a:effectLst/>
        </p:spPr>
        <p:txBody>
          <a:bodyPr wrap="none"/>
          <a:lstStyle/>
          <a:p>
            <a:endParaRPr lang="en-US"/>
          </a:p>
        </p:txBody>
      </p:sp>
      <p:sp>
        <p:nvSpPr>
          <p:cNvPr id="8223" name="Line 31"/>
          <p:cNvSpPr>
            <a:spLocks noChangeShapeType="1"/>
          </p:cNvSpPr>
          <p:nvPr/>
        </p:nvSpPr>
        <p:spPr bwMode="auto">
          <a:xfrm>
            <a:off x="6781800" y="1676400"/>
            <a:ext cx="0" cy="2895600"/>
          </a:xfrm>
          <a:prstGeom prst="line">
            <a:avLst/>
          </a:prstGeom>
          <a:noFill/>
          <a:ln w="9525">
            <a:solidFill>
              <a:schemeClr val="tx1"/>
            </a:solidFill>
            <a:round/>
            <a:headEnd/>
            <a:tailEnd/>
          </a:ln>
          <a:effectLst/>
        </p:spPr>
        <p:txBody>
          <a:bodyPr wrap="none"/>
          <a:lstStyle/>
          <a:p>
            <a:endParaRPr lang="en-US"/>
          </a:p>
        </p:txBody>
      </p:sp>
      <p:sp>
        <p:nvSpPr>
          <p:cNvPr id="8224" name="Line 32"/>
          <p:cNvSpPr>
            <a:spLocks noChangeShapeType="1"/>
          </p:cNvSpPr>
          <p:nvPr/>
        </p:nvSpPr>
        <p:spPr bwMode="auto">
          <a:xfrm>
            <a:off x="7315200" y="1524000"/>
            <a:ext cx="0" cy="3962400"/>
          </a:xfrm>
          <a:prstGeom prst="line">
            <a:avLst/>
          </a:prstGeom>
          <a:noFill/>
          <a:ln w="38100">
            <a:solidFill>
              <a:schemeClr val="tx1"/>
            </a:solidFill>
            <a:round/>
            <a:headEnd/>
            <a:tailEnd type="triangle" w="med" len="med"/>
          </a:ln>
          <a:effectLst/>
        </p:spPr>
        <p:txBody>
          <a:bodyPr wrap="none"/>
          <a:lstStyle/>
          <a:p>
            <a:endParaRPr lang="en-US"/>
          </a:p>
        </p:txBody>
      </p:sp>
      <p:sp>
        <p:nvSpPr>
          <p:cNvPr id="8225" name="Line 33"/>
          <p:cNvSpPr>
            <a:spLocks noChangeShapeType="1"/>
          </p:cNvSpPr>
          <p:nvPr/>
        </p:nvSpPr>
        <p:spPr bwMode="auto">
          <a:xfrm>
            <a:off x="8534400" y="1524000"/>
            <a:ext cx="0" cy="3962400"/>
          </a:xfrm>
          <a:prstGeom prst="line">
            <a:avLst/>
          </a:prstGeom>
          <a:noFill/>
          <a:ln w="9525">
            <a:solidFill>
              <a:schemeClr val="tx1"/>
            </a:solidFill>
            <a:round/>
            <a:headEnd/>
            <a:tailEnd type="triangle" w="med" len="med"/>
          </a:ln>
          <a:effectLst/>
        </p:spPr>
        <p:txBody>
          <a:bodyPr wrap="none"/>
          <a:lstStyle/>
          <a:p>
            <a:endParaRPr lang="en-US"/>
          </a:p>
        </p:txBody>
      </p:sp>
      <p:sp>
        <p:nvSpPr>
          <p:cNvPr id="8226" name="Line 34"/>
          <p:cNvSpPr>
            <a:spLocks noChangeShapeType="1"/>
          </p:cNvSpPr>
          <p:nvPr/>
        </p:nvSpPr>
        <p:spPr bwMode="auto">
          <a:xfrm>
            <a:off x="7315200" y="2133600"/>
            <a:ext cx="1219200" cy="304800"/>
          </a:xfrm>
          <a:prstGeom prst="line">
            <a:avLst/>
          </a:prstGeom>
          <a:noFill/>
          <a:ln w="28575">
            <a:solidFill>
              <a:srgbClr val="FF3300"/>
            </a:solidFill>
            <a:round/>
            <a:headEnd/>
            <a:tailEnd type="triangle" w="med" len="med"/>
          </a:ln>
          <a:effectLst/>
        </p:spPr>
        <p:txBody>
          <a:bodyPr wrap="none"/>
          <a:lstStyle/>
          <a:p>
            <a:endParaRPr lang="en-US"/>
          </a:p>
        </p:txBody>
      </p:sp>
      <p:sp>
        <p:nvSpPr>
          <p:cNvPr id="8227" name="Line 35"/>
          <p:cNvSpPr>
            <a:spLocks noChangeShapeType="1"/>
          </p:cNvSpPr>
          <p:nvPr/>
        </p:nvSpPr>
        <p:spPr bwMode="auto">
          <a:xfrm flipH="1">
            <a:off x="7315200" y="2743200"/>
            <a:ext cx="1219200" cy="304800"/>
          </a:xfrm>
          <a:prstGeom prst="line">
            <a:avLst/>
          </a:prstGeom>
          <a:noFill/>
          <a:ln w="28575">
            <a:solidFill>
              <a:srgbClr val="FF3300"/>
            </a:solidFill>
            <a:round/>
            <a:headEnd/>
            <a:tailEnd type="triangle" w="med" len="med"/>
          </a:ln>
          <a:effectLst/>
        </p:spPr>
        <p:txBody>
          <a:bodyPr wrap="none"/>
          <a:lstStyle/>
          <a:p>
            <a:endParaRPr lang="en-US"/>
          </a:p>
        </p:txBody>
      </p:sp>
      <p:sp>
        <p:nvSpPr>
          <p:cNvPr id="8228" name="Line 36"/>
          <p:cNvSpPr>
            <a:spLocks noChangeShapeType="1"/>
          </p:cNvSpPr>
          <p:nvPr/>
        </p:nvSpPr>
        <p:spPr bwMode="auto">
          <a:xfrm>
            <a:off x="7315200" y="3962400"/>
            <a:ext cx="1219200" cy="304800"/>
          </a:xfrm>
          <a:prstGeom prst="line">
            <a:avLst/>
          </a:prstGeom>
          <a:noFill/>
          <a:ln w="28575">
            <a:solidFill>
              <a:srgbClr val="FF3300"/>
            </a:solidFill>
            <a:round/>
            <a:headEnd/>
            <a:tailEnd type="triangle" w="med" len="med"/>
          </a:ln>
          <a:effectLst/>
        </p:spPr>
        <p:txBody>
          <a:bodyPr wrap="none"/>
          <a:lstStyle/>
          <a:p>
            <a:endParaRPr lang="en-US"/>
          </a:p>
        </p:txBody>
      </p:sp>
      <p:sp>
        <p:nvSpPr>
          <p:cNvPr id="8229" name="Text Box 37"/>
          <p:cNvSpPr txBox="1">
            <a:spLocks noChangeArrowheads="1"/>
          </p:cNvSpPr>
          <p:nvPr/>
        </p:nvSpPr>
        <p:spPr bwMode="auto">
          <a:xfrm>
            <a:off x="6705600" y="5562600"/>
            <a:ext cx="838200" cy="336550"/>
          </a:xfrm>
          <a:prstGeom prst="rect">
            <a:avLst/>
          </a:prstGeom>
          <a:noFill/>
          <a:ln w="9525">
            <a:noFill/>
            <a:miter lim="800000"/>
            <a:headEnd/>
            <a:tailEnd/>
          </a:ln>
          <a:effectLst/>
        </p:spPr>
        <p:txBody>
          <a:bodyPr>
            <a:spAutoFit/>
          </a:bodyPr>
          <a:lstStyle/>
          <a:p>
            <a:pPr>
              <a:spcBef>
                <a:spcPct val="50000"/>
              </a:spcBef>
            </a:pPr>
            <a:r>
              <a:rPr lang="en-US" sz="1600"/>
              <a:t>client</a:t>
            </a:r>
          </a:p>
        </p:txBody>
      </p:sp>
      <p:sp>
        <p:nvSpPr>
          <p:cNvPr id="8230" name="Text Box 38"/>
          <p:cNvSpPr txBox="1">
            <a:spLocks noChangeArrowheads="1"/>
          </p:cNvSpPr>
          <p:nvPr/>
        </p:nvSpPr>
        <p:spPr bwMode="auto">
          <a:xfrm>
            <a:off x="8077200" y="5562600"/>
            <a:ext cx="838200" cy="336550"/>
          </a:xfrm>
          <a:prstGeom prst="rect">
            <a:avLst/>
          </a:prstGeom>
          <a:noFill/>
          <a:ln w="9525">
            <a:noFill/>
            <a:miter lim="800000"/>
            <a:headEnd/>
            <a:tailEnd/>
          </a:ln>
          <a:effectLst/>
        </p:spPr>
        <p:txBody>
          <a:bodyPr>
            <a:spAutoFit/>
          </a:bodyPr>
          <a:lstStyle/>
          <a:p>
            <a:pPr>
              <a:spcBef>
                <a:spcPct val="50000"/>
              </a:spcBef>
            </a:pPr>
            <a:r>
              <a:rPr lang="en-US" sz="1600"/>
              <a:t>server</a:t>
            </a:r>
          </a:p>
        </p:txBody>
      </p:sp>
      <p:sp>
        <p:nvSpPr>
          <p:cNvPr id="8231" name="Line 39"/>
          <p:cNvSpPr>
            <a:spLocks noChangeShapeType="1"/>
          </p:cNvSpPr>
          <p:nvPr/>
        </p:nvSpPr>
        <p:spPr bwMode="auto">
          <a:xfrm flipH="1">
            <a:off x="7315200" y="3352800"/>
            <a:ext cx="1219200" cy="304800"/>
          </a:xfrm>
          <a:prstGeom prst="line">
            <a:avLst/>
          </a:prstGeom>
          <a:noFill/>
          <a:ln w="28575">
            <a:solidFill>
              <a:srgbClr val="FF3300"/>
            </a:solidFill>
            <a:round/>
            <a:headEnd/>
            <a:tailEnd type="triangle" w="med" len="med"/>
          </a:ln>
          <a:effectLst/>
        </p:spPr>
        <p:txBody>
          <a:bodyPr wrap="none"/>
          <a:lstStyle/>
          <a:p>
            <a:endParaRPr lang="en-US"/>
          </a:p>
        </p:txBody>
      </p:sp>
      <p:sp>
        <p:nvSpPr>
          <p:cNvPr id="8232" name="Text Box 40"/>
          <p:cNvSpPr txBox="1">
            <a:spLocks noChangeArrowheads="1"/>
          </p:cNvSpPr>
          <p:nvPr/>
        </p:nvSpPr>
        <p:spPr bwMode="auto">
          <a:xfrm>
            <a:off x="7543800" y="1828800"/>
            <a:ext cx="990600" cy="274638"/>
          </a:xfrm>
          <a:prstGeom prst="rect">
            <a:avLst/>
          </a:prstGeom>
          <a:noFill/>
          <a:ln w="9525">
            <a:noFill/>
            <a:miter lim="800000"/>
            <a:headEnd/>
            <a:tailEnd/>
          </a:ln>
          <a:effectLst/>
        </p:spPr>
        <p:txBody>
          <a:bodyPr>
            <a:spAutoFit/>
          </a:bodyPr>
          <a:lstStyle/>
          <a:p>
            <a:pPr>
              <a:spcBef>
                <a:spcPct val="50000"/>
              </a:spcBef>
            </a:pPr>
            <a:r>
              <a:rPr lang="en-US" sz="1200" b="1"/>
              <a:t>FIN+ACK</a:t>
            </a:r>
          </a:p>
        </p:txBody>
      </p:sp>
      <p:sp>
        <p:nvSpPr>
          <p:cNvPr id="8233" name="Text Box 41"/>
          <p:cNvSpPr txBox="1">
            <a:spLocks noChangeArrowheads="1"/>
          </p:cNvSpPr>
          <p:nvPr/>
        </p:nvSpPr>
        <p:spPr bwMode="auto">
          <a:xfrm>
            <a:off x="7543800" y="4267200"/>
            <a:ext cx="990600" cy="274638"/>
          </a:xfrm>
          <a:prstGeom prst="rect">
            <a:avLst/>
          </a:prstGeom>
          <a:noFill/>
          <a:ln w="9525">
            <a:noFill/>
            <a:miter lim="800000"/>
            <a:headEnd/>
            <a:tailEnd/>
          </a:ln>
          <a:effectLst/>
        </p:spPr>
        <p:txBody>
          <a:bodyPr>
            <a:spAutoFit/>
          </a:bodyPr>
          <a:lstStyle/>
          <a:p>
            <a:pPr>
              <a:spcBef>
                <a:spcPct val="50000"/>
              </a:spcBef>
            </a:pPr>
            <a:r>
              <a:rPr lang="en-US" sz="1200" b="1"/>
              <a:t>ACK</a:t>
            </a:r>
          </a:p>
        </p:txBody>
      </p:sp>
      <p:sp>
        <p:nvSpPr>
          <p:cNvPr id="8234" name="Text Box 42"/>
          <p:cNvSpPr txBox="1">
            <a:spLocks noChangeArrowheads="1"/>
          </p:cNvSpPr>
          <p:nvPr/>
        </p:nvSpPr>
        <p:spPr bwMode="auto">
          <a:xfrm>
            <a:off x="7543800" y="2895600"/>
            <a:ext cx="990600" cy="274638"/>
          </a:xfrm>
          <a:prstGeom prst="rect">
            <a:avLst/>
          </a:prstGeom>
          <a:noFill/>
          <a:ln w="9525">
            <a:noFill/>
            <a:miter lim="800000"/>
            <a:headEnd/>
            <a:tailEnd/>
          </a:ln>
          <a:effectLst/>
        </p:spPr>
        <p:txBody>
          <a:bodyPr>
            <a:spAutoFit/>
          </a:bodyPr>
          <a:lstStyle/>
          <a:p>
            <a:pPr>
              <a:spcBef>
                <a:spcPct val="50000"/>
              </a:spcBef>
            </a:pPr>
            <a:r>
              <a:rPr lang="en-US" sz="1200" b="1"/>
              <a:t>ACK</a:t>
            </a:r>
          </a:p>
        </p:txBody>
      </p:sp>
      <p:sp>
        <p:nvSpPr>
          <p:cNvPr id="8235" name="Text Box 43"/>
          <p:cNvSpPr txBox="1">
            <a:spLocks noChangeArrowheads="1"/>
          </p:cNvSpPr>
          <p:nvPr/>
        </p:nvSpPr>
        <p:spPr bwMode="auto">
          <a:xfrm>
            <a:off x="7543800" y="3581400"/>
            <a:ext cx="990600" cy="274638"/>
          </a:xfrm>
          <a:prstGeom prst="rect">
            <a:avLst/>
          </a:prstGeom>
          <a:noFill/>
          <a:ln w="9525">
            <a:noFill/>
            <a:miter lim="800000"/>
            <a:headEnd/>
            <a:tailEnd/>
          </a:ln>
          <a:effectLst/>
        </p:spPr>
        <p:txBody>
          <a:bodyPr>
            <a:spAutoFit/>
          </a:bodyPr>
          <a:lstStyle/>
          <a:p>
            <a:pPr>
              <a:spcBef>
                <a:spcPct val="50000"/>
              </a:spcBef>
            </a:pPr>
            <a:r>
              <a:rPr lang="en-US" sz="1200" b="1"/>
              <a:t>FIN</a:t>
            </a:r>
          </a:p>
        </p:txBody>
      </p:sp>
      <p:sp>
        <p:nvSpPr>
          <p:cNvPr id="8237" name="Text Box 45"/>
          <p:cNvSpPr txBox="1">
            <a:spLocks noChangeArrowheads="1"/>
          </p:cNvSpPr>
          <p:nvPr/>
        </p:nvSpPr>
        <p:spPr bwMode="auto">
          <a:xfrm>
            <a:off x="2971800" y="4114800"/>
            <a:ext cx="1066800" cy="274638"/>
          </a:xfrm>
          <a:prstGeom prst="rect">
            <a:avLst/>
          </a:prstGeom>
          <a:noFill/>
          <a:ln w="9525">
            <a:noFill/>
            <a:miter lim="800000"/>
            <a:headEnd/>
            <a:tailEnd/>
          </a:ln>
          <a:effectLst/>
        </p:spPr>
        <p:txBody>
          <a:bodyPr>
            <a:spAutoFit/>
          </a:bodyPr>
          <a:lstStyle/>
          <a:p>
            <a:pPr>
              <a:spcBef>
                <a:spcPct val="50000"/>
              </a:spcBef>
            </a:pPr>
            <a:r>
              <a:rPr lang="en-US" sz="1200" b="1"/>
              <a:t>Close / FIN</a:t>
            </a:r>
          </a:p>
        </p:txBody>
      </p:sp>
      <p:sp>
        <p:nvSpPr>
          <p:cNvPr id="8238" name="Text Box 46"/>
          <p:cNvSpPr txBox="1">
            <a:spLocks noChangeArrowheads="1"/>
          </p:cNvSpPr>
          <p:nvPr/>
        </p:nvSpPr>
        <p:spPr bwMode="auto">
          <a:xfrm>
            <a:off x="1981200" y="4876800"/>
            <a:ext cx="1066800" cy="274638"/>
          </a:xfrm>
          <a:prstGeom prst="rect">
            <a:avLst/>
          </a:prstGeom>
          <a:noFill/>
          <a:ln w="9525">
            <a:noFill/>
            <a:miter lim="800000"/>
            <a:headEnd/>
            <a:tailEnd/>
          </a:ln>
          <a:effectLst/>
        </p:spPr>
        <p:txBody>
          <a:bodyPr>
            <a:spAutoFit/>
          </a:bodyPr>
          <a:lstStyle/>
          <a:p>
            <a:pPr>
              <a:spcBef>
                <a:spcPct val="50000"/>
              </a:spcBef>
            </a:pPr>
            <a:r>
              <a:rPr lang="en-US" sz="1200" b="1"/>
              <a:t>ACK</a:t>
            </a:r>
          </a:p>
        </p:txBody>
      </p:sp>
      <p:sp>
        <p:nvSpPr>
          <p:cNvPr id="8239" name="Text Box 47"/>
          <p:cNvSpPr txBox="1">
            <a:spLocks noChangeArrowheads="1"/>
          </p:cNvSpPr>
          <p:nvPr/>
        </p:nvSpPr>
        <p:spPr bwMode="auto">
          <a:xfrm>
            <a:off x="2057400" y="5638800"/>
            <a:ext cx="1066800" cy="274638"/>
          </a:xfrm>
          <a:prstGeom prst="rect">
            <a:avLst/>
          </a:prstGeom>
          <a:noFill/>
          <a:ln w="9525">
            <a:noFill/>
            <a:miter lim="800000"/>
            <a:headEnd/>
            <a:tailEnd/>
          </a:ln>
          <a:effectLst/>
        </p:spPr>
        <p:txBody>
          <a:bodyPr>
            <a:spAutoFit/>
          </a:bodyPr>
          <a:lstStyle/>
          <a:p>
            <a:pPr>
              <a:spcBef>
                <a:spcPct val="50000"/>
              </a:spcBef>
            </a:pPr>
            <a:r>
              <a:rPr lang="en-US" sz="1200" b="1"/>
              <a:t>FIN / ACK</a:t>
            </a:r>
          </a:p>
        </p:txBody>
      </p:sp>
      <p:sp>
        <p:nvSpPr>
          <p:cNvPr id="8240" name="Text Box 48"/>
          <p:cNvSpPr txBox="1">
            <a:spLocks noChangeArrowheads="1"/>
          </p:cNvSpPr>
          <p:nvPr/>
        </p:nvSpPr>
        <p:spPr bwMode="auto">
          <a:xfrm>
            <a:off x="838200" y="3886200"/>
            <a:ext cx="1066800" cy="274638"/>
          </a:xfrm>
          <a:prstGeom prst="rect">
            <a:avLst/>
          </a:prstGeom>
          <a:noFill/>
          <a:ln w="9525">
            <a:noFill/>
            <a:miter lim="800000"/>
            <a:headEnd/>
            <a:tailEnd/>
          </a:ln>
          <a:effectLst/>
        </p:spPr>
        <p:txBody>
          <a:bodyPr>
            <a:spAutoFit/>
          </a:bodyPr>
          <a:lstStyle/>
          <a:p>
            <a:pPr>
              <a:spcBef>
                <a:spcPct val="50000"/>
              </a:spcBef>
            </a:pPr>
            <a:r>
              <a:rPr lang="en-US" sz="1200" b="1"/>
              <a:t>Timeout</a:t>
            </a:r>
          </a:p>
        </p:txBody>
      </p:sp>
    </p:spTree>
    <p:extLst>
      <p:ext uri="{BB962C8B-B14F-4D97-AF65-F5344CB8AC3E}">
        <p14:creationId xmlns:p14="http://schemas.microsoft.com/office/powerpoint/2010/main" xmlns="" val="16815406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US" smtClean="0"/>
              <a:t>Snort</a:t>
            </a:r>
          </a:p>
        </p:txBody>
      </p:sp>
      <p:sp>
        <p:nvSpPr>
          <p:cNvPr id="66563" name="Rectangle 3"/>
          <p:cNvSpPr>
            <a:spLocks noGrp="1" noChangeArrowheads="1"/>
          </p:cNvSpPr>
          <p:nvPr>
            <p:ph idx="1"/>
          </p:nvPr>
        </p:nvSpPr>
        <p:spPr/>
        <p:txBody>
          <a:bodyPr/>
          <a:lstStyle/>
          <a:p>
            <a:pPr eaLnBrk="1" hangingPunct="1">
              <a:defRPr/>
            </a:pPr>
            <a:r>
              <a:rPr lang="en-US" smtClean="0"/>
              <a:t>A straight packet sniffer like tcpdump</a:t>
            </a:r>
          </a:p>
          <a:p>
            <a:pPr eaLnBrk="1" hangingPunct="1">
              <a:defRPr/>
            </a:pPr>
            <a:r>
              <a:rPr lang="en-US" smtClean="0"/>
              <a:t>A packet logger</a:t>
            </a:r>
          </a:p>
          <a:p>
            <a:pPr eaLnBrk="1" hangingPunct="1">
              <a:defRPr/>
            </a:pPr>
            <a:r>
              <a:rPr lang="en-US" smtClean="0"/>
              <a:t>A full blown network intrusion detection system</a:t>
            </a:r>
          </a:p>
          <a:p>
            <a:pPr eaLnBrk="1" hangingPunct="1">
              <a:defRPr/>
            </a:pPr>
            <a:r>
              <a:rPr lang="en-US" smtClean="0"/>
              <a:t>http://www.snort.org</a:t>
            </a:r>
          </a:p>
        </p:txBody>
      </p:sp>
      <p:sp>
        <p:nvSpPr>
          <p:cNvPr id="2" name="Slide Number Placeholder 1"/>
          <p:cNvSpPr>
            <a:spLocks noGrp="1"/>
          </p:cNvSpPr>
          <p:nvPr>
            <p:ph type="sldNum" sz="quarter" idx="12"/>
          </p:nvPr>
        </p:nvSpPr>
        <p:spPr/>
        <p:txBody>
          <a:bodyPr/>
          <a:lstStyle/>
          <a:p>
            <a:fld id="{41B42018-0AAA-434B-9B3C-90D7B2C24624}" type="slidenum">
              <a:rPr lang="en-US" smtClean="0"/>
              <a:pPr/>
              <a:t>70</a:t>
            </a:fld>
            <a:endParaRPr lang="en-US"/>
          </a:p>
        </p:txBody>
      </p:sp>
    </p:spTree>
    <p:extLst>
      <p:ext uri="{BB962C8B-B14F-4D97-AF65-F5344CB8AC3E}">
        <p14:creationId xmlns:p14="http://schemas.microsoft.com/office/powerpoint/2010/main" xmlns="" val="27581584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smtClean="0"/>
              <a:t>SYN Open</a:t>
            </a:r>
            <a:endParaRPr lang="en-US" dirty="0"/>
          </a:p>
        </p:txBody>
      </p:sp>
      <p:sp>
        <p:nvSpPr>
          <p:cNvPr id="50" name="Slide Number Placeholder 5"/>
          <p:cNvSpPr>
            <a:spLocks noGrp="1"/>
          </p:cNvSpPr>
          <p:nvPr>
            <p:ph type="sldNum" sz="quarter" idx="12"/>
          </p:nvPr>
        </p:nvSpPr>
        <p:spPr/>
        <p:txBody>
          <a:bodyPr/>
          <a:lstStyle/>
          <a:p>
            <a:fld id="{5FD95F41-6BD7-4539-8B90-8722F60F9DAA}" type="slidenum">
              <a:rPr lang="en-US"/>
              <a:pPr/>
              <a:t>8</a:t>
            </a:fld>
            <a:endParaRPr lang="en-US"/>
          </a:p>
        </p:txBody>
      </p:sp>
      <p:sp>
        <p:nvSpPr>
          <p:cNvPr id="8224" name="Line 32"/>
          <p:cNvSpPr>
            <a:spLocks noChangeShapeType="1"/>
          </p:cNvSpPr>
          <p:nvPr/>
        </p:nvSpPr>
        <p:spPr bwMode="auto">
          <a:xfrm>
            <a:off x="3429000" y="1905000"/>
            <a:ext cx="0" cy="3962400"/>
          </a:xfrm>
          <a:prstGeom prst="line">
            <a:avLst/>
          </a:prstGeom>
          <a:noFill/>
          <a:ln w="38100">
            <a:solidFill>
              <a:schemeClr val="tx1"/>
            </a:solidFill>
            <a:round/>
            <a:headEnd/>
            <a:tailEnd type="triangle" w="med" len="med"/>
          </a:ln>
          <a:effectLst/>
        </p:spPr>
        <p:txBody>
          <a:bodyPr wrap="none"/>
          <a:lstStyle/>
          <a:p>
            <a:endParaRPr lang="en-US"/>
          </a:p>
        </p:txBody>
      </p:sp>
      <p:sp>
        <p:nvSpPr>
          <p:cNvPr id="8225" name="Line 33"/>
          <p:cNvSpPr>
            <a:spLocks noChangeShapeType="1"/>
          </p:cNvSpPr>
          <p:nvPr/>
        </p:nvSpPr>
        <p:spPr bwMode="auto">
          <a:xfrm>
            <a:off x="5867400" y="1752600"/>
            <a:ext cx="0" cy="3962400"/>
          </a:xfrm>
          <a:prstGeom prst="line">
            <a:avLst/>
          </a:prstGeom>
          <a:noFill/>
          <a:ln w="9525">
            <a:solidFill>
              <a:schemeClr val="tx1"/>
            </a:solidFill>
            <a:round/>
            <a:headEnd/>
            <a:tailEnd type="triangle" w="med" len="med"/>
          </a:ln>
          <a:effectLst/>
        </p:spPr>
        <p:txBody>
          <a:bodyPr wrap="none"/>
          <a:lstStyle/>
          <a:p>
            <a:endParaRPr lang="en-US"/>
          </a:p>
        </p:txBody>
      </p:sp>
      <p:sp>
        <p:nvSpPr>
          <p:cNvPr id="8229" name="Text Box 37"/>
          <p:cNvSpPr txBox="1">
            <a:spLocks noChangeArrowheads="1"/>
          </p:cNvSpPr>
          <p:nvPr/>
        </p:nvSpPr>
        <p:spPr bwMode="auto">
          <a:xfrm>
            <a:off x="2895600" y="5867400"/>
            <a:ext cx="838200" cy="336550"/>
          </a:xfrm>
          <a:prstGeom prst="rect">
            <a:avLst/>
          </a:prstGeom>
          <a:noFill/>
          <a:ln w="9525">
            <a:noFill/>
            <a:miter lim="800000"/>
            <a:headEnd/>
            <a:tailEnd/>
          </a:ln>
          <a:effectLst/>
        </p:spPr>
        <p:txBody>
          <a:bodyPr>
            <a:spAutoFit/>
          </a:bodyPr>
          <a:lstStyle/>
          <a:p>
            <a:pPr>
              <a:spcBef>
                <a:spcPct val="50000"/>
              </a:spcBef>
            </a:pPr>
            <a:r>
              <a:rPr lang="en-US" sz="1600"/>
              <a:t>client</a:t>
            </a:r>
          </a:p>
        </p:txBody>
      </p:sp>
      <p:sp>
        <p:nvSpPr>
          <p:cNvPr id="8230" name="Text Box 38"/>
          <p:cNvSpPr txBox="1">
            <a:spLocks noChangeArrowheads="1"/>
          </p:cNvSpPr>
          <p:nvPr/>
        </p:nvSpPr>
        <p:spPr bwMode="auto">
          <a:xfrm>
            <a:off x="4267200" y="5867400"/>
            <a:ext cx="838200" cy="336550"/>
          </a:xfrm>
          <a:prstGeom prst="rect">
            <a:avLst/>
          </a:prstGeom>
          <a:noFill/>
          <a:ln w="9525">
            <a:noFill/>
            <a:miter lim="800000"/>
            <a:headEnd/>
            <a:tailEnd/>
          </a:ln>
          <a:effectLst/>
        </p:spPr>
        <p:txBody>
          <a:bodyPr>
            <a:spAutoFit/>
          </a:bodyPr>
          <a:lstStyle/>
          <a:p>
            <a:pPr>
              <a:spcBef>
                <a:spcPct val="50000"/>
              </a:spcBef>
            </a:pPr>
            <a:r>
              <a:rPr lang="en-US" sz="1600"/>
              <a:t>server</a:t>
            </a:r>
          </a:p>
        </p:txBody>
      </p:sp>
      <p:sp>
        <p:nvSpPr>
          <p:cNvPr id="51" name="Rectangle 50"/>
          <p:cNvSpPr/>
          <p:nvPr/>
        </p:nvSpPr>
        <p:spPr bwMode="auto">
          <a:xfrm>
            <a:off x="457200" y="2209800"/>
            <a:ext cx="2743200" cy="990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SYN</a:t>
            </a:r>
          </a:p>
          <a:p>
            <a:pPr marL="0" marR="0" indent="0" algn="l" defTabSz="914400" rtl="0" eaLnBrk="1" fontAlgn="base" latinLnBrk="0" hangingPunct="1">
              <a:lnSpc>
                <a:spcPct val="100000"/>
              </a:lnSpc>
              <a:spcBef>
                <a:spcPct val="0"/>
              </a:spcBef>
              <a:spcAft>
                <a:spcPct val="0"/>
              </a:spcAft>
              <a:buClrTx/>
              <a:buSzTx/>
              <a:buFontTx/>
              <a:buNone/>
              <a:tabLst/>
            </a:pPr>
            <a:r>
              <a:rPr lang="en-US" sz="1800" dirty="0" smtClean="0">
                <a:latin typeface="Courier New" pitchFamily="49" charset="0"/>
                <a:cs typeface="Courier New" pitchFamily="49" charset="0"/>
              </a:rPr>
              <a:t>SRC: 1234 DST: 80</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Courier New" pitchFamily="49" charset="0"/>
                <a:cs typeface="Courier New" pitchFamily="49" charset="0"/>
              </a:rPr>
              <a:t>Seq</a:t>
            </a: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 100  </a:t>
            </a:r>
            <a:r>
              <a:rPr kumimoji="0" lang="en-US" sz="1800" b="0" i="0" u="none" strike="noStrike" cap="none" normalizeH="0" baseline="0" dirty="0" err="1" smtClean="0">
                <a:ln>
                  <a:noFill/>
                </a:ln>
                <a:solidFill>
                  <a:schemeClr val="tx1"/>
                </a:solidFill>
                <a:effectLst/>
                <a:latin typeface="Courier New" pitchFamily="49" charset="0"/>
                <a:cs typeface="Courier New" pitchFamily="49" charset="0"/>
              </a:rPr>
              <a:t>Ack</a:t>
            </a: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 0</a:t>
            </a:r>
          </a:p>
        </p:txBody>
      </p:sp>
      <p:sp>
        <p:nvSpPr>
          <p:cNvPr id="52" name="Line 35"/>
          <p:cNvSpPr>
            <a:spLocks noChangeShapeType="1"/>
          </p:cNvSpPr>
          <p:nvPr/>
        </p:nvSpPr>
        <p:spPr bwMode="auto">
          <a:xfrm>
            <a:off x="3429000" y="2514600"/>
            <a:ext cx="2438400" cy="609600"/>
          </a:xfrm>
          <a:prstGeom prst="line">
            <a:avLst/>
          </a:prstGeom>
          <a:noFill/>
          <a:ln w="28575">
            <a:solidFill>
              <a:srgbClr val="FF3300"/>
            </a:solidFill>
            <a:round/>
            <a:headEnd/>
            <a:tailEnd type="triangle" w="med" len="med"/>
          </a:ln>
          <a:effectLst/>
        </p:spPr>
        <p:txBody>
          <a:bodyPr wrap="none"/>
          <a:lstStyle/>
          <a:p>
            <a:endParaRPr lang="en-US"/>
          </a:p>
        </p:txBody>
      </p:sp>
      <p:sp>
        <p:nvSpPr>
          <p:cNvPr id="53" name="Line 36"/>
          <p:cNvSpPr>
            <a:spLocks noChangeShapeType="1"/>
          </p:cNvSpPr>
          <p:nvPr/>
        </p:nvSpPr>
        <p:spPr bwMode="auto">
          <a:xfrm flipH="1">
            <a:off x="3429000" y="3429000"/>
            <a:ext cx="2438400" cy="609600"/>
          </a:xfrm>
          <a:prstGeom prst="line">
            <a:avLst/>
          </a:prstGeom>
          <a:noFill/>
          <a:ln w="28575">
            <a:solidFill>
              <a:srgbClr val="FF3300"/>
            </a:solidFill>
            <a:round/>
            <a:headEnd/>
            <a:tailEnd type="triangle" w="med" len="med"/>
          </a:ln>
          <a:effectLst/>
        </p:spPr>
        <p:txBody>
          <a:bodyPr wrap="none"/>
          <a:lstStyle/>
          <a:p>
            <a:endParaRPr lang="en-US"/>
          </a:p>
        </p:txBody>
      </p:sp>
      <p:sp>
        <p:nvSpPr>
          <p:cNvPr id="54" name="Line 37"/>
          <p:cNvSpPr>
            <a:spLocks noChangeShapeType="1"/>
          </p:cNvSpPr>
          <p:nvPr/>
        </p:nvSpPr>
        <p:spPr bwMode="auto">
          <a:xfrm>
            <a:off x="3429000" y="4419600"/>
            <a:ext cx="2438400" cy="685800"/>
          </a:xfrm>
          <a:prstGeom prst="line">
            <a:avLst/>
          </a:prstGeom>
          <a:noFill/>
          <a:ln w="28575">
            <a:solidFill>
              <a:srgbClr val="FF3300"/>
            </a:solidFill>
            <a:round/>
            <a:headEnd/>
            <a:tailEnd type="triangle" w="med" len="med"/>
          </a:ln>
          <a:effectLst/>
        </p:spPr>
        <p:txBody>
          <a:bodyPr wrap="none"/>
          <a:lstStyle/>
          <a:p>
            <a:endParaRPr lang="en-US"/>
          </a:p>
        </p:txBody>
      </p:sp>
      <p:sp>
        <p:nvSpPr>
          <p:cNvPr id="55" name="Text Box 40"/>
          <p:cNvSpPr txBox="1">
            <a:spLocks noChangeArrowheads="1"/>
          </p:cNvSpPr>
          <p:nvPr/>
        </p:nvSpPr>
        <p:spPr bwMode="auto">
          <a:xfrm>
            <a:off x="3505200" y="4800600"/>
            <a:ext cx="914400" cy="274638"/>
          </a:xfrm>
          <a:prstGeom prst="rect">
            <a:avLst/>
          </a:prstGeom>
          <a:noFill/>
          <a:ln w="9525">
            <a:noFill/>
            <a:miter lim="800000"/>
            <a:headEnd/>
            <a:tailEnd/>
          </a:ln>
          <a:effectLst/>
        </p:spPr>
        <p:txBody>
          <a:bodyPr>
            <a:spAutoFit/>
          </a:bodyPr>
          <a:lstStyle/>
          <a:p>
            <a:pPr>
              <a:spcBef>
                <a:spcPct val="50000"/>
              </a:spcBef>
            </a:pPr>
            <a:r>
              <a:rPr lang="en-US" sz="1200" b="1" dirty="0"/>
              <a:t>ACK</a:t>
            </a:r>
          </a:p>
        </p:txBody>
      </p:sp>
      <p:sp>
        <p:nvSpPr>
          <p:cNvPr id="56" name="Text Box 41"/>
          <p:cNvSpPr txBox="1">
            <a:spLocks noChangeArrowheads="1"/>
          </p:cNvSpPr>
          <p:nvPr/>
        </p:nvSpPr>
        <p:spPr bwMode="auto">
          <a:xfrm>
            <a:off x="3505200" y="2209800"/>
            <a:ext cx="914400" cy="274638"/>
          </a:xfrm>
          <a:prstGeom prst="rect">
            <a:avLst/>
          </a:prstGeom>
          <a:noFill/>
          <a:ln w="9525">
            <a:noFill/>
            <a:miter lim="800000"/>
            <a:headEnd/>
            <a:tailEnd/>
          </a:ln>
          <a:effectLst/>
        </p:spPr>
        <p:txBody>
          <a:bodyPr>
            <a:spAutoFit/>
          </a:bodyPr>
          <a:lstStyle/>
          <a:p>
            <a:pPr>
              <a:spcBef>
                <a:spcPct val="50000"/>
              </a:spcBef>
            </a:pPr>
            <a:r>
              <a:rPr lang="en-US" sz="1200" b="1"/>
              <a:t>SYN</a:t>
            </a:r>
          </a:p>
        </p:txBody>
      </p:sp>
      <p:sp>
        <p:nvSpPr>
          <p:cNvPr id="57" name="Text Box 42"/>
          <p:cNvSpPr txBox="1">
            <a:spLocks noChangeArrowheads="1"/>
          </p:cNvSpPr>
          <p:nvPr/>
        </p:nvSpPr>
        <p:spPr bwMode="auto">
          <a:xfrm>
            <a:off x="4038600" y="3276600"/>
            <a:ext cx="1066800" cy="274638"/>
          </a:xfrm>
          <a:prstGeom prst="rect">
            <a:avLst/>
          </a:prstGeom>
          <a:noFill/>
          <a:ln w="9525">
            <a:noFill/>
            <a:miter lim="800000"/>
            <a:headEnd/>
            <a:tailEnd/>
          </a:ln>
          <a:effectLst/>
        </p:spPr>
        <p:txBody>
          <a:bodyPr>
            <a:spAutoFit/>
          </a:bodyPr>
          <a:lstStyle/>
          <a:p>
            <a:pPr>
              <a:spcBef>
                <a:spcPct val="50000"/>
              </a:spcBef>
            </a:pPr>
            <a:r>
              <a:rPr lang="en-US" sz="1200" b="1"/>
              <a:t>SYN+ACK</a:t>
            </a:r>
          </a:p>
        </p:txBody>
      </p:sp>
      <p:sp>
        <p:nvSpPr>
          <p:cNvPr id="58" name="Rectangle 57"/>
          <p:cNvSpPr/>
          <p:nvPr/>
        </p:nvSpPr>
        <p:spPr bwMode="auto">
          <a:xfrm>
            <a:off x="6096000" y="2895600"/>
            <a:ext cx="2743200" cy="990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SYN, ACK</a:t>
            </a:r>
          </a:p>
          <a:p>
            <a:pPr marL="0" marR="0" indent="0" algn="l" defTabSz="914400" rtl="0" eaLnBrk="1" fontAlgn="base" latinLnBrk="0" hangingPunct="1">
              <a:lnSpc>
                <a:spcPct val="100000"/>
              </a:lnSpc>
              <a:spcBef>
                <a:spcPct val="0"/>
              </a:spcBef>
              <a:spcAft>
                <a:spcPct val="0"/>
              </a:spcAft>
              <a:buClrTx/>
              <a:buSzTx/>
              <a:buFontTx/>
              <a:buNone/>
              <a:tabLst/>
            </a:pPr>
            <a:r>
              <a:rPr lang="en-US" sz="1800" dirty="0" smtClean="0">
                <a:latin typeface="Courier New" pitchFamily="49" charset="0"/>
                <a:cs typeface="Courier New" pitchFamily="49" charset="0"/>
              </a:rPr>
              <a:t>SRC: 80   DST: 1234</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Courier New" pitchFamily="49" charset="0"/>
                <a:cs typeface="Courier New" pitchFamily="49" charset="0"/>
              </a:rPr>
              <a:t>Seq</a:t>
            </a: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 300  </a:t>
            </a:r>
            <a:r>
              <a:rPr kumimoji="0" lang="en-US" sz="1800" b="0" i="0" u="none" strike="noStrike" cap="none" normalizeH="0" baseline="0" dirty="0" err="1" smtClean="0">
                <a:ln>
                  <a:noFill/>
                </a:ln>
                <a:solidFill>
                  <a:schemeClr val="tx1"/>
                </a:solidFill>
                <a:effectLst/>
                <a:latin typeface="Courier New" pitchFamily="49" charset="0"/>
                <a:cs typeface="Courier New" pitchFamily="49" charset="0"/>
              </a:rPr>
              <a:t>Ack</a:t>
            </a: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 101</a:t>
            </a:r>
          </a:p>
        </p:txBody>
      </p:sp>
      <p:sp>
        <p:nvSpPr>
          <p:cNvPr id="59" name="Rectangle 58"/>
          <p:cNvSpPr/>
          <p:nvPr/>
        </p:nvSpPr>
        <p:spPr bwMode="auto">
          <a:xfrm>
            <a:off x="457200" y="4191000"/>
            <a:ext cx="2743200" cy="990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ACK</a:t>
            </a:r>
          </a:p>
          <a:p>
            <a:pPr marL="0" marR="0" indent="0" algn="l" defTabSz="914400" rtl="0" eaLnBrk="1" fontAlgn="base" latinLnBrk="0" hangingPunct="1">
              <a:lnSpc>
                <a:spcPct val="100000"/>
              </a:lnSpc>
              <a:spcBef>
                <a:spcPct val="0"/>
              </a:spcBef>
              <a:spcAft>
                <a:spcPct val="0"/>
              </a:spcAft>
              <a:buClrTx/>
              <a:buSzTx/>
              <a:buFontTx/>
              <a:buNone/>
              <a:tabLst/>
            </a:pPr>
            <a:r>
              <a:rPr lang="en-US" sz="1800" dirty="0" smtClean="0">
                <a:latin typeface="Courier New" pitchFamily="49" charset="0"/>
                <a:cs typeface="Courier New" pitchFamily="49" charset="0"/>
              </a:rPr>
              <a:t>SRC: 1234 DST: 80</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Courier New" pitchFamily="49" charset="0"/>
                <a:cs typeface="Courier New" pitchFamily="49" charset="0"/>
              </a:rPr>
              <a:t>Seq</a:t>
            </a: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 101  </a:t>
            </a:r>
            <a:r>
              <a:rPr kumimoji="0" lang="en-US" sz="1800" b="0" i="0" u="none" strike="noStrike" cap="none" normalizeH="0" baseline="0" dirty="0" err="1" smtClean="0">
                <a:ln>
                  <a:noFill/>
                </a:ln>
                <a:solidFill>
                  <a:schemeClr val="tx1"/>
                </a:solidFill>
                <a:effectLst/>
                <a:latin typeface="Courier New" pitchFamily="49" charset="0"/>
                <a:cs typeface="Courier New" pitchFamily="49" charset="0"/>
              </a:rPr>
              <a:t>Ack</a:t>
            </a: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 301</a:t>
            </a:r>
          </a:p>
        </p:txBody>
      </p:sp>
    </p:spTree>
    <p:extLst>
      <p:ext uri="{BB962C8B-B14F-4D97-AF65-F5344CB8AC3E}">
        <p14:creationId xmlns:p14="http://schemas.microsoft.com/office/powerpoint/2010/main" xmlns="" val="61900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smtClean="0"/>
              <a:t>SYN Close</a:t>
            </a:r>
            <a:endParaRPr lang="en-US" dirty="0"/>
          </a:p>
        </p:txBody>
      </p:sp>
      <p:sp>
        <p:nvSpPr>
          <p:cNvPr id="50" name="Slide Number Placeholder 5"/>
          <p:cNvSpPr>
            <a:spLocks noGrp="1"/>
          </p:cNvSpPr>
          <p:nvPr>
            <p:ph type="sldNum" sz="quarter" idx="12"/>
          </p:nvPr>
        </p:nvSpPr>
        <p:spPr/>
        <p:txBody>
          <a:bodyPr/>
          <a:lstStyle/>
          <a:p>
            <a:fld id="{5FD95F41-6BD7-4539-8B90-8722F60F9DAA}" type="slidenum">
              <a:rPr lang="en-US"/>
              <a:pPr/>
              <a:t>9</a:t>
            </a:fld>
            <a:endParaRPr lang="en-US"/>
          </a:p>
        </p:txBody>
      </p:sp>
      <p:sp>
        <p:nvSpPr>
          <p:cNvPr id="8224" name="Line 32"/>
          <p:cNvSpPr>
            <a:spLocks noChangeShapeType="1"/>
          </p:cNvSpPr>
          <p:nvPr/>
        </p:nvSpPr>
        <p:spPr bwMode="auto">
          <a:xfrm>
            <a:off x="3429000" y="1905000"/>
            <a:ext cx="0" cy="3962400"/>
          </a:xfrm>
          <a:prstGeom prst="line">
            <a:avLst/>
          </a:prstGeom>
          <a:noFill/>
          <a:ln w="38100">
            <a:solidFill>
              <a:schemeClr val="tx1"/>
            </a:solidFill>
            <a:round/>
            <a:headEnd/>
            <a:tailEnd type="triangle" w="med" len="med"/>
          </a:ln>
          <a:effectLst/>
        </p:spPr>
        <p:txBody>
          <a:bodyPr wrap="none"/>
          <a:lstStyle/>
          <a:p>
            <a:endParaRPr lang="en-US"/>
          </a:p>
        </p:txBody>
      </p:sp>
      <p:sp>
        <p:nvSpPr>
          <p:cNvPr id="8225" name="Line 33"/>
          <p:cNvSpPr>
            <a:spLocks noChangeShapeType="1"/>
          </p:cNvSpPr>
          <p:nvPr/>
        </p:nvSpPr>
        <p:spPr bwMode="auto">
          <a:xfrm>
            <a:off x="5867400" y="1752600"/>
            <a:ext cx="0" cy="3962400"/>
          </a:xfrm>
          <a:prstGeom prst="line">
            <a:avLst/>
          </a:prstGeom>
          <a:noFill/>
          <a:ln w="9525">
            <a:solidFill>
              <a:schemeClr val="tx1"/>
            </a:solidFill>
            <a:round/>
            <a:headEnd/>
            <a:tailEnd type="triangle" w="med" len="med"/>
          </a:ln>
          <a:effectLst/>
        </p:spPr>
        <p:txBody>
          <a:bodyPr wrap="none"/>
          <a:lstStyle/>
          <a:p>
            <a:endParaRPr lang="en-US"/>
          </a:p>
        </p:txBody>
      </p:sp>
      <p:sp>
        <p:nvSpPr>
          <p:cNvPr id="8229" name="Text Box 37"/>
          <p:cNvSpPr txBox="1">
            <a:spLocks noChangeArrowheads="1"/>
          </p:cNvSpPr>
          <p:nvPr/>
        </p:nvSpPr>
        <p:spPr bwMode="auto">
          <a:xfrm>
            <a:off x="2895600" y="5867400"/>
            <a:ext cx="838200" cy="336550"/>
          </a:xfrm>
          <a:prstGeom prst="rect">
            <a:avLst/>
          </a:prstGeom>
          <a:noFill/>
          <a:ln w="9525">
            <a:noFill/>
            <a:miter lim="800000"/>
            <a:headEnd/>
            <a:tailEnd/>
          </a:ln>
          <a:effectLst/>
        </p:spPr>
        <p:txBody>
          <a:bodyPr>
            <a:spAutoFit/>
          </a:bodyPr>
          <a:lstStyle/>
          <a:p>
            <a:pPr>
              <a:spcBef>
                <a:spcPct val="50000"/>
              </a:spcBef>
            </a:pPr>
            <a:r>
              <a:rPr lang="en-US" sz="1600"/>
              <a:t>client</a:t>
            </a:r>
          </a:p>
        </p:txBody>
      </p:sp>
      <p:sp>
        <p:nvSpPr>
          <p:cNvPr id="8230" name="Text Box 38"/>
          <p:cNvSpPr txBox="1">
            <a:spLocks noChangeArrowheads="1"/>
          </p:cNvSpPr>
          <p:nvPr/>
        </p:nvSpPr>
        <p:spPr bwMode="auto">
          <a:xfrm>
            <a:off x="4267200" y="5867400"/>
            <a:ext cx="838200" cy="336550"/>
          </a:xfrm>
          <a:prstGeom prst="rect">
            <a:avLst/>
          </a:prstGeom>
          <a:noFill/>
          <a:ln w="9525">
            <a:noFill/>
            <a:miter lim="800000"/>
            <a:headEnd/>
            <a:tailEnd/>
          </a:ln>
          <a:effectLst/>
        </p:spPr>
        <p:txBody>
          <a:bodyPr>
            <a:spAutoFit/>
          </a:bodyPr>
          <a:lstStyle/>
          <a:p>
            <a:pPr>
              <a:spcBef>
                <a:spcPct val="50000"/>
              </a:spcBef>
            </a:pPr>
            <a:r>
              <a:rPr lang="en-US" sz="1600"/>
              <a:t>server</a:t>
            </a:r>
          </a:p>
        </p:txBody>
      </p:sp>
      <p:sp>
        <p:nvSpPr>
          <p:cNvPr id="51" name="Rectangle 50"/>
          <p:cNvSpPr/>
          <p:nvPr/>
        </p:nvSpPr>
        <p:spPr bwMode="auto">
          <a:xfrm>
            <a:off x="457200" y="2209800"/>
            <a:ext cx="2743200" cy="990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FIN, ACK</a:t>
            </a:r>
          </a:p>
          <a:p>
            <a:pPr marL="0" marR="0" indent="0" algn="l" defTabSz="914400" rtl="0" eaLnBrk="1" fontAlgn="base" latinLnBrk="0" hangingPunct="1">
              <a:lnSpc>
                <a:spcPct val="100000"/>
              </a:lnSpc>
              <a:spcBef>
                <a:spcPct val="0"/>
              </a:spcBef>
              <a:spcAft>
                <a:spcPct val="0"/>
              </a:spcAft>
              <a:buClrTx/>
              <a:buSzTx/>
              <a:buFontTx/>
              <a:buNone/>
              <a:tabLst/>
            </a:pPr>
            <a:r>
              <a:rPr lang="en-US" sz="1800" dirty="0" smtClean="0">
                <a:latin typeface="Courier New" pitchFamily="49" charset="0"/>
                <a:cs typeface="Courier New" pitchFamily="49" charset="0"/>
              </a:rPr>
              <a:t>SRC: 1234 DST: 80</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Courier New" pitchFamily="49" charset="0"/>
                <a:cs typeface="Courier New" pitchFamily="49" charset="0"/>
              </a:rPr>
              <a:t>Seq</a:t>
            </a: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 101  </a:t>
            </a:r>
            <a:r>
              <a:rPr kumimoji="0" lang="en-US" sz="1800" b="0" i="0" u="none" strike="noStrike" cap="none" normalizeH="0" baseline="0" dirty="0" err="1" smtClean="0">
                <a:ln>
                  <a:noFill/>
                </a:ln>
                <a:solidFill>
                  <a:schemeClr val="tx1"/>
                </a:solidFill>
                <a:effectLst/>
                <a:latin typeface="Courier New" pitchFamily="49" charset="0"/>
                <a:cs typeface="Courier New" pitchFamily="49" charset="0"/>
              </a:rPr>
              <a:t>Ack</a:t>
            </a: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 301</a:t>
            </a:r>
          </a:p>
        </p:txBody>
      </p:sp>
      <p:sp>
        <p:nvSpPr>
          <p:cNvPr id="58" name="Rectangle 57"/>
          <p:cNvSpPr/>
          <p:nvPr/>
        </p:nvSpPr>
        <p:spPr bwMode="auto">
          <a:xfrm>
            <a:off x="6172200" y="2057400"/>
            <a:ext cx="2743200" cy="990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ACK</a:t>
            </a:r>
          </a:p>
          <a:p>
            <a:pPr marL="0" marR="0" indent="0" algn="l" defTabSz="914400" rtl="0" eaLnBrk="1" fontAlgn="base" latinLnBrk="0" hangingPunct="1">
              <a:lnSpc>
                <a:spcPct val="100000"/>
              </a:lnSpc>
              <a:spcBef>
                <a:spcPct val="0"/>
              </a:spcBef>
              <a:spcAft>
                <a:spcPct val="0"/>
              </a:spcAft>
              <a:buClrTx/>
              <a:buSzTx/>
              <a:buFontTx/>
              <a:buNone/>
              <a:tabLst/>
            </a:pPr>
            <a:r>
              <a:rPr lang="en-US" sz="1800" dirty="0" smtClean="0">
                <a:latin typeface="Courier New" pitchFamily="49" charset="0"/>
                <a:cs typeface="Courier New" pitchFamily="49" charset="0"/>
              </a:rPr>
              <a:t>SRC: 80   DST: 1234</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Courier New" pitchFamily="49" charset="0"/>
                <a:cs typeface="Courier New" pitchFamily="49" charset="0"/>
              </a:rPr>
              <a:t>Seq</a:t>
            </a: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 301  </a:t>
            </a:r>
            <a:r>
              <a:rPr kumimoji="0" lang="en-US" sz="1800" b="0" i="0" u="none" strike="noStrike" cap="none" normalizeH="0" baseline="0" dirty="0" err="1" smtClean="0">
                <a:ln>
                  <a:noFill/>
                </a:ln>
                <a:solidFill>
                  <a:schemeClr val="tx1"/>
                </a:solidFill>
                <a:effectLst/>
                <a:latin typeface="Courier New" pitchFamily="49" charset="0"/>
                <a:cs typeface="Courier New" pitchFamily="49" charset="0"/>
              </a:rPr>
              <a:t>Ack</a:t>
            </a: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 102</a:t>
            </a:r>
          </a:p>
        </p:txBody>
      </p:sp>
      <p:sp>
        <p:nvSpPr>
          <p:cNvPr id="59" name="Rectangle 58"/>
          <p:cNvSpPr/>
          <p:nvPr/>
        </p:nvSpPr>
        <p:spPr bwMode="auto">
          <a:xfrm>
            <a:off x="457200" y="4191000"/>
            <a:ext cx="2743200" cy="990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ACK</a:t>
            </a:r>
          </a:p>
          <a:p>
            <a:pPr marL="0" marR="0" indent="0" algn="l" defTabSz="914400" rtl="0" eaLnBrk="1" fontAlgn="base" latinLnBrk="0" hangingPunct="1">
              <a:lnSpc>
                <a:spcPct val="100000"/>
              </a:lnSpc>
              <a:spcBef>
                <a:spcPct val="0"/>
              </a:spcBef>
              <a:spcAft>
                <a:spcPct val="0"/>
              </a:spcAft>
              <a:buClrTx/>
              <a:buSzTx/>
              <a:buFontTx/>
              <a:buNone/>
              <a:tabLst/>
            </a:pPr>
            <a:r>
              <a:rPr lang="en-US" sz="1800" dirty="0" smtClean="0">
                <a:latin typeface="Courier New" pitchFamily="49" charset="0"/>
                <a:cs typeface="Courier New" pitchFamily="49" charset="0"/>
              </a:rPr>
              <a:t>SRC: 1234 DST: 80</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Courier New" pitchFamily="49" charset="0"/>
                <a:cs typeface="Courier New" pitchFamily="49" charset="0"/>
              </a:rPr>
              <a:t>Seq</a:t>
            </a: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 102  </a:t>
            </a:r>
            <a:r>
              <a:rPr kumimoji="0" lang="en-US" sz="1800" b="0" i="0" u="none" strike="noStrike" cap="none" normalizeH="0" baseline="0" dirty="0" err="1" smtClean="0">
                <a:ln>
                  <a:noFill/>
                </a:ln>
                <a:solidFill>
                  <a:schemeClr val="tx1"/>
                </a:solidFill>
                <a:effectLst/>
                <a:latin typeface="Courier New" pitchFamily="49" charset="0"/>
                <a:cs typeface="Courier New" pitchFamily="49" charset="0"/>
              </a:rPr>
              <a:t>Ack</a:t>
            </a: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 302</a:t>
            </a:r>
          </a:p>
        </p:txBody>
      </p:sp>
      <p:sp>
        <p:nvSpPr>
          <p:cNvPr id="17" name="Line 36"/>
          <p:cNvSpPr>
            <a:spLocks noChangeShapeType="1"/>
          </p:cNvSpPr>
          <p:nvPr/>
        </p:nvSpPr>
        <p:spPr bwMode="auto">
          <a:xfrm>
            <a:off x="3429000" y="2362200"/>
            <a:ext cx="2438400" cy="381000"/>
          </a:xfrm>
          <a:prstGeom prst="line">
            <a:avLst/>
          </a:prstGeom>
          <a:noFill/>
          <a:ln w="28575">
            <a:solidFill>
              <a:srgbClr val="FF3300"/>
            </a:solidFill>
            <a:round/>
            <a:headEnd/>
            <a:tailEnd type="triangle" w="med" len="med"/>
          </a:ln>
          <a:effectLst/>
        </p:spPr>
        <p:txBody>
          <a:bodyPr wrap="none"/>
          <a:lstStyle/>
          <a:p>
            <a:endParaRPr lang="en-US"/>
          </a:p>
        </p:txBody>
      </p:sp>
      <p:sp>
        <p:nvSpPr>
          <p:cNvPr id="18" name="Line 37"/>
          <p:cNvSpPr>
            <a:spLocks noChangeShapeType="1"/>
          </p:cNvSpPr>
          <p:nvPr/>
        </p:nvSpPr>
        <p:spPr bwMode="auto">
          <a:xfrm flipH="1">
            <a:off x="3429000" y="2895600"/>
            <a:ext cx="2438400" cy="609600"/>
          </a:xfrm>
          <a:prstGeom prst="line">
            <a:avLst/>
          </a:prstGeom>
          <a:noFill/>
          <a:ln w="28575">
            <a:solidFill>
              <a:srgbClr val="FF3300"/>
            </a:solidFill>
            <a:round/>
            <a:headEnd/>
            <a:tailEnd type="triangle" w="med" len="med"/>
          </a:ln>
          <a:effectLst/>
        </p:spPr>
        <p:txBody>
          <a:bodyPr wrap="none"/>
          <a:lstStyle/>
          <a:p>
            <a:endParaRPr lang="en-US"/>
          </a:p>
        </p:txBody>
      </p:sp>
      <p:sp>
        <p:nvSpPr>
          <p:cNvPr id="19" name="Line 38"/>
          <p:cNvSpPr>
            <a:spLocks noChangeShapeType="1"/>
          </p:cNvSpPr>
          <p:nvPr/>
        </p:nvSpPr>
        <p:spPr bwMode="auto">
          <a:xfrm>
            <a:off x="3429000" y="4648200"/>
            <a:ext cx="2438400" cy="457200"/>
          </a:xfrm>
          <a:prstGeom prst="line">
            <a:avLst/>
          </a:prstGeom>
          <a:noFill/>
          <a:ln w="28575">
            <a:solidFill>
              <a:srgbClr val="FF3300"/>
            </a:solidFill>
            <a:round/>
            <a:headEnd/>
            <a:tailEnd type="triangle" w="med" len="med"/>
          </a:ln>
          <a:effectLst/>
        </p:spPr>
        <p:txBody>
          <a:bodyPr wrap="none"/>
          <a:lstStyle/>
          <a:p>
            <a:endParaRPr lang="en-US"/>
          </a:p>
        </p:txBody>
      </p:sp>
      <p:sp>
        <p:nvSpPr>
          <p:cNvPr id="20" name="Line 41"/>
          <p:cNvSpPr>
            <a:spLocks noChangeShapeType="1"/>
          </p:cNvSpPr>
          <p:nvPr/>
        </p:nvSpPr>
        <p:spPr bwMode="auto">
          <a:xfrm flipH="1">
            <a:off x="3429000" y="3505200"/>
            <a:ext cx="2438400" cy="685800"/>
          </a:xfrm>
          <a:prstGeom prst="line">
            <a:avLst/>
          </a:prstGeom>
          <a:noFill/>
          <a:ln w="28575">
            <a:solidFill>
              <a:srgbClr val="FF3300"/>
            </a:solidFill>
            <a:round/>
            <a:headEnd/>
            <a:tailEnd type="triangle" w="med" len="med"/>
          </a:ln>
          <a:effectLst/>
        </p:spPr>
        <p:txBody>
          <a:bodyPr wrap="none"/>
          <a:lstStyle/>
          <a:p>
            <a:endParaRPr lang="en-US"/>
          </a:p>
        </p:txBody>
      </p:sp>
      <p:sp>
        <p:nvSpPr>
          <p:cNvPr id="21" name="Text Box 42"/>
          <p:cNvSpPr txBox="1">
            <a:spLocks noChangeArrowheads="1"/>
          </p:cNvSpPr>
          <p:nvPr/>
        </p:nvSpPr>
        <p:spPr bwMode="auto">
          <a:xfrm>
            <a:off x="3657600" y="2057400"/>
            <a:ext cx="990600" cy="274638"/>
          </a:xfrm>
          <a:prstGeom prst="rect">
            <a:avLst/>
          </a:prstGeom>
          <a:noFill/>
          <a:ln w="9525">
            <a:noFill/>
            <a:miter lim="800000"/>
            <a:headEnd/>
            <a:tailEnd/>
          </a:ln>
          <a:effectLst/>
        </p:spPr>
        <p:txBody>
          <a:bodyPr>
            <a:spAutoFit/>
          </a:bodyPr>
          <a:lstStyle/>
          <a:p>
            <a:pPr>
              <a:spcBef>
                <a:spcPct val="50000"/>
              </a:spcBef>
            </a:pPr>
            <a:r>
              <a:rPr lang="en-US" sz="1200" b="1"/>
              <a:t>FIN+ACK</a:t>
            </a:r>
          </a:p>
        </p:txBody>
      </p:sp>
      <p:sp>
        <p:nvSpPr>
          <p:cNvPr id="22" name="Text Box 43"/>
          <p:cNvSpPr txBox="1">
            <a:spLocks noChangeArrowheads="1"/>
          </p:cNvSpPr>
          <p:nvPr/>
        </p:nvSpPr>
        <p:spPr bwMode="auto">
          <a:xfrm>
            <a:off x="3733800" y="5029200"/>
            <a:ext cx="990600" cy="274638"/>
          </a:xfrm>
          <a:prstGeom prst="rect">
            <a:avLst/>
          </a:prstGeom>
          <a:noFill/>
          <a:ln w="9525">
            <a:noFill/>
            <a:miter lim="800000"/>
            <a:headEnd/>
            <a:tailEnd/>
          </a:ln>
          <a:effectLst/>
        </p:spPr>
        <p:txBody>
          <a:bodyPr>
            <a:spAutoFit/>
          </a:bodyPr>
          <a:lstStyle/>
          <a:p>
            <a:pPr>
              <a:spcBef>
                <a:spcPct val="50000"/>
              </a:spcBef>
            </a:pPr>
            <a:r>
              <a:rPr lang="en-US" sz="1200" b="1"/>
              <a:t>ACK</a:t>
            </a:r>
          </a:p>
        </p:txBody>
      </p:sp>
      <p:sp>
        <p:nvSpPr>
          <p:cNvPr id="23" name="Text Box 44"/>
          <p:cNvSpPr txBox="1">
            <a:spLocks noChangeArrowheads="1"/>
          </p:cNvSpPr>
          <p:nvPr/>
        </p:nvSpPr>
        <p:spPr bwMode="auto">
          <a:xfrm>
            <a:off x="4267200" y="2743200"/>
            <a:ext cx="990600" cy="274638"/>
          </a:xfrm>
          <a:prstGeom prst="rect">
            <a:avLst/>
          </a:prstGeom>
          <a:noFill/>
          <a:ln w="9525">
            <a:noFill/>
            <a:miter lim="800000"/>
            <a:headEnd/>
            <a:tailEnd/>
          </a:ln>
          <a:effectLst/>
        </p:spPr>
        <p:txBody>
          <a:bodyPr>
            <a:spAutoFit/>
          </a:bodyPr>
          <a:lstStyle/>
          <a:p>
            <a:pPr>
              <a:spcBef>
                <a:spcPct val="50000"/>
              </a:spcBef>
            </a:pPr>
            <a:r>
              <a:rPr lang="en-US" sz="1200" b="1" dirty="0"/>
              <a:t>ACK</a:t>
            </a:r>
          </a:p>
        </p:txBody>
      </p:sp>
      <p:sp>
        <p:nvSpPr>
          <p:cNvPr id="24" name="Text Box 45"/>
          <p:cNvSpPr txBox="1">
            <a:spLocks noChangeArrowheads="1"/>
          </p:cNvSpPr>
          <p:nvPr/>
        </p:nvSpPr>
        <p:spPr bwMode="auto">
          <a:xfrm>
            <a:off x="4572000" y="3810000"/>
            <a:ext cx="990600" cy="274638"/>
          </a:xfrm>
          <a:prstGeom prst="rect">
            <a:avLst/>
          </a:prstGeom>
          <a:noFill/>
          <a:ln w="9525">
            <a:noFill/>
            <a:miter lim="800000"/>
            <a:headEnd/>
            <a:tailEnd/>
          </a:ln>
          <a:effectLst/>
        </p:spPr>
        <p:txBody>
          <a:bodyPr>
            <a:spAutoFit/>
          </a:bodyPr>
          <a:lstStyle/>
          <a:p>
            <a:pPr>
              <a:spcBef>
                <a:spcPct val="50000"/>
              </a:spcBef>
            </a:pPr>
            <a:r>
              <a:rPr lang="en-US" sz="1200" b="1" dirty="0"/>
              <a:t>FIN</a:t>
            </a:r>
          </a:p>
        </p:txBody>
      </p:sp>
      <p:sp>
        <p:nvSpPr>
          <p:cNvPr id="31" name="Rectangle 30"/>
          <p:cNvSpPr/>
          <p:nvPr/>
        </p:nvSpPr>
        <p:spPr bwMode="auto">
          <a:xfrm>
            <a:off x="6172200" y="3200400"/>
            <a:ext cx="2743200" cy="990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FIN, ACK</a:t>
            </a:r>
          </a:p>
          <a:p>
            <a:pPr marL="0" marR="0" indent="0" algn="l" defTabSz="914400" rtl="0" eaLnBrk="1" fontAlgn="base" latinLnBrk="0" hangingPunct="1">
              <a:lnSpc>
                <a:spcPct val="100000"/>
              </a:lnSpc>
              <a:spcBef>
                <a:spcPct val="0"/>
              </a:spcBef>
              <a:spcAft>
                <a:spcPct val="0"/>
              </a:spcAft>
              <a:buClrTx/>
              <a:buSzTx/>
              <a:buFontTx/>
              <a:buNone/>
              <a:tabLst/>
            </a:pPr>
            <a:r>
              <a:rPr lang="en-US" sz="1800" dirty="0" smtClean="0">
                <a:latin typeface="Courier New" pitchFamily="49" charset="0"/>
                <a:cs typeface="Courier New" pitchFamily="49" charset="0"/>
              </a:rPr>
              <a:t>SRC: 80   DST: 1234</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Courier New" pitchFamily="49" charset="0"/>
                <a:cs typeface="Courier New" pitchFamily="49" charset="0"/>
              </a:rPr>
              <a:t>Seq</a:t>
            </a: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 301  </a:t>
            </a:r>
            <a:r>
              <a:rPr kumimoji="0" lang="en-US" sz="1800" b="0" i="0" u="none" strike="noStrike" cap="none" normalizeH="0" baseline="0" dirty="0" err="1" smtClean="0">
                <a:ln>
                  <a:noFill/>
                </a:ln>
                <a:solidFill>
                  <a:schemeClr val="tx1"/>
                </a:solidFill>
                <a:effectLst/>
                <a:latin typeface="Courier New" pitchFamily="49" charset="0"/>
                <a:cs typeface="Courier New" pitchFamily="49" charset="0"/>
              </a:rPr>
              <a:t>Ack</a:t>
            </a: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 102</a:t>
            </a:r>
          </a:p>
        </p:txBody>
      </p:sp>
    </p:spTree>
    <p:extLst>
      <p:ext uri="{BB962C8B-B14F-4D97-AF65-F5344CB8AC3E}">
        <p14:creationId xmlns:p14="http://schemas.microsoft.com/office/powerpoint/2010/main" xmlns="" val="4007262782"/>
      </p:ext>
    </p:extLst>
  </p:cSld>
  <p:clrMapOvr>
    <a:masterClrMapping/>
  </p:clrMapOvr>
</p:sld>
</file>

<file path=ppt/theme/theme1.xml><?xml version="1.0" encoding="utf-8"?>
<a:theme xmlns:a="http://schemas.openxmlformats.org/drawingml/2006/main" name="1 - Introduction including TCP - 1 uni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 - Template</Template>
  <TotalTime>1414</TotalTime>
  <Words>2464</Words>
  <Application>Microsoft Office PowerPoint</Application>
  <PresentationFormat>On-screen Show (4:3)</PresentationFormat>
  <Paragraphs>532</Paragraphs>
  <Slides>70</Slides>
  <Notes>14</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1 - Introduction including TCP - 1 unit</vt:lpstr>
      <vt:lpstr>4. TCP/IP &amp; Software Tools</vt:lpstr>
      <vt:lpstr>Overview</vt:lpstr>
      <vt:lpstr>TCP State Machine</vt:lpstr>
      <vt:lpstr>Server Side Passive Open</vt:lpstr>
      <vt:lpstr>Client Side Active Open</vt:lpstr>
      <vt:lpstr>Server Side Passive Close</vt:lpstr>
      <vt:lpstr>Client Side Active Close</vt:lpstr>
      <vt:lpstr>SYN Open</vt:lpstr>
      <vt:lpstr>SYN Close</vt:lpstr>
      <vt:lpstr>Slide 10</vt:lpstr>
      <vt:lpstr>Data Flow</vt:lpstr>
      <vt:lpstr>Bulk Data Flow</vt:lpstr>
      <vt:lpstr>TCPDump</vt:lpstr>
      <vt:lpstr>Software</vt:lpstr>
      <vt:lpstr>TCPDump Behavior</vt:lpstr>
      <vt:lpstr>Filters</vt:lpstr>
      <vt:lpstr>Options</vt:lpstr>
      <vt:lpstr>Sample Output</vt:lpstr>
      <vt:lpstr>Binary Format (Hex)</vt:lpstr>
      <vt:lpstr>Data Selection</vt:lpstr>
      <vt:lpstr>Sample Ethernet Packet</vt:lpstr>
      <vt:lpstr>Understanding the Output</vt:lpstr>
      <vt:lpstr>Understanding the Output</vt:lpstr>
      <vt:lpstr>Understanding the Output</vt:lpstr>
      <vt:lpstr>Understanding the Output</vt:lpstr>
      <vt:lpstr>Understanding the Output</vt:lpstr>
      <vt:lpstr>Understanding the Output</vt:lpstr>
      <vt:lpstr>Understanding the Output</vt:lpstr>
      <vt:lpstr>Understanding the Output</vt:lpstr>
      <vt:lpstr>Understanding the Output</vt:lpstr>
      <vt:lpstr>Understanding the Output</vt:lpstr>
      <vt:lpstr>UDP datagram</vt:lpstr>
      <vt:lpstr>UDP datagram</vt:lpstr>
      <vt:lpstr>UDP datagram</vt:lpstr>
      <vt:lpstr>UDP datagram</vt:lpstr>
      <vt:lpstr>UDP datagram</vt:lpstr>
      <vt:lpstr>UDP datagram</vt:lpstr>
      <vt:lpstr>UDP datagram</vt:lpstr>
      <vt:lpstr>TCP datagram</vt:lpstr>
      <vt:lpstr>TCP datagram</vt:lpstr>
      <vt:lpstr>TCP datagram</vt:lpstr>
      <vt:lpstr>TCP datagram</vt:lpstr>
      <vt:lpstr>TCP datagram</vt:lpstr>
      <vt:lpstr>TCP datagram</vt:lpstr>
      <vt:lpstr>TCP datagram</vt:lpstr>
      <vt:lpstr>TCP datagram</vt:lpstr>
      <vt:lpstr>TCP datagram</vt:lpstr>
      <vt:lpstr>TCP datagram</vt:lpstr>
      <vt:lpstr>Time Stamps</vt:lpstr>
      <vt:lpstr>Addresses and Ports</vt:lpstr>
      <vt:lpstr>Addresses and Ports</vt:lpstr>
      <vt:lpstr>Logical Operators </vt:lpstr>
      <vt:lpstr>TCPDump Flags</vt:lpstr>
      <vt:lpstr>TCPDump Flags</vt:lpstr>
      <vt:lpstr>Wireshark</vt:lpstr>
      <vt:lpstr>Basic WIRESHARK features</vt:lpstr>
      <vt:lpstr>Basic Network packet capturing-1  When you activate the WIRESHARK you get the following view</vt:lpstr>
      <vt:lpstr>Basic Network packet capturing -2</vt:lpstr>
      <vt:lpstr>Basic Network packet capturing -3</vt:lpstr>
      <vt:lpstr>Basic Network packet capturing -4</vt:lpstr>
      <vt:lpstr>WIRESHARK preferences</vt:lpstr>
      <vt:lpstr>Basic displayed/captured packet manipulations</vt:lpstr>
      <vt:lpstr>Display filtering</vt:lpstr>
      <vt:lpstr>Display filtering- by changing display sort order</vt:lpstr>
      <vt:lpstr>Some simple filter examples</vt:lpstr>
      <vt:lpstr>Capture filtering</vt:lpstr>
      <vt:lpstr>Slide 67</vt:lpstr>
      <vt:lpstr>      Statistics menu – StatisticsSummary</vt:lpstr>
      <vt:lpstr>Other Tools</vt:lpstr>
      <vt:lpstr>Snort</vt:lpstr>
    </vt:vector>
  </TitlesOfParts>
  <Company>u of 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Sense of Self for Unix Process</dc:title>
  <dc:creator>jianhua yang</dc:creator>
  <cp:lastModifiedBy>Huang</cp:lastModifiedBy>
  <cp:revision>63</cp:revision>
  <cp:lastPrinted>1601-01-01T00:00:00Z</cp:lastPrinted>
  <dcterms:created xsi:type="dcterms:W3CDTF">2004-06-26T13:22:59Z</dcterms:created>
  <dcterms:modified xsi:type="dcterms:W3CDTF">2014-07-02T16:00:19Z</dcterms:modified>
</cp:coreProperties>
</file>