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60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7" r:id="rId26"/>
    <p:sldId id="296" r:id="rId27"/>
    <p:sldId id="293" r:id="rId28"/>
    <p:sldId id="298" r:id="rId29"/>
    <p:sldId id="299" r:id="rId30"/>
    <p:sldId id="259" r:id="rId31"/>
    <p:sldId id="258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61" r:id="rId42"/>
    <p:sldId id="300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0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EF095-1BE2-4F50-9E73-5A6B6B2D934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6D973-FA51-4D61-8AB4-B60ECAC3E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4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AF85-C55C-45B7-8676-9A6608A40401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http://www.tcpipguide.com/free/t_TCPSlidingWindowDataTransferandAcknowledgementMech-4.htm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6D973-FA51-4D61-8AB4-B60ECAC3E2B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AINA05</a:t>
            </a:r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University of Houston</a:t>
            </a:r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679911-8F32-4BDF-A1E9-427069781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AINA05</a:t>
            </a:r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University of Houston</a:t>
            </a:r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7B4E43-4DDF-4D0F-979D-E6E8C50349B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AINA05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University of Houston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11D193-A700-487E-B037-1EFB576BA5B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AINA05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University of Houston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0F36F8-11A8-48F4-965F-AF86AC43FD6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AINA05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Houston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Computing Packet Round-Trip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Huang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7620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Intrusion Detection Module</a:t>
            </a:r>
            <a:endParaRPr lang="en-US" sz="2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05000" y="4572000"/>
            <a:ext cx="5410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Huang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Houston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Hypotheses</a:t>
            </a:r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If a connection chain is increased by one, we should see the round trip time (RRT) increase by certain amount.</a:t>
            </a:r>
          </a:p>
          <a:p>
            <a:r>
              <a:rPr lang="en-US" altLang="zh-TW">
                <a:ea typeface="新細明體" pitchFamily="18" charset="-120"/>
              </a:rPr>
              <a:t>Subject to fluctuation, RRT is an increasing function of the length of the chain.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3859-D2D3-4DEE-9ED1-B4A0BC5FB4CE}" type="slidenum">
              <a:rPr lang="zh-TW" altLang="en-US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Connection Chain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DE10-330E-4428-B99A-929EF95CEA73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29027" name="AutoShape 3"/>
          <p:cNvSpPr>
            <a:spLocks noChangeAspect="1" noChangeArrowheads="1"/>
          </p:cNvSpPr>
          <p:nvPr/>
        </p:nvSpPr>
        <p:spPr bwMode="auto">
          <a:xfrm>
            <a:off x="-457200" y="1219200"/>
            <a:ext cx="96012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451100" y="22653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114800" y="2286000"/>
            <a:ext cx="815975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2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715000" y="22860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3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467600" y="2286000"/>
            <a:ext cx="817563" cy="81756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4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817563" cy="8159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15240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2766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49530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65532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65532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H="1">
            <a:off x="4902200" y="28781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H="1">
            <a:off x="3268663" y="2878138"/>
            <a:ext cx="81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 flipH="1" flipV="1">
            <a:off x="15240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2895600" y="1676400"/>
            <a:ext cx="4699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Upstream</a:t>
            </a:r>
            <a:r>
              <a:rPr lang="en-US" altLang="zh-TW" sz="1800">
                <a:solidFill>
                  <a:schemeClr val="tx2"/>
                </a:solidFill>
                <a:ea typeface="新細明體" pitchFamily="18" charset="-120"/>
              </a:rPr>
              <a:t>               </a:t>
            </a:r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Downstream</a:t>
            </a: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4902200" y="2060575"/>
            <a:ext cx="1430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2655888" y="2060575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4" name="AutoShape 20"/>
          <p:cNvSpPr>
            <a:spLocks/>
          </p:cNvSpPr>
          <p:nvPr/>
        </p:nvSpPr>
        <p:spPr bwMode="auto">
          <a:xfrm>
            <a:off x="2544763" y="2590800"/>
            <a:ext cx="204787" cy="304800"/>
          </a:xfrm>
          <a:prstGeom prst="rightBracket">
            <a:avLst>
              <a:gd name="adj" fmla="val 1240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1524000" y="2590800"/>
            <a:ext cx="1020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 flipH="1">
            <a:off x="1524000" y="2895600"/>
            <a:ext cx="1020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4" grpId="0" animBg="1"/>
      <p:bldP spid="129045" grpId="0" animBg="1"/>
      <p:bldP spid="1290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Connection Chain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1668-E949-4560-810A-40CB50A2811B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30051" name="AutoShape 3"/>
          <p:cNvSpPr>
            <a:spLocks noChangeAspect="1" noChangeArrowheads="1"/>
          </p:cNvSpPr>
          <p:nvPr/>
        </p:nvSpPr>
        <p:spPr bwMode="auto">
          <a:xfrm>
            <a:off x="-457200" y="1295400"/>
            <a:ext cx="96012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451100" y="22653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1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114800" y="2286000"/>
            <a:ext cx="815975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2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715000" y="22860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3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7467600" y="2286000"/>
            <a:ext cx="817563" cy="81756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4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817563" cy="8159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15240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32766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49530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65532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H="1">
            <a:off x="65532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 flipH="1">
            <a:off x="4902200" y="28781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 flipH="1">
            <a:off x="3268663" y="2878138"/>
            <a:ext cx="81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 flipH="1" flipV="1">
            <a:off x="15240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2895600" y="1676400"/>
            <a:ext cx="4699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Upstream</a:t>
            </a:r>
            <a:r>
              <a:rPr lang="en-US" altLang="zh-TW" sz="1800">
                <a:solidFill>
                  <a:schemeClr val="tx2"/>
                </a:solidFill>
                <a:ea typeface="新細明體" pitchFamily="18" charset="-120"/>
              </a:rPr>
              <a:t>               </a:t>
            </a:r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Downstream</a:t>
            </a:r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4902200" y="2060575"/>
            <a:ext cx="1430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 flipH="1">
            <a:off x="2655888" y="2060575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8" name="AutoShape 20"/>
          <p:cNvSpPr>
            <a:spLocks/>
          </p:cNvSpPr>
          <p:nvPr/>
        </p:nvSpPr>
        <p:spPr bwMode="auto">
          <a:xfrm>
            <a:off x="4114800" y="2590800"/>
            <a:ext cx="204788" cy="304800"/>
          </a:xfrm>
          <a:prstGeom prst="rightBracket">
            <a:avLst>
              <a:gd name="adj" fmla="val 1240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>
            <a:off x="1524000" y="2590800"/>
            <a:ext cx="2590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H="1">
            <a:off x="1524000" y="28956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Connection Chain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7C05-2801-4A18-81C4-F3F4EFB7ACBD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31075" name="AutoShape 3"/>
          <p:cNvSpPr>
            <a:spLocks noChangeAspect="1" noChangeArrowheads="1"/>
          </p:cNvSpPr>
          <p:nvPr/>
        </p:nvSpPr>
        <p:spPr bwMode="auto">
          <a:xfrm>
            <a:off x="-457200" y="1219200"/>
            <a:ext cx="96012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451100" y="22653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114800" y="2286000"/>
            <a:ext cx="815975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2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715000" y="22860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3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467600" y="2286000"/>
            <a:ext cx="817563" cy="81756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4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817563" cy="8159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15240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2766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9530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65532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H="1">
            <a:off x="65532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 flipH="1">
            <a:off x="4902200" y="28781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 flipH="1">
            <a:off x="3268663" y="2878138"/>
            <a:ext cx="81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 flipH="1" flipV="1">
            <a:off x="15240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2895600" y="1676400"/>
            <a:ext cx="4699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Upstream</a:t>
            </a:r>
            <a:r>
              <a:rPr lang="en-US" altLang="zh-TW" sz="1800">
                <a:solidFill>
                  <a:schemeClr val="tx2"/>
                </a:solidFill>
                <a:ea typeface="新細明體" pitchFamily="18" charset="-120"/>
              </a:rPr>
              <a:t>               </a:t>
            </a:r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Downstream</a:t>
            </a:r>
          </a:p>
        </p:txBody>
      </p:sp>
      <p:sp>
        <p:nvSpPr>
          <p:cNvPr id="131090" name="Line 18"/>
          <p:cNvSpPr>
            <a:spLocks noChangeShapeType="1"/>
          </p:cNvSpPr>
          <p:nvPr/>
        </p:nvSpPr>
        <p:spPr bwMode="auto">
          <a:xfrm>
            <a:off x="4902200" y="2060575"/>
            <a:ext cx="1430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 flipH="1">
            <a:off x="2655888" y="2060575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2" name="AutoShape 20"/>
          <p:cNvSpPr>
            <a:spLocks/>
          </p:cNvSpPr>
          <p:nvPr/>
        </p:nvSpPr>
        <p:spPr bwMode="auto">
          <a:xfrm>
            <a:off x="5791200" y="2590800"/>
            <a:ext cx="204788" cy="304800"/>
          </a:xfrm>
          <a:prstGeom prst="rightBracket">
            <a:avLst>
              <a:gd name="adj" fmla="val 1240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93" name="Line 21"/>
          <p:cNvSpPr>
            <a:spLocks noChangeShapeType="1"/>
          </p:cNvSpPr>
          <p:nvPr/>
        </p:nvSpPr>
        <p:spPr bwMode="auto">
          <a:xfrm>
            <a:off x="1524000" y="2590800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4" name="Line 22"/>
          <p:cNvSpPr>
            <a:spLocks noChangeShapeType="1"/>
          </p:cNvSpPr>
          <p:nvPr/>
        </p:nvSpPr>
        <p:spPr bwMode="auto">
          <a:xfrm flipH="1">
            <a:off x="1524000" y="2895600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Connection Chain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8A24-94B7-401F-9B21-254755BB57C8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32099" name="AutoShape 3"/>
          <p:cNvSpPr>
            <a:spLocks noChangeAspect="1" noChangeArrowheads="1"/>
          </p:cNvSpPr>
          <p:nvPr/>
        </p:nvSpPr>
        <p:spPr bwMode="auto">
          <a:xfrm>
            <a:off x="-457200" y="1219200"/>
            <a:ext cx="96012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451100" y="22653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1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114800" y="2286000"/>
            <a:ext cx="815975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2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715000" y="22860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3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7467600" y="2286000"/>
            <a:ext cx="817563" cy="81756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4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817563" cy="8159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15240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2766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9530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65532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 flipH="1">
            <a:off x="65532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 flipH="1">
            <a:off x="4902200" y="28781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 flipH="1">
            <a:off x="3268663" y="2878138"/>
            <a:ext cx="81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 flipH="1" flipV="1">
            <a:off x="15240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2895600" y="1676400"/>
            <a:ext cx="4699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Upstream</a:t>
            </a: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               </a:t>
            </a:r>
            <a:r>
              <a:rPr lang="en-US" altLang="zh-TW" sz="180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Downstream</a:t>
            </a:r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4902200" y="2060575"/>
            <a:ext cx="1430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 flipH="1">
            <a:off x="2655888" y="2060575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6" name="AutoShape 20"/>
          <p:cNvSpPr>
            <a:spLocks/>
          </p:cNvSpPr>
          <p:nvPr/>
        </p:nvSpPr>
        <p:spPr bwMode="auto">
          <a:xfrm>
            <a:off x="7543800" y="2590800"/>
            <a:ext cx="204788" cy="304800"/>
          </a:xfrm>
          <a:prstGeom prst="rightBracket">
            <a:avLst>
              <a:gd name="adj" fmla="val 1240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1524000" y="2590800"/>
            <a:ext cx="601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>
            <a:off x="1524000" y="2895600"/>
            <a:ext cx="609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Round-Trip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SND.UNA</a:t>
            </a:r>
            <a:r>
              <a:rPr lang="en-US" dirty="0" smtClean="0"/>
              <a:t>: The sequence number of the first byte of data that has been sent but not yet acknowledged. </a:t>
            </a:r>
          </a:p>
          <a:p>
            <a:r>
              <a:rPr lang="en-US" u="sng" dirty="0" smtClean="0"/>
              <a:t>SND.NXT</a:t>
            </a:r>
            <a:r>
              <a:rPr lang="en-US" dirty="0" smtClean="0"/>
              <a:t>: The sequence number of the next byte of data to be sent to the other device.</a:t>
            </a:r>
          </a:p>
          <a:p>
            <a:r>
              <a:rPr lang="en-US" u="sng" dirty="0" smtClean="0"/>
              <a:t>SND.WND</a:t>
            </a:r>
            <a:r>
              <a:rPr lang="en-US" dirty="0" smtClean="0"/>
              <a:t>: The size of the send window.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http://www.tcpipguide.com/free/diagrams/tcpswpoin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9309"/>
            <a:ext cx="9144000" cy="545869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RCV.NXT</a:t>
            </a:r>
            <a:r>
              <a:rPr lang="en-US" dirty="0" smtClean="0"/>
              <a:t>: The sequence number of the next byte of data that is expected from the other device. </a:t>
            </a:r>
          </a:p>
          <a:p>
            <a:r>
              <a:rPr lang="en-US" u="sng" dirty="0" smtClean="0"/>
              <a:t>RCV.WND</a:t>
            </a:r>
            <a:r>
              <a:rPr lang="en-US" dirty="0" smtClean="0"/>
              <a:t>: The size of the receive window “advertised” to the other device.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http://www.tcpipguide.com/free/diagrams/tcpswpointersrecei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799"/>
            <a:ext cx="9144001" cy="518160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1. The Problem: Hacker Attack</a:t>
            </a:r>
          </a:p>
        </p:txBody>
      </p:sp>
      <p:pic>
        <p:nvPicPr>
          <p:cNvPr id="53251" name="Picture 3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 flipH="1">
            <a:off x="909638" y="2362200"/>
            <a:ext cx="1697037" cy="1833563"/>
          </a:xfrm>
          <a:noFill/>
          <a:ln/>
        </p:spPr>
      </p:pic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1958-5804-49BE-A2E4-89A427F909D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3252" name="mainfrm"/>
          <p:cNvSpPr>
            <a:spLocks noEditPoints="1" noChangeArrowheads="1"/>
          </p:cNvSpPr>
          <p:nvPr/>
        </p:nvSpPr>
        <p:spPr bwMode="auto">
          <a:xfrm>
            <a:off x="6705600" y="25146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209800" y="3124200"/>
            <a:ext cx="4572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2209800" y="3200400"/>
            <a:ext cx="449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85800" y="4419600"/>
            <a:ext cx="2667000" cy="633413"/>
          </a:xfrm>
          <a:prstGeom prst="rect">
            <a:avLst/>
          </a:prstGeom>
          <a:solidFill>
            <a:srgbClr val="9933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chemeClr val="bg1"/>
                </a:solidFill>
                <a:ea typeface="新細明體" pitchFamily="18" charset="-120"/>
              </a:rPr>
              <a:t>Source IP: 111.22.33.44</a:t>
            </a:r>
          </a:p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chemeClr val="bg1"/>
                </a:solidFill>
                <a:ea typeface="新細明體" pitchFamily="18" charset="-120"/>
              </a:rPr>
              <a:t>Destination IP: 123.45.67.890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7 -0.00162 L 0.60417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Block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Sequence Number:</a:t>
            </a:r>
            <a:r>
              <a:rPr lang="en-US" dirty="0" smtClean="0"/>
              <a:t> Identifies the sequence number of the first byte of data in the segment being transmitted. </a:t>
            </a:r>
          </a:p>
          <a:p>
            <a:pPr lvl="1"/>
            <a:r>
              <a:rPr lang="en-US" dirty="0" smtClean="0"/>
              <a:t>This will normally be equal to the value of the </a:t>
            </a:r>
            <a:r>
              <a:rPr lang="en-US" i="1" dirty="0" smtClean="0"/>
              <a:t>SND.UNA</a:t>
            </a:r>
            <a:r>
              <a:rPr lang="en-US" dirty="0" smtClean="0"/>
              <a:t> pointer at the time that data is sent. </a:t>
            </a:r>
          </a:p>
          <a:p>
            <a:r>
              <a:rPr lang="en-US" b="1" i="1" dirty="0" smtClean="0"/>
              <a:t>Acknowledgment Number:</a:t>
            </a:r>
            <a:r>
              <a:rPr lang="en-US" dirty="0" smtClean="0"/>
              <a:t> Acknowledges the receipt of data by specifying the sequence number that the sender of the segment expects in the segment recipient's next transmission. </a:t>
            </a:r>
          </a:p>
          <a:p>
            <a:pPr lvl="1"/>
            <a:r>
              <a:rPr lang="en-US" dirty="0" smtClean="0"/>
              <a:t>This field will normally be equal to the </a:t>
            </a:r>
            <a:r>
              <a:rPr lang="en-US" i="1" dirty="0" smtClean="0"/>
              <a:t>RCV.NXT</a:t>
            </a:r>
            <a:r>
              <a:rPr lang="en-US" dirty="0" smtClean="0"/>
              <a:t> pointer of the device that sends it. </a:t>
            </a:r>
          </a:p>
          <a:p>
            <a:r>
              <a:rPr lang="en-US" b="1" i="1" dirty="0" smtClean="0"/>
              <a:t>Window:</a:t>
            </a:r>
            <a:r>
              <a:rPr lang="en-US" dirty="0" smtClean="0"/>
              <a:t> The size of the receive window of the device sending the segment (and thus, the send window of the device receiving the segment.)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Since the window sizes (SND.WND and RCV.WND) do not change, we do not </a:t>
            </a:r>
            <a:r>
              <a:rPr lang="en-US" dirty="0" err="1" smtClean="0"/>
              <a:t>displacy</a:t>
            </a:r>
            <a:r>
              <a:rPr lang="en-US" dirty="0" smtClean="0"/>
              <a:t> them in the following example.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505200"/>
          <a:ext cx="8382000" cy="11430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3810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SND.WND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RCV.WND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360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alibri"/>
                          <a:ea typeface="PMingLiU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5105400"/>
          <a:ext cx="8382000" cy="11430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3810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SND.WND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RCV.WND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2411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200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360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3622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5720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752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962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a Request of 140 bytes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6096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Wait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609600" y="32004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2004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32004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3000" y="32004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00800" y="32004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32004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3622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321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175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Received, sends an 80-byte </a:t>
            </a:r>
            <a:r>
              <a:rPr lang="en-US" sz="2400" dirty="0" err="1" smtClean="0"/>
              <a:t>ack</a:t>
            </a:r>
            <a:r>
              <a:rPr lang="en-US" sz="2400" dirty="0" smtClean="0"/>
              <a:t> reply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962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Received, sends an </a:t>
            </a:r>
            <a:r>
              <a:rPr lang="en-US" sz="2400" dirty="0" err="1" smtClean="0"/>
              <a:t>ack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44958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321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321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2860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321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1000" y="16002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part 1 of a file (120/280 bytes)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4958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241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810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Received, sends an </a:t>
            </a:r>
            <a:r>
              <a:rPr lang="en-US" sz="2400" dirty="0" err="1" smtClean="0"/>
              <a:t>ack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2860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321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16002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 </a:t>
            </a:r>
            <a:r>
              <a:rPr lang="en-US" sz="2400" dirty="0" err="1" smtClean="0"/>
              <a:t>ack</a:t>
            </a:r>
            <a:r>
              <a:rPr lang="en-US" sz="2400" dirty="0" smtClean="0"/>
              <a:t> for reply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4958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321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810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wait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3622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48200" y="167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 </a:t>
            </a:r>
            <a:r>
              <a:rPr lang="en-US" sz="2400" dirty="0" err="1" smtClean="0"/>
              <a:t>Ack</a:t>
            </a:r>
            <a:r>
              <a:rPr lang="en-US" sz="2400" dirty="0" smtClean="0"/>
              <a:t> for file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5720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b="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3886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part 2 of File (280-120)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4384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1752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part 2 of File (280-120)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47244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441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114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 pat 2, send </a:t>
            </a:r>
            <a:r>
              <a:rPr lang="en-US" sz="2400" dirty="0" err="1" smtClean="0"/>
              <a:t>ack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286000"/>
          <a:ext cx="8610600" cy="1295400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  <a:gridCol w="1404669"/>
                <a:gridCol w="173294"/>
                <a:gridCol w="1393837"/>
                <a:gridCol w="1452003"/>
                <a:gridCol w="1367397"/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PMingLiU"/>
                          <a:cs typeface="Times New Roman"/>
                        </a:rPr>
                        <a:t>SND.UNA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SND.NXT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PMingLiU"/>
                          <a:cs typeface="Times New Roman"/>
                        </a:rPr>
                        <a:t>RCV.NXT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libri"/>
                          <a:ea typeface="PMingLiU"/>
                          <a:cs typeface="Times New Roman"/>
                        </a:rPr>
                        <a:t>601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PMingLiU"/>
                          <a:cs typeface="Times New Roman"/>
                        </a:rPr>
                        <a:t>141</a:t>
                      </a:r>
                      <a:endParaRPr lang="en-US" sz="24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0" y="1676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 </a:t>
            </a:r>
            <a:r>
              <a:rPr lang="en-US" sz="2400" dirty="0" err="1" smtClean="0"/>
              <a:t>ack</a:t>
            </a:r>
            <a:r>
              <a:rPr lang="en-US" sz="2400" dirty="0" smtClean="0"/>
              <a:t> for file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09600" y="31242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31242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72400" y="31242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242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31242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800" y="31242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 Fields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Sequence Number</a:t>
            </a:r>
            <a:r>
              <a:rPr lang="en-US" dirty="0" smtClean="0"/>
              <a:t>: Identifies the sequence number of the first byte of data in the segment being transmitted. </a:t>
            </a:r>
          </a:p>
          <a:p>
            <a:pPr lvl="1"/>
            <a:r>
              <a:rPr lang="en-US" dirty="0" smtClean="0"/>
              <a:t>This will normally be equal to the value of the </a:t>
            </a:r>
            <a:r>
              <a:rPr lang="en-US" i="1" dirty="0" smtClean="0"/>
              <a:t>SND.UNA</a:t>
            </a:r>
            <a:r>
              <a:rPr lang="en-US" dirty="0" smtClean="0"/>
              <a:t> pointer at the time that data is sent. </a:t>
            </a:r>
          </a:p>
          <a:p>
            <a:r>
              <a:rPr lang="en-US" u="sng" dirty="0" smtClean="0"/>
              <a:t>Acknowledgment Number</a:t>
            </a:r>
            <a:r>
              <a:rPr lang="en-US" dirty="0" smtClean="0"/>
              <a:t>: Acknowledges the receipt of data by specifying the sequence number that the sender of the segment expects in the segment recipient's next transmission. </a:t>
            </a:r>
          </a:p>
          <a:p>
            <a:pPr lvl="1"/>
            <a:r>
              <a:rPr lang="en-US" dirty="0" smtClean="0"/>
              <a:t>This field will normally be equal to the </a:t>
            </a:r>
            <a:r>
              <a:rPr lang="en-US" i="1" dirty="0" smtClean="0"/>
              <a:t>RCV.NXT</a:t>
            </a:r>
            <a:r>
              <a:rPr lang="en-US" dirty="0" smtClean="0"/>
              <a:t> pointer of the device that sends it.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Interactive Session</a:t>
            </a:r>
          </a:p>
        </p:txBody>
      </p:sp>
      <p:sp>
        <p:nvSpPr>
          <p:cNvPr id="125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814763" cy="4114800"/>
          </a:xfrm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No IP spoofing</a:t>
            </a:r>
          </a:p>
        </p:txBody>
      </p:sp>
      <p:pic>
        <p:nvPicPr>
          <p:cNvPr id="125956" name="Picture 4" descr="g017109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80163" y="1981200"/>
            <a:ext cx="2160587" cy="1450975"/>
          </a:xfrm>
          <a:noFill/>
          <a:ln/>
        </p:spPr>
      </p:pic>
      <p:pic>
        <p:nvPicPr>
          <p:cNvPr id="125958" name="Picture 6" descr="g017109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85900" y="2743200"/>
            <a:ext cx="2160588" cy="1450975"/>
          </a:xfrm>
          <a:noFill/>
          <a:ln/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18A8-D1A5-491B-B441-7B5F5F8590DB}" type="slidenum">
              <a:rPr lang="zh-TW" altLang="en-US"/>
              <a:pPr/>
              <a:t>3</a:t>
            </a:fld>
            <a:endParaRPr lang="en-US" altLang="zh-TW"/>
          </a:p>
        </p:txBody>
      </p:sp>
      <p:pic>
        <p:nvPicPr>
          <p:cNvPr id="125960" name="Picture 8" descr="g01710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2249488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1" name="Line 9"/>
          <p:cNvSpPr>
            <a:spLocks noChangeShapeType="1"/>
          </p:cNvSpPr>
          <p:nvPr/>
        </p:nvSpPr>
        <p:spPr bwMode="auto">
          <a:xfrm flipV="1">
            <a:off x="3200400" y="2971800"/>
            <a:ext cx="3124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H="1">
            <a:off x="5715000" y="3276600"/>
            <a:ext cx="129540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  <p:bldP spid="1259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First-Match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Problem: Send and Echo packets are not 1-1.</a:t>
            </a:r>
          </a:p>
          <a:p>
            <a:r>
              <a:rPr lang="en-US" altLang="zh-TW" dirty="0" smtClean="0">
                <a:ea typeface="新細明體" pitchFamily="18" charset="-120"/>
              </a:rPr>
              <a:t>Solution: Match every “Echo” packet with the first (the oldest) unmatched “Send” packet.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queue is used to store all the unmatched Send packets.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No need to save the Echo packets.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First-Match Algorithm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52400" y="16764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Initialize a queue Q for outgoing packets;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while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(there are more packets)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Capture the next packet </a:t>
            </a: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P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if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(P is a Send packet) </a:t>
            </a:r>
            <a:r>
              <a:rPr kumimoji="0" lang="en-US" altLang="zh-TW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Q.enqueue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(P);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else if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(P is an Echo packet){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// matching P with packet R in Q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while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(Q is not empty)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  R = </a:t>
            </a:r>
            <a:r>
              <a:rPr kumimoji="0" lang="en-US" altLang="zh-TW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Q.dequeue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if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(match(P,R)) compute roundtrip time RT;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  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save RT into array </a:t>
            </a:r>
            <a:r>
              <a:rPr kumimoji="0" lang="en-US" altLang="zh-TW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RTime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[];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if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(</a:t>
            </a:r>
            <a:r>
              <a:rPr kumimoji="0" lang="en-US" altLang="zh-TW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Q.empty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() and P has no match)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  report error;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}</a:t>
            </a: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宋体" pitchFamily="2" charset="-122"/>
              </a:rPr>
              <a:t>The First-Match</a:t>
            </a:r>
            <a:r>
              <a:rPr lang="en-US" altLang="zh-CN">
                <a:ea typeface="宋体" pitchFamily="2" charset="-122"/>
              </a:rPr>
              <a:t> Algorithm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43600" y="2438400"/>
            <a:ext cx="838200" cy="838200"/>
            <a:chOff x="1632" y="1968"/>
            <a:chExt cx="528" cy="528"/>
          </a:xfrm>
        </p:grpSpPr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1" name="AutoShape 5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391400" y="2438400"/>
            <a:ext cx="838200" cy="838200"/>
            <a:chOff x="2544" y="2016"/>
            <a:chExt cx="528" cy="528"/>
          </a:xfrm>
        </p:grpSpPr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52800" y="2438400"/>
            <a:ext cx="838200" cy="838200"/>
            <a:chOff x="1632" y="1968"/>
            <a:chExt cx="528" cy="528"/>
          </a:xfrm>
        </p:grpSpPr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7" name="AutoShape 11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19200" y="2438400"/>
            <a:ext cx="838200" cy="838200"/>
            <a:chOff x="1632" y="1968"/>
            <a:chExt cx="528" cy="528"/>
          </a:xfrm>
        </p:grpSpPr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0" name="AutoShape 14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600200" y="3276600"/>
            <a:ext cx="1295400" cy="381000"/>
            <a:chOff x="1392" y="2928"/>
            <a:chExt cx="3168" cy="384"/>
          </a:xfrm>
        </p:grpSpPr>
        <p:sp>
          <p:nvSpPr>
            <p:cNvPr id="157712" name="Line 16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3" name="Line 17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4" name="Line 18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876800" y="2438400"/>
            <a:ext cx="838200" cy="838200"/>
            <a:chOff x="2544" y="2016"/>
            <a:chExt cx="528" cy="528"/>
          </a:xfrm>
        </p:grpSpPr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7" name="AutoShape 21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362200" y="2438400"/>
            <a:ext cx="838200" cy="838200"/>
            <a:chOff x="2544" y="2016"/>
            <a:chExt cx="528" cy="528"/>
          </a:xfrm>
        </p:grpSpPr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0" name="AutoShape 24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810000" y="3276600"/>
            <a:ext cx="1524000" cy="381000"/>
            <a:chOff x="1392" y="2928"/>
            <a:chExt cx="3168" cy="384"/>
          </a:xfrm>
        </p:grpSpPr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23" name="Line 27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24" name="Line 28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400800" y="3276600"/>
            <a:ext cx="1524000" cy="381000"/>
            <a:chOff x="1392" y="2928"/>
            <a:chExt cx="3168" cy="384"/>
          </a:xfrm>
        </p:grpSpPr>
        <p:sp>
          <p:nvSpPr>
            <p:cNvPr id="157726" name="Line 30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27" name="Line 31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28" name="Line 32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Issues on Packet Matching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新細明體" pitchFamily="18" charset="-120"/>
              </a:rPr>
              <a:t>Session transmission window,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新細明體" pitchFamily="18" charset="-120"/>
              </a:rPr>
              <a:t>Lost packet retransmission,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新細明體" pitchFamily="18" charset="-120"/>
              </a:rPr>
              <a:t>Packet cumulative acknowledgement and echo,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新細明體" pitchFamily="18" charset="-120"/>
              </a:rPr>
              <a:t>Multiple Echo packets from server side,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新細明體" pitchFamily="18" charset="-120"/>
              </a:rPr>
              <a:t>Packet Split,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新細明體" pitchFamily="18" charset="-120"/>
              </a:rPr>
              <a:t>Packets communication between adjacent hosts (such as ignore packets, keep alive packet sent from client side, key re-exchange, these data are not intended for the target machine), and 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Transmission Window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2438400"/>
            <a:ext cx="838200" cy="838200"/>
            <a:chOff x="1632" y="1968"/>
            <a:chExt cx="528" cy="528"/>
          </a:xfrm>
        </p:grpSpPr>
        <p:sp>
          <p:nvSpPr>
            <p:cNvPr id="154628" name="Rectangle 4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4629" name="AutoShape 5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391400" y="2438400"/>
            <a:ext cx="838200" cy="838200"/>
            <a:chOff x="2544" y="2016"/>
            <a:chExt cx="528" cy="528"/>
          </a:xfrm>
        </p:grpSpPr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4632" name="AutoShape 8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52800" y="2438400"/>
            <a:ext cx="838200" cy="838200"/>
            <a:chOff x="1632" y="1968"/>
            <a:chExt cx="528" cy="528"/>
          </a:xfrm>
        </p:grpSpPr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4635" name="AutoShape 11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219200" y="2438400"/>
            <a:ext cx="838200" cy="838200"/>
            <a:chOff x="1632" y="1968"/>
            <a:chExt cx="528" cy="528"/>
          </a:xfrm>
        </p:grpSpPr>
        <p:sp>
          <p:nvSpPr>
            <p:cNvPr id="154642" name="Rectangle 18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4643" name="AutoShape 19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600200" y="3276600"/>
            <a:ext cx="3733800" cy="381000"/>
            <a:chOff x="1392" y="2928"/>
            <a:chExt cx="3168" cy="384"/>
          </a:xfrm>
        </p:grpSpPr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96000" y="2438400"/>
            <a:ext cx="838200" cy="838200"/>
            <a:chOff x="2544" y="2016"/>
            <a:chExt cx="528" cy="528"/>
          </a:xfrm>
        </p:grpSpPr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4647" name="AutoShape 23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800600" y="2438400"/>
            <a:ext cx="838200" cy="838200"/>
            <a:chOff x="2544" y="2016"/>
            <a:chExt cx="528" cy="528"/>
          </a:xfrm>
        </p:grpSpPr>
        <p:sp>
          <p:nvSpPr>
            <p:cNvPr id="154649" name="Rectangle 25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4650" name="AutoShape 26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743200" y="3276600"/>
            <a:ext cx="3810000" cy="762000"/>
            <a:chOff x="1392" y="2928"/>
            <a:chExt cx="3168" cy="384"/>
          </a:xfrm>
        </p:grpSpPr>
        <p:sp>
          <p:nvSpPr>
            <p:cNvPr id="154653" name="Line 29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654" name="Line 30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810000" y="3276600"/>
            <a:ext cx="4038600" cy="1066800"/>
            <a:chOff x="1392" y="2928"/>
            <a:chExt cx="3168" cy="384"/>
          </a:xfrm>
        </p:grpSpPr>
        <p:sp>
          <p:nvSpPr>
            <p:cNvPr id="154657" name="Line 33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658" name="Line 34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659" name="Line 35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Packet Retransmission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8800" y="2438400"/>
            <a:ext cx="838200" cy="838200"/>
            <a:chOff x="1632" y="1968"/>
            <a:chExt cx="528" cy="528"/>
          </a:xfrm>
        </p:grpSpPr>
        <p:sp>
          <p:nvSpPr>
            <p:cNvPr id="146450" name="Rectangle 18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46451" name="AutoShape 19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57800" y="2438400"/>
            <a:ext cx="838200" cy="838200"/>
            <a:chOff x="2544" y="2016"/>
            <a:chExt cx="528" cy="528"/>
          </a:xfrm>
        </p:grpSpPr>
        <p:sp>
          <p:nvSpPr>
            <p:cNvPr id="146453" name="Rectangle 21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6454" name="AutoShape 22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352800" y="2438400"/>
            <a:ext cx="838200" cy="838200"/>
            <a:chOff x="1632" y="1968"/>
            <a:chExt cx="528" cy="528"/>
          </a:xfrm>
        </p:grpSpPr>
        <p:sp>
          <p:nvSpPr>
            <p:cNvPr id="146462" name="Rectangle 30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46463" name="AutoShape 31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3800" y="3276600"/>
            <a:ext cx="1981200" cy="609600"/>
            <a:chOff x="3733800" y="3276600"/>
            <a:chExt cx="1981200" cy="609600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5715000" y="3276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>
              <a:off x="3733800" y="3886200"/>
              <a:ext cx="1981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76" name="Line 44"/>
            <p:cNvSpPr>
              <a:spLocks noChangeShapeType="1"/>
            </p:cNvSpPr>
            <p:nvPr/>
          </p:nvSpPr>
          <p:spPr bwMode="auto">
            <a:xfrm flipH="1">
              <a:off x="3733800" y="3276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1828800" y="32004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 dirty="0">
                <a:solidFill>
                  <a:srgbClr val="FF0000"/>
                </a:solidFill>
                <a:ea typeface="新細明體" pitchFamily="18" charset="-120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Cumulative </a:t>
            </a:r>
            <a:r>
              <a:rPr lang="en-US" altLang="zh-TW">
                <a:ea typeface="宋体" pitchFamily="2" charset="-122"/>
              </a:rPr>
              <a:t>Echo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AFE7-5976-4B39-8E29-BB190D62E2AA}" type="slidenum">
              <a:rPr lang="zh-TW" altLang="en-US"/>
              <a:pPr/>
              <a:t>36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2438400"/>
            <a:ext cx="838200" cy="838200"/>
            <a:chOff x="1632" y="1968"/>
            <a:chExt cx="528" cy="528"/>
          </a:xfrm>
        </p:grpSpPr>
        <p:sp>
          <p:nvSpPr>
            <p:cNvPr id="153604" name="Rectangle 4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3605" name="AutoShape 5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781800" y="2438400"/>
            <a:ext cx="1066800" cy="838200"/>
            <a:chOff x="2544" y="2016"/>
            <a:chExt cx="528" cy="528"/>
          </a:xfrm>
        </p:grpSpPr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3608" name="AutoShape 8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ABC</a:t>
              </a:r>
              <a:endParaRPr lang="en-US" b="1" dirty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876800" y="2438400"/>
            <a:ext cx="838200" cy="838200"/>
            <a:chOff x="1632" y="1968"/>
            <a:chExt cx="528" cy="528"/>
          </a:xfrm>
        </p:grpSpPr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3611" name="AutoShape 11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3429000" y="3886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>
                <a:ea typeface="新細明體" pitchFamily="18" charset="-120"/>
              </a:rPr>
              <a:t>?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752600" y="2438400"/>
            <a:ext cx="838200" cy="838200"/>
            <a:chOff x="1632" y="1968"/>
            <a:chExt cx="528" cy="528"/>
          </a:xfrm>
        </p:grpSpPr>
        <p:sp>
          <p:nvSpPr>
            <p:cNvPr id="153619" name="Rectangle 19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3620" name="AutoShape 20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09800" y="3276600"/>
            <a:ext cx="5029200" cy="609600"/>
            <a:chOff x="2209800" y="3276600"/>
            <a:chExt cx="5029200" cy="609600"/>
          </a:xfrm>
        </p:grpSpPr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 flipH="1">
              <a:off x="7239000" y="3276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2209800" y="3886200"/>
              <a:ext cx="5029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 flipH="1">
              <a:off x="5257800" y="3276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 flipH="1">
              <a:off x="3810000" y="3276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 flipH="1">
              <a:off x="2209800" y="3276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Multiple Echo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91400" y="2438400"/>
            <a:ext cx="838200" cy="838200"/>
            <a:chOff x="2544" y="2016"/>
            <a:chExt cx="528" cy="528"/>
          </a:xfrm>
        </p:grpSpPr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5656" name="AutoShape 8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XX</a:t>
              </a:r>
              <a:endParaRPr lang="en-US" b="1" dirty="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9200" y="2438400"/>
            <a:ext cx="838200" cy="838200"/>
            <a:chOff x="1632" y="1968"/>
            <a:chExt cx="528" cy="528"/>
          </a:xfrm>
        </p:grpSpPr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55662" name="AutoShape 14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0200" y="3276600"/>
            <a:ext cx="3733800" cy="381000"/>
            <a:chOff x="1392" y="2928"/>
            <a:chExt cx="3168" cy="384"/>
          </a:xfrm>
        </p:grpSpPr>
        <p:sp>
          <p:nvSpPr>
            <p:cNvPr id="155664" name="Line 16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5" name="Line 17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6" name="Line 18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0" y="2438400"/>
            <a:ext cx="838200" cy="838200"/>
            <a:chOff x="2544" y="2016"/>
            <a:chExt cx="528" cy="528"/>
          </a:xfrm>
        </p:grpSpPr>
        <p:sp>
          <p:nvSpPr>
            <p:cNvPr id="155668" name="Rectangle 20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5669" name="AutoShape 21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XX</a:t>
              </a:r>
              <a:endParaRPr lang="en-US" b="1" dirty="0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800600" y="2438400"/>
            <a:ext cx="838200" cy="838200"/>
            <a:chOff x="2544" y="2016"/>
            <a:chExt cx="528" cy="528"/>
          </a:xfrm>
        </p:grpSpPr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5672" name="AutoShape 24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6705600" y="3505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>
                <a:ea typeface="新細明體" pitchFamily="18" charset="-120"/>
              </a:rPr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Packet Split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0" y="2438400"/>
            <a:ext cx="838200" cy="838200"/>
            <a:chOff x="2544" y="2016"/>
            <a:chExt cx="528" cy="528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" y="2362200"/>
            <a:ext cx="838200" cy="838200"/>
            <a:chOff x="1632" y="1968"/>
            <a:chExt cx="528" cy="528"/>
          </a:xfrm>
        </p:grpSpPr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" name="AutoShape 8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09800" y="5105400"/>
            <a:ext cx="2590800" cy="381000"/>
            <a:chOff x="1392" y="2928"/>
            <a:chExt cx="3168" cy="384"/>
          </a:xfrm>
        </p:grpSpPr>
        <p:sp>
          <p:nvSpPr>
            <p:cNvPr id="158730" name="Line 10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31" name="Line 11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629400" y="2438400"/>
            <a:ext cx="838200" cy="838200"/>
            <a:chOff x="2544" y="2016"/>
            <a:chExt cx="528" cy="528"/>
          </a:xfrm>
        </p:grpSpPr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5" name="AutoShape 15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>
                <a:ea typeface="新細明體" pitchFamily="18" charset="-120"/>
              </a:rPr>
              <a:t>?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828800" y="4267200"/>
            <a:ext cx="838200" cy="838200"/>
            <a:chOff x="1632" y="1968"/>
            <a:chExt cx="528" cy="528"/>
          </a:xfrm>
        </p:grpSpPr>
        <p:sp>
          <p:nvSpPr>
            <p:cNvPr id="158742" name="Rectangle 22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AutoShape 23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819400" y="4267200"/>
            <a:ext cx="838200" cy="838200"/>
            <a:chOff x="1632" y="1968"/>
            <a:chExt cx="528" cy="528"/>
          </a:xfrm>
        </p:grpSpPr>
        <p:sp>
          <p:nvSpPr>
            <p:cNvPr id="158745" name="Rectangle 25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6" name="AutoShape 26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257800" y="4267200"/>
            <a:ext cx="838200" cy="838200"/>
            <a:chOff x="2544" y="2016"/>
            <a:chExt cx="528" cy="528"/>
          </a:xfrm>
        </p:grpSpPr>
        <p:sp>
          <p:nvSpPr>
            <p:cNvPr id="158748" name="Rectangle 28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9" name="AutoShape 29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67200" y="4267200"/>
            <a:ext cx="838200" cy="838200"/>
            <a:chOff x="2544" y="2016"/>
            <a:chExt cx="528" cy="528"/>
          </a:xfrm>
        </p:grpSpPr>
        <p:sp>
          <p:nvSpPr>
            <p:cNvPr id="158751" name="Rectangle 31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2" name="AutoShape 32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276600" y="5105400"/>
            <a:ext cx="2438400" cy="533400"/>
            <a:chOff x="1392" y="2928"/>
            <a:chExt cx="3168" cy="384"/>
          </a:xfrm>
        </p:grpSpPr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Line 36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1066800" y="3200400"/>
            <a:ext cx="5867400" cy="381000"/>
            <a:chOff x="1392" y="2928"/>
            <a:chExt cx="3168" cy="384"/>
          </a:xfrm>
        </p:grpSpPr>
        <p:sp>
          <p:nvSpPr>
            <p:cNvPr id="158758" name="Line 38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9" name="Line 39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0" name="Line 40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Communication Packets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362200"/>
            <a:ext cx="838200" cy="838200"/>
            <a:chOff x="1632" y="1968"/>
            <a:chExt cx="528" cy="528"/>
          </a:xfrm>
        </p:grpSpPr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2" name="AutoShape 8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7162800" y="22860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>
                <a:ea typeface="新細明體" pitchFamily="18" charset="-120"/>
              </a:rPr>
              <a:t>?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676400" y="3200400"/>
            <a:ext cx="5867400" cy="381000"/>
            <a:chOff x="1392" y="2928"/>
            <a:chExt cx="3168" cy="384"/>
          </a:xfrm>
        </p:grpSpPr>
        <p:sp>
          <p:nvSpPr>
            <p:cNvPr id="159779" name="Line 35"/>
            <p:cNvSpPr>
              <a:spLocks noChangeShapeType="1"/>
            </p:cNvSpPr>
            <p:nvPr/>
          </p:nvSpPr>
          <p:spPr bwMode="auto">
            <a:xfrm flipH="1"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0" name="Line 36"/>
            <p:cNvSpPr>
              <a:spLocks noChangeShapeType="1"/>
            </p:cNvSpPr>
            <p:nvPr/>
          </p:nvSpPr>
          <p:spPr bwMode="auto">
            <a:xfrm>
              <a:off x="1392" y="3312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1" name="Line 37"/>
            <p:cNvSpPr>
              <a:spLocks noChangeShapeType="1"/>
            </p:cNvSpPr>
            <p:nvPr/>
          </p:nvSpPr>
          <p:spPr bwMode="auto">
            <a:xfrm flipH="1">
              <a:off x="1392" y="292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1143000" y="3886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Ignore, keep-alive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0" name="Rectangle 10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Stepping Stone</a:t>
            </a:r>
          </a:p>
        </p:txBody>
      </p:sp>
      <p:pic>
        <p:nvPicPr>
          <p:cNvPr id="51203" name="Picture 3" descr="j019538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 flipH="1">
            <a:off x="838200" y="2209800"/>
            <a:ext cx="1762125" cy="1905000"/>
          </a:xfrm>
          <a:noFill/>
          <a:ln/>
        </p:spPr>
      </p:pic>
      <p:pic>
        <p:nvPicPr>
          <p:cNvPr id="51207" name="Picture 7" descr="g017109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60800" y="2438400"/>
            <a:ext cx="1582738" cy="1063625"/>
          </a:xfrm>
          <a:noFill/>
          <a:ln/>
        </p:spPr>
      </p:pic>
      <p:pic>
        <p:nvPicPr>
          <p:cNvPr id="51205" name="Picture 5" descr="g017109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tretch>
            <a:fillRect/>
          </a:stretch>
        </p:blipFill>
        <p:spPr>
          <a:xfrm>
            <a:off x="1599285" y="4303623"/>
            <a:ext cx="2287829" cy="1451153"/>
          </a:xfrm>
          <a:noFill/>
          <a:ln/>
        </p:spPr>
      </p:pic>
      <p:pic>
        <p:nvPicPr>
          <p:cNvPr id="51209" name="Picture 9" descr="g017109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43538" y="4876800"/>
            <a:ext cx="1404937" cy="942975"/>
          </a:xfrm>
          <a:noFill/>
          <a:ln/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EA4B-A6C3-42B0-A5C0-F5615B42389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1204" name="mainfrm"/>
          <p:cNvSpPr>
            <a:spLocks noEditPoints="1" noChangeArrowheads="1"/>
          </p:cNvSpPr>
          <p:nvPr/>
        </p:nvSpPr>
        <p:spPr bwMode="auto">
          <a:xfrm>
            <a:off x="6705600" y="25146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2057400" y="3810000"/>
            <a:ext cx="53340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V="1">
            <a:off x="3124200" y="3429000"/>
            <a:ext cx="914400" cy="1676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648200" y="3581400"/>
            <a:ext cx="83820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V="1">
            <a:off x="5943600" y="3429000"/>
            <a:ext cx="68580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5715000" y="3124200"/>
            <a:ext cx="83820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 flipV="1">
            <a:off x="4800600" y="3505200"/>
            <a:ext cx="7620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2971800" y="3352800"/>
            <a:ext cx="914400" cy="1676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2209800" y="3657600"/>
            <a:ext cx="533400" cy="129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Improved Algorithm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ea typeface="新細明體" pitchFamily="18" charset="-120"/>
              </a:rPr>
              <a:t>Matching conditions:</a:t>
            </a:r>
          </a:p>
          <a:p>
            <a:pPr marL="609600" indent="-609600"/>
            <a:r>
              <a:rPr lang="en-US" altLang="zh-CN">
                <a:ea typeface="宋体" pitchFamily="2" charset="-122"/>
              </a:rPr>
              <a:t>Echo.seq = Send.ack</a:t>
            </a:r>
            <a:r>
              <a:rPr lang="en-US" altLang="zh-TW">
                <a:ea typeface="新細明體" pitchFamily="18" charset="-120"/>
              </a:rPr>
              <a:t>,  and</a:t>
            </a:r>
            <a:r>
              <a:rPr lang="en-US" altLang="zh-CN">
                <a:ea typeface="宋体" pitchFamily="2" charset="-122"/>
              </a:rPr>
              <a:t>	</a:t>
            </a:r>
          </a:p>
          <a:p>
            <a:pPr marL="609600" indent="-609600"/>
            <a:r>
              <a:rPr lang="en-US" altLang="zh-CN">
                <a:ea typeface="宋体" pitchFamily="2" charset="-122"/>
              </a:rPr>
              <a:t>Echo.ack &gt; Send.seq	</a:t>
            </a:r>
            <a:endParaRPr lang="en-US" altLang="zh-TW">
              <a:ea typeface="新細明體" pitchFamily="18" charset="-120"/>
            </a:endParaRPr>
          </a:p>
          <a:p>
            <a:pPr marL="609600" indent="-609600">
              <a:buFont typeface="Wingdings" pitchFamily="2" charset="2"/>
              <a:buNone/>
            </a:pPr>
            <a:endParaRPr lang="en-US" altLang="zh-TW">
              <a:ea typeface="宋体" pitchFamily="2" charset="-122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2E87-2449-448E-9BE0-BCEA44CCF5AF}" type="slidenum">
              <a:rPr lang="zh-TW" altLang="en-US"/>
              <a:pPr/>
              <a:t>40</a:t>
            </a:fld>
            <a:endParaRPr lang="en-US" altLang="zh-TW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200" y="5105400"/>
            <a:ext cx="838200" cy="838200"/>
            <a:chOff x="2544" y="2016"/>
            <a:chExt cx="528" cy="528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2544" y="2016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4" name="AutoShape 6"/>
            <p:cNvSpPr>
              <a:spLocks noChangeArrowheads="1"/>
            </p:cNvSpPr>
            <p:nvPr/>
          </p:nvSpPr>
          <p:spPr bwMode="auto">
            <a:xfrm rot="10800000" flipV="1">
              <a:off x="2688" y="2112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86200" y="5105400"/>
            <a:ext cx="838200" cy="838200"/>
            <a:chOff x="1632" y="1968"/>
            <a:chExt cx="528" cy="528"/>
          </a:xfrm>
        </p:grpSpPr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1632" y="1968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AutoShape 9"/>
            <p:cNvSpPr>
              <a:spLocks noChangeArrowheads="1"/>
            </p:cNvSpPr>
            <p:nvPr/>
          </p:nvSpPr>
          <p:spPr bwMode="auto">
            <a:xfrm>
              <a:off x="1776" y="2064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590800" y="5029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Send 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705600" y="5029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Conservative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>
          <a:xfrm>
            <a:off x="457200" y="1600200"/>
            <a:ext cx="8153400" cy="50292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Initialize a </a:t>
            </a:r>
            <a:r>
              <a:rPr kumimoji="0" lang="en-US" altLang="zh-CN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SendQ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queue;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CorrectMatch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= true;   //Clear match flag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while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(there are more packets)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Capture the next packet </a:t>
            </a:r>
            <a:r>
              <a:rPr kumimoji="0" lang="en-US" altLang="zh-CN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if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is a Send packet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 Compute Time Gaps TG since last Send;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if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(TG &gt; Threshold){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    Reset the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SendQ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;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CorrectMatch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= true;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 }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else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{add </a:t>
            </a:r>
            <a:r>
              <a:rPr kumimoji="0" lang="en-US" altLang="zh-CN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to </a:t>
            </a:r>
            <a:r>
              <a:rPr kumimoji="0" lang="en-US" altLang="zh-CN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SendQ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;}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}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else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if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is an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Ack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packet{// Ignore it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}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else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if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is an Echo packet{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    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compare 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ack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and 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seq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numbers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} 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}</a:t>
            </a: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5257800"/>
            <a:ext cx="533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Conservative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>
          <a:xfrm>
            <a:off x="533400" y="1524000"/>
            <a:ext cx="8077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is an Echo packet{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dequeue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(</a:t>
            </a:r>
            <a:r>
              <a:rPr kumimoji="0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SendQ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((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.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#=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.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ack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#)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and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(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.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ack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#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&gt;</a:t>
            </a:r>
            <a:r>
              <a:rPr kumimoji="0" lang="en-US" altLang="zh-TW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.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seq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#)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CorrectMatch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)){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Packets P and Q are matched;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Compute RTT between P and Q;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}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{ // No match, set match flag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CorrectMatch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= false;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t>}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 Example of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0E3E-D8CA-4570-8426-3890938F0680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371600" y="1524000"/>
            <a:ext cx="3886200" cy="487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&gt;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A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ck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 &lt;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&gt;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&gt;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3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&gt;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4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Echo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&lt; P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. . .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Resend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Resend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3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Resend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4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Echo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 &lt;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</a:t>
            </a:r>
            <a:endParaRPr lang="en-US" altLang="zh-TW" sz="24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55" name="Rectangle 3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Too Restrictive?</a:t>
            </a:r>
          </a:p>
        </p:txBody>
      </p:sp>
      <p:graphicFrame>
        <p:nvGraphicFramePr>
          <p:cNvPr id="202057" name="Group 329"/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7772400" cy="4126866"/>
        </p:xfrm>
        <a:graphic>
          <a:graphicData uri="http://schemas.openxmlformats.org/drawingml/2006/table">
            <a:tbl>
              <a:tblPr/>
              <a:tblGrid>
                <a:gridCol w="1077913"/>
                <a:gridCol w="657225"/>
                <a:gridCol w="1801812"/>
                <a:gridCol w="911225"/>
                <a:gridCol w="911225"/>
                <a:gridCol w="1243013"/>
                <a:gridCol w="1169987"/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packet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size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Seq#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51.637581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d499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51.785836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d4e9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51.785894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134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PA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d4e9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51.864846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d539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52.010147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d539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4860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52.059129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4860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d539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13E0-730B-4C1A-B78D-EA72512A0A87}" type="slidenum">
              <a:rPr lang="zh-TW" altLang="en-US"/>
              <a:pPr/>
              <a:t>44</a:t>
            </a:fld>
            <a:endParaRPr lang="en-US" altLang="zh-TW"/>
          </a:p>
        </p:txBody>
      </p:sp>
      <p:grpSp>
        <p:nvGrpSpPr>
          <p:cNvPr id="2" name="Group 331"/>
          <p:cNvGrpSpPr>
            <a:grpSpLocks/>
          </p:cNvGrpSpPr>
          <p:nvPr/>
        </p:nvGrpSpPr>
        <p:grpSpPr bwMode="auto">
          <a:xfrm rot="-3378596">
            <a:off x="6743700" y="3390900"/>
            <a:ext cx="1828800" cy="76200"/>
            <a:chOff x="3312" y="1728"/>
            <a:chExt cx="1584" cy="50"/>
          </a:xfrm>
        </p:grpSpPr>
        <p:sp>
          <p:nvSpPr>
            <p:cNvPr id="202060" name="Line 332"/>
            <p:cNvSpPr>
              <a:spLocks noChangeShapeType="1"/>
            </p:cNvSpPr>
            <p:nvPr/>
          </p:nvSpPr>
          <p:spPr bwMode="auto">
            <a:xfrm flipV="1">
              <a:off x="3312" y="1728"/>
              <a:ext cx="15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2061" name="Line 333"/>
            <p:cNvSpPr>
              <a:spLocks noChangeShapeType="1"/>
            </p:cNvSpPr>
            <p:nvPr/>
          </p:nvSpPr>
          <p:spPr bwMode="auto">
            <a:xfrm flipV="1">
              <a:off x="3312" y="1778"/>
              <a:ext cx="15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34"/>
          <p:cNvGrpSpPr>
            <a:grpSpLocks/>
          </p:cNvGrpSpPr>
          <p:nvPr/>
        </p:nvGrpSpPr>
        <p:grpSpPr bwMode="auto">
          <a:xfrm rot="14058502">
            <a:off x="6571457" y="3410743"/>
            <a:ext cx="2019300" cy="74613"/>
            <a:chOff x="2688" y="2400"/>
            <a:chExt cx="1584" cy="50"/>
          </a:xfrm>
        </p:grpSpPr>
        <p:sp>
          <p:nvSpPr>
            <p:cNvPr id="202063" name="Line 335"/>
            <p:cNvSpPr>
              <a:spLocks noChangeShapeType="1"/>
            </p:cNvSpPr>
            <p:nvPr/>
          </p:nvSpPr>
          <p:spPr bwMode="auto">
            <a:xfrm>
              <a:off x="2688" y="2400"/>
              <a:ext cx="1584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2064" name="Line 336"/>
            <p:cNvSpPr>
              <a:spLocks noChangeShapeType="1"/>
            </p:cNvSpPr>
            <p:nvPr/>
          </p:nvSpPr>
          <p:spPr bwMode="auto">
            <a:xfrm flipV="1">
              <a:off x="2688" y="2450"/>
              <a:ext cx="15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Too Restrictive?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7772400" cy="4126866"/>
        </p:xfrm>
        <a:graphic>
          <a:graphicData uri="http://schemas.openxmlformats.org/drawingml/2006/table">
            <a:tbl>
              <a:tblPr/>
              <a:tblGrid>
                <a:gridCol w="1077913"/>
                <a:gridCol w="657225"/>
                <a:gridCol w="1801812"/>
                <a:gridCol w="911225"/>
                <a:gridCol w="911225"/>
                <a:gridCol w="1243013"/>
                <a:gridCol w="1169987"/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packet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size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Seq#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Ack#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51.637581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d499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51.785836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d4e9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51.785894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134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PA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d4e9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51.864846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4830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d539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52.010147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d539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4860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52.059129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4860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d539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835-5D14-4C84-94AF-9C47E4E423AE}" type="slidenum">
              <a:rPr lang="zh-TW" altLang="en-US"/>
              <a:pPr/>
              <a:t>45</a:t>
            </a:fld>
            <a:endParaRPr lang="en-US" altLang="zh-TW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 rot="-3378596">
            <a:off x="6743700" y="4686300"/>
            <a:ext cx="1828800" cy="76200"/>
            <a:chOff x="3312" y="1728"/>
            <a:chExt cx="1584" cy="50"/>
          </a:xfrm>
        </p:grpSpPr>
        <p:sp>
          <p:nvSpPr>
            <p:cNvPr id="218182" name="Line 70"/>
            <p:cNvSpPr>
              <a:spLocks noChangeShapeType="1"/>
            </p:cNvSpPr>
            <p:nvPr/>
          </p:nvSpPr>
          <p:spPr bwMode="auto">
            <a:xfrm flipV="1">
              <a:off x="3312" y="1728"/>
              <a:ext cx="15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83" name="Line 71"/>
            <p:cNvSpPr>
              <a:spLocks noChangeShapeType="1"/>
            </p:cNvSpPr>
            <p:nvPr/>
          </p:nvSpPr>
          <p:spPr bwMode="auto">
            <a:xfrm flipV="1">
              <a:off x="3312" y="1778"/>
              <a:ext cx="15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 rot="14058502">
            <a:off x="6647657" y="4782343"/>
            <a:ext cx="2019300" cy="74613"/>
            <a:chOff x="2688" y="2400"/>
            <a:chExt cx="1584" cy="50"/>
          </a:xfrm>
        </p:grpSpPr>
        <p:sp>
          <p:nvSpPr>
            <p:cNvPr id="218185" name="Line 73"/>
            <p:cNvSpPr>
              <a:spLocks noChangeShapeType="1"/>
            </p:cNvSpPr>
            <p:nvPr/>
          </p:nvSpPr>
          <p:spPr bwMode="auto">
            <a:xfrm>
              <a:off x="2688" y="2400"/>
              <a:ext cx="1584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86" name="Line 74"/>
            <p:cNvSpPr>
              <a:spLocks noChangeShapeType="1"/>
            </p:cNvSpPr>
            <p:nvPr/>
          </p:nvSpPr>
          <p:spPr bwMode="auto">
            <a:xfrm flipV="1">
              <a:off x="2688" y="2450"/>
              <a:ext cx="15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The Greedy Heuristic</a:t>
            </a:r>
            <a:endParaRPr lang="en-US" altLang="zh-TW" sz="4000">
              <a:ea typeface="新細明體" pitchFamily="18" charset="-120"/>
            </a:endParaRPr>
          </a:p>
        </p:txBody>
      </p:sp>
      <p:sp>
        <p:nvSpPr>
          <p:cNvPr id="172036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is an E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cho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packet{</a:t>
            </a:r>
            <a:endParaRPr lang="en-US" altLang="zh-CN" sz="24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Q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dequeue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(</a:t>
            </a:r>
            <a:r>
              <a:rPr lang="en-US" altLang="zh-TW" sz="2400" i="1" dirty="0" err="1">
                <a:latin typeface="Courier New" pitchFamily="49" charset="0"/>
                <a:ea typeface="新細明體" pitchFamily="18" charset="-120"/>
              </a:rPr>
              <a:t>SendQ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((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.seq#=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Q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.ack#)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and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.ack#&gt;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Q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.seq#)){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   Packets P and Q are matched;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   Compute RTT between P and Q;</a:t>
            </a:r>
            <a:endParaRPr lang="en-US" altLang="zh-CN" sz="24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} 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else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  if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.seq#&gt;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Q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.ack#)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and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.ack#&gt;</a:t>
            </a:r>
            <a:r>
              <a:rPr lang="en-US" altLang="zh-TW" sz="2400" i="1" dirty="0">
                <a:latin typeface="Courier New" pitchFamily="49" charset="0"/>
                <a:ea typeface="新細明體" pitchFamily="18" charset="-120"/>
              </a:rPr>
              <a:t>Q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.seq#)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)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{</a:t>
            </a:r>
            <a:endParaRPr lang="en-US" altLang="zh-CN" sz="24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    Packets P and Q are matched;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    Compute RTT between P and Q;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  }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else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{//No match;}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}   </a:t>
            </a:r>
            <a:endParaRPr lang="en-US" altLang="zh-TW" sz="1600" dirty="0">
              <a:ea typeface="新細明體" pitchFamily="18" charset="-12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CB65-92A4-4A62-9A00-D80E5AB7724D}" type="slidenum">
              <a:rPr lang="zh-TW" altLang="en-US"/>
              <a:pPr/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 Example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1F2A-6F3D-474B-AE21-786DA1478888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600200" y="1600200"/>
            <a:ext cx="3505200" cy="4876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 &gt;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</a:t>
            </a:r>
            <a:endParaRPr lang="en-US" altLang="zh-TW" sz="2400">
              <a:latin typeface="Courier New" pitchFamily="49" charset="0"/>
              <a:ea typeface="新細明體" pitchFamily="18" charset="-120"/>
            </a:endParaRP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ACK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 &lt;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1</a:t>
            </a:r>
          </a:p>
          <a:p>
            <a:pPr algn="just"/>
            <a:endParaRPr lang="en-US" altLang="zh-TW" sz="2400">
              <a:latin typeface="Courier New" pitchFamily="49" charset="0"/>
              <a:ea typeface="宋体" pitchFamily="2" charset="-122"/>
            </a:endParaRP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&gt;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ACK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 &lt;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2</a:t>
            </a:r>
          </a:p>
          <a:p>
            <a:pPr algn="just"/>
            <a:endParaRPr lang="en-US" altLang="zh-TW" sz="2400">
              <a:latin typeface="Courier New" pitchFamily="49" charset="0"/>
              <a:ea typeface="宋体" pitchFamily="2" charset="-122"/>
            </a:endParaRP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Send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&gt;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3</a:t>
            </a: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ACK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 &lt; Q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3</a:t>
            </a:r>
          </a:p>
          <a:p>
            <a:pPr algn="just"/>
            <a:endParaRPr lang="en-US" altLang="zh-CN" sz="2400">
              <a:latin typeface="Courier New" pitchFamily="49" charset="0"/>
              <a:ea typeface="宋体" pitchFamily="2" charset="-122"/>
            </a:endParaRP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Echo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&lt; P1</a:t>
            </a:r>
            <a:endParaRPr lang="en-US" altLang="zh-CN" sz="2400">
              <a:latin typeface="Courier New" pitchFamily="49" charset="0"/>
              <a:ea typeface="宋体" pitchFamily="2" charset="-122"/>
            </a:endParaRPr>
          </a:p>
          <a:p>
            <a:pPr algn="just"/>
            <a:r>
              <a:rPr lang="en-US" altLang="zh-CN" sz="2400">
                <a:latin typeface="Courier New" pitchFamily="49" charset="0"/>
                <a:ea typeface="宋体" pitchFamily="2" charset="-122"/>
              </a:rPr>
              <a:t>Echo </a:t>
            </a:r>
            <a:r>
              <a:rPr lang="en-US" altLang="zh-TW" sz="2400">
                <a:latin typeface="Courier New" pitchFamily="49" charset="0"/>
                <a:ea typeface="宋体" pitchFamily="2" charset="-122"/>
              </a:rPr>
              <a:t>&lt; P2</a:t>
            </a:r>
            <a:endParaRPr lang="en-US" altLang="zh-TW" sz="24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55" name="Rectangle 6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Trace</a:t>
            </a:r>
          </a:p>
        </p:txBody>
      </p:sp>
      <p:graphicFrame>
        <p:nvGraphicFramePr>
          <p:cNvPr id="205500" name="Group 700"/>
          <p:cNvGraphicFramePr>
            <a:graphicFrameLocks noGrp="1"/>
          </p:cNvGraphicFramePr>
          <p:nvPr>
            <p:ph type="tbl" idx="1"/>
          </p:nvPr>
        </p:nvGraphicFramePr>
        <p:xfrm>
          <a:off x="762000" y="1447800"/>
          <a:ext cx="7543800" cy="4937760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676400"/>
                <a:gridCol w="838200"/>
                <a:gridCol w="685800"/>
                <a:gridCol w="1066800"/>
                <a:gridCol w="914400"/>
              </a:tblGrid>
              <a:tr h="142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packet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size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Seq#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Ack#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51.449840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f1fa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51.450167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f24a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51.454649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f24a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51.454973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f29a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51.459566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f29a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51.459901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51.678849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----RTT=252574----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51.722553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----RTT=286869----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51.722647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dbf5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47B4-9B28-4BB7-9EB3-33DAFFB2E821}" type="slidenum">
              <a:rPr lang="zh-TW" altLang="en-US"/>
              <a:pPr/>
              <a:t>48</a:t>
            </a:fld>
            <a:endParaRPr lang="en-US" altLang="zh-TW"/>
          </a:p>
        </p:txBody>
      </p:sp>
      <p:grpSp>
        <p:nvGrpSpPr>
          <p:cNvPr id="2" name="Group 701"/>
          <p:cNvGrpSpPr>
            <a:grpSpLocks/>
          </p:cNvGrpSpPr>
          <p:nvPr/>
        </p:nvGrpSpPr>
        <p:grpSpPr bwMode="auto">
          <a:xfrm rot="17708534" flipH="1">
            <a:off x="6148388" y="3224212"/>
            <a:ext cx="2590800" cy="104775"/>
            <a:chOff x="3312" y="1728"/>
            <a:chExt cx="1584" cy="50"/>
          </a:xfrm>
        </p:grpSpPr>
        <p:sp>
          <p:nvSpPr>
            <p:cNvPr id="205502" name="Line 702"/>
            <p:cNvSpPr>
              <a:spLocks noChangeShapeType="1"/>
            </p:cNvSpPr>
            <p:nvPr/>
          </p:nvSpPr>
          <p:spPr bwMode="auto">
            <a:xfrm flipV="1">
              <a:off x="3312" y="1728"/>
              <a:ext cx="15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03" name="Line 703"/>
            <p:cNvSpPr>
              <a:spLocks noChangeShapeType="1"/>
            </p:cNvSpPr>
            <p:nvPr/>
          </p:nvSpPr>
          <p:spPr bwMode="auto">
            <a:xfrm flipV="1">
              <a:off x="3312" y="1778"/>
              <a:ext cx="15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04"/>
          <p:cNvGrpSpPr>
            <a:grpSpLocks/>
          </p:cNvGrpSpPr>
          <p:nvPr/>
        </p:nvGrpSpPr>
        <p:grpSpPr bwMode="auto">
          <a:xfrm rot="15224388">
            <a:off x="6097588" y="3198812"/>
            <a:ext cx="2514600" cy="79375"/>
            <a:chOff x="2688" y="2400"/>
            <a:chExt cx="1584" cy="50"/>
          </a:xfrm>
        </p:grpSpPr>
        <p:sp>
          <p:nvSpPr>
            <p:cNvPr id="205505" name="Line 705"/>
            <p:cNvSpPr>
              <a:spLocks noChangeShapeType="1"/>
            </p:cNvSpPr>
            <p:nvPr/>
          </p:nvSpPr>
          <p:spPr bwMode="auto">
            <a:xfrm>
              <a:off x="2688" y="2400"/>
              <a:ext cx="1584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06" name="Line 706"/>
            <p:cNvSpPr>
              <a:spLocks noChangeShapeType="1"/>
            </p:cNvSpPr>
            <p:nvPr/>
          </p:nvSpPr>
          <p:spPr bwMode="auto">
            <a:xfrm flipV="1">
              <a:off x="2688" y="2450"/>
              <a:ext cx="15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Trace</a:t>
            </a:r>
          </a:p>
        </p:txBody>
      </p:sp>
      <p:graphicFrame>
        <p:nvGraphicFramePr>
          <p:cNvPr id="219139" name="Group 3"/>
          <p:cNvGraphicFramePr>
            <a:graphicFrameLocks noGrp="1"/>
          </p:cNvGraphicFramePr>
          <p:nvPr>
            <p:ph type="tbl" idx="1"/>
          </p:nvPr>
        </p:nvGraphicFramePr>
        <p:xfrm>
          <a:off x="762000" y="1447800"/>
          <a:ext cx="7543800" cy="4937760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676400"/>
                <a:gridCol w="838200"/>
                <a:gridCol w="685800"/>
                <a:gridCol w="1066800"/>
                <a:gridCol w="914400"/>
              </a:tblGrid>
              <a:tr h="142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packet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size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Seq#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Ack#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51.449840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f1fa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51.450167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f24a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51.454649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f24a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51.454973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f29a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51.459566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f29a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51.459901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51.678849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db95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  <a:endParaRPr kumimoji="0" lang="en-US" altLang="zh-TW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----RTT=229009----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Echo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51.722553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----RTT=267904----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51.722647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f2ea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dbf5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E4D8-C92F-461D-A7F9-8D4CD0E3A5BB}" type="slidenum">
              <a:rPr lang="zh-TW" altLang="en-US"/>
              <a:pPr/>
              <a:t>49</a:t>
            </a:fld>
            <a:endParaRPr lang="en-US" altLang="zh-TW"/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 rot="15224388">
            <a:off x="6173788" y="4189412"/>
            <a:ext cx="2514600" cy="79375"/>
            <a:chOff x="2688" y="2400"/>
            <a:chExt cx="1584" cy="50"/>
          </a:xfrm>
        </p:grpSpPr>
        <p:sp>
          <p:nvSpPr>
            <p:cNvPr id="219249" name="Line 113"/>
            <p:cNvSpPr>
              <a:spLocks noChangeShapeType="1"/>
            </p:cNvSpPr>
            <p:nvPr/>
          </p:nvSpPr>
          <p:spPr bwMode="auto">
            <a:xfrm>
              <a:off x="2688" y="2400"/>
              <a:ext cx="1584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250" name="Line 114"/>
            <p:cNvSpPr>
              <a:spLocks noChangeShapeType="1"/>
            </p:cNvSpPr>
            <p:nvPr/>
          </p:nvSpPr>
          <p:spPr bwMode="auto">
            <a:xfrm flipV="1">
              <a:off x="2688" y="2450"/>
              <a:ext cx="15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 rot="-4544998">
            <a:off x="6173788" y="4037012"/>
            <a:ext cx="2514600" cy="79375"/>
            <a:chOff x="2688" y="2400"/>
            <a:chExt cx="1584" cy="50"/>
          </a:xfrm>
        </p:grpSpPr>
        <p:sp>
          <p:nvSpPr>
            <p:cNvPr id="219252" name="Line 116"/>
            <p:cNvSpPr>
              <a:spLocks noChangeShapeType="1"/>
            </p:cNvSpPr>
            <p:nvPr/>
          </p:nvSpPr>
          <p:spPr bwMode="auto">
            <a:xfrm>
              <a:off x="2688" y="2400"/>
              <a:ext cx="1584" cy="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253" name="Line 117"/>
            <p:cNvSpPr>
              <a:spLocks noChangeShapeType="1"/>
            </p:cNvSpPr>
            <p:nvPr/>
          </p:nvSpPr>
          <p:spPr bwMode="auto">
            <a:xfrm flipV="1">
              <a:off x="2688" y="2450"/>
              <a:ext cx="15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Assumptions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Encrypted communication,</a:t>
            </a:r>
          </a:p>
          <a:p>
            <a:r>
              <a:rPr lang="en-US" altLang="zh-TW">
                <a:ea typeface="新細明體" pitchFamily="18" charset="-120"/>
              </a:rPr>
              <a:t>TELNET or Secured Shell (SSH) connections,</a:t>
            </a:r>
          </a:p>
          <a:p>
            <a:r>
              <a:rPr lang="en-US" altLang="zh-TW">
                <a:ea typeface="新細明體" pitchFamily="18" charset="-120"/>
              </a:rPr>
              <a:t>There is no valid reason to telnet through 4-5 hosts to reach a destination,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EE2E-ADAE-43A5-AE5F-188FB3E43EC2}" type="slidenum">
              <a:rPr lang="zh-TW" altLang="en-US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Comparison of Algorithms</a:t>
            </a:r>
          </a:p>
        </p:txBody>
      </p:sp>
      <p:graphicFrame>
        <p:nvGraphicFramePr>
          <p:cNvPr id="2119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925638"/>
          <a:ext cx="4914900" cy="3876675"/>
        </p:xfrm>
        <a:graphic>
          <a:graphicData uri="http://schemas.openxmlformats.org/presentationml/2006/ole">
            <p:oleObj spid="_x0000_s57347" name="Chart" r:id="rId3" imgW="4914900" imgH="3876650" progId="Excel.Sheet.8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Matching Rates</a:t>
            </a:r>
          </a:p>
        </p:txBody>
      </p:sp>
      <p:graphicFrame>
        <p:nvGraphicFramePr>
          <p:cNvPr id="208937" name="Group 41"/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7772400" cy="4213225"/>
        </p:xfrm>
        <a:graphic>
          <a:graphicData uri="http://schemas.openxmlformats.org/drawingml/2006/table">
            <a:tbl>
              <a:tblPr/>
              <a:tblGrid>
                <a:gridCol w="661988"/>
                <a:gridCol w="2233612"/>
                <a:gridCol w="2590800"/>
                <a:gridCol w="22860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RTT </a:t>
                      </a:r>
                      <a:b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(microsec.)</a:t>
                      </a:r>
                      <a:endParaRPr kumimoji="0" lang="en-US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Conservative Matching Rate (%)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Greedy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Heuristic Rate (%)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61,000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120,000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172,000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38.1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222,000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98.6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282,000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21.6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96.0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C16F-7C92-4320-94D5-B6D491D141C0}" type="slidenum">
              <a:rPr lang="zh-TW" altLang="en-US"/>
              <a:pPr/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using the RTT to estimate the length of the stepping-stone chain.  We use its change to estimate the length.</a:t>
            </a:r>
          </a:p>
          <a:p>
            <a:r>
              <a:rPr lang="en-US" dirty="0" smtClean="0"/>
              <a:t>RTTs may be useful in other areas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Connection Chain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2606-D45D-4A1A-97F2-CD3BF32569E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58374" name="AutoShape 6"/>
          <p:cNvSpPr>
            <a:spLocks noChangeAspect="1" noChangeArrowheads="1"/>
          </p:cNvSpPr>
          <p:nvPr/>
        </p:nvSpPr>
        <p:spPr bwMode="auto">
          <a:xfrm>
            <a:off x="-228600" y="1981200"/>
            <a:ext cx="91440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451100" y="22653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i-1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086225" y="2265363"/>
            <a:ext cx="815975" cy="8159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i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715000" y="22860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i+1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762875" y="2265363"/>
            <a:ext cx="817563" cy="817562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T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07988" y="2265363"/>
            <a:ext cx="817562" cy="8159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225550" y="2674938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2043113" y="2674938"/>
            <a:ext cx="40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268663" y="2674938"/>
            <a:ext cx="81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4902200" y="2674938"/>
            <a:ext cx="81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6537325" y="2674938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7354888" y="2674938"/>
            <a:ext cx="40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1633538" y="267493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6945313" y="267493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7354888" y="2878138"/>
            <a:ext cx="40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H="1">
            <a:off x="6537325" y="2878138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4902200" y="2878138"/>
            <a:ext cx="81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H="1">
            <a:off x="3268663" y="2878138"/>
            <a:ext cx="81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H="1">
            <a:off x="2043113" y="2878138"/>
            <a:ext cx="40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H="1">
            <a:off x="1225550" y="2878138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H="1">
            <a:off x="1633538" y="287813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H="1">
            <a:off x="6945313" y="287813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2209800" y="5257800"/>
            <a:ext cx="612933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ea typeface="新細明體" pitchFamily="18" charset="-120"/>
              </a:rPr>
              <a:t>Figure 1: A Sample Connecting Chain 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2590800" y="3505200"/>
            <a:ext cx="4699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 b="1">
                <a:ea typeface="新細明體" pitchFamily="18" charset="-120"/>
              </a:rPr>
              <a:t>Upstream</a:t>
            </a:r>
            <a:r>
              <a:rPr lang="en-US" altLang="zh-TW" sz="1800">
                <a:ea typeface="新細明體" pitchFamily="18" charset="-120"/>
              </a:rPr>
              <a:t>               </a:t>
            </a:r>
            <a:r>
              <a:rPr lang="en-US" altLang="zh-TW" sz="2000" b="1">
                <a:ea typeface="新細明體" pitchFamily="18" charset="-120"/>
              </a:rPr>
              <a:t>Downstream</a:t>
            </a:r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4953000" y="3352800"/>
            <a:ext cx="14303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 flipH="1">
            <a:off x="2590800" y="3352800"/>
            <a:ext cx="1430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7620000" y="3352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新細明體" pitchFamily="18" charset="-120"/>
              </a:rPr>
              <a:t>Target Victim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2. Previous Work [Yung02]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</a:t>
            </a:r>
            <a:r>
              <a:rPr lang="en-US" altLang="zh-TW" baseline="-25000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: the roundtrip time for a packet to travel from the host to the target machine and (echo) back, </a:t>
            </a:r>
          </a:p>
          <a:p>
            <a:r>
              <a:rPr lang="en-US" altLang="zh-TW">
                <a:ea typeface="新細明體" pitchFamily="18" charset="-120"/>
              </a:rPr>
              <a:t>R</a:t>
            </a:r>
            <a:r>
              <a:rPr lang="en-US" altLang="zh-TW" baseline="-25000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: the acknowledge time from this host to the next host,</a:t>
            </a:r>
          </a:p>
          <a:p>
            <a:r>
              <a:rPr lang="en-US" altLang="zh-TW">
                <a:ea typeface="新細明體" pitchFamily="18" charset="-120"/>
              </a:rPr>
              <a:t>Does not work very well.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429-8273-4E11-8133-0BB3C8A0371B}" type="slidenum">
              <a:rPr lang="zh-TW" altLang="en-US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Connection Chains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4B4C-E015-4580-B1D7-1E5CE6C453D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10596" name="Text Box 1028"/>
          <p:cNvSpPr txBox="1">
            <a:spLocks noChangeArrowheads="1"/>
          </p:cNvSpPr>
          <p:nvPr/>
        </p:nvSpPr>
        <p:spPr bwMode="auto">
          <a:xfrm>
            <a:off x="2451100" y="22653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1</a:t>
            </a:r>
          </a:p>
        </p:txBody>
      </p:sp>
      <p:sp>
        <p:nvSpPr>
          <p:cNvPr id="110597" name="Text Box 1029"/>
          <p:cNvSpPr txBox="1">
            <a:spLocks noChangeArrowheads="1"/>
          </p:cNvSpPr>
          <p:nvPr/>
        </p:nvSpPr>
        <p:spPr bwMode="auto">
          <a:xfrm>
            <a:off x="4114800" y="2286000"/>
            <a:ext cx="815975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2</a:t>
            </a:r>
          </a:p>
        </p:txBody>
      </p:sp>
      <p:sp>
        <p:nvSpPr>
          <p:cNvPr id="110598" name="Text Box 1030"/>
          <p:cNvSpPr txBox="1">
            <a:spLocks noChangeArrowheads="1"/>
          </p:cNvSpPr>
          <p:nvPr/>
        </p:nvSpPr>
        <p:spPr bwMode="auto">
          <a:xfrm>
            <a:off x="5715000" y="22860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3</a:t>
            </a:r>
          </a:p>
        </p:txBody>
      </p:sp>
      <p:sp>
        <p:nvSpPr>
          <p:cNvPr id="110599" name="Text Box 1031"/>
          <p:cNvSpPr txBox="1">
            <a:spLocks noChangeArrowheads="1"/>
          </p:cNvSpPr>
          <p:nvPr/>
        </p:nvSpPr>
        <p:spPr bwMode="auto">
          <a:xfrm>
            <a:off x="7467600" y="2286000"/>
            <a:ext cx="817563" cy="81756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4</a:t>
            </a:r>
          </a:p>
        </p:txBody>
      </p:sp>
      <p:sp>
        <p:nvSpPr>
          <p:cNvPr id="110600" name="Text Box 1032"/>
          <p:cNvSpPr txBox="1">
            <a:spLocks noChangeArrowheads="1"/>
          </p:cNvSpPr>
          <p:nvPr/>
        </p:nvSpPr>
        <p:spPr bwMode="auto">
          <a:xfrm>
            <a:off x="685800" y="2286000"/>
            <a:ext cx="817563" cy="8159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110601" name="Line 1033"/>
          <p:cNvSpPr>
            <a:spLocks noChangeShapeType="1"/>
          </p:cNvSpPr>
          <p:nvPr/>
        </p:nvSpPr>
        <p:spPr bwMode="auto">
          <a:xfrm>
            <a:off x="15240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Line 1034"/>
          <p:cNvSpPr>
            <a:spLocks noChangeShapeType="1"/>
          </p:cNvSpPr>
          <p:nvPr/>
        </p:nvSpPr>
        <p:spPr bwMode="auto">
          <a:xfrm>
            <a:off x="32766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3" name="Line 1035"/>
          <p:cNvSpPr>
            <a:spLocks noChangeShapeType="1"/>
          </p:cNvSpPr>
          <p:nvPr/>
        </p:nvSpPr>
        <p:spPr bwMode="auto">
          <a:xfrm>
            <a:off x="4953000" y="25908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4" name="Line 1036"/>
          <p:cNvSpPr>
            <a:spLocks noChangeShapeType="1"/>
          </p:cNvSpPr>
          <p:nvPr/>
        </p:nvSpPr>
        <p:spPr bwMode="auto">
          <a:xfrm>
            <a:off x="6553200" y="2590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5" name="Line 1037"/>
          <p:cNvSpPr>
            <a:spLocks noChangeShapeType="1"/>
          </p:cNvSpPr>
          <p:nvPr/>
        </p:nvSpPr>
        <p:spPr bwMode="auto">
          <a:xfrm flipH="1">
            <a:off x="65532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Line 1038"/>
          <p:cNvSpPr>
            <a:spLocks noChangeShapeType="1"/>
          </p:cNvSpPr>
          <p:nvPr/>
        </p:nvSpPr>
        <p:spPr bwMode="auto">
          <a:xfrm flipH="1">
            <a:off x="4902200" y="28781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7" name="Line 1039"/>
          <p:cNvSpPr>
            <a:spLocks noChangeShapeType="1"/>
          </p:cNvSpPr>
          <p:nvPr/>
        </p:nvSpPr>
        <p:spPr bwMode="auto">
          <a:xfrm flipH="1">
            <a:off x="3268663" y="2878138"/>
            <a:ext cx="81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8" name="Line 1040"/>
          <p:cNvSpPr>
            <a:spLocks noChangeShapeType="1"/>
          </p:cNvSpPr>
          <p:nvPr/>
        </p:nvSpPr>
        <p:spPr bwMode="auto">
          <a:xfrm flipH="1" flipV="1">
            <a:off x="1524000" y="28956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2" name="AutoShape 1044"/>
          <p:cNvSpPr>
            <a:spLocks/>
          </p:cNvSpPr>
          <p:nvPr/>
        </p:nvSpPr>
        <p:spPr bwMode="auto">
          <a:xfrm>
            <a:off x="7543800" y="2590800"/>
            <a:ext cx="204788" cy="304800"/>
          </a:xfrm>
          <a:prstGeom prst="rightBracket">
            <a:avLst>
              <a:gd name="adj" fmla="val 1240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1045"/>
          <p:cNvSpPr>
            <a:spLocks noChangeShapeType="1"/>
          </p:cNvSpPr>
          <p:nvPr/>
        </p:nvSpPr>
        <p:spPr bwMode="auto">
          <a:xfrm>
            <a:off x="1524000" y="2590800"/>
            <a:ext cx="601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Line 1046"/>
          <p:cNvSpPr>
            <a:spLocks noChangeShapeType="1"/>
          </p:cNvSpPr>
          <p:nvPr/>
        </p:nvSpPr>
        <p:spPr bwMode="auto">
          <a:xfrm flipH="1">
            <a:off x="1524000" y="2895600"/>
            <a:ext cx="609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5" name="Text Box 1047"/>
          <p:cNvSpPr txBox="1">
            <a:spLocks noChangeArrowheads="1"/>
          </p:cNvSpPr>
          <p:nvPr/>
        </p:nvSpPr>
        <p:spPr bwMode="auto">
          <a:xfrm>
            <a:off x="2451100" y="4703763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1</a:t>
            </a:r>
          </a:p>
        </p:txBody>
      </p:sp>
      <p:sp>
        <p:nvSpPr>
          <p:cNvPr id="110616" name="Text Box 1048"/>
          <p:cNvSpPr txBox="1">
            <a:spLocks noChangeArrowheads="1"/>
          </p:cNvSpPr>
          <p:nvPr/>
        </p:nvSpPr>
        <p:spPr bwMode="auto">
          <a:xfrm>
            <a:off x="4114800" y="4724400"/>
            <a:ext cx="815975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2</a:t>
            </a:r>
          </a:p>
        </p:txBody>
      </p:sp>
      <p:sp>
        <p:nvSpPr>
          <p:cNvPr id="110617" name="Text Box 1049"/>
          <p:cNvSpPr txBox="1">
            <a:spLocks noChangeArrowheads="1"/>
          </p:cNvSpPr>
          <p:nvPr/>
        </p:nvSpPr>
        <p:spPr bwMode="auto">
          <a:xfrm>
            <a:off x="5715000" y="4724400"/>
            <a:ext cx="817563" cy="81597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3</a:t>
            </a:r>
          </a:p>
        </p:txBody>
      </p:sp>
      <p:sp>
        <p:nvSpPr>
          <p:cNvPr id="110618" name="Text Box 1050"/>
          <p:cNvSpPr txBox="1">
            <a:spLocks noChangeArrowheads="1"/>
          </p:cNvSpPr>
          <p:nvPr/>
        </p:nvSpPr>
        <p:spPr bwMode="auto">
          <a:xfrm>
            <a:off x="7467600" y="4724400"/>
            <a:ext cx="817563" cy="81756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4</a:t>
            </a:r>
          </a:p>
        </p:txBody>
      </p:sp>
      <p:sp>
        <p:nvSpPr>
          <p:cNvPr id="110619" name="Text Box 1051"/>
          <p:cNvSpPr txBox="1">
            <a:spLocks noChangeArrowheads="1"/>
          </p:cNvSpPr>
          <p:nvPr/>
        </p:nvSpPr>
        <p:spPr bwMode="auto">
          <a:xfrm>
            <a:off x="685800" y="4724400"/>
            <a:ext cx="817563" cy="8159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800">
                <a:ea typeface="新細明體" pitchFamily="18" charset="-120"/>
              </a:rPr>
              <a:t>Host</a:t>
            </a:r>
            <a:br>
              <a:rPr lang="en-US" altLang="zh-TW" sz="1800">
                <a:ea typeface="新細明體" pitchFamily="18" charset="-120"/>
              </a:rPr>
            </a:br>
            <a:r>
              <a:rPr lang="en-US" altLang="zh-TW" sz="1800" i="1">
                <a:ea typeface="新細明體" pitchFamily="18" charset="-120"/>
              </a:rPr>
              <a:t>0</a:t>
            </a:r>
            <a:endParaRPr lang="en-US" altLang="zh-TW" sz="1800">
              <a:ea typeface="新細明體" pitchFamily="18" charset="-120"/>
            </a:endParaRPr>
          </a:p>
        </p:txBody>
      </p:sp>
      <p:sp>
        <p:nvSpPr>
          <p:cNvPr id="110620" name="Line 1052"/>
          <p:cNvSpPr>
            <a:spLocks noChangeShapeType="1"/>
          </p:cNvSpPr>
          <p:nvPr/>
        </p:nvSpPr>
        <p:spPr bwMode="auto">
          <a:xfrm>
            <a:off x="1524000" y="50292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1" name="Line 1053"/>
          <p:cNvSpPr>
            <a:spLocks noChangeShapeType="1"/>
          </p:cNvSpPr>
          <p:nvPr/>
        </p:nvSpPr>
        <p:spPr bwMode="auto">
          <a:xfrm>
            <a:off x="3276600" y="50292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2" name="Line 1054"/>
          <p:cNvSpPr>
            <a:spLocks noChangeShapeType="1"/>
          </p:cNvSpPr>
          <p:nvPr/>
        </p:nvSpPr>
        <p:spPr bwMode="auto">
          <a:xfrm>
            <a:off x="4953000" y="5029200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3" name="Line 1055"/>
          <p:cNvSpPr>
            <a:spLocks noChangeShapeType="1"/>
          </p:cNvSpPr>
          <p:nvPr/>
        </p:nvSpPr>
        <p:spPr bwMode="auto">
          <a:xfrm>
            <a:off x="6553200" y="50292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4" name="Line 1056"/>
          <p:cNvSpPr>
            <a:spLocks noChangeShapeType="1"/>
          </p:cNvSpPr>
          <p:nvPr/>
        </p:nvSpPr>
        <p:spPr bwMode="auto">
          <a:xfrm flipH="1">
            <a:off x="6553200" y="53340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5" name="Line 1057"/>
          <p:cNvSpPr>
            <a:spLocks noChangeShapeType="1"/>
          </p:cNvSpPr>
          <p:nvPr/>
        </p:nvSpPr>
        <p:spPr bwMode="auto">
          <a:xfrm flipH="1">
            <a:off x="4902200" y="53165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6" name="Line 1058"/>
          <p:cNvSpPr>
            <a:spLocks noChangeShapeType="1"/>
          </p:cNvSpPr>
          <p:nvPr/>
        </p:nvSpPr>
        <p:spPr bwMode="auto">
          <a:xfrm flipH="1">
            <a:off x="3268663" y="5316538"/>
            <a:ext cx="817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7" name="Line 1059"/>
          <p:cNvSpPr>
            <a:spLocks noChangeShapeType="1"/>
          </p:cNvSpPr>
          <p:nvPr/>
        </p:nvSpPr>
        <p:spPr bwMode="auto">
          <a:xfrm flipH="1" flipV="1">
            <a:off x="1524000" y="53340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29" name="Line 1061"/>
          <p:cNvSpPr>
            <a:spLocks noChangeShapeType="1"/>
          </p:cNvSpPr>
          <p:nvPr/>
        </p:nvSpPr>
        <p:spPr bwMode="auto">
          <a:xfrm>
            <a:off x="3200400" y="3810000"/>
            <a:ext cx="1430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AutoShape 1063"/>
          <p:cNvSpPr>
            <a:spLocks/>
          </p:cNvSpPr>
          <p:nvPr/>
        </p:nvSpPr>
        <p:spPr bwMode="auto">
          <a:xfrm>
            <a:off x="2544763" y="5029200"/>
            <a:ext cx="204787" cy="304800"/>
          </a:xfrm>
          <a:prstGeom prst="rightBracket">
            <a:avLst>
              <a:gd name="adj" fmla="val 1240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Line 1064"/>
          <p:cNvSpPr>
            <a:spLocks noChangeShapeType="1"/>
          </p:cNvSpPr>
          <p:nvPr/>
        </p:nvSpPr>
        <p:spPr bwMode="auto">
          <a:xfrm>
            <a:off x="1524000" y="5029200"/>
            <a:ext cx="1020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3" name="Line 1065"/>
          <p:cNvSpPr>
            <a:spLocks noChangeShapeType="1"/>
          </p:cNvSpPr>
          <p:nvPr/>
        </p:nvSpPr>
        <p:spPr bwMode="auto">
          <a:xfrm flipH="1">
            <a:off x="1524000" y="5334000"/>
            <a:ext cx="1020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4" name="Text Box 1066"/>
          <p:cNvSpPr txBox="1">
            <a:spLocks noChangeArrowheads="1"/>
          </p:cNvSpPr>
          <p:nvPr/>
        </p:nvSpPr>
        <p:spPr bwMode="auto">
          <a:xfrm>
            <a:off x="0" y="1600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pitchFamily="18" charset="-120"/>
              </a:rPr>
              <a:t>R</a:t>
            </a:r>
            <a:r>
              <a:rPr lang="en-US" altLang="zh-TW" sz="1800" baseline="-25000">
                <a:ea typeface="新細明體" pitchFamily="18" charset="-120"/>
              </a:rPr>
              <a:t>T</a:t>
            </a:r>
          </a:p>
        </p:txBody>
      </p:sp>
      <p:sp>
        <p:nvSpPr>
          <p:cNvPr id="110635" name="Text Box 1067"/>
          <p:cNvSpPr txBox="1">
            <a:spLocks noChangeArrowheads="1"/>
          </p:cNvSpPr>
          <p:nvPr/>
        </p:nvSpPr>
        <p:spPr bwMode="auto">
          <a:xfrm>
            <a:off x="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pitchFamily="18" charset="-120"/>
              </a:rPr>
              <a:t>R</a:t>
            </a:r>
            <a:r>
              <a:rPr lang="en-US" altLang="zh-TW" sz="1800" baseline="-25000">
                <a:ea typeface="新細明體" pitchFamily="18" charset="-12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2" grpId="0" animBg="1"/>
      <p:bldP spid="110613" grpId="0" animBg="1"/>
      <p:bldP spid="1106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Our </a:t>
            </a:r>
            <a:r>
              <a:rPr lang="en-US" altLang="zh-TW" dirty="0">
                <a:ea typeface="新細明體" pitchFamily="18" charset="-120"/>
              </a:rPr>
              <a:t>Approach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Objectives: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Real-time algorithm,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More accurate estimation of round trip time,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Use the changes in the roundtrip time to detect a new connection,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Gives an estimated number of chain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BDF5-D09A-4688-A69D-2F882F4C4EBA}" type="slidenum">
              <a:rPr lang="zh-TW" altLang="en-US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- Introduction including TCP - 1 un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Template</Template>
  <TotalTime>366</TotalTime>
  <Words>1841</Words>
  <Application>Microsoft Office PowerPoint</Application>
  <PresentationFormat>On-screen Show (4:3)</PresentationFormat>
  <Paragraphs>781</Paragraphs>
  <Slides>52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1 - Introduction including TCP - 1 unit</vt:lpstr>
      <vt:lpstr>Chart</vt:lpstr>
      <vt:lpstr>6. Computing Packet Round-Trip Time</vt:lpstr>
      <vt:lpstr>1. The Problem: Hacker Attack</vt:lpstr>
      <vt:lpstr>Interactive Session</vt:lpstr>
      <vt:lpstr>Stepping Stone</vt:lpstr>
      <vt:lpstr>Assumptions</vt:lpstr>
      <vt:lpstr>Connection Chain</vt:lpstr>
      <vt:lpstr>2. Previous Work [Yung02]</vt:lpstr>
      <vt:lpstr>Connection Chains</vt:lpstr>
      <vt:lpstr>Our Approach</vt:lpstr>
      <vt:lpstr>Hypotheses</vt:lpstr>
      <vt:lpstr>Connection Chain</vt:lpstr>
      <vt:lpstr>Connection Chain</vt:lpstr>
      <vt:lpstr>Connection Chain</vt:lpstr>
      <vt:lpstr>Connection Chain</vt:lpstr>
      <vt:lpstr>Round-Trip Time</vt:lpstr>
      <vt:lpstr>SEND Pointers</vt:lpstr>
      <vt:lpstr>Slide 17</vt:lpstr>
      <vt:lpstr>Receiver Pointer</vt:lpstr>
      <vt:lpstr>Slide 19</vt:lpstr>
      <vt:lpstr>Transmission Control Block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TCP Segment Fields </vt:lpstr>
      <vt:lpstr>First-Match Algorithm</vt:lpstr>
      <vt:lpstr>First-Match Algorithm</vt:lpstr>
      <vt:lpstr>The First-Match Algorithm</vt:lpstr>
      <vt:lpstr>Issues on Packet Matching</vt:lpstr>
      <vt:lpstr>Transmission Window</vt:lpstr>
      <vt:lpstr>Packet Retransmission</vt:lpstr>
      <vt:lpstr>Cumulative Echo</vt:lpstr>
      <vt:lpstr>Multiple Echo</vt:lpstr>
      <vt:lpstr>Packet Split</vt:lpstr>
      <vt:lpstr>Communication Packets</vt:lpstr>
      <vt:lpstr>Improved Algorithm</vt:lpstr>
      <vt:lpstr>The Conservative Algo.</vt:lpstr>
      <vt:lpstr>The Conservative Algo.</vt:lpstr>
      <vt:lpstr>An Example of Problems</vt:lpstr>
      <vt:lpstr>Too Restrictive?</vt:lpstr>
      <vt:lpstr>Too Restrictive?</vt:lpstr>
      <vt:lpstr>The Greedy Heuristic</vt:lpstr>
      <vt:lpstr>An Example</vt:lpstr>
      <vt:lpstr>Trace</vt:lpstr>
      <vt:lpstr>Trace</vt:lpstr>
      <vt:lpstr>Comparison of Algorithms</vt:lpstr>
      <vt:lpstr>Matching Rates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Huang</dc:creator>
  <cp:lastModifiedBy>Huang</cp:lastModifiedBy>
  <cp:revision>8</cp:revision>
  <dcterms:created xsi:type="dcterms:W3CDTF">2012-10-22T16:31:56Z</dcterms:created>
  <dcterms:modified xsi:type="dcterms:W3CDTF">2014-07-02T16:03:04Z</dcterms:modified>
</cp:coreProperties>
</file>