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7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7" r:id="rId22"/>
    <p:sldId id="288"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8505" autoAdjust="0"/>
  </p:normalViewPr>
  <p:slideViewPr>
    <p:cSldViewPr>
      <p:cViewPr>
        <p:scale>
          <a:sx n="80" d="100"/>
          <a:sy n="80" d="100"/>
        </p:scale>
        <p:origin x="-354" y="-204"/>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909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User\UH\Research\GroupMeeting\roc.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User\UH\Research\GroupMeeting\roc.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User\UH\Research\GroupMeeting\roc.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scatterChart>
        <c:scatterStyle val="lineMarker"/>
        <c:ser>
          <c:idx val="0"/>
          <c:order val="0"/>
          <c:tx>
            <c:strRef>
              <c:f>Sheet1!$A$17</c:f>
              <c:strCache>
                <c:ptCount val="1"/>
                <c:pt idx="0">
                  <c:v>p</c:v>
                </c:pt>
              </c:strCache>
            </c:strRef>
          </c:tx>
          <c:spPr>
            <a:ln w="28575">
              <a:noFill/>
            </a:ln>
          </c:spPr>
          <c:marker>
            <c:spPr>
              <a:solidFill>
                <a:srgbClr val="002060"/>
              </a:solidFill>
            </c:spPr>
          </c:marker>
          <c:xVal>
            <c:numRef>
              <c:f>Sheet1!$B$16:$K$16</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Sheet1!$B$17:$K$17</c:f>
              <c:numCache>
                <c:formatCode>0.000</c:formatCode>
                <c:ptCount val="10"/>
                <c:pt idx="0">
                  <c:v>0.9</c:v>
                </c:pt>
                <c:pt idx="1">
                  <c:v>0.8</c:v>
                </c:pt>
                <c:pt idx="2">
                  <c:v>0.60000000000000064</c:v>
                </c:pt>
                <c:pt idx="3">
                  <c:v>0.55000000000000004</c:v>
                </c:pt>
                <c:pt idx="4">
                  <c:v>0.54</c:v>
                </c:pt>
                <c:pt idx="5">
                  <c:v>0.51</c:v>
                </c:pt>
                <c:pt idx="6">
                  <c:v>0.4</c:v>
                </c:pt>
                <c:pt idx="7">
                  <c:v>0.38000000000000039</c:v>
                </c:pt>
                <c:pt idx="8">
                  <c:v>0.34000000000000036</c:v>
                </c:pt>
                <c:pt idx="9">
                  <c:v>0.30000000000000032</c:v>
                </c:pt>
              </c:numCache>
            </c:numRef>
          </c:yVal>
        </c:ser>
        <c:ser>
          <c:idx val="1"/>
          <c:order val="1"/>
          <c:tx>
            <c:strRef>
              <c:f>Sheet1!$A$18</c:f>
              <c:strCache>
                <c:ptCount val="1"/>
                <c:pt idx="0">
                  <c:v>n</c:v>
                </c:pt>
              </c:strCache>
            </c:strRef>
          </c:tx>
          <c:spPr>
            <a:ln w="28575">
              <a:noFill/>
            </a:ln>
          </c:spPr>
          <c:marker>
            <c:symbol val="diamond"/>
            <c:size val="7"/>
            <c:spPr>
              <a:solidFill>
                <a:srgbClr val="C00000"/>
              </a:solidFill>
            </c:spPr>
          </c:marker>
          <c:xVal>
            <c:numRef>
              <c:f>Sheet1!$B$16:$K$16</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Sheet1!$B$18:$K$18</c:f>
              <c:numCache>
                <c:formatCode>0.000</c:formatCode>
                <c:ptCount val="10"/>
                <c:pt idx="0">
                  <c:v>0.70000000000000062</c:v>
                </c:pt>
                <c:pt idx="1">
                  <c:v>0.53</c:v>
                </c:pt>
                <c:pt idx="2">
                  <c:v>0.52</c:v>
                </c:pt>
                <c:pt idx="3">
                  <c:v>0.505</c:v>
                </c:pt>
                <c:pt idx="4">
                  <c:v>0.3900000000000004</c:v>
                </c:pt>
                <c:pt idx="5">
                  <c:v>0.37000000000000033</c:v>
                </c:pt>
                <c:pt idx="6">
                  <c:v>0.36000000000000032</c:v>
                </c:pt>
                <c:pt idx="7">
                  <c:v>0.35000000000000031</c:v>
                </c:pt>
                <c:pt idx="8">
                  <c:v>0.33000000000000046</c:v>
                </c:pt>
                <c:pt idx="9">
                  <c:v>0.1</c:v>
                </c:pt>
              </c:numCache>
            </c:numRef>
          </c:yVal>
        </c:ser>
        <c:axId val="49399680"/>
        <c:axId val="87949312"/>
      </c:scatterChart>
      <c:valAx>
        <c:axId val="49399680"/>
        <c:scaling>
          <c:orientation val="minMax"/>
          <c:max val="10"/>
        </c:scaling>
        <c:axPos val="b"/>
        <c:numFmt formatCode="General" sourceLinked="1"/>
        <c:tickLblPos val="nextTo"/>
        <c:crossAx val="87949312"/>
        <c:crosses val="autoZero"/>
        <c:crossBetween val="midCat"/>
      </c:valAx>
      <c:valAx>
        <c:axId val="87949312"/>
        <c:scaling>
          <c:orientation val="minMax"/>
        </c:scaling>
        <c:axPos val="l"/>
        <c:majorGridlines/>
        <c:numFmt formatCode="0.0" sourceLinked="0"/>
        <c:tickLblPos val="nextTo"/>
        <c:crossAx val="49399680"/>
        <c:crosses val="autoZero"/>
        <c:crossBetween val="midCat"/>
      </c:valAx>
    </c:plotArea>
    <c:legend>
      <c:legendPos val="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scatterChart>
        <c:scatterStyle val="lineMarker"/>
        <c:ser>
          <c:idx val="0"/>
          <c:order val="0"/>
          <c:tx>
            <c:strRef>
              <c:f>Sheet1!$A$17</c:f>
              <c:strCache>
                <c:ptCount val="1"/>
                <c:pt idx="0">
                  <c:v>p</c:v>
                </c:pt>
              </c:strCache>
            </c:strRef>
          </c:tx>
          <c:spPr>
            <a:ln w="28575">
              <a:noFill/>
            </a:ln>
          </c:spPr>
          <c:marker>
            <c:spPr>
              <a:solidFill>
                <a:srgbClr val="002060"/>
              </a:solidFill>
            </c:spPr>
          </c:marker>
          <c:xVal>
            <c:numRef>
              <c:f>Sheet1!$B$16:$K$16</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Sheet1!$B$17:$K$17</c:f>
              <c:numCache>
                <c:formatCode>0.000</c:formatCode>
                <c:ptCount val="10"/>
                <c:pt idx="0">
                  <c:v>0.9</c:v>
                </c:pt>
                <c:pt idx="1">
                  <c:v>0.8</c:v>
                </c:pt>
                <c:pt idx="2">
                  <c:v>0.60000000000000064</c:v>
                </c:pt>
                <c:pt idx="3">
                  <c:v>0.55000000000000004</c:v>
                </c:pt>
                <c:pt idx="4">
                  <c:v>0.54</c:v>
                </c:pt>
                <c:pt idx="5">
                  <c:v>0.51</c:v>
                </c:pt>
                <c:pt idx="6">
                  <c:v>0.4</c:v>
                </c:pt>
                <c:pt idx="7">
                  <c:v>0.38000000000000039</c:v>
                </c:pt>
                <c:pt idx="8">
                  <c:v>0.34</c:v>
                </c:pt>
                <c:pt idx="9">
                  <c:v>0.30000000000000032</c:v>
                </c:pt>
              </c:numCache>
            </c:numRef>
          </c:yVal>
        </c:ser>
        <c:ser>
          <c:idx val="1"/>
          <c:order val="1"/>
          <c:tx>
            <c:strRef>
              <c:f>Sheet1!$A$18</c:f>
              <c:strCache>
                <c:ptCount val="1"/>
                <c:pt idx="0">
                  <c:v>n</c:v>
                </c:pt>
              </c:strCache>
            </c:strRef>
          </c:tx>
          <c:spPr>
            <a:ln w="28575">
              <a:noFill/>
            </a:ln>
          </c:spPr>
          <c:marker>
            <c:symbol val="diamond"/>
            <c:size val="7"/>
            <c:spPr>
              <a:solidFill>
                <a:srgbClr val="C00000"/>
              </a:solidFill>
            </c:spPr>
          </c:marker>
          <c:xVal>
            <c:numRef>
              <c:f>Sheet1!$B$16:$K$16</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Sheet1!$B$18:$K$18</c:f>
              <c:numCache>
                <c:formatCode>0.000</c:formatCode>
                <c:ptCount val="10"/>
                <c:pt idx="0">
                  <c:v>0.70000000000000062</c:v>
                </c:pt>
                <c:pt idx="1">
                  <c:v>0.53</c:v>
                </c:pt>
                <c:pt idx="2">
                  <c:v>0.52</c:v>
                </c:pt>
                <c:pt idx="3">
                  <c:v>0.505</c:v>
                </c:pt>
                <c:pt idx="4">
                  <c:v>0.3900000000000004</c:v>
                </c:pt>
                <c:pt idx="5">
                  <c:v>0.37000000000000033</c:v>
                </c:pt>
                <c:pt idx="6">
                  <c:v>0.36000000000000032</c:v>
                </c:pt>
                <c:pt idx="7">
                  <c:v>0.35000000000000031</c:v>
                </c:pt>
                <c:pt idx="8">
                  <c:v>0.33000000000000046</c:v>
                </c:pt>
                <c:pt idx="9">
                  <c:v>0.1</c:v>
                </c:pt>
              </c:numCache>
            </c:numRef>
          </c:yVal>
        </c:ser>
        <c:axId val="88264704"/>
        <c:axId val="88267392"/>
      </c:scatterChart>
      <c:valAx>
        <c:axId val="88264704"/>
        <c:scaling>
          <c:orientation val="minMax"/>
          <c:max val="10"/>
        </c:scaling>
        <c:axPos val="b"/>
        <c:numFmt formatCode="General" sourceLinked="1"/>
        <c:tickLblPos val="nextTo"/>
        <c:crossAx val="88267392"/>
        <c:crosses val="autoZero"/>
        <c:crossBetween val="midCat"/>
      </c:valAx>
      <c:valAx>
        <c:axId val="88267392"/>
        <c:scaling>
          <c:orientation val="minMax"/>
        </c:scaling>
        <c:axPos val="l"/>
        <c:majorGridlines/>
        <c:numFmt formatCode="0.0" sourceLinked="0"/>
        <c:tickLblPos val="nextTo"/>
        <c:crossAx val="88264704"/>
        <c:crosses val="autoZero"/>
        <c:crossBetween val="midCat"/>
      </c:valAx>
    </c:plotArea>
    <c:legend>
      <c:legendPos val="r"/>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plotArea>
      <c:layout/>
      <c:lineChart>
        <c:grouping val="standard"/>
        <c:ser>
          <c:idx val="0"/>
          <c:order val="0"/>
          <c:tx>
            <c:strRef>
              <c:f>Sheet1!$K$2</c:f>
              <c:strCache>
                <c:ptCount val="1"/>
                <c:pt idx="0">
                  <c:v>Precision</c:v>
                </c:pt>
              </c:strCache>
            </c:strRef>
          </c:tx>
          <c:marker>
            <c:symbol val="none"/>
          </c:marker>
          <c:val>
            <c:numRef>
              <c:f>Sheet1!$K$3:$K$13</c:f>
              <c:numCache>
                <c:formatCode>0%</c:formatCode>
                <c:ptCount val="11"/>
                <c:pt idx="0">
                  <c:v>0.4</c:v>
                </c:pt>
                <c:pt idx="1">
                  <c:v>0.5</c:v>
                </c:pt>
                <c:pt idx="2">
                  <c:v>0.60000000000000042</c:v>
                </c:pt>
                <c:pt idx="3">
                  <c:v>0.7000000000000004</c:v>
                </c:pt>
                <c:pt idx="4">
                  <c:v>0.8</c:v>
                </c:pt>
                <c:pt idx="5">
                  <c:v>0.9</c:v>
                </c:pt>
                <c:pt idx="6">
                  <c:v>1</c:v>
                </c:pt>
                <c:pt idx="7">
                  <c:v>0.9</c:v>
                </c:pt>
                <c:pt idx="8">
                  <c:v>0.8</c:v>
                </c:pt>
                <c:pt idx="9">
                  <c:v>0.8</c:v>
                </c:pt>
                <c:pt idx="10">
                  <c:v>0.8</c:v>
                </c:pt>
              </c:numCache>
            </c:numRef>
          </c:val>
        </c:ser>
        <c:marker val="1"/>
        <c:axId val="108493056"/>
        <c:axId val="113881856"/>
      </c:lineChart>
      <c:catAx>
        <c:axId val="108493056"/>
        <c:scaling>
          <c:orientation val="minMax"/>
        </c:scaling>
        <c:axPos val="b"/>
        <c:tickLblPos val="nextTo"/>
        <c:crossAx val="113881856"/>
        <c:crosses val="autoZero"/>
        <c:auto val="1"/>
        <c:lblAlgn val="ctr"/>
        <c:lblOffset val="100"/>
      </c:catAx>
      <c:valAx>
        <c:axId val="113881856"/>
        <c:scaling>
          <c:orientation val="minMax"/>
          <c:max val="1"/>
        </c:scaling>
        <c:axPos val="l"/>
        <c:majorGridlines/>
        <c:numFmt formatCode="0%" sourceLinked="1"/>
        <c:tickLblPos val="nextTo"/>
        <c:crossAx val="108493056"/>
        <c:crosses val="autoZero"/>
        <c:crossBetween val="between"/>
        <c:majorUnit val="0.2"/>
      </c:valAx>
    </c:plotArea>
    <c:legend>
      <c:legendPos val="r"/>
    </c:legend>
    <c:plotVisOnly val="1"/>
    <c:dispBlanksAs val="gap"/>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tx>
            <c:strRef>
              <c:f>Sheet1!$K$2</c:f>
              <c:strCache>
                <c:ptCount val="1"/>
                <c:pt idx="0">
                  <c:v>Precision</c:v>
                </c:pt>
              </c:strCache>
            </c:strRef>
          </c:tx>
          <c:marker>
            <c:symbol val="none"/>
          </c:marker>
          <c:val>
            <c:numRef>
              <c:f>Sheet1!$K$3:$K$13</c:f>
              <c:numCache>
                <c:formatCode>0%</c:formatCode>
                <c:ptCount val="11"/>
                <c:pt idx="0">
                  <c:v>0.4</c:v>
                </c:pt>
                <c:pt idx="1">
                  <c:v>0.5</c:v>
                </c:pt>
                <c:pt idx="2">
                  <c:v>0.60000000000000042</c:v>
                </c:pt>
                <c:pt idx="3">
                  <c:v>0.7000000000000004</c:v>
                </c:pt>
                <c:pt idx="4">
                  <c:v>0.8</c:v>
                </c:pt>
                <c:pt idx="5">
                  <c:v>0.9</c:v>
                </c:pt>
                <c:pt idx="6">
                  <c:v>1</c:v>
                </c:pt>
                <c:pt idx="7">
                  <c:v>0.9</c:v>
                </c:pt>
                <c:pt idx="8">
                  <c:v>0.8</c:v>
                </c:pt>
                <c:pt idx="9">
                  <c:v>0.8</c:v>
                </c:pt>
                <c:pt idx="10">
                  <c:v>0.8</c:v>
                </c:pt>
              </c:numCache>
            </c:numRef>
          </c:val>
        </c:ser>
        <c:ser>
          <c:idx val="1"/>
          <c:order val="1"/>
          <c:tx>
            <c:strRef>
              <c:f>Sheet1!$L$2</c:f>
              <c:strCache>
                <c:ptCount val="1"/>
                <c:pt idx="0">
                  <c:v>Recall</c:v>
                </c:pt>
              </c:strCache>
            </c:strRef>
          </c:tx>
          <c:marker>
            <c:symbol val="none"/>
          </c:marker>
          <c:val>
            <c:numRef>
              <c:f>Sheet1!$L$3:$L$13</c:f>
              <c:numCache>
                <c:formatCode>0%</c:formatCode>
                <c:ptCount val="11"/>
                <c:pt idx="0">
                  <c:v>0</c:v>
                </c:pt>
                <c:pt idx="1">
                  <c:v>0.16666666666666666</c:v>
                </c:pt>
                <c:pt idx="2">
                  <c:v>0.33333333333333331</c:v>
                </c:pt>
                <c:pt idx="3">
                  <c:v>0.5</c:v>
                </c:pt>
                <c:pt idx="4">
                  <c:v>0.66666666666666663</c:v>
                </c:pt>
                <c:pt idx="5">
                  <c:v>0.8333333333333337</c:v>
                </c:pt>
                <c:pt idx="6">
                  <c:v>1</c:v>
                </c:pt>
                <c:pt idx="7">
                  <c:v>1</c:v>
                </c:pt>
                <c:pt idx="8">
                  <c:v>1</c:v>
                </c:pt>
                <c:pt idx="9">
                  <c:v>1</c:v>
                </c:pt>
                <c:pt idx="10">
                  <c:v>1</c:v>
                </c:pt>
              </c:numCache>
            </c:numRef>
          </c:val>
        </c:ser>
        <c:marker val="1"/>
        <c:axId val="133888256"/>
        <c:axId val="136212480"/>
      </c:lineChart>
      <c:catAx>
        <c:axId val="133888256"/>
        <c:scaling>
          <c:orientation val="minMax"/>
        </c:scaling>
        <c:axPos val="b"/>
        <c:tickLblPos val="nextTo"/>
        <c:crossAx val="136212480"/>
        <c:crosses val="autoZero"/>
        <c:auto val="1"/>
        <c:lblAlgn val="ctr"/>
        <c:lblOffset val="100"/>
      </c:catAx>
      <c:valAx>
        <c:axId val="136212480"/>
        <c:scaling>
          <c:orientation val="minMax"/>
          <c:max val="1"/>
        </c:scaling>
        <c:axPos val="l"/>
        <c:majorGridlines/>
        <c:numFmt formatCode="0%" sourceLinked="1"/>
        <c:tickLblPos val="nextTo"/>
        <c:crossAx val="133888256"/>
        <c:crosses val="autoZero"/>
        <c:crossBetween val="between"/>
        <c:majorUnit val="0.2"/>
      </c:valAx>
    </c:plotArea>
    <c:legend>
      <c:legendPos val="r"/>
    </c:legend>
    <c:plotVisOnly val="1"/>
    <c:dispBlanksAs val="gap"/>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tx>
            <c:strRef>
              <c:f>Sheet1!$K$2</c:f>
              <c:strCache>
                <c:ptCount val="1"/>
                <c:pt idx="0">
                  <c:v>Precision</c:v>
                </c:pt>
              </c:strCache>
            </c:strRef>
          </c:tx>
          <c:marker>
            <c:symbol val="none"/>
          </c:marker>
          <c:val>
            <c:numRef>
              <c:f>Sheet1!$K$3:$K$13</c:f>
              <c:numCache>
                <c:formatCode>0%</c:formatCode>
                <c:ptCount val="11"/>
                <c:pt idx="0">
                  <c:v>0.4</c:v>
                </c:pt>
                <c:pt idx="1">
                  <c:v>0.5</c:v>
                </c:pt>
                <c:pt idx="2">
                  <c:v>0.60000000000000042</c:v>
                </c:pt>
                <c:pt idx="3">
                  <c:v>0.7000000000000004</c:v>
                </c:pt>
                <c:pt idx="4">
                  <c:v>0.8</c:v>
                </c:pt>
                <c:pt idx="5">
                  <c:v>0.9</c:v>
                </c:pt>
                <c:pt idx="6">
                  <c:v>1</c:v>
                </c:pt>
                <c:pt idx="7">
                  <c:v>0.9</c:v>
                </c:pt>
                <c:pt idx="8">
                  <c:v>0.8</c:v>
                </c:pt>
                <c:pt idx="9">
                  <c:v>0.8</c:v>
                </c:pt>
                <c:pt idx="10">
                  <c:v>0.8</c:v>
                </c:pt>
              </c:numCache>
            </c:numRef>
          </c:val>
        </c:ser>
        <c:ser>
          <c:idx val="1"/>
          <c:order val="1"/>
          <c:tx>
            <c:strRef>
              <c:f>Sheet1!$L$2</c:f>
              <c:strCache>
                <c:ptCount val="1"/>
                <c:pt idx="0">
                  <c:v>Recall</c:v>
                </c:pt>
              </c:strCache>
            </c:strRef>
          </c:tx>
          <c:marker>
            <c:symbol val="none"/>
          </c:marker>
          <c:val>
            <c:numRef>
              <c:f>Sheet1!$L$3:$L$13</c:f>
              <c:numCache>
                <c:formatCode>0%</c:formatCode>
                <c:ptCount val="11"/>
                <c:pt idx="0">
                  <c:v>0</c:v>
                </c:pt>
                <c:pt idx="1">
                  <c:v>0.16666666666666666</c:v>
                </c:pt>
                <c:pt idx="2">
                  <c:v>0.33333333333333331</c:v>
                </c:pt>
                <c:pt idx="3">
                  <c:v>0.5</c:v>
                </c:pt>
                <c:pt idx="4">
                  <c:v>0.66666666666666663</c:v>
                </c:pt>
                <c:pt idx="5">
                  <c:v>0.8333333333333337</c:v>
                </c:pt>
                <c:pt idx="6">
                  <c:v>1</c:v>
                </c:pt>
                <c:pt idx="7">
                  <c:v>1</c:v>
                </c:pt>
                <c:pt idx="8">
                  <c:v>1</c:v>
                </c:pt>
                <c:pt idx="9">
                  <c:v>1</c:v>
                </c:pt>
                <c:pt idx="10">
                  <c:v>1</c:v>
                </c:pt>
              </c:numCache>
            </c:numRef>
          </c:val>
        </c:ser>
        <c:ser>
          <c:idx val="2"/>
          <c:order val="2"/>
          <c:tx>
            <c:strRef>
              <c:f>Sheet1!$M$2</c:f>
              <c:strCache>
                <c:ptCount val="1"/>
                <c:pt idx="0">
                  <c:v>F-Measure</c:v>
                </c:pt>
              </c:strCache>
            </c:strRef>
          </c:tx>
          <c:marker>
            <c:symbol val="none"/>
          </c:marker>
          <c:val>
            <c:numRef>
              <c:f>Sheet1!$M$3:$M$13</c:f>
              <c:numCache>
                <c:formatCode>0.0%</c:formatCode>
                <c:ptCount val="11"/>
                <c:pt idx="0" formatCode="0%">
                  <c:v>0</c:v>
                </c:pt>
                <c:pt idx="1">
                  <c:v>0.25</c:v>
                </c:pt>
                <c:pt idx="2">
                  <c:v>0.42857142857142855</c:v>
                </c:pt>
                <c:pt idx="3">
                  <c:v>0.58333333333333326</c:v>
                </c:pt>
                <c:pt idx="4">
                  <c:v>0.72727272727272729</c:v>
                </c:pt>
                <c:pt idx="5">
                  <c:v>0.86538461538461564</c:v>
                </c:pt>
                <c:pt idx="6">
                  <c:v>1</c:v>
                </c:pt>
                <c:pt idx="7">
                  <c:v>0.94736842105263108</c:v>
                </c:pt>
                <c:pt idx="8">
                  <c:v>0.88888888888888884</c:v>
                </c:pt>
                <c:pt idx="9">
                  <c:v>0.88888888888888884</c:v>
                </c:pt>
                <c:pt idx="10">
                  <c:v>0.88888888888888884</c:v>
                </c:pt>
              </c:numCache>
            </c:numRef>
          </c:val>
        </c:ser>
        <c:marker val="1"/>
        <c:axId val="182002432"/>
        <c:axId val="182004352"/>
      </c:lineChart>
      <c:catAx>
        <c:axId val="182002432"/>
        <c:scaling>
          <c:orientation val="minMax"/>
        </c:scaling>
        <c:axPos val="b"/>
        <c:tickLblPos val="nextTo"/>
        <c:crossAx val="182004352"/>
        <c:crosses val="autoZero"/>
        <c:auto val="1"/>
        <c:lblAlgn val="ctr"/>
        <c:lblOffset val="100"/>
      </c:catAx>
      <c:valAx>
        <c:axId val="182004352"/>
        <c:scaling>
          <c:orientation val="minMax"/>
          <c:max val="1"/>
        </c:scaling>
        <c:axPos val="l"/>
        <c:majorGridlines/>
        <c:numFmt formatCode="0%" sourceLinked="1"/>
        <c:tickLblPos val="nextTo"/>
        <c:crossAx val="182002432"/>
        <c:crosses val="autoZero"/>
        <c:crossBetween val="between"/>
        <c:majorUnit val="0.2"/>
      </c:valAx>
    </c:plotArea>
    <c:legend>
      <c:legendPos val="r"/>
    </c:legend>
    <c:plotVisOnly val="1"/>
    <c:dispBlanksAs val="gap"/>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150407853430086"/>
          <c:y val="4.5722222222222296E-2"/>
          <c:w val="0.75671568627451102"/>
          <c:h val="0.74040048118985125"/>
        </c:manualLayout>
      </c:layout>
      <c:lineChart>
        <c:grouping val="standard"/>
        <c:ser>
          <c:idx val="0"/>
          <c:order val="0"/>
          <c:marker>
            <c:symbol val="none"/>
          </c:marker>
          <c:cat>
            <c:numRef>
              <c:f>Sheet1!$B$44:$B$54</c:f>
              <c:numCache>
                <c:formatCode>_(* #,##0.00000_);_(* \(#,##0.00000\);_(* "-"??_);_(@_)</c:formatCode>
                <c:ptCount val="11"/>
                <c:pt idx="0">
                  <c:v>0.44951000000000002</c:v>
                </c:pt>
                <c:pt idx="1">
                  <c:v>0.48880000000000035</c:v>
                </c:pt>
                <c:pt idx="2">
                  <c:v>0.50961000000000001</c:v>
                </c:pt>
                <c:pt idx="3">
                  <c:v>0.68139000000000005</c:v>
                </c:pt>
                <c:pt idx="4">
                  <c:v>0.99954999999999949</c:v>
                </c:pt>
                <c:pt idx="5">
                  <c:v>0.99963999999999997</c:v>
                </c:pt>
                <c:pt idx="6">
                  <c:v>0.99985999999999997</c:v>
                </c:pt>
                <c:pt idx="7">
                  <c:v>0.99992999999999999</c:v>
                </c:pt>
                <c:pt idx="8">
                  <c:v>0.99999000000000005</c:v>
                </c:pt>
                <c:pt idx="9">
                  <c:v>0.99999000000000005</c:v>
                </c:pt>
                <c:pt idx="10">
                  <c:v>1</c:v>
                </c:pt>
              </c:numCache>
            </c:numRef>
          </c:cat>
          <c:val>
            <c:numRef>
              <c:f>Sheet1!$C$44:$C$54</c:f>
              <c:numCache>
                <c:formatCode>0%</c:formatCode>
                <c:ptCount val="11"/>
                <c:pt idx="0">
                  <c:v>0.60000000000000053</c:v>
                </c:pt>
                <c:pt idx="1">
                  <c:v>0.60000000000000053</c:v>
                </c:pt>
                <c:pt idx="2">
                  <c:v>0.60000000000000053</c:v>
                </c:pt>
                <c:pt idx="3">
                  <c:v>0.60000000000000053</c:v>
                </c:pt>
                <c:pt idx="4">
                  <c:v>0.60000000000000053</c:v>
                </c:pt>
                <c:pt idx="5">
                  <c:v>0.5</c:v>
                </c:pt>
                <c:pt idx="6">
                  <c:v>0.4</c:v>
                </c:pt>
                <c:pt idx="7">
                  <c:v>0.30000000000000027</c:v>
                </c:pt>
                <c:pt idx="8">
                  <c:v>0.2</c:v>
                </c:pt>
                <c:pt idx="9">
                  <c:v>0.1</c:v>
                </c:pt>
                <c:pt idx="10">
                  <c:v>0</c:v>
                </c:pt>
              </c:numCache>
            </c:numRef>
          </c:val>
        </c:ser>
        <c:ser>
          <c:idx val="1"/>
          <c:order val="1"/>
          <c:marker>
            <c:symbol val="none"/>
          </c:marker>
          <c:cat>
            <c:numRef>
              <c:f>Sheet1!$B$44:$B$54</c:f>
              <c:numCache>
                <c:formatCode>_(* #,##0.00000_);_(* \(#,##0.00000\);_(* "-"??_);_(@_)</c:formatCode>
                <c:ptCount val="11"/>
                <c:pt idx="0">
                  <c:v>0.44951000000000002</c:v>
                </c:pt>
                <c:pt idx="1">
                  <c:v>0.48880000000000035</c:v>
                </c:pt>
                <c:pt idx="2">
                  <c:v>0.50961000000000001</c:v>
                </c:pt>
                <c:pt idx="3">
                  <c:v>0.68139000000000005</c:v>
                </c:pt>
                <c:pt idx="4">
                  <c:v>0.99954999999999949</c:v>
                </c:pt>
                <c:pt idx="5">
                  <c:v>0.99963999999999997</c:v>
                </c:pt>
                <c:pt idx="6">
                  <c:v>0.99985999999999997</c:v>
                </c:pt>
                <c:pt idx="7">
                  <c:v>0.99992999999999999</c:v>
                </c:pt>
                <c:pt idx="8">
                  <c:v>0.99999000000000005</c:v>
                </c:pt>
                <c:pt idx="9">
                  <c:v>0.99999000000000005</c:v>
                </c:pt>
                <c:pt idx="10">
                  <c:v>1</c:v>
                </c:pt>
              </c:numCache>
            </c:numRef>
          </c:cat>
          <c:val>
            <c:numRef>
              <c:f>Sheet1!$D$44:$D$54</c:f>
              <c:numCache>
                <c:formatCode>0%</c:formatCode>
                <c:ptCount val="11"/>
                <c:pt idx="0">
                  <c:v>0</c:v>
                </c:pt>
                <c:pt idx="1">
                  <c:v>0.1</c:v>
                </c:pt>
                <c:pt idx="2">
                  <c:v>0.2</c:v>
                </c:pt>
                <c:pt idx="3">
                  <c:v>0.30000000000000027</c:v>
                </c:pt>
                <c:pt idx="4">
                  <c:v>0.4</c:v>
                </c:pt>
                <c:pt idx="5">
                  <c:v>0.4</c:v>
                </c:pt>
                <c:pt idx="6">
                  <c:v>0.4</c:v>
                </c:pt>
                <c:pt idx="7">
                  <c:v>0.4</c:v>
                </c:pt>
                <c:pt idx="8">
                  <c:v>0.4</c:v>
                </c:pt>
                <c:pt idx="9">
                  <c:v>0.4</c:v>
                </c:pt>
                <c:pt idx="10">
                  <c:v>0.4</c:v>
                </c:pt>
              </c:numCache>
            </c:numRef>
          </c:val>
        </c:ser>
        <c:ser>
          <c:idx val="2"/>
          <c:order val="2"/>
          <c:marker>
            <c:symbol val="none"/>
          </c:marker>
          <c:cat>
            <c:numRef>
              <c:f>Sheet1!$B$44:$B$54</c:f>
              <c:numCache>
                <c:formatCode>_(* #,##0.00000_);_(* \(#,##0.00000\);_(* "-"??_);_(@_)</c:formatCode>
                <c:ptCount val="11"/>
                <c:pt idx="0">
                  <c:v>0.44951000000000002</c:v>
                </c:pt>
                <c:pt idx="1">
                  <c:v>0.48880000000000035</c:v>
                </c:pt>
                <c:pt idx="2">
                  <c:v>0.50961000000000001</c:v>
                </c:pt>
                <c:pt idx="3">
                  <c:v>0.68139000000000005</c:v>
                </c:pt>
                <c:pt idx="4">
                  <c:v>0.99954999999999949</c:v>
                </c:pt>
                <c:pt idx="5">
                  <c:v>0.99963999999999997</c:v>
                </c:pt>
                <c:pt idx="6">
                  <c:v>0.99985999999999997</c:v>
                </c:pt>
                <c:pt idx="7">
                  <c:v>0.99992999999999999</c:v>
                </c:pt>
                <c:pt idx="8">
                  <c:v>0.99999000000000005</c:v>
                </c:pt>
                <c:pt idx="9">
                  <c:v>0.99999000000000005</c:v>
                </c:pt>
                <c:pt idx="10">
                  <c:v>1</c:v>
                </c:pt>
              </c:numCache>
            </c:numRef>
          </c:cat>
          <c:val>
            <c:numRef>
              <c:f>Sheet1!$E$44:$E$54</c:f>
              <c:numCache>
                <c:formatCode>0%</c:formatCode>
                <c:ptCount val="11"/>
                <c:pt idx="0">
                  <c:v>0.60000000000000053</c:v>
                </c:pt>
                <c:pt idx="1">
                  <c:v>0.70000000000000051</c:v>
                </c:pt>
                <c:pt idx="2">
                  <c:v>0.8</c:v>
                </c:pt>
                <c:pt idx="3">
                  <c:v>0.89999999999999991</c:v>
                </c:pt>
                <c:pt idx="4">
                  <c:v>1</c:v>
                </c:pt>
                <c:pt idx="5">
                  <c:v>0.9</c:v>
                </c:pt>
                <c:pt idx="6">
                  <c:v>0.8</c:v>
                </c:pt>
                <c:pt idx="7">
                  <c:v>0.70000000000000051</c:v>
                </c:pt>
                <c:pt idx="8">
                  <c:v>0.60000000000000053</c:v>
                </c:pt>
                <c:pt idx="9">
                  <c:v>0.5</c:v>
                </c:pt>
                <c:pt idx="10">
                  <c:v>0.4</c:v>
                </c:pt>
              </c:numCache>
            </c:numRef>
          </c:val>
        </c:ser>
        <c:marker val="1"/>
        <c:axId val="44247296"/>
        <c:axId val="44318720"/>
      </c:lineChart>
      <c:catAx>
        <c:axId val="44247296"/>
        <c:scaling>
          <c:orientation val="minMax"/>
        </c:scaling>
        <c:axPos val="b"/>
        <c:numFmt formatCode="_(* #,##0.00000_);_(* \(#,##0.00000\);_(* &quot;-&quot;??_);_(@_)" sourceLinked="1"/>
        <c:tickLblPos val="nextTo"/>
        <c:txPr>
          <a:bodyPr/>
          <a:lstStyle/>
          <a:p>
            <a:pPr>
              <a:defRPr sz="1600" baseline="0"/>
            </a:pPr>
            <a:endParaRPr lang="en-US"/>
          </a:p>
        </c:txPr>
        <c:crossAx val="44318720"/>
        <c:crosses val="autoZero"/>
        <c:auto val="1"/>
        <c:lblAlgn val="ctr"/>
        <c:lblOffset val="100"/>
      </c:catAx>
      <c:valAx>
        <c:axId val="44318720"/>
        <c:scaling>
          <c:orientation val="minMax"/>
          <c:max val="1"/>
        </c:scaling>
        <c:axPos val="l"/>
        <c:majorGridlines/>
        <c:numFmt formatCode="0%" sourceLinked="1"/>
        <c:tickLblPos val="nextTo"/>
        <c:txPr>
          <a:bodyPr/>
          <a:lstStyle/>
          <a:p>
            <a:pPr>
              <a:defRPr sz="2000" baseline="0"/>
            </a:pPr>
            <a:endParaRPr lang="en-US"/>
          </a:p>
        </c:txPr>
        <c:crossAx val="44247296"/>
        <c:crosses val="autoZero"/>
        <c:crossBetween val="between"/>
        <c:majorUnit val="0.2"/>
      </c:valAx>
    </c:plotArea>
    <c:legend>
      <c:legendPos val="r"/>
      <c:txPr>
        <a:bodyPr/>
        <a:lstStyle/>
        <a:p>
          <a:pPr>
            <a:defRPr sz="1600" baseline="0"/>
          </a:pPr>
          <a:endParaRPr lang="en-US"/>
        </a:p>
      </c:txPr>
    </c:legend>
    <c:plotVisOnly val="1"/>
    <c:dispBlanksAs val="gap"/>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6D1FF1-33E6-4927-ABC0-7D398346AEC4}" type="datetimeFigureOut">
              <a:rPr lang="en-US" smtClean="0"/>
              <a:pPr/>
              <a:t>7/2/2014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53C2A2-C23F-48D5-BD51-AB204F79EE70}" type="slidenum">
              <a:rPr lang="en-US" smtClean="0"/>
              <a:pPr/>
              <a:t>‹#›</a:t>
            </a:fld>
            <a:endParaRPr lang="en-US"/>
          </a:p>
        </p:txBody>
      </p:sp>
    </p:spTree>
    <p:extLst>
      <p:ext uri="{BB962C8B-B14F-4D97-AF65-F5344CB8AC3E}">
        <p14:creationId xmlns="" xmlns:p14="http://schemas.microsoft.com/office/powerpoint/2010/main" val="169903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chemeClr val="tx1"/>
                </a:solidFill>
              </a:rPr>
              <a:t>Tom Fawcett, “An introduction to ROC analysis,” Pattern Recognition Letters 27 (2006) 861–874.</a:t>
            </a:r>
          </a:p>
          <a:p>
            <a:endParaRPr lang="en-US" dirty="0"/>
          </a:p>
        </p:txBody>
      </p:sp>
      <p:sp>
        <p:nvSpPr>
          <p:cNvPr id="4" name="Slide Number Placeholder 3"/>
          <p:cNvSpPr>
            <a:spLocks noGrp="1"/>
          </p:cNvSpPr>
          <p:nvPr>
            <p:ph type="sldNum" sz="quarter" idx="10"/>
          </p:nvPr>
        </p:nvSpPr>
        <p:spPr/>
        <p:txBody>
          <a:bodyPr/>
          <a:lstStyle/>
          <a:p>
            <a:fld id="{325E962B-F994-4459-9DC8-479B21522F6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0231F2-7976-4032-AA0C-9C4BCA79FF14}" type="datetime1">
              <a:rPr lang="en-US" smtClean="0"/>
              <a:pPr/>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C764-EDF1-40B9-B530-1A441FDB2D23}" type="slidenum">
              <a:rPr lang="en-US" smtClean="0"/>
              <a:pPr/>
              <a:t>‹#›</a:t>
            </a:fld>
            <a:endParaRPr lang="en-US"/>
          </a:p>
        </p:txBody>
      </p:sp>
      <p:sp>
        <p:nvSpPr>
          <p:cNvPr id="7" name="Rectangle 6"/>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FB2FD-0F1F-42AD-BEC6-3A473E936982}" type="datetime1">
              <a:rPr lang="en-US" smtClean="0"/>
              <a:pPr/>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C764-EDF1-40B9-B530-1A441FDB2D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F09D0E-8186-46A7-B0F3-B3A533BADF09}" type="datetime1">
              <a:rPr lang="en-US" smtClean="0"/>
              <a:pPr/>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C764-EDF1-40B9-B530-1A441FDB2D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41C80-CC91-4547-B0B9-3B48558ECCDD}" type="datetime1">
              <a:rPr lang="en-US" smtClean="0"/>
              <a:pPr/>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C764-EDF1-40B9-B530-1A441FDB2D23}" type="slidenum">
              <a:rPr lang="en-US" smtClean="0"/>
              <a:pPr/>
              <a:t>‹#›</a:t>
            </a:fld>
            <a:endParaRPr lang="en-US"/>
          </a:p>
        </p:txBody>
      </p:sp>
      <p:sp>
        <p:nvSpPr>
          <p:cNvPr id="7" name="Rectangle 6"/>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Department of Computer Science,  The University of Houston</a:t>
            </a:r>
            <a:endParaRPr lang="en-US" sz="16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467A94-E4CC-4C05-B503-3D050991CC7D}" type="datetime1">
              <a:rPr lang="en-US" smtClean="0"/>
              <a:pPr/>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C764-EDF1-40B9-B530-1A441FDB2D23}" type="slidenum">
              <a:rPr lang="en-US" smtClean="0"/>
              <a:pPr/>
              <a:t>‹#›</a:t>
            </a:fld>
            <a:endParaRPr lang="en-US"/>
          </a:p>
        </p:txBody>
      </p:sp>
      <p:sp>
        <p:nvSpPr>
          <p:cNvPr id="7" name="Rectangle 6"/>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ED401A-186E-494B-A808-05EDF95F6FF4}" type="datetime1">
              <a:rPr lang="en-US" smtClean="0"/>
              <a:pPr/>
              <a:t>7/2/2014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3C764-EDF1-40B9-B530-1A441FDB2D23}" type="slidenum">
              <a:rPr lang="en-US" smtClean="0"/>
              <a:pPr/>
              <a:t>‹#›</a:t>
            </a:fld>
            <a:endParaRPr lang="en-US"/>
          </a:p>
        </p:txBody>
      </p:sp>
      <p:sp>
        <p:nvSpPr>
          <p:cNvPr id="8" name="Rectangle 7"/>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E1153F-A8F1-433F-B61C-938DE2C002B4}" type="datetime1">
              <a:rPr lang="en-US" smtClean="0"/>
              <a:pPr/>
              <a:t>7/2/2014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03C764-EDF1-40B9-B530-1A441FDB2D23}" type="slidenum">
              <a:rPr lang="en-US" smtClean="0"/>
              <a:pPr/>
              <a:t>‹#›</a:t>
            </a:fld>
            <a:endParaRPr lang="en-US"/>
          </a:p>
        </p:txBody>
      </p:sp>
      <p:sp>
        <p:nvSpPr>
          <p:cNvPr id="10" name="Rectangle 9"/>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2CF8C8-385F-48C4-80A6-D50C67328F0A}" type="datetime1">
              <a:rPr lang="en-US" smtClean="0"/>
              <a:pPr/>
              <a:t>7/2/2014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03C764-EDF1-40B9-B530-1A441FDB2D23}" type="slidenum">
              <a:rPr lang="en-US" smtClean="0"/>
              <a:pPr/>
              <a:t>‹#›</a:t>
            </a:fld>
            <a:endParaRPr lang="en-US"/>
          </a:p>
        </p:txBody>
      </p:sp>
      <p:sp>
        <p:nvSpPr>
          <p:cNvPr id="6" name="Rectangle 5"/>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36E7B-2743-4A1B-8479-C1DA0B16334B}" type="datetime1">
              <a:rPr lang="en-US" smtClean="0"/>
              <a:pPr/>
              <a:t>7/2/2014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03C764-EDF1-40B9-B530-1A441FDB2D23}" type="slidenum">
              <a:rPr lang="en-US" smtClean="0"/>
              <a:pPr/>
              <a:t>‹#›</a:t>
            </a:fld>
            <a:endParaRPr lang="en-US"/>
          </a:p>
        </p:txBody>
      </p:sp>
      <p:sp>
        <p:nvSpPr>
          <p:cNvPr id="5" name="Rectangle 4"/>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70178-57EC-4CF7-A7A3-A7A3A3C84AFC}" type="datetime1">
              <a:rPr lang="en-US" smtClean="0"/>
              <a:pPr/>
              <a:t>7/2/2014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3C764-EDF1-40B9-B530-1A441FDB2D23}" type="slidenum">
              <a:rPr lang="en-US" smtClean="0"/>
              <a:pPr/>
              <a:t>‹#›</a:t>
            </a:fld>
            <a:endParaRPr lang="en-US"/>
          </a:p>
        </p:txBody>
      </p:sp>
      <p:sp>
        <p:nvSpPr>
          <p:cNvPr id="8" name="Rectangle 7"/>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476047-24B7-40CB-A877-6E995A6DDA62}" type="datetime1">
              <a:rPr lang="en-US" smtClean="0"/>
              <a:pPr/>
              <a:t>7/2/2014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3C764-EDF1-40B9-B530-1A441FDB2D23}" type="slidenum">
              <a:rPr lang="en-US" smtClean="0"/>
              <a:pPr/>
              <a:t>‹#›</a:t>
            </a:fld>
            <a:endParaRPr lang="en-US"/>
          </a:p>
        </p:txBody>
      </p:sp>
      <p:sp>
        <p:nvSpPr>
          <p:cNvPr id="8" name="Rectangle 7"/>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86E30-F48D-42E2-8273-2F229313CCE4}" type="datetime1">
              <a:rPr lang="en-US" smtClean="0"/>
              <a:pPr/>
              <a:t>7/2/2014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3C764-EDF1-40B9-B530-1A441FDB2D23}" type="slidenum">
              <a:rPr lang="en-US" smtClean="0"/>
              <a:pPr/>
              <a:t>‹#›</a:t>
            </a:fld>
            <a:endParaRPr lang="en-US"/>
          </a:p>
        </p:txBody>
      </p:sp>
      <p:sp>
        <p:nvSpPr>
          <p:cNvPr id="7" name="Rectangle 6"/>
          <p:cNvSpPr/>
          <p:nvPr/>
        </p:nvSpPr>
        <p:spPr>
          <a:xfrm>
            <a:off x="0" y="0"/>
            <a:ext cx="9144000" cy="304800"/>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Department of Computer Science,  The University of Houston</a:t>
            </a:r>
            <a:endParaRPr lang="en-US" sz="16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r>
              <a:rPr lang="en-US" smtClean="0"/>
              <a:t>7. Performance </a:t>
            </a:r>
            <a:r>
              <a:rPr lang="en-US" dirty="0" smtClean="0"/>
              <a:t>Measurement</a:t>
            </a:r>
            <a:endParaRPr lang="en-US" dirty="0"/>
          </a:p>
        </p:txBody>
      </p:sp>
      <p:sp>
        <p:nvSpPr>
          <p:cNvPr id="6" name="TextBox 5"/>
          <p:cNvSpPr txBox="1"/>
          <p:nvPr/>
        </p:nvSpPr>
        <p:spPr>
          <a:xfrm>
            <a:off x="2057400" y="762000"/>
            <a:ext cx="4876800" cy="400110"/>
          </a:xfrm>
          <a:prstGeom prst="rect">
            <a:avLst/>
          </a:prstGeom>
          <a:noFill/>
        </p:spPr>
        <p:txBody>
          <a:bodyPr wrap="square" rtlCol="0">
            <a:spAutoFit/>
          </a:bodyPr>
          <a:lstStyle/>
          <a:p>
            <a:pPr algn="ctr"/>
            <a:r>
              <a:rPr lang="en-US" sz="2000" dirty="0" smtClean="0">
                <a:latin typeface="Adobe Gothic Std B" pitchFamily="34" charset="-128"/>
                <a:ea typeface="Adobe Gothic Std B" pitchFamily="34" charset="-128"/>
              </a:rPr>
              <a:t>Intrusion Detection Module</a:t>
            </a:r>
            <a:endParaRPr lang="en-US" sz="2000" dirty="0">
              <a:latin typeface="Adobe Gothic Std B" pitchFamily="34" charset="-128"/>
              <a:ea typeface="Adobe Gothic Std B" pitchFamily="34" charset="-128"/>
            </a:endParaRPr>
          </a:p>
        </p:txBody>
      </p:sp>
      <p:sp>
        <p:nvSpPr>
          <p:cNvPr id="7" name="Subtitle 2"/>
          <p:cNvSpPr txBox="1">
            <a:spLocks/>
          </p:cNvSpPr>
          <p:nvPr/>
        </p:nvSpPr>
        <p:spPr>
          <a:xfrm>
            <a:off x="1905000" y="4572000"/>
            <a:ext cx="5410200" cy="1447800"/>
          </a:xfrm>
          <a:prstGeom prst="rect">
            <a:avLst/>
          </a:prstGeom>
        </p:spPr>
        <p:txBody>
          <a:bodyPr vert="horz" lIns="91440" tIns="45720" rIns="91440" bIns="45720" rtlCol="0">
            <a:normAutofit/>
          </a:bodyPr>
          <a:lstStyle/>
          <a:p>
            <a:pPr marL="400050" marR="0" lvl="0" indent="-40005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Stephen Huang</a:t>
            </a:r>
          </a:p>
          <a:p>
            <a:pPr marL="400050" marR="0" lvl="0" indent="-40005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Department of Computer Science</a:t>
            </a:r>
          </a:p>
          <a:p>
            <a:pPr marL="400050" marR="0" lvl="0" indent="-40005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University of Houston</a:t>
            </a:r>
            <a:endParaRPr kumimoji="0" 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 xmlns:p14="http://schemas.microsoft.com/office/powerpoint/2010/main" val="136722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ROC Curve</a:t>
            </a:r>
            <a:endParaRPr lang="en-US" dirty="0"/>
          </a:p>
        </p:txBody>
      </p:sp>
      <p:pic>
        <p:nvPicPr>
          <p:cNvPr id="24577" name="Picture 1"/>
          <p:cNvPicPr>
            <a:picLocks noChangeAspect="1" noChangeArrowheads="1"/>
          </p:cNvPicPr>
          <p:nvPr/>
        </p:nvPicPr>
        <p:blipFill>
          <a:blip r:embed="rId2" cstate="print"/>
          <a:srcRect/>
          <a:stretch>
            <a:fillRect/>
          </a:stretch>
        </p:blipFill>
        <p:spPr bwMode="auto">
          <a:xfrm>
            <a:off x="2133600" y="1524000"/>
            <a:ext cx="4886325" cy="4705350"/>
          </a:xfrm>
          <a:prstGeom prst="rect">
            <a:avLst/>
          </a:prstGeom>
          <a:noFill/>
          <a:ln w="9525">
            <a:noFill/>
            <a:miter lim="800000"/>
            <a:headEnd/>
            <a:tailEnd/>
          </a:ln>
        </p:spPr>
      </p:pic>
      <p:sp>
        <p:nvSpPr>
          <p:cNvPr id="8" name="TextBox 7"/>
          <p:cNvSpPr txBox="1"/>
          <p:nvPr/>
        </p:nvSpPr>
        <p:spPr>
          <a:xfrm>
            <a:off x="152400" y="4648200"/>
            <a:ext cx="2514600" cy="461665"/>
          </a:xfrm>
          <a:prstGeom prst="rect">
            <a:avLst/>
          </a:prstGeom>
          <a:noFill/>
        </p:spPr>
        <p:txBody>
          <a:bodyPr wrap="square" rtlCol="0">
            <a:spAutoFit/>
          </a:bodyPr>
          <a:lstStyle/>
          <a:p>
            <a:r>
              <a:rPr lang="en-US" sz="2400" dirty="0" smtClean="0">
                <a:solidFill>
                  <a:srgbClr val="FF0000"/>
                </a:solidFill>
              </a:rPr>
              <a:t>Negate the classifier!</a:t>
            </a:r>
            <a:endParaRPr lang="en-US" sz="2400" dirty="0">
              <a:solidFill>
                <a:srgbClr val="FF0000"/>
              </a:solidFill>
            </a:endParaRPr>
          </a:p>
        </p:txBody>
      </p:sp>
      <p:cxnSp>
        <p:nvCxnSpPr>
          <p:cNvPr id="9" name="Straight Arrow Connector 8"/>
          <p:cNvCxnSpPr>
            <a:stCxn id="8" idx="3"/>
          </p:cNvCxnSpPr>
          <p:nvPr/>
        </p:nvCxnSpPr>
        <p:spPr>
          <a:xfrm flipV="1">
            <a:off x="2667000" y="4038600"/>
            <a:ext cx="1447800" cy="84043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2971800" y="1828800"/>
            <a:ext cx="3581400" cy="3581400"/>
          </a:xfrm>
          <a:prstGeom prst="line">
            <a:avLst/>
          </a:prstGeom>
          <a:ln w="19050">
            <a:solidFill>
              <a:srgbClr val="FFC000">
                <a:alpha val="65000"/>
              </a:srgbClr>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3695700" y="3238500"/>
            <a:ext cx="2209800" cy="76200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71800" y="3581400"/>
            <a:ext cx="365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933700" y="3619500"/>
            <a:ext cx="3733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5367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ROC Curve</a:t>
            </a:r>
            <a:endParaRPr lang="en-US" dirty="0"/>
          </a:p>
        </p:txBody>
      </p:sp>
      <p:pic>
        <p:nvPicPr>
          <p:cNvPr id="24577" name="Picture 1"/>
          <p:cNvPicPr>
            <a:picLocks noChangeAspect="1" noChangeArrowheads="1"/>
          </p:cNvPicPr>
          <p:nvPr/>
        </p:nvPicPr>
        <p:blipFill>
          <a:blip r:embed="rId2" cstate="print"/>
          <a:srcRect/>
          <a:stretch>
            <a:fillRect/>
          </a:stretch>
        </p:blipFill>
        <p:spPr bwMode="auto">
          <a:xfrm>
            <a:off x="2133600" y="1524000"/>
            <a:ext cx="4886325" cy="4705350"/>
          </a:xfrm>
          <a:prstGeom prst="rect">
            <a:avLst/>
          </a:prstGeom>
          <a:noFill/>
          <a:ln w="9525">
            <a:noFill/>
            <a:miter lim="800000"/>
            <a:headEnd/>
            <a:tailEnd/>
          </a:ln>
        </p:spPr>
      </p:pic>
      <p:sp>
        <p:nvSpPr>
          <p:cNvPr id="5" name="TextBox 4"/>
          <p:cNvSpPr txBox="1"/>
          <p:nvPr/>
        </p:nvSpPr>
        <p:spPr>
          <a:xfrm>
            <a:off x="381000" y="4038600"/>
            <a:ext cx="1676400" cy="461665"/>
          </a:xfrm>
          <a:prstGeom prst="rect">
            <a:avLst/>
          </a:prstGeom>
          <a:noFill/>
        </p:spPr>
        <p:txBody>
          <a:bodyPr wrap="square" rtlCol="0">
            <a:spAutoFit/>
          </a:bodyPr>
          <a:lstStyle/>
          <a:p>
            <a:r>
              <a:rPr lang="en-US" sz="2400" dirty="0" smtClean="0"/>
              <a:t>Conservative</a:t>
            </a:r>
            <a:endParaRPr lang="en-US" sz="2400" dirty="0"/>
          </a:p>
        </p:txBody>
      </p:sp>
      <p:sp>
        <p:nvSpPr>
          <p:cNvPr id="8" name="Rectangle 7"/>
          <p:cNvSpPr/>
          <p:nvPr/>
        </p:nvSpPr>
        <p:spPr>
          <a:xfrm>
            <a:off x="2971800" y="4495800"/>
            <a:ext cx="990600" cy="914400"/>
          </a:xfrm>
          <a:prstGeom prst="rect">
            <a:avLst/>
          </a:prstGeom>
          <a:solidFill>
            <a:srgbClr val="FFC00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38800" y="1752600"/>
            <a:ext cx="990600" cy="914400"/>
          </a:xfrm>
          <a:prstGeom prst="rect">
            <a:avLst/>
          </a:prstGeom>
          <a:solidFill>
            <a:srgbClr val="FFC00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391400" y="762000"/>
            <a:ext cx="1371600" cy="461665"/>
          </a:xfrm>
          <a:prstGeom prst="rect">
            <a:avLst/>
          </a:prstGeom>
          <a:noFill/>
        </p:spPr>
        <p:txBody>
          <a:bodyPr wrap="square" rtlCol="0">
            <a:spAutoFit/>
          </a:bodyPr>
          <a:lstStyle/>
          <a:p>
            <a:r>
              <a:rPr lang="en-US" sz="2400" dirty="0" smtClean="0"/>
              <a:t>Liberal</a:t>
            </a:r>
            <a:endParaRPr lang="en-US" sz="2400" dirty="0"/>
          </a:p>
        </p:txBody>
      </p:sp>
      <p:cxnSp>
        <p:nvCxnSpPr>
          <p:cNvPr id="11" name="Straight Arrow Connector 10"/>
          <p:cNvCxnSpPr/>
          <p:nvPr/>
        </p:nvCxnSpPr>
        <p:spPr>
          <a:xfrm rot="10800000" flipV="1">
            <a:off x="6248400" y="1143000"/>
            <a:ext cx="1524000" cy="1295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57400" y="4419600"/>
            <a:ext cx="13716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9375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Some classifiers yield an instance probability or score, a numeric value that represents the degree to which an instance is a member of a class. Such a ranking or scoring classifier can be used with a threshold to produce a discrete (binary) classifier.</a:t>
            </a:r>
          </a:p>
          <a:p>
            <a:r>
              <a:rPr lang="en-US" dirty="0" smtClean="0"/>
              <a:t>Given a threshold, one can define a classifier as “if the score &gt; threshold, then a </a:t>
            </a:r>
            <a:r>
              <a:rPr lang="en-US" u="sng" dirty="0" smtClean="0"/>
              <a:t>Yes</a:t>
            </a:r>
            <a:r>
              <a:rPr lang="en-US" dirty="0" smtClean="0"/>
              <a:t> else a </a:t>
            </a:r>
            <a:r>
              <a:rPr lang="en-US" u="sng" dirty="0" smtClean="0"/>
              <a:t>No</a:t>
            </a:r>
            <a:r>
              <a:rPr lang="en-US" dirty="0" smtClean="0"/>
              <a:t>.”</a:t>
            </a:r>
          </a:p>
          <a:p>
            <a:r>
              <a:rPr lang="en-US" dirty="0" smtClean="0"/>
              <a:t>For each classifier, we can plot a point in the ROC space.</a:t>
            </a:r>
          </a:p>
          <a:p>
            <a:r>
              <a:rPr lang="en-US" dirty="0" smtClean="0"/>
              <a:t>Varying a threshold from -∞ to +∞ produces a curve through ROC space.</a:t>
            </a:r>
            <a:endParaRPr lang="en-US" dirty="0"/>
          </a:p>
        </p:txBody>
      </p:sp>
    </p:spTree>
    <p:extLst>
      <p:ext uri="{BB962C8B-B14F-4D97-AF65-F5344CB8AC3E}">
        <p14:creationId xmlns="" xmlns:p14="http://schemas.microsoft.com/office/powerpoint/2010/main" val="4235226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22529" name="Picture 1"/>
          <p:cNvPicPr>
            <a:picLocks noGrp="1" noChangeAspect="1" noChangeArrowheads="1"/>
          </p:cNvPicPr>
          <p:nvPr>
            <p:ph sz="quarter" idx="1"/>
          </p:nvPr>
        </p:nvPicPr>
        <p:blipFill>
          <a:blip r:embed="rId2" cstate="print"/>
          <a:srcRect/>
          <a:stretch>
            <a:fillRect/>
          </a:stretch>
        </p:blipFill>
        <p:spPr bwMode="auto">
          <a:xfrm>
            <a:off x="609601" y="1524000"/>
            <a:ext cx="4495800" cy="4572000"/>
          </a:xfrm>
          <a:prstGeom prst="rect">
            <a:avLst/>
          </a:prstGeom>
          <a:noFill/>
          <a:ln w="9525">
            <a:noFill/>
            <a:miter lim="800000"/>
            <a:headEnd/>
            <a:tailEnd/>
          </a:ln>
        </p:spPr>
      </p:pic>
      <p:graphicFrame>
        <p:nvGraphicFramePr>
          <p:cNvPr id="5" name="Table 4"/>
          <p:cNvGraphicFramePr>
            <a:graphicFrameLocks noGrp="1"/>
          </p:cNvGraphicFramePr>
          <p:nvPr/>
        </p:nvGraphicFramePr>
        <p:xfrm>
          <a:off x="5715000" y="1524003"/>
          <a:ext cx="2743200" cy="4648193"/>
        </p:xfrm>
        <a:graphic>
          <a:graphicData uri="http://schemas.openxmlformats.org/drawingml/2006/table">
            <a:tbl>
              <a:tblPr/>
              <a:tblGrid>
                <a:gridCol w="1371600"/>
                <a:gridCol w="1371600"/>
              </a:tblGrid>
              <a:tr h="422563">
                <a:tc>
                  <a:txBody>
                    <a:bodyPr/>
                    <a:lstStyle/>
                    <a:p>
                      <a:pPr algn="ctr" fontAlgn="b"/>
                      <a:r>
                        <a:rPr lang="en-US" sz="2000" b="0" i="0" u="none" strike="noStrike" dirty="0">
                          <a:solidFill>
                            <a:srgbClr val="000000"/>
                          </a:solidFill>
                          <a:latin typeface="Calibri"/>
                        </a:rPr>
                        <a:t>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dirty="0">
                          <a:solidFill>
                            <a:srgbClr val="000000"/>
                          </a:solidFill>
                          <a:latin typeface="Calibri"/>
                        </a:rPr>
                        <a:t>0.900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dirty="0">
                          <a:solidFill>
                            <a:srgbClr val="000000"/>
                          </a:solidFill>
                          <a:latin typeface="Calibri"/>
                        </a:rPr>
                        <a:t>0.800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0.530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dirty="0">
                          <a:solidFill>
                            <a:srgbClr val="000000"/>
                          </a:solidFill>
                          <a:latin typeface="Calibri"/>
                        </a:rPr>
                        <a:t>0.600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0.520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a:solidFill>
                            <a:srgbClr val="000000"/>
                          </a:solidFill>
                          <a:latin typeface="Calibri"/>
                        </a:rPr>
                        <a:t>0.550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0.505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a:solidFill>
                            <a:srgbClr val="000000"/>
                          </a:solidFill>
                          <a:latin typeface="Calibri"/>
                        </a:rPr>
                        <a:t>0.540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0.390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a:solidFill>
                            <a:srgbClr val="000000"/>
                          </a:solidFill>
                          <a:latin typeface="Calibri"/>
                        </a:rPr>
                        <a:t>0.510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0.370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a:solidFill>
                            <a:srgbClr val="000000"/>
                          </a:solidFill>
                          <a:latin typeface="Calibri"/>
                        </a:rPr>
                        <a:t>0.400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0.360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a:solidFill>
                            <a:srgbClr val="000000"/>
                          </a:solidFill>
                          <a:latin typeface="Calibri"/>
                        </a:rPr>
                        <a:t>0.380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a:solidFill>
                            <a:srgbClr val="000000"/>
                          </a:solidFill>
                          <a:latin typeface="Calibri"/>
                        </a:rPr>
                        <a:t>0.340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0.330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a:solidFill>
                            <a:srgbClr val="000000"/>
                          </a:solidFill>
                          <a:latin typeface="Calibri"/>
                        </a:rPr>
                        <a:t>0.300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89534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a:t>
            </a:r>
            <a:endParaRPr lang="en-US" dirty="0"/>
          </a:p>
        </p:txBody>
      </p:sp>
      <p:graphicFrame>
        <p:nvGraphicFramePr>
          <p:cNvPr id="5" name="Table 4"/>
          <p:cNvGraphicFramePr>
            <a:graphicFrameLocks noGrp="1"/>
          </p:cNvGraphicFramePr>
          <p:nvPr/>
        </p:nvGraphicFramePr>
        <p:xfrm>
          <a:off x="5715000" y="1524003"/>
          <a:ext cx="2743200" cy="4648193"/>
        </p:xfrm>
        <a:graphic>
          <a:graphicData uri="http://schemas.openxmlformats.org/drawingml/2006/table">
            <a:tbl>
              <a:tblPr/>
              <a:tblGrid>
                <a:gridCol w="1371600"/>
                <a:gridCol w="1371600"/>
              </a:tblGrid>
              <a:tr h="422563">
                <a:tc>
                  <a:txBody>
                    <a:bodyPr/>
                    <a:lstStyle/>
                    <a:p>
                      <a:pPr algn="ctr" fontAlgn="b"/>
                      <a:r>
                        <a:rPr lang="en-US" sz="2000" b="0" i="0" u="none" strike="noStrike" dirty="0">
                          <a:solidFill>
                            <a:srgbClr val="000000"/>
                          </a:solidFill>
                          <a:latin typeface="Calibri"/>
                        </a:rPr>
                        <a:t>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dirty="0">
                          <a:solidFill>
                            <a:srgbClr val="000000"/>
                          </a:solidFill>
                          <a:latin typeface="Calibri"/>
                        </a:rPr>
                        <a:t>0.900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dirty="0">
                          <a:solidFill>
                            <a:srgbClr val="000000"/>
                          </a:solidFill>
                          <a:latin typeface="Calibri"/>
                        </a:rPr>
                        <a:t>0.800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0.530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dirty="0">
                          <a:solidFill>
                            <a:srgbClr val="000000"/>
                          </a:solidFill>
                          <a:latin typeface="Calibri"/>
                        </a:rPr>
                        <a:t>0.600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0.520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a:solidFill>
                            <a:srgbClr val="000000"/>
                          </a:solidFill>
                          <a:latin typeface="Calibri"/>
                        </a:rPr>
                        <a:t>0.550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0.505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a:solidFill>
                            <a:srgbClr val="000000"/>
                          </a:solidFill>
                          <a:latin typeface="Calibri"/>
                        </a:rPr>
                        <a:t>0.540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0.390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a:solidFill>
                            <a:srgbClr val="000000"/>
                          </a:solidFill>
                          <a:latin typeface="Calibri"/>
                        </a:rPr>
                        <a:t>0.510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0.370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a:solidFill>
                            <a:srgbClr val="000000"/>
                          </a:solidFill>
                          <a:latin typeface="Calibri"/>
                        </a:rPr>
                        <a:t>0.400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0.360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a:solidFill>
                            <a:srgbClr val="000000"/>
                          </a:solidFill>
                          <a:latin typeface="Calibri"/>
                        </a:rPr>
                        <a:t>0.380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a:solidFill>
                            <a:srgbClr val="000000"/>
                          </a:solidFill>
                          <a:latin typeface="Calibri"/>
                        </a:rPr>
                        <a:t>0.340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0.330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563">
                <a:tc>
                  <a:txBody>
                    <a:bodyPr/>
                    <a:lstStyle/>
                    <a:p>
                      <a:pPr algn="ctr" fontAlgn="b"/>
                      <a:r>
                        <a:rPr lang="en-US" sz="2000" b="0" i="0" u="none" strike="noStrike">
                          <a:solidFill>
                            <a:srgbClr val="000000"/>
                          </a:solidFill>
                          <a:latin typeface="Calibri"/>
                        </a:rPr>
                        <a:t>0.300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Content Placeholder 6"/>
          <p:cNvGraphicFramePr>
            <a:graphicFrameLocks noGrp="1"/>
          </p:cNvGraphicFramePr>
          <p:nvPr>
            <p:ph sz="quarter" idx="1"/>
          </p:nvPr>
        </p:nvGraphicFramePr>
        <p:xfrm>
          <a:off x="304800" y="1524000"/>
          <a:ext cx="47244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528287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a:t>
            </a:r>
            <a:endParaRPr lang="en-US" dirty="0"/>
          </a:p>
        </p:txBody>
      </p:sp>
      <p:pic>
        <p:nvPicPr>
          <p:cNvPr id="23554" name="Picture 2"/>
          <p:cNvPicPr>
            <a:picLocks noGrp="1" noChangeAspect="1" noChangeArrowheads="1"/>
          </p:cNvPicPr>
          <p:nvPr>
            <p:ph sz="quarter" idx="1"/>
          </p:nvPr>
        </p:nvPicPr>
        <p:blipFill>
          <a:blip r:embed="rId2" cstate="print"/>
          <a:srcRect/>
          <a:stretch>
            <a:fillRect/>
          </a:stretch>
        </p:blipFill>
        <p:spPr bwMode="auto">
          <a:xfrm>
            <a:off x="3429000" y="1783744"/>
            <a:ext cx="5459907" cy="4921855"/>
          </a:xfrm>
          <a:prstGeom prst="rect">
            <a:avLst/>
          </a:prstGeom>
          <a:noFill/>
          <a:ln w="9525">
            <a:noFill/>
            <a:miter lim="800000"/>
            <a:headEnd/>
            <a:tailEnd/>
          </a:ln>
        </p:spPr>
      </p:pic>
      <p:graphicFrame>
        <p:nvGraphicFramePr>
          <p:cNvPr id="6" name="Content Placeholder 6"/>
          <p:cNvGraphicFramePr>
            <a:graphicFrameLocks/>
          </p:cNvGraphicFramePr>
          <p:nvPr/>
        </p:nvGraphicFramePr>
        <p:xfrm>
          <a:off x="304800" y="1524000"/>
          <a:ext cx="33528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566251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pic>
        <p:nvPicPr>
          <p:cNvPr id="49154" name="Picture 2"/>
          <p:cNvPicPr>
            <a:picLocks noGrp="1" noChangeAspect="1" noChangeArrowheads="1"/>
          </p:cNvPicPr>
          <p:nvPr>
            <p:ph sz="quarter" idx="1"/>
          </p:nvPr>
        </p:nvPicPr>
        <p:blipFill>
          <a:blip r:embed="rId2" cstate="print"/>
          <a:srcRect/>
          <a:stretch>
            <a:fillRect/>
          </a:stretch>
        </p:blipFill>
        <p:spPr bwMode="auto">
          <a:xfrm>
            <a:off x="457200" y="1676400"/>
            <a:ext cx="3101228" cy="4572000"/>
          </a:xfrm>
          <a:prstGeom prst="rect">
            <a:avLst/>
          </a:prstGeom>
          <a:noFill/>
          <a:ln w="9525">
            <a:noFill/>
            <a:miter lim="800000"/>
            <a:headEnd/>
            <a:tailEnd/>
          </a:ln>
        </p:spPr>
      </p:pic>
      <p:pic>
        <p:nvPicPr>
          <p:cNvPr id="49155" name="Picture 3"/>
          <p:cNvPicPr>
            <a:picLocks noChangeAspect="1" noChangeArrowheads="1"/>
          </p:cNvPicPr>
          <p:nvPr/>
        </p:nvPicPr>
        <p:blipFill>
          <a:blip r:embed="rId3" cstate="print"/>
          <a:srcRect/>
          <a:stretch>
            <a:fillRect/>
          </a:stretch>
        </p:blipFill>
        <p:spPr bwMode="auto">
          <a:xfrm>
            <a:off x="3962400" y="1752600"/>
            <a:ext cx="4791075" cy="4371975"/>
          </a:xfrm>
          <a:prstGeom prst="rect">
            <a:avLst/>
          </a:prstGeom>
          <a:noFill/>
          <a:ln w="9525">
            <a:noFill/>
            <a:miter lim="800000"/>
            <a:headEnd/>
            <a:tailEnd/>
          </a:ln>
        </p:spPr>
      </p:pic>
      <p:cxnSp>
        <p:nvCxnSpPr>
          <p:cNvPr id="7" name="Straight Connector 6"/>
          <p:cNvCxnSpPr/>
          <p:nvPr/>
        </p:nvCxnSpPr>
        <p:spPr>
          <a:xfrm>
            <a:off x="381000" y="2438400"/>
            <a:ext cx="3352800" cy="0"/>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2324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 0.3331  E" pathEditMode="relative" ptsTypes="">
                                      <p:cBhvr>
                                        <p:cTn id="6" dur="2000" fill="hold"/>
                                        <p:tgtEl>
                                          <p:spTgt spid="7"/>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2.77556E-17 0.3331 L 2.77556E-17 0.43303 " pathEditMode="relative" rAng="0" ptsTypes="AA">
                                      <p:cBhvr>
                                        <p:cTn id="10" dur="2000" fill="hold"/>
                                        <p:tgtEl>
                                          <p:spTgt spid="7"/>
                                        </p:tgtEl>
                                        <p:attrNameLst>
                                          <p:attrName>ppt_x</p:attrName>
                                          <p:attrName>ppt_y</p:attrName>
                                        </p:attrNameLst>
                                      </p:cBhvr>
                                      <p:rCtr x="0" y="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3291629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a:t>
            </a:r>
            <a:endParaRPr lang="en-US" dirty="0"/>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142627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F-Measure</a:t>
            </a:r>
            <a:endParaRPr lang="en-US" dirty="0"/>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58802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ROC curves</a:t>
            </a:r>
          </a:p>
          <a:p>
            <a:r>
              <a:rPr lang="en-US" dirty="0" smtClean="0"/>
              <a:t>Cross Validation</a:t>
            </a:r>
            <a:endParaRPr lang="en-US" dirty="0"/>
          </a:p>
        </p:txBody>
      </p:sp>
      <p:sp>
        <p:nvSpPr>
          <p:cNvPr id="4" name="Slide Number Placeholder 3"/>
          <p:cNvSpPr>
            <a:spLocks noGrp="1"/>
          </p:cNvSpPr>
          <p:nvPr>
            <p:ph type="sldNum" sz="quarter" idx="12"/>
          </p:nvPr>
        </p:nvSpPr>
        <p:spPr/>
        <p:txBody>
          <a:bodyPr/>
          <a:lstStyle/>
          <a:p>
            <a:fld id="{A803C764-EDF1-40B9-B530-1A441FDB2D23}" type="slidenum">
              <a:rPr lang="en-US" smtClean="0"/>
              <a:pPr/>
              <a:t>2</a:t>
            </a:fld>
            <a:endParaRPr lang="en-US"/>
          </a:p>
        </p:txBody>
      </p:sp>
    </p:spTree>
    <p:extLst>
      <p:ext uri="{BB962C8B-B14F-4D97-AF65-F5344CB8AC3E}">
        <p14:creationId xmlns="" xmlns:p14="http://schemas.microsoft.com/office/powerpoint/2010/main" val="3901200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graphicFrame>
        <p:nvGraphicFramePr>
          <p:cNvPr id="4" name="Content Placeholder 3"/>
          <p:cNvGraphicFramePr>
            <a:graphicFrameLocks noGrp="1"/>
          </p:cNvGraphicFramePr>
          <p:nvPr>
            <p:ph sz="quarter" idx="1"/>
          </p:nvPr>
        </p:nvGraphicFramePr>
        <p:xfrm>
          <a:off x="533400" y="1828800"/>
          <a:ext cx="7772400" cy="457200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rot="5400000">
            <a:off x="1866900" y="3467100"/>
            <a:ext cx="3886200" cy="0"/>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705100" y="5448300"/>
            <a:ext cx="1143000" cy="1066800"/>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54667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 a ROC</a:t>
            </a:r>
            <a:endParaRPr lang="en-US" dirty="0"/>
          </a:p>
        </p:txBody>
      </p:sp>
      <p:sp>
        <p:nvSpPr>
          <p:cNvPr id="4" name="Slide Number Placeholder 3"/>
          <p:cNvSpPr>
            <a:spLocks noGrp="1"/>
          </p:cNvSpPr>
          <p:nvPr>
            <p:ph type="sldNum" sz="quarter" idx="12"/>
          </p:nvPr>
        </p:nvSpPr>
        <p:spPr/>
        <p:txBody>
          <a:bodyPr/>
          <a:lstStyle/>
          <a:p>
            <a:fld id="{A803C764-EDF1-40B9-B530-1A441FDB2D23}" type="slidenum">
              <a:rPr lang="en-US" smtClean="0"/>
              <a:pPr/>
              <a:t>21</a:t>
            </a:fld>
            <a:endParaRPr lang="en-US"/>
          </a:p>
        </p:txBody>
      </p:sp>
      <p:pic>
        <p:nvPicPr>
          <p:cNvPr id="5" name="Content Placeholder 4"/>
          <p:cNvPicPr>
            <a:picLocks noGrp="1"/>
          </p:cNvPicPr>
          <p:nvPr>
            <p:ph idx="1"/>
          </p:nvPr>
        </p:nvPicPr>
        <p:blipFill>
          <a:blip r:embed="rId2" cstate="print"/>
          <a:srcRect/>
          <a:stretch>
            <a:fillRect/>
          </a:stretch>
        </p:blipFill>
        <p:spPr bwMode="auto">
          <a:xfrm>
            <a:off x="914400" y="1752600"/>
            <a:ext cx="7325244" cy="4648200"/>
          </a:xfrm>
          <a:prstGeom prst="rect">
            <a:avLst/>
          </a:prstGeom>
          <a:noFill/>
          <a:ln w="9525">
            <a:noFill/>
            <a:miter lim="800000"/>
            <a:headEnd/>
            <a:tailEnd/>
          </a:ln>
        </p:spPr>
      </p:pic>
      <p:cxnSp>
        <p:nvCxnSpPr>
          <p:cNvPr id="6" name="Straight Connector 5"/>
          <p:cNvCxnSpPr/>
          <p:nvPr/>
        </p:nvCxnSpPr>
        <p:spPr>
          <a:xfrm>
            <a:off x="4343400" y="1981200"/>
            <a:ext cx="304800" cy="38862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5029200"/>
            <a:ext cx="1143000" cy="369332"/>
          </a:xfrm>
          <a:prstGeom prst="rect">
            <a:avLst/>
          </a:prstGeom>
          <a:noFill/>
        </p:spPr>
        <p:txBody>
          <a:bodyPr wrap="square" rtlCol="0">
            <a:spAutoFit/>
          </a:bodyPr>
          <a:lstStyle/>
          <a:p>
            <a:r>
              <a:rPr lang="en-US" dirty="0" smtClean="0"/>
              <a:t>4.16% FP</a:t>
            </a:r>
            <a:endParaRPr lang="en-US" dirty="0"/>
          </a:p>
        </p:txBody>
      </p:sp>
      <p:cxnSp>
        <p:nvCxnSpPr>
          <p:cNvPr id="11" name="Straight Arrow Connector 10"/>
          <p:cNvCxnSpPr/>
          <p:nvPr/>
        </p:nvCxnSpPr>
        <p:spPr>
          <a:xfrm>
            <a:off x="3505200" y="5181600"/>
            <a:ext cx="1066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7650" name="Picture 2"/>
          <p:cNvPicPr>
            <a:picLocks noChangeAspect="1" noChangeArrowheads="1"/>
          </p:cNvPicPr>
          <p:nvPr/>
        </p:nvPicPr>
        <p:blipFill>
          <a:blip r:embed="rId3" cstate="print"/>
          <a:srcRect/>
          <a:stretch>
            <a:fillRect/>
          </a:stretch>
        </p:blipFill>
        <p:spPr bwMode="auto">
          <a:xfrm>
            <a:off x="2743200" y="3048000"/>
            <a:ext cx="200025" cy="238125"/>
          </a:xfrm>
          <a:prstGeom prst="rect">
            <a:avLst/>
          </a:prstGeom>
          <a:noFill/>
          <a:ln w="9525">
            <a:noFill/>
            <a:miter lim="800000"/>
            <a:headEnd/>
            <a:tailEnd/>
          </a:ln>
        </p:spPr>
      </p:pic>
      <p:pic>
        <p:nvPicPr>
          <p:cNvPr id="27651" name="Picture 3"/>
          <p:cNvPicPr>
            <a:picLocks noChangeAspect="1" noChangeArrowheads="1"/>
          </p:cNvPicPr>
          <p:nvPr/>
        </p:nvPicPr>
        <p:blipFill>
          <a:blip r:embed="rId3" cstate="print"/>
          <a:srcRect/>
          <a:stretch>
            <a:fillRect/>
          </a:stretch>
        </p:blipFill>
        <p:spPr bwMode="auto">
          <a:xfrm>
            <a:off x="2438400" y="3733800"/>
            <a:ext cx="200025" cy="238125"/>
          </a:xfrm>
          <a:prstGeom prst="rect">
            <a:avLst/>
          </a:prstGeom>
          <a:noFill/>
          <a:ln w="9525">
            <a:noFill/>
            <a:miter lim="800000"/>
            <a:headEnd/>
            <a:tailEnd/>
          </a:ln>
        </p:spPr>
      </p:pic>
      <p:pic>
        <p:nvPicPr>
          <p:cNvPr id="27652" name="Picture 4"/>
          <p:cNvPicPr>
            <a:picLocks noChangeAspect="1" noChangeArrowheads="1"/>
          </p:cNvPicPr>
          <p:nvPr/>
        </p:nvPicPr>
        <p:blipFill>
          <a:blip r:embed="rId4" cstate="print"/>
          <a:srcRect/>
          <a:stretch>
            <a:fillRect/>
          </a:stretch>
        </p:blipFill>
        <p:spPr bwMode="auto">
          <a:xfrm>
            <a:off x="5181600" y="3200400"/>
            <a:ext cx="238125" cy="219075"/>
          </a:xfrm>
          <a:prstGeom prst="rect">
            <a:avLst/>
          </a:prstGeom>
          <a:noFill/>
          <a:ln w="9525">
            <a:noFill/>
            <a:miter lim="800000"/>
            <a:headEnd/>
            <a:tailEnd/>
          </a:ln>
        </p:spPr>
      </p:pic>
      <p:pic>
        <p:nvPicPr>
          <p:cNvPr id="27653" name="Picture 5"/>
          <p:cNvPicPr>
            <a:picLocks noChangeAspect="1" noChangeArrowheads="1"/>
          </p:cNvPicPr>
          <p:nvPr/>
        </p:nvPicPr>
        <p:blipFill>
          <a:blip r:embed="rId4" cstate="print"/>
          <a:srcRect/>
          <a:stretch>
            <a:fillRect/>
          </a:stretch>
        </p:blipFill>
        <p:spPr bwMode="auto">
          <a:xfrm>
            <a:off x="5943600" y="4191000"/>
            <a:ext cx="238125" cy="219075"/>
          </a:xfrm>
          <a:prstGeom prst="rect">
            <a:avLst/>
          </a:prstGeom>
          <a:noFill/>
          <a:ln w="9525">
            <a:noFill/>
            <a:miter lim="800000"/>
            <a:headEnd/>
            <a:tailEnd/>
          </a:ln>
        </p:spPr>
      </p:pic>
      <p:pic>
        <p:nvPicPr>
          <p:cNvPr id="27654" name="Picture 6"/>
          <p:cNvPicPr>
            <a:picLocks noChangeAspect="1" noChangeArrowheads="1"/>
          </p:cNvPicPr>
          <p:nvPr/>
        </p:nvPicPr>
        <p:blipFill>
          <a:blip r:embed="rId4" cstate="print"/>
          <a:srcRect/>
          <a:stretch>
            <a:fillRect/>
          </a:stretch>
        </p:blipFill>
        <p:spPr bwMode="auto">
          <a:xfrm>
            <a:off x="5334000" y="4038600"/>
            <a:ext cx="201888" cy="185737"/>
          </a:xfrm>
          <a:prstGeom prst="rect">
            <a:avLst/>
          </a:prstGeom>
          <a:noFill/>
          <a:ln w="9525">
            <a:noFill/>
            <a:miter lim="800000"/>
            <a:headEnd/>
            <a:tailEnd/>
          </a:ln>
        </p:spPr>
      </p:pic>
      <p:pic>
        <p:nvPicPr>
          <p:cNvPr id="17" name="Picture 3"/>
          <p:cNvPicPr>
            <a:picLocks noChangeAspect="1" noChangeArrowheads="1"/>
          </p:cNvPicPr>
          <p:nvPr/>
        </p:nvPicPr>
        <p:blipFill>
          <a:blip r:embed="rId3" cstate="print"/>
          <a:srcRect/>
          <a:stretch>
            <a:fillRect/>
          </a:stretch>
        </p:blipFill>
        <p:spPr bwMode="auto">
          <a:xfrm>
            <a:off x="2971800" y="3352800"/>
            <a:ext cx="200025" cy="2381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A803C764-EDF1-40B9-B530-1A441FDB2D23}" type="slidenum">
              <a:rPr lang="en-US" smtClean="0"/>
              <a:pPr/>
              <a:t>22</a:t>
            </a:fld>
            <a:endParaRPr lang="en-US"/>
          </a:p>
        </p:txBody>
      </p:sp>
      <p:pic>
        <p:nvPicPr>
          <p:cNvPr id="28674" name="Picture 2"/>
          <p:cNvPicPr>
            <a:picLocks noChangeAspect="1" noChangeArrowheads="1"/>
          </p:cNvPicPr>
          <p:nvPr/>
        </p:nvPicPr>
        <p:blipFill>
          <a:blip r:embed="rId2" cstate="print"/>
          <a:srcRect/>
          <a:stretch>
            <a:fillRect/>
          </a:stretch>
        </p:blipFill>
        <p:spPr bwMode="auto">
          <a:xfrm>
            <a:off x="1295400" y="1600200"/>
            <a:ext cx="6629400" cy="453739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a:xfrm>
            <a:off x="457200" y="274638"/>
            <a:ext cx="8229600" cy="777875"/>
          </a:xfrm>
        </p:spPr>
        <p:txBody>
          <a:bodyPr/>
          <a:lstStyle/>
          <a:p>
            <a:r>
              <a:rPr lang="en-US" altLang="en-US" dirty="0" smtClean="0">
                <a:ea typeface="ＭＳ Ｐゴシック" pitchFamily="34" charset="-128"/>
              </a:rPr>
              <a:t>Cross Validation</a:t>
            </a:r>
          </a:p>
        </p:txBody>
      </p:sp>
      <p:sp>
        <p:nvSpPr>
          <p:cNvPr id="117763" name="Rectangle 3"/>
          <p:cNvSpPr>
            <a:spLocks noGrp="1"/>
          </p:cNvSpPr>
          <p:nvPr>
            <p:ph type="body" idx="1"/>
          </p:nvPr>
        </p:nvSpPr>
        <p:spPr>
          <a:xfrm>
            <a:off x="457200" y="944563"/>
            <a:ext cx="8229600" cy="4525962"/>
          </a:xfrm>
        </p:spPr>
        <p:txBody>
          <a:bodyPr/>
          <a:lstStyle/>
          <a:p>
            <a:pPr>
              <a:lnSpc>
                <a:spcPct val="90000"/>
              </a:lnSpc>
            </a:pPr>
            <a:r>
              <a:rPr lang="en-US" altLang="en-US" sz="2400" dirty="0" smtClean="0">
                <a:ea typeface="ＭＳ Ｐゴシック" pitchFamily="34" charset="-128"/>
              </a:rPr>
              <a:t>Cross-Validation is a statistical method of evaluating and comparing learning algorithms by dividing data into two segments: </a:t>
            </a:r>
          </a:p>
          <a:p>
            <a:pPr lvl="1">
              <a:lnSpc>
                <a:spcPct val="90000"/>
              </a:lnSpc>
            </a:pPr>
            <a:r>
              <a:rPr lang="en-US" altLang="en-US" sz="2000" dirty="0" smtClean="0">
                <a:ea typeface="ＭＳ Ｐゴシック" pitchFamily="34" charset="-128"/>
              </a:rPr>
              <a:t>one used to learn or train a model and </a:t>
            </a:r>
          </a:p>
          <a:p>
            <a:pPr lvl="1">
              <a:lnSpc>
                <a:spcPct val="90000"/>
              </a:lnSpc>
            </a:pPr>
            <a:r>
              <a:rPr lang="en-US" altLang="en-US" sz="2000" dirty="0" smtClean="0">
                <a:ea typeface="ＭＳ Ｐゴシック" pitchFamily="34" charset="-128"/>
              </a:rPr>
              <a:t>the other used to validate the model. </a:t>
            </a:r>
          </a:p>
          <a:p>
            <a:pPr>
              <a:lnSpc>
                <a:spcPct val="90000"/>
              </a:lnSpc>
            </a:pPr>
            <a:r>
              <a:rPr lang="en-US" altLang="en-US" sz="2400" dirty="0" smtClean="0">
                <a:ea typeface="ＭＳ Ｐゴシック" pitchFamily="34" charset="-128"/>
              </a:rPr>
              <a:t>In typical cross-validation, the training and validation sets must cross-over in successive rounds such that each data point has a chance of being validated against. </a:t>
            </a:r>
          </a:p>
          <a:p>
            <a:pPr>
              <a:lnSpc>
                <a:spcPct val="90000"/>
              </a:lnSpc>
            </a:pPr>
            <a:r>
              <a:rPr lang="en-US" altLang="en-US" sz="2400" dirty="0" smtClean="0">
                <a:ea typeface="ＭＳ Ｐゴシック" pitchFamily="34" charset="-128"/>
              </a:rPr>
              <a:t>The basic form of cross-validation is k-fold cross-validation. </a:t>
            </a:r>
          </a:p>
          <a:p>
            <a:pPr>
              <a:lnSpc>
                <a:spcPct val="90000"/>
              </a:lnSpc>
            </a:pPr>
            <a:r>
              <a:rPr lang="en-US" altLang="en-US" sz="2400" dirty="0" smtClean="0">
                <a:ea typeface="ＭＳ Ｐゴシック" pitchFamily="34" charset="-128"/>
              </a:rPr>
              <a:t>Other forms of cross-validation are special cases of k-fold cross-validation or involve repeated rounds of k-fold cross-validation.</a:t>
            </a:r>
          </a:p>
        </p:txBody>
      </p:sp>
    </p:spTree>
    <p:extLst>
      <p:ext uri="{BB962C8B-B14F-4D97-AF65-F5344CB8AC3E}">
        <p14:creationId xmlns="" xmlns:p14="http://schemas.microsoft.com/office/powerpoint/2010/main" val="2098648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a:xfrm>
            <a:off x="457200" y="274638"/>
            <a:ext cx="8229600" cy="777875"/>
          </a:xfrm>
        </p:spPr>
        <p:txBody>
          <a:bodyPr/>
          <a:lstStyle/>
          <a:p>
            <a:r>
              <a:rPr lang="en-US" altLang="en-US" dirty="0" smtClean="0">
                <a:ea typeface="ＭＳ Ｐゴシック" pitchFamily="34" charset="-128"/>
              </a:rPr>
              <a:t>Cross Validation</a:t>
            </a:r>
          </a:p>
        </p:txBody>
      </p:sp>
      <p:sp>
        <p:nvSpPr>
          <p:cNvPr id="120835" name="Rectangle 3"/>
          <p:cNvSpPr>
            <a:spLocks noGrp="1"/>
          </p:cNvSpPr>
          <p:nvPr>
            <p:ph type="body" idx="1"/>
          </p:nvPr>
        </p:nvSpPr>
        <p:spPr>
          <a:xfrm>
            <a:off x="457200" y="944563"/>
            <a:ext cx="8229600" cy="4525962"/>
          </a:xfrm>
        </p:spPr>
        <p:txBody>
          <a:bodyPr/>
          <a:lstStyle/>
          <a:p>
            <a:pPr>
              <a:lnSpc>
                <a:spcPct val="80000"/>
              </a:lnSpc>
            </a:pPr>
            <a:r>
              <a:rPr lang="en-US" altLang="en-US" sz="2400" smtClean="0">
                <a:ea typeface="ＭＳ Ｐゴシック" pitchFamily="34" charset="-128"/>
              </a:rPr>
              <a:t>There are two possible goals in cross-validation:</a:t>
            </a:r>
          </a:p>
          <a:p>
            <a:pPr lvl="1">
              <a:lnSpc>
                <a:spcPct val="80000"/>
              </a:lnSpc>
            </a:pPr>
            <a:r>
              <a:rPr lang="en-US" altLang="en-US" sz="2000" smtClean="0">
                <a:ea typeface="ＭＳ Ｐゴシック" pitchFamily="34" charset="-128"/>
              </a:rPr>
              <a:t>To estimate performance of the learned model from available data using one algorithm. In other words, to gauge the generalizability of an algorithm.</a:t>
            </a:r>
          </a:p>
          <a:p>
            <a:pPr lvl="1">
              <a:lnSpc>
                <a:spcPct val="80000"/>
              </a:lnSpc>
            </a:pPr>
            <a:r>
              <a:rPr lang="en-US" altLang="en-US" sz="2000" smtClean="0">
                <a:ea typeface="ＭＳ Ｐゴシック" pitchFamily="34" charset="-128"/>
              </a:rPr>
              <a:t>To compare the performance of two or more different algorithms and find out the best algorithm for the available data, or alternatively to compare the performance of two or more variants of a parameterized model.</a:t>
            </a:r>
          </a:p>
          <a:p>
            <a:pPr>
              <a:lnSpc>
                <a:spcPct val="80000"/>
              </a:lnSpc>
            </a:pPr>
            <a:r>
              <a:rPr lang="en-US" altLang="en-US" sz="2400" smtClean="0">
                <a:ea typeface="ＭＳ Ｐゴシック" pitchFamily="34" charset="-128"/>
              </a:rPr>
              <a:t>Type of cross-validation procedures:</a:t>
            </a:r>
          </a:p>
          <a:p>
            <a:pPr lvl="1">
              <a:lnSpc>
                <a:spcPct val="80000"/>
              </a:lnSpc>
            </a:pPr>
            <a:r>
              <a:rPr lang="en-US" altLang="en-US" sz="2000" smtClean="0">
                <a:ea typeface="ＭＳ Ｐゴシック" pitchFamily="34" charset="-128"/>
              </a:rPr>
              <a:t>Resubstitution Validation</a:t>
            </a:r>
          </a:p>
          <a:p>
            <a:pPr lvl="1">
              <a:lnSpc>
                <a:spcPct val="80000"/>
              </a:lnSpc>
            </a:pPr>
            <a:r>
              <a:rPr lang="en-US" altLang="en-US" sz="2000" smtClean="0">
                <a:ea typeface="ＭＳ Ｐゴシック" pitchFamily="34" charset="-128"/>
              </a:rPr>
              <a:t>Hold-Out Validation</a:t>
            </a:r>
          </a:p>
          <a:p>
            <a:pPr lvl="1">
              <a:lnSpc>
                <a:spcPct val="80000"/>
              </a:lnSpc>
            </a:pPr>
            <a:r>
              <a:rPr lang="en-US" altLang="en-US" sz="2000" smtClean="0">
                <a:ea typeface="ＭＳ Ｐゴシック" pitchFamily="34" charset="-128"/>
              </a:rPr>
              <a:t>K-Fold Cross-Validation</a:t>
            </a:r>
          </a:p>
          <a:p>
            <a:pPr lvl="1">
              <a:lnSpc>
                <a:spcPct val="80000"/>
              </a:lnSpc>
            </a:pPr>
            <a:r>
              <a:rPr lang="en-US" altLang="en-US" sz="2000" smtClean="0">
                <a:ea typeface="ＭＳ Ｐゴシック" pitchFamily="34" charset="-128"/>
              </a:rPr>
              <a:t>Leave-One-Out Cross-Validation</a:t>
            </a:r>
          </a:p>
          <a:p>
            <a:pPr lvl="1">
              <a:lnSpc>
                <a:spcPct val="80000"/>
              </a:lnSpc>
            </a:pPr>
            <a:r>
              <a:rPr lang="en-US" altLang="en-US" sz="2000" smtClean="0">
                <a:ea typeface="ＭＳ Ｐゴシック" pitchFamily="34" charset="-128"/>
              </a:rPr>
              <a:t>Repeated K-Fold Cross-Validation</a:t>
            </a:r>
          </a:p>
        </p:txBody>
      </p:sp>
    </p:spTree>
    <p:extLst>
      <p:ext uri="{BB962C8B-B14F-4D97-AF65-F5344CB8AC3E}">
        <p14:creationId xmlns="" xmlns:p14="http://schemas.microsoft.com/office/powerpoint/2010/main" val="50656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a:xfrm>
            <a:off x="457200" y="274638"/>
            <a:ext cx="8229600" cy="777875"/>
          </a:xfrm>
        </p:spPr>
        <p:txBody>
          <a:bodyPr/>
          <a:lstStyle/>
          <a:p>
            <a:r>
              <a:rPr lang="en-US" altLang="en-US" dirty="0" err="1" smtClean="0">
                <a:ea typeface="ＭＳ Ｐゴシック" pitchFamily="34" charset="-128"/>
              </a:rPr>
              <a:t>Resubstitution</a:t>
            </a:r>
            <a:r>
              <a:rPr lang="en-US" altLang="en-US" dirty="0" smtClean="0">
                <a:ea typeface="ＭＳ Ｐゴシック" pitchFamily="34" charset="-128"/>
              </a:rPr>
              <a:t> Validation</a:t>
            </a:r>
          </a:p>
        </p:txBody>
      </p:sp>
      <p:sp>
        <p:nvSpPr>
          <p:cNvPr id="121859" name="Rectangle 3"/>
          <p:cNvSpPr>
            <a:spLocks noGrp="1"/>
          </p:cNvSpPr>
          <p:nvPr>
            <p:ph type="body" idx="1"/>
          </p:nvPr>
        </p:nvSpPr>
        <p:spPr>
          <a:xfrm>
            <a:off x="457200" y="1135063"/>
            <a:ext cx="8229600" cy="4525962"/>
          </a:xfrm>
        </p:spPr>
        <p:txBody>
          <a:bodyPr/>
          <a:lstStyle/>
          <a:p>
            <a:r>
              <a:rPr lang="en-US" altLang="en-US" smtClean="0">
                <a:ea typeface="ＭＳ Ｐゴシック" pitchFamily="34" charset="-128"/>
              </a:rPr>
              <a:t>In resubstitution validation, the model is learned from all the available data and then tested on the same set of data. </a:t>
            </a:r>
          </a:p>
          <a:p>
            <a:r>
              <a:rPr lang="en-US" altLang="en-US" smtClean="0">
                <a:ea typeface="ＭＳ Ｐゴシック" pitchFamily="34" charset="-128"/>
              </a:rPr>
              <a:t>This validation process uses all the available data but suffers seriously from over-fitting. </a:t>
            </a:r>
          </a:p>
          <a:p>
            <a:r>
              <a:rPr lang="en-US" altLang="en-US" smtClean="0">
                <a:ea typeface="ＭＳ Ｐゴシック" pitchFamily="34" charset="-128"/>
              </a:rPr>
              <a:t>That is, the algorithm might perform well on the available data yet poorly on future unseen test data.</a:t>
            </a:r>
          </a:p>
        </p:txBody>
      </p:sp>
    </p:spTree>
    <p:extLst>
      <p:ext uri="{BB962C8B-B14F-4D97-AF65-F5344CB8AC3E}">
        <p14:creationId xmlns="" xmlns:p14="http://schemas.microsoft.com/office/powerpoint/2010/main" val="3519013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a:xfrm>
            <a:off x="457200" y="274638"/>
            <a:ext cx="8229600" cy="777875"/>
          </a:xfrm>
        </p:spPr>
        <p:txBody>
          <a:bodyPr/>
          <a:lstStyle/>
          <a:p>
            <a:r>
              <a:rPr lang="en-US" altLang="en-US" dirty="0" smtClean="0">
                <a:ea typeface="ＭＳ Ｐゴシック" pitchFamily="34" charset="-128"/>
              </a:rPr>
              <a:t>Hold-Out Validation</a:t>
            </a:r>
          </a:p>
        </p:txBody>
      </p:sp>
      <p:sp>
        <p:nvSpPr>
          <p:cNvPr id="122883" name="Rectangle 3"/>
          <p:cNvSpPr>
            <a:spLocks noGrp="1"/>
          </p:cNvSpPr>
          <p:nvPr>
            <p:ph type="body" idx="1"/>
          </p:nvPr>
        </p:nvSpPr>
        <p:spPr>
          <a:xfrm>
            <a:off x="323850" y="1304925"/>
            <a:ext cx="8686800" cy="4968875"/>
          </a:xfrm>
        </p:spPr>
        <p:txBody>
          <a:bodyPr/>
          <a:lstStyle/>
          <a:p>
            <a:pPr>
              <a:lnSpc>
                <a:spcPct val="80000"/>
              </a:lnSpc>
            </a:pPr>
            <a:r>
              <a:rPr lang="en-US" altLang="en-US" sz="2400" smtClean="0">
                <a:ea typeface="ＭＳ Ｐゴシック" pitchFamily="34" charset="-128"/>
              </a:rPr>
              <a:t>To avoid over-fitting, an independent test set is preferred. </a:t>
            </a:r>
          </a:p>
          <a:p>
            <a:pPr>
              <a:lnSpc>
                <a:spcPct val="80000"/>
              </a:lnSpc>
            </a:pPr>
            <a:r>
              <a:rPr lang="en-US" altLang="en-US" sz="2400" smtClean="0">
                <a:ea typeface="ＭＳ Ｐゴシック" pitchFamily="34" charset="-128"/>
              </a:rPr>
              <a:t>A natural approach is to split the available data into two non-overlapped parts: </a:t>
            </a:r>
          </a:p>
          <a:p>
            <a:pPr lvl="1">
              <a:lnSpc>
                <a:spcPct val="80000"/>
              </a:lnSpc>
            </a:pPr>
            <a:r>
              <a:rPr lang="en-US" altLang="en-US" sz="2400" smtClean="0">
                <a:ea typeface="ＭＳ Ｐゴシック" pitchFamily="34" charset="-128"/>
              </a:rPr>
              <a:t>one for training and </a:t>
            </a:r>
          </a:p>
          <a:p>
            <a:pPr lvl="1">
              <a:lnSpc>
                <a:spcPct val="80000"/>
              </a:lnSpc>
            </a:pPr>
            <a:r>
              <a:rPr lang="en-US" altLang="en-US" sz="2400" smtClean="0">
                <a:ea typeface="ＭＳ Ｐゴシック" pitchFamily="34" charset="-128"/>
              </a:rPr>
              <a:t>the other for testing. </a:t>
            </a:r>
          </a:p>
          <a:p>
            <a:pPr>
              <a:lnSpc>
                <a:spcPct val="80000"/>
              </a:lnSpc>
            </a:pPr>
            <a:r>
              <a:rPr lang="en-US" altLang="en-US" sz="2400" smtClean="0">
                <a:ea typeface="ＭＳ Ｐゴシック" pitchFamily="34" charset="-128"/>
              </a:rPr>
              <a:t>The test data is held out and not looked at during training. </a:t>
            </a:r>
          </a:p>
          <a:p>
            <a:pPr>
              <a:lnSpc>
                <a:spcPct val="80000"/>
              </a:lnSpc>
            </a:pPr>
            <a:r>
              <a:rPr lang="en-US" altLang="en-US" sz="2400" smtClean="0">
                <a:ea typeface="ＭＳ Ｐゴシック" pitchFamily="34" charset="-128"/>
              </a:rPr>
              <a:t>Hold-out validation avoids the overlap between training data and test data, yielding a more accurate estimate for the generalization performance of the algorithm. </a:t>
            </a:r>
          </a:p>
          <a:p>
            <a:pPr>
              <a:lnSpc>
                <a:spcPct val="80000"/>
              </a:lnSpc>
            </a:pPr>
            <a:r>
              <a:rPr lang="en-US" altLang="en-US" sz="2400" smtClean="0">
                <a:ea typeface="ＭＳ Ｐゴシック" pitchFamily="34" charset="-128"/>
              </a:rPr>
              <a:t>The downside is that this procedure does not use all the available data and the results are highly dependent on the choice for the training/test split. </a:t>
            </a:r>
          </a:p>
          <a:p>
            <a:pPr>
              <a:lnSpc>
                <a:spcPct val="80000"/>
              </a:lnSpc>
            </a:pPr>
            <a:r>
              <a:rPr lang="en-US" altLang="en-US" sz="2400" smtClean="0">
                <a:ea typeface="ＭＳ Ｐゴシック" pitchFamily="34" charset="-128"/>
              </a:rPr>
              <a:t>The instances chosen for inclusion in the test set may be too easy or too difficult to classify and this can skew the results.</a:t>
            </a:r>
          </a:p>
        </p:txBody>
      </p:sp>
    </p:spTree>
    <p:extLst>
      <p:ext uri="{BB962C8B-B14F-4D97-AF65-F5344CB8AC3E}">
        <p14:creationId xmlns="" xmlns:p14="http://schemas.microsoft.com/office/powerpoint/2010/main" val="4268166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a:xfrm>
            <a:off x="457200" y="274638"/>
            <a:ext cx="8229600" cy="777875"/>
          </a:xfrm>
        </p:spPr>
        <p:txBody>
          <a:bodyPr/>
          <a:lstStyle/>
          <a:p>
            <a:r>
              <a:rPr lang="en-US" altLang="en-US" dirty="0" smtClean="0">
                <a:ea typeface="ＭＳ Ｐゴシック" pitchFamily="34" charset="-128"/>
              </a:rPr>
              <a:t>Hold-Out Validation</a:t>
            </a:r>
          </a:p>
        </p:txBody>
      </p:sp>
      <p:sp>
        <p:nvSpPr>
          <p:cNvPr id="124931" name="Rectangle 3"/>
          <p:cNvSpPr>
            <a:spLocks noGrp="1"/>
          </p:cNvSpPr>
          <p:nvPr>
            <p:ph type="body" idx="1"/>
          </p:nvPr>
        </p:nvSpPr>
        <p:spPr>
          <a:xfrm>
            <a:off x="323850" y="1304925"/>
            <a:ext cx="8686800" cy="4968875"/>
          </a:xfrm>
        </p:spPr>
        <p:txBody>
          <a:bodyPr/>
          <a:lstStyle/>
          <a:p>
            <a:pPr>
              <a:lnSpc>
                <a:spcPct val="80000"/>
              </a:lnSpc>
            </a:pPr>
            <a:r>
              <a:rPr lang="en-US" altLang="en-US" sz="2800" smtClean="0">
                <a:ea typeface="ＭＳ Ｐゴシック" pitchFamily="34" charset="-128"/>
              </a:rPr>
              <a:t>Furthermore, the data in the test set may be valuable for training and if it is heldout prediction performance may suffer, again leading to skewed results. </a:t>
            </a:r>
          </a:p>
          <a:p>
            <a:pPr>
              <a:lnSpc>
                <a:spcPct val="80000"/>
              </a:lnSpc>
            </a:pPr>
            <a:r>
              <a:rPr lang="en-US" altLang="en-US" sz="2800" smtClean="0">
                <a:ea typeface="ＭＳ Ｐゴシック" pitchFamily="34" charset="-128"/>
              </a:rPr>
              <a:t>These problems can be partially addressed by repeating hold-out validation multiple times and averaging the results, but unless this repetition is performed in a systematic manner, some data may be included in the test set multiple times while others are not included at all, or conversely some data may always fall in the test set and never get a chance to contribute to the learning phase. </a:t>
            </a:r>
          </a:p>
          <a:p>
            <a:pPr>
              <a:lnSpc>
                <a:spcPct val="80000"/>
              </a:lnSpc>
            </a:pPr>
            <a:r>
              <a:rPr lang="en-US" altLang="en-US" sz="2800" smtClean="0">
                <a:ea typeface="ＭＳ Ｐゴシック" pitchFamily="34" charset="-128"/>
              </a:rPr>
              <a:t>To deal with these challenges and utilize the available data to the max, k-fold cross-validation is used.</a:t>
            </a:r>
          </a:p>
        </p:txBody>
      </p:sp>
    </p:spTree>
    <p:extLst>
      <p:ext uri="{BB962C8B-B14F-4D97-AF65-F5344CB8AC3E}">
        <p14:creationId xmlns="" xmlns:p14="http://schemas.microsoft.com/office/powerpoint/2010/main" val="337042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a:xfrm>
            <a:off x="457200" y="274638"/>
            <a:ext cx="8229600" cy="777875"/>
          </a:xfrm>
        </p:spPr>
        <p:txBody>
          <a:bodyPr/>
          <a:lstStyle/>
          <a:p>
            <a:r>
              <a:rPr lang="en-US" altLang="en-US" dirty="0" smtClean="0">
                <a:ea typeface="ＭＳ Ｐゴシック" pitchFamily="34" charset="-128"/>
              </a:rPr>
              <a:t>k-fold Cross Validation</a:t>
            </a:r>
          </a:p>
        </p:txBody>
      </p:sp>
      <p:sp>
        <p:nvSpPr>
          <p:cNvPr id="118787" name="Rectangle 3"/>
          <p:cNvSpPr>
            <a:spLocks noGrp="1"/>
          </p:cNvSpPr>
          <p:nvPr>
            <p:ph type="body" idx="1"/>
          </p:nvPr>
        </p:nvSpPr>
        <p:spPr>
          <a:xfrm>
            <a:off x="457200" y="944563"/>
            <a:ext cx="8229600" cy="4525962"/>
          </a:xfrm>
        </p:spPr>
        <p:txBody>
          <a:bodyPr/>
          <a:lstStyle/>
          <a:p>
            <a:pPr>
              <a:lnSpc>
                <a:spcPct val="80000"/>
              </a:lnSpc>
            </a:pPr>
            <a:r>
              <a:rPr lang="en-US" altLang="en-US" sz="2800" smtClean="0">
                <a:ea typeface="ＭＳ Ｐゴシック" pitchFamily="34" charset="-128"/>
              </a:rPr>
              <a:t>In k-fold cross-validation the data is first partitioned into k equally (or nearly equally) sized segments or folds. </a:t>
            </a:r>
          </a:p>
          <a:p>
            <a:pPr>
              <a:lnSpc>
                <a:spcPct val="80000"/>
              </a:lnSpc>
            </a:pPr>
            <a:r>
              <a:rPr lang="en-US" altLang="en-US" sz="2800" smtClean="0">
                <a:ea typeface="ＭＳ Ｐゴシック" pitchFamily="34" charset="-128"/>
              </a:rPr>
              <a:t>Subsequently k iterations of training and validation are performed such that within each iteration a different fold of the data is held-out for validation while the remaining k - 1 folds are used for learning. </a:t>
            </a:r>
          </a:p>
          <a:p>
            <a:pPr>
              <a:lnSpc>
                <a:spcPct val="80000"/>
              </a:lnSpc>
            </a:pPr>
            <a:r>
              <a:rPr lang="en-US" altLang="en-US" sz="2800" smtClean="0">
                <a:ea typeface="ＭＳ Ｐゴシック" pitchFamily="34" charset="-128"/>
              </a:rPr>
              <a:t>Fig. 1 demonstrates an example with k = 3. The darker section of the data are used for training while the lighter sections are used for validation. </a:t>
            </a:r>
          </a:p>
          <a:p>
            <a:pPr>
              <a:lnSpc>
                <a:spcPct val="80000"/>
              </a:lnSpc>
            </a:pPr>
            <a:r>
              <a:rPr lang="en-US" altLang="en-US" sz="2800" smtClean="0">
                <a:ea typeface="ＭＳ Ｐゴシック" pitchFamily="34" charset="-128"/>
              </a:rPr>
              <a:t>In data mining and machine learning 10-fold cross-validation (k = 10) is the most common.</a:t>
            </a:r>
          </a:p>
        </p:txBody>
      </p:sp>
    </p:spTree>
    <p:extLst>
      <p:ext uri="{BB962C8B-B14F-4D97-AF65-F5344CB8AC3E}">
        <p14:creationId xmlns="" xmlns:p14="http://schemas.microsoft.com/office/powerpoint/2010/main" val="397342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p:nvPr>
        </p:nvSpPr>
        <p:spPr>
          <a:xfrm>
            <a:off x="457200" y="274638"/>
            <a:ext cx="8229600" cy="777875"/>
          </a:xfrm>
        </p:spPr>
        <p:txBody>
          <a:bodyPr/>
          <a:lstStyle/>
          <a:p>
            <a:r>
              <a:rPr lang="en-US" altLang="en-US" dirty="0" smtClean="0">
                <a:ea typeface="ＭＳ Ｐゴシック" pitchFamily="34" charset="-128"/>
              </a:rPr>
              <a:t>k-fold Cross Validation</a:t>
            </a:r>
          </a:p>
        </p:txBody>
      </p:sp>
      <p:pic>
        <p:nvPicPr>
          <p:cNvPr id="119813"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950" y="1557338"/>
            <a:ext cx="8928100" cy="3465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1523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Curves</a:t>
            </a:r>
            <a:endParaRPr lang="en-US" dirty="0"/>
          </a:p>
        </p:txBody>
      </p:sp>
      <p:sp>
        <p:nvSpPr>
          <p:cNvPr id="3" name="Content Placeholder 2"/>
          <p:cNvSpPr>
            <a:spLocks noGrp="1"/>
          </p:cNvSpPr>
          <p:nvPr>
            <p:ph sz="quarter" idx="1"/>
          </p:nvPr>
        </p:nvSpPr>
        <p:spPr/>
        <p:txBody>
          <a:bodyPr>
            <a:normAutofit/>
          </a:bodyPr>
          <a:lstStyle/>
          <a:p>
            <a:r>
              <a:rPr lang="en-US" dirty="0" smtClean="0"/>
              <a:t>ROC: Receiver Operating Characteristics.</a:t>
            </a:r>
          </a:p>
          <a:p>
            <a:r>
              <a:rPr lang="en-US" dirty="0" smtClean="0"/>
              <a:t>ROC curves are insensitive to changes in class distribution. If the proportion of positive to negative instances changes in a test set, the ROC curves will not change.</a:t>
            </a:r>
          </a:p>
          <a:p>
            <a:r>
              <a:rPr lang="en-US" dirty="0" smtClean="0"/>
              <a:t>A discrete classifier produces only a single point in ROC space.</a:t>
            </a:r>
          </a:p>
        </p:txBody>
      </p:sp>
    </p:spTree>
    <p:extLst>
      <p:ext uri="{BB962C8B-B14F-4D97-AF65-F5344CB8AC3E}">
        <p14:creationId xmlns="" xmlns:p14="http://schemas.microsoft.com/office/powerpoint/2010/main" val="19695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p:cNvSpPr>
          <p:nvPr>
            <p:ph type="title"/>
          </p:nvPr>
        </p:nvSpPr>
        <p:spPr>
          <a:xfrm>
            <a:off x="457200" y="274638"/>
            <a:ext cx="8229600" cy="777875"/>
          </a:xfrm>
        </p:spPr>
        <p:txBody>
          <a:bodyPr/>
          <a:lstStyle/>
          <a:p>
            <a:r>
              <a:rPr lang="en-US" altLang="en-US" dirty="0" smtClean="0">
                <a:ea typeface="ＭＳ Ｐゴシック" pitchFamily="34" charset="-128"/>
              </a:rPr>
              <a:t>Leave-One-Out Cross-Validation</a:t>
            </a:r>
          </a:p>
        </p:txBody>
      </p:sp>
      <p:sp>
        <p:nvSpPr>
          <p:cNvPr id="123907" name="Rectangle 3"/>
          <p:cNvSpPr>
            <a:spLocks noGrp="1"/>
          </p:cNvSpPr>
          <p:nvPr>
            <p:ph type="body" idx="1"/>
          </p:nvPr>
        </p:nvSpPr>
        <p:spPr>
          <a:xfrm>
            <a:off x="457200" y="1376363"/>
            <a:ext cx="8229600" cy="4525962"/>
          </a:xfrm>
        </p:spPr>
        <p:txBody>
          <a:bodyPr/>
          <a:lstStyle/>
          <a:p>
            <a:pPr>
              <a:lnSpc>
                <a:spcPct val="80000"/>
              </a:lnSpc>
            </a:pPr>
            <a:r>
              <a:rPr lang="en-US" altLang="en-US" sz="2800" dirty="0" smtClean="0">
                <a:ea typeface="ＭＳ Ｐゴシック" pitchFamily="34" charset="-128"/>
              </a:rPr>
              <a:t>Leave-one-out cross-validation (LOOCV) is a special case of k-fold cross-validation where k equals the number of instances in the data. </a:t>
            </a:r>
          </a:p>
          <a:p>
            <a:pPr>
              <a:lnSpc>
                <a:spcPct val="80000"/>
              </a:lnSpc>
            </a:pPr>
            <a:r>
              <a:rPr lang="en-US" altLang="en-US" sz="2800" dirty="0" smtClean="0">
                <a:ea typeface="ＭＳ Ｐゴシック" pitchFamily="34" charset="-128"/>
              </a:rPr>
              <a:t>In other words in each iteration nearly all the data except for a single observation are used for training and the model is tested on that single observation. </a:t>
            </a:r>
          </a:p>
          <a:p>
            <a:pPr>
              <a:lnSpc>
                <a:spcPct val="80000"/>
              </a:lnSpc>
            </a:pPr>
            <a:r>
              <a:rPr lang="en-US" altLang="en-US" sz="2800" dirty="0" smtClean="0">
                <a:ea typeface="ＭＳ Ｐゴシック" pitchFamily="34" charset="-128"/>
              </a:rPr>
              <a:t>An accuracy estimate obtained using LOOCV is known to be almost unbiased but it has high variance, leading to unreliable estimates. </a:t>
            </a:r>
          </a:p>
          <a:p>
            <a:pPr>
              <a:lnSpc>
                <a:spcPct val="80000"/>
              </a:lnSpc>
            </a:pPr>
            <a:r>
              <a:rPr lang="en-US" altLang="en-US" sz="2800" dirty="0" smtClean="0">
                <a:ea typeface="ＭＳ Ｐゴシック" pitchFamily="34" charset="-128"/>
              </a:rPr>
              <a:t>It is still widely used when the available data are very rare, especially in bioinformatics where only dozens of data samples are available.</a:t>
            </a:r>
          </a:p>
        </p:txBody>
      </p:sp>
    </p:spTree>
    <p:extLst>
      <p:ext uri="{BB962C8B-B14F-4D97-AF65-F5344CB8AC3E}">
        <p14:creationId xmlns="" xmlns:p14="http://schemas.microsoft.com/office/powerpoint/2010/main" val="2453579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a:xfrm>
            <a:off x="457200" y="598488"/>
            <a:ext cx="8229600" cy="777875"/>
          </a:xfrm>
        </p:spPr>
        <p:txBody>
          <a:bodyPr/>
          <a:lstStyle/>
          <a:p>
            <a:r>
              <a:rPr lang="en-US" altLang="en-US" dirty="0" smtClean="0">
                <a:ea typeface="ＭＳ Ｐゴシック" pitchFamily="34" charset="-128"/>
              </a:rPr>
              <a:t>Repeated K-Fold Cross-Validation</a:t>
            </a:r>
          </a:p>
        </p:txBody>
      </p:sp>
      <p:sp>
        <p:nvSpPr>
          <p:cNvPr id="125955" name="Rectangle 3"/>
          <p:cNvSpPr>
            <a:spLocks noGrp="1"/>
          </p:cNvSpPr>
          <p:nvPr>
            <p:ph type="body" idx="1"/>
          </p:nvPr>
        </p:nvSpPr>
        <p:spPr>
          <a:xfrm>
            <a:off x="457200" y="1376363"/>
            <a:ext cx="8229600" cy="4525962"/>
          </a:xfrm>
        </p:spPr>
        <p:txBody>
          <a:bodyPr/>
          <a:lstStyle/>
          <a:p>
            <a:pPr>
              <a:lnSpc>
                <a:spcPct val="90000"/>
              </a:lnSpc>
            </a:pPr>
            <a:r>
              <a:rPr lang="en-US" altLang="en-US" sz="2800" smtClean="0">
                <a:ea typeface="ＭＳ Ｐゴシック" pitchFamily="34" charset="-128"/>
              </a:rPr>
              <a:t>To obtain reliable performance estimation or comparison, large number of estimates are always preferred. </a:t>
            </a:r>
          </a:p>
          <a:p>
            <a:pPr>
              <a:lnSpc>
                <a:spcPct val="90000"/>
              </a:lnSpc>
            </a:pPr>
            <a:r>
              <a:rPr lang="en-US" altLang="en-US" sz="2800" smtClean="0">
                <a:ea typeface="ＭＳ Ｐゴシック" pitchFamily="34" charset="-128"/>
              </a:rPr>
              <a:t>In k-fold cross-validation, only k estimates are obtained. </a:t>
            </a:r>
          </a:p>
          <a:p>
            <a:pPr>
              <a:lnSpc>
                <a:spcPct val="90000"/>
              </a:lnSpc>
            </a:pPr>
            <a:r>
              <a:rPr lang="en-US" altLang="en-US" sz="2800" smtClean="0">
                <a:ea typeface="ＭＳ Ｐゴシック" pitchFamily="34" charset="-128"/>
              </a:rPr>
              <a:t>A commonly used method to increase the number of estimates is to run k-fold cross-validation multiple times. </a:t>
            </a:r>
          </a:p>
          <a:p>
            <a:pPr>
              <a:lnSpc>
                <a:spcPct val="90000"/>
              </a:lnSpc>
            </a:pPr>
            <a:r>
              <a:rPr lang="en-US" altLang="en-US" sz="2800" smtClean="0">
                <a:ea typeface="ＭＳ Ｐゴシック" pitchFamily="34" charset="-128"/>
              </a:rPr>
              <a:t>The data is reshuffled and re-stratified before each round.</a:t>
            </a:r>
          </a:p>
        </p:txBody>
      </p:sp>
    </p:spTree>
    <p:extLst>
      <p:ext uri="{BB962C8B-B14F-4D97-AF65-F5344CB8AC3E}">
        <p14:creationId xmlns="" xmlns:p14="http://schemas.microsoft.com/office/powerpoint/2010/main" val="4089374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81"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33600" y="457200"/>
            <a:ext cx="5038106" cy="6079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4719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graphicFrame>
        <p:nvGraphicFramePr>
          <p:cNvPr id="4" name="Content Placeholder 3"/>
          <p:cNvGraphicFramePr>
            <a:graphicFrameLocks noGrp="1"/>
          </p:cNvGraphicFramePr>
          <p:nvPr>
            <p:ph sz="quarter" idx="1"/>
          </p:nvPr>
        </p:nvGraphicFramePr>
        <p:xfrm>
          <a:off x="685800" y="1905000"/>
          <a:ext cx="4190999" cy="2804160"/>
        </p:xfrm>
        <a:graphic>
          <a:graphicData uri="http://schemas.openxmlformats.org/drawingml/2006/table">
            <a:tbl>
              <a:tblPr/>
              <a:tblGrid>
                <a:gridCol w="959771"/>
                <a:gridCol w="792829"/>
                <a:gridCol w="1219200"/>
                <a:gridCol w="1219199"/>
              </a:tblGrid>
              <a:tr h="350393">
                <a:tc>
                  <a:txBody>
                    <a:bodyPr/>
                    <a:lstStyle/>
                    <a:p>
                      <a:pPr marL="0" marR="0">
                        <a:lnSpc>
                          <a:spcPct val="115000"/>
                        </a:lnSpc>
                        <a:spcBef>
                          <a:spcPts val="0"/>
                        </a:spcBef>
                        <a:spcAft>
                          <a:spcPts val="0"/>
                        </a:spcAft>
                      </a:pPr>
                      <a:endParaRPr lang="en-US" sz="2000" dirty="0">
                        <a:latin typeface="Calibri"/>
                        <a:ea typeface="PMingLiU"/>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000">
                        <a:latin typeface="Calibri"/>
                        <a:ea typeface="PMingLiU"/>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marL="0" marR="0" algn="ctr">
                        <a:lnSpc>
                          <a:spcPct val="115000"/>
                        </a:lnSpc>
                        <a:spcBef>
                          <a:spcPts val="0"/>
                        </a:spcBef>
                        <a:spcAft>
                          <a:spcPts val="0"/>
                        </a:spcAft>
                      </a:pPr>
                      <a:r>
                        <a:rPr lang="en-US" sz="2000">
                          <a:latin typeface="Calibri"/>
                          <a:ea typeface="PMingLiU"/>
                          <a:cs typeface="Times New Roman"/>
                        </a:rPr>
                        <a:t>True Class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50393">
                <a:tc>
                  <a:txBody>
                    <a:bodyPr/>
                    <a:lstStyle/>
                    <a:p>
                      <a:pPr marL="0" marR="0">
                        <a:lnSpc>
                          <a:spcPct val="115000"/>
                        </a:lnSpc>
                        <a:spcBef>
                          <a:spcPts val="0"/>
                        </a:spcBef>
                        <a:spcAft>
                          <a:spcPts val="0"/>
                        </a:spcAft>
                      </a:pPr>
                      <a:endParaRPr lang="en-US" sz="2000">
                        <a:latin typeface="Calibri"/>
                        <a:ea typeface="PMingLiU"/>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PMingLiU"/>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PMingLiU"/>
                          <a:cs typeface="Times New Roman"/>
                        </a:rPr>
                        <a:t>Pos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err="1">
                          <a:latin typeface="Calibri"/>
                          <a:ea typeface="PMingLiU"/>
                          <a:cs typeface="Times New Roman"/>
                        </a:rPr>
                        <a:t>Neg</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0786">
                <a:tc rowSpan="2">
                  <a:txBody>
                    <a:bodyPr/>
                    <a:lstStyle/>
                    <a:p>
                      <a:pPr marL="71755" marR="71755" algn="ctr">
                        <a:lnSpc>
                          <a:spcPct val="115000"/>
                        </a:lnSpc>
                        <a:spcBef>
                          <a:spcPts val="0"/>
                        </a:spcBef>
                        <a:spcAft>
                          <a:spcPts val="0"/>
                        </a:spcAft>
                      </a:pPr>
                      <a:r>
                        <a:rPr lang="en-US" sz="2000">
                          <a:latin typeface="Calibri"/>
                          <a:ea typeface="PMingLiU"/>
                          <a:cs typeface="Times New Roman"/>
                        </a:rPr>
                        <a:t>Hypothesized Class</a:t>
                      </a: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PMingLiU"/>
                        <a:cs typeface="Times New Roman"/>
                      </a:endParaRPr>
                    </a:p>
                    <a:p>
                      <a:pPr marL="0" marR="0" algn="ctr">
                        <a:lnSpc>
                          <a:spcPct val="115000"/>
                        </a:lnSpc>
                        <a:spcBef>
                          <a:spcPts val="0"/>
                        </a:spcBef>
                        <a:spcAft>
                          <a:spcPts val="0"/>
                        </a:spcAft>
                      </a:pPr>
                      <a:r>
                        <a:rPr lang="en-US" sz="2000" dirty="0" smtClean="0">
                          <a:latin typeface="Calibri"/>
                          <a:ea typeface="PMingLiU"/>
                          <a:cs typeface="Times New Roman"/>
                        </a:rPr>
                        <a:t>Yes</a:t>
                      </a:r>
                    </a:p>
                    <a:p>
                      <a:pPr marL="0" marR="0" algn="ctr">
                        <a:lnSpc>
                          <a:spcPct val="115000"/>
                        </a:lnSpc>
                        <a:spcBef>
                          <a:spcPts val="0"/>
                        </a:spcBef>
                        <a:spcAft>
                          <a:spcPts val="0"/>
                        </a:spcAft>
                      </a:pP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latin typeface="Calibri"/>
                          <a:ea typeface="PMingLiU"/>
                          <a:cs typeface="Times New Roman"/>
                        </a:rPr>
                        <a:t>True Positives (TP)</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000" dirty="0">
                          <a:latin typeface="Calibri"/>
                          <a:ea typeface="PMingLiU"/>
                          <a:cs typeface="Times New Roman"/>
                        </a:rPr>
                        <a:t>False </a:t>
                      </a:r>
                      <a:r>
                        <a:rPr lang="en-US" sz="2000" dirty="0" smtClean="0">
                          <a:latin typeface="Calibri"/>
                          <a:ea typeface="PMingLiU"/>
                          <a:cs typeface="Times New Roman"/>
                        </a:rPr>
                        <a:t>Positives (FP)</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0786">
                <a:tc vMerge="1">
                  <a:txBody>
                    <a:bodyPr/>
                    <a:lstStyle/>
                    <a:p>
                      <a:endParaRPr lang="en-US"/>
                    </a:p>
                  </a:txBody>
                  <a:tcPr/>
                </a:tc>
                <a:tc>
                  <a:txBody>
                    <a:bodyPr/>
                    <a:lstStyle/>
                    <a:p>
                      <a:pPr marL="0" marR="0" algn="ctr">
                        <a:lnSpc>
                          <a:spcPct val="115000"/>
                        </a:lnSpc>
                        <a:spcBef>
                          <a:spcPts val="0"/>
                        </a:spcBef>
                        <a:spcAft>
                          <a:spcPts val="0"/>
                        </a:spcAft>
                      </a:pPr>
                      <a:endParaRPr lang="en-US" sz="2000" dirty="0">
                        <a:latin typeface="Calibri"/>
                        <a:ea typeface="PMingLiU"/>
                        <a:cs typeface="Times New Roman"/>
                      </a:endParaRPr>
                    </a:p>
                    <a:p>
                      <a:pPr marL="0" marR="0" algn="ctr">
                        <a:lnSpc>
                          <a:spcPct val="115000"/>
                        </a:lnSpc>
                        <a:spcBef>
                          <a:spcPts val="0"/>
                        </a:spcBef>
                        <a:spcAft>
                          <a:spcPts val="0"/>
                        </a:spcAft>
                      </a:pPr>
                      <a:r>
                        <a:rPr lang="en-US" sz="2000" dirty="0" smtClean="0">
                          <a:latin typeface="Calibri"/>
                          <a:ea typeface="PMingLiU"/>
                          <a:cs typeface="Times New Roman"/>
                        </a:rPr>
                        <a:t>No</a:t>
                      </a:r>
                    </a:p>
                    <a:p>
                      <a:pPr marL="0" marR="0" algn="ctr">
                        <a:lnSpc>
                          <a:spcPct val="115000"/>
                        </a:lnSpc>
                        <a:spcBef>
                          <a:spcPts val="0"/>
                        </a:spcBef>
                        <a:spcAft>
                          <a:spcPts val="0"/>
                        </a:spcAft>
                      </a:pP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PMingLiU"/>
                          <a:cs typeface="Times New Roman"/>
                        </a:rPr>
                        <a:t>False </a:t>
                      </a:r>
                      <a:r>
                        <a:rPr lang="en-US" sz="2000" dirty="0" smtClean="0">
                          <a:latin typeface="Calibri"/>
                          <a:ea typeface="PMingLiU"/>
                          <a:cs typeface="Times New Roman"/>
                        </a:rPr>
                        <a:t>Negatives (FN)</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PMingLiU"/>
                          <a:cs typeface="Times New Roman"/>
                        </a:rPr>
                        <a:t>True </a:t>
                      </a:r>
                      <a:r>
                        <a:rPr lang="en-US" sz="2000" dirty="0" smtClean="0">
                          <a:latin typeface="Calibri"/>
                          <a:ea typeface="PMingLiU"/>
                          <a:cs typeface="Times New Roman"/>
                        </a:rPr>
                        <a:t>Negatives (TN)</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bl>
          </a:graphicData>
        </a:graphic>
      </p:graphicFrame>
      <p:sp>
        <p:nvSpPr>
          <p:cNvPr id="5" name="TextBox 4"/>
          <p:cNvSpPr txBox="1"/>
          <p:nvPr/>
        </p:nvSpPr>
        <p:spPr>
          <a:xfrm>
            <a:off x="2895600" y="4800600"/>
            <a:ext cx="1981200" cy="461665"/>
          </a:xfrm>
          <a:prstGeom prst="rect">
            <a:avLst/>
          </a:prstGeom>
          <a:noFill/>
        </p:spPr>
        <p:txBody>
          <a:bodyPr wrap="square" rtlCol="0">
            <a:spAutoFit/>
          </a:bodyPr>
          <a:lstStyle/>
          <a:p>
            <a:r>
              <a:rPr lang="en-US" sz="2400" dirty="0" smtClean="0"/>
              <a:t>P               N</a:t>
            </a:r>
            <a:endParaRPr lang="en-US" sz="2400" dirty="0"/>
          </a:p>
        </p:txBody>
      </p:sp>
      <p:cxnSp>
        <p:nvCxnSpPr>
          <p:cNvPr id="7" name="Straight Arrow Connector 6"/>
          <p:cNvCxnSpPr/>
          <p:nvPr/>
        </p:nvCxnSpPr>
        <p:spPr>
          <a:xfrm rot="5400000">
            <a:off x="2553494" y="3618706"/>
            <a:ext cx="990600" cy="1588"/>
          </a:xfrm>
          <a:prstGeom prst="straightConnector1">
            <a:avLst/>
          </a:prstGeom>
          <a:ln w="508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V="1">
            <a:off x="3772694" y="3542506"/>
            <a:ext cx="990600" cy="1588"/>
          </a:xfrm>
          <a:prstGeom prst="straightConnector1">
            <a:avLst/>
          </a:prstGeom>
          <a:ln w="508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1209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graphicFrame>
        <p:nvGraphicFramePr>
          <p:cNvPr id="4" name="Content Placeholder 3"/>
          <p:cNvGraphicFramePr>
            <a:graphicFrameLocks noGrp="1"/>
          </p:cNvGraphicFramePr>
          <p:nvPr>
            <p:ph sz="quarter" idx="1"/>
          </p:nvPr>
        </p:nvGraphicFramePr>
        <p:xfrm>
          <a:off x="685800" y="1905000"/>
          <a:ext cx="4190999" cy="2804160"/>
        </p:xfrm>
        <a:graphic>
          <a:graphicData uri="http://schemas.openxmlformats.org/drawingml/2006/table">
            <a:tbl>
              <a:tblPr/>
              <a:tblGrid>
                <a:gridCol w="959771"/>
                <a:gridCol w="792829"/>
                <a:gridCol w="1219200"/>
                <a:gridCol w="1219199"/>
              </a:tblGrid>
              <a:tr h="350393">
                <a:tc>
                  <a:txBody>
                    <a:bodyPr/>
                    <a:lstStyle/>
                    <a:p>
                      <a:pPr marL="0" marR="0">
                        <a:lnSpc>
                          <a:spcPct val="115000"/>
                        </a:lnSpc>
                        <a:spcBef>
                          <a:spcPts val="0"/>
                        </a:spcBef>
                        <a:spcAft>
                          <a:spcPts val="0"/>
                        </a:spcAft>
                      </a:pPr>
                      <a:endParaRPr lang="en-US" sz="2000" dirty="0">
                        <a:latin typeface="Calibri"/>
                        <a:ea typeface="PMingLiU"/>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000">
                        <a:latin typeface="Calibri"/>
                        <a:ea typeface="PMingLiU"/>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marL="0" marR="0" algn="ctr">
                        <a:lnSpc>
                          <a:spcPct val="115000"/>
                        </a:lnSpc>
                        <a:spcBef>
                          <a:spcPts val="0"/>
                        </a:spcBef>
                        <a:spcAft>
                          <a:spcPts val="0"/>
                        </a:spcAft>
                      </a:pPr>
                      <a:r>
                        <a:rPr lang="en-US" sz="2000">
                          <a:latin typeface="Calibri"/>
                          <a:ea typeface="PMingLiU"/>
                          <a:cs typeface="Times New Roman"/>
                        </a:rPr>
                        <a:t>True Class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50393">
                <a:tc>
                  <a:txBody>
                    <a:bodyPr/>
                    <a:lstStyle/>
                    <a:p>
                      <a:pPr marL="0" marR="0">
                        <a:lnSpc>
                          <a:spcPct val="115000"/>
                        </a:lnSpc>
                        <a:spcBef>
                          <a:spcPts val="0"/>
                        </a:spcBef>
                        <a:spcAft>
                          <a:spcPts val="0"/>
                        </a:spcAft>
                      </a:pPr>
                      <a:endParaRPr lang="en-US" sz="2000">
                        <a:latin typeface="Calibri"/>
                        <a:ea typeface="PMingLiU"/>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PMingLiU"/>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PMingLiU"/>
                          <a:cs typeface="Times New Roman"/>
                        </a:rPr>
                        <a:t>Pos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err="1">
                          <a:latin typeface="Calibri"/>
                          <a:ea typeface="PMingLiU"/>
                          <a:cs typeface="Times New Roman"/>
                        </a:rPr>
                        <a:t>Neg</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0786">
                <a:tc rowSpan="2">
                  <a:txBody>
                    <a:bodyPr/>
                    <a:lstStyle/>
                    <a:p>
                      <a:pPr marL="71755" marR="71755" algn="ctr">
                        <a:lnSpc>
                          <a:spcPct val="115000"/>
                        </a:lnSpc>
                        <a:spcBef>
                          <a:spcPts val="0"/>
                        </a:spcBef>
                        <a:spcAft>
                          <a:spcPts val="0"/>
                        </a:spcAft>
                      </a:pPr>
                      <a:r>
                        <a:rPr lang="en-US" sz="2000">
                          <a:latin typeface="Calibri"/>
                          <a:ea typeface="PMingLiU"/>
                          <a:cs typeface="Times New Roman"/>
                        </a:rPr>
                        <a:t>Hypothesized Class</a:t>
                      </a: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PMingLiU"/>
                        <a:cs typeface="Times New Roman"/>
                      </a:endParaRPr>
                    </a:p>
                    <a:p>
                      <a:pPr marL="0" marR="0" algn="ctr">
                        <a:lnSpc>
                          <a:spcPct val="115000"/>
                        </a:lnSpc>
                        <a:spcBef>
                          <a:spcPts val="0"/>
                        </a:spcBef>
                        <a:spcAft>
                          <a:spcPts val="0"/>
                        </a:spcAft>
                      </a:pPr>
                      <a:r>
                        <a:rPr lang="en-US" sz="2000" dirty="0" smtClean="0">
                          <a:latin typeface="Calibri"/>
                          <a:ea typeface="PMingLiU"/>
                          <a:cs typeface="Times New Roman"/>
                        </a:rPr>
                        <a:t>Yes</a:t>
                      </a:r>
                    </a:p>
                    <a:p>
                      <a:pPr marL="0" marR="0" algn="ctr">
                        <a:lnSpc>
                          <a:spcPct val="115000"/>
                        </a:lnSpc>
                        <a:spcBef>
                          <a:spcPts val="0"/>
                        </a:spcBef>
                        <a:spcAft>
                          <a:spcPts val="0"/>
                        </a:spcAft>
                      </a:pP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latin typeface="Calibri"/>
                          <a:ea typeface="PMingLiU"/>
                          <a:cs typeface="Times New Roman"/>
                        </a:rPr>
                        <a:t>True Positives (TP)</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000" dirty="0">
                          <a:latin typeface="Calibri"/>
                          <a:ea typeface="PMingLiU"/>
                          <a:cs typeface="Times New Roman"/>
                        </a:rPr>
                        <a:t>False </a:t>
                      </a:r>
                      <a:r>
                        <a:rPr lang="en-US" sz="2000" dirty="0" smtClean="0">
                          <a:latin typeface="Calibri"/>
                          <a:ea typeface="PMingLiU"/>
                          <a:cs typeface="Times New Roman"/>
                        </a:rPr>
                        <a:t>Positives (FP)</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0786">
                <a:tc vMerge="1">
                  <a:txBody>
                    <a:bodyPr/>
                    <a:lstStyle/>
                    <a:p>
                      <a:endParaRPr lang="en-US"/>
                    </a:p>
                  </a:txBody>
                  <a:tcPr/>
                </a:tc>
                <a:tc>
                  <a:txBody>
                    <a:bodyPr/>
                    <a:lstStyle/>
                    <a:p>
                      <a:pPr marL="0" marR="0" algn="ctr">
                        <a:lnSpc>
                          <a:spcPct val="115000"/>
                        </a:lnSpc>
                        <a:spcBef>
                          <a:spcPts val="0"/>
                        </a:spcBef>
                        <a:spcAft>
                          <a:spcPts val="0"/>
                        </a:spcAft>
                      </a:pPr>
                      <a:endParaRPr lang="en-US" sz="2000" dirty="0">
                        <a:latin typeface="Calibri"/>
                        <a:ea typeface="PMingLiU"/>
                        <a:cs typeface="Times New Roman"/>
                      </a:endParaRPr>
                    </a:p>
                    <a:p>
                      <a:pPr marL="0" marR="0" algn="ctr">
                        <a:lnSpc>
                          <a:spcPct val="115000"/>
                        </a:lnSpc>
                        <a:spcBef>
                          <a:spcPts val="0"/>
                        </a:spcBef>
                        <a:spcAft>
                          <a:spcPts val="0"/>
                        </a:spcAft>
                      </a:pPr>
                      <a:r>
                        <a:rPr lang="en-US" sz="2000" dirty="0" smtClean="0">
                          <a:latin typeface="Calibri"/>
                          <a:ea typeface="PMingLiU"/>
                          <a:cs typeface="Times New Roman"/>
                        </a:rPr>
                        <a:t>No</a:t>
                      </a:r>
                    </a:p>
                    <a:p>
                      <a:pPr marL="0" marR="0" algn="ctr">
                        <a:lnSpc>
                          <a:spcPct val="115000"/>
                        </a:lnSpc>
                        <a:spcBef>
                          <a:spcPts val="0"/>
                        </a:spcBef>
                        <a:spcAft>
                          <a:spcPts val="0"/>
                        </a:spcAft>
                      </a:pP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PMingLiU"/>
                          <a:cs typeface="Times New Roman"/>
                        </a:rPr>
                        <a:t>False </a:t>
                      </a:r>
                      <a:r>
                        <a:rPr lang="en-US" sz="2000" dirty="0" smtClean="0">
                          <a:latin typeface="Calibri"/>
                          <a:ea typeface="PMingLiU"/>
                          <a:cs typeface="Times New Roman"/>
                        </a:rPr>
                        <a:t>Negatives (FN)</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PMingLiU"/>
                          <a:cs typeface="Times New Roman"/>
                        </a:rPr>
                        <a:t>True </a:t>
                      </a:r>
                      <a:r>
                        <a:rPr lang="en-US" sz="2000" dirty="0" smtClean="0">
                          <a:latin typeface="Calibri"/>
                          <a:ea typeface="PMingLiU"/>
                          <a:cs typeface="Times New Roman"/>
                        </a:rPr>
                        <a:t>Negatives (TN)</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bl>
          </a:graphicData>
        </a:graphic>
      </p:graphicFrame>
      <p:sp>
        <p:nvSpPr>
          <p:cNvPr id="5" name="TextBox 4"/>
          <p:cNvSpPr txBox="1"/>
          <p:nvPr/>
        </p:nvSpPr>
        <p:spPr>
          <a:xfrm>
            <a:off x="2895600" y="4800600"/>
            <a:ext cx="1981200" cy="461665"/>
          </a:xfrm>
          <a:prstGeom prst="rect">
            <a:avLst/>
          </a:prstGeom>
          <a:noFill/>
        </p:spPr>
        <p:txBody>
          <a:bodyPr wrap="square" rtlCol="0">
            <a:spAutoFit/>
          </a:bodyPr>
          <a:lstStyle/>
          <a:p>
            <a:r>
              <a:rPr lang="en-US" sz="2400" dirty="0" smtClean="0"/>
              <a:t>P               N</a:t>
            </a:r>
            <a:endParaRPr lang="en-US" sz="2400" dirty="0"/>
          </a:p>
        </p:txBody>
      </p:sp>
      <p:graphicFrame>
        <p:nvGraphicFramePr>
          <p:cNvPr id="30723" name="Object 3"/>
          <p:cNvGraphicFramePr>
            <a:graphicFrameLocks noChangeAspect="1"/>
          </p:cNvGraphicFramePr>
          <p:nvPr/>
        </p:nvGraphicFramePr>
        <p:xfrm>
          <a:off x="5181600" y="2514600"/>
          <a:ext cx="3205162" cy="2362200"/>
        </p:xfrm>
        <a:graphic>
          <a:graphicData uri="http://schemas.openxmlformats.org/presentationml/2006/ole">
            <p:oleObj spid="_x0000_s1031" name="Equation" r:id="rId3" imgW="1371600" imgH="1625600" progId="Equation.3">
              <p:embed/>
            </p:oleObj>
          </a:graphicData>
        </a:graphic>
      </p:graphicFrame>
    </p:spTree>
    <p:extLst>
      <p:ext uri="{BB962C8B-B14F-4D97-AF65-F5344CB8AC3E}">
        <p14:creationId xmlns="" xmlns:p14="http://schemas.microsoft.com/office/powerpoint/2010/main" val="4046817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graphicFrame>
        <p:nvGraphicFramePr>
          <p:cNvPr id="4" name="Content Placeholder 3"/>
          <p:cNvGraphicFramePr>
            <a:graphicFrameLocks noGrp="1"/>
          </p:cNvGraphicFramePr>
          <p:nvPr>
            <p:ph sz="quarter" idx="1"/>
          </p:nvPr>
        </p:nvGraphicFramePr>
        <p:xfrm>
          <a:off x="685800" y="1905000"/>
          <a:ext cx="4190999" cy="2804160"/>
        </p:xfrm>
        <a:graphic>
          <a:graphicData uri="http://schemas.openxmlformats.org/drawingml/2006/table">
            <a:tbl>
              <a:tblPr/>
              <a:tblGrid>
                <a:gridCol w="959771"/>
                <a:gridCol w="792829"/>
                <a:gridCol w="1219200"/>
                <a:gridCol w="1219199"/>
              </a:tblGrid>
              <a:tr h="350393">
                <a:tc>
                  <a:txBody>
                    <a:bodyPr/>
                    <a:lstStyle/>
                    <a:p>
                      <a:pPr marL="0" marR="0">
                        <a:lnSpc>
                          <a:spcPct val="115000"/>
                        </a:lnSpc>
                        <a:spcBef>
                          <a:spcPts val="0"/>
                        </a:spcBef>
                        <a:spcAft>
                          <a:spcPts val="0"/>
                        </a:spcAft>
                      </a:pPr>
                      <a:endParaRPr lang="en-US" sz="2000" dirty="0">
                        <a:latin typeface="Calibri"/>
                        <a:ea typeface="PMingLiU"/>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000">
                        <a:latin typeface="Calibri"/>
                        <a:ea typeface="PMingLiU"/>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marL="0" marR="0" algn="ctr">
                        <a:lnSpc>
                          <a:spcPct val="115000"/>
                        </a:lnSpc>
                        <a:spcBef>
                          <a:spcPts val="0"/>
                        </a:spcBef>
                        <a:spcAft>
                          <a:spcPts val="0"/>
                        </a:spcAft>
                      </a:pPr>
                      <a:r>
                        <a:rPr lang="en-US" sz="2000">
                          <a:latin typeface="Calibri"/>
                          <a:ea typeface="PMingLiU"/>
                          <a:cs typeface="Times New Roman"/>
                        </a:rPr>
                        <a:t>True Class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50393">
                <a:tc>
                  <a:txBody>
                    <a:bodyPr/>
                    <a:lstStyle/>
                    <a:p>
                      <a:pPr marL="0" marR="0">
                        <a:lnSpc>
                          <a:spcPct val="115000"/>
                        </a:lnSpc>
                        <a:spcBef>
                          <a:spcPts val="0"/>
                        </a:spcBef>
                        <a:spcAft>
                          <a:spcPts val="0"/>
                        </a:spcAft>
                      </a:pPr>
                      <a:endParaRPr lang="en-US" sz="2000">
                        <a:latin typeface="Calibri"/>
                        <a:ea typeface="PMingLiU"/>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PMingLiU"/>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PMingLiU"/>
                          <a:cs typeface="Times New Roman"/>
                        </a:rPr>
                        <a:t>Pos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err="1">
                          <a:latin typeface="Calibri"/>
                          <a:ea typeface="PMingLiU"/>
                          <a:cs typeface="Times New Roman"/>
                        </a:rPr>
                        <a:t>Neg</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0786">
                <a:tc rowSpan="2">
                  <a:txBody>
                    <a:bodyPr/>
                    <a:lstStyle/>
                    <a:p>
                      <a:pPr marL="71755" marR="71755" algn="ctr">
                        <a:lnSpc>
                          <a:spcPct val="115000"/>
                        </a:lnSpc>
                        <a:spcBef>
                          <a:spcPts val="0"/>
                        </a:spcBef>
                        <a:spcAft>
                          <a:spcPts val="0"/>
                        </a:spcAft>
                      </a:pPr>
                      <a:r>
                        <a:rPr lang="en-US" sz="2000">
                          <a:latin typeface="Calibri"/>
                          <a:ea typeface="PMingLiU"/>
                          <a:cs typeface="Times New Roman"/>
                        </a:rPr>
                        <a:t>Hypothesized Class</a:t>
                      </a: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PMingLiU"/>
                        <a:cs typeface="Times New Roman"/>
                      </a:endParaRPr>
                    </a:p>
                    <a:p>
                      <a:pPr marL="0" marR="0" algn="ctr">
                        <a:lnSpc>
                          <a:spcPct val="115000"/>
                        </a:lnSpc>
                        <a:spcBef>
                          <a:spcPts val="0"/>
                        </a:spcBef>
                        <a:spcAft>
                          <a:spcPts val="0"/>
                        </a:spcAft>
                      </a:pPr>
                      <a:r>
                        <a:rPr lang="en-US" sz="2000" dirty="0" smtClean="0">
                          <a:latin typeface="Calibri"/>
                          <a:ea typeface="PMingLiU"/>
                          <a:cs typeface="Times New Roman"/>
                        </a:rPr>
                        <a:t>Yes</a:t>
                      </a:r>
                    </a:p>
                    <a:p>
                      <a:pPr marL="0" marR="0" algn="ctr">
                        <a:lnSpc>
                          <a:spcPct val="115000"/>
                        </a:lnSpc>
                        <a:spcBef>
                          <a:spcPts val="0"/>
                        </a:spcBef>
                        <a:spcAft>
                          <a:spcPts val="0"/>
                        </a:spcAft>
                      </a:pP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latin typeface="Calibri"/>
                          <a:ea typeface="PMingLiU"/>
                          <a:cs typeface="Times New Roman"/>
                        </a:rPr>
                        <a:t>True Positives (TP)</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000" dirty="0">
                          <a:latin typeface="Calibri"/>
                          <a:ea typeface="PMingLiU"/>
                          <a:cs typeface="Times New Roman"/>
                        </a:rPr>
                        <a:t>False </a:t>
                      </a:r>
                      <a:r>
                        <a:rPr lang="en-US" sz="2000" dirty="0" smtClean="0">
                          <a:latin typeface="Calibri"/>
                          <a:ea typeface="PMingLiU"/>
                          <a:cs typeface="Times New Roman"/>
                        </a:rPr>
                        <a:t>Positives (FP)</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0786">
                <a:tc vMerge="1">
                  <a:txBody>
                    <a:bodyPr/>
                    <a:lstStyle/>
                    <a:p>
                      <a:endParaRPr lang="en-US"/>
                    </a:p>
                  </a:txBody>
                  <a:tcPr/>
                </a:tc>
                <a:tc>
                  <a:txBody>
                    <a:bodyPr/>
                    <a:lstStyle/>
                    <a:p>
                      <a:pPr marL="0" marR="0" algn="ctr">
                        <a:lnSpc>
                          <a:spcPct val="115000"/>
                        </a:lnSpc>
                        <a:spcBef>
                          <a:spcPts val="0"/>
                        </a:spcBef>
                        <a:spcAft>
                          <a:spcPts val="0"/>
                        </a:spcAft>
                      </a:pPr>
                      <a:endParaRPr lang="en-US" sz="2000" dirty="0">
                        <a:latin typeface="Calibri"/>
                        <a:ea typeface="PMingLiU"/>
                        <a:cs typeface="Times New Roman"/>
                      </a:endParaRPr>
                    </a:p>
                    <a:p>
                      <a:pPr marL="0" marR="0" algn="ctr">
                        <a:lnSpc>
                          <a:spcPct val="115000"/>
                        </a:lnSpc>
                        <a:spcBef>
                          <a:spcPts val="0"/>
                        </a:spcBef>
                        <a:spcAft>
                          <a:spcPts val="0"/>
                        </a:spcAft>
                      </a:pPr>
                      <a:r>
                        <a:rPr lang="en-US" sz="2000" dirty="0" smtClean="0">
                          <a:latin typeface="Calibri"/>
                          <a:ea typeface="PMingLiU"/>
                          <a:cs typeface="Times New Roman"/>
                        </a:rPr>
                        <a:t>No</a:t>
                      </a:r>
                    </a:p>
                    <a:p>
                      <a:pPr marL="0" marR="0" algn="ctr">
                        <a:lnSpc>
                          <a:spcPct val="115000"/>
                        </a:lnSpc>
                        <a:spcBef>
                          <a:spcPts val="0"/>
                        </a:spcBef>
                        <a:spcAft>
                          <a:spcPts val="0"/>
                        </a:spcAft>
                      </a:pP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PMingLiU"/>
                          <a:cs typeface="Times New Roman"/>
                        </a:rPr>
                        <a:t>False </a:t>
                      </a:r>
                      <a:r>
                        <a:rPr lang="en-US" sz="2000" dirty="0" smtClean="0">
                          <a:latin typeface="Calibri"/>
                          <a:ea typeface="PMingLiU"/>
                          <a:cs typeface="Times New Roman"/>
                        </a:rPr>
                        <a:t>Negatives (FN)</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PMingLiU"/>
                          <a:cs typeface="Times New Roman"/>
                        </a:rPr>
                        <a:t>True </a:t>
                      </a:r>
                      <a:r>
                        <a:rPr lang="en-US" sz="2000" dirty="0" smtClean="0">
                          <a:latin typeface="Calibri"/>
                          <a:ea typeface="PMingLiU"/>
                          <a:cs typeface="Times New Roman"/>
                        </a:rPr>
                        <a:t>Negatives (TN)</a:t>
                      </a:r>
                      <a:endParaRPr lang="en-US" sz="2000" dirty="0">
                        <a:latin typeface="Calibri"/>
                        <a:ea typeface="PMingLiU"/>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bl>
          </a:graphicData>
        </a:graphic>
      </p:graphicFrame>
      <p:sp>
        <p:nvSpPr>
          <p:cNvPr id="5" name="TextBox 4"/>
          <p:cNvSpPr txBox="1"/>
          <p:nvPr/>
        </p:nvSpPr>
        <p:spPr>
          <a:xfrm>
            <a:off x="2895600" y="4800600"/>
            <a:ext cx="1981200" cy="461665"/>
          </a:xfrm>
          <a:prstGeom prst="rect">
            <a:avLst/>
          </a:prstGeom>
          <a:noFill/>
        </p:spPr>
        <p:txBody>
          <a:bodyPr wrap="square" rtlCol="0">
            <a:spAutoFit/>
          </a:bodyPr>
          <a:lstStyle/>
          <a:p>
            <a:r>
              <a:rPr lang="en-US" sz="2400" dirty="0" smtClean="0"/>
              <a:t>P               N</a:t>
            </a:r>
            <a:endParaRPr lang="en-US" sz="2400" dirty="0"/>
          </a:p>
        </p:txBody>
      </p:sp>
      <p:graphicFrame>
        <p:nvGraphicFramePr>
          <p:cNvPr id="7" name="Object 6"/>
          <p:cNvGraphicFramePr>
            <a:graphicFrameLocks noChangeAspect="1"/>
          </p:cNvGraphicFramePr>
          <p:nvPr/>
        </p:nvGraphicFramePr>
        <p:xfrm>
          <a:off x="5180013" y="3594100"/>
          <a:ext cx="3632200" cy="1719263"/>
        </p:xfrm>
        <a:graphic>
          <a:graphicData uri="http://schemas.openxmlformats.org/presentationml/2006/ole">
            <p:oleObj spid="_x0000_s2060" name="Equation" r:id="rId3" imgW="2146300" imgH="1016000" progId="Equation.3">
              <p:embed/>
            </p:oleObj>
          </a:graphicData>
        </a:graphic>
      </p:graphicFrame>
      <p:graphicFrame>
        <p:nvGraphicFramePr>
          <p:cNvPr id="31747" name="Object 3"/>
          <p:cNvGraphicFramePr>
            <a:graphicFrameLocks noChangeAspect="1"/>
          </p:cNvGraphicFramePr>
          <p:nvPr/>
        </p:nvGraphicFramePr>
        <p:xfrm>
          <a:off x="5181600" y="2819400"/>
          <a:ext cx="2212975" cy="666750"/>
        </p:xfrm>
        <a:graphic>
          <a:graphicData uri="http://schemas.openxmlformats.org/presentationml/2006/ole">
            <p:oleObj spid="_x0000_s2061" name="Equation" r:id="rId4" imgW="1307532" imgH="393529" progId="Equation.3">
              <p:embed/>
            </p:oleObj>
          </a:graphicData>
        </a:graphic>
      </p:graphicFrame>
    </p:spTree>
    <p:extLst>
      <p:ext uri="{BB962C8B-B14F-4D97-AF65-F5344CB8AC3E}">
        <p14:creationId xmlns="" xmlns:p14="http://schemas.microsoft.com/office/powerpoint/2010/main" val="1541324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ROC Curve</a:t>
            </a:r>
            <a:endParaRPr lang="en-US" dirty="0"/>
          </a:p>
        </p:txBody>
      </p:sp>
      <p:pic>
        <p:nvPicPr>
          <p:cNvPr id="24577" name="Picture 1"/>
          <p:cNvPicPr>
            <a:picLocks noChangeAspect="1" noChangeArrowheads="1"/>
          </p:cNvPicPr>
          <p:nvPr/>
        </p:nvPicPr>
        <p:blipFill>
          <a:blip r:embed="rId2" cstate="print"/>
          <a:srcRect/>
          <a:stretch>
            <a:fillRect/>
          </a:stretch>
        </p:blipFill>
        <p:spPr bwMode="auto">
          <a:xfrm>
            <a:off x="2133600" y="1524000"/>
            <a:ext cx="4886325" cy="4705350"/>
          </a:xfrm>
          <a:prstGeom prst="rect">
            <a:avLst/>
          </a:prstGeom>
          <a:noFill/>
          <a:ln w="9525">
            <a:noFill/>
            <a:miter lim="800000"/>
            <a:headEnd/>
            <a:tailEnd/>
          </a:ln>
        </p:spPr>
      </p:pic>
      <p:cxnSp>
        <p:nvCxnSpPr>
          <p:cNvPr id="7" name="Straight Arrow Connector 6"/>
          <p:cNvCxnSpPr/>
          <p:nvPr/>
        </p:nvCxnSpPr>
        <p:spPr>
          <a:xfrm>
            <a:off x="3048000" y="1828800"/>
            <a:ext cx="1295400"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H="1">
            <a:off x="2476500" y="2400300"/>
            <a:ext cx="137160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48000" y="1828800"/>
            <a:ext cx="2362200" cy="1066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H="1">
            <a:off x="2628900" y="2247900"/>
            <a:ext cx="2895600" cy="2057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419600" y="2514600"/>
            <a:ext cx="990600" cy="45720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3695700" y="3238500"/>
            <a:ext cx="2133600" cy="68580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276600" y="3200400"/>
            <a:ext cx="1828800" cy="1524000"/>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1847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par>
                                <p:cTn id="14" presetID="22"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up)">
                                      <p:cBhvr>
                                        <p:cTn id="21" dur="500"/>
                                        <p:tgtEl>
                                          <p:spTgt spid="21"/>
                                        </p:tgtEl>
                                      </p:cBhvr>
                                    </p:animEffect>
                                  </p:childTnLst>
                                </p:cTn>
                              </p:par>
                              <p:par>
                                <p:cTn id="22" presetID="22" presetClass="entr" presetSubtype="1"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ROC Curve</a:t>
            </a:r>
            <a:endParaRPr lang="en-US" dirty="0"/>
          </a:p>
        </p:txBody>
      </p:sp>
      <p:pic>
        <p:nvPicPr>
          <p:cNvPr id="24577" name="Picture 1"/>
          <p:cNvPicPr>
            <a:picLocks noChangeAspect="1" noChangeArrowheads="1"/>
          </p:cNvPicPr>
          <p:nvPr/>
        </p:nvPicPr>
        <p:blipFill>
          <a:blip r:embed="rId2" cstate="print"/>
          <a:srcRect/>
          <a:stretch>
            <a:fillRect/>
          </a:stretch>
        </p:blipFill>
        <p:spPr bwMode="auto">
          <a:xfrm>
            <a:off x="2133600" y="1524000"/>
            <a:ext cx="4886325" cy="4705350"/>
          </a:xfrm>
          <a:prstGeom prst="rect">
            <a:avLst/>
          </a:prstGeom>
          <a:noFill/>
          <a:ln w="9525">
            <a:noFill/>
            <a:miter lim="800000"/>
            <a:headEnd/>
            <a:tailEnd/>
          </a:ln>
        </p:spPr>
      </p:pic>
      <p:sp>
        <p:nvSpPr>
          <p:cNvPr id="5" name="TextBox 4"/>
          <p:cNvSpPr txBox="1"/>
          <p:nvPr/>
        </p:nvSpPr>
        <p:spPr>
          <a:xfrm>
            <a:off x="457200" y="2743200"/>
            <a:ext cx="1676400" cy="830997"/>
          </a:xfrm>
          <a:prstGeom prst="rect">
            <a:avLst/>
          </a:prstGeom>
          <a:noFill/>
        </p:spPr>
        <p:txBody>
          <a:bodyPr wrap="square" rtlCol="0">
            <a:spAutoFit/>
          </a:bodyPr>
          <a:lstStyle/>
          <a:p>
            <a:r>
              <a:rPr lang="en-US" sz="2400" dirty="0" smtClean="0">
                <a:solidFill>
                  <a:srgbClr val="FF0000"/>
                </a:solidFill>
              </a:rPr>
              <a:t>Perfect Classifier</a:t>
            </a:r>
            <a:endParaRPr lang="en-US" sz="2400" dirty="0">
              <a:solidFill>
                <a:srgbClr val="FF0000"/>
              </a:solidFill>
            </a:endParaRPr>
          </a:p>
        </p:txBody>
      </p:sp>
      <p:cxnSp>
        <p:nvCxnSpPr>
          <p:cNvPr id="7" name="Straight Arrow Connector 6"/>
          <p:cNvCxnSpPr/>
          <p:nvPr/>
        </p:nvCxnSpPr>
        <p:spPr>
          <a:xfrm flipV="1">
            <a:off x="1676400" y="1828800"/>
            <a:ext cx="1219200" cy="1143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86600" y="3962400"/>
            <a:ext cx="1676400" cy="830997"/>
          </a:xfrm>
          <a:prstGeom prst="rect">
            <a:avLst/>
          </a:prstGeom>
          <a:noFill/>
        </p:spPr>
        <p:txBody>
          <a:bodyPr wrap="square" rtlCol="0">
            <a:spAutoFit/>
          </a:bodyPr>
          <a:lstStyle/>
          <a:p>
            <a:r>
              <a:rPr lang="en-US" sz="2400" dirty="0" smtClean="0">
                <a:solidFill>
                  <a:srgbClr val="FF0000"/>
                </a:solidFill>
              </a:rPr>
              <a:t>Random Guessing</a:t>
            </a:r>
            <a:endParaRPr lang="en-US" sz="2400" dirty="0">
              <a:solidFill>
                <a:srgbClr val="FF0000"/>
              </a:solidFill>
            </a:endParaRPr>
          </a:p>
        </p:txBody>
      </p:sp>
      <p:cxnSp>
        <p:nvCxnSpPr>
          <p:cNvPr id="9" name="Straight Arrow Connector 8"/>
          <p:cNvCxnSpPr/>
          <p:nvPr/>
        </p:nvCxnSpPr>
        <p:spPr>
          <a:xfrm rot="10800000">
            <a:off x="5181600" y="3276600"/>
            <a:ext cx="1905000" cy="914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2971800" y="1828800"/>
            <a:ext cx="3581400" cy="3581400"/>
          </a:xfrm>
          <a:prstGeom prst="line">
            <a:avLst/>
          </a:prstGeom>
          <a:ln w="19050">
            <a:solidFill>
              <a:srgbClr val="FFC000">
                <a:alpha val="65000"/>
              </a:srgb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0" y="1752600"/>
            <a:ext cx="762000" cy="762000"/>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73678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ROC Curve</a:t>
            </a:r>
            <a:endParaRPr lang="en-US" dirty="0"/>
          </a:p>
        </p:txBody>
      </p:sp>
      <p:pic>
        <p:nvPicPr>
          <p:cNvPr id="24577" name="Picture 1"/>
          <p:cNvPicPr>
            <a:picLocks noChangeAspect="1" noChangeArrowheads="1"/>
          </p:cNvPicPr>
          <p:nvPr/>
        </p:nvPicPr>
        <p:blipFill>
          <a:blip r:embed="rId2" cstate="print"/>
          <a:srcRect/>
          <a:stretch>
            <a:fillRect/>
          </a:stretch>
        </p:blipFill>
        <p:spPr bwMode="auto">
          <a:xfrm>
            <a:off x="2133600" y="1524000"/>
            <a:ext cx="4886325" cy="4705350"/>
          </a:xfrm>
          <a:prstGeom prst="rect">
            <a:avLst/>
          </a:prstGeom>
          <a:noFill/>
          <a:ln w="9525">
            <a:noFill/>
            <a:miter lim="800000"/>
            <a:headEnd/>
            <a:tailEnd/>
          </a:ln>
        </p:spPr>
      </p:pic>
      <p:sp>
        <p:nvSpPr>
          <p:cNvPr id="8" name="TextBox 7"/>
          <p:cNvSpPr txBox="1"/>
          <p:nvPr/>
        </p:nvSpPr>
        <p:spPr>
          <a:xfrm>
            <a:off x="152400" y="4648200"/>
            <a:ext cx="2514600" cy="830997"/>
          </a:xfrm>
          <a:prstGeom prst="rect">
            <a:avLst/>
          </a:prstGeom>
          <a:noFill/>
        </p:spPr>
        <p:txBody>
          <a:bodyPr wrap="square" rtlCol="0">
            <a:spAutoFit/>
          </a:bodyPr>
          <a:lstStyle/>
          <a:p>
            <a:r>
              <a:rPr lang="en-US" sz="2400" dirty="0" smtClean="0">
                <a:solidFill>
                  <a:srgbClr val="FF0000"/>
                </a:solidFill>
              </a:rPr>
              <a:t>Worse Than Random Guessing.</a:t>
            </a:r>
          </a:p>
        </p:txBody>
      </p:sp>
      <p:cxnSp>
        <p:nvCxnSpPr>
          <p:cNvPr id="9" name="Straight Arrow Connector 8"/>
          <p:cNvCxnSpPr>
            <a:stCxn id="8" idx="3"/>
          </p:cNvCxnSpPr>
          <p:nvPr/>
        </p:nvCxnSpPr>
        <p:spPr>
          <a:xfrm flipV="1">
            <a:off x="2667000" y="4800603"/>
            <a:ext cx="2362200" cy="26309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2971800" y="1828800"/>
            <a:ext cx="3581400" cy="3581400"/>
          </a:xfrm>
          <a:prstGeom prst="line">
            <a:avLst/>
          </a:prstGeom>
          <a:ln w="19050">
            <a:solidFill>
              <a:srgbClr val="FFC000">
                <a:alpha val="65000"/>
              </a:srgbClr>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a:off x="2971800" y="1752600"/>
            <a:ext cx="3657600" cy="3657600"/>
          </a:xfrm>
          <a:prstGeom prst="triangle">
            <a:avLst>
              <a:gd name="adj" fmla="val 100000"/>
            </a:avLst>
          </a:prstGeom>
          <a:solidFill>
            <a:srgbClr val="92D05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rPr>
              <a:t>Expected to be Empty</a:t>
            </a:r>
            <a:endParaRPr lang="en-US" sz="3200" dirty="0">
              <a:solidFill>
                <a:srgbClr val="FF0000"/>
              </a:solidFill>
            </a:endParaRPr>
          </a:p>
        </p:txBody>
      </p:sp>
    </p:spTree>
    <p:extLst>
      <p:ext uri="{BB962C8B-B14F-4D97-AF65-F5344CB8AC3E}">
        <p14:creationId xmlns="" xmlns:p14="http://schemas.microsoft.com/office/powerpoint/2010/main" val="104868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theme/theme1.xml><?xml version="1.0" encoding="utf-8"?>
<a:theme xmlns:a="http://schemas.openxmlformats.org/drawingml/2006/main" name="7 - Performance Measuremen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7 - Performance Measurement </Template>
  <TotalTime>77</TotalTime>
  <Words>1140</Words>
  <Application>Microsoft Office PowerPoint</Application>
  <PresentationFormat>On-screen Show (4:3)</PresentationFormat>
  <Paragraphs>181</Paragraphs>
  <Slides>32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7 - Performance Measurement </vt:lpstr>
      <vt:lpstr>Equation</vt:lpstr>
      <vt:lpstr>7. Performance Measurement</vt:lpstr>
      <vt:lpstr>Overview</vt:lpstr>
      <vt:lpstr>ROC Curves</vt:lpstr>
      <vt:lpstr>Terminologies</vt:lpstr>
      <vt:lpstr>Terminologies</vt:lpstr>
      <vt:lpstr>Terminologies</vt:lpstr>
      <vt:lpstr>Interpreting ROC Curve</vt:lpstr>
      <vt:lpstr>Interpreting ROC Curve</vt:lpstr>
      <vt:lpstr>Interpreting ROC Curve</vt:lpstr>
      <vt:lpstr>Interpreting ROC Curve</vt:lpstr>
      <vt:lpstr>Interpreting ROC Curve</vt:lpstr>
      <vt:lpstr>Threshold</vt:lpstr>
      <vt:lpstr>Example</vt:lpstr>
      <vt:lpstr>Threshold</vt:lpstr>
      <vt:lpstr>Threshold</vt:lpstr>
      <vt:lpstr>Problem</vt:lpstr>
      <vt:lpstr>Precision</vt:lpstr>
      <vt:lpstr>Recall</vt:lpstr>
      <vt:lpstr>F-Measure</vt:lpstr>
      <vt:lpstr>Accuracy</vt:lpstr>
      <vt:lpstr>Produce a ROC</vt:lpstr>
      <vt:lpstr>Slide 22</vt:lpstr>
      <vt:lpstr>Cross Validation</vt:lpstr>
      <vt:lpstr>Cross Validation</vt:lpstr>
      <vt:lpstr>Resubstitution Validation</vt:lpstr>
      <vt:lpstr>Hold-Out Validation</vt:lpstr>
      <vt:lpstr>Hold-Out Validation</vt:lpstr>
      <vt:lpstr>k-fold Cross Validation</vt:lpstr>
      <vt:lpstr>k-fold Cross Validation</vt:lpstr>
      <vt:lpstr>Leave-One-Out Cross-Validation</vt:lpstr>
      <vt:lpstr>Repeated K-Fold Cross-Validation</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Measurement</dc:title>
  <dc:creator>Logan</dc:creator>
  <cp:lastModifiedBy>Huang</cp:lastModifiedBy>
  <cp:revision>23</cp:revision>
  <dcterms:created xsi:type="dcterms:W3CDTF">2014-03-20T20:29:58Z</dcterms:created>
  <dcterms:modified xsi:type="dcterms:W3CDTF">2014-07-02T16:05:49Z</dcterms:modified>
</cp:coreProperties>
</file>