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Default Extension="emf" ContentType="image/x-emf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charts/chart4.xml" ContentType="application/vnd.openxmlformats-officedocument.drawingml.chart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slides/slide49.xml" ContentType="application/vnd.openxmlformats-officedocument.presentationml.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tags/tag681.xml" ContentType="application/vnd.openxmlformats-officedocument.presentationml.tag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heme/themeOverride3.xml" ContentType="application/vnd.openxmlformats-officedocument.themeOverride+xml"/>
  <Override PartName="/ppt/tags/tag58.xml" ContentType="application/vnd.openxmlformats-officedocument.presentationml.tags+xml"/>
  <Override PartName="/ppt/tags/tag6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heme/themeOverride4.xml" ContentType="application/vnd.openxmlformats-officedocument.themeOverride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charts/chart2.xml" ContentType="application/vnd.openxmlformats-officedocument.drawingml.chart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92" r:id="rId3"/>
    <p:sldId id="257" r:id="rId4"/>
    <p:sldId id="290" r:id="rId5"/>
    <p:sldId id="291" r:id="rId6"/>
    <p:sldId id="267" r:id="rId7"/>
    <p:sldId id="293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05" r:id="rId35"/>
    <p:sldId id="294" r:id="rId36"/>
    <p:sldId id="269" r:id="rId37"/>
    <p:sldId id="271" r:id="rId38"/>
    <p:sldId id="272" r:id="rId39"/>
    <p:sldId id="273" r:id="rId40"/>
    <p:sldId id="274" r:id="rId41"/>
    <p:sldId id="296" r:id="rId42"/>
    <p:sldId id="297" r:id="rId43"/>
    <p:sldId id="298" r:id="rId44"/>
    <p:sldId id="300" r:id="rId45"/>
    <p:sldId id="299" r:id="rId46"/>
    <p:sldId id="276" r:id="rId47"/>
    <p:sldId id="277" r:id="rId48"/>
    <p:sldId id="278" r:id="rId49"/>
    <p:sldId id="301" r:id="rId50"/>
    <p:sldId id="280" r:id="rId51"/>
    <p:sldId id="281" r:id="rId52"/>
    <p:sldId id="283" r:id="rId53"/>
    <p:sldId id="282" r:id="rId54"/>
    <p:sldId id="285" r:id="rId55"/>
    <p:sldId id="286" r:id="rId56"/>
    <p:sldId id="287" r:id="rId57"/>
    <p:sldId id="303" r:id="rId58"/>
    <p:sldId id="304" r:id="rId59"/>
    <p:sldId id="28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8505" autoAdjust="0"/>
  </p:normalViewPr>
  <p:slideViewPr>
    <p:cSldViewPr>
      <p:cViewPr>
        <p:scale>
          <a:sx n="80" d="100"/>
          <a:sy n="80" d="100"/>
        </p:scale>
        <p:origin x="-35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90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ing\Documents\NIDS\My%20Topics\6.%20Detect%20multi-Hop%20Stepping-Stone%20pairs%20with%20Clock%20Skew\Figure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ing\Documents\NIDS\My%20Topics\6.%20Detect%20multi-Hop%20Stepping-Stone%20pairs%20with%20Clock%20Skew\Figures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ing\Documents\NIDS\My%20Topics\6.%20Detect%20multi-Hop%20Stepping-Stone%20pairs%20with%20Clock%20Skew\Figures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ing\Documents\NIDS\My%20Topics\6.%20Detect%20multi-Hop%20Stepping-Stone%20pairs%20with%20Clock%20Skew\Figures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uang\Desktop\IAS\ias%202013%20-%20R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1170404835759173"/>
          <c:y val="3.7279421153436902E-2"/>
          <c:w val="0.83138537607041563"/>
          <c:h val="0.75158736806835258"/>
        </c:manualLayout>
      </c:layout>
      <c:scatterChart>
        <c:scatterStyle val="lineMarker"/>
        <c:ser>
          <c:idx val="0"/>
          <c:order val="0"/>
          <c:tx>
            <c:strRef>
              <c:f>'Figure 3'!$B$1</c:f>
              <c:strCache>
                <c:ptCount val="1"/>
                <c:pt idx="0">
                  <c:v>ATTACK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ln>
                <a:solidFill>
                  <a:schemeClr val="accent1"/>
                </a:solidFill>
              </a:ln>
            </c:spPr>
          </c:marker>
          <c:xVal>
            <c:numRef>
              <c:f>'Figure 3'!$A$4:$A$24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'Figure 3'!$B$4:$B$24</c:f>
              <c:numCache>
                <c:formatCode>General</c:formatCode>
                <c:ptCount val="21"/>
                <c:pt idx="0">
                  <c:v>33.387539999999902</c:v>
                </c:pt>
                <c:pt idx="1">
                  <c:v>28.317362999999901</c:v>
                </c:pt>
                <c:pt idx="2">
                  <c:v>24.1039999999999</c:v>
                </c:pt>
                <c:pt idx="3">
                  <c:v>18.527694999999888</c:v>
                </c:pt>
                <c:pt idx="4">
                  <c:v>12.869348999999923</c:v>
                </c:pt>
                <c:pt idx="5">
                  <c:v>10.566746999999941</c:v>
                </c:pt>
                <c:pt idx="6">
                  <c:v>8.4407439999999898</c:v>
                </c:pt>
                <c:pt idx="7">
                  <c:v>6.4572379999999896</c:v>
                </c:pt>
                <c:pt idx="8">
                  <c:v>4.67609899999999</c:v>
                </c:pt>
                <c:pt idx="9">
                  <c:v>0.16513199999999909</c:v>
                </c:pt>
                <c:pt idx="10">
                  <c:v>1.9880000000007665E-3</c:v>
                </c:pt>
                <c:pt idx="11">
                  <c:v>0.21291300000000049</c:v>
                </c:pt>
                <c:pt idx="12">
                  <c:v>2.9764379999999977</c:v>
                </c:pt>
                <c:pt idx="13">
                  <c:v>3.52538999999999</c:v>
                </c:pt>
                <c:pt idx="14">
                  <c:v>4.4070220000000004</c:v>
                </c:pt>
                <c:pt idx="15">
                  <c:v>17.652904999999901</c:v>
                </c:pt>
                <c:pt idx="16">
                  <c:v>18.072869000000001</c:v>
                </c:pt>
                <c:pt idx="17">
                  <c:v>19.168396999999956</c:v>
                </c:pt>
                <c:pt idx="18">
                  <c:v>23.910399999999889</c:v>
                </c:pt>
                <c:pt idx="19">
                  <c:v>30.487371</c:v>
                </c:pt>
                <c:pt idx="20">
                  <c:v>35.959549999999901</c:v>
                </c:pt>
              </c:numCache>
            </c:numRef>
          </c:yVal>
        </c:ser>
        <c:ser>
          <c:idx val="1"/>
          <c:order val="1"/>
          <c:tx>
            <c:strRef>
              <c:f>'Figure 3'!$H$1</c:f>
              <c:strCache>
                <c:ptCount val="1"/>
                <c:pt idx="0">
                  <c:v>NORMAL</c:v>
                </c:pt>
              </c:strCache>
            </c:strRef>
          </c:tx>
          <c:xVal>
            <c:numRef>
              <c:f>'Figure 3'!$A$4:$A$24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xVal>
          <c:yVal>
            <c:numRef>
              <c:f>'Figure 3'!$H$4:$H$24</c:f>
              <c:numCache>
                <c:formatCode>General</c:formatCode>
                <c:ptCount val="21"/>
                <c:pt idx="0">
                  <c:v>75.980493999999993</c:v>
                </c:pt>
                <c:pt idx="1">
                  <c:v>78.86036</c:v>
                </c:pt>
                <c:pt idx="2">
                  <c:v>73.576171999999858</c:v>
                </c:pt>
                <c:pt idx="3">
                  <c:v>68.470555000000004</c:v>
                </c:pt>
                <c:pt idx="4">
                  <c:v>63.509031</c:v>
                </c:pt>
                <c:pt idx="5">
                  <c:v>65.568174999999982</c:v>
                </c:pt>
                <c:pt idx="6">
                  <c:v>68.23530599999998</c:v>
                </c:pt>
                <c:pt idx="7">
                  <c:v>71.334210000000027</c:v>
                </c:pt>
                <c:pt idx="8">
                  <c:v>76.752839999999878</c:v>
                </c:pt>
                <c:pt idx="9">
                  <c:v>74.526882999999827</c:v>
                </c:pt>
                <c:pt idx="10">
                  <c:v>72.476889999999983</c:v>
                </c:pt>
                <c:pt idx="11">
                  <c:v>70.938847999999979</c:v>
                </c:pt>
                <c:pt idx="12">
                  <c:v>69.528877999999636</c:v>
                </c:pt>
                <c:pt idx="13">
                  <c:v>68.646691000000004</c:v>
                </c:pt>
                <c:pt idx="14">
                  <c:v>68.118775999999784</c:v>
                </c:pt>
                <c:pt idx="15">
                  <c:v>67.702776999999827</c:v>
                </c:pt>
                <c:pt idx="16">
                  <c:v>67.382807999999798</c:v>
                </c:pt>
                <c:pt idx="17">
                  <c:v>75.098807999999849</c:v>
                </c:pt>
                <c:pt idx="18">
                  <c:v>84.517437999999899</c:v>
                </c:pt>
                <c:pt idx="19">
                  <c:v>84.341473999999906</c:v>
                </c:pt>
                <c:pt idx="20">
                  <c:v>91.307757999999879</c:v>
                </c:pt>
              </c:numCache>
            </c:numRef>
          </c:yVal>
        </c:ser>
        <c:axId val="48108288"/>
        <c:axId val="48150400"/>
      </c:scatterChart>
      <c:valAx>
        <c:axId val="48108288"/>
        <c:scaling>
          <c:orientation val="minMax"/>
          <c:max val="10"/>
          <c:min val="-1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Shift (Second)</a:t>
                </a:r>
              </a:p>
            </c:rich>
          </c:tx>
          <c:layout>
            <c:manualLayout>
              <c:xMode val="edge"/>
              <c:yMode val="edge"/>
              <c:x val="0.41337919881227053"/>
              <c:y val="0.8927299380130691"/>
            </c:manualLayout>
          </c:layout>
        </c:title>
        <c:numFmt formatCode="General" sourceLinked="1"/>
        <c:tickLblPos val="nextTo"/>
        <c:spPr>
          <a:noFill/>
        </c:spPr>
        <c:crossAx val="48150400"/>
        <c:crossesAt val="-10"/>
        <c:crossBetween val="midCat"/>
      </c:valAx>
      <c:valAx>
        <c:axId val="48150400"/>
        <c:scaling>
          <c:orientation val="minMax"/>
          <c:max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Dissimilarity Score</a:t>
                </a:r>
              </a:p>
            </c:rich>
          </c:tx>
          <c:layout>
            <c:manualLayout>
              <c:xMode val="edge"/>
              <c:yMode val="edge"/>
              <c:x val="0"/>
              <c:y val="0.17203463537646083"/>
            </c:manualLayout>
          </c:layout>
        </c:title>
        <c:numFmt formatCode="General" sourceLinked="1"/>
        <c:tickLblPos val="nextTo"/>
        <c:crossAx val="48108288"/>
        <c:crossesAt val="-10"/>
        <c:crossBetween val="midCat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21984375000000037"/>
          <c:y val="0.18827374618713258"/>
          <c:w val="0.73328125000000122"/>
          <c:h val="0.6498556430446214"/>
        </c:manualLayout>
      </c:layout>
      <c:scatterChart>
        <c:scatterStyle val="smoothMarker"/>
        <c:ser>
          <c:idx val="2"/>
          <c:order val="0"/>
          <c:tx>
            <c:strRef>
              <c:f>Original!$M$43:$M$44</c:f>
              <c:strCache>
                <c:ptCount val="1"/>
                <c:pt idx="0">
                  <c:v>DTWW - Max. Attack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triang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</c:spPr>
          </c:marker>
          <c:xVal>
            <c:numRef>
              <c:f>Original!$J$45:$J$51</c:f>
              <c:numCache>
                <c:formatCode>@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Original!$M$45:$M$51</c:f>
              <c:numCache>
                <c:formatCode>General</c:formatCode>
                <c:ptCount val="7"/>
                <c:pt idx="0">
                  <c:v>0.4521</c:v>
                </c:pt>
                <c:pt idx="1">
                  <c:v>0.51619999999999999</c:v>
                </c:pt>
                <c:pt idx="2">
                  <c:v>0.60820000000000063</c:v>
                </c:pt>
                <c:pt idx="3">
                  <c:v>0.66150000000000064</c:v>
                </c:pt>
                <c:pt idx="4">
                  <c:v>0.67230000000000134</c:v>
                </c:pt>
                <c:pt idx="5">
                  <c:v>0.77880000000000171</c:v>
                </c:pt>
                <c:pt idx="6">
                  <c:v>0.84580000000000122</c:v>
                </c:pt>
              </c:numCache>
            </c:numRef>
          </c:yVal>
          <c:smooth val="1"/>
        </c:ser>
        <c:ser>
          <c:idx val="3"/>
          <c:order val="1"/>
          <c:tx>
            <c:strRef>
              <c:f>Original!$N$43:$N$44</c:f>
              <c:strCache>
                <c:ptCount val="1"/>
                <c:pt idx="0">
                  <c:v>DTWW - Min. Normal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c:spPr>
          <c:marker>
            <c:symbol val="triangle"/>
            <c:size val="5"/>
            <c:spPr>
              <a:solidFill>
                <a:sysClr val="windowText" lastClr="000000">
                  <a:lumMod val="65000"/>
                  <a:lumOff val="35000"/>
                </a:sysClr>
              </a:solidFill>
            </c:spPr>
          </c:marker>
          <c:xVal>
            <c:numRef>
              <c:f>Original!$J$45:$J$51</c:f>
              <c:numCache>
                <c:formatCode>@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Original!$N$45:$N$51</c:f>
              <c:numCache>
                <c:formatCode>General</c:formatCode>
                <c:ptCount val="7"/>
                <c:pt idx="0">
                  <c:v>7.0456000000000003</c:v>
                </c:pt>
                <c:pt idx="1">
                  <c:v>7.0440999999999985</c:v>
                </c:pt>
                <c:pt idx="2">
                  <c:v>7.0434000000000001</c:v>
                </c:pt>
                <c:pt idx="3">
                  <c:v>7.0420999999999996</c:v>
                </c:pt>
                <c:pt idx="4">
                  <c:v>7.0396000000000107</c:v>
                </c:pt>
                <c:pt idx="5">
                  <c:v>8.907</c:v>
                </c:pt>
                <c:pt idx="6">
                  <c:v>8.9067000000000007</c:v>
                </c:pt>
              </c:numCache>
            </c:numRef>
          </c:yVal>
          <c:smooth val="1"/>
        </c:ser>
        <c:axId val="49399296"/>
        <c:axId val="87950080"/>
      </c:scatterChart>
      <c:valAx>
        <c:axId val="49399296"/>
        <c:scaling>
          <c:orientation val="minMax"/>
          <c:max val="6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Hop</a:t>
                </a:r>
              </a:p>
            </c:rich>
          </c:tx>
          <c:layout>
            <c:manualLayout>
              <c:xMode val="edge"/>
              <c:yMode val="edge"/>
              <c:x val="0.45612945559224488"/>
              <c:y val="0.9151518053486557"/>
            </c:manualLayout>
          </c:layout>
        </c:title>
        <c:numFmt formatCode="@" sourceLinked="1"/>
        <c:maj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87950080"/>
        <c:crosses val="autoZero"/>
        <c:crossBetween val="midCat"/>
        <c:majorUnit val="1"/>
      </c:valAx>
      <c:valAx>
        <c:axId val="87950080"/>
        <c:scaling>
          <c:logBase val="10"/>
          <c:orientation val="minMax"/>
          <c:max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Dissimilarity  Score</a:t>
                </a:r>
              </a:p>
            </c:rich>
          </c:tx>
          <c:layout>
            <c:manualLayout>
              <c:xMode val="edge"/>
              <c:yMode val="edge"/>
              <c:x val="0"/>
              <c:y val="0.32061040108679989"/>
            </c:manualLayout>
          </c:layout>
        </c:title>
        <c:numFmt formatCode="General" sourceLinked="1"/>
        <c:majorTickMark val="none"/>
        <c:tickLblPos val="nextTo"/>
        <c:crossAx val="49399296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"/>
          <c:y val="2.4990522018081069E-2"/>
          <c:w val="0.97383101150818263"/>
          <c:h val="0.1398571011956839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21318181818181819"/>
          <c:y val="0.18230902058295381"/>
          <c:w val="0.74136363636363778"/>
          <c:h val="0.63148190357784262"/>
        </c:manualLayout>
      </c:layout>
      <c:scatterChart>
        <c:scatterStyle val="smoothMarker"/>
        <c:ser>
          <c:idx val="4"/>
          <c:order val="0"/>
          <c:tx>
            <c:strRef>
              <c:f>Original!$O$43:$O$44</c:f>
              <c:strCache>
                <c:ptCount val="1"/>
                <c:pt idx="0">
                  <c:v>DTWS - Max. Attack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star"/>
            <c:size val="5"/>
            <c:spPr>
              <a:solidFill>
                <a:schemeClr val="bg1">
                  <a:lumMod val="65000"/>
                </a:schemeClr>
              </a:solidFill>
            </c:spPr>
          </c:marker>
          <c:xVal>
            <c:numRef>
              <c:f>Original!$J$45:$J$51</c:f>
              <c:numCache>
                <c:formatCode>@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Original!$O$45:$O$51</c:f>
              <c:numCache>
                <c:formatCode>General</c:formatCode>
                <c:ptCount val="7"/>
                <c:pt idx="0">
                  <c:v>1.6863999999999999</c:v>
                </c:pt>
                <c:pt idx="1">
                  <c:v>1.7422</c:v>
                </c:pt>
                <c:pt idx="2">
                  <c:v>2.774</c:v>
                </c:pt>
                <c:pt idx="3">
                  <c:v>2.7854999999999999</c:v>
                </c:pt>
                <c:pt idx="4">
                  <c:v>5.0617999999999999</c:v>
                </c:pt>
                <c:pt idx="5">
                  <c:v>5.4848999999999997</c:v>
                </c:pt>
                <c:pt idx="6">
                  <c:v>5.8858999999999995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Original!$P$43:$P$44</c:f>
              <c:strCache>
                <c:ptCount val="1"/>
                <c:pt idx="0">
                  <c:v>DTWS - Min. Normal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  <c:marker>
            <c:symbol val="star"/>
            <c:size val="5"/>
            <c:spPr>
              <a:solidFill>
                <a:schemeClr val="bg1">
                  <a:lumMod val="85000"/>
                </a:schemeClr>
              </a:solidFill>
            </c:spPr>
          </c:marker>
          <c:xVal>
            <c:numRef>
              <c:f>Original!$J$45:$J$51</c:f>
              <c:numCache>
                <c:formatCode>@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Original!$P$45:$P$51</c:f>
              <c:numCache>
                <c:formatCode>General</c:formatCode>
                <c:ptCount val="7"/>
                <c:pt idx="0">
                  <c:v>27.772599999999944</c:v>
                </c:pt>
                <c:pt idx="1">
                  <c:v>27.773</c:v>
                </c:pt>
                <c:pt idx="2">
                  <c:v>27.773399999999956</c:v>
                </c:pt>
                <c:pt idx="3">
                  <c:v>27.771000000000001</c:v>
                </c:pt>
                <c:pt idx="4">
                  <c:v>27.613299999999999</c:v>
                </c:pt>
                <c:pt idx="5">
                  <c:v>27.6584</c:v>
                </c:pt>
                <c:pt idx="6">
                  <c:v>27.663399999999989</c:v>
                </c:pt>
              </c:numCache>
            </c:numRef>
          </c:yVal>
          <c:smooth val="1"/>
        </c:ser>
        <c:axId val="108478848"/>
        <c:axId val="108481536"/>
      </c:scatterChart>
      <c:valAx>
        <c:axId val="108478848"/>
        <c:scaling>
          <c:orientation val="minMax"/>
          <c:max val="6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Hop</a:t>
                </a:r>
              </a:p>
            </c:rich>
          </c:tx>
          <c:layout>
            <c:manualLayout>
              <c:xMode val="edge"/>
              <c:yMode val="edge"/>
              <c:x val="0.48969100453352354"/>
              <c:y val="0.91953791960215459"/>
            </c:manualLayout>
          </c:layout>
        </c:title>
        <c:numFmt formatCode="@" sourceLinked="1"/>
        <c:maj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08481536"/>
        <c:crosses val="autoZero"/>
        <c:crossBetween val="midCat"/>
        <c:majorUnit val="1"/>
      </c:valAx>
      <c:valAx>
        <c:axId val="108481536"/>
        <c:scaling>
          <c:logBase val="10"/>
          <c:orientation val="minMax"/>
          <c:max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Dissimilarity  Score</a:t>
                </a:r>
              </a:p>
            </c:rich>
          </c:tx>
          <c:layout>
            <c:manualLayout>
              <c:xMode val="edge"/>
              <c:yMode val="edge"/>
              <c:x val="0"/>
              <c:y val="0.32061040108679989"/>
            </c:manualLayout>
          </c:layout>
        </c:title>
        <c:numFmt formatCode="General" sourceLinked="1"/>
        <c:majorTickMark val="none"/>
        <c:tickLblPos val="nextTo"/>
        <c:crossAx val="108478848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2.2484016421024523E-2"/>
          <c:y val="2.1942784790092169E-2"/>
          <c:w val="0.97383101150818285"/>
          <c:h val="0.13805946953999207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0.17242857142857138"/>
          <c:y val="0.18602154993783671"/>
          <c:w val="0.78471428571428559"/>
          <c:h val="0.63065202376018936"/>
        </c:manualLayout>
      </c:layout>
      <c:scatterChart>
        <c:scatterStyle val="smoothMarker"/>
        <c:ser>
          <c:idx val="6"/>
          <c:order val="0"/>
          <c:tx>
            <c:strRef>
              <c:f>Original!$Q$43:$Q$44</c:f>
              <c:strCache>
                <c:ptCount val="1"/>
                <c:pt idx="0">
                  <c:v>OSA - Max. Attack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</c:spPr>
          </c:marker>
          <c:xVal>
            <c:numRef>
              <c:f>Original!$J$45:$J$51</c:f>
              <c:numCache>
                <c:formatCode>@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Original!$Q$45:$Q$51</c:f>
              <c:numCache>
                <c:formatCode>General</c:formatCode>
                <c:ptCount val="7"/>
                <c:pt idx="0">
                  <c:v>1.1829000000000001</c:v>
                </c:pt>
                <c:pt idx="1">
                  <c:v>1.3803000000000001</c:v>
                </c:pt>
                <c:pt idx="2">
                  <c:v>1.4787999999999972</c:v>
                </c:pt>
                <c:pt idx="3">
                  <c:v>1.6265000000000001</c:v>
                </c:pt>
                <c:pt idx="4">
                  <c:v>2.9751999999999987</c:v>
                </c:pt>
                <c:pt idx="5">
                  <c:v>3.6427</c:v>
                </c:pt>
                <c:pt idx="6">
                  <c:v>4.8976999999999995</c:v>
                </c:pt>
              </c:numCache>
            </c:numRef>
          </c:yVal>
          <c:smooth val="1"/>
        </c:ser>
        <c:ser>
          <c:idx val="7"/>
          <c:order val="1"/>
          <c:tx>
            <c:strRef>
              <c:f>Original!$R$43:$R$44</c:f>
              <c:strCache>
                <c:ptCount val="1"/>
                <c:pt idx="0">
                  <c:v>OSA - Min. Normal</c:v>
                </c:pt>
              </c:strCache>
            </c:strRef>
          </c:tx>
          <c:spPr>
            <a:ln w="12700">
              <a:solidFill>
                <a:schemeClr val="tx1"/>
              </a:solidFill>
              <a:prstDash val="sysDash"/>
            </a:ln>
          </c:spPr>
          <c:marker>
            <c:symbol val="circle"/>
            <c:size val="5"/>
            <c:spPr>
              <a:solidFill>
                <a:schemeClr val="tx1"/>
              </a:solidFill>
            </c:spPr>
          </c:marker>
          <c:xVal>
            <c:numRef>
              <c:f>Original!$J$45:$J$51</c:f>
              <c:numCache>
                <c:formatCode>@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xVal>
          <c:yVal>
            <c:numRef>
              <c:f>Original!$R$45:$R$51</c:f>
              <c:numCache>
                <c:formatCode>General</c:formatCode>
                <c:ptCount val="7"/>
                <c:pt idx="0">
                  <c:v>9.7354000000000003</c:v>
                </c:pt>
                <c:pt idx="1">
                  <c:v>9.7337000000000025</c:v>
                </c:pt>
                <c:pt idx="2">
                  <c:v>9.7332999999999998</c:v>
                </c:pt>
                <c:pt idx="3">
                  <c:v>9.7289999999999992</c:v>
                </c:pt>
                <c:pt idx="4">
                  <c:v>9.8338000000000001</c:v>
                </c:pt>
                <c:pt idx="5">
                  <c:v>9.8216000000000001</c:v>
                </c:pt>
                <c:pt idx="6">
                  <c:v>9.8130000000000006</c:v>
                </c:pt>
              </c:numCache>
            </c:numRef>
          </c:yVal>
          <c:smooth val="1"/>
        </c:ser>
        <c:axId val="133794432"/>
        <c:axId val="133888256"/>
      </c:scatterChart>
      <c:valAx>
        <c:axId val="133794432"/>
        <c:scaling>
          <c:orientation val="minMax"/>
          <c:max val="6"/>
        </c:scaling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Hop</a:t>
                </a:r>
              </a:p>
            </c:rich>
          </c:tx>
          <c:layout>
            <c:manualLayout>
              <c:xMode val="edge"/>
              <c:yMode val="edge"/>
              <c:x val="0.50989313835770533"/>
              <c:y val="0.91870803978450188"/>
            </c:manualLayout>
          </c:layout>
        </c:title>
        <c:numFmt formatCode="@" sourceLinked="1"/>
        <c:majorTickMark val="none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133888256"/>
        <c:crosses val="autoZero"/>
        <c:crossBetween val="midCat"/>
        <c:majorUnit val="1"/>
      </c:valAx>
      <c:valAx>
        <c:axId val="133888256"/>
        <c:scaling>
          <c:logBase val="10"/>
          <c:orientation val="minMax"/>
          <c:max val="1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Dissimilarity  Score</a:t>
                </a:r>
              </a:p>
            </c:rich>
          </c:tx>
          <c:layout>
            <c:manualLayout>
              <c:xMode val="edge"/>
              <c:yMode val="edge"/>
              <c:x val="0"/>
              <c:y val="0.32061040108679989"/>
            </c:manualLayout>
          </c:layout>
        </c:title>
        <c:numFmt formatCode="General" sourceLinked="1"/>
        <c:majorTickMark val="none"/>
        <c:tickLblPos val="nextTo"/>
        <c:crossAx val="133794432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2.2484016421024523E-2"/>
          <c:y val="2.1942784790092169E-2"/>
          <c:w val="0.97383101150818285"/>
          <c:h val="0.13474029562094245"/>
        </c:manualLayout>
      </c:layout>
    </c:legend>
    <c:plotVisOnly val="1"/>
    <c:dispBlanksAs val="gap"/>
  </c:chart>
  <c:spPr>
    <a:ln>
      <a:noFill/>
    </a:ln>
  </c:spPr>
  <c:txPr>
    <a:bodyPr/>
    <a:lstStyle/>
    <a:p>
      <a:pPr>
        <a:defRPr sz="1200">
          <a:latin typeface="Times New Roman" pitchFamily="18" charset="0"/>
          <a:cs typeface="Times New Roman" pitchFamily="18" charset="0"/>
        </a:defRPr>
      </a:pPr>
      <a:endParaRPr lang="en-US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ROC</a:t>
            </a:r>
          </a:p>
        </c:rich>
      </c:tx>
    </c:title>
    <c:plotArea>
      <c:layout>
        <c:manualLayout>
          <c:layoutTarget val="inner"/>
          <c:xMode val="edge"/>
          <c:yMode val="edge"/>
          <c:x val="0.10369559890517108"/>
          <c:y val="0.11190226221722292"/>
          <c:w val="0.84691507822225121"/>
          <c:h val="0.77744389509450929"/>
        </c:manualLayout>
      </c:layout>
      <c:scatterChart>
        <c:scatterStyle val="lineMarker"/>
        <c:ser>
          <c:idx val="1"/>
          <c:order val="1"/>
          <c:tx>
            <c:v>Std 1.0</c:v>
          </c:tx>
          <c:spPr>
            <a:ln w="50800"/>
          </c:spPr>
          <c:marker>
            <c:symbol val="none"/>
          </c:marker>
          <c:xVal>
            <c:numRef>
              <c:f>Sheet1!$J$2:$J$26</c:f>
              <c:numCache>
                <c:formatCode>#\ ??/??</c:formatCode>
                <c:ptCount val="25"/>
                <c:pt idx="0">
                  <c:v>0</c:v>
                </c:pt>
                <c:pt idx="1">
                  <c:v>4.1666666666666713E-2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0.16666666666666669</c:v>
                </c:pt>
                <c:pt idx="5">
                  <c:v>0.20833333333333348</c:v>
                </c:pt>
                <c:pt idx="6">
                  <c:v>0.25</c:v>
                </c:pt>
                <c:pt idx="7">
                  <c:v>0.29166666666666696</c:v>
                </c:pt>
                <c:pt idx="8">
                  <c:v>0.33333333333333298</c:v>
                </c:pt>
                <c:pt idx="9">
                  <c:v>0.37500000000000022</c:v>
                </c:pt>
                <c:pt idx="10">
                  <c:v>0.41666666666666696</c:v>
                </c:pt>
                <c:pt idx="11">
                  <c:v>0.45833333333333326</c:v>
                </c:pt>
                <c:pt idx="12">
                  <c:v>0.5</c:v>
                </c:pt>
                <c:pt idx="13">
                  <c:v>0.54166666666666652</c:v>
                </c:pt>
                <c:pt idx="14">
                  <c:v>0.58333333333333359</c:v>
                </c:pt>
                <c:pt idx="15">
                  <c:v>0.62500000000000044</c:v>
                </c:pt>
                <c:pt idx="16">
                  <c:v>0.66666666666666741</c:v>
                </c:pt>
                <c:pt idx="17">
                  <c:v>0.70833333333333304</c:v>
                </c:pt>
                <c:pt idx="18">
                  <c:v>0.75000000000000044</c:v>
                </c:pt>
                <c:pt idx="19">
                  <c:v>0.79166666666666652</c:v>
                </c:pt>
                <c:pt idx="20">
                  <c:v>0.8333333333333337</c:v>
                </c:pt>
                <c:pt idx="21">
                  <c:v>0.87500000000000044</c:v>
                </c:pt>
                <c:pt idx="22">
                  <c:v>0.91666666666666652</c:v>
                </c:pt>
                <c:pt idx="23">
                  <c:v>0.9583333333333337</c:v>
                </c:pt>
                <c:pt idx="24">
                  <c:v>1</c:v>
                </c:pt>
              </c:numCache>
            </c:numRef>
          </c:xVal>
          <c:yVal>
            <c:numRef>
              <c:f>Sheet1!$K$2:$K$26</c:f>
              <c:numCache>
                <c:formatCode>#\ ??/??</c:formatCode>
                <c:ptCount val="25"/>
                <c:pt idx="0">
                  <c:v>0.9583333333333337</c:v>
                </c:pt>
                <c:pt idx="1">
                  <c:v>0.9583333333333337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yVal>
        </c:ser>
        <c:ser>
          <c:idx val="2"/>
          <c:order val="2"/>
          <c:tx>
            <c:v>Std 0.8</c:v>
          </c:tx>
          <c:spPr>
            <a:ln w="50800"/>
          </c:spPr>
          <c:marker>
            <c:symbol val="none"/>
          </c:marker>
          <c:xVal>
            <c:numRef>
              <c:f>Sheet1!$F$2:$F$26</c:f>
              <c:numCache>
                <c:formatCode>#\ ??/??</c:formatCode>
                <c:ptCount val="25"/>
                <c:pt idx="0">
                  <c:v>0</c:v>
                </c:pt>
                <c:pt idx="1">
                  <c:v>4.1666666666666713E-2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0.16666666666666669</c:v>
                </c:pt>
                <c:pt idx="5">
                  <c:v>0.20833333333333348</c:v>
                </c:pt>
                <c:pt idx="6">
                  <c:v>0.25</c:v>
                </c:pt>
                <c:pt idx="7">
                  <c:v>0.29166666666666696</c:v>
                </c:pt>
                <c:pt idx="8">
                  <c:v>0.33333333333333298</c:v>
                </c:pt>
                <c:pt idx="9">
                  <c:v>0.37500000000000022</c:v>
                </c:pt>
                <c:pt idx="10">
                  <c:v>0.41666666666666696</c:v>
                </c:pt>
                <c:pt idx="11">
                  <c:v>0.45833333333333326</c:v>
                </c:pt>
                <c:pt idx="12">
                  <c:v>0.5</c:v>
                </c:pt>
                <c:pt idx="13">
                  <c:v>0.54166666666666652</c:v>
                </c:pt>
                <c:pt idx="14">
                  <c:v>0.58333333333333359</c:v>
                </c:pt>
                <c:pt idx="15">
                  <c:v>0.62500000000000044</c:v>
                </c:pt>
                <c:pt idx="16">
                  <c:v>0.66666666666666741</c:v>
                </c:pt>
                <c:pt idx="17">
                  <c:v>0.70833333333333304</c:v>
                </c:pt>
                <c:pt idx="18">
                  <c:v>0.75000000000000044</c:v>
                </c:pt>
                <c:pt idx="19">
                  <c:v>0.79166666666666652</c:v>
                </c:pt>
                <c:pt idx="20">
                  <c:v>0.8333333333333337</c:v>
                </c:pt>
                <c:pt idx="21">
                  <c:v>0.87500000000000044</c:v>
                </c:pt>
                <c:pt idx="22">
                  <c:v>0.91666666666666652</c:v>
                </c:pt>
                <c:pt idx="23">
                  <c:v>0.9583333333333337</c:v>
                </c:pt>
                <c:pt idx="24">
                  <c:v>1</c:v>
                </c:pt>
              </c:numCache>
            </c:numRef>
          </c:xVal>
          <c:yVal>
            <c:numRef>
              <c:f>Sheet1!$G$2:$G$26</c:f>
              <c:numCache>
                <c:formatCode>#\ ??/??</c:formatCode>
                <c:ptCount val="25"/>
                <c:pt idx="0">
                  <c:v>0.91666666666666652</c:v>
                </c:pt>
                <c:pt idx="1">
                  <c:v>0.91666666666666652</c:v>
                </c:pt>
                <c:pt idx="2">
                  <c:v>0.9583333333333337</c:v>
                </c:pt>
                <c:pt idx="3">
                  <c:v>0.9583333333333337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 formatCode="General">
                  <c:v>1</c:v>
                </c:pt>
                <c:pt idx="19" formatCode="General">
                  <c:v>1</c:v>
                </c:pt>
                <c:pt idx="20" formatCode="General">
                  <c:v>1</c:v>
                </c:pt>
                <c:pt idx="21" formatCode="General">
                  <c:v>1</c:v>
                </c:pt>
                <c:pt idx="22" formatCode="General">
                  <c:v>1</c:v>
                </c:pt>
                <c:pt idx="23" formatCode="General">
                  <c:v>1</c:v>
                </c:pt>
                <c:pt idx="24" formatCode="General">
                  <c:v>1</c:v>
                </c:pt>
              </c:numCache>
            </c:numRef>
          </c:yVal>
        </c:ser>
        <c:ser>
          <c:idx val="0"/>
          <c:order val="0"/>
          <c:tx>
            <c:v>Std 0.6</c:v>
          </c:tx>
          <c:spPr>
            <a:ln w="50800"/>
          </c:spPr>
          <c:marker>
            <c:symbol val="none"/>
          </c:marker>
          <c:xVal>
            <c:numRef>
              <c:f>Sheet1!$B$2:$B$26</c:f>
              <c:numCache>
                <c:formatCode>#\ ??/??</c:formatCode>
                <c:ptCount val="25"/>
                <c:pt idx="0">
                  <c:v>0</c:v>
                </c:pt>
                <c:pt idx="1">
                  <c:v>4.1666666666666713E-2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0.16666666666666669</c:v>
                </c:pt>
                <c:pt idx="5">
                  <c:v>0.20833333333333348</c:v>
                </c:pt>
                <c:pt idx="6">
                  <c:v>0.25</c:v>
                </c:pt>
                <c:pt idx="7">
                  <c:v>0.29166666666666696</c:v>
                </c:pt>
                <c:pt idx="8">
                  <c:v>0.33333333333333298</c:v>
                </c:pt>
                <c:pt idx="9">
                  <c:v>0.37500000000000022</c:v>
                </c:pt>
                <c:pt idx="10">
                  <c:v>0.41666666666666696</c:v>
                </c:pt>
                <c:pt idx="11">
                  <c:v>0.45833333333333326</c:v>
                </c:pt>
                <c:pt idx="12">
                  <c:v>0.5</c:v>
                </c:pt>
                <c:pt idx="13">
                  <c:v>0.54166666666666652</c:v>
                </c:pt>
                <c:pt idx="14">
                  <c:v>0.58333333333333359</c:v>
                </c:pt>
                <c:pt idx="15">
                  <c:v>0.62500000000000044</c:v>
                </c:pt>
                <c:pt idx="16">
                  <c:v>0.66666666666666741</c:v>
                </c:pt>
                <c:pt idx="17">
                  <c:v>0.70833333333333304</c:v>
                </c:pt>
                <c:pt idx="18">
                  <c:v>0.75000000000000044</c:v>
                </c:pt>
                <c:pt idx="19">
                  <c:v>0.79166666666666652</c:v>
                </c:pt>
                <c:pt idx="20">
                  <c:v>0.8333333333333337</c:v>
                </c:pt>
                <c:pt idx="21">
                  <c:v>0.87500000000000044</c:v>
                </c:pt>
                <c:pt idx="22">
                  <c:v>0.91666666666666652</c:v>
                </c:pt>
                <c:pt idx="23">
                  <c:v>0.9583333333333337</c:v>
                </c:pt>
                <c:pt idx="24">
                  <c:v>1</c:v>
                </c:pt>
              </c:numCache>
            </c:numRef>
          </c:xVal>
          <c:yVal>
            <c:numRef>
              <c:f>Sheet1!$C$2:$C$26</c:f>
              <c:numCache>
                <c:formatCode>#\ ??/??</c:formatCode>
                <c:ptCount val="25"/>
                <c:pt idx="0">
                  <c:v>0.8333333333333337</c:v>
                </c:pt>
                <c:pt idx="1">
                  <c:v>0.8333333333333337</c:v>
                </c:pt>
                <c:pt idx="2">
                  <c:v>0.87500000000000044</c:v>
                </c:pt>
                <c:pt idx="3">
                  <c:v>0.87500000000000044</c:v>
                </c:pt>
                <c:pt idx="4">
                  <c:v>0.87500000000000044</c:v>
                </c:pt>
                <c:pt idx="5">
                  <c:v>0.87500000000000044</c:v>
                </c:pt>
                <c:pt idx="6">
                  <c:v>0.87500000000000044</c:v>
                </c:pt>
                <c:pt idx="7">
                  <c:v>0.87500000000000044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 formatCode="General">
                  <c:v>1</c:v>
                </c:pt>
                <c:pt idx="19" formatCode="General">
                  <c:v>1</c:v>
                </c:pt>
                <c:pt idx="20" formatCode="General">
                  <c:v>1</c:v>
                </c:pt>
                <c:pt idx="21" formatCode="General">
                  <c:v>1</c:v>
                </c:pt>
                <c:pt idx="22" formatCode="General">
                  <c:v>1</c:v>
                </c:pt>
                <c:pt idx="23" formatCode="General">
                  <c:v>1</c:v>
                </c:pt>
                <c:pt idx="24" formatCode="General">
                  <c:v>1</c:v>
                </c:pt>
              </c:numCache>
            </c:numRef>
          </c:yVal>
        </c:ser>
        <c:axId val="140973568"/>
        <c:axId val="182001664"/>
      </c:scatterChart>
      <c:valAx>
        <c:axId val="140973568"/>
        <c:scaling>
          <c:orientation val="minMax"/>
          <c:max val="1"/>
        </c:scaling>
        <c:axPos val="b"/>
        <c:numFmt formatCode="0%" sourceLinked="0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82001664"/>
        <c:crosses val="autoZero"/>
        <c:crossBetween val="midCat"/>
        <c:majorUnit val="0.1"/>
      </c:valAx>
      <c:valAx>
        <c:axId val="182001664"/>
        <c:scaling>
          <c:orientation val="minMax"/>
          <c:max val="1"/>
          <c:min val="0.60000000000000053"/>
        </c:scaling>
        <c:axPos val="l"/>
        <c:numFmt formatCode="0%" sourceLinked="0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140973568"/>
        <c:crosses val="autoZero"/>
        <c:crossBetween val="midCat"/>
        <c:majorUnit val="0.1"/>
      </c:valAx>
    </c:plotArea>
    <c:legend>
      <c:legendPos val="r"/>
      <c:layout>
        <c:manualLayout>
          <c:xMode val="edge"/>
          <c:yMode val="edge"/>
          <c:x val="0.65188951848308796"/>
          <c:y val="0.24676821135063048"/>
          <c:w val="0.22889800573993679"/>
          <c:h val="0.31156254033819542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</c:chart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0.68224</cdr:x>
      <cdr:y>0.59016</cdr:y>
    </cdr:from>
    <cdr:to>
      <cdr:x>0.94393</cdr:x>
      <cdr:y>0.80328</cdr:y>
    </cdr:to>
    <cdr:sp macro="" textlink="">
      <cdr:nvSpPr>
        <cdr:cNvPr id="2" name="TextBox 2"/>
        <cdr:cNvSpPr txBox="1"/>
      </cdr:nvSpPr>
      <cdr:spPr>
        <a:xfrm xmlns:a="http://schemas.openxmlformats.org/drawingml/2006/main">
          <a:off x="5562600" y="2743200"/>
          <a:ext cx="2133600" cy="990600"/>
        </a:xfrm>
        <a:prstGeom xmlns:a="http://schemas.openxmlformats.org/drawingml/2006/main" prst="rect">
          <a:avLst/>
        </a:prstGeom>
        <a:solidFill xmlns:a="http://schemas.openxmlformats.org/drawingml/2006/main">
          <a:schemeClr val="lt1"/>
        </a:solidFill>
        <a:ln xmlns:a="http://schemas.openxmlformats.org/drawingml/2006/main" w="9525" cmpd="sng">
          <a:solidFill>
            <a:schemeClr val="lt1">
              <a:shade val="50000"/>
            </a:schemeClr>
          </a:solidFill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dirty="0"/>
            <a:t>Mean:</a:t>
          </a:r>
          <a:r>
            <a:rPr lang="en-US" sz="1800" b="0" baseline="0" dirty="0"/>
            <a:t> 0.4</a:t>
          </a:r>
        </a:p>
        <a:p xmlns:a="http://schemas.openxmlformats.org/drawingml/2006/main">
          <a:r>
            <a:rPr lang="en-US" sz="1800" b="0" baseline="0" dirty="0"/>
            <a:t>Jittering Rate: 100%</a:t>
          </a:r>
          <a:endParaRPr lang="en-US" sz="1800" b="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D1FF1-33E6-4927-ABC0-7D398346AEC4}" type="datetimeFigureOut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3C2A2-C23F-48D5-BD51-AB204F79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903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ircumflex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075B15-EC74-44A7-B7DB-3FC602DF9D45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0F838A-9A6C-4CC1-9508-CFADDE8ABCAA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6DEF6F-C92E-4F56-B2D7-8F389FF89587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E74A9F-B406-47EF-ACA4-B7E7E211DA40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06EDA1-366E-4989-8252-DF4F6F141207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00E384-405E-4BCD-836F-8356710F518A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E6A200-6D7D-43C4-812F-F5BCF89815F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25F511-BD9E-4631-B834-16493E0673A3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DBEBC5-8EFC-42F0-BCE7-DFA560FE190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collected data contains 30 (3 users times 10 collections) chains with 7 traffic flows (from 0 hop to 6 hop).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6A2524-E4B8-40D8-8944-183E33B7BCB8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2D1228-E14E-4144-AFB5-99710CAED1BC}" type="slidenum">
              <a:rPr lang="en-US"/>
              <a:pPr/>
              <a:t>10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25796B-2954-48A5-AAD2-99EA9C5EFD31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13F109-ADD8-4BDA-8E01-0B0F72747C6F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9F1013-0FFB-4128-B5BA-33AADD3B7FF0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In statistics, MLE is a method of estimating the best</a:t>
            </a:r>
            <a:r>
              <a:rPr lang="en-US" baseline="0" dirty="0" smtClean="0"/>
              <a:t> fit </a:t>
            </a:r>
            <a:r>
              <a:rPr lang="en-US" dirty="0" smtClean="0"/>
              <a:t>parameters of a statistical model.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general, for a fixed set of data and underlying statistical model, the MLE selects values of the model parameters that produce a distribution that gives the observed data the greatest probability (i.e., parameters that maximize the likelihood function).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the fixed observing inter-arrival time values {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x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 ,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of a probability density function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f(x)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testing model with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parameters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whereas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function’s unknown variable, and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θ={θ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θ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…,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sz="1200" i="1" kern="1200" baseline="-250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was a vector defined on a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-dimensional parameter space. The log-likelihood function evaluates the fit of the distribution to the data set, and it is defined as follows: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solve the inverse problem, the log-likelihood function </a:t>
            </a:r>
            <a:r>
              <a:rPr lang="en-US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ln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defined by reversing the roles of the data vector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en-US" sz="1200" i="1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parameter vector in The goal is to find the maximum likelihood estimator  which was the closest to the true value 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 </a:t>
            </a:r>
            <a:r>
              <a:rPr lang="en-US" dirty="0" smtClean="0">
                <a:hlinkClick r:id="rId3" tooltip="Circumflex"/>
              </a:rPr>
              <a:t>hat</a:t>
            </a:r>
            <a:r>
              <a:rPr lang="en-US" dirty="0" smtClean="0"/>
              <a:t> over </a:t>
            </a:r>
            <a:r>
              <a:rPr lang="en-US" i="1" dirty="0" smtClean="0"/>
              <a:t>l</a:t>
            </a:r>
            <a:r>
              <a:rPr lang="en-US" dirty="0" smtClean="0"/>
              <a:t> indicates that it is akin to some estimator. Indeed, estimates the expected log-likelihood of a single observation in the model.</a:t>
            </a:r>
          </a:p>
          <a:p>
            <a:r>
              <a:rPr lang="en-US" dirty="0" smtClean="0"/>
              <a:t>The method of maximum likelihood estimates </a:t>
            </a:r>
            <a:r>
              <a:rPr lang="en-US" i="1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by finding a value of </a:t>
            </a:r>
            <a:r>
              <a:rPr lang="en-US" i="1" dirty="0" smtClean="0"/>
              <a:t>θ</a:t>
            </a:r>
            <a:r>
              <a:rPr lang="en-US" dirty="0" smtClean="0"/>
              <a:t> that maximizes . This method of estimation is a </a:t>
            </a:r>
            <a:r>
              <a:rPr lang="en-US" b="1" dirty="0" smtClean="0"/>
              <a:t>maximum likelihood estimator</a:t>
            </a:r>
            <a:r>
              <a:rPr lang="en-US" dirty="0" smtClean="0"/>
              <a:t> (</a:t>
            </a:r>
            <a:r>
              <a:rPr lang="en-US" b="1" dirty="0" smtClean="0"/>
              <a:t>MLE</a:t>
            </a:r>
            <a:r>
              <a:rPr lang="en-US" dirty="0" smtClean="0"/>
              <a:t>) of </a:t>
            </a:r>
            <a:r>
              <a:rPr lang="en-US" i="1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L represents the likelihood of the parameter w given the observed data x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PDF is a function of the data given a particular set of parameter values, defined on the data scale. On the other hand, the likelihood function is a function of the parameter given a particular set of observed data, defined on the parameter scale. </a:t>
            </a:r>
          </a:p>
          <a:p>
            <a:pPr>
              <a:buFont typeface="Arial" pitchFamily="34" charset="0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PDF tells us the probability of a particular data value for a fixed parameter, whereas L tells us the likelihood (‘‘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unnormalized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probability’’) of a particular parameter value for a fixed data set.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CE5D8C-8A86-4AA3-BCD4-E1E7BBEC7367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Mean: 0.4</a:t>
            </a:r>
          </a:p>
          <a:p>
            <a:r>
              <a:rPr lang="en-US" dirty="0" smtClean="0"/>
              <a:t>Dist: Uniform</a:t>
            </a:r>
          </a:p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D98003-DE21-440A-BCE8-89A0E636D8D0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DTW uses the local distance </a:t>
            </a:r>
            <a:r>
              <a:rPr lang="en-US" i="1" smtClean="0"/>
              <a:t>d(i</a:t>
            </a:r>
            <a:r>
              <a:rPr lang="en-US" i="1" baseline="-25000" smtClean="0"/>
              <a:t>p, </a:t>
            </a:r>
            <a:r>
              <a:rPr lang="en-US" i="1" smtClean="0"/>
              <a:t>o</a:t>
            </a:r>
            <a:r>
              <a:rPr lang="en-US" i="1" baseline="-25000" smtClean="0"/>
              <a:t>q</a:t>
            </a:r>
            <a:r>
              <a:rPr lang="en-US" i="1" smtClean="0"/>
              <a:t>)</a:t>
            </a:r>
            <a:r>
              <a:rPr lang="en-US" smtClean="0"/>
              <a:t> plus the minimum of three given values </a:t>
            </a:r>
            <a:r>
              <a:rPr lang="en-US" i="1" smtClean="0"/>
              <a:t>DTW(p,q-1)</a:t>
            </a:r>
            <a:r>
              <a:rPr lang="en-US" smtClean="0"/>
              <a:t>, </a:t>
            </a:r>
            <a:r>
              <a:rPr lang="en-US" i="1" smtClean="0"/>
              <a:t>DTW(p-1,q)</a:t>
            </a:r>
            <a:r>
              <a:rPr lang="en-US" smtClean="0"/>
              <a:t>, </a:t>
            </a:r>
            <a:r>
              <a:rPr lang="en-US" i="1" smtClean="0"/>
              <a:t>DTW(p-1,q-1) </a:t>
            </a:r>
            <a:r>
              <a:rPr lang="en-US" smtClean="0"/>
              <a:t>to calculate </a:t>
            </a:r>
            <a:r>
              <a:rPr lang="en-US" i="1" smtClean="0"/>
              <a:t>DTW(p,q)</a:t>
            </a:r>
            <a:r>
              <a:rPr lang="en-US" smtClean="0"/>
              <a:t> repeatedly where </a:t>
            </a:r>
            <a:r>
              <a:rPr lang="en-US" i="1" smtClean="0"/>
              <a:t>p = 1, …, n</a:t>
            </a:r>
            <a:r>
              <a:rPr lang="en-US" smtClean="0"/>
              <a:t> and </a:t>
            </a:r>
            <a:r>
              <a:rPr lang="en-US" i="1" smtClean="0"/>
              <a:t>q = 1, …, m</a:t>
            </a:r>
            <a:r>
              <a:rPr lang="en-US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Standard dynamic time warping has the time complexity: </a:t>
            </a:r>
            <a:r>
              <a:rPr lang="en-US" i="1" smtClean="0"/>
              <a:t>O(nm)</a:t>
            </a:r>
            <a:r>
              <a:rPr lang="en-US" smtClean="0"/>
              <a:t>, since all the possibilities need to be considered to ensure the optimal answer found. There are other techniques which speed up </a:t>
            </a:r>
            <a:r>
              <a:rPr lang="en-US" i="1" smtClean="0"/>
              <a:t>DTW</a:t>
            </a:r>
            <a:r>
              <a:rPr lang="en-US" smtClean="0"/>
              <a:t>.</a:t>
            </a: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BF1CBA-7A3B-464B-929D-90AD9B6C281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AE3283-DC59-4D97-A66A-32DF9184B649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E0FC18-9787-4E13-9D8B-FF39A0869047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2F5506-1EA1-47C9-82BC-E30DB8535C4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31F2-7976-4032-AA0C-9C4BCA79FF1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FB2FD-0F1F-42AD-BEC6-3A473E936982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9D0E-8186-46A7-B0F3-B3A533BADF09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1C80-CC91-4547-B0B9-3B48558ECCDD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67A94-E4CC-4C05-B503-3D050991CC7D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401A-186E-494B-A808-05EDF95F6FF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1153F-A8F1-433F-B61C-938DE2C002B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F8C8-385F-48C4-80A6-D50C67328F0A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E7B-2743-4A1B-8479-C1DA0B16334B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0178-57EC-4CF7-A7A3-A7A3A3C84AFC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6047-24B7-40CB-A877-6E995A6DDA62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 of Computer Science,  The University of Houston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6E30-F48D-42E2-8273-2F229313CCE4}" type="datetime1">
              <a:rPr lang="en-US" smtClean="0"/>
              <a:pPr/>
              <a:t>7/2/2014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3C764-EDF1-40B9-B530-1A441FDB2D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Department of Computer Science,  The University of Houston</a:t>
            </a:r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5.png"/><Relationship Id="rId4" Type="http://schemas.openxmlformats.org/officeDocument/2006/relationships/tags" Target="../tags/tag68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vmlDrawing" Target="../drawings/vmlDrawing2.vml"/><Relationship Id="rId6" Type="http://schemas.openxmlformats.org/officeDocument/2006/relationships/tags" Target="../tags/tag5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2.xml"/><Relationship Id="rId10" Type="http://schemas.openxmlformats.org/officeDocument/2006/relationships/notesSlide" Target="../notesSlides/notesSlide27.xml"/><Relationship Id="rId4" Type="http://schemas.openxmlformats.org/officeDocument/2006/relationships/tags" Target="../tags/tag51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3.png"/><Relationship Id="rId2" Type="http://schemas.openxmlformats.org/officeDocument/2006/relationships/tags" Target="../tags/tag1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image" Target="../media/image5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Detecting Stepping-Stones under the Influence of Packet Chaffing and Jittering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7620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dobe Gothic Std B" pitchFamily="34" charset="-128"/>
                <a:ea typeface="Adobe Gothic Std B" pitchFamily="34" charset="-128"/>
              </a:rPr>
              <a:t>Intrusion Detection Module</a:t>
            </a:r>
            <a:endParaRPr lang="en-US" sz="20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905000" y="4572000"/>
            <a:ext cx="5410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Stephen Huang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</a:t>
            </a:r>
          </a:p>
          <a:p>
            <a:pPr marL="400050" marR="0" lvl="0" indent="-400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Houston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Problem Statement</a:t>
            </a:r>
          </a:p>
        </p:txBody>
      </p:sp>
      <p:sp>
        <p:nvSpPr>
          <p:cNvPr id="34819" name="Date Placeholder 6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34820" name="Footer Placeholder 6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34821" name="Slide Number Placeholder 6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BADB5EA4-FB79-48AA-AD7A-C3081FFB0A09}" type="slidenum">
              <a:rPr lang="en-US" sz="1200"/>
              <a:pPr>
                <a:lnSpc>
                  <a:spcPct val="80000"/>
                </a:lnSpc>
              </a:pPr>
              <a:t>10</a:t>
            </a:fld>
            <a:endParaRPr lang="en-US" sz="1200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09600" y="4495800"/>
            <a:ext cx="7620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Detection Algorithm alarms: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/>
              <a:t> </a:t>
            </a:r>
            <a:r>
              <a:rPr lang="en-US" sz="2200">
                <a:solidFill>
                  <a:srgbClr val="00B050"/>
                </a:solidFill>
              </a:rPr>
              <a:t>Attack</a:t>
            </a:r>
            <a:r>
              <a:rPr lang="en-US" sz="2200"/>
              <a:t>:   if </a:t>
            </a:r>
            <a:r>
              <a:rPr lang="en-US" sz="2200">
                <a:ea typeface="PMingLiU" pitchFamily="18" charset="-120"/>
              </a:rPr>
              <a:t>two flows</a:t>
            </a:r>
            <a:r>
              <a:rPr lang="en-US" sz="2200"/>
              <a:t> are timing correlated.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200">
                <a:solidFill>
                  <a:srgbClr val="9E3611"/>
                </a:solidFill>
              </a:rPr>
              <a:t> </a:t>
            </a:r>
            <a:r>
              <a:rPr lang="en-US" sz="2200">
                <a:solidFill>
                  <a:srgbClr val="FF0000"/>
                </a:solidFill>
              </a:rPr>
              <a:t>Normal</a:t>
            </a:r>
            <a:r>
              <a:rPr lang="en-US" sz="2200">
                <a:solidFill>
                  <a:srgbClr val="9E3611"/>
                </a:solidFill>
              </a:rPr>
              <a:t>: </a:t>
            </a:r>
            <a:r>
              <a:rPr lang="en-US" sz="2200"/>
              <a:t>otherwise.</a:t>
            </a:r>
          </a:p>
        </p:txBody>
      </p:sp>
      <p:sp>
        <p:nvSpPr>
          <p:cNvPr id="34823" name="Line 5"/>
          <p:cNvSpPr>
            <a:spLocks noChangeShapeType="1"/>
          </p:cNvSpPr>
          <p:nvPr/>
        </p:nvSpPr>
        <p:spPr bwMode="auto">
          <a:xfrm>
            <a:off x="463550" y="3025775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63550" y="2065338"/>
            <a:ext cx="2214563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6400800" y="2987675"/>
            <a:ext cx="2438400" cy="136525"/>
            <a:chOff x="6400799" y="2956560"/>
            <a:chExt cx="2438401" cy="137160"/>
          </a:xfrm>
        </p:grpSpPr>
        <p:sp>
          <p:nvSpPr>
            <p:cNvPr id="34861" name="Line 6"/>
            <p:cNvSpPr>
              <a:spLocks noChangeShapeType="1"/>
            </p:cNvSpPr>
            <p:nvPr/>
          </p:nvSpPr>
          <p:spPr bwMode="auto">
            <a:xfrm flipV="1">
              <a:off x="6400799" y="3025140"/>
              <a:ext cx="2438401" cy="22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Oval 19"/>
            <p:cNvSpPr>
              <a:spLocks noChangeArrowheads="1"/>
            </p:cNvSpPr>
            <p:nvPr/>
          </p:nvSpPr>
          <p:spPr bwMode="auto">
            <a:xfrm>
              <a:off x="6788150" y="295656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63" name="Oval 20"/>
            <p:cNvSpPr>
              <a:spLocks noChangeArrowheads="1"/>
            </p:cNvSpPr>
            <p:nvPr/>
          </p:nvSpPr>
          <p:spPr bwMode="auto">
            <a:xfrm>
              <a:off x="7280275" y="295656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64" name="Oval 21"/>
            <p:cNvSpPr>
              <a:spLocks noChangeArrowheads="1"/>
            </p:cNvSpPr>
            <p:nvPr/>
          </p:nvSpPr>
          <p:spPr bwMode="auto">
            <a:xfrm>
              <a:off x="7526338" y="295656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65" name="Oval 22"/>
            <p:cNvSpPr>
              <a:spLocks noChangeArrowheads="1"/>
            </p:cNvSpPr>
            <p:nvPr/>
          </p:nvSpPr>
          <p:spPr bwMode="auto">
            <a:xfrm>
              <a:off x="8018463" y="295656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66" name="Oval 23"/>
            <p:cNvSpPr>
              <a:spLocks noChangeArrowheads="1"/>
            </p:cNvSpPr>
            <p:nvPr/>
          </p:nvSpPr>
          <p:spPr bwMode="auto">
            <a:xfrm>
              <a:off x="8264525" y="2956560"/>
              <a:ext cx="165100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67" name="Oval 24"/>
            <p:cNvSpPr>
              <a:spLocks noChangeArrowheads="1"/>
            </p:cNvSpPr>
            <p:nvPr/>
          </p:nvSpPr>
          <p:spPr bwMode="auto">
            <a:xfrm>
              <a:off x="8429625" y="295656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381000" y="3276600"/>
            <a:ext cx="2216150" cy="617538"/>
            <a:chOff x="381000" y="3299460"/>
            <a:chExt cx="2216150" cy="617220"/>
          </a:xfrm>
        </p:grpSpPr>
        <p:sp>
          <p:nvSpPr>
            <p:cNvPr id="34854" name="Line 7"/>
            <p:cNvSpPr>
              <a:spLocks noChangeShapeType="1"/>
            </p:cNvSpPr>
            <p:nvPr/>
          </p:nvSpPr>
          <p:spPr bwMode="auto">
            <a:xfrm flipV="1">
              <a:off x="381000" y="3299460"/>
              <a:ext cx="2216150" cy="617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Oval 25"/>
            <p:cNvSpPr>
              <a:spLocks noChangeArrowheads="1"/>
            </p:cNvSpPr>
            <p:nvPr/>
          </p:nvSpPr>
          <p:spPr bwMode="auto">
            <a:xfrm>
              <a:off x="627063" y="377952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56" name="Oval 26"/>
            <p:cNvSpPr>
              <a:spLocks noChangeArrowheads="1"/>
            </p:cNvSpPr>
            <p:nvPr/>
          </p:nvSpPr>
          <p:spPr bwMode="auto">
            <a:xfrm>
              <a:off x="1119188" y="3642360"/>
              <a:ext cx="165100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57" name="Oval 27"/>
            <p:cNvSpPr>
              <a:spLocks noChangeArrowheads="1"/>
            </p:cNvSpPr>
            <p:nvPr/>
          </p:nvSpPr>
          <p:spPr bwMode="auto">
            <a:xfrm>
              <a:off x="1365250" y="3573780"/>
              <a:ext cx="165100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58" name="Oval 28"/>
            <p:cNvSpPr>
              <a:spLocks noChangeArrowheads="1"/>
            </p:cNvSpPr>
            <p:nvPr/>
          </p:nvSpPr>
          <p:spPr bwMode="auto">
            <a:xfrm>
              <a:off x="1857375" y="3436620"/>
              <a:ext cx="165100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59" name="Oval 29"/>
            <p:cNvSpPr>
              <a:spLocks noChangeArrowheads="1"/>
            </p:cNvSpPr>
            <p:nvPr/>
          </p:nvSpPr>
          <p:spPr bwMode="auto">
            <a:xfrm>
              <a:off x="2105025" y="336804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  <p:sp>
          <p:nvSpPr>
            <p:cNvPr id="34860" name="Oval 30"/>
            <p:cNvSpPr>
              <a:spLocks noChangeArrowheads="1"/>
            </p:cNvSpPr>
            <p:nvPr/>
          </p:nvSpPr>
          <p:spPr bwMode="auto">
            <a:xfrm>
              <a:off x="2268538" y="3299460"/>
              <a:ext cx="163513" cy="137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Lucida Sans Unicode" pitchFamily="34" charset="0"/>
              </a:endParaRPr>
            </a:p>
          </p:txBody>
        </p:sp>
      </p:grpSp>
      <p:sp>
        <p:nvSpPr>
          <p:cNvPr id="34827" name="Oval 31"/>
          <p:cNvSpPr>
            <a:spLocks noChangeArrowheads="1"/>
          </p:cNvSpPr>
          <p:nvPr/>
        </p:nvSpPr>
        <p:spPr bwMode="auto">
          <a:xfrm>
            <a:off x="544513" y="2955925"/>
            <a:ext cx="165100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28" name="Oval 32"/>
          <p:cNvSpPr>
            <a:spLocks noChangeArrowheads="1"/>
          </p:cNvSpPr>
          <p:nvPr/>
        </p:nvSpPr>
        <p:spPr bwMode="auto">
          <a:xfrm>
            <a:off x="709613" y="2955925"/>
            <a:ext cx="163512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29" name="Oval 33"/>
          <p:cNvSpPr>
            <a:spLocks noChangeArrowheads="1"/>
          </p:cNvSpPr>
          <p:nvPr/>
        </p:nvSpPr>
        <p:spPr bwMode="auto">
          <a:xfrm>
            <a:off x="1201738" y="2955925"/>
            <a:ext cx="163512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0" name="Oval 34"/>
          <p:cNvSpPr>
            <a:spLocks noChangeArrowheads="1"/>
          </p:cNvSpPr>
          <p:nvPr/>
        </p:nvSpPr>
        <p:spPr bwMode="auto">
          <a:xfrm>
            <a:off x="1365250" y="2955925"/>
            <a:ext cx="165100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1" name="Oval 35"/>
          <p:cNvSpPr>
            <a:spLocks noChangeArrowheads="1"/>
          </p:cNvSpPr>
          <p:nvPr/>
        </p:nvSpPr>
        <p:spPr bwMode="auto">
          <a:xfrm>
            <a:off x="2105025" y="2955925"/>
            <a:ext cx="163513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2" name="Oval 36"/>
          <p:cNvSpPr>
            <a:spLocks noChangeArrowheads="1"/>
          </p:cNvSpPr>
          <p:nvPr/>
        </p:nvSpPr>
        <p:spPr bwMode="auto">
          <a:xfrm>
            <a:off x="2268538" y="2613025"/>
            <a:ext cx="163512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3" name="Oval 37"/>
          <p:cNvSpPr>
            <a:spLocks noChangeArrowheads="1"/>
          </p:cNvSpPr>
          <p:nvPr/>
        </p:nvSpPr>
        <p:spPr bwMode="auto">
          <a:xfrm>
            <a:off x="2105025" y="2544763"/>
            <a:ext cx="163513" cy="138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4" name="Oval 38"/>
          <p:cNvSpPr>
            <a:spLocks noChangeArrowheads="1"/>
          </p:cNvSpPr>
          <p:nvPr/>
        </p:nvSpPr>
        <p:spPr bwMode="auto">
          <a:xfrm>
            <a:off x="1447800" y="2339975"/>
            <a:ext cx="163513" cy="136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5" name="Oval 39"/>
          <p:cNvSpPr>
            <a:spLocks noChangeArrowheads="1"/>
          </p:cNvSpPr>
          <p:nvPr/>
        </p:nvSpPr>
        <p:spPr bwMode="auto">
          <a:xfrm>
            <a:off x="1284288" y="2270125"/>
            <a:ext cx="163512" cy="138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6" name="Oval 40"/>
          <p:cNvSpPr>
            <a:spLocks noChangeArrowheads="1"/>
          </p:cNvSpPr>
          <p:nvPr/>
        </p:nvSpPr>
        <p:spPr bwMode="auto">
          <a:xfrm>
            <a:off x="1119188" y="2201863"/>
            <a:ext cx="165100" cy="138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7" name="Oval 41"/>
          <p:cNvSpPr>
            <a:spLocks noChangeArrowheads="1"/>
          </p:cNvSpPr>
          <p:nvPr/>
        </p:nvSpPr>
        <p:spPr bwMode="auto">
          <a:xfrm>
            <a:off x="463550" y="1997075"/>
            <a:ext cx="163513" cy="136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8" name="Oval 42"/>
          <p:cNvSpPr>
            <a:spLocks noChangeArrowheads="1"/>
          </p:cNvSpPr>
          <p:nvPr/>
        </p:nvSpPr>
        <p:spPr bwMode="auto">
          <a:xfrm>
            <a:off x="627063" y="2065338"/>
            <a:ext cx="163512" cy="1365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Lucida Sans Unicode" pitchFamily="34" charset="0"/>
            </a:endParaRPr>
          </a:p>
        </p:txBody>
      </p:sp>
      <p:sp>
        <p:nvSpPr>
          <p:cNvPr id="34839" name="Text Box 11"/>
          <p:cNvSpPr txBox="1">
            <a:spLocks noChangeArrowheads="1"/>
          </p:cNvSpPr>
          <p:nvPr/>
        </p:nvSpPr>
        <p:spPr bwMode="auto">
          <a:xfrm>
            <a:off x="3821113" y="1574800"/>
            <a:ext cx="139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b="1">
                <a:solidFill>
                  <a:srgbClr val="FF0000"/>
                </a:solidFill>
                <a:latin typeface="Lucida Sans Unicode" pitchFamily="34" charset="0"/>
                <a:ea typeface="PMingLiU" pitchFamily="18" charset="-120"/>
              </a:rPr>
              <a:t>Compare</a:t>
            </a:r>
            <a:endParaRPr lang="en-US" b="1">
              <a:solidFill>
                <a:srgbClr val="FF0000"/>
              </a:solidFill>
              <a:latin typeface="Lucida Sans Unicode" pitchFamily="34" charset="0"/>
            </a:endParaRPr>
          </a:p>
        </p:txBody>
      </p:sp>
      <p:sp>
        <p:nvSpPr>
          <p:cNvPr id="34840" name="Line 12"/>
          <p:cNvSpPr>
            <a:spLocks noChangeShapeType="1"/>
          </p:cNvSpPr>
          <p:nvPr/>
        </p:nvSpPr>
        <p:spPr bwMode="auto">
          <a:xfrm>
            <a:off x="1981200" y="1751013"/>
            <a:ext cx="1905000" cy="687387"/>
          </a:xfrm>
          <a:custGeom>
            <a:avLst/>
            <a:gdLst/>
            <a:ahLst/>
            <a:cxnLst>
              <a:cxn ang="0">
                <a:pos x="1200" y="1"/>
              </a:cxn>
              <a:cxn ang="0">
                <a:pos x="2" y="0"/>
              </a:cxn>
              <a:cxn ang="0">
                <a:pos x="0" y="433"/>
              </a:cxn>
            </a:cxnLst>
            <a:rect l="0" t="0" r="r" b="b"/>
            <a:pathLst>
              <a:path w="1200" h="433">
                <a:moveTo>
                  <a:pt x="1200" y="1"/>
                </a:moveTo>
                <a:lnTo>
                  <a:pt x="2" y="0"/>
                </a:lnTo>
                <a:lnTo>
                  <a:pt x="0" y="433"/>
                </a:lnTo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1" name="Line 13"/>
          <p:cNvSpPr>
            <a:spLocks noChangeShapeType="1"/>
          </p:cNvSpPr>
          <p:nvPr/>
        </p:nvSpPr>
        <p:spPr bwMode="auto">
          <a:xfrm>
            <a:off x="5105400" y="1752600"/>
            <a:ext cx="1985963" cy="1154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51" y="5"/>
              </a:cxn>
              <a:cxn ang="0">
                <a:pos x="1251" y="727"/>
              </a:cxn>
            </a:cxnLst>
            <a:rect l="0" t="0" r="r" b="b"/>
            <a:pathLst>
              <a:path w="1251" h="727">
                <a:moveTo>
                  <a:pt x="0" y="0"/>
                </a:moveTo>
                <a:lnTo>
                  <a:pt x="1251" y="5"/>
                </a:lnTo>
                <a:lnTo>
                  <a:pt x="1251" y="727"/>
                </a:lnTo>
              </a:path>
            </a:pathLst>
          </a:cu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505200" y="3162300"/>
            <a:ext cx="1981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9"/>
          <p:cNvGrpSpPr/>
          <p:nvPr/>
        </p:nvGrpSpPr>
        <p:grpSpPr>
          <a:xfrm>
            <a:off x="381000" y="3276600"/>
            <a:ext cx="2216150" cy="617220"/>
            <a:chOff x="533400" y="3451860"/>
            <a:chExt cx="2216150" cy="617220"/>
          </a:xfrm>
          <a:solidFill>
            <a:srgbClr val="00B050"/>
          </a:solidFill>
        </p:grpSpPr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V="1">
              <a:off x="533400" y="3451860"/>
              <a:ext cx="2216150" cy="61722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1" name="Oval 25"/>
            <p:cNvSpPr>
              <a:spLocks noChangeArrowheads="1"/>
            </p:cNvSpPr>
            <p:nvPr/>
          </p:nvSpPr>
          <p:spPr bwMode="auto">
            <a:xfrm>
              <a:off x="779463" y="3931920"/>
              <a:ext cx="163513" cy="13716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2" name="Oval 26"/>
            <p:cNvSpPr>
              <a:spLocks noChangeArrowheads="1"/>
            </p:cNvSpPr>
            <p:nvPr/>
          </p:nvSpPr>
          <p:spPr bwMode="auto">
            <a:xfrm>
              <a:off x="1271588" y="3794760"/>
              <a:ext cx="165100" cy="13716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3" name="Oval 27"/>
            <p:cNvSpPr>
              <a:spLocks noChangeArrowheads="1"/>
            </p:cNvSpPr>
            <p:nvPr/>
          </p:nvSpPr>
          <p:spPr bwMode="auto">
            <a:xfrm>
              <a:off x="1517650" y="3726180"/>
              <a:ext cx="165100" cy="13716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4" name="Oval 28"/>
            <p:cNvSpPr>
              <a:spLocks noChangeArrowheads="1"/>
            </p:cNvSpPr>
            <p:nvPr/>
          </p:nvSpPr>
          <p:spPr bwMode="auto">
            <a:xfrm>
              <a:off x="2009775" y="3589020"/>
              <a:ext cx="165100" cy="13716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2257425" y="3520440"/>
              <a:ext cx="163513" cy="13716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48" name="Oval 30"/>
            <p:cNvSpPr>
              <a:spLocks noChangeArrowheads="1"/>
            </p:cNvSpPr>
            <p:nvPr/>
          </p:nvSpPr>
          <p:spPr bwMode="auto">
            <a:xfrm>
              <a:off x="2420938" y="3451860"/>
              <a:ext cx="163513" cy="13716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6400800" y="2987675"/>
            <a:ext cx="2438400" cy="136525"/>
            <a:chOff x="6553199" y="4206240"/>
            <a:chExt cx="2438401" cy="137160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6553199" y="4274821"/>
              <a:ext cx="2438401" cy="22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endParaRPr>
            </a:p>
          </p:txBody>
        </p:sp>
        <p:sp>
          <p:nvSpPr>
            <p:cNvPr id="34848" name="Oval 19"/>
            <p:cNvSpPr>
              <a:spLocks noChangeArrowheads="1"/>
            </p:cNvSpPr>
            <p:nvPr/>
          </p:nvSpPr>
          <p:spPr bwMode="auto">
            <a:xfrm>
              <a:off x="6940549" y="4206240"/>
              <a:ext cx="163513" cy="13716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E3611"/>
                </a:solidFill>
                <a:latin typeface="Tw Cen MT" pitchFamily="34" charset="0"/>
              </a:endParaRPr>
            </a:p>
          </p:txBody>
        </p:sp>
        <p:sp>
          <p:nvSpPr>
            <p:cNvPr id="34849" name="Oval 20"/>
            <p:cNvSpPr>
              <a:spLocks noChangeArrowheads="1"/>
            </p:cNvSpPr>
            <p:nvPr/>
          </p:nvSpPr>
          <p:spPr bwMode="auto">
            <a:xfrm>
              <a:off x="7432674" y="4206240"/>
              <a:ext cx="163513" cy="13716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E3611"/>
                </a:solidFill>
                <a:latin typeface="Tw Cen MT" pitchFamily="34" charset="0"/>
              </a:endParaRPr>
            </a:p>
          </p:txBody>
        </p:sp>
        <p:sp>
          <p:nvSpPr>
            <p:cNvPr id="34850" name="Oval 21"/>
            <p:cNvSpPr>
              <a:spLocks noChangeArrowheads="1"/>
            </p:cNvSpPr>
            <p:nvPr/>
          </p:nvSpPr>
          <p:spPr bwMode="auto">
            <a:xfrm>
              <a:off x="7678737" y="4206240"/>
              <a:ext cx="163512" cy="13716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E3611"/>
                </a:solidFill>
                <a:latin typeface="Tw Cen MT" pitchFamily="34" charset="0"/>
              </a:endParaRPr>
            </a:p>
          </p:txBody>
        </p:sp>
        <p:sp>
          <p:nvSpPr>
            <p:cNvPr id="34851" name="Oval 22"/>
            <p:cNvSpPr>
              <a:spLocks noChangeArrowheads="1"/>
            </p:cNvSpPr>
            <p:nvPr/>
          </p:nvSpPr>
          <p:spPr bwMode="auto">
            <a:xfrm>
              <a:off x="8170863" y="4206240"/>
              <a:ext cx="163512" cy="13716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E3611"/>
                </a:solidFill>
                <a:latin typeface="Tw Cen MT" pitchFamily="34" charset="0"/>
              </a:endParaRPr>
            </a:p>
          </p:txBody>
        </p:sp>
        <p:sp>
          <p:nvSpPr>
            <p:cNvPr id="34852" name="Oval 23"/>
            <p:cNvSpPr>
              <a:spLocks noChangeArrowheads="1"/>
            </p:cNvSpPr>
            <p:nvPr/>
          </p:nvSpPr>
          <p:spPr bwMode="auto">
            <a:xfrm>
              <a:off x="8416925" y="4206240"/>
              <a:ext cx="165100" cy="13716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E3611"/>
                </a:solidFill>
                <a:latin typeface="Tw Cen MT" pitchFamily="34" charset="0"/>
              </a:endParaRPr>
            </a:p>
          </p:txBody>
        </p:sp>
        <p:sp>
          <p:nvSpPr>
            <p:cNvPr id="34853" name="Oval 24"/>
            <p:cNvSpPr>
              <a:spLocks noChangeArrowheads="1"/>
            </p:cNvSpPr>
            <p:nvPr/>
          </p:nvSpPr>
          <p:spPr bwMode="auto">
            <a:xfrm>
              <a:off x="8582025" y="4206240"/>
              <a:ext cx="163513" cy="13716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9E3611"/>
                </a:solidFill>
                <a:latin typeface="Tw Cen MT" pitchFamily="34" charset="0"/>
              </a:endParaRPr>
            </a:p>
          </p:txBody>
        </p:sp>
      </p:grpSp>
      <p:pic>
        <p:nvPicPr>
          <p:cNvPr id="3484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400"/>
            <a:ext cx="9239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4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8275" y="2438400"/>
            <a:ext cx="9239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eaLnBrk="1" hangingPunct="1">
              <a:defRPr/>
            </a:pPr>
            <a:r>
              <a:rPr lang="en-US" sz="3200" dirty="0" smtClean="0"/>
              <a:t>Using Existing DTW Methods for Detection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Our New Approaches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Evaluation and Comparison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  <p:sp>
        <p:nvSpPr>
          <p:cNvPr id="35844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35845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3584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25073947-29E8-4F31-B213-81085ADC31A1}" type="slidenum">
              <a:rPr lang="en-US" sz="1200"/>
              <a:pPr>
                <a:lnSpc>
                  <a:spcPct val="80000"/>
                </a:lnSpc>
              </a:pPr>
              <a:t>11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400" smtClean="0"/>
              <a:t>Time Warping Based Approaches:</a:t>
            </a:r>
          </a:p>
        </p:txBody>
      </p:sp>
      <p:sp>
        <p:nvSpPr>
          <p:cNvPr id="36867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 lnSpcReduction="10000"/>
          </a:bodyPr>
          <a:lstStyle/>
          <a:p>
            <a:pPr marL="593725" indent="-457200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Measures “</a:t>
            </a:r>
            <a:r>
              <a:rPr lang="en-US" sz="2400" i="1" smtClean="0">
                <a:latin typeface="Arial" charset="0"/>
              </a:rPr>
              <a:t>maximum similarity”  </a:t>
            </a:r>
            <a:r>
              <a:rPr lang="en-US" sz="2400" smtClean="0">
                <a:latin typeface="Arial" charset="0"/>
              </a:rPr>
              <a:t>between two sequences which may vary in time or speed.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</a:rPr>
              <a:t>Allows to find an </a:t>
            </a:r>
            <a:r>
              <a:rPr lang="en-US" sz="2000" u="sng" smtClean="0">
                <a:latin typeface="Arial" charset="0"/>
              </a:rPr>
              <a:t>optimal match</a:t>
            </a:r>
            <a:r>
              <a:rPr lang="en-US" sz="2000" smtClean="0">
                <a:latin typeface="Arial" charset="0"/>
              </a:rPr>
              <a:t> between two given sequences even if the sequences are "warped" non-linearly in the time axis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ts val="325"/>
              </a:spcBef>
              <a:buFont typeface="Tw Cen MT" pitchFamily="34" charset="0"/>
              <a:buAutoNum type="arabicPeriod"/>
            </a:pPr>
            <a:endParaRPr lang="en-US" sz="2000" smtClean="0"/>
          </a:p>
        </p:txBody>
      </p:sp>
      <p:sp>
        <p:nvSpPr>
          <p:cNvPr id="36868" name="Date Placeholder 12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36869" name="Footer Placeholder 12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36870" name="Slide Number Placeholder 1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6CCD0FDB-A5D0-447A-841D-A0B6CB2A7101}" type="slidenum">
              <a:rPr lang="en-US" sz="1200"/>
              <a:pPr>
                <a:lnSpc>
                  <a:spcPct val="80000"/>
                </a:lnSpc>
              </a:pPr>
              <a:t>12</a:t>
            </a:fld>
            <a:endParaRPr lang="en-US" sz="1200"/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838200" y="4800600"/>
            <a:ext cx="3657600" cy="1400175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264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700">
                <a:solidFill>
                  <a:srgbClr val="00264C"/>
                </a:solidFill>
                <a:latin typeface="Times New Roman" pitchFamily="18" charset="0"/>
              </a:rPr>
              <a:t>Any distance (Euclidean, Manhattan, …) which aligns the </a:t>
            </a:r>
            <a:r>
              <a:rPr lang="en-US" sz="1700" i="1">
                <a:solidFill>
                  <a:srgbClr val="00264C"/>
                </a:solidFill>
                <a:latin typeface="Times New Roman" pitchFamily="18" charset="0"/>
              </a:rPr>
              <a:t>i</a:t>
            </a:r>
            <a:r>
              <a:rPr lang="en-US" sz="1700">
                <a:solidFill>
                  <a:srgbClr val="00264C"/>
                </a:solidFill>
                <a:latin typeface="Times New Roman" pitchFamily="18" charset="0"/>
              </a:rPr>
              <a:t>-th point on one time series with the </a:t>
            </a:r>
            <a:r>
              <a:rPr lang="en-US" sz="1700" i="1">
                <a:solidFill>
                  <a:srgbClr val="00264C"/>
                </a:solidFill>
                <a:latin typeface="Times New Roman" pitchFamily="18" charset="0"/>
              </a:rPr>
              <a:t>i</a:t>
            </a:r>
            <a:r>
              <a:rPr lang="en-US" sz="1700">
                <a:solidFill>
                  <a:srgbClr val="00264C"/>
                </a:solidFill>
                <a:latin typeface="Times New Roman" pitchFamily="18" charset="0"/>
              </a:rPr>
              <a:t>-th point on the other may produce a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en-US" sz="1700">
                <a:solidFill>
                  <a:srgbClr val="CC3300"/>
                </a:solidFill>
                <a:latin typeface="Times New Roman" pitchFamily="18" charset="0"/>
              </a:rPr>
              <a:t>poor similarity score</a:t>
            </a:r>
            <a:r>
              <a:rPr lang="en-US" sz="1700">
                <a:latin typeface="Times New Roman" pitchFamily="18" charset="0"/>
              </a:rPr>
              <a:t>.</a:t>
            </a:r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4800600" y="4800600"/>
            <a:ext cx="3657600" cy="1400175"/>
          </a:xfrm>
          <a:prstGeom prst="rect">
            <a:avLst/>
          </a:prstGeom>
          <a:solidFill>
            <a:srgbClr val="FFFFCC"/>
          </a:solidFill>
          <a:ln w="9525" algn="ctr">
            <a:solidFill>
              <a:srgbClr val="00264C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700">
                <a:solidFill>
                  <a:srgbClr val="00264C"/>
                </a:solidFill>
                <a:latin typeface="Times New Roman" pitchFamily="18" charset="0"/>
              </a:rPr>
              <a:t>A non-linear (elastic) alignment produces a</a:t>
            </a:r>
            <a:r>
              <a:rPr lang="en-US" sz="1700">
                <a:latin typeface="Times New Roman" pitchFamily="18" charset="0"/>
              </a:rPr>
              <a:t> </a:t>
            </a:r>
            <a:r>
              <a:rPr lang="en-US" sz="1700">
                <a:solidFill>
                  <a:srgbClr val="CC3300"/>
                </a:solidFill>
                <a:latin typeface="Times New Roman" pitchFamily="18" charset="0"/>
              </a:rPr>
              <a:t>more intuitive similarity measure</a:t>
            </a:r>
            <a:r>
              <a:rPr lang="en-US" sz="1700">
                <a:solidFill>
                  <a:srgbClr val="00264C"/>
                </a:solidFill>
                <a:latin typeface="Times New Roman" pitchFamily="18" charset="0"/>
              </a:rPr>
              <a:t>, allowing similar shapes to match even if they are out of phase in the time axis.</a:t>
            </a:r>
          </a:p>
        </p:txBody>
      </p:sp>
      <p:sp>
        <p:nvSpPr>
          <p:cNvPr id="36873" name="Rectangle 5"/>
          <p:cNvSpPr>
            <a:spLocks noChangeArrowheads="1"/>
          </p:cNvSpPr>
          <p:nvPr/>
        </p:nvSpPr>
        <p:spPr bwMode="auto">
          <a:xfrm>
            <a:off x="2519363" y="4373563"/>
            <a:ext cx="273050" cy="40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264C"/>
                </a:solidFill>
                <a:latin typeface="Times New Roman" pitchFamily="18" charset="0"/>
              </a:rPr>
              <a:t>time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962025" y="2997200"/>
            <a:ext cx="3584575" cy="1449388"/>
            <a:chOff x="962025" y="2997200"/>
            <a:chExt cx="3584575" cy="1448631"/>
          </a:xfrm>
        </p:grpSpPr>
        <p:sp>
          <p:nvSpPr>
            <p:cNvPr id="36936" name="Rectangle 6"/>
            <p:cNvSpPr>
              <a:spLocks noChangeArrowheads="1"/>
            </p:cNvSpPr>
            <p:nvPr/>
          </p:nvSpPr>
          <p:spPr bwMode="auto">
            <a:xfrm>
              <a:off x="1318606" y="3172202"/>
              <a:ext cx="131372" cy="40000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i="1">
                  <a:solidFill>
                    <a:srgbClr val="0099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6937" name="Rectangle 3"/>
            <p:cNvSpPr>
              <a:spLocks noChangeArrowheads="1"/>
            </p:cNvSpPr>
            <p:nvPr/>
          </p:nvSpPr>
          <p:spPr bwMode="auto">
            <a:xfrm>
              <a:off x="1290455" y="4038881"/>
              <a:ext cx="131372" cy="40000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i="1">
                  <a:solidFill>
                    <a:schemeClr val="accent2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6938" name="Line 56"/>
            <p:cNvSpPr>
              <a:spLocks noChangeShapeType="1"/>
            </p:cNvSpPr>
            <p:nvPr/>
          </p:nvSpPr>
          <p:spPr bwMode="auto">
            <a:xfrm>
              <a:off x="1384292" y="3522207"/>
              <a:ext cx="0" cy="615287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62025" y="4373608"/>
              <a:ext cx="3584575" cy="72223"/>
              <a:chOff x="462" y="2091"/>
              <a:chExt cx="2292" cy="52"/>
            </a:xfrm>
          </p:grpSpPr>
          <p:sp>
            <p:nvSpPr>
              <p:cNvPr id="36983" name="Line 13"/>
              <p:cNvSpPr>
                <a:spLocks noChangeShapeType="1"/>
              </p:cNvSpPr>
              <p:nvPr/>
            </p:nvSpPr>
            <p:spPr bwMode="auto">
              <a:xfrm>
                <a:off x="462" y="2143"/>
                <a:ext cx="2292" cy="0"/>
              </a:xfrm>
              <a:prstGeom prst="line">
                <a:avLst/>
              </a:prstGeom>
              <a:noFill/>
              <a:ln w="19050">
                <a:solidFill>
                  <a:srgbClr val="00264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4" name="Line 14"/>
              <p:cNvSpPr>
                <a:spLocks noChangeShapeType="1"/>
              </p:cNvSpPr>
              <p:nvPr/>
            </p:nvSpPr>
            <p:spPr bwMode="auto">
              <a:xfrm>
                <a:off x="894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5" name="Line 15"/>
              <p:cNvSpPr>
                <a:spLocks noChangeShapeType="1"/>
              </p:cNvSpPr>
              <p:nvPr/>
            </p:nvSpPr>
            <p:spPr bwMode="auto">
              <a:xfrm>
                <a:off x="1315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6" name="Line 16"/>
              <p:cNvSpPr>
                <a:spLocks noChangeShapeType="1"/>
              </p:cNvSpPr>
              <p:nvPr/>
            </p:nvSpPr>
            <p:spPr bwMode="auto">
              <a:xfrm>
                <a:off x="1737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7" name="Line 17"/>
              <p:cNvSpPr>
                <a:spLocks noChangeShapeType="1"/>
              </p:cNvSpPr>
              <p:nvPr/>
            </p:nvSpPr>
            <p:spPr bwMode="auto">
              <a:xfrm>
                <a:off x="2158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8" name="Line 18"/>
              <p:cNvSpPr>
                <a:spLocks noChangeShapeType="1"/>
              </p:cNvSpPr>
              <p:nvPr/>
            </p:nvSpPr>
            <p:spPr bwMode="auto">
              <a:xfrm>
                <a:off x="2580" y="2091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0" name="Line 26"/>
            <p:cNvSpPr>
              <a:spLocks noChangeShapeType="1"/>
            </p:cNvSpPr>
            <p:nvPr/>
          </p:nvSpPr>
          <p:spPr bwMode="auto">
            <a:xfrm>
              <a:off x="971409" y="3597208"/>
              <a:ext cx="0" cy="533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Line 27"/>
            <p:cNvSpPr>
              <a:spLocks noChangeShapeType="1"/>
            </p:cNvSpPr>
            <p:nvPr/>
          </p:nvSpPr>
          <p:spPr bwMode="auto">
            <a:xfrm>
              <a:off x="2998289" y="2997200"/>
              <a:ext cx="0" cy="400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2" name="Line 28"/>
            <p:cNvSpPr>
              <a:spLocks noChangeShapeType="1"/>
            </p:cNvSpPr>
            <p:nvPr/>
          </p:nvSpPr>
          <p:spPr bwMode="auto">
            <a:xfrm>
              <a:off x="4433996" y="3338871"/>
              <a:ext cx="0" cy="4000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969845" y="2997200"/>
              <a:ext cx="3464150" cy="591675"/>
              <a:chOff x="678" y="1872"/>
              <a:chExt cx="2215" cy="426"/>
            </a:xfrm>
          </p:grpSpPr>
          <p:sp>
            <p:nvSpPr>
              <p:cNvPr id="36971" name="Line 30"/>
              <p:cNvSpPr>
                <a:spLocks noChangeShapeType="1"/>
              </p:cNvSpPr>
              <p:nvPr/>
            </p:nvSpPr>
            <p:spPr bwMode="auto">
              <a:xfrm>
                <a:off x="678" y="2298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2" name="Line 31"/>
              <p:cNvSpPr>
                <a:spLocks noChangeShapeType="1"/>
              </p:cNvSpPr>
              <p:nvPr/>
            </p:nvSpPr>
            <p:spPr bwMode="auto">
              <a:xfrm flipV="1">
                <a:off x="804" y="2250"/>
                <a:ext cx="132" cy="4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3" name="Line 32"/>
              <p:cNvSpPr>
                <a:spLocks noChangeShapeType="1"/>
              </p:cNvSpPr>
              <p:nvPr/>
            </p:nvSpPr>
            <p:spPr bwMode="auto">
              <a:xfrm flipV="1">
                <a:off x="1062" y="2106"/>
                <a:ext cx="259" cy="14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4" name="Line 33"/>
              <p:cNvSpPr>
                <a:spLocks noChangeShapeType="1"/>
              </p:cNvSpPr>
              <p:nvPr/>
            </p:nvSpPr>
            <p:spPr bwMode="auto">
              <a:xfrm>
                <a:off x="936" y="2250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5" name="Line 34"/>
              <p:cNvSpPr>
                <a:spLocks noChangeShapeType="1"/>
              </p:cNvSpPr>
              <p:nvPr/>
            </p:nvSpPr>
            <p:spPr bwMode="auto">
              <a:xfrm>
                <a:off x="1320" y="2106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6" name="Line 35"/>
              <p:cNvSpPr>
                <a:spLocks noChangeShapeType="1"/>
              </p:cNvSpPr>
              <p:nvPr/>
            </p:nvSpPr>
            <p:spPr bwMode="auto">
              <a:xfrm flipV="1">
                <a:off x="1446" y="2010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7" name="Line 36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138" cy="14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8" name="Line 37"/>
              <p:cNvSpPr>
                <a:spLocks noChangeShapeType="1"/>
              </p:cNvSpPr>
              <p:nvPr/>
            </p:nvSpPr>
            <p:spPr bwMode="auto">
              <a:xfrm>
                <a:off x="1716" y="187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9" name="Line 38"/>
              <p:cNvSpPr>
                <a:spLocks noChangeShapeType="1"/>
              </p:cNvSpPr>
              <p:nvPr/>
            </p:nvSpPr>
            <p:spPr bwMode="auto">
              <a:xfrm>
                <a:off x="2490" y="2016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0" name="Line 39"/>
              <p:cNvSpPr>
                <a:spLocks noChangeAspect="1" noChangeShapeType="1"/>
              </p:cNvSpPr>
              <p:nvPr/>
            </p:nvSpPr>
            <p:spPr bwMode="auto">
              <a:xfrm>
                <a:off x="2622" y="2016"/>
                <a:ext cx="271" cy="10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1" name="Line 40"/>
              <p:cNvSpPr>
                <a:spLocks noChangeShapeType="1"/>
              </p:cNvSpPr>
              <p:nvPr/>
            </p:nvSpPr>
            <p:spPr bwMode="auto">
              <a:xfrm>
                <a:off x="2358" y="1968"/>
                <a:ext cx="132" cy="4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2" name="Line 41"/>
              <p:cNvSpPr>
                <a:spLocks noChangeShapeType="1"/>
              </p:cNvSpPr>
              <p:nvPr/>
            </p:nvSpPr>
            <p:spPr bwMode="auto">
              <a:xfrm>
                <a:off x="2100" y="1872"/>
                <a:ext cx="265" cy="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42"/>
            <p:cNvGrpSpPr>
              <a:grpSpLocks/>
            </p:cNvGrpSpPr>
            <p:nvPr/>
          </p:nvGrpSpPr>
          <p:grpSpPr bwMode="auto">
            <a:xfrm>
              <a:off x="971409" y="3405538"/>
              <a:ext cx="3462587" cy="733343"/>
              <a:chOff x="678" y="2154"/>
              <a:chExt cx="2214" cy="528"/>
            </a:xfrm>
          </p:grpSpPr>
          <p:sp>
            <p:nvSpPr>
              <p:cNvPr id="36959" name="Line 43"/>
              <p:cNvSpPr>
                <a:spLocks noChangeShapeType="1"/>
              </p:cNvSpPr>
              <p:nvPr/>
            </p:nvSpPr>
            <p:spPr bwMode="auto">
              <a:xfrm>
                <a:off x="678" y="2682"/>
                <a:ext cx="3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0" name="Line 44"/>
              <p:cNvSpPr>
                <a:spLocks noChangeShapeType="1"/>
              </p:cNvSpPr>
              <p:nvPr/>
            </p:nvSpPr>
            <p:spPr bwMode="auto">
              <a:xfrm flipV="1">
                <a:off x="1062" y="2634"/>
                <a:ext cx="132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1" name="Line 45"/>
              <p:cNvSpPr>
                <a:spLocks noChangeShapeType="1"/>
              </p:cNvSpPr>
              <p:nvPr/>
            </p:nvSpPr>
            <p:spPr bwMode="auto">
              <a:xfrm flipV="1">
                <a:off x="1320" y="2490"/>
                <a:ext cx="259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2" name="Line 46"/>
              <p:cNvSpPr>
                <a:spLocks noChangeShapeType="1"/>
              </p:cNvSpPr>
              <p:nvPr/>
            </p:nvSpPr>
            <p:spPr bwMode="auto">
              <a:xfrm>
                <a:off x="1194" y="2634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3" name="Line 47"/>
              <p:cNvSpPr>
                <a:spLocks noChangeShapeType="1"/>
              </p:cNvSpPr>
              <p:nvPr/>
            </p:nvSpPr>
            <p:spPr bwMode="auto">
              <a:xfrm>
                <a:off x="1578" y="2490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4" name="Line 48"/>
              <p:cNvSpPr>
                <a:spLocks noChangeShapeType="1"/>
              </p:cNvSpPr>
              <p:nvPr/>
            </p:nvSpPr>
            <p:spPr bwMode="auto">
              <a:xfrm flipV="1">
                <a:off x="1698" y="240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5" name="Line 49"/>
              <p:cNvSpPr>
                <a:spLocks noChangeShapeType="1"/>
              </p:cNvSpPr>
              <p:nvPr/>
            </p:nvSpPr>
            <p:spPr bwMode="auto">
              <a:xfrm flipV="1">
                <a:off x="1836" y="2166"/>
                <a:ext cx="138" cy="2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6" name="Line 50"/>
              <p:cNvSpPr>
                <a:spLocks noChangeShapeType="1"/>
              </p:cNvSpPr>
              <p:nvPr/>
            </p:nvSpPr>
            <p:spPr bwMode="auto">
              <a:xfrm>
                <a:off x="1968" y="2154"/>
                <a:ext cx="127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" name="Line 51"/>
              <p:cNvSpPr>
                <a:spLocks noChangeShapeType="1"/>
              </p:cNvSpPr>
              <p:nvPr/>
            </p:nvSpPr>
            <p:spPr bwMode="auto">
              <a:xfrm>
                <a:off x="2220" y="2298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" name="Line 52"/>
              <p:cNvSpPr>
                <a:spLocks noChangeShapeType="1"/>
              </p:cNvSpPr>
              <p:nvPr/>
            </p:nvSpPr>
            <p:spPr bwMode="auto">
              <a:xfrm>
                <a:off x="2094" y="2250"/>
                <a:ext cx="132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9" name="Line 53"/>
              <p:cNvSpPr>
                <a:spLocks noChangeShapeType="1"/>
              </p:cNvSpPr>
              <p:nvPr/>
            </p:nvSpPr>
            <p:spPr bwMode="auto">
              <a:xfrm>
                <a:off x="2346" y="2298"/>
                <a:ext cx="259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0" name="Line 54"/>
              <p:cNvSpPr>
                <a:spLocks noChangeShapeType="1"/>
              </p:cNvSpPr>
              <p:nvPr/>
            </p:nvSpPr>
            <p:spPr bwMode="auto">
              <a:xfrm>
                <a:off x="2604" y="239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945" name="Line 55"/>
            <p:cNvSpPr>
              <a:spLocks noChangeShapeType="1"/>
            </p:cNvSpPr>
            <p:nvPr/>
          </p:nvSpPr>
          <p:spPr bwMode="auto">
            <a:xfrm>
              <a:off x="1177850" y="3597208"/>
              <a:ext cx="0" cy="533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6" name="Line 57"/>
            <p:cNvSpPr>
              <a:spLocks noChangeShapeType="1"/>
            </p:cNvSpPr>
            <p:nvPr/>
          </p:nvSpPr>
          <p:spPr bwMode="auto">
            <a:xfrm>
              <a:off x="1581349" y="3522207"/>
              <a:ext cx="0" cy="615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Line 58"/>
            <p:cNvSpPr>
              <a:spLocks noChangeShapeType="1"/>
            </p:cNvSpPr>
            <p:nvPr/>
          </p:nvSpPr>
          <p:spPr bwMode="auto">
            <a:xfrm>
              <a:off x="1778407" y="3430539"/>
              <a:ext cx="0" cy="63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8" name="Line 59"/>
            <p:cNvSpPr>
              <a:spLocks noChangeShapeType="1"/>
            </p:cNvSpPr>
            <p:nvPr/>
          </p:nvSpPr>
          <p:spPr bwMode="auto">
            <a:xfrm>
              <a:off x="1984849" y="3330538"/>
              <a:ext cx="0" cy="7361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9" name="Line 60"/>
            <p:cNvSpPr>
              <a:spLocks noChangeShapeType="1"/>
            </p:cNvSpPr>
            <p:nvPr/>
          </p:nvSpPr>
          <p:spPr bwMode="auto">
            <a:xfrm>
              <a:off x="2181907" y="3322204"/>
              <a:ext cx="0" cy="63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0" name="Line 61"/>
            <p:cNvSpPr>
              <a:spLocks noChangeShapeType="1"/>
            </p:cNvSpPr>
            <p:nvPr/>
          </p:nvSpPr>
          <p:spPr bwMode="auto">
            <a:xfrm>
              <a:off x="2388348" y="3205536"/>
              <a:ext cx="0" cy="6555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1" name="Line 62"/>
            <p:cNvSpPr>
              <a:spLocks noChangeShapeType="1"/>
            </p:cNvSpPr>
            <p:nvPr/>
          </p:nvSpPr>
          <p:spPr bwMode="auto">
            <a:xfrm>
              <a:off x="2594790" y="3005533"/>
              <a:ext cx="0" cy="847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2" name="Line 63"/>
            <p:cNvSpPr>
              <a:spLocks noChangeShapeType="1"/>
            </p:cNvSpPr>
            <p:nvPr/>
          </p:nvSpPr>
          <p:spPr bwMode="auto">
            <a:xfrm>
              <a:off x="2791848" y="3005533"/>
              <a:ext cx="0" cy="711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3" name="Line 64"/>
            <p:cNvSpPr>
              <a:spLocks noChangeShapeType="1"/>
            </p:cNvSpPr>
            <p:nvPr/>
          </p:nvSpPr>
          <p:spPr bwMode="auto">
            <a:xfrm>
              <a:off x="3204730" y="2997200"/>
              <a:ext cx="0" cy="536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4" name="Line 65"/>
            <p:cNvSpPr>
              <a:spLocks noChangeShapeType="1"/>
            </p:cNvSpPr>
            <p:nvPr/>
          </p:nvSpPr>
          <p:spPr bwMode="auto">
            <a:xfrm>
              <a:off x="3401788" y="3072201"/>
              <a:ext cx="0" cy="536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5" name="Line 66"/>
            <p:cNvSpPr>
              <a:spLocks noChangeShapeType="1"/>
            </p:cNvSpPr>
            <p:nvPr/>
          </p:nvSpPr>
          <p:spPr bwMode="auto">
            <a:xfrm>
              <a:off x="3608230" y="3130535"/>
              <a:ext cx="0" cy="479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6" name="Line 67"/>
            <p:cNvSpPr>
              <a:spLocks noChangeShapeType="1"/>
            </p:cNvSpPr>
            <p:nvPr/>
          </p:nvSpPr>
          <p:spPr bwMode="auto">
            <a:xfrm>
              <a:off x="3795904" y="3197203"/>
              <a:ext cx="0" cy="479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7" name="Line 68"/>
            <p:cNvSpPr>
              <a:spLocks noChangeShapeType="1"/>
            </p:cNvSpPr>
            <p:nvPr/>
          </p:nvSpPr>
          <p:spPr bwMode="auto">
            <a:xfrm>
              <a:off x="4002346" y="3205536"/>
              <a:ext cx="0" cy="536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58" name="Line 69"/>
            <p:cNvSpPr>
              <a:spLocks noChangeShapeType="1"/>
            </p:cNvSpPr>
            <p:nvPr/>
          </p:nvSpPr>
          <p:spPr bwMode="auto">
            <a:xfrm>
              <a:off x="4218170" y="3263870"/>
              <a:ext cx="0" cy="479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75" name="Rectangle 4"/>
          <p:cNvSpPr>
            <a:spLocks noChangeArrowheads="1"/>
          </p:cNvSpPr>
          <p:nvPr/>
        </p:nvSpPr>
        <p:spPr bwMode="auto">
          <a:xfrm>
            <a:off x="6497638" y="4373563"/>
            <a:ext cx="271462" cy="400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264C"/>
                </a:solidFill>
                <a:latin typeface="Times New Roman" pitchFamily="18" charset="0"/>
              </a:rPr>
              <a:t>time</a:t>
            </a:r>
          </a:p>
        </p:txBody>
      </p: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4873625" y="2971800"/>
            <a:ext cx="3584575" cy="1600200"/>
            <a:chOff x="4873625" y="2971800"/>
            <a:chExt cx="3584575" cy="1600203"/>
          </a:xfrm>
        </p:grpSpPr>
        <p:cxnSp>
          <p:nvCxnSpPr>
            <p:cNvPr id="415" name="Straight Connector 414"/>
            <p:cNvCxnSpPr/>
            <p:nvPr/>
          </p:nvCxnSpPr>
          <p:spPr>
            <a:xfrm rot="16200000" flipH="1">
              <a:off x="4518818" y="3756821"/>
              <a:ext cx="1600203" cy="30162"/>
            </a:xfrm>
            <a:prstGeom prst="line">
              <a:avLst/>
            </a:prstGeom>
            <a:ln w="1905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78" name="Rectangle 8"/>
            <p:cNvSpPr>
              <a:spLocks noChangeArrowheads="1"/>
            </p:cNvSpPr>
            <p:nvPr/>
          </p:nvSpPr>
          <p:spPr bwMode="auto">
            <a:xfrm>
              <a:off x="5230813" y="3146425"/>
              <a:ext cx="130175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i="1">
                  <a:solidFill>
                    <a:srgbClr val="0099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6879" name="Rectangle 7"/>
            <p:cNvSpPr>
              <a:spLocks noChangeArrowheads="1"/>
            </p:cNvSpPr>
            <p:nvPr/>
          </p:nvSpPr>
          <p:spPr bwMode="auto">
            <a:xfrm>
              <a:off x="5614988" y="3971925"/>
              <a:ext cx="261937" cy="40005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i="1">
                  <a:solidFill>
                    <a:schemeClr val="accent2"/>
                  </a:solidFill>
                  <a:latin typeface="Times New Roman" pitchFamily="18" charset="0"/>
                </a:rPr>
                <a:t>i+</a:t>
              </a:r>
              <a:r>
                <a:rPr lang="en-US" sz="16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880" name="Line 74"/>
            <p:cNvSpPr>
              <a:spLocks noChangeAspect="1" noChangeShapeType="1"/>
            </p:cNvSpPr>
            <p:nvPr/>
          </p:nvSpPr>
          <p:spPr bwMode="auto">
            <a:xfrm>
              <a:off x="5295900" y="3503613"/>
              <a:ext cx="414338" cy="530225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Rectangle 2"/>
            <p:cNvSpPr>
              <a:spLocks noChangeArrowheads="1"/>
            </p:cNvSpPr>
            <p:nvPr/>
          </p:nvSpPr>
          <p:spPr bwMode="auto">
            <a:xfrm>
              <a:off x="5230813" y="4013200"/>
              <a:ext cx="130175" cy="4000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i="1">
                  <a:solidFill>
                    <a:schemeClr val="accent2"/>
                  </a:solidFill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4873625" y="4375150"/>
              <a:ext cx="3584575" cy="71438"/>
              <a:chOff x="462" y="2091"/>
              <a:chExt cx="2292" cy="52"/>
            </a:xfrm>
          </p:grpSpPr>
          <p:sp>
            <p:nvSpPr>
              <p:cNvPr id="36930" name="Line 20"/>
              <p:cNvSpPr>
                <a:spLocks noChangeShapeType="1"/>
              </p:cNvSpPr>
              <p:nvPr/>
            </p:nvSpPr>
            <p:spPr bwMode="auto">
              <a:xfrm>
                <a:off x="462" y="2143"/>
                <a:ext cx="2292" cy="0"/>
              </a:xfrm>
              <a:prstGeom prst="line">
                <a:avLst/>
              </a:prstGeom>
              <a:noFill/>
              <a:ln w="19050">
                <a:solidFill>
                  <a:srgbClr val="00264C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1" name="Line 21"/>
              <p:cNvSpPr>
                <a:spLocks noChangeShapeType="1"/>
              </p:cNvSpPr>
              <p:nvPr/>
            </p:nvSpPr>
            <p:spPr bwMode="auto">
              <a:xfrm>
                <a:off x="894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2" name="Line 22"/>
              <p:cNvSpPr>
                <a:spLocks noChangeShapeType="1"/>
              </p:cNvSpPr>
              <p:nvPr/>
            </p:nvSpPr>
            <p:spPr bwMode="auto">
              <a:xfrm>
                <a:off x="1315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3" name="Line 23"/>
              <p:cNvSpPr>
                <a:spLocks noChangeShapeType="1"/>
              </p:cNvSpPr>
              <p:nvPr/>
            </p:nvSpPr>
            <p:spPr bwMode="auto">
              <a:xfrm>
                <a:off x="1737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4" name="Line 24"/>
              <p:cNvSpPr>
                <a:spLocks noChangeShapeType="1"/>
              </p:cNvSpPr>
              <p:nvPr/>
            </p:nvSpPr>
            <p:spPr bwMode="auto">
              <a:xfrm>
                <a:off x="2158" y="2092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35" name="Line 25"/>
              <p:cNvSpPr>
                <a:spLocks noChangeShapeType="1"/>
              </p:cNvSpPr>
              <p:nvPr/>
            </p:nvSpPr>
            <p:spPr bwMode="auto">
              <a:xfrm>
                <a:off x="2580" y="2091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3" name="Line 70"/>
            <p:cNvSpPr>
              <a:spLocks noChangeShapeType="1"/>
            </p:cNvSpPr>
            <p:nvPr/>
          </p:nvSpPr>
          <p:spPr bwMode="auto">
            <a:xfrm>
              <a:off x="4902200" y="3563938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4" name="Line 71"/>
            <p:cNvSpPr>
              <a:spLocks noChangeShapeType="1"/>
            </p:cNvSpPr>
            <p:nvPr/>
          </p:nvSpPr>
          <p:spPr bwMode="auto">
            <a:xfrm>
              <a:off x="5089525" y="3556000"/>
              <a:ext cx="431800" cy="550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72"/>
            <p:cNvSpPr>
              <a:spLocks noChangeShapeType="1"/>
            </p:cNvSpPr>
            <p:nvPr/>
          </p:nvSpPr>
          <p:spPr bwMode="auto">
            <a:xfrm>
              <a:off x="4892675" y="3563938"/>
              <a:ext cx="225425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Line 73"/>
            <p:cNvSpPr>
              <a:spLocks noChangeShapeType="1"/>
            </p:cNvSpPr>
            <p:nvPr/>
          </p:nvSpPr>
          <p:spPr bwMode="auto">
            <a:xfrm>
              <a:off x="4892675" y="3562350"/>
              <a:ext cx="431800" cy="550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Line 75"/>
            <p:cNvSpPr>
              <a:spLocks noChangeAspect="1" noChangeShapeType="1"/>
            </p:cNvSpPr>
            <p:nvPr/>
          </p:nvSpPr>
          <p:spPr bwMode="auto">
            <a:xfrm>
              <a:off x="5502275" y="3500438"/>
              <a:ext cx="414338" cy="530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76"/>
            <p:cNvSpPr>
              <a:spLocks noChangeAspect="1" noChangeShapeType="1"/>
            </p:cNvSpPr>
            <p:nvPr/>
          </p:nvSpPr>
          <p:spPr bwMode="auto">
            <a:xfrm>
              <a:off x="5707063" y="3397250"/>
              <a:ext cx="414337" cy="528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Line 77"/>
            <p:cNvSpPr>
              <a:spLocks noChangeAspect="1" noChangeShapeType="1"/>
            </p:cNvSpPr>
            <p:nvPr/>
          </p:nvSpPr>
          <p:spPr bwMode="auto">
            <a:xfrm>
              <a:off x="5903913" y="3305175"/>
              <a:ext cx="414337" cy="528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0" name="Line 78"/>
            <p:cNvSpPr>
              <a:spLocks noChangeAspect="1" noChangeShapeType="1"/>
            </p:cNvSpPr>
            <p:nvPr/>
          </p:nvSpPr>
          <p:spPr bwMode="auto">
            <a:xfrm>
              <a:off x="6110288" y="3305175"/>
              <a:ext cx="414337" cy="528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79"/>
            <p:cNvSpPr>
              <a:spLocks noChangeAspect="1" noChangeShapeType="1"/>
            </p:cNvSpPr>
            <p:nvPr/>
          </p:nvSpPr>
          <p:spPr bwMode="auto">
            <a:xfrm>
              <a:off x="6318250" y="3163888"/>
              <a:ext cx="414338" cy="5286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2" name="Line 80"/>
            <p:cNvSpPr>
              <a:spLocks noChangeShapeType="1"/>
            </p:cNvSpPr>
            <p:nvPr/>
          </p:nvSpPr>
          <p:spPr bwMode="auto">
            <a:xfrm>
              <a:off x="6534150" y="2979738"/>
              <a:ext cx="376238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3" name="Line 81"/>
            <p:cNvSpPr>
              <a:spLocks noChangeShapeType="1"/>
            </p:cNvSpPr>
            <p:nvPr/>
          </p:nvSpPr>
          <p:spPr bwMode="auto">
            <a:xfrm rot="218730">
              <a:off x="6713538" y="2979738"/>
              <a:ext cx="223837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4" name="Line 82"/>
            <p:cNvSpPr>
              <a:spLocks noChangeShapeType="1"/>
            </p:cNvSpPr>
            <p:nvPr/>
          </p:nvSpPr>
          <p:spPr bwMode="auto">
            <a:xfrm>
              <a:off x="6929438" y="2971800"/>
              <a:ext cx="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83"/>
            <p:cNvSpPr>
              <a:spLocks noChangeShapeType="1"/>
            </p:cNvSpPr>
            <p:nvPr/>
          </p:nvSpPr>
          <p:spPr bwMode="auto">
            <a:xfrm rot="21381270" flipH="1">
              <a:off x="6919913" y="2979738"/>
              <a:ext cx="223837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84"/>
            <p:cNvSpPr>
              <a:spLocks noChangeShapeType="1"/>
            </p:cNvSpPr>
            <p:nvPr/>
          </p:nvSpPr>
          <p:spPr bwMode="auto">
            <a:xfrm>
              <a:off x="8355013" y="3305175"/>
              <a:ext cx="0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85"/>
            <p:cNvSpPr>
              <a:spLocks noChangeShapeType="1"/>
            </p:cNvSpPr>
            <p:nvPr/>
          </p:nvSpPr>
          <p:spPr bwMode="auto">
            <a:xfrm flipH="1">
              <a:off x="8139113" y="3313113"/>
              <a:ext cx="225425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86"/>
            <p:cNvSpPr>
              <a:spLocks noChangeShapeType="1"/>
            </p:cNvSpPr>
            <p:nvPr/>
          </p:nvSpPr>
          <p:spPr bwMode="auto">
            <a:xfrm flipH="1">
              <a:off x="7913688" y="3313113"/>
              <a:ext cx="45085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87"/>
            <p:cNvSpPr>
              <a:spLocks noChangeShapeType="1"/>
            </p:cNvSpPr>
            <p:nvPr/>
          </p:nvSpPr>
          <p:spPr bwMode="auto">
            <a:xfrm flipH="1">
              <a:off x="7726363" y="3246438"/>
              <a:ext cx="45085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88"/>
            <p:cNvSpPr>
              <a:spLocks noChangeAspect="1" noChangeShapeType="1"/>
            </p:cNvSpPr>
            <p:nvPr/>
          </p:nvSpPr>
          <p:spPr bwMode="auto">
            <a:xfrm flipH="1">
              <a:off x="7519988" y="3189288"/>
              <a:ext cx="441325" cy="390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89"/>
            <p:cNvSpPr>
              <a:spLocks noChangeShapeType="1"/>
            </p:cNvSpPr>
            <p:nvPr/>
          </p:nvSpPr>
          <p:spPr bwMode="auto">
            <a:xfrm flipH="1">
              <a:off x="7313613" y="3171825"/>
              <a:ext cx="45085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90"/>
            <p:cNvSpPr>
              <a:spLocks noChangeShapeType="1"/>
            </p:cNvSpPr>
            <p:nvPr/>
          </p:nvSpPr>
          <p:spPr bwMode="auto">
            <a:xfrm flipH="1">
              <a:off x="7116763" y="3113088"/>
              <a:ext cx="449262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91"/>
            <p:cNvSpPr>
              <a:spLocks noChangeShapeType="1"/>
            </p:cNvSpPr>
            <p:nvPr/>
          </p:nvSpPr>
          <p:spPr bwMode="auto">
            <a:xfrm flipH="1">
              <a:off x="7126288" y="3046413"/>
              <a:ext cx="225425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4900613" y="2971800"/>
              <a:ext cx="3463925" cy="592138"/>
              <a:chOff x="678" y="1872"/>
              <a:chExt cx="2215" cy="426"/>
            </a:xfrm>
          </p:grpSpPr>
          <p:sp>
            <p:nvSpPr>
              <p:cNvPr id="36918" name="Line 93"/>
              <p:cNvSpPr>
                <a:spLocks noChangeShapeType="1"/>
              </p:cNvSpPr>
              <p:nvPr/>
            </p:nvSpPr>
            <p:spPr bwMode="auto">
              <a:xfrm>
                <a:off x="678" y="2298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9" name="Line 94"/>
              <p:cNvSpPr>
                <a:spLocks noChangeShapeType="1"/>
              </p:cNvSpPr>
              <p:nvPr/>
            </p:nvSpPr>
            <p:spPr bwMode="auto">
              <a:xfrm flipV="1">
                <a:off x="804" y="2250"/>
                <a:ext cx="132" cy="4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0" name="Line 95"/>
              <p:cNvSpPr>
                <a:spLocks noChangeShapeType="1"/>
              </p:cNvSpPr>
              <p:nvPr/>
            </p:nvSpPr>
            <p:spPr bwMode="auto">
              <a:xfrm flipV="1">
                <a:off x="1062" y="2106"/>
                <a:ext cx="259" cy="14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1" name="Line 96"/>
              <p:cNvSpPr>
                <a:spLocks noChangeShapeType="1"/>
              </p:cNvSpPr>
              <p:nvPr/>
            </p:nvSpPr>
            <p:spPr bwMode="auto">
              <a:xfrm>
                <a:off x="936" y="2250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2" name="Line 97"/>
              <p:cNvSpPr>
                <a:spLocks noChangeShapeType="1"/>
              </p:cNvSpPr>
              <p:nvPr/>
            </p:nvSpPr>
            <p:spPr bwMode="auto">
              <a:xfrm>
                <a:off x="1320" y="2106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3" name="Line 98"/>
              <p:cNvSpPr>
                <a:spLocks noChangeShapeType="1"/>
              </p:cNvSpPr>
              <p:nvPr/>
            </p:nvSpPr>
            <p:spPr bwMode="auto">
              <a:xfrm flipV="1">
                <a:off x="1446" y="2010"/>
                <a:ext cx="144" cy="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4" name="Line 99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138" cy="14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5" name="Line 100"/>
              <p:cNvSpPr>
                <a:spLocks noChangeShapeType="1"/>
              </p:cNvSpPr>
              <p:nvPr/>
            </p:nvSpPr>
            <p:spPr bwMode="auto">
              <a:xfrm>
                <a:off x="1716" y="187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6" name="Line 101"/>
              <p:cNvSpPr>
                <a:spLocks noChangeShapeType="1"/>
              </p:cNvSpPr>
              <p:nvPr/>
            </p:nvSpPr>
            <p:spPr bwMode="auto">
              <a:xfrm>
                <a:off x="2490" y="2016"/>
                <a:ext cx="13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7" name="Line 102"/>
              <p:cNvSpPr>
                <a:spLocks noChangeAspect="1" noChangeShapeType="1"/>
              </p:cNvSpPr>
              <p:nvPr/>
            </p:nvSpPr>
            <p:spPr bwMode="auto">
              <a:xfrm>
                <a:off x="2622" y="2016"/>
                <a:ext cx="271" cy="10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8" name="Line 103"/>
              <p:cNvSpPr>
                <a:spLocks noChangeShapeType="1"/>
              </p:cNvSpPr>
              <p:nvPr/>
            </p:nvSpPr>
            <p:spPr bwMode="auto">
              <a:xfrm>
                <a:off x="2358" y="1968"/>
                <a:ext cx="132" cy="4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29" name="Line 104"/>
              <p:cNvSpPr>
                <a:spLocks noChangeShapeType="1"/>
              </p:cNvSpPr>
              <p:nvPr/>
            </p:nvSpPr>
            <p:spPr bwMode="auto">
              <a:xfrm>
                <a:off x="2100" y="1872"/>
                <a:ext cx="265" cy="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5"/>
            <p:cNvGrpSpPr>
              <a:grpSpLocks/>
            </p:cNvGrpSpPr>
            <p:nvPr/>
          </p:nvGrpSpPr>
          <p:grpSpPr bwMode="auto">
            <a:xfrm>
              <a:off x="4902200" y="3379788"/>
              <a:ext cx="3462338" cy="733425"/>
              <a:chOff x="678" y="2154"/>
              <a:chExt cx="2214" cy="528"/>
            </a:xfrm>
          </p:grpSpPr>
          <p:sp>
            <p:nvSpPr>
              <p:cNvPr id="36906" name="Line 106"/>
              <p:cNvSpPr>
                <a:spLocks noChangeShapeType="1"/>
              </p:cNvSpPr>
              <p:nvPr/>
            </p:nvSpPr>
            <p:spPr bwMode="auto">
              <a:xfrm>
                <a:off x="678" y="2682"/>
                <a:ext cx="39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7" name="Line 107"/>
              <p:cNvSpPr>
                <a:spLocks noChangeShapeType="1"/>
              </p:cNvSpPr>
              <p:nvPr/>
            </p:nvSpPr>
            <p:spPr bwMode="auto">
              <a:xfrm flipV="1">
                <a:off x="1062" y="2634"/>
                <a:ext cx="132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8" name="Line 108"/>
              <p:cNvSpPr>
                <a:spLocks noChangeShapeType="1"/>
              </p:cNvSpPr>
              <p:nvPr/>
            </p:nvSpPr>
            <p:spPr bwMode="auto">
              <a:xfrm flipV="1">
                <a:off x="1320" y="2490"/>
                <a:ext cx="259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109"/>
              <p:cNvSpPr>
                <a:spLocks noChangeShapeType="1"/>
              </p:cNvSpPr>
              <p:nvPr/>
            </p:nvSpPr>
            <p:spPr bwMode="auto">
              <a:xfrm>
                <a:off x="1194" y="2634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110"/>
              <p:cNvSpPr>
                <a:spLocks noChangeShapeType="1"/>
              </p:cNvSpPr>
              <p:nvPr/>
            </p:nvSpPr>
            <p:spPr bwMode="auto">
              <a:xfrm>
                <a:off x="1578" y="2490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1" name="Line 111"/>
              <p:cNvSpPr>
                <a:spLocks noChangeShapeType="1"/>
              </p:cNvSpPr>
              <p:nvPr/>
            </p:nvSpPr>
            <p:spPr bwMode="auto">
              <a:xfrm flipV="1">
                <a:off x="1698" y="240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2" name="Line 112"/>
              <p:cNvSpPr>
                <a:spLocks noChangeShapeType="1"/>
              </p:cNvSpPr>
              <p:nvPr/>
            </p:nvSpPr>
            <p:spPr bwMode="auto">
              <a:xfrm flipV="1">
                <a:off x="1836" y="2166"/>
                <a:ext cx="138" cy="2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3" name="Line 113"/>
              <p:cNvSpPr>
                <a:spLocks noChangeShapeType="1"/>
              </p:cNvSpPr>
              <p:nvPr/>
            </p:nvSpPr>
            <p:spPr bwMode="auto">
              <a:xfrm>
                <a:off x="1968" y="2154"/>
                <a:ext cx="127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4" name="Line 114"/>
              <p:cNvSpPr>
                <a:spLocks noChangeShapeType="1"/>
              </p:cNvSpPr>
              <p:nvPr/>
            </p:nvSpPr>
            <p:spPr bwMode="auto">
              <a:xfrm>
                <a:off x="2220" y="2298"/>
                <a:ext cx="1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5" name="Line 115"/>
              <p:cNvSpPr>
                <a:spLocks noChangeShapeType="1"/>
              </p:cNvSpPr>
              <p:nvPr/>
            </p:nvSpPr>
            <p:spPr bwMode="auto">
              <a:xfrm>
                <a:off x="2094" y="2250"/>
                <a:ext cx="132" cy="4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6" name="Line 116"/>
              <p:cNvSpPr>
                <a:spLocks noChangeShapeType="1"/>
              </p:cNvSpPr>
              <p:nvPr/>
            </p:nvSpPr>
            <p:spPr bwMode="auto">
              <a:xfrm>
                <a:off x="2346" y="2298"/>
                <a:ext cx="259" cy="9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7" name="Line 117"/>
              <p:cNvSpPr>
                <a:spLocks noChangeShapeType="1"/>
              </p:cNvSpPr>
              <p:nvPr/>
            </p:nvSpPr>
            <p:spPr bwMode="auto">
              <a:xfrm>
                <a:off x="2604" y="239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130"/>
          <p:cNvGrpSpPr>
            <a:grpSpLocks/>
          </p:cNvGrpSpPr>
          <p:nvPr/>
        </p:nvGrpSpPr>
        <p:grpSpPr bwMode="auto">
          <a:xfrm>
            <a:off x="3124200" y="2895600"/>
            <a:ext cx="990600" cy="990600"/>
            <a:chOff x="1968" y="1776"/>
            <a:chExt cx="624" cy="768"/>
          </a:xfrm>
        </p:grpSpPr>
        <p:sp>
          <p:nvSpPr>
            <p:cNvPr id="36990" name="Line 126"/>
            <p:cNvSpPr>
              <a:spLocks noChangeShapeType="1"/>
            </p:cNvSpPr>
            <p:nvPr/>
          </p:nvSpPr>
          <p:spPr bwMode="auto">
            <a:xfrm flipV="1">
              <a:off x="1968" y="1776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1" name="Line 127"/>
            <p:cNvSpPr>
              <a:spLocks noChangeShapeType="1"/>
            </p:cNvSpPr>
            <p:nvPr/>
          </p:nvSpPr>
          <p:spPr bwMode="auto">
            <a:xfrm>
              <a:off x="1968" y="1776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2" name="Line 128"/>
            <p:cNvSpPr>
              <a:spLocks noChangeShapeType="1"/>
            </p:cNvSpPr>
            <p:nvPr/>
          </p:nvSpPr>
          <p:spPr bwMode="auto">
            <a:xfrm>
              <a:off x="2592" y="1776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3" name="Line 129"/>
            <p:cNvSpPr>
              <a:spLocks noChangeShapeType="1"/>
            </p:cNvSpPr>
            <p:nvPr/>
          </p:nvSpPr>
          <p:spPr bwMode="auto">
            <a:xfrm flipH="1">
              <a:off x="1968" y="2544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36"/>
          <p:cNvGrpSpPr>
            <a:grpSpLocks/>
          </p:cNvGrpSpPr>
          <p:nvPr/>
        </p:nvGrpSpPr>
        <p:grpSpPr bwMode="auto">
          <a:xfrm>
            <a:off x="6781800" y="2971800"/>
            <a:ext cx="1905000" cy="838200"/>
            <a:chOff x="4272" y="1872"/>
            <a:chExt cx="1200" cy="528"/>
          </a:xfrm>
        </p:grpSpPr>
        <p:sp>
          <p:nvSpPr>
            <p:cNvPr id="36996" name="Line 132"/>
            <p:cNvSpPr>
              <a:spLocks noChangeShapeType="1"/>
            </p:cNvSpPr>
            <p:nvPr/>
          </p:nvSpPr>
          <p:spPr bwMode="auto">
            <a:xfrm flipV="1">
              <a:off x="4272" y="1872"/>
              <a:ext cx="38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7" name="Line 133"/>
            <p:cNvSpPr>
              <a:spLocks noChangeShapeType="1"/>
            </p:cNvSpPr>
            <p:nvPr/>
          </p:nvSpPr>
          <p:spPr bwMode="auto">
            <a:xfrm>
              <a:off x="4656" y="187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8" name="Line 134"/>
            <p:cNvSpPr>
              <a:spLocks noChangeShapeType="1"/>
            </p:cNvSpPr>
            <p:nvPr/>
          </p:nvSpPr>
          <p:spPr bwMode="auto">
            <a:xfrm flipH="1">
              <a:off x="5136" y="1872"/>
              <a:ext cx="33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99" name="Line 135"/>
            <p:cNvSpPr>
              <a:spLocks noChangeShapeType="1"/>
            </p:cNvSpPr>
            <p:nvPr/>
          </p:nvSpPr>
          <p:spPr bwMode="auto">
            <a:xfrm flipH="1">
              <a:off x="4272" y="2400"/>
              <a:ext cx="8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609600" y="228600"/>
            <a:ext cx="76200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smtClean="0"/>
              <a:t>Previous Method I: </a:t>
            </a:r>
            <a:br>
              <a:rPr lang="en-US" sz="3400" smtClean="0"/>
            </a:br>
            <a:r>
              <a:rPr lang="en-US" sz="3400" smtClean="0"/>
              <a:t>Dynamic Time Warping (DTW)</a:t>
            </a:r>
          </a:p>
        </p:txBody>
      </p:sp>
      <p:sp>
        <p:nvSpPr>
          <p:cNvPr id="37891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33538"/>
            <a:ext cx="8229600" cy="3395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</a:rPr>
              <a:t>Idea: locally recovers the “warped” time axis in order to </a:t>
            </a:r>
            <a:r>
              <a:rPr lang="en-US" sz="2400" u="sng" smtClean="0">
                <a:latin typeface="Arial" charset="0"/>
              </a:rPr>
              <a:t>minimize the local cumulative difference</a:t>
            </a:r>
            <a:r>
              <a:rPr lang="en-US" sz="2400" smtClean="0">
                <a:latin typeface="Arial" charset="0"/>
              </a:rPr>
              <a:t> between the aligned points in two time series, and the possible alignments considered included all local compressions and shifts.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smtClean="0">
              <a:latin typeface="Arial" charset="0"/>
            </a:endParaRPr>
          </a:p>
        </p:txBody>
      </p:sp>
      <p:sp>
        <p:nvSpPr>
          <p:cNvPr id="37892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37893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37894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63F5C01A-76DF-4857-84D2-F46064C64C92}" type="slidenum">
              <a:rPr lang="en-US" sz="1200"/>
              <a:pPr>
                <a:lnSpc>
                  <a:spcPct val="80000"/>
                </a:lnSpc>
              </a:pPr>
              <a:t>13</a:t>
            </a:fld>
            <a:endParaRPr lang="en-US" sz="1200"/>
          </a:p>
        </p:txBody>
      </p:sp>
      <p:sp>
        <p:nvSpPr>
          <p:cNvPr id="37895" name="Content Placeholder 1"/>
          <p:cNvSpPr txBox="1">
            <a:spLocks/>
          </p:cNvSpPr>
          <p:nvPr/>
        </p:nvSpPr>
        <p:spPr bwMode="auto">
          <a:xfrm>
            <a:off x="685800" y="3309938"/>
            <a:ext cx="822960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000"/>
              <a:t>Example: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latin typeface="Tw Cen MT" pitchFamily="34" charset="0"/>
              </a:rPr>
              <a:t>R =  </a:t>
            </a:r>
            <a:r>
              <a:rPr lang="en-US" sz="2000">
                <a:latin typeface="Courier New" pitchFamily="49" charset="0"/>
              </a:rPr>
              <a:t>{0, 1, 1, 2, 2, 3, 1, 0}</a:t>
            </a: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000">
              <a:latin typeface="Courier New" pitchFamily="49" charset="0"/>
            </a:endParaRPr>
          </a:p>
          <a:p>
            <a:pPr marL="822325" lvl="1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000">
                <a:latin typeface="Tw Cen MT" pitchFamily="34" charset="0"/>
              </a:rPr>
              <a:t>T =  </a:t>
            </a:r>
            <a:r>
              <a:rPr lang="en-US" sz="2000">
                <a:latin typeface="Courier New" pitchFamily="49" charset="0"/>
              </a:rPr>
              <a:t>{0, 1, 2, 3, 2, 1, 0, 1, 2}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 rot="5400000">
            <a:off x="2058988" y="4265612"/>
            <a:ext cx="457200" cy="3175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743200" y="4037013"/>
            <a:ext cx="458788" cy="458787"/>
            <a:chOff x="1728" y="2543"/>
            <a:chExt cx="289" cy="289"/>
          </a:xfrm>
        </p:grpSpPr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rot="5400000">
              <a:off x="1585" y="2687"/>
              <a:ext cx="288" cy="2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2" name="Straight Connector 11"/>
            <p:cNvCxnSpPr>
              <a:cxnSpLocks noChangeShapeType="1"/>
            </p:cNvCxnSpPr>
            <p:nvPr/>
          </p:nvCxnSpPr>
          <p:spPr bwMode="auto">
            <a:xfrm rot="10800000" flipV="1">
              <a:off x="1728" y="2543"/>
              <a:ext cx="289" cy="289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200400" y="4037013"/>
            <a:ext cx="915988" cy="458787"/>
            <a:chOff x="2016" y="2543"/>
            <a:chExt cx="577" cy="289"/>
          </a:xfrm>
        </p:grpSpPr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 rot="10800000" flipV="1">
              <a:off x="2016" y="2544"/>
              <a:ext cx="288" cy="2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4" name="Straight Connector 13"/>
            <p:cNvCxnSpPr>
              <a:cxnSpLocks noChangeShapeType="1"/>
            </p:cNvCxnSpPr>
            <p:nvPr/>
          </p:nvCxnSpPr>
          <p:spPr bwMode="auto">
            <a:xfrm rot="10800000" flipV="1">
              <a:off x="2016" y="2543"/>
              <a:ext cx="577" cy="289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 rot="10800000" flipV="1">
            <a:off x="3733800" y="4038600"/>
            <a:ext cx="838200" cy="4572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114800" y="4038600"/>
            <a:ext cx="914400" cy="457200"/>
            <a:chOff x="2592" y="2544"/>
            <a:chExt cx="576" cy="288"/>
          </a:xfrm>
        </p:grpSpPr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V="1">
              <a:off x="2880" y="2544"/>
              <a:ext cx="288" cy="2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0800000" flipV="1">
              <a:off x="2592" y="2544"/>
              <a:ext cx="576" cy="2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029200" y="4038600"/>
            <a:ext cx="914400" cy="457200"/>
            <a:chOff x="3168" y="2544"/>
            <a:chExt cx="576" cy="288"/>
          </a:xfrm>
        </p:grpSpPr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10800000" flipV="1">
              <a:off x="3168" y="2544"/>
              <a:ext cx="288" cy="2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312" y="2688"/>
              <a:ext cx="288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>
              <a:off x="3456" y="2544"/>
              <a:ext cx="288" cy="288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200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39240" name="Rectangle 96"/>
          <p:cNvSpPr>
            <a:spLocks noChangeArrowheads="1"/>
          </p:cNvSpPr>
          <p:nvPr/>
        </p:nvSpPr>
        <p:spPr bwMode="auto">
          <a:xfrm>
            <a:off x="4548188" y="3124200"/>
            <a:ext cx="252412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rgbClr val="0099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39241" name="Rectangle 97"/>
          <p:cNvSpPr>
            <a:spLocks noChangeArrowheads="1"/>
          </p:cNvSpPr>
          <p:nvPr/>
        </p:nvSpPr>
        <p:spPr bwMode="auto">
          <a:xfrm>
            <a:off x="6781800" y="2133600"/>
            <a:ext cx="320675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chemeClr val="accent2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39242" name="Rectangle 5"/>
          <p:cNvSpPr>
            <a:spLocks noChangeArrowheads="1"/>
          </p:cNvSpPr>
          <p:nvPr/>
        </p:nvSpPr>
        <p:spPr bwMode="auto">
          <a:xfrm>
            <a:off x="4572000" y="5527675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rgbClr val="0099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9243" name="Rectangle 6"/>
          <p:cNvSpPr>
            <a:spLocks noChangeArrowheads="1"/>
          </p:cNvSpPr>
          <p:nvPr/>
        </p:nvSpPr>
        <p:spPr bwMode="auto">
          <a:xfrm>
            <a:off x="4572000" y="2425700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>
                <a:solidFill>
                  <a:srgbClr val="0099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244" name="Rectangle 7"/>
          <p:cNvSpPr>
            <a:spLocks noChangeArrowheads="1"/>
          </p:cNvSpPr>
          <p:nvPr/>
        </p:nvSpPr>
        <p:spPr bwMode="auto">
          <a:xfrm>
            <a:off x="8372475" y="2173288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chemeClr val="accent2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39245" name="Rectangle 8"/>
          <p:cNvSpPr>
            <a:spLocks noChangeArrowheads="1"/>
          </p:cNvSpPr>
          <p:nvPr/>
        </p:nvSpPr>
        <p:spPr bwMode="auto">
          <a:xfrm>
            <a:off x="4908550" y="2173288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246" name="Rectangle 10"/>
          <p:cNvSpPr>
            <a:spLocks noChangeArrowheads="1"/>
          </p:cNvSpPr>
          <p:nvPr/>
        </p:nvSpPr>
        <p:spPr bwMode="auto">
          <a:xfrm>
            <a:off x="3276600" y="2563813"/>
            <a:ext cx="1101725" cy="415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solidFill>
                  <a:srgbClr val="009900"/>
                </a:solidFill>
                <a:latin typeface="Monotype Corsiva" pitchFamily="66" charset="0"/>
              </a:rPr>
              <a:t>Time Series  R</a:t>
            </a:r>
          </a:p>
          <a:p>
            <a:pPr algn="ctr"/>
            <a:r>
              <a:rPr lang="en-US" sz="2000" b="1" i="1">
                <a:solidFill>
                  <a:srgbClr val="009900"/>
                </a:solidFill>
                <a:latin typeface="Monotype Corsiva" pitchFamily="66" charset="0"/>
              </a:rPr>
              <a:t>(Reference)</a:t>
            </a:r>
          </a:p>
        </p:txBody>
      </p:sp>
      <p:sp>
        <p:nvSpPr>
          <p:cNvPr id="39247" name="Rectangle 11"/>
          <p:cNvSpPr>
            <a:spLocks noChangeArrowheads="1"/>
          </p:cNvSpPr>
          <p:nvPr/>
        </p:nvSpPr>
        <p:spPr bwMode="auto">
          <a:xfrm>
            <a:off x="4619625" y="1752600"/>
            <a:ext cx="1281113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solidFill>
                  <a:schemeClr val="accent2"/>
                </a:solidFill>
                <a:latin typeface="Monotype Corsiva" pitchFamily="66" charset="0"/>
              </a:rPr>
              <a:t>Time Series  T</a:t>
            </a:r>
          </a:p>
          <a:p>
            <a:pPr algn="ctr"/>
            <a:r>
              <a:rPr lang="en-US" sz="2000" b="1" i="1">
                <a:solidFill>
                  <a:schemeClr val="accent2"/>
                </a:solidFill>
                <a:latin typeface="Monotype Corsiva" pitchFamily="66" charset="0"/>
              </a:rPr>
              <a:t>(Target)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838700" y="1524000"/>
            <a:ext cx="3695700" cy="762000"/>
            <a:chOff x="678" y="2154"/>
            <a:chExt cx="2214" cy="528"/>
          </a:xfrm>
        </p:grpSpPr>
        <p:sp>
          <p:nvSpPr>
            <p:cNvPr id="39958" name="Line 66"/>
            <p:cNvSpPr>
              <a:spLocks noChangeShapeType="1"/>
            </p:cNvSpPr>
            <p:nvPr/>
          </p:nvSpPr>
          <p:spPr bwMode="auto">
            <a:xfrm>
              <a:off x="678" y="2682"/>
              <a:ext cx="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67"/>
            <p:cNvSpPr>
              <a:spLocks noChangeShapeType="1"/>
            </p:cNvSpPr>
            <p:nvPr/>
          </p:nvSpPr>
          <p:spPr bwMode="auto">
            <a:xfrm flipV="1">
              <a:off x="1062" y="2634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68"/>
            <p:cNvSpPr>
              <a:spLocks noChangeShapeType="1"/>
            </p:cNvSpPr>
            <p:nvPr/>
          </p:nvSpPr>
          <p:spPr bwMode="auto">
            <a:xfrm flipV="1">
              <a:off x="1320" y="2490"/>
              <a:ext cx="25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69"/>
            <p:cNvSpPr>
              <a:spLocks noChangeShapeType="1"/>
            </p:cNvSpPr>
            <p:nvPr/>
          </p:nvSpPr>
          <p:spPr bwMode="auto">
            <a:xfrm>
              <a:off x="1194" y="2634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70"/>
            <p:cNvSpPr>
              <a:spLocks noChangeShapeType="1"/>
            </p:cNvSpPr>
            <p:nvPr/>
          </p:nvSpPr>
          <p:spPr bwMode="auto">
            <a:xfrm>
              <a:off x="1578" y="2490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71"/>
            <p:cNvSpPr>
              <a:spLocks noChangeShapeType="1"/>
            </p:cNvSpPr>
            <p:nvPr/>
          </p:nvSpPr>
          <p:spPr bwMode="auto">
            <a:xfrm flipV="1">
              <a:off x="1698" y="2400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72"/>
            <p:cNvSpPr>
              <a:spLocks noChangeShapeType="1"/>
            </p:cNvSpPr>
            <p:nvPr/>
          </p:nvSpPr>
          <p:spPr bwMode="auto">
            <a:xfrm flipV="1">
              <a:off x="1836" y="2166"/>
              <a:ext cx="13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73"/>
            <p:cNvSpPr>
              <a:spLocks noChangeShapeType="1"/>
            </p:cNvSpPr>
            <p:nvPr/>
          </p:nvSpPr>
          <p:spPr bwMode="auto">
            <a:xfrm>
              <a:off x="1968" y="2154"/>
              <a:ext cx="127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74"/>
            <p:cNvSpPr>
              <a:spLocks noChangeShapeType="1"/>
            </p:cNvSpPr>
            <p:nvPr/>
          </p:nvSpPr>
          <p:spPr bwMode="auto">
            <a:xfrm>
              <a:off x="2220" y="2298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75"/>
            <p:cNvSpPr>
              <a:spLocks noChangeShapeType="1"/>
            </p:cNvSpPr>
            <p:nvPr/>
          </p:nvSpPr>
          <p:spPr bwMode="auto">
            <a:xfrm>
              <a:off x="2094" y="2250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76"/>
            <p:cNvSpPr>
              <a:spLocks noChangeShapeType="1"/>
            </p:cNvSpPr>
            <p:nvPr/>
          </p:nvSpPr>
          <p:spPr bwMode="auto">
            <a:xfrm>
              <a:off x="2346" y="2298"/>
              <a:ext cx="259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Line 77"/>
            <p:cNvSpPr>
              <a:spLocks noChangeShapeType="1"/>
            </p:cNvSpPr>
            <p:nvPr/>
          </p:nvSpPr>
          <p:spPr bwMode="auto">
            <a:xfrm>
              <a:off x="2604" y="239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 rot="5400000" flipV="1">
            <a:off x="2505075" y="3776663"/>
            <a:ext cx="3303587" cy="788988"/>
            <a:chOff x="678" y="1872"/>
            <a:chExt cx="2215" cy="426"/>
          </a:xfrm>
        </p:grpSpPr>
        <p:sp>
          <p:nvSpPr>
            <p:cNvPr id="39946" name="Line 79"/>
            <p:cNvSpPr>
              <a:spLocks noChangeShapeType="1"/>
            </p:cNvSpPr>
            <p:nvPr/>
          </p:nvSpPr>
          <p:spPr bwMode="auto">
            <a:xfrm>
              <a:off x="678" y="2298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80"/>
            <p:cNvSpPr>
              <a:spLocks noChangeShapeType="1"/>
            </p:cNvSpPr>
            <p:nvPr/>
          </p:nvSpPr>
          <p:spPr bwMode="auto">
            <a:xfrm flipV="1">
              <a:off x="804" y="2250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81"/>
            <p:cNvSpPr>
              <a:spLocks noChangeShapeType="1"/>
            </p:cNvSpPr>
            <p:nvPr/>
          </p:nvSpPr>
          <p:spPr bwMode="auto">
            <a:xfrm flipV="1">
              <a:off x="1062" y="2106"/>
              <a:ext cx="259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82"/>
            <p:cNvSpPr>
              <a:spLocks noChangeShapeType="1"/>
            </p:cNvSpPr>
            <p:nvPr/>
          </p:nvSpPr>
          <p:spPr bwMode="auto">
            <a:xfrm>
              <a:off x="936" y="2250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83"/>
            <p:cNvSpPr>
              <a:spLocks noChangeShapeType="1"/>
            </p:cNvSpPr>
            <p:nvPr/>
          </p:nvSpPr>
          <p:spPr bwMode="auto">
            <a:xfrm>
              <a:off x="1320" y="210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84"/>
            <p:cNvSpPr>
              <a:spLocks noChangeShapeType="1"/>
            </p:cNvSpPr>
            <p:nvPr/>
          </p:nvSpPr>
          <p:spPr bwMode="auto">
            <a:xfrm flipV="1">
              <a:off x="1446" y="2010"/>
              <a:ext cx="144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85"/>
            <p:cNvSpPr>
              <a:spLocks noChangeShapeType="1"/>
            </p:cNvSpPr>
            <p:nvPr/>
          </p:nvSpPr>
          <p:spPr bwMode="auto">
            <a:xfrm flipV="1">
              <a:off x="1584" y="1872"/>
              <a:ext cx="13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86"/>
            <p:cNvSpPr>
              <a:spLocks noChangeShapeType="1"/>
            </p:cNvSpPr>
            <p:nvPr/>
          </p:nvSpPr>
          <p:spPr bwMode="auto">
            <a:xfrm>
              <a:off x="1716" y="1872"/>
              <a:ext cx="38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87"/>
            <p:cNvSpPr>
              <a:spLocks noChangeShapeType="1"/>
            </p:cNvSpPr>
            <p:nvPr/>
          </p:nvSpPr>
          <p:spPr bwMode="auto">
            <a:xfrm>
              <a:off x="2490" y="201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88"/>
            <p:cNvSpPr>
              <a:spLocks noChangeAspect="1" noChangeShapeType="1"/>
            </p:cNvSpPr>
            <p:nvPr/>
          </p:nvSpPr>
          <p:spPr bwMode="auto">
            <a:xfrm>
              <a:off x="2622" y="2016"/>
              <a:ext cx="271" cy="1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89"/>
            <p:cNvSpPr>
              <a:spLocks noChangeShapeType="1"/>
            </p:cNvSpPr>
            <p:nvPr/>
          </p:nvSpPr>
          <p:spPr bwMode="auto">
            <a:xfrm>
              <a:off x="2358" y="1968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90"/>
            <p:cNvSpPr>
              <a:spLocks noChangeShapeType="1"/>
            </p:cNvSpPr>
            <p:nvPr/>
          </p:nvSpPr>
          <p:spPr bwMode="auto">
            <a:xfrm>
              <a:off x="2100" y="1872"/>
              <a:ext cx="265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70" name="Table 169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576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400"/>
              <a:t>Warping Function:</a:t>
            </a:r>
            <a:endParaRPr lang="en-US" sz="2700">
              <a:latin typeface="Lucida Sans Unicode" pitchFamily="34" charset="0"/>
            </a:endParaRPr>
          </a:p>
        </p:txBody>
      </p:sp>
      <p:sp>
        <p:nvSpPr>
          <p:cNvPr id="194" name="Text Box 101"/>
          <p:cNvSpPr txBox="1">
            <a:spLocks noChangeArrowheads="1"/>
          </p:cNvSpPr>
          <p:nvPr/>
        </p:nvSpPr>
        <p:spPr bwMode="auto">
          <a:xfrm>
            <a:off x="304800" y="2327275"/>
            <a:ext cx="2819400" cy="3046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264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w Cen MT" pitchFamily="34" charset="0"/>
              </a:rPr>
              <a:t>To find the </a:t>
            </a:r>
            <a:r>
              <a:rPr lang="en-US" sz="1600" i="1">
                <a:latin typeface="Tw Cen MT" pitchFamily="34" charset="0"/>
              </a:rPr>
              <a:t>best alignment</a:t>
            </a:r>
            <a:r>
              <a:rPr lang="en-US" sz="1600">
                <a:latin typeface="Tw Cen MT" pitchFamily="34" charset="0"/>
              </a:rPr>
              <a:t> </a:t>
            </a:r>
            <a:r>
              <a:rPr lang="en-US" sz="1600">
                <a:solidFill>
                  <a:srgbClr val="00264C"/>
                </a:solidFill>
                <a:latin typeface="Tw Cen MT" pitchFamily="34" charset="0"/>
              </a:rPr>
              <a:t>between </a:t>
            </a:r>
            <a:r>
              <a:rPr lang="en-US" sz="1600" b="1" i="1">
                <a:solidFill>
                  <a:srgbClr val="0070C0"/>
                </a:solidFill>
                <a:latin typeface="Monotype Corsiva" pitchFamily="66" charset="0"/>
              </a:rPr>
              <a:t>R</a:t>
            </a:r>
            <a:r>
              <a:rPr lang="en-US" sz="1600" b="1" i="1">
                <a:solidFill>
                  <a:schemeClr val="accent2"/>
                </a:solidFill>
                <a:latin typeface="Monotype Corsiva" pitchFamily="66" charset="0"/>
              </a:rPr>
              <a:t> </a:t>
            </a:r>
            <a:r>
              <a:rPr lang="en-US" sz="1600">
                <a:latin typeface="Tw Cen MT" pitchFamily="34" charset="0"/>
              </a:rPr>
              <a:t>and </a:t>
            </a:r>
            <a:r>
              <a:rPr lang="en-US" sz="1600" b="1" i="1">
                <a:solidFill>
                  <a:srgbClr val="009900"/>
                </a:solidFill>
                <a:latin typeface="Monotype Corsiva" pitchFamily="66" charset="0"/>
              </a:rPr>
              <a:t>T</a:t>
            </a:r>
            <a:r>
              <a:rPr lang="en-US" sz="1600">
                <a:solidFill>
                  <a:srgbClr val="00264C"/>
                </a:solidFill>
                <a:latin typeface="Tw Cen MT" pitchFamily="34" charset="0"/>
              </a:rPr>
              <a:t> one </a:t>
            </a:r>
            <a:r>
              <a:rPr lang="en-US" sz="1600">
                <a:latin typeface="Tw Cen MT" pitchFamily="34" charset="0"/>
              </a:rPr>
              <a:t>needs</a:t>
            </a:r>
            <a:r>
              <a:rPr lang="en-US" sz="1600">
                <a:solidFill>
                  <a:srgbClr val="00264C"/>
                </a:solidFill>
                <a:latin typeface="Tw Cen MT" pitchFamily="34" charset="0"/>
              </a:rPr>
              <a:t> to find the path through the grid</a:t>
            </a:r>
            <a:r>
              <a:rPr lang="en-US" sz="1600">
                <a:latin typeface="Tw Cen MT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 b="1" i="1">
                <a:latin typeface="Times New Roman" pitchFamily="18" charset="0"/>
              </a:rPr>
              <a:t>    DTW(p,q) </a:t>
            </a:r>
            <a:r>
              <a:rPr lang="en-US" sz="1600">
                <a:solidFill>
                  <a:srgbClr val="00264C"/>
                </a:solidFill>
                <a:latin typeface="Times New Roman" pitchFamily="18" charset="0"/>
              </a:rPr>
              <a:t>= (</a:t>
            </a:r>
            <a:r>
              <a:rPr lang="en-US" sz="1600" b="1" i="1">
                <a:solidFill>
                  <a:srgbClr val="0070C0"/>
                </a:solidFill>
                <a:latin typeface="Times New Roman" pitchFamily="18" charset="0"/>
              </a:rPr>
              <a:t>r</a:t>
            </a:r>
            <a:r>
              <a:rPr lang="en-US" sz="1600" b="1" i="1" baseline="-25000">
                <a:solidFill>
                  <a:srgbClr val="0070C0"/>
                </a:solidFill>
                <a:latin typeface="Times New Roman" pitchFamily="18" charset="0"/>
              </a:rPr>
              <a:t>p</a:t>
            </a:r>
            <a:r>
              <a:rPr lang="en-US" sz="1600" b="1" i="1">
                <a:solidFill>
                  <a:schemeClr val="accent2"/>
                </a:solidFill>
                <a:latin typeface="Monotype Corsiva" pitchFamily="66" charset="0"/>
              </a:rPr>
              <a:t> </a:t>
            </a:r>
            <a:r>
              <a:rPr lang="en-US" sz="1600">
                <a:solidFill>
                  <a:srgbClr val="00264C"/>
                </a:solidFill>
                <a:latin typeface="Times New Roman" pitchFamily="18" charset="0"/>
              </a:rPr>
              <a:t>,</a:t>
            </a:r>
            <a:r>
              <a:rPr lang="en-US" sz="1600" b="1">
                <a:solidFill>
                  <a:srgbClr val="CC3300"/>
                </a:solidFill>
                <a:latin typeface="Times New Roman" pitchFamily="18" charset="0"/>
              </a:rPr>
              <a:t> </a:t>
            </a:r>
            <a:r>
              <a:rPr lang="en-US" sz="1600" b="1" i="1">
                <a:solidFill>
                  <a:srgbClr val="009900"/>
                </a:solidFill>
                <a:latin typeface="Times New Roman" pitchFamily="18" charset="0"/>
              </a:rPr>
              <a:t>t</a:t>
            </a:r>
            <a:r>
              <a:rPr lang="en-US" sz="1600" b="1" i="1" baseline="-25000">
                <a:solidFill>
                  <a:srgbClr val="009900"/>
                </a:solidFill>
                <a:latin typeface="Times New Roman" pitchFamily="18" charset="0"/>
              </a:rPr>
              <a:t>q</a:t>
            </a:r>
            <a:r>
              <a:rPr lang="en-US" sz="1600" b="1" i="1">
                <a:solidFill>
                  <a:srgbClr val="009900"/>
                </a:solidFill>
                <a:latin typeface="Monotype Corsiva" pitchFamily="66" charset="0"/>
              </a:rPr>
              <a:t> </a:t>
            </a:r>
            <a:r>
              <a:rPr lang="en-US" sz="1600">
                <a:solidFill>
                  <a:srgbClr val="00264C"/>
                </a:solidFill>
                <a:latin typeface="Times New Roman" pitchFamily="18" charset="0"/>
              </a:rPr>
              <a:t>)</a:t>
            </a:r>
            <a:endParaRPr lang="en-US" sz="1600" i="1" baseline="-25000">
              <a:solidFill>
                <a:srgbClr val="00264C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1600">
                <a:latin typeface="Tw Cen MT" pitchFamily="34" charset="0"/>
              </a:rPr>
              <a:t>which </a:t>
            </a:r>
            <a:r>
              <a:rPr lang="en-US" sz="1600" i="1">
                <a:latin typeface="Tw Cen MT" pitchFamily="34" charset="0"/>
              </a:rPr>
              <a:t>minimizes</a:t>
            </a:r>
            <a:r>
              <a:rPr lang="en-US" sz="1600">
                <a:latin typeface="Tw Cen MT" pitchFamily="34" charset="0"/>
              </a:rPr>
              <a:t> the total distance between them.</a:t>
            </a:r>
          </a:p>
          <a:p>
            <a:pPr>
              <a:spcBef>
                <a:spcPct val="50000"/>
              </a:spcBef>
            </a:pPr>
            <a:r>
              <a:rPr lang="en-US" sz="1600" i="1">
                <a:latin typeface="Tw Cen MT" pitchFamily="34" charset="0"/>
              </a:rPr>
              <a:t>DTW</a:t>
            </a:r>
            <a:r>
              <a:rPr lang="en-US" sz="1600">
                <a:latin typeface="Tw Cen MT" pitchFamily="34" charset="0"/>
              </a:rPr>
              <a:t> demanded that every point on both time series had a match (many-to-many mapping)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Tw Cen MT" pitchFamily="34" charset="0"/>
              </a:rPr>
              <a:t>Time complexity: 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O(nm)</a:t>
            </a:r>
            <a:r>
              <a:rPr lang="en-US" sz="1600">
                <a:solidFill>
                  <a:srgbClr val="FF0000"/>
                </a:solidFill>
                <a:latin typeface="Tw Cen MT" pitchFamily="34" charset="0"/>
              </a:rPr>
              <a:t>.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953000" y="2590800"/>
            <a:ext cx="3505200" cy="3175"/>
            <a:chOff x="4953000" y="2589477"/>
            <a:chExt cx="3505200" cy="2646"/>
          </a:xfrm>
        </p:grpSpPr>
        <p:cxnSp>
          <p:nvCxnSpPr>
            <p:cNvPr id="161" name="Straight Arrow Connector 160"/>
            <p:cNvCxnSpPr/>
            <p:nvPr/>
          </p:nvCxnSpPr>
          <p:spPr>
            <a:xfrm rot="10800000">
              <a:off x="55372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rot="10800000">
              <a:off x="57150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rot="10800000">
              <a:off x="59436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0800000">
              <a:off x="61722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rot="10800000">
              <a:off x="64008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rot="10800000">
              <a:off x="66294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 rot="10800000">
              <a:off x="6858000" y="2589477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rot="10800000">
              <a:off x="70866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rot="10800000">
              <a:off x="73152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rot="10800000">
              <a:off x="75184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rot="10800000">
              <a:off x="7721600" y="2590800"/>
              <a:ext cx="252413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 rot="10800000">
              <a:off x="7950200" y="2590800"/>
              <a:ext cx="252413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rot="10800000">
              <a:off x="82042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rot="10800000">
              <a:off x="53086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rot="10800000">
              <a:off x="51562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rot="10800000">
              <a:off x="4953000" y="2590800"/>
              <a:ext cx="254000" cy="13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4902200" y="2535238"/>
            <a:ext cx="50800" cy="3179762"/>
            <a:chOff x="4902051" y="2514600"/>
            <a:chExt cx="50950" cy="3179662"/>
          </a:xfrm>
        </p:grpSpPr>
        <p:cxnSp>
          <p:nvCxnSpPr>
            <p:cNvPr id="179" name="Straight Arrow Connector 178"/>
            <p:cNvCxnSpPr/>
            <p:nvPr/>
          </p:nvCxnSpPr>
          <p:spPr>
            <a:xfrm rot="5400000" flipH="1" flipV="1">
              <a:off x="4794154" y="3198756"/>
              <a:ext cx="249229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rot="5400000" flipH="1" flipV="1">
              <a:off x="4794948" y="3372581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rot="5400000" flipH="1" flipV="1">
              <a:off x="4794154" y="3595618"/>
              <a:ext cx="249229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rot="5400000" flipH="1" flipV="1">
              <a:off x="4794154" y="3819448"/>
              <a:ext cx="249230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rot="5400000" flipH="1" flipV="1">
              <a:off x="4794948" y="4042485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rot="5400000" flipH="1" flipV="1">
              <a:off x="4794948" y="4266315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rot="5400000" flipH="1" flipV="1">
              <a:off x="4818035" y="4490942"/>
              <a:ext cx="247642" cy="2229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rot="5400000" flipH="1" flipV="1">
              <a:off x="4794948" y="4713976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rot="5400000" flipH="1" flipV="1">
              <a:off x="4794948" y="4937807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rot="5400000" flipH="1" flipV="1">
              <a:off x="4794948" y="5136238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rot="5400000" flipH="1" flipV="1">
              <a:off x="4794948" y="5334670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rot="5400000" flipH="1" flipV="1">
              <a:off x="4794948" y="5558500"/>
              <a:ext cx="247642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rot="5400000" flipH="1" flipV="1">
              <a:off x="4794154" y="2974925"/>
              <a:ext cx="249230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rot="5400000" flipH="1" flipV="1">
              <a:off x="4794154" y="2825705"/>
              <a:ext cx="249230" cy="2388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rot="5400000" flipH="1" flipV="1">
              <a:off x="4763986" y="2652665"/>
              <a:ext cx="304790" cy="2865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9" name="Table 198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B1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B1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B1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8" name="Oval 53"/>
          <p:cNvSpPr>
            <a:spLocks noChangeArrowheads="1"/>
          </p:cNvSpPr>
          <p:nvPr/>
        </p:nvSpPr>
        <p:spPr bwMode="auto">
          <a:xfrm rot="16200000" flipH="1">
            <a:off x="6826250" y="3267075"/>
            <a:ext cx="174625" cy="1936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3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6" name="Group 201"/>
          <p:cNvGrpSpPr>
            <a:grpSpLocks/>
          </p:cNvGrpSpPr>
          <p:nvPr/>
        </p:nvGrpSpPr>
        <p:grpSpPr bwMode="auto">
          <a:xfrm>
            <a:off x="7315200" y="5791200"/>
            <a:ext cx="1295400" cy="566738"/>
            <a:chOff x="7315200" y="5791200"/>
            <a:chExt cx="1295400" cy="567154"/>
          </a:xfrm>
        </p:grpSpPr>
        <p:sp>
          <p:nvSpPr>
            <p:cNvPr id="39913" name="TextBox 202"/>
            <p:cNvSpPr txBox="1">
              <a:spLocks noChangeArrowheads="1"/>
            </p:cNvSpPr>
            <p:nvPr/>
          </p:nvSpPr>
          <p:spPr bwMode="auto">
            <a:xfrm>
              <a:off x="7315200" y="6019800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i="1">
                  <a:solidFill>
                    <a:srgbClr val="0070C0"/>
                  </a:solidFill>
                  <a:latin typeface="Lucida Sans Unicode" pitchFamily="34" charset="0"/>
                </a:rPr>
                <a:t>DIS (n,m)</a:t>
              </a:r>
            </a:p>
          </p:txBody>
        </p:sp>
        <p:cxnSp>
          <p:nvCxnSpPr>
            <p:cNvPr id="204" name="Straight Arrow Connector 203"/>
            <p:cNvCxnSpPr/>
            <p:nvPr/>
          </p:nvCxnSpPr>
          <p:spPr>
            <a:xfrm rot="5400000" flipH="1" flipV="1">
              <a:off x="8210438" y="5810362"/>
              <a:ext cx="305024" cy="2667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AutoShape 836"/>
          <p:cNvSpPr>
            <a:spLocks noChangeArrowheads="1"/>
          </p:cNvSpPr>
          <p:nvPr/>
        </p:nvSpPr>
        <p:spPr bwMode="auto">
          <a:xfrm>
            <a:off x="7391400" y="4343400"/>
            <a:ext cx="1447800" cy="304800"/>
          </a:xfrm>
          <a:prstGeom prst="wedgeRectCallout">
            <a:avLst>
              <a:gd name="adj1" fmla="val -82565"/>
              <a:gd name="adj2" fmla="val -361458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b="1">
                <a:solidFill>
                  <a:srgbClr val="FFFF00"/>
                </a:solidFill>
                <a:latin typeface="Tw Cen MT" pitchFamily="34" charset="0"/>
              </a:rPr>
              <a:t>DTW(p,q)</a:t>
            </a:r>
          </a:p>
        </p:txBody>
      </p:sp>
      <p:sp>
        <p:nvSpPr>
          <p:cNvPr id="39909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smtClean="0"/>
              <a:t>Previous Method I: </a:t>
            </a:r>
            <a:br>
              <a:rPr lang="en-US" sz="3400" smtClean="0"/>
            </a:br>
            <a:r>
              <a:rPr lang="en-US" sz="3400" smtClean="0"/>
              <a:t>Dynamic Time Warping (DTW)</a:t>
            </a:r>
          </a:p>
        </p:txBody>
      </p:sp>
      <p:sp>
        <p:nvSpPr>
          <p:cNvPr id="39910" name="Date Placeholder 84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39911" name="Footer Placeholder 8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39912" name="Slide Number Placeholder 8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C8AC29CC-93DC-407F-B5B9-1AFAE48AAE24}" type="slidenum">
              <a:rPr lang="en-US" sz="1200"/>
              <a:pPr>
                <a:lnSpc>
                  <a:spcPct val="80000"/>
                </a:lnSpc>
              </a:pPr>
              <a:t>14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Previous Method II: </a:t>
            </a:r>
            <a:br>
              <a:rPr lang="en-US" sz="3200" smtClean="0"/>
            </a:br>
            <a:r>
              <a:rPr lang="en-US" sz="3200" smtClean="0"/>
              <a:t>Optimal Subsequence with Merge (OSSM)</a:t>
            </a:r>
          </a:p>
        </p:txBody>
      </p:sp>
      <p:sp>
        <p:nvSpPr>
          <p:cNvPr id="40963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Assume reference sequence is shorter than or equal to target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This method compares sequence of intervals between two continuous packets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Idea: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smtClean="0">
                <a:latin typeface="Arial" charset="0"/>
              </a:rPr>
              <a:t>Uses the penalty function to skip the outliers on the reference stream, and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smtClean="0">
                <a:latin typeface="Arial" charset="0"/>
              </a:rPr>
              <a:t>Uses the merge operation to remove the outliers on the target stream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smtClean="0">
                <a:latin typeface="Arial" charset="0"/>
              </a:rPr>
              <a:t>“merge” groups the split intervals back to its original condition</a:t>
            </a:r>
          </a:p>
        </p:txBody>
      </p:sp>
      <p:sp>
        <p:nvSpPr>
          <p:cNvPr id="40964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0965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0966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5938C137-CC1F-4579-B4C5-6D86E7188D28}" type="slidenum">
              <a:rPr lang="en-US" sz="1200"/>
              <a:pPr>
                <a:lnSpc>
                  <a:spcPct val="80000"/>
                </a:lnSpc>
              </a:pPr>
              <a:t>15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400" smtClean="0"/>
              <a:t>If Dummy Packet Occurs…</a:t>
            </a:r>
          </a:p>
        </p:txBody>
      </p:sp>
      <p:sp>
        <p:nvSpPr>
          <p:cNvPr id="52226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zh-TW" sz="2600" b="1" smtClean="0">
                <a:latin typeface="Arial" charset="0"/>
                <a:ea typeface="PMingLiU" pitchFamily="18" charset="-120"/>
                <a:cs typeface="Arial" charset="0"/>
              </a:rPr>
              <a:t>DTW Algorithm increases the dissimilarity</a:t>
            </a:r>
          </a:p>
          <a:p>
            <a:pPr lvl="1" eaLnBrk="1" hangingPunct="1"/>
            <a:r>
              <a:rPr lang="en-US" altLang="zh-TW" sz="2400" b="1" smtClean="0">
                <a:latin typeface="Arial" charset="0"/>
                <a:ea typeface="PMingLiU" pitchFamily="18" charset="-120"/>
                <a:cs typeface="Arial" charset="0"/>
              </a:rPr>
              <a:t>E.g.</a:t>
            </a:r>
          </a:p>
          <a:p>
            <a:pPr eaLnBrk="1" hangingPunct="1"/>
            <a:endParaRPr lang="en-US" altLang="zh-TW" sz="2800" b="1" smtClean="0">
              <a:latin typeface="Arial" charset="0"/>
              <a:ea typeface="PMingLiU" pitchFamily="18" charset="-120"/>
              <a:cs typeface="Arial" charset="0"/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TW" sz="2800" b="1" smtClean="0">
              <a:latin typeface="Arial" charset="0"/>
              <a:ea typeface="PMingLiU" pitchFamily="18" charset="-120"/>
              <a:cs typeface="Arial" charset="0"/>
            </a:endParaRPr>
          </a:p>
          <a:p>
            <a:pPr eaLnBrk="1" hangingPunct="1"/>
            <a:r>
              <a:rPr lang="en-US" altLang="zh-TW" sz="2600" b="1" smtClean="0">
                <a:latin typeface="Arial" charset="0"/>
                <a:ea typeface="PMingLiU" pitchFamily="18" charset="-120"/>
                <a:cs typeface="Arial" charset="0"/>
              </a:rPr>
              <a:t>OSSM has better matches</a:t>
            </a:r>
          </a:p>
          <a:p>
            <a:pPr lvl="1" eaLnBrk="1" hangingPunct="1"/>
            <a:r>
              <a:rPr lang="en-US" altLang="zh-TW" sz="2200" b="1" smtClean="0">
                <a:latin typeface="Arial" charset="0"/>
                <a:ea typeface="PMingLiU" pitchFamily="18" charset="-120"/>
                <a:cs typeface="Arial" charset="0"/>
              </a:rPr>
              <a:t>Has the same dissimilarity with or W/O dummy packet</a:t>
            </a:r>
            <a:endParaRPr lang="en-US" altLang="zh-TW" sz="2400" b="1" smtClean="0">
              <a:latin typeface="Arial" charset="0"/>
              <a:ea typeface="PMingLiU" pitchFamily="18" charset="-120"/>
              <a:cs typeface="Arial" charset="0"/>
            </a:endParaRPr>
          </a:p>
          <a:p>
            <a:pPr lvl="1" eaLnBrk="1" hangingPunct="1"/>
            <a:r>
              <a:rPr lang="en-US" altLang="zh-TW" sz="2200" b="1" smtClean="0">
                <a:latin typeface="Arial" charset="0"/>
                <a:ea typeface="PMingLiU" pitchFamily="18" charset="-120"/>
                <a:cs typeface="Arial" charset="0"/>
              </a:rPr>
              <a:t>By using merge function</a:t>
            </a:r>
          </a:p>
          <a:p>
            <a:pPr lvl="1" eaLnBrk="1" hangingPunct="1"/>
            <a:r>
              <a:rPr lang="en-US" sz="2400" b="1" smtClean="0">
                <a:latin typeface="Arial" charset="0"/>
                <a:ea typeface="PMingLiU" pitchFamily="18" charset="-120"/>
                <a:cs typeface="Arial" charset="0"/>
              </a:rPr>
              <a:t>E.g.</a:t>
            </a:r>
            <a:endParaRPr lang="en-US" smtClean="0">
              <a:latin typeface="Arial" charset="0"/>
            </a:endParaRPr>
          </a:p>
        </p:txBody>
      </p:sp>
      <p:sp>
        <p:nvSpPr>
          <p:cNvPr id="41988" name="Date Placeholder 5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1989" name="Footer Placeholder 5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1990" name="Slide Number Placeholder 5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D0EC74E2-8CB7-4F48-A625-F9C352DBCE6A}" type="slidenum">
              <a:rPr lang="en-US" sz="1200"/>
              <a:pPr>
                <a:lnSpc>
                  <a:spcPct val="80000"/>
                </a:lnSpc>
              </a:pPr>
              <a:t>16</a:t>
            </a:fld>
            <a:endParaRPr lang="en-US" sz="1200"/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1828800" y="2286000"/>
            <a:ext cx="5791200" cy="487363"/>
            <a:chOff x="6543" y="4503"/>
            <a:chExt cx="4204" cy="578"/>
          </a:xfrm>
        </p:grpSpPr>
        <p:cxnSp>
          <p:nvCxnSpPr>
            <p:cNvPr id="42069" name="AutoShape 91"/>
            <p:cNvCxnSpPr>
              <a:cxnSpLocks noChangeShapeType="1"/>
            </p:cNvCxnSpPr>
            <p:nvPr/>
          </p:nvCxnSpPr>
          <p:spPr bwMode="auto">
            <a:xfrm>
              <a:off x="6543" y="4503"/>
              <a:ext cx="418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42070" name="AutoShape 92"/>
            <p:cNvCxnSpPr>
              <a:cxnSpLocks noChangeShapeType="1"/>
            </p:cNvCxnSpPr>
            <p:nvPr/>
          </p:nvCxnSpPr>
          <p:spPr bwMode="auto">
            <a:xfrm>
              <a:off x="6562" y="5081"/>
              <a:ext cx="4185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2025650" y="2427288"/>
            <a:ext cx="4743450" cy="11112"/>
            <a:chOff x="6686" y="4670"/>
            <a:chExt cx="3443" cy="14"/>
          </a:xfrm>
        </p:grpSpPr>
        <p:cxnSp>
          <p:nvCxnSpPr>
            <p:cNvPr id="42062" name="AutoShape 94"/>
            <p:cNvCxnSpPr>
              <a:cxnSpLocks noChangeShapeType="1"/>
            </p:cNvCxnSpPr>
            <p:nvPr/>
          </p:nvCxnSpPr>
          <p:spPr bwMode="auto">
            <a:xfrm>
              <a:off x="6686" y="4671"/>
              <a:ext cx="287" cy="1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3" name="AutoShape 95"/>
            <p:cNvCxnSpPr>
              <a:cxnSpLocks noChangeShapeType="1"/>
            </p:cNvCxnSpPr>
            <p:nvPr/>
          </p:nvCxnSpPr>
          <p:spPr bwMode="auto">
            <a:xfrm flipV="1">
              <a:off x="7043" y="4671"/>
              <a:ext cx="352" cy="6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4" name="AutoShape 96"/>
            <p:cNvCxnSpPr>
              <a:cxnSpLocks noChangeShapeType="1"/>
            </p:cNvCxnSpPr>
            <p:nvPr/>
          </p:nvCxnSpPr>
          <p:spPr bwMode="auto">
            <a:xfrm>
              <a:off x="7460" y="4670"/>
              <a:ext cx="905" cy="7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5" name="AutoShape 97"/>
            <p:cNvCxnSpPr>
              <a:cxnSpLocks noChangeShapeType="1"/>
            </p:cNvCxnSpPr>
            <p:nvPr/>
          </p:nvCxnSpPr>
          <p:spPr bwMode="auto">
            <a:xfrm>
              <a:off x="9316" y="4677"/>
              <a:ext cx="813" cy="7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6" name="AutoShape 98"/>
            <p:cNvCxnSpPr>
              <a:cxnSpLocks noChangeShapeType="1"/>
            </p:cNvCxnSpPr>
            <p:nvPr/>
          </p:nvCxnSpPr>
          <p:spPr bwMode="auto">
            <a:xfrm>
              <a:off x="8412" y="4671"/>
              <a:ext cx="140" cy="1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7" name="AutoShape 99"/>
            <p:cNvCxnSpPr>
              <a:cxnSpLocks noChangeShapeType="1"/>
            </p:cNvCxnSpPr>
            <p:nvPr/>
          </p:nvCxnSpPr>
          <p:spPr bwMode="auto">
            <a:xfrm flipV="1">
              <a:off x="8613" y="4670"/>
              <a:ext cx="320" cy="1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8" name="AutoShape 100"/>
            <p:cNvCxnSpPr>
              <a:cxnSpLocks noChangeShapeType="1"/>
            </p:cNvCxnSpPr>
            <p:nvPr/>
          </p:nvCxnSpPr>
          <p:spPr bwMode="auto">
            <a:xfrm flipV="1">
              <a:off x="8990" y="4670"/>
              <a:ext cx="287" cy="1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</p:grpSp>
      <p:sp>
        <p:nvSpPr>
          <p:cNvPr id="41993" name="Oval 102"/>
          <p:cNvSpPr>
            <a:spLocks noChangeArrowheads="1"/>
          </p:cNvSpPr>
          <p:nvPr/>
        </p:nvSpPr>
        <p:spPr bwMode="auto">
          <a:xfrm>
            <a:off x="1965325" y="2232025"/>
            <a:ext cx="196850" cy="1190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1994" name="Oval 103"/>
          <p:cNvSpPr>
            <a:spLocks noChangeArrowheads="1"/>
          </p:cNvSpPr>
          <p:nvPr/>
        </p:nvSpPr>
        <p:spPr bwMode="auto">
          <a:xfrm>
            <a:off x="2312988" y="2236788"/>
            <a:ext cx="198437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1995" name="Oval 104"/>
          <p:cNvSpPr>
            <a:spLocks noChangeArrowheads="1"/>
          </p:cNvSpPr>
          <p:nvPr/>
        </p:nvSpPr>
        <p:spPr bwMode="auto">
          <a:xfrm>
            <a:off x="2895600" y="2230438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1996" name="Oval 105"/>
          <p:cNvSpPr>
            <a:spLocks noChangeArrowheads="1"/>
          </p:cNvSpPr>
          <p:nvPr/>
        </p:nvSpPr>
        <p:spPr bwMode="auto">
          <a:xfrm>
            <a:off x="4222750" y="2230438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1997" name="Oval 106"/>
          <p:cNvSpPr>
            <a:spLocks noChangeArrowheads="1"/>
          </p:cNvSpPr>
          <p:nvPr/>
        </p:nvSpPr>
        <p:spPr bwMode="auto">
          <a:xfrm>
            <a:off x="4511675" y="2230438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1998" name="Oval 107"/>
          <p:cNvSpPr>
            <a:spLocks noChangeArrowheads="1"/>
          </p:cNvSpPr>
          <p:nvPr/>
        </p:nvSpPr>
        <p:spPr bwMode="auto">
          <a:xfrm>
            <a:off x="5121275" y="2230438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1999" name="Oval 108"/>
          <p:cNvSpPr>
            <a:spLocks noChangeArrowheads="1"/>
          </p:cNvSpPr>
          <p:nvPr/>
        </p:nvSpPr>
        <p:spPr bwMode="auto">
          <a:xfrm>
            <a:off x="5483225" y="2225675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0" name="Oval 109"/>
          <p:cNvSpPr>
            <a:spLocks noChangeArrowheads="1"/>
          </p:cNvSpPr>
          <p:nvPr/>
        </p:nvSpPr>
        <p:spPr bwMode="auto">
          <a:xfrm>
            <a:off x="6665913" y="2225675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1" name="Oval 112"/>
          <p:cNvSpPr>
            <a:spLocks noChangeArrowheads="1"/>
          </p:cNvSpPr>
          <p:nvPr/>
        </p:nvSpPr>
        <p:spPr bwMode="auto">
          <a:xfrm>
            <a:off x="2457450" y="2695575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2" name="Oval 113"/>
          <p:cNvSpPr>
            <a:spLocks noChangeArrowheads="1"/>
          </p:cNvSpPr>
          <p:nvPr/>
        </p:nvSpPr>
        <p:spPr bwMode="auto">
          <a:xfrm>
            <a:off x="2805113" y="2700338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3" name="Oval 114"/>
          <p:cNvSpPr>
            <a:spLocks noChangeArrowheads="1"/>
          </p:cNvSpPr>
          <p:nvPr/>
        </p:nvSpPr>
        <p:spPr bwMode="auto">
          <a:xfrm>
            <a:off x="3386138" y="2695575"/>
            <a:ext cx="198437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4" name="Oval 115"/>
          <p:cNvSpPr>
            <a:spLocks noChangeArrowheads="1"/>
          </p:cNvSpPr>
          <p:nvPr/>
        </p:nvSpPr>
        <p:spPr bwMode="auto">
          <a:xfrm>
            <a:off x="4724400" y="2695575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5" name="Oval 116"/>
          <p:cNvSpPr>
            <a:spLocks noChangeArrowheads="1"/>
          </p:cNvSpPr>
          <p:nvPr/>
        </p:nvSpPr>
        <p:spPr bwMode="auto">
          <a:xfrm>
            <a:off x="5021263" y="2695575"/>
            <a:ext cx="198437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6" name="Oval 117"/>
          <p:cNvSpPr>
            <a:spLocks noChangeArrowheads="1"/>
          </p:cNvSpPr>
          <p:nvPr/>
        </p:nvSpPr>
        <p:spPr bwMode="auto">
          <a:xfrm>
            <a:off x="5613400" y="2695575"/>
            <a:ext cx="196850" cy="1206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7" name="Oval 118"/>
          <p:cNvSpPr>
            <a:spLocks noChangeArrowheads="1"/>
          </p:cNvSpPr>
          <p:nvPr/>
        </p:nvSpPr>
        <p:spPr bwMode="auto">
          <a:xfrm>
            <a:off x="5975350" y="2690813"/>
            <a:ext cx="196850" cy="1190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2008" name="Oval 119"/>
          <p:cNvSpPr>
            <a:spLocks noChangeArrowheads="1"/>
          </p:cNvSpPr>
          <p:nvPr/>
        </p:nvSpPr>
        <p:spPr bwMode="auto">
          <a:xfrm>
            <a:off x="7156450" y="2690813"/>
            <a:ext cx="198438" cy="1190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21624" name="Oval 120"/>
          <p:cNvSpPr>
            <a:spLocks noChangeArrowheads="1"/>
          </p:cNvSpPr>
          <p:nvPr/>
        </p:nvSpPr>
        <p:spPr bwMode="auto">
          <a:xfrm>
            <a:off x="4044950" y="2700338"/>
            <a:ext cx="196850" cy="120650"/>
          </a:xfrm>
          <a:prstGeom prst="ellipse">
            <a:avLst/>
          </a:prstGeom>
          <a:solidFill>
            <a:srgbClr val="BFBFB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grpSp>
        <p:nvGrpSpPr>
          <p:cNvPr id="4" name="Group 176"/>
          <p:cNvGrpSpPr>
            <a:grpSpLocks/>
          </p:cNvGrpSpPr>
          <p:nvPr/>
        </p:nvGrpSpPr>
        <p:grpSpPr bwMode="auto">
          <a:xfrm>
            <a:off x="2514600" y="2924175"/>
            <a:ext cx="4764088" cy="11113"/>
            <a:chOff x="2514818" y="2924228"/>
            <a:chExt cx="4763551" cy="11788"/>
          </a:xfrm>
        </p:grpSpPr>
        <p:cxnSp>
          <p:nvCxnSpPr>
            <p:cNvPr id="42054" name="AutoShape 122"/>
            <p:cNvCxnSpPr>
              <a:cxnSpLocks noChangeShapeType="1"/>
            </p:cNvCxnSpPr>
            <p:nvPr/>
          </p:nvCxnSpPr>
          <p:spPr bwMode="auto">
            <a:xfrm>
              <a:off x="2514818" y="2925070"/>
              <a:ext cx="395355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55" name="AutoShape 123"/>
            <p:cNvCxnSpPr>
              <a:cxnSpLocks noChangeShapeType="1"/>
            </p:cNvCxnSpPr>
            <p:nvPr/>
          </p:nvCxnSpPr>
          <p:spPr bwMode="auto">
            <a:xfrm flipV="1">
              <a:off x="2985938" y="2925070"/>
              <a:ext cx="484896" cy="505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56" name="AutoShape 124"/>
            <p:cNvCxnSpPr>
              <a:cxnSpLocks noChangeShapeType="1"/>
            </p:cNvCxnSpPr>
            <p:nvPr/>
          </p:nvCxnSpPr>
          <p:spPr bwMode="auto">
            <a:xfrm>
              <a:off x="6158425" y="2930122"/>
              <a:ext cx="1119944" cy="5894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57" name="AutoShape 125"/>
            <p:cNvCxnSpPr>
              <a:cxnSpLocks noChangeShapeType="1"/>
            </p:cNvCxnSpPr>
            <p:nvPr/>
          </p:nvCxnSpPr>
          <p:spPr bwMode="auto">
            <a:xfrm>
              <a:off x="4913124" y="2925070"/>
              <a:ext cx="192856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58" name="AutoShape 126"/>
            <p:cNvCxnSpPr>
              <a:cxnSpLocks noChangeShapeType="1"/>
            </p:cNvCxnSpPr>
            <p:nvPr/>
          </p:nvCxnSpPr>
          <p:spPr bwMode="auto">
            <a:xfrm flipV="1">
              <a:off x="5190011" y="2924228"/>
              <a:ext cx="440814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59" name="AutoShape 127"/>
            <p:cNvCxnSpPr>
              <a:cxnSpLocks noChangeShapeType="1"/>
            </p:cNvCxnSpPr>
            <p:nvPr/>
          </p:nvCxnSpPr>
          <p:spPr bwMode="auto">
            <a:xfrm flipV="1">
              <a:off x="5709345" y="2924228"/>
              <a:ext cx="395355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60" name="AutoShape 128"/>
            <p:cNvCxnSpPr>
              <a:cxnSpLocks noChangeShapeType="1"/>
            </p:cNvCxnSpPr>
            <p:nvPr/>
          </p:nvCxnSpPr>
          <p:spPr bwMode="auto">
            <a:xfrm>
              <a:off x="3560375" y="2924228"/>
              <a:ext cx="484896" cy="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61" name="AutoShape 129"/>
            <p:cNvCxnSpPr>
              <a:cxnSpLocks noChangeShapeType="1"/>
            </p:cNvCxnSpPr>
            <p:nvPr/>
          </p:nvCxnSpPr>
          <p:spPr bwMode="auto">
            <a:xfrm>
              <a:off x="4229354" y="2924228"/>
              <a:ext cx="647446" cy="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58" name="Straight Connector 57"/>
          <p:cNvCxnSpPr/>
          <p:nvPr/>
        </p:nvCxnSpPr>
        <p:spPr>
          <a:xfrm rot="16200000" flipH="1">
            <a:off x="3124200" y="2438400"/>
            <a:ext cx="457200" cy="4572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3952875" y="2505075"/>
            <a:ext cx="457200" cy="32385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43400" y="2438400"/>
            <a:ext cx="533400" cy="457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124200" y="2438400"/>
            <a:ext cx="1143000" cy="457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77"/>
          <p:cNvGrpSpPr>
            <a:grpSpLocks/>
          </p:cNvGrpSpPr>
          <p:nvPr/>
        </p:nvGrpSpPr>
        <p:grpSpPr bwMode="auto">
          <a:xfrm>
            <a:off x="2006600" y="4876800"/>
            <a:ext cx="5765800" cy="711200"/>
            <a:chOff x="2007374" y="4876800"/>
            <a:chExt cx="5765027" cy="710639"/>
          </a:xfrm>
        </p:grpSpPr>
        <p:grpSp>
          <p:nvGrpSpPr>
            <p:cNvPr id="6" name="Group 90"/>
            <p:cNvGrpSpPr>
              <a:grpSpLocks/>
            </p:cNvGrpSpPr>
            <p:nvPr/>
          </p:nvGrpSpPr>
          <p:grpSpPr bwMode="auto">
            <a:xfrm>
              <a:off x="2007374" y="4953000"/>
              <a:ext cx="5765027" cy="457200"/>
              <a:chOff x="6562" y="3807056"/>
              <a:chExt cx="4185" cy="457200"/>
            </a:xfrm>
          </p:grpSpPr>
          <p:cxnSp>
            <p:nvCxnSpPr>
              <p:cNvPr id="42052" name="AutoShape 91"/>
              <p:cNvCxnSpPr>
                <a:cxnSpLocks noChangeShapeType="1"/>
              </p:cNvCxnSpPr>
              <p:nvPr/>
            </p:nvCxnSpPr>
            <p:spPr bwMode="auto">
              <a:xfrm>
                <a:off x="6562" y="4264256"/>
                <a:ext cx="4185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</p:cxnSp>
          <p:cxnSp>
            <p:nvCxnSpPr>
              <p:cNvPr id="42053" name="AutoShape 92"/>
              <p:cNvCxnSpPr>
                <a:cxnSpLocks noChangeShapeType="1"/>
              </p:cNvCxnSpPr>
              <p:nvPr/>
            </p:nvCxnSpPr>
            <p:spPr bwMode="auto">
              <a:xfrm>
                <a:off x="6562" y="3807056"/>
                <a:ext cx="4185" cy="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</p:cxnSp>
        </p:grpSp>
        <p:cxnSp>
          <p:nvCxnSpPr>
            <p:cNvPr id="42020" name="AutoShape 94"/>
            <p:cNvCxnSpPr>
              <a:cxnSpLocks noChangeShapeType="1"/>
            </p:cNvCxnSpPr>
            <p:nvPr/>
          </p:nvCxnSpPr>
          <p:spPr bwMode="auto">
            <a:xfrm>
              <a:off x="2178175" y="5078877"/>
              <a:ext cx="395355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21" name="AutoShape 95"/>
            <p:cNvCxnSpPr>
              <a:cxnSpLocks noChangeShapeType="1"/>
            </p:cNvCxnSpPr>
            <p:nvPr/>
          </p:nvCxnSpPr>
          <p:spPr bwMode="auto">
            <a:xfrm flipV="1">
              <a:off x="2669958" y="5078877"/>
              <a:ext cx="484895" cy="505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22" name="AutoShape 96"/>
            <p:cNvCxnSpPr>
              <a:cxnSpLocks noChangeShapeType="1"/>
            </p:cNvCxnSpPr>
            <p:nvPr/>
          </p:nvCxnSpPr>
          <p:spPr bwMode="auto">
            <a:xfrm>
              <a:off x="3244393" y="5078035"/>
              <a:ext cx="1246677" cy="5894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23" name="AutoShape 97"/>
            <p:cNvCxnSpPr>
              <a:cxnSpLocks noChangeShapeType="1"/>
            </p:cNvCxnSpPr>
            <p:nvPr/>
          </p:nvCxnSpPr>
          <p:spPr bwMode="auto">
            <a:xfrm>
              <a:off x="5801113" y="5083929"/>
              <a:ext cx="1119943" cy="5894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24" name="AutoShape 98"/>
            <p:cNvCxnSpPr>
              <a:cxnSpLocks noChangeShapeType="1"/>
            </p:cNvCxnSpPr>
            <p:nvPr/>
          </p:nvCxnSpPr>
          <p:spPr bwMode="auto">
            <a:xfrm>
              <a:off x="4555814" y="5078877"/>
              <a:ext cx="192856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25" name="AutoShape 99"/>
            <p:cNvCxnSpPr>
              <a:cxnSpLocks noChangeShapeType="1"/>
            </p:cNvCxnSpPr>
            <p:nvPr/>
          </p:nvCxnSpPr>
          <p:spPr bwMode="auto">
            <a:xfrm flipV="1">
              <a:off x="4832701" y="5078035"/>
              <a:ext cx="440814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26" name="AutoShape 100"/>
            <p:cNvCxnSpPr>
              <a:cxnSpLocks noChangeShapeType="1"/>
            </p:cNvCxnSpPr>
            <p:nvPr/>
          </p:nvCxnSpPr>
          <p:spPr bwMode="auto">
            <a:xfrm flipV="1">
              <a:off x="5352034" y="5078035"/>
              <a:ext cx="395355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sp>
          <p:nvSpPr>
            <p:cNvPr id="42027" name="Oval 102"/>
            <p:cNvSpPr>
              <a:spLocks noChangeArrowheads="1"/>
            </p:cNvSpPr>
            <p:nvPr/>
          </p:nvSpPr>
          <p:spPr bwMode="auto">
            <a:xfrm>
              <a:off x="2117577" y="4882694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28" name="Oval 103"/>
            <p:cNvSpPr>
              <a:spLocks noChangeArrowheads="1"/>
            </p:cNvSpPr>
            <p:nvPr/>
          </p:nvSpPr>
          <p:spPr bwMode="auto">
            <a:xfrm>
              <a:off x="2466096" y="4887746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29" name="Oval 104"/>
            <p:cNvSpPr>
              <a:spLocks noChangeArrowheads="1"/>
            </p:cNvSpPr>
            <p:nvPr/>
          </p:nvSpPr>
          <p:spPr bwMode="auto">
            <a:xfrm>
              <a:off x="3047420" y="4881852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0" name="Oval 105"/>
            <p:cNvSpPr>
              <a:spLocks noChangeArrowheads="1"/>
            </p:cNvSpPr>
            <p:nvPr/>
          </p:nvSpPr>
          <p:spPr bwMode="auto">
            <a:xfrm>
              <a:off x="4375011" y="4881852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1" name="Oval 106"/>
            <p:cNvSpPr>
              <a:spLocks noChangeArrowheads="1"/>
            </p:cNvSpPr>
            <p:nvPr/>
          </p:nvSpPr>
          <p:spPr bwMode="auto">
            <a:xfrm>
              <a:off x="4664658" y="4881852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2" name="Oval 107"/>
            <p:cNvSpPr>
              <a:spLocks noChangeArrowheads="1"/>
            </p:cNvSpPr>
            <p:nvPr/>
          </p:nvSpPr>
          <p:spPr bwMode="auto">
            <a:xfrm>
              <a:off x="5273533" y="4881852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3" name="Oval 108"/>
            <p:cNvSpPr>
              <a:spLocks noChangeArrowheads="1"/>
            </p:cNvSpPr>
            <p:nvPr/>
          </p:nvSpPr>
          <p:spPr bwMode="auto">
            <a:xfrm>
              <a:off x="5635827" y="4876800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4" name="Oval 109"/>
            <p:cNvSpPr>
              <a:spLocks noChangeArrowheads="1"/>
            </p:cNvSpPr>
            <p:nvPr/>
          </p:nvSpPr>
          <p:spPr bwMode="auto">
            <a:xfrm>
              <a:off x="6817761" y="4876800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5" name="Oval 112"/>
            <p:cNvSpPr>
              <a:spLocks noChangeArrowheads="1"/>
            </p:cNvSpPr>
            <p:nvPr/>
          </p:nvSpPr>
          <p:spPr bwMode="auto">
            <a:xfrm>
              <a:off x="2609361" y="5347472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6" name="Oval 113"/>
            <p:cNvSpPr>
              <a:spLocks noChangeArrowheads="1"/>
            </p:cNvSpPr>
            <p:nvPr/>
          </p:nvSpPr>
          <p:spPr bwMode="auto">
            <a:xfrm>
              <a:off x="2957880" y="5352524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7" name="Oval 114"/>
            <p:cNvSpPr>
              <a:spLocks noChangeArrowheads="1"/>
            </p:cNvSpPr>
            <p:nvPr/>
          </p:nvSpPr>
          <p:spPr bwMode="auto">
            <a:xfrm>
              <a:off x="3539204" y="5346630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8" name="Oval 115"/>
            <p:cNvSpPr>
              <a:spLocks noChangeArrowheads="1"/>
            </p:cNvSpPr>
            <p:nvPr/>
          </p:nvSpPr>
          <p:spPr bwMode="auto">
            <a:xfrm>
              <a:off x="4876800" y="5346630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39" name="Oval 116"/>
            <p:cNvSpPr>
              <a:spLocks noChangeArrowheads="1"/>
            </p:cNvSpPr>
            <p:nvPr/>
          </p:nvSpPr>
          <p:spPr bwMode="auto">
            <a:xfrm>
              <a:off x="5174350" y="5346630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40" name="Oval 117"/>
            <p:cNvSpPr>
              <a:spLocks noChangeArrowheads="1"/>
            </p:cNvSpPr>
            <p:nvPr/>
          </p:nvSpPr>
          <p:spPr bwMode="auto">
            <a:xfrm>
              <a:off x="5765317" y="5346630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41" name="Oval 118"/>
            <p:cNvSpPr>
              <a:spLocks noChangeArrowheads="1"/>
            </p:cNvSpPr>
            <p:nvPr/>
          </p:nvSpPr>
          <p:spPr bwMode="auto">
            <a:xfrm>
              <a:off x="6127611" y="5341578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42" name="Oval 119"/>
            <p:cNvSpPr>
              <a:spLocks noChangeArrowheads="1"/>
            </p:cNvSpPr>
            <p:nvPr/>
          </p:nvSpPr>
          <p:spPr bwMode="auto">
            <a:xfrm>
              <a:off x="7309545" y="5341578"/>
              <a:ext cx="196989" cy="12040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2043" name="Oval 120"/>
            <p:cNvSpPr>
              <a:spLocks noChangeArrowheads="1"/>
            </p:cNvSpPr>
            <p:nvPr/>
          </p:nvSpPr>
          <p:spPr bwMode="auto">
            <a:xfrm>
              <a:off x="4197671" y="5352524"/>
              <a:ext cx="196989" cy="120404"/>
            </a:xfrm>
            <a:prstGeom prst="ellipse">
              <a:avLst/>
            </a:prstGeom>
            <a:solidFill>
              <a:srgbClr val="BFBFB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  <p:cxnSp>
          <p:nvCxnSpPr>
            <p:cNvPr id="42044" name="AutoShape 122"/>
            <p:cNvCxnSpPr>
              <a:cxnSpLocks noChangeShapeType="1"/>
            </p:cNvCxnSpPr>
            <p:nvPr/>
          </p:nvCxnSpPr>
          <p:spPr bwMode="auto">
            <a:xfrm>
              <a:off x="2667218" y="5576493"/>
              <a:ext cx="395355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45" name="AutoShape 123"/>
            <p:cNvCxnSpPr>
              <a:cxnSpLocks noChangeShapeType="1"/>
            </p:cNvCxnSpPr>
            <p:nvPr/>
          </p:nvCxnSpPr>
          <p:spPr bwMode="auto">
            <a:xfrm flipV="1">
              <a:off x="3138338" y="5576493"/>
              <a:ext cx="484896" cy="505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46" name="AutoShape 124"/>
            <p:cNvCxnSpPr>
              <a:cxnSpLocks noChangeShapeType="1"/>
            </p:cNvCxnSpPr>
            <p:nvPr/>
          </p:nvCxnSpPr>
          <p:spPr bwMode="auto">
            <a:xfrm>
              <a:off x="6310825" y="5581545"/>
              <a:ext cx="1119944" cy="5894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47" name="AutoShape 125"/>
            <p:cNvCxnSpPr>
              <a:cxnSpLocks noChangeShapeType="1"/>
            </p:cNvCxnSpPr>
            <p:nvPr/>
          </p:nvCxnSpPr>
          <p:spPr bwMode="auto">
            <a:xfrm>
              <a:off x="5065524" y="5576493"/>
              <a:ext cx="192856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48" name="AutoShape 126"/>
            <p:cNvCxnSpPr>
              <a:cxnSpLocks noChangeShapeType="1"/>
            </p:cNvCxnSpPr>
            <p:nvPr/>
          </p:nvCxnSpPr>
          <p:spPr bwMode="auto">
            <a:xfrm flipV="1">
              <a:off x="5342411" y="5575651"/>
              <a:ext cx="440814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49" name="AutoShape 127"/>
            <p:cNvCxnSpPr>
              <a:cxnSpLocks noChangeShapeType="1"/>
            </p:cNvCxnSpPr>
            <p:nvPr/>
          </p:nvCxnSpPr>
          <p:spPr bwMode="auto">
            <a:xfrm flipV="1">
              <a:off x="5861745" y="5575651"/>
              <a:ext cx="395355" cy="842"/>
            </a:xfrm>
            <a:prstGeom prst="straightConnector1">
              <a:avLst/>
            </a:prstGeom>
            <a:noFill/>
            <a:ln w="50800">
              <a:solidFill>
                <a:srgbClr val="92D050"/>
              </a:solidFill>
              <a:round/>
              <a:headEnd/>
              <a:tailEnd/>
            </a:ln>
          </p:spPr>
        </p:cxnSp>
        <p:cxnSp>
          <p:nvCxnSpPr>
            <p:cNvPr id="42050" name="AutoShape 128"/>
            <p:cNvCxnSpPr>
              <a:cxnSpLocks noChangeShapeType="1"/>
            </p:cNvCxnSpPr>
            <p:nvPr/>
          </p:nvCxnSpPr>
          <p:spPr bwMode="auto">
            <a:xfrm>
              <a:off x="3733800" y="5575651"/>
              <a:ext cx="484896" cy="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2051" name="AutoShape 129"/>
            <p:cNvCxnSpPr>
              <a:cxnSpLocks noChangeShapeType="1"/>
            </p:cNvCxnSpPr>
            <p:nvPr/>
          </p:nvCxnSpPr>
          <p:spPr bwMode="auto">
            <a:xfrm>
              <a:off x="4381754" y="5575651"/>
              <a:ext cx="647446" cy="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49" name="Straight Connector 148"/>
          <p:cNvCxnSpPr/>
          <p:nvPr/>
        </p:nvCxnSpPr>
        <p:spPr>
          <a:xfrm rot="16200000" flipH="1">
            <a:off x="3192462" y="5173663"/>
            <a:ext cx="625475" cy="4572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6200000" flipH="1">
            <a:off x="4449762" y="5135563"/>
            <a:ext cx="625475" cy="5334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733800" y="5715000"/>
            <a:ext cx="1295400" cy="1588"/>
          </a:xfrm>
          <a:prstGeom prst="line">
            <a:avLst/>
          </a:prstGeom>
          <a:ln w="508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3962400" y="57912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merge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24" grpId="0" animBg="1"/>
      <p:bldP spid="420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662" name="Rectangle 96"/>
          <p:cNvSpPr>
            <a:spLocks noChangeArrowheads="1"/>
          </p:cNvSpPr>
          <p:nvPr/>
        </p:nvSpPr>
        <p:spPr bwMode="auto">
          <a:xfrm>
            <a:off x="4548188" y="3124200"/>
            <a:ext cx="252412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rgbClr val="0099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43663" name="Rectangle 97"/>
          <p:cNvSpPr>
            <a:spLocks noChangeArrowheads="1"/>
          </p:cNvSpPr>
          <p:nvPr/>
        </p:nvSpPr>
        <p:spPr bwMode="auto">
          <a:xfrm>
            <a:off x="6765925" y="2147888"/>
            <a:ext cx="320675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43664" name="Rectangle 6"/>
          <p:cNvSpPr>
            <a:spLocks noChangeArrowheads="1"/>
          </p:cNvSpPr>
          <p:nvPr/>
        </p:nvSpPr>
        <p:spPr bwMode="auto">
          <a:xfrm>
            <a:off x="4572000" y="2425700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>
                <a:solidFill>
                  <a:srgbClr val="0099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665" name="Rectangle 7"/>
          <p:cNvSpPr>
            <a:spLocks noChangeArrowheads="1"/>
          </p:cNvSpPr>
          <p:nvPr/>
        </p:nvSpPr>
        <p:spPr bwMode="auto">
          <a:xfrm>
            <a:off x="8372475" y="2173288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43666" name="Rectangle 8"/>
          <p:cNvSpPr>
            <a:spLocks noChangeArrowheads="1"/>
          </p:cNvSpPr>
          <p:nvPr/>
        </p:nvSpPr>
        <p:spPr bwMode="auto">
          <a:xfrm>
            <a:off x="4908550" y="2173288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3667" name="Rectangle 10"/>
          <p:cNvSpPr>
            <a:spLocks noChangeArrowheads="1"/>
          </p:cNvSpPr>
          <p:nvPr/>
        </p:nvSpPr>
        <p:spPr bwMode="auto">
          <a:xfrm>
            <a:off x="3200400" y="2514600"/>
            <a:ext cx="1254125" cy="415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9900"/>
                </a:solidFill>
              </a:rPr>
              <a:t>Time Series</a:t>
            </a:r>
            <a:r>
              <a:rPr lang="en-US" sz="1400" b="1" i="1">
                <a:solidFill>
                  <a:srgbClr val="009900"/>
                </a:solidFill>
                <a:latin typeface="Monotype Corsiva" pitchFamily="66" charset="0"/>
              </a:rPr>
              <a:t> </a:t>
            </a:r>
            <a:r>
              <a:rPr lang="en-US" b="1" i="1">
                <a:solidFill>
                  <a:srgbClr val="009900"/>
                </a:solidFill>
                <a:latin typeface="Monotype Corsiva" pitchFamily="66" charset="0"/>
              </a:rPr>
              <a:t>R</a:t>
            </a:r>
          </a:p>
          <a:p>
            <a:pPr algn="ctr"/>
            <a:r>
              <a:rPr lang="en-US" sz="1400">
                <a:solidFill>
                  <a:srgbClr val="009900"/>
                </a:solidFill>
              </a:rPr>
              <a:t>(Reference)</a:t>
            </a:r>
          </a:p>
        </p:txBody>
      </p:sp>
      <p:sp>
        <p:nvSpPr>
          <p:cNvPr id="43668" name="Rectangle 11"/>
          <p:cNvSpPr>
            <a:spLocks noChangeArrowheads="1"/>
          </p:cNvSpPr>
          <p:nvPr/>
        </p:nvSpPr>
        <p:spPr bwMode="auto">
          <a:xfrm>
            <a:off x="4619625" y="1752600"/>
            <a:ext cx="1476375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2"/>
                </a:solidFill>
              </a:rPr>
              <a:t>Time Series</a:t>
            </a:r>
            <a:r>
              <a:rPr lang="en-US" sz="1600" b="1" i="1">
                <a:solidFill>
                  <a:schemeClr val="accent2"/>
                </a:solidFill>
                <a:latin typeface="Monotype Corsiva" pitchFamily="66" charset="0"/>
              </a:rPr>
              <a:t>  </a:t>
            </a:r>
            <a:r>
              <a:rPr lang="en-US" b="1" i="1">
                <a:solidFill>
                  <a:schemeClr val="accent2"/>
                </a:solidFill>
                <a:latin typeface="Monotype Corsiva" pitchFamily="66" charset="0"/>
              </a:rPr>
              <a:t>T</a:t>
            </a:r>
          </a:p>
          <a:p>
            <a:pPr algn="ctr"/>
            <a:r>
              <a:rPr lang="en-US" sz="1400">
                <a:solidFill>
                  <a:schemeClr val="accent2"/>
                </a:solidFill>
              </a:rPr>
              <a:t>(Target)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838700" y="1524000"/>
            <a:ext cx="3695700" cy="762000"/>
            <a:chOff x="678" y="2154"/>
            <a:chExt cx="2214" cy="528"/>
          </a:xfrm>
        </p:grpSpPr>
        <p:sp>
          <p:nvSpPr>
            <p:cNvPr id="44068" name="Line 66"/>
            <p:cNvSpPr>
              <a:spLocks noChangeShapeType="1"/>
            </p:cNvSpPr>
            <p:nvPr/>
          </p:nvSpPr>
          <p:spPr bwMode="auto">
            <a:xfrm>
              <a:off x="678" y="2682"/>
              <a:ext cx="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67"/>
            <p:cNvSpPr>
              <a:spLocks noChangeShapeType="1"/>
            </p:cNvSpPr>
            <p:nvPr/>
          </p:nvSpPr>
          <p:spPr bwMode="auto">
            <a:xfrm flipV="1">
              <a:off x="1062" y="2634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68"/>
            <p:cNvSpPr>
              <a:spLocks noChangeShapeType="1"/>
            </p:cNvSpPr>
            <p:nvPr/>
          </p:nvSpPr>
          <p:spPr bwMode="auto">
            <a:xfrm flipV="1">
              <a:off x="1320" y="2490"/>
              <a:ext cx="25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69"/>
            <p:cNvSpPr>
              <a:spLocks noChangeShapeType="1"/>
            </p:cNvSpPr>
            <p:nvPr/>
          </p:nvSpPr>
          <p:spPr bwMode="auto">
            <a:xfrm>
              <a:off x="1194" y="2634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70"/>
            <p:cNvSpPr>
              <a:spLocks noChangeShapeType="1"/>
            </p:cNvSpPr>
            <p:nvPr/>
          </p:nvSpPr>
          <p:spPr bwMode="auto">
            <a:xfrm>
              <a:off x="1578" y="2490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71"/>
            <p:cNvSpPr>
              <a:spLocks noChangeShapeType="1"/>
            </p:cNvSpPr>
            <p:nvPr/>
          </p:nvSpPr>
          <p:spPr bwMode="auto">
            <a:xfrm flipV="1">
              <a:off x="1698" y="2400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72"/>
            <p:cNvSpPr>
              <a:spLocks noChangeShapeType="1"/>
            </p:cNvSpPr>
            <p:nvPr/>
          </p:nvSpPr>
          <p:spPr bwMode="auto">
            <a:xfrm flipV="1">
              <a:off x="1836" y="2166"/>
              <a:ext cx="13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Line 73"/>
            <p:cNvSpPr>
              <a:spLocks noChangeShapeType="1"/>
            </p:cNvSpPr>
            <p:nvPr/>
          </p:nvSpPr>
          <p:spPr bwMode="auto">
            <a:xfrm>
              <a:off x="1968" y="2154"/>
              <a:ext cx="127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74"/>
            <p:cNvSpPr>
              <a:spLocks noChangeShapeType="1"/>
            </p:cNvSpPr>
            <p:nvPr/>
          </p:nvSpPr>
          <p:spPr bwMode="auto">
            <a:xfrm>
              <a:off x="2220" y="2298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75"/>
            <p:cNvSpPr>
              <a:spLocks noChangeShapeType="1"/>
            </p:cNvSpPr>
            <p:nvPr/>
          </p:nvSpPr>
          <p:spPr bwMode="auto">
            <a:xfrm>
              <a:off x="2094" y="2250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76"/>
            <p:cNvSpPr>
              <a:spLocks noChangeShapeType="1"/>
            </p:cNvSpPr>
            <p:nvPr/>
          </p:nvSpPr>
          <p:spPr bwMode="auto">
            <a:xfrm>
              <a:off x="2346" y="2298"/>
              <a:ext cx="259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Line 77"/>
            <p:cNvSpPr>
              <a:spLocks noChangeShapeType="1"/>
            </p:cNvSpPr>
            <p:nvPr/>
          </p:nvSpPr>
          <p:spPr bwMode="auto">
            <a:xfrm>
              <a:off x="2604" y="239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 rot="5400000" flipV="1">
            <a:off x="2505075" y="3776663"/>
            <a:ext cx="3303587" cy="788988"/>
            <a:chOff x="678" y="1872"/>
            <a:chExt cx="2215" cy="426"/>
          </a:xfrm>
        </p:grpSpPr>
        <p:sp>
          <p:nvSpPr>
            <p:cNvPr id="44056" name="Line 79"/>
            <p:cNvSpPr>
              <a:spLocks noChangeShapeType="1"/>
            </p:cNvSpPr>
            <p:nvPr/>
          </p:nvSpPr>
          <p:spPr bwMode="auto">
            <a:xfrm>
              <a:off x="678" y="2298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Line 80"/>
            <p:cNvSpPr>
              <a:spLocks noChangeShapeType="1"/>
            </p:cNvSpPr>
            <p:nvPr/>
          </p:nvSpPr>
          <p:spPr bwMode="auto">
            <a:xfrm flipV="1">
              <a:off x="804" y="2250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8" name="Line 81"/>
            <p:cNvSpPr>
              <a:spLocks noChangeShapeType="1"/>
            </p:cNvSpPr>
            <p:nvPr/>
          </p:nvSpPr>
          <p:spPr bwMode="auto">
            <a:xfrm flipV="1">
              <a:off x="1062" y="2106"/>
              <a:ext cx="259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Line 82"/>
            <p:cNvSpPr>
              <a:spLocks noChangeShapeType="1"/>
            </p:cNvSpPr>
            <p:nvPr/>
          </p:nvSpPr>
          <p:spPr bwMode="auto">
            <a:xfrm>
              <a:off x="936" y="2250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83"/>
            <p:cNvSpPr>
              <a:spLocks noChangeShapeType="1"/>
            </p:cNvSpPr>
            <p:nvPr/>
          </p:nvSpPr>
          <p:spPr bwMode="auto">
            <a:xfrm>
              <a:off x="1320" y="210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Line 84"/>
            <p:cNvSpPr>
              <a:spLocks noChangeShapeType="1"/>
            </p:cNvSpPr>
            <p:nvPr/>
          </p:nvSpPr>
          <p:spPr bwMode="auto">
            <a:xfrm flipV="1">
              <a:off x="1446" y="2010"/>
              <a:ext cx="144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Line 85"/>
            <p:cNvSpPr>
              <a:spLocks noChangeShapeType="1"/>
            </p:cNvSpPr>
            <p:nvPr/>
          </p:nvSpPr>
          <p:spPr bwMode="auto">
            <a:xfrm flipV="1">
              <a:off x="1584" y="1872"/>
              <a:ext cx="13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Line 86"/>
            <p:cNvSpPr>
              <a:spLocks noChangeShapeType="1"/>
            </p:cNvSpPr>
            <p:nvPr/>
          </p:nvSpPr>
          <p:spPr bwMode="auto">
            <a:xfrm>
              <a:off x="1716" y="1872"/>
              <a:ext cx="38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Line 87"/>
            <p:cNvSpPr>
              <a:spLocks noChangeShapeType="1"/>
            </p:cNvSpPr>
            <p:nvPr/>
          </p:nvSpPr>
          <p:spPr bwMode="auto">
            <a:xfrm>
              <a:off x="2490" y="201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Line 88"/>
            <p:cNvSpPr>
              <a:spLocks noChangeAspect="1" noChangeShapeType="1"/>
            </p:cNvSpPr>
            <p:nvPr/>
          </p:nvSpPr>
          <p:spPr bwMode="auto">
            <a:xfrm>
              <a:off x="2622" y="2016"/>
              <a:ext cx="271" cy="1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89"/>
            <p:cNvSpPr>
              <a:spLocks noChangeShapeType="1"/>
            </p:cNvSpPr>
            <p:nvPr/>
          </p:nvSpPr>
          <p:spPr bwMode="auto">
            <a:xfrm>
              <a:off x="2358" y="1968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90"/>
            <p:cNvSpPr>
              <a:spLocks noChangeShapeType="1"/>
            </p:cNvSpPr>
            <p:nvPr/>
          </p:nvSpPr>
          <p:spPr bwMode="auto">
            <a:xfrm>
              <a:off x="2100" y="1872"/>
              <a:ext cx="265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671" name="Content Placeholder 1"/>
          <p:cNvSpPr txBox="1">
            <a:spLocks/>
          </p:cNvSpPr>
          <p:nvPr/>
        </p:nvSpPr>
        <p:spPr bwMode="auto">
          <a:xfrm>
            <a:off x="457200" y="1524000"/>
            <a:ext cx="82296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/>
              <a:t>Warping Function:</a:t>
            </a: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auto">
          <a:xfrm>
            <a:off x="381000" y="3810000"/>
            <a:ext cx="3048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264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>
                <a:solidFill>
                  <a:srgbClr val="00264C"/>
                </a:solidFill>
                <a:latin typeface="Tw Cen MT" pitchFamily="34" charset="0"/>
              </a:rPr>
              <a:t> </a:t>
            </a:r>
            <a:r>
              <a:rPr lang="en-US" sz="1600">
                <a:latin typeface="Tw Cen MT" pitchFamily="34" charset="0"/>
              </a:rPr>
              <a:t>OSSM assumes that both reference stream </a:t>
            </a:r>
            <a:r>
              <a:rPr lang="en-US" sz="1600">
                <a:solidFill>
                  <a:srgbClr val="0070C0"/>
                </a:solidFill>
                <a:latin typeface="Tw Cen MT" pitchFamily="34" charset="0"/>
              </a:rPr>
              <a:t>R </a:t>
            </a:r>
            <a:r>
              <a:rPr lang="en-US" sz="1600">
                <a:latin typeface="Tw Cen MT" pitchFamily="34" charset="0"/>
              </a:rPr>
              <a:t>and target stream </a:t>
            </a:r>
            <a:r>
              <a:rPr lang="en-US" sz="1600">
                <a:solidFill>
                  <a:srgbClr val="00B050"/>
                </a:solidFill>
                <a:latin typeface="Tw Cen MT" pitchFamily="34" charset="0"/>
              </a:rPr>
              <a:t>T </a:t>
            </a:r>
            <a:r>
              <a:rPr lang="en-US" sz="1600">
                <a:latin typeface="Tw Cen MT" pitchFamily="34" charset="0"/>
              </a:rPr>
              <a:t>may contain outliers</a:t>
            </a:r>
            <a:endParaRPr lang="en-US" sz="1600">
              <a:solidFill>
                <a:srgbClr val="00B050"/>
              </a:solidFill>
              <a:latin typeface="Tw Cen MT" pitchFamily="34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i="1">
                <a:latin typeface="Tw Cen MT" pitchFamily="34" charset="0"/>
              </a:rPr>
              <a:t>skips outliers in </a:t>
            </a:r>
            <a:r>
              <a:rPr lang="en-US" sz="1600">
                <a:solidFill>
                  <a:srgbClr val="00B050"/>
                </a:solidFill>
                <a:latin typeface="Tw Cen MT" pitchFamily="34" charset="0"/>
              </a:rPr>
              <a:t>T </a:t>
            </a:r>
            <a:r>
              <a:rPr lang="en-US" sz="1600" i="1">
                <a:latin typeface="Tw Cen MT" pitchFamily="34" charset="0"/>
              </a:rPr>
              <a:t>with a penalty during the matching process (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1-1 mapping</a:t>
            </a:r>
            <a:r>
              <a:rPr lang="en-US" sz="1600" i="1">
                <a:latin typeface="Tw Cen MT" pitchFamily="34" charset="0"/>
              </a:rPr>
              <a:t>)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>
                <a:latin typeface="Tw Cen MT" pitchFamily="34" charset="0"/>
              </a:rPr>
              <a:t>Time complexity:</a:t>
            </a:r>
            <a:r>
              <a:rPr lang="en-US" sz="1600">
                <a:solidFill>
                  <a:srgbClr val="FF0000"/>
                </a:solidFill>
                <a:latin typeface="Tw Cen MT" pitchFamily="34" charset="0"/>
              </a:rPr>
              <a:t> 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O(n</a:t>
            </a:r>
            <a:r>
              <a:rPr lang="en-US" sz="1600" i="1" baseline="3000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m</a:t>
            </a:r>
            <a:r>
              <a:rPr lang="en-US" sz="1600" i="1" baseline="30000">
                <a:solidFill>
                  <a:srgbClr val="FF0000"/>
                </a:solidFill>
                <a:latin typeface="Tw Cen MT" pitchFamily="34" charset="0"/>
              </a:rPr>
              <a:t>3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)</a:t>
            </a:r>
            <a:r>
              <a:rPr lang="en-US" sz="1600">
                <a:solidFill>
                  <a:srgbClr val="FF0000"/>
                </a:solidFill>
                <a:latin typeface="Tw Cen MT" pitchFamily="34" charset="0"/>
              </a:rPr>
              <a:t>.</a:t>
            </a:r>
            <a:endParaRPr lang="en-US" sz="1600" i="1">
              <a:solidFill>
                <a:srgbClr val="FF0000"/>
              </a:solidFill>
              <a:latin typeface="Tw Cen MT" pitchFamily="34" charset="0"/>
            </a:endParaRPr>
          </a:p>
        </p:txBody>
      </p:sp>
      <p:graphicFrame>
        <p:nvGraphicFramePr>
          <p:cNvPr id="44087" name="Group 1079"/>
          <p:cNvGraphicFramePr>
            <a:graphicFrameLocks noGrp="1"/>
          </p:cNvGraphicFramePr>
          <p:nvPr/>
        </p:nvGraphicFramePr>
        <p:xfrm>
          <a:off x="4800600" y="2514600"/>
          <a:ext cx="3810318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39713"/>
                <a:gridCol w="208280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53"/>
          <p:cNvSpPr>
            <a:spLocks noChangeArrowheads="1"/>
          </p:cNvSpPr>
          <p:nvPr/>
        </p:nvSpPr>
        <p:spPr bwMode="auto">
          <a:xfrm rot="16200000" flipH="1">
            <a:off x="6826250" y="3286125"/>
            <a:ext cx="174625" cy="1936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3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019800" y="5816600"/>
            <a:ext cx="2819400" cy="660400"/>
            <a:chOff x="6019800" y="5816024"/>
            <a:chExt cx="2819400" cy="661486"/>
          </a:xfrm>
        </p:grpSpPr>
        <p:sp>
          <p:nvSpPr>
            <p:cNvPr id="44054" name="TextBox 68"/>
            <p:cNvSpPr txBox="1">
              <a:spLocks noChangeArrowheads="1"/>
            </p:cNvSpPr>
            <p:nvPr/>
          </p:nvSpPr>
          <p:spPr bwMode="auto">
            <a:xfrm>
              <a:off x="6019800" y="5892226"/>
              <a:ext cx="2819400" cy="585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>
                  <a:solidFill>
                    <a:srgbClr val="0070C0"/>
                  </a:solidFill>
                  <a:latin typeface="Lucida Sans Unicode" pitchFamily="34" charset="0"/>
                </a:rPr>
                <a:t>Dis(I,O)</a:t>
              </a:r>
            </a:p>
            <a:p>
              <a:pPr algn="ctr"/>
              <a:r>
                <a:rPr lang="en-US" sz="1600" i="1">
                  <a:solidFill>
                    <a:srgbClr val="FF0000"/>
                  </a:solidFill>
                  <a:latin typeface="Lucida Sans Unicode" pitchFamily="34" charset="0"/>
                </a:rPr>
                <a:t>May not be at OSSM(n,m)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8128627" y="5840797"/>
              <a:ext cx="203534" cy="1539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4876800" y="2590800"/>
            <a:ext cx="3657600" cy="76200"/>
            <a:chOff x="304801" y="2209801"/>
            <a:chExt cx="3657600" cy="76200"/>
          </a:xfrm>
        </p:grpSpPr>
        <p:sp>
          <p:nvSpPr>
            <p:cNvPr id="81" name="Oval 53"/>
            <p:cNvSpPr>
              <a:spLocks noChangeArrowheads="1"/>
            </p:cNvSpPr>
            <p:nvPr/>
          </p:nvSpPr>
          <p:spPr bwMode="auto">
            <a:xfrm rot="16200000" flipH="1">
              <a:off x="528639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2" name="Oval 53"/>
            <p:cNvSpPr>
              <a:spLocks noChangeArrowheads="1"/>
            </p:cNvSpPr>
            <p:nvPr/>
          </p:nvSpPr>
          <p:spPr bwMode="auto">
            <a:xfrm rot="16200000" flipH="1">
              <a:off x="752476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4" name="Oval 53"/>
            <p:cNvSpPr>
              <a:spLocks noChangeArrowheads="1"/>
            </p:cNvSpPr>
            <p:nvPr/>
          </p:nvSpPr>
          <p:spPr bwMode="auto">
            <a:xfrm rot="16200000" flipH="1">
              <a:off x="976314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5" name="Oval 53"/>
            <p:cNvSpPr>
              <a:spLocks noChangeArrowheads="1"/>
            </p:cNvSpPr>
            <p:nvPr/>
          </p:nvSpPr>
          <p:spPr bwMode="auto">
            <a:xfrm rot="16200000" flipH="1">
              <a:off x="1200151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6" name="Oval 53"/>
            <p:cNvSpPr>
              <a:spLocks noChangeArrowheads="1"/>
            </p:cNvSpPr>
            <p:nvPr/>
          </p:nvSpPr>
          <p:spPr bwMode="auto">
            <a:xfrm rot="16200000" flipH="1">
              <a:off x="304801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9" name="Oval 53"/>
            <p:cNvSpPr>
              <a:spLocks noChangeArrowheads="1"/>
            </p:cNvSpPr>
            <p:nvPr/>
          </p:nvSpPr>
          <p:spPr bwMode="auto">
            <a:xfrm rot="16200000" flipH="1">
              <a:off x="1647826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0" name="Oval 53"/>
            <p:cNvSpPr>
              <a:spLocks noChangeArrowheads="1"/>
            </p:cNvSpPr>
            <p:nvPr/>
          </p:nvSpPr>
          <p:spPr bwMode="auto">
            <a:xfrm rot="16200000" flipH="1">
              <a:off x="1871664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3" name="Oval 53"/>
            <p:cNvSpPr>
              <a:spLocks noChangeArrowheads="1"/>
            </p:cNvSpPr>
            <p:nvPr/>
          </p:nvSpPr>
          <p:spPr bwMode="auto">
            <a:xfrm rot="16200000" flipH="1">
              <a:off x="2095501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auto">
            <a:xfrm rot="16200000" flipH="1">
              <a:off x="2319339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5" name="Oval 53"/>
            <p:cNvSpPr>
              <a:spLocks noChangeArrowheads="1"/>
            </p:cNvSpPr>
            <p:nvPr/>
          </p:nvSpPr>
          <p:spPr bwMode="auto">
            <a:xfrm rot="16200000" flipH="1">
              <a:off x="1423989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8" name="Oval 53"/>
            <p:cNvSpPr>
              <a:spLocks noChangeArrowheads="1"/>
            </p:cNvSpPr>
            <p:nvPr/>
          </p:nvSpPr>
          <p:spPr bwMode="auto">
            <a:xfrm rot="16200000" flipH="1">
              <a:off x="2767014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 rot="16200000" flipH="1">
              <a:off x="2990851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0" name="Oval 53"/>
            <p:cNvSpPr>
              <a:spLocks noChangeArrowheads="1"/>
            </p:cNvSpPr>
            <p:nvPr/>
          </p:nvSpPr>
          <p:spPr bwMode="auto">
            <a:xfrm rot="16200000" flipH="1">
              <a:off x="3214689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1" name="Oval 53"/>
            <p:cNvSpPr>
              <a:spLocks noChangeArrowheads="1"/>
            </p:cNvSpPr>
            <p:nvPr/>
          </p:nvSpPr>
          <p:spPr bwMode="auto">
            <a:xfrm rot="16200000" flipH="1">
              <a:off x="3438526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2" name="Oval 53"/>
            <p:cNvSpPr>
              <a:spLocks noChangeArrowheads="1"/>
            </p:cNvSpPr>
            <p:nvPr/>
          </p:nvSpPr>
          <p:spPr bwMode="auto">
            <a:xfrm rot="16200000" flipH="1">
              <a:off x="2543176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6" name="Oval 53"/>
            <p:cNvSpPr>
              <a:spLocks noChangeArrowheads="1"/>
            </p:cNvSpPr>
            <p:nvPr/>
          </p:nvSpPr>
          <p:spPr bwMode="auto">
            <a:xfrm rot="16200000" flipH="1">
              <a:off x="3886201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7" name="Oval 53"/>
            <p:cNvSpPr>
              <a:spLocks noChangeArrowheads="1"/>
            </p:cNvSpPr>
            <p:nvPr/>
          </p:nvSpPr>
          <p:spPr bwMode="auto">
            <a:xfrm rot="16200000" flipH="1">
              <a:off x="3662364" y="2209801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4002" name="Rectangle 5"/>
          <p:cNvSpPr>
            <a:spLocks noChangeArrowheads="1"/>
          </p:cNvSpPr>
          <p:nvPr/>
        </p:nvSpPr>
        <p:spPr bwMode="auto">
          <a:xfrm>
            <a:off x="4584700" y="5527675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rgbClr val="009900"/>
                </a:solidFill>
                <a:latin typeface="Times New Roman" pitchFamily="18" charset="0"/>
              </a:rPr>
              <a:t>n</a:t>
            </a:r>
          </a:p>
        </p:txBody>
      </p:sp>
      <p:grpSp>
        <p:nvGrpSpPr>
          <p:cNvPr id="6" name="Group 144"/>
          <p:cNvGrpSpPr>
            <a:grpSpLocks/>
          </p:cNvGrpSpPr>
          <p:nvPr/>
        </p:nvGrpSpPr>
        <p:grpSpPr bwMode="auto">
          <a:xfrm>
            <a:off x="4876800" y="2743200"/>
            <a:ext cx="76200" cy="2971800"/>
            <a:chOff x="2819400" y="2743200"/>
            <a:chExt cx="76200" cy="2971800"/>
          </a:xfrm>
        </p:grpSpPr>
        <p:sp>
          <p:nvSpPr>
            <p:cNvPr id="116" name="Oval 53"/>
            <p:cNvSpPr>
              <a:spLocks noChangeArrowheads="1"/>
            </p:cNvSpPr>
            <p:nvPr/>
          </p:nvSpPr>
          <p:spPr bwMode="auto">
            <a:xfrm flipH="1">
              <a:off x="2819400" y="5059363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7" name="Oval 53"/>
            <p:cNvSpPr>
              <a:spLocks noChangeArrowheads="1"/>
            </p:cNvSpPr>
            <p:nvPr/>
          </p:nvSpPr>
          <p:spPr bwMode="auto">
            <a:xfrm flipH="1">
              <a:off x="2819400" y="5253038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8" name="Oval 53"/>
            <p:cNvSpPr>
              <a:spLocks noChangeArrowheads="1"/>
            </p:cNvSpPr>
            <p:nvPr/>
          </p:nvSpPr>
          <p:spPr bwMode="auto">
            <a:xfrm flipH="1">
              <a:off x="2819400" y="544512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19" name="Oval 53"/>
            <p:cNvSpPr>
              <a:spLocks noChangeArrowheads="1"/>
            </p:cNvSpPr>
            <p:nvPr/>
          </p:nvSpPr>
          <p:spPr bwMode="auto">
            <a:xfrm flipH="1">
              <a:off x="2819400" y="56388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20" name="Oval 53"/>
            <p:cNvSpPr>
              <a:spLocks noChangeArrowheads="1"/>
            </p:cNvSpPr>
            <p:nvPr/>
          </p:nvSpPr>
          <p:spPr bwMode="auto">
            <a:xfrm flipH="1">
              <a:off x="2819400" y="486727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3" name="Oval 53"/>
            <p:cNvSpPr>
              <a:spLocks noChangeArrowheads="1"/>
            </p:cNvSpPr>
            <p:nvPr/>
          </p:nvSpPr>
          <p:spPr bwMode="auto">
            <a:xfrm flipH="1">
              <a:off x="2819400" y="4094163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4" name="Oval 53"/>
            <p:cNvSpPr>
              <a:spLocks noChangeArrowheads="1"/>
            </p:cNvSpPr>
            <p:nvPr/>
          </p:nvSpPr>
          <p:spPr bwMode="auto">
            <a:xfrm flipH="1">
              <a:off x="2819400" y="4287838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5" name="Oval 53"/>
            <p:cNvSpPr>
              <a:spLocks noChangeArrowheads="1"/>
            </p:cNvSpPr>
            <p:nvPr/>
          </p:nvSpPr>
          <p:spPr bwMode="auto">
            <a:xfrm flipH="1">
              <a:off x="2819400" y="447992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6" name="Oval 53"/>
            <p:cNvSpPr>
              <a:spLocks noChangeArrowheads="1"/>
            </p:cNvSpPr>
            <p:nvPr/>
          </p:nvSpPr>
          <p:spPr bwMode="auto">
            <a:xfrm flipH="1">
              <a:off x="2819400" y="46736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7" name="Oval 53"/>
            <p:cNvSpPr>
              <a:spLocks noChangeArrowheads="1"/>
            </p:cNvSpPr>
            <p:nvPr/>
          </p:nvSpPr>
          <p:spPr bwMode="auto">
            <a:xfrm flipH="1">
              <a:off x="2819400" y="390207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9" name="Oval 53"/>
            <p:cNvSpPr>
              <a:spLocks noChangeArrowheads="1"/>
            </p:cNvSpPr>
            <p:nvPr/>
          </p:nvSpPr>
          <p:spPr bwMode="auto">
            <a:xfrm flipH="1">
              <a:off x="2819400" y="3128963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0" name="Oval 53"/>
            <p:cNvSpPr>
              <a:spLocks noChangeArrowheads="1"/>
            </p:cNvSpPr>
            <p:nvPr/>
          </p:nvSpPr>
          <p:spPr bwMode="auto">
            <a:xfrm flipH="1">
              <a:off x="2819400" y="3322638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1" name="Oval 53"/>
            <p:cNvSpPr>
              <a:spLocks noChangeArrowheads="1"/>
            </p:cNvSpPr>
            <p:nvPr/>
          </p:nvSpPr>
          <p:spPr bwMode="auto">
            <a:xfrm flipH="1">
              <a:off x="2819400" y="351472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2" name="Oval 53"/>
            <p:cNvSpPr>
              <a:spLocks noChangeArrowheads="1"/>
            </p:cNvSpPr>
            <p:nvPr/>
          </p:nvSpPr>
          <p:spPr bwMode="auto">
            <a:xfrm flipH="1">
              <a:off x="2819400" y="37084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3" name="Oval 53"/>
            <p:cNvSpPr>
              <a:spLocks noChangeArrowheads="1"/>
            </p:cNvSpPr>
            <p:nvPr/>
          </p:nvSpPr>
          <p:spPr bwMode="auto">
            <a:xfrm flipH="1">
              <a:off x="2819400" y="293687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44" name="Oval 53"/>
            <p:cNvSpPr>
              <a:spLocks noChangeArrowheads="1"/>
            </p:cNvSpPr>
            <p:nvPr/>
          </p:nvSpPr>
          <p:spPr bwMode="auto">
            <a:xfrm flipH="1">
              <a:off x="2819400" y="2743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153" name="Rectangular Callout 152"/>
          <p:cNvSpPr/>
          <p:nvPr/>
        </p:nvSpPr>
        <p:spPr>
          <a:xfrm>
            <a:off x="7543800" y="2895600"/>
            <a:ext cx="1219200" cy="381000"/>
          </a:xfrm>
          <a:prstGeom prst="wedgeRectCallout">
            <a:avLst>
              <a:gd name="adj1" fmla="val -99392"/>
              <a:gd name="adj2" fmla="val 7812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rgbClr val="FFFF00"/>
                </a:solidFill>
              </a:rPr>
              <a:t>OSSM(</a:t>
            </a:r>
            <a:r>
              <a:rPr lang="en-US" sz="1500" b="1" dirty="0" err="1">
                <a:solidFill>
                  <a:srgbClr val="FFFF00"/>
                </a:solidFill>
              </a:rPr>
              <a:t>p,q</a:t>
            </a:r>
            <a:r>
              <a:rPr lang="en-US" sz="1500" b="1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44005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Previous Method: </a:t>
            </a:r>
            <a:br>
              <a:rPr lang="en-US" sz="3200" smtClean="0"/>
            </a:br>
            <a:r>
              <a:rPr lang="en-US" sz="3200" smtClean="0"/>
              <a:t>Optimal Subsequence with Merge (OSSM)</a:t>
            </a:r>
          </a:p>
        </p:txBody>
      </p:sp>
      <p:sp>
        <p:nvSpPr>
          <p:cNvPr id="44006" name="Date Placeholder 10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4007" name="Footer Placeholder 110"/>
          <p:cNvSpPr>
            <a:spLocks noGrp="1"/>
          </p:cNvSpPr>
          <p:nvPr>
            <p:ph type="ftr" sz="quarter" idx="11"/>
          </p:nvPr>
        </p:nvSpPr>
        <p:spPr bwMode="auto">
          <a:xfrm>
            <a:off x="533400" y="6248400"/>
            <a:ext cx="54213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4008" name="Slide Number Placeholder 10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8E44886E-BFED-46CD-81B1-F3D5EECC8517}" type="slidenum">
              <a:rPr lang="en-US" sz="1200"/>
              <a:pPr>
                <a:lnSpc>
                  <a:spcPct val="80000"/>
                </a:lnSpc>
              </a:pPr>
              <a:t>17</a:t>
            </a:fld>
            <a:endParaRPr lang="en-US" sz="1200"/>
          </a:p>
        </p:txBody>
      </p:sp>
      <p:sp>
        <p:nvSpPr>
          <p:cNvPr id="44083" name="AutoShape 1075"/>
          <p:cNvSpPr>
            <a:spLocks noChangeArrowheads="1"/>
          </p:cNvSpPr>
          <p:nvPr/>
        </p:nvSpPr>
        <p:spPr bwMode="auto">
          <a:xfrm>
            <a:off x="5029200" y="2743200"/>
            <a:ext cx="457200" cy="1524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4" name="AutoShape 1076"/>
          <p:cNvSpPr>
            <a:spLocks noChangeArrowheads="1"/>
          </p:cNvSpPr>
          <p:nvPr/>
        </p:nvSpPr>
        <p:spPr bwMode="auto">
          <a:xfrm>
            <a:off x="6823075" y="4267200"/>
            <a:ext cx="212725" cy="153988"/>
          </a:xfrm>
          <a:prstGeom prst="rightArrow">
            <a:avLst>
              <a:gd name="adj1" fmla="val 50000"/>
              <a:gd name="adj2" fmla="val 3453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5" name="AutoShape 1077"/>
          <p:cNvSpPr>
            <a:spLocks noChangeArrowheads="1"/>
          </p:cNvSpPr>
          <p:nvPr/>
        </p:nvSpPr>
        <p:spPr bwMode="auto">
          <a:xfrm rot="5400000">
            <a:off x="6285706" y="3585370"/>
            <a:ext cx="371475" cy="150812"/>
          </a:xfrm>
          <a:prstGeom prst="rightArrow">
            <a:avLst>
              <a:gd name="adj1" fmla="val 50000"/>
              <a:gd name="adj2" fmla="val 6157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6" name="AutoShape 1078"/>
          <p:cNvSpPr>
            <a:spLocks noChangeArrowheads="1"/>
          </p:cNvSpPr>
          <p:nvPr/>
        </p:nvSpPr>
        <p:spPr bwMode="auto">
          <a:xfrm rot="5400000">
            <a:off x="6869113" y="4445000"/>
            <a:ext cx="552450" cy="158750"/>
          </a:xfrm>
          <a:prstGeom prst="rightArrow">
            <a:avLst>
              <a:gd name="adj1" fmla="val 50000"/>
              <a:gd name="adj2" fmla="val 87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8" name="AutoShape 1080"/>
          <p:cNvSpPr>
            <a:spLocks noChangeArrowheads="1"/>
          </p:cNvSpPr>
          <p:nvPr/>
        </p:nvSpPr>
        <p:spPr bwMode="auto">
          <a:xfrm>
            <a:off x="533400" y="2667000"/>
            <a:ext cx="566738" cy="152400"/>
          </a:xfrm>
          <a:prstGeom prst="rightArrow">
            <a:avLst>
              <a:gd name="adj1" fmla="val 50000"/>
              <a:gd name="adj2" fmla="val 92969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9" name="AutoShape 1081"/>
          <p:cNvSpPr>
            <a:spLocks noChangeArrowheads="1"/>
          </p:cNvSpPr>
          <p:nvPr/>
        </p:nvSpPr>
        <p:spPr bwMode="auto">
          <a:xfrm rot="5400000">
            <a:off x="517525" y="2987675"/>
            <a:ext cx="371475" cy="187325"/>
          </a:xfrm>
          <a:prstGeom prst="rightArrow">
            <a:avLst>
              <a:gd name="adj1" fmla="val 50000"/>
              <a:gd name="adj2" fmla="val 4957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0" name="Rectangle 1082"/>
          <p:cNvSpPr>
            <a:spLocks noChangeArrowheads="1"/>
          </p:cNvSpPr>
          <p:nvPr/>
        </p:nvSpPr>
        <p:spPr bwMode="auto">
          <a:xfrm>
            <a:off x="609600" y="2286000"/>
            <a:ext cx="282575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1" name="Text Box 1083"/>
          <p:cNvSpPr txBox="1">
            <a:spLocks noChangeArrowheads="1"/>
          </p:cNvSpPr>
          <p:nvPr/>
        </p:nvSpPr>
        <p:spPr bwMode="auto">
          <a:xfrm>
            <a:off x="1219200" y="2286000"/>
            <a:ext cx="1981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1-1 mapping</a:t>
            </a:r>
          </a:p>
          <a:p>
            <a:pPr>
              <a:spcBef>
                <a:spcPct val="50000"/>
              </a:spcBef>
            </a:pPr>
            <a:r>
              <a:rPr lang="en-US" sz="1400"/>
              <a:t>w/o penalty</a:t>
            </a:r>
          </a:p>
          <a:p>
            <a:pPr>
              <a:spcBef>
                <a:spcPct val="50000"/>
              </a:spcBef>
            </a:pPr>
            <a:r>
              <a:rPr lang="en-US" sz="1400"/>
              <a:t>with penalty</a:t>
            </a:r>
          </a:p>
        </p:txBody>
      </p:sp>
      <p:sp>
        <p:nvSpPr>
          <p:cNvPr id="44092" name="AutoShape 1084"/>
          <p:cNvSpPr>
            <a:spLocks noChangeArrowheads="1"/>
          </p:cNvSpPr>
          <p:nvPr/>
        </p:nvSpPr>
        <p:spPr bwMode="auto">
          <a:xfrm>
            <a:off x="7950200" y="5621338"/>
            <a:ext cx="212725" cy="153987"/>
          </a:xfrm>
          <a:prstGeom prst="rightArrow">
            <a:avLst>
              <a:gd name="adj1" fmla="val 50000"/>
              <a:gd name="adj2" fmla="val 3453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93" name="AutoShape 1085"/>
          <p:cNvSpPr>
            <a:spLocks noChangeArrowheads="1"/>
          </p:cNvSpPr>
          <p:nvPr/>
        </p:nvSpPr>
        <p:spPr bwMode="auto">
          <a:xfrm>
            <a:off x="8401050" y="5621338"/>
            <a:ext cx="212725" cy="153987"/>
          </a:xfrm>
          <a:prstGeom prst="rightArrow">
            <a:avLst>
              <a:gd name="adj1" fmla="val 50000"/>
              <a:gd name="adj2" fmla="val 34536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53" grpId="0" animBg="1"/>
      <p:bldP spid="44083" grpId="0" animBg="1"/>
      <p:bldP spid="44084" grpId="0" animBg="1"/>
      <p:bldP spid="44085" grpId="0" animBg="1"/>
      <p:bldP spid="44086" grpId="0" animBg="1"/>
      <p:bldP spid="44092" grpId="0" animBg="1"/>
      <p:bldP spid="440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Problem of previous methods: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DTW</a:t>
            </a:r>
          </a:p>
          <a:p>
            <a:pPr lvl="1" eaLnBrk="1" hangingPunct="1"/>
            <a:r>
              <a:rPr lang="en-US" smtClean="0"/>
              <a:t>Cannot cope with clock skew</a:t>
            </a:r>
          </a:p>
          <a:p>
            <a:pPr lvl="1" eaLnBrk="1" hangingPunct="1"/>
            <a:r>
              <a:rPr lang="en-US" smtClean="0"/>
              <a:t>Cannot deal with chaff packet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OSSM</a:t>
            </a:r>
          </a:p>
          <a:p>
            <a:pPr lvl="1" eaLnBrk="1" hangingPunct="1"/>
            <a:r>
              <a:rPr lang="en-US" smtClean="0"/>
              <a:t>Cope with some a limited amount of chaff</a:t>
            </a:r>
          </a:p>
          <a:p>
            <a:pPr lvl="1" eaLnBrk="1" hangingPunct="1"/>
            <a:r>
              <a:rPr lang="en-US" smtClean="0"/>
              <a:t>Very high time complexity: OSSM: O(n</a:t>
            </a:r>
            <a:r>
              <a:rPr lang="en-US" baseline="30000" smtClean="0"/>
              <a:t>2</a:t>
            </a:r>
            <a:r>
              <a:rPr lang="en-US" smtClean="0"/>
              <a:t>m</a:t>
            </a:r>
            <a:r>
              <a:rPr lang="en-US" baseline="30000" smtClean="0"/>
              <a:t>3</a:t>
            </a:r>
            <a:r>
              <a:rPr lang="en-US" smtClean="0"/>
              <a:t>)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08/23/2010</a:t>
            </a:r>
            <a:endParaRPr lang="en-US" sz="2000"/>
          </a:p>
        </p:txBody>
      </p:sp>
      <p:sp>
        <p:nvSpPr>
          <p:cNvPr id="450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61703284-8C5A-4375-BC1B-64B83E841C3A}" type="slidenum">
              <a:rPr lang="en-US" sz="1200"/>
              <a:pPr>
                <a:lnSpc>
                  <a:spcPct val="80000"/>
                </a:lnSpc>
              </a:pPr>
              <a:t>18</a:t>
            </a:fld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Using Existing DTW Methods for Detection</a:t>
            </a:r>
          </a:p>
          <a:p>
            <a:pPr eaLnBrk="1" hangingPunct="1">
              <a:defRPr/>
            </a:pPr>
            <a:r>
              <a:rPr lang="en-US" sz="3200" dirty="0" smtClean="0"/>
              <a:t>Our New Approaches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Evaluation and Comparison</a:t>
            </a:r>
          </a:p>
          <a:p>
            <a:pPr eaLnBrk="1" hangingPunct="1">
              <a:defRPr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  <p:sp>
        <p:nvSpPr>
          <p:cNvPr id="46084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6085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608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43C4B56E-340A-4147-968E-42EE325025A6}" type="slidenum">
              <a:rPr lang="en-US" sz="1200"/>
              <a:pPr>
                <a:lnSpc>
                  <a:spcPct val="80000"/>
                </a:lnSpc>
              </a:pPr>
              <a:t>19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514350" indent="-514350"/>
            <a:r>
              <a:rPr lang="en-US" dirty="0" smtClean="0"/>
              <a:t>Introduction of Evasion Techniques</a:t>
            </a:r>
          </a:p>
          <a:p>
            <a:pPr marL="514350" indent="-514350"/>
            <a:r>
              <a:rPr lang="en-US" dirty="0" smtClean="0"/>
              <a:t>Detect Attacks with Chaffing</a:t>
            </a:r>
          </a:p>
          <a:p>
            <a:pPr marL="514350" indent="-514350"/>
            <a:r>
              <a:rPr lang="en-US" dirty="0" smtClean="0"/>
              <a:t>Detect Attacks with Jittering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743200" y="5486400"/>
            <a:ext cx="41052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2743200" y="5630863"/>
            <a:ext cx="4103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2" y="4848225"/>
            <a:ext cx="199413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http://webworks.typepad.com/.a/6a00d834632be569e20168eb0799a9970c-320wi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53262" y="4848225"/>
            <a:ext cx="1363081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2900" smtClean="0"/>
              <a:t>Method I: </a:t>
            </a:r>
            <a:br>
              <a:rPr lang="en-US" sz="2900" smtClean="0"/>
            </a:br>
            <a:r>
              <a:rPr lang="en-US" sz="2900" smtClean="0"/>
              <a:t>Dynamic Time Warping with Window (DTWW)</a:t>
            </a:r>
          </a:p>
        </p:txBody>
      </p:sp>
      <p:sp>
        <p:nvSpPr>
          <p:cNvPr id="47107" name="Content Placeholder 8"/>
          <p:cNvSpPr>
            <a:spLocks noGrp="1"/>
          </p:cNvSpPr>
          <p:nvPr>
            <p:ph sz="quarter" idx="1"/>
          </p:nvPr>
        </p:nvSpPr>
        <p:spPr>
          <a:xfrm>
            <a:off x="533400" y="1481138"/>
            <a:ext cx="8153400" cy="2633662"/>
          </a:xfrm>
        </p:spPr>
        <p:txBody>
          <a:bodyPr/>
          <a:lstStyle/>
          <a:p>
            <a:pPr eaLnBrk="1" hangingPunct="1"/>
            <a:r>
              <a:rPr lang="en-US" sz="1700" smtClean="0">
                <a:latin typeface="Arial" charset="0"/>
              </a:rPr>
              <a:t>Giving a fixed time window:</a:t>
            </a:r>
          </a:p>
          <a:p>
            <a:pPr lvl="1" eaLnBrk="1" hangingPunct="1"/>
            <a:r>
              <a:rPr lang="en-US" sz="1500" smtClean="0">
                <a:latin typeface="Arial" charset="0"/>
              </a:rPr>
              <a:t>Reference Stream R: a subsequence of timestamps with the window from the end.</a:t>
            </a:r>
          </a:p>
          <a:p>
            <a:pPr lvl="1" eaLnBrk="1" hangingPunct="1"/>
            <a:r>
              <a:rPr lang="en-US" sz="1500" smtClean="0">
                <a:latin typeface="Arial" charset="0"/>
              </a:rPr>
              <a:t>Target Stream T: a subsequence of timestamps by using a sliding window operation on the upstream</a:t>
            </a:r>
          </a:p>
          <a:p>
            <a:pPr lvl="1" eaLnBrk="1" hangingPunct="1"/>
            <a:r>
              <a:rPr lang="en-US" sz="1500" smtClean="0">
                <a:latin typeface="Arial" charset="0"/>
              </a:rPr>
              <a:t>The sliding window has the start point with an increment of 1 second at a time. </a:t>
            </a:r>
          </a:p>
          <a:p>
            <a:pPr eaLnBrk="1" hangingPunct="1"/>
            <a:r>
              <a:rPr lang="en-US" sz="1700" smtClean="0">
                <a:latin typeface="Arial" charset="0"/>
              </a:rPr>
              <a:t>Uses the DTW function to calculate the dissimilarity score for every pair of R and T.</a:t>
            </a:r>
          </a:p>
          <a:p>
            <a:pPr eaLnBrk="1" hangingPunct="1"/>
            <a:r>
              <a:rPr lang="en-US" sz="1700" smtClean="0">
                <a:latin typeface="Arial" charset="0"/>
              </a:rPr>
              <a:t>The minimum dissimilarity score of all pairs is treated as the final dissimilarity for this connection pair.  </a:t>
            </a:r>
            <a:endParaRPr lang="en-US" sz="1300" smtClean="0">
              <a:latin typeface="Arial" charset="0"/>
            </a:endParaRPr>
          </a:p>
        </p:txBody>
      </p:sp>
      <p:sp>
        <p:nvSpPr>
          <p:cNvPr id="47108" name="Date Placeholder 4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7109" name="Footer Placeholder 4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7110" name="Slide Number Placeholder 4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B4ED910C-7268-4A33-8558-DED4027E9279}" type="slidenum">
              <a:rPr lang="en-US" sz="1200"/>
              <a:pPr>
                <a:lnSpc>
                  <a:spcPct val="80000"/>
                </a:lnSpc>
              </a:pPr>
              <a:t>20</a:t>
            </a:fld>
            <a:endParaRPr lang="en-US" sz="1200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943600" y="5334000"/>
            <a:ext cx="1163638" cy="1143000"/>
            <a:chOff x="5943600" y="5257800"/>
            <a:chExt cx="1163637" cy="1143000"/>
          </a:xfrm>
        </p:grpSpPr>
        <p:sp>
          <p:nvSpPr>
            <p:cNvPr id="47145" name="Text Box 2"/>
            <p:cNvSpPr txBox="1">
              <a:spLocks noChangeArrowheads="1"/>
            </p:cNvSpPr>
            <p:nvPr/>
          </p:nvSpPr>
          <p:spPr bwMode="auto">
            <a:xfrm>
              <a:off x="6096000" y="5257800"/>
              <a:ext cx="990600" cy="410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altLang="zh-TW" sz="1600" b="1" i="1">
                  <a:solidFill>
                    <a:srgbClr val="FF0000"/>
                  </a:solidFill>
                  <a:latin typeface="Times New Roman" pitchFamily="18" charset="0"/>
                  <a:ea typeface="PMingLiU" pitchFamily="18" charset="-120"/>
                  <a:cs typeface="Times New Roman" pitchFamily="18" charset="0"/>
                </a:rPr>
                <a:t>Window</a:t>
              </a:r>
              <a:endParaRPr lang="en-US" sz="1600">
                <a:latin typeface="Times New Roman" pitchFamily="18" charset="0"/>
                <a:ea typeface="PMingLiU" pitchFamily="18" charset="-120"/>
                <a:cs typeface="Times New Roman" pitchFamily="18" charset="0"/>
              </a:endParaRPr>
            </a:p>
          </p:txBody>
        </p:sp>
        <p:sp>
          <p:nvSpPr>
            <p:cNvPr id="47146" name="AutoShape 5"/>
            <p:cNvSpPr>
              <a:spLocks noChangeArrowheads="1"/>
            </p:cNvSpPr>
            <p:nvPr/>
          </p:nvSpPr>
          <p:spPr bwMode="auto">
            <a:xfrm>
              <a:off x="5943600" y="5621118"/>
              <a:ext cx="1163637" cy="779682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w Cen MT" pitchFamily="34" charset="0"/>
              </a:endParaRP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352800" y="4191000"/>
            <a:ext cx="2514600" cy="33655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Up stream (Target)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3352800" y="5486400"/>
            <a:ext cx="2438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  <a:cs typeface="Times New Roman" pitchFamily="18" charset="0"/>
              </a:rPr>
              <a:t>Down stream (Reference)</a:t>
            </a:r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17526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grpSp>
        <p:nvGrpSpPr>
          <p:cNvPr id="11" name="Group 94"/>
          <p:cNvGrpSpPr>
            <a:grpSpLocks/>
          </p:cNvGrpSpPr>
          <p:nvPr/>
        </p:nvGrpSpPr>
        <p:grpSpPr bwMode="auto">
          <a:xfrm>
            <a:off x="1981200" y="4572000"/>
            <a:ext cx="5334000" cy="2057400"/>
            <a:chOff x="457200" y="1752600"/>
            <a:chExt cx="3581400" cy="1475601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457200" y="1828885"/>
              <a:ext cx="3505722" cy="113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57200" y="2814896"/>
              <a:ext cx="3505722" cy="455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129"/>
            <p:cNvSpPr>
              <a:spLocks noChangeArrowheads="1"/>
            </p:cNvSpPr>
            <p:nvPr/>
          </p:nvSpPr>
          <p:spPr bwMode="auto">
            <a:xfrm rot="5400000">
              <a:off x="3505580" y="1752673"/>
              <a:ext cx="152570" cy="152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99" name="Oval 129"/>
            <p:cNvSpPr>
              <a:spLocks noChangeArrowheads="1"/>
            </p:cNvSpPr>
            <p:nvPr/>
          </p:nvSpPr>
          <p:spPr bwMode="auto">
            <a:xfrm rot="5400000">
              <a:off x="761972" y="2738685"/>
              <a:ext cx="152570" cy="152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0" name="Oval 129"/>
            <p:cNvSpPr>
              <a:spLocks noChangeArrowheads="1"/>
            </p:cNvSpPr>
            <p:nvPr/>
          </p:nvSpPr>
          <p:spPr bwMode="auto">
            <a:xfrm rot="5400000">
              <a:off x="1219240" y="2738685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1" name="Oval 129"/>
            <p:cNvSpPr>
              <a:spLocks noChangeArrowheads="1"/>
            </p:cNvSpPr>
            <p:nvPr/>
          </p:nvSpPr>
          <p:spPr bwMode="auto">
            <a:xfrm rot="5400000">
              <a:off x="1828930" y="2738685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2" name="Oval 129"/>
            <p:cNvSpPr>
              <a:spLocks noChangeArrowheads="1"/>
            </p:cNvSpPr>
            <p:nvPr/>
          </p:nvSpPr>
          <p:spPr bwMode="auto">
            <a:xfrm rot="5400000">
              <a:off x="2057031" y="2738685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3" name="Oval 129"/>
            <p:cNvSpPr>
              <a:spLocks noChangeArrowheads="1"/>
            </p:cNvSpPr>
            <p:nvPr/>
          </p:nvSpPr>
          <p:spPr bwMode="auto">
            <a:xfrm rot="5400000">
              <a:off x="2971567" y="2738685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4" name="Oval 129"/>
            <p:cNvSpPr>
              <a:spLocks noChangeArrowheads="1"/>
            </p:cNvSpPr>
            <p:nvPr/>
          </p:nvSpPr>
          <p:spPr bwMode="auto">
            <a:xfrm rot="5400000">
              <a:off x="3200735" y="2738685"/>
              <a:ext cx="152570" cy="152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5" name="Oval 129"/>
            <p:cNvSpPr>
              <a:spLocks noChangeArrowheads="1"/>
            </p:cNvSpPr>
            <p:nvPr/>
          </p:nvSpPr>
          <p:spPr bwMode="auto">
            <a:xfrm rot="5400000">
              <a:off x="3428836" y="2738685"/>
              <a:ext cx="152570" cy="152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6" name="Oval 129"/>
            <p:cNvSpPr>
              <a:spLocks noChangeArrowheads="1"/>
            </p:cNvSpPr>
            <p:nvPr/>
          </p:nvSpPr>
          <p:spPr bwMode="auto">
            <a:xfrm rot="5400000">
              <a:off x="3658002" y="1752674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7" name="Oval 129"/>
            <p:cNvSpPr>
              <a:spLocks noChangeArrowheads="1"/>
            </p:cNvSpPr>
            <p:nvPr/>
          </p:nvSpPr>
          <p:spPr bwMode="auto">
            <a:xfrm rot="5400000">
              <a:off x="532805" y="1752674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8" name="Oval 129"/>
            <p:cNvSpPr>
              <a:spLocks noChangeArrowheads="1"/>
            </p:cNvSpPr>
            <p:nvPr/>
          </p:nvSpPr>
          <p:spPr bwMode="auto">
            <a:xfrm rot="5400000">
              <a:off x="837650" y="1752674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09" name="Oval 129"/>
            <p:cNvSpPr>
              <a:spLocks noChangeArrowheads="1"/>
            </p:cNvSpPr>
            <p:nvPr/>
          </p:nvSpPr>
          <p:spPr bwMode="auto">
            <a:xfrm rot="5400000">
              <a:off x="1524085" y="1752674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0" name="Oval 129"/>
            <p:cNvSpPr>
              <a:spLocks noChangeArrowheads="1"/>
            </p:cNvSpPr>
            <p:nvPr/>
          </p:nvSpPr>
          <p:spPr bwMode="auto">
            <a:xfrm rot="5400000">
              <a:off x="1752186" y="1752674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1" name="Oval 129"/>
            <p:cNvSpPr>
              <a:spLocks noChangeArrowheads="1"/>
            </p:cNvSpPr>
            <p:nvPr/>
          </p:nvSpPr>
          <p:spPr bwMode="auto">
            <a:xfrm rot="5400000">
              <a:off x="1981353" y="1752673"/>
              <a:ext cx="152570" cy="152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2" name="Oval 129"/>
            <p:cNvSpPr>
              <a:spLocks noChangeArrowheads="1"/>
            </p:cNvSpPr>
            <p:nvPr/>
          </p:nvSpPr>
          <p:spPr bwMode="auto">
            <a:xfrm rot="5400000">
              <a:off x="2286199" y="1752673"/>
              <a:ext cx="152570" cy="15242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113" name="Oval 129"/>
            <p:cNvSpPr>
              <a:spLocks noChangeArrowheads="1"/>
            </p:cNvSpPr>
            <p:nvPr/>
          </p:nvSpPr>
          <p:spPr bwMode="auto">
            <a:xfrm rot="5400000">
              <a:off x="3658002" y="2738685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  <p:sp>
          <p:nvSpPr>
            <p:cNvPr id="47142" name="Rectangle 75"/>
            <p:cNvSpPr>
              <a:spLocks noChangeArrowheads="1"/>
            </p:cNvSpPr>
            <p:nvPr/>
          </p:nvSpPr>
          <p:spPr bwMode="auto">
            <a:xfrm>
              <a:off x="685800" y="2771001"/>
              <a:ext cx="3276600" cy="457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b="1" i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1   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   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2           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3 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4               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  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5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6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7   </a:t>
              </a:r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r</a:t>
              </a:r>
              <a:r>
                <a:rPr lang="en-US" sz="2400" b="1" i="1" baseline="-25000">
                  <a:solidFill>
                    <a:schemeClr val="accent2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7143" name="Rectangle 70"/>
            <p:cNvSpPr>
              <a:spLocks noChangeArrowheads="1"/>
            </p:cNvSpPr>
            <p:nvPr/>
          </p:nvSpPr>
          <p:spPr bwMode="auto">
            <a:xfrm flipH="1">
              <a:off x="457200" y="1828800"/>
              <a:ext cx="3581400" cy="381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1 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  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2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           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3  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4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  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5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  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6 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         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7            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8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t</a:t>
              </a:r>
              <a:r>
                <a:rPr lang="en-US" sz="2400" b="1" i="1" baseline="-25000">
                  <a:solidFill>
                    <a:srgbClr val="009900"/>
                  </a:solidFill>
                  <a:latin typeface="Times New Roman" pitchFamily="18" charset="0"/>
                </a:rPr>
                <a:t>9</a:t>
              </a:r>
              <a:r>
                <a:rPr lang="en-US" sz="2400" b="1" i="1">
                  <a:solidFill>
                    <a:srgbClr val="009900"/>
                  </a:solidFill>
                  <a:latin typeface="Times New Roman" pitchFamily="18" charset="0"/>
                </a:rPr>
                <a:t>  </a:t>
              </a:r>
              <a:endParaRPr lang="en-US" sz="2400" b="1" i="1" baseline="-250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16" name="Oval 129"/>
            <p:cNvSpPr>
              <a:spLocks noChangeArrowheads="1"/>
            </p:cNvSpPr>
            <p:nvPr/>
          </p:nvSpPr>
          <p:spPr bwMode="auto">
            <a:xfrm rot="5400000">
              <a:off x="2971567" y="1752674"/>
              <a:ext cx="152570" cy="15242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w Cen MT" pitchFamily="34" charset="0"/>
              </a:endParaRPr>
            </a:p>
          </p:txBody>
        </p:sp>
      </p:grp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3505200" y="4419600"/>
            <a:ext cx="1163638" cy="7794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17526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2860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8956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052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1148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244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3340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943600" y="4419600"/>
            <a:ext cx="1163638" cy="762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2DA2B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6979 0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42" grpId="0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An Example of Using DTWW</a:t>
            </a:r>
            <a:endParaRPr lang="en-US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8131" name="Content Placeholder 9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smtClean="0"/>
              <a:t>An example of using DTWW for a normal pair and an attack pair with the clock skew from -10  to +10 sec.</a:t>
            </a:r>
          </a:p>
          <a:p>
            <a:pPr eaLnBrk="1" hangingPunct="1">
              <a:lnSpc>
                <a:spcPct val="90000"/>
              </a:lnSpc>
            </a:pPr>
            <a:endParaRPr lang="en-US" sz="2500" smtClean="0"/>
          </a:p>
        </p:txBody>
      </p:sp>
      <p:sp>
        <p:nvSpPr>
          <p:cNvPr id="48132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8133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813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76C1D24C-70C8-482F-9FF4-B6F1D3A12344}" type="slidenum">
              <a:rPr lang="en-US" sz="1200"/>
              <a:pPr>
                <a:lnSpc>
                  <a:spcPct val="80000"/>
                </a:lnSpc>
              </a:pPr>
              <a:t>21</a:t>
            </a:fld>
            <a:endParaRPr lang="en-US" sz="1200"/>
          </a:p>
        </p:txBody>
      </p:sp>
      <p:graphicFrame>
        <p:nvGraphicFramePr>
          <p:cNvPr id="11" name="Chart 10"/>
          <p:cNvGraphicFramePr/>
          <p:nvPr/>
        </p:nvGraphicFramePr>
        <p:xfrm>
          <a:off x="914400" y="25908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943600" y="4070350"/>
            <a:ext cx="2705100" cy="958850"/>
            <a:chOff x="5943600" y="4071026"/>
            <a:chExt cx="2705815" cy="958174"/>
          </a:xfrm>
        </p:grpSpPr>
        <p:cxnSp>
          <p:nvCxnSpPr>
            <p:cNvPr id="48143" name="AutoShape 5"/>
            <p:cNvCxnSpPr>
              <a:cxnSpLocks noChangeShapeType="1"/>
            </p:cNvCxnSpPr>
            <p:nvPr/>
          </p:nvCxnSpPr>
          <p:spPr bwMode="auto">
            <a:xfrm rot="10800000" flipV="1">
              <a:off x="6705600" y="4740614"/>
              <a:ext cx="381000" cy="2885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44" name="Text Box 6"/>
            <p:cNvSpPr txBox="1">
              <a:spLocks noChangeArrowheads="1"/>
            </p:cNvSpPr>
            <p:nvPr/>
          </p:nvSpPr>
          <p:spPr bwMode="auto">
            <a:xfrm>
              <a:off x="5943600" y="4071026"/>
              <a:ext cx="2705815" cy="729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altLang="zh-TW" sz="2000">
                  <a:latin typeface="Calibri" pitchFamily="34" charset="0"/>
                  <a:ea typeface="PMingLiU" pitchFamily="18" charset="-120"/>
                </a:rPr>
                <a:t>Stepping-stone Attack Connection Pair</a:t>
              </a:r>
              <a:endParaRPr lang="en-US" sz="2000">
                <a:ea typeface="PMingLiU" pitchFamily="18" charset="-12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0" y="2971800"/>
            <a:ext cx="2667000" cy="685800"/>
            <a:chOff x="2265" y="10005"/>
            <a:chExt cx="2280" cy="660"/>
          </a:xfrm>
        </p:grpSpPr>
        <p:cxnSp>
          <p:nvCxnSpPr>
            <p:cNvPr id="48141" name="AutoShape 8"/>
            <p:cNvCxnSpPr>
              <a:cxnSpLocks noChangeShapeType="1"/>
            </p:cNvCxnSpPr>
            <p:nvPr/>
          </p:nvCxnSpPr>
          <p:spPr bwMode="auto">
            <a:xfrm rot="10800000" flipV="1">
              <a:off x="2790" y="10372"/>
              <a:ext cx="452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42" name="Text Box 9"/>
            <p:cNvSpPr txBox="1">
              <a:spLocks noChangeArrowheads="1"/>
            </p:cNvSpPr>
            <p:nvPr/>
          </p:nvSpPr>
          <p:spPr bwMode="auto">
            <a:xfrm>
              <a:off x="2265" y="10005"/>
              <a:ext cx="2280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Aft>
                  <a:spcPts val="1000"/>
                </a:spcAft>
              </a:pPr>
              <a:r>
                <a:rPr lang="en-US" altLang="zh-TW" sz="2000">
                  <a:latin typeface="Calibri" pitchFamily="34" charset="0"/>
                  <a:ea typeface="PMingLiU" pitchFamily="18" charset="-120"/>
                </a:rPr>
                <a:t>Normal Connection Pair</a:t>
              </a:r>
              <a:endParaRPr lang="en-US" sz="2000">
                <a:ea typeface="PMingLiU" pitchFamily="18" charset="-12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886200" y="4724400"/>
            <a:ext cx="2133600" cy="915988"/>
            <a:chOff x="4038600" y="4495800"/>
            <a:chExt cx="2133600" cy="915194"/>
          </a:xfrm>
        </p:grpSpPr>
        <p:cxnSp>
          <p:nvCxnSpPr>
            <p:cNvPr id="48139" name="AutoShape 11"/>
            <p:cNvCxnSpPr>
              <a:cxnSpLocks noChangeShapeType="1"/>
            </p:cNvCxnSpPr>
            <p:nvPr/>
          </p:nvCxnSpPr>
          <p:spPr bwMode="auto">
            <a:xfrm rot="5400000">
              <a:off x="4876006" y="5257800"/>
              <a:ext cx="305594" cy="79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8140" name="Text Box 6"/>
            <p:cNvSpPr txBox="1">
              <a:spLocks noChangeArrowheads="1"/>
            </p:cNvSpPr>
            <p:nvPr/>
          </p:nvSpPr>
          <p:spPr bwMode="auto">
            <a:xfrm>
              <a:off x="4038600" y="4495800"/>
              <a:ext cx="2133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altLang="zh-TW" sz="2000" b="1">
                  <a:latin typeface="Calibri" pitchFamily="34" charset="0"/>
                  <a:ea typeface="PMingLiU" pitchFamily="18" charset="-120"/>
                </a:rPr>
                <a:t>Optimal Dissimilarity Score</a:t>
              </a:r>
              <a:endParaRPr lang="en-US" sz="2000" b="1">
                <a:ea typeface="PMingLiU" pitchFamily="18" charset="-12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7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Method II: </a:t>
            </a:r>
            <a:br>
              <a:rPr lang="en-US" sz="3200" smtClean="0"/>
            </a:br>
            <a:r>
              <a:rPr lang="en-US" sz="3200" smtClean="0"/>
              <a:t>Dynamic Time Warping with Slope (DTWS)</a:t>
            </a:r>
          </a:p>
        </p:txBody>
      </p:sp>
      <p:sp>
        <p:nvSpPr>
          <p:cNvPr id="4915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33538"/>
            <a:ext cx="8229600" cy="263366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800" smtClean="0"/>
              <a:t>Compare the slope correlation instead of the timestamp/interval correlation.</a:t>
            </a:r>
          </a:p>
          <a:p>
            <a:pPr lvl="1" eaLnBrk="1" hangingPunct="1">
              <a:lnSpc>
                <a:spcPct val="70000"/>
              </a:lnSpc>
            </a:pPr>
            <a:r>
              <a:rPr lang="en-US" smtClean="0"/>
              <a:t>Each </a:t>
            </a:r>
            <a:r>
              <a:rPr lang="en-US" i="1" smtClean="0"/>
              <a:t>“slope” (or so called delay)  </a:t>
            </a:r>
            <a:r>
              <a:rPr lang="en-US" smtClean="0"/>
              <a:t>is the timing difference between a packet from reference stream and a packet from target stream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smtClean="0"/>
              <a:t>Suppose we are checking at point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smtClean="0"/>
              <a:t> and </a:t>
            </a:r>
            <a:r>
              <a:rPr lang="en-US" sz="2400" i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sz="2400" smtClean="0"/>
          </a:p>
          <a:p>
            <a:pPr eaLnBrk="1" hangingPunct="1">
              <a:lnSpc>
                <a:spcPct val="70000"/>
              </a:lnSpc>
            </a:pPr>
            <a:endParaRPr lang="en-US" sz="2400" smtClean="0"/>
          </a:p>
        </p:txBody>
      </p:sp>
      <p:sp>
        <p:nvSpPr>
          <p:cNvPr id="49156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49157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49158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92FCF6EC-2BC2-40DE-B82E-6F82973070E8}" type="slidenum">
              <a:rPr lang="en-US" sz="1200"/>
              <a:pPr>
                <a:lnSpc>
                  <a:spcPct val="80000"/>
                </a:lnSpc>
              </a:pPr>
              <a:t>22</a:t>
            </a:fld>
            <a:endParaRPr lang="en-US" sz="1200"/>
          </a:p>
        </p:txBody>
      </p:sp>
      <p:pic>
        <p:nvPicPr>
          <p:cNvPr id="7" name="Picture 6" descr="flow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581400"/>
            <a:ext cx="685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rot="16200000" flipV="1">
            <a:off x="3783013" y="4545012"/>
            <a:ext cx="685800" cy="28257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4038600" y="4343400"/>
            <a:ext cx="1905000" cy="6096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429000" y="4343400"/>
            <a:ext cx="762000" cy="6858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429000" y="4343400"/>
            <a:ext cx="2438400" cy="6858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4038600" y="3994150"/>
            <a:ext cx="1905000" cy="1797050"/>
            <a:chOff x="2133600" y="4038600"/>
            <a:chExt cx="457200" cy="17526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1257300" y="4914900"/>
              <a:ext cx="1752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133600" y="5789652"/>
              <a:ext cx="457200" cy="15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9"/>
          <p:cNvGrpSpPr>
            <a:grpSpLocks/>
          </p:cNvGrpSpPr>
          <p:nvPr/>
        </p:nvGrpSpPr>
        <p:grpSpPr bwMode="auto">
          <a:xfrm>
            <a:off x="3962400" y="3930650"/>
            <a:ext cx="381000" cy="2012950"/>
            <a:chOff x="1447800" y="4191000"/>
            <a:chExt cx="1143000" cy="1752600"/>
          </a:xfrm>
        </p:grpSpPr>
        <p:cxnSp>
          <p:nvCxnSpPr>
            <p:cNvPr id="19" name="Straight Connector 18"/>
            <p:cNvCxnSpPr/>
            <p:nvPr/>
          </p:nvCxnSpPr>
          <p:spPr>
            <a:xfrm rot="5400000">
              <a:off x="571500" y="5067300"/>
              <a:ext cx="1752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447800" y="5942218"/>
              <a:ext cx="1143000" cy="138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7"/>
          <p:cNvGrpSpPr>
            <a:grpSpLocks/>
          </p:cNvGrpSpPr>
          <p:nvPr/>
        </p:nvGrpSpPr>
        <p:grpSpPr bwMode="auto">
          <a:xfrm flipH="1">
            <a:off x="3429000" y="4087813"/>
            <a:ext cx="914400" cy="2084387"/>
            <a:chOff x="1676400" y="4191000"/>
            <a:chExt cx="457200" cy="1754188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1257174" y="5067426"/>
              <a:ext cx="175285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676400" y="5943852"/>
              <a:ext cx="457200" cy="133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3429000" y="4151313"/>
            <a:ext cx="2514600" cy="1868487"/>
            <a:chOff x="1447800" y="4191000"/>
            <a:chExt cx="304800" cy="1752600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571500" y="5067300"/>
              <a:ext cx="1752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447800" y="5942111"/>
              <a:ext cx="304800" cy="148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Method III: </a:t>
            </a:r>
            <a:br>
              <a:rPr lang="en-US" sz="3200" smtClean="0"/>
            </a:br>
            <a:r>
              <a:rPr lang="en-US" sz="3200" smtClean="0"/>
              <a:t>Optimal Slope Alignment (OSA)</a:t>
            </a:r>
          </a:p>
        </p:txBody>
      </p:sp>
      <p:sp>
        <p:nvSpPr>
          <p:cNvPr id="5017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18716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 smtClean="0">
                <a:latin typeface="Arial" charset="0"/>
              </a:rPr>
              <a:t>Assumes both reference and target streams may contain outliers.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smtClean="0">
                <a:latin typeface="Arial" charset="0"/>
              </a:rPr>
              <a:t>Reference sequence is shorter than or equal to target sequence</a:t>
            </a:r>
            <a:endParaRPr lang="en-US" sz="2000" b="1" smtClean="0">
              <a:latin typeface="Arial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sz="2000" smtClean="0">
                <a:latin typeface="Arial" charset="0"/>
              </a:rPr>
              <a:t>Allows to skip outliers in the target stream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smtClean="0">
                <a:latin typeface="Arial" charset="0"/>
              </a:rPr>
              <a:t>Treats the outliers in the reference stream as the </a:t>
            </a:r>
            <a:r>
              <a:rPr lang="en-US" sz="2000" u="sng" smtClean="0">
                <a:latin typeface="Arial" charset="0"/>
              </a:rPr>
              <a:t>penalties</a:t>
            </a:r>
            <a:endParaRPr lang="en-US" sz="1700" smtClean="0">
              <a:latin typeface="Arial" charset="0"/>
            </a:endParaRPr>
          </a:p>
          <a:p>
            <a:pPr eaLnBrk="1" hangingPunct="1">
              <a:lnSpc>
                <a:spcPct val="60000"/>
              </a:lnSpc>
              <a:buFont typeface="Wingdings 3" pitchFamily="18" charset="2"/>
              <a:buNone/>
            </a:pPr>
            <a:endParaRPr lang="en-US" sz="1700" smtClean="0"/>
          </a:p>
          <a:p>
            <a:pPr eaLnBrk="1" hangingPunct="1">
              <a:lnSpc>
                <a:spcPct val="60000"/>
              </a:lnSpc>
              <a:buFont typeface="Wingdings 3" pitchFamily="18" charset="2"/>
              <a:buNone/>
            </a:pPr>
            <a:endParaRPr lang="en-US" sz="1700" smtClean="0"/>
          </a:p>
          <a:p>
            <a:pPr eaLnBrk="1" hangingPunct="1">
              <a:lnSpc>
                <a:spcPct val="60000"/>
              </a:lnSpc>
              <a:buFont typeface="Wingdings 3" pitchFamily="18" charset="2"/>
              <a:buNone/>
            </a:pPr>
            <a:endParaRPr lang="en-US" sz="1700" smtClean="0"/>
          </a:p>
        </p:txBody>
      </p:sp>
      <p:sp>
        <p:nvSpPr>
          <p:cNvPr id="50180" name="Date Placeholder 1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0181" name="Footer Placeholder 1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0182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B0525B5-38B9-407E-89D5-946823A4057C}" type="slidenum">
              <a:rPr lang="en-US" sz="1200"/>
              <a:pPr>
                <a:lnSpc>
                  <a:spcPct val="80000"/>
                </a:lnSpc>
              </a:pPr>
              <a:t>23</a:t>
            </a:fld>
            <a:endParaRPr lang="en-US" sz="1200"/>
          </a:p>
        </p:txBody>
      </p:sp>
      <p:pic>
        <p:nvPicPr>
          <p:cNvPr id="501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409950"/>
            <a:ext cx="35814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TextBox 11"/>
          <p:cNvSpPr txBox="1">
            <a:spLocks noChangeArrowheads="1"/>
          </p:cNvSpPr>
          <p:nvPr/>
        </p:nvSpPr>
        <p:spPr bwMode="auto">
          <a:xfrm>
            <a:off x="2362200" y="59436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DTW</a:t>
            </a:r>
          </a:p>
        </p:txBody>
      </p:sp>
      <p:sp>
        <p:nvSpPr>
          <p:cNvPr id="50185" name="TextBox 12"/>
          <p:cNvSpPr txBox="1">
            <a:spLocks noChangeArrowheads="1"/>
          </p:cNvSpPr>
          <p:nvPr/>
        </p:nvSpPr>
        <p:spPr bwMode="auto">
          <a:xfrm>
            <a:off x="6019800" y="59436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w Cen MT" pitchFamily="34" charset="0"/>
              </a:rPr>
              <a:t>OSA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14400" y="3429000"/>
            <a:ext cx="3429000" cy="2524125"/>
            <a:chOff x="914400" y="3429000"/>
            <a:chExt cx="3429000" cy="2524125"/>
          </a:xfrm>
        </p:grpSpPr>
        <p:pic>
          <p:nvPicPr>
            <p:cNvPr id="50187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66800" y="3429000"/>
              <a:ext cx="3276600" cy="2524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14400" y="3429000"/>
              <a:ext cx="238125" cy="2409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Method III: </a:t>
            </a:r>
            <a:br>
              <a:rPr lang="en-US" sz="3200" smtClean="0"/>
            </a:br>
            <a:r>
              <a:rPr lang="en-US" sz="3200" smtClean="0"/>
              <a:t>Optimal Slope Alignment (OSA)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371600"/>
            <a:ext cx="8077200" cy="30480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 typeface="Wingdings 3" pitchFamily="18" charset="2"/>
              <a:buNone/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r>
              <a:rPr lang="en-US" sz="1800" smtClean="0">
                <a:latin typeface="Arial" charset="0"/>
              </a:rPr>
              <a:t>The calculation in a OSA method uses the following function:</a:t>
            </a:r>
          </a:p>
          <a:p>
            <a:pPr eaLnBrk="1" hangingPunct="1">
              <a:lnSpc>
                <a:spcPct val="60000"/>
              </a:lnSpc>
            </a:pPr>
            <a:endParaRPr lang="en-US" sz="1800" smtClean="0">
              <a:latin typeface="Arial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endParaRPr lang="en-US" sz="1700" smtClean="0"/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700" smtClean="0"/>
          </a:p>
          <a:p>
            <a:pPr eaLnBrk="1" hangingPunct="1">
              <a:lnSpc>
                <a:spcPct val="60000"/>
              </a:lnSpc>
            </a:pPr>
            <a:endParaRPr lang="en-US" sz="900" smtClean="0"/>
          </a:p>
          <a:p>
            <a:pPr eaLnBrk="1" hangingPunct="1">
              <a:lnSpc>
                <a:spcPct val="60000"/>
              </a:lnSpc>
            </a:pPr>
            <a:r>
              <a:rPr lang="en-US" sz="1800" smtClean="0">
                <a:latin typeface="Arial" charset="0"/>
              </a:rPr>
              <a:t>For an example:   Suppose </a:t>
            </a:r>
            <a:r>
              <a:rPr lang="en-US" sz="1800" i="1" smtClean="0">
                <a:latin typeface="Arial" charset="0"/>
                <a:cs typeface="Times New Roman" pitchFamily="18" charset="0"/>
              </a:rPr>
              <a:t>p=5</a:t>
            </a:r>
            <a:r>
              <a:rPr lang="en-US" sz="1800" smtClean="0">
                <a:latin typeface="Arial" charset="0"/>
              </a:rPr>
              <a:t> and </a:t>
            </a:r>
            <a:r>
              <a:rPr lang="en-US" sz="1800" i="1" smtClean="0">
                <a:latin typeface="Arial" charset="0"/>
                <a:cs typeface="Times New Roman" pitchFamily="18" charset="0"/>
              </a:rPr>
              <a:t>q=4</a:t>
            </a:r>
          </a:p>
          <a:p>
            <a:pPr eaLnBrk="1" hangingPunct="1">
              <a:lnSpc>
                <a:spcPct val="60000"/>
              </a:lnSpc>
            </a:pPr>
            <a:endParaRPr lang="en-US" sz="1800" smtClean="0">
              <a:latin typeface="Arial" charset="0"/>
            </a:endParaRPr>
          </a:p>
          <a:p>
            <a:pPr eaLnBrk="1" hangingPunct="1">
              <a:lnSpc>
                <a:spcPct val="60000"/>
              </a:lnSpc>
            </a:pPr>
            <a:endParaRPr lang="en-US" sz="1600" smtClean="0"/>
          </a:p>
        </p:txBody>
      </p:sp>
      <p:sp>
        <p:nvSpPr>
          <p:cNvPr id="1029" name="Date Placeholder 1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1030" name="Footer Placeholder 1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1031" name="Slide Number Placeholder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D2467623-307B-498C-B1FC-7A1033456603}" type="slidenum">
              <a:rPr lang="en-US" sz="1200"/>
              <a:pPr>
                <a:lnSpc>
                  <a:spcPct val="80000"/>
                </a:lnSpc>
              </a:pPr>
              <a:t>24</a:t>
            </a:fld>
            <a:endParaRPr lang="en-US" sz="1200"/>
          </a:p>
        </p:txBody>
      </p:sp>
      <p:graphicFrame>
        <p:nvGraphicFramePr>
          <p:cNvPr id="1026" name="Content Placeholder 3"/>
          <p:cNvGraphicFramePr>
            <a:graphicFrameLocks noChangeAspect="1"/>
          </p:cNvGraphicFramePr>
          <p:nvPr/>
        </p:nvGraphicFramePr>
        <p:xfrm>
          <a:off x="1447800" y="1878013"/>
          <a:ext cx="6400800" cy="1974850"/>
        </p:xfrm>
        <a:graphic>
          <a:graphicData uri="http://schemas.openxmlformats.org/presentationml/2006/ole">
            <p:oleObj spid="_x0000_s31746" name="Equation" r:id="rId4" imgW="3886200" imgH="1244520" progId="">
              <p:embed/>
            </p:oleObj>
          </a:graphicData>
        </a:graphic>
      </p:graphicFrame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52600" y="2667000"/>
            <a:ext cx="6096000" cy="790575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Tw Cen MT" pitchFamily="34" charset="0"/>
            </a:endParaRPr>
          </a:p>
        </p:txBody>
      </p:sp>
      <p:pic>
        <p:nvPicPr>
          <p:cNvPr id="16" name="Picture 15" descr="flow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330700"/>
            <a:ext cx="601980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rot="10800000">
            <a:off x="2514600" y="4953000"/>
            <a:ext cx="1676400" cy="4572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4038600" y="4953000"/>
            <a:ext cx="167640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3581400" y="4953000"/>
            <a:ext cx="609600" cy="4572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3924300" y="5067300"/>
            <a:ext cx="4572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38600" y="4419600"/>
            <a:ext cx="1676400" cy="1447800"/>
            <a:chOff x="2133600" y="4038600"/>
            <a:chExt cx="457200" cy="1752600"/>
          </a:xfrm>
        </p:grpSpPr>
        <p:cxnSp>
          <p:nvCxnSpPr>
            <p:cNvPr id="25" name="Straight Connector 24"/>
            <p:cNvCxnSpPr/>
            <p:nvPr/>
          </p:nvCxnSpPr>
          <p:spPr>
            <a:xfrm rot="5400000">
              <a:off x="1257300" y="4914900"/>
              <a:ext cx="1752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33600" y="5789279"/>
              <a:ext cx="457200" cy="19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038600" y="4495800"/>
            <a:ext cx="304800" cy="1447800"/>
            <a:chOff x="1447800" y="4191000"/>
            <a:chExt cx="1143000" cy="1752600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571500" y="5067300"/>
              <a:ext cx="1752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447800" y="5941679"/>
              <a:ext cx="1143000" cy="1921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29"/>
          <p:cNvGrpSpPr>
            <a:grpSpLocks/>
          </p:cNvGrpSpPr>
          <p:nvPr/>
        </p:nvGrpSpPr>
        <p:grpSpPr bwMode="auto">
          <a:xfrm flipH="1">
            <a:off x="2514600" y="4495800"/>
            <a:ext cx="1828800" cy="1752600"/>
            <a:chOff x="1676400" y="4191000"/>
            <a:chExt cx="457200" cy="1754188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1257300" y="5067300"/>
              <a:ext cx="1752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676400" y="5943600"/>
              <a:ext cx="4572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581400" y="4419600"/>
            <a:ext cx="762000" cy="1676400"/>
            <a:chOff x="1447800" y="4191000"/>
            <a:chExt cx="304800" cy="1752600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571500" y="5067300"/>
              <a:ext cx="1752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7800" y="5941941"/>
              <a:ext cx="304800" cy="165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rot="10800000">
            <a:off x="1905000" y="4953000"/>
            <a:ext cx="2209800" cy="45720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6"/>
          <p:cNvGrpSpPr>
            <a:grpSpLocks/>
          </p:cNvGrpSpPr>
          <p:nvPr/>
        </p:nvGrpSpPr>
        <p:grpSpPr bwMode="auto">
          <a:xfrm flipH="1">
            <a:off x="1905000" y="4419600"/>
            <a:ext cx="2438400" cy="1981200"/>
            <a:chOff x="1676400" y="4191000"/>
            <a:chExt cx="457200" cy="1754188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1257209" y="5067392"/>
              <a:ext cx="175278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676400" y="5943783"/>
              <a:ext cx="457200" cy="140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Explosion 1 39"/>
          <p:cNvSpPr/>
          <p:nvPr/>
        </p:nvSpPr>
        <p:spPr>
          <a:xfrm>
            <a:off x="5867400" y="3124200"/>
            <a:ext cx="3124200" cy="1676400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>
                <a:solidFill>
                  <a:schemeClr val="bg1"/>
                </a:solidFill>
                <a:cs typeface="Arial" charset="0"/>
              </a:rPr>
              <a:t>We can multiply a  penalty factor if k=q</a:t>
            </a:r>
          </a:p>
        </p:txBody>
      </p:sp>
      <p:sp>
        <p:nvSpPr>
          <p:cNvPr id="41" name="Oval 40"/>
          <p:cNvSpPr/>
          <p:nvPr/>
        </p:nvSpPr>
        <p:spPr>
          <a:xfrm>
            <a:off x="4038600" y="2819400"/>
            <a:ext cx="762000" cy="685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0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/>
        </p:nvGraphicFramePr>
        <p:xfrm>
          <a:off x="4800600" y="2514600"/>
          <a:ext cx="3810318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08280"/>
                <a:gridCol w="239713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854" name="Rectangle 96"/>
          <p:cNvSpPr>
            <a:spLocks noChangeArrowheads="1"/>
          </p:cNvSpPr>
          <p:nvPr/>
        </p:nvSpPr>
        <p:spPr bwMode="auto">
          <a:xfrm>
            <a:off x="4548188" y="3124200"/>
            <a:ext cx="252412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rgbClr val="009900"/>
                </a:solidFill>
                <a:latin typeface="Times New Roman" pitchFamily="18" charset="0"/>
              </a:rPr>
              <a:t>p</a:t>
            </a:r>
          </a:p>
        </p:txBody>
      </p:sp>
      <p:sp>
        <p:nvSpPr>
          <p:cNvPr id="51855" name="Rectangle 97"/>
          <p:cNvSpPr>
            <a:spLocks noChangeArrowheads="1"/>
          </p:cNvSpPr>
          <p:nvPr/>
        </p:nvSpPr>
        <p:spPr bwMode="auto">
          <a:xfrm>
            <a:off x="6765925" y="2147888"/>
            <a:ext cx="320675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chemeClr val="accent2"/>
                </a:solidFill>
                <a:latin typeface="Times New Roman" pitchFamily="18" charset="0"/>
              </a:rPr>
              <a:t>q</a:t>
            </a:r>
          </a:p>
        </p:txBody>
      </p:sp>
      <p:sp>
        <p:nvSpPr>
          <p:cNvPr id="51856" name="Rectangle 6"/>
          <p:cNvSpPr>
            <a:spLocks noChangeArrowheads="1"/>
          </p:cNvSpPr>
          <p:nvPr/>
        </p:nvSpPr>
        <p:spPr bwMode="auto">
          <a:xfrm>
            <a:off x="4572000" y="2425700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>
                <a:solidFill>
                  <a:srgbClr val="0099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857" name="Rectangle 7"/>
          <p:cNvSpPr>
            <a:spLocks noChangeArrowheads="1"/>
          </p:cNvSpPr>
          <p:nvPr/>
        </p:nvSpPr>
        <p:spPr bwMode="auto">
          <a:xfrm>
            <a:off x="8372475" y="2173288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chemeClr val="accent2"/>
                </a:solidFill>
                <a:latin typeface="Times New Roman" pitchFamily="18" charset="0"/>
              </a:rPr>
              <a:t>m</a:t>
            </a:r>
          </a:p>
        </p:txBody>
      </p:sp>
      <p:sp>
        <p:nvSpPr>
          <p:cNvPr id="51858" name="Rectangle 8"/>
          <p:cNvSpPr>
            <a:spLocks noChangeArrowheads="1"/>
          </p:cNvSpPr>
          <p:nvPr/>
        </p:nvSpPr>
        <p:spPr bwMode="auto">
          <a:xfrm>
            <a:off x="4908550" y="2173288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>
                <a:solidFill>
                  <a:schemeClr val="accent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859" name="Rectangle 10"/>
          <p:cNvSpPr>
            <a:spLocks noChangeArrowheads="1"/>
          </p:cNvSpPr>
          <p:nvPr/>
        </p:nvSpPr>
        <p:spPr bwMode="auto">
          <a:xfrm>
            <a:off x="3276600" y="2563813"/>
            <a:ext cx="1101725" cy="415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9900"/>
                </a:solidFill>
              </a:rPr>
              <a:t>Time Series</a:t>
            </a:r>
            <a:r>
              <a:rPr lang="en-US" sz="2000" b="1" i="1">
                <a:solidFill>
                  <a:srgbClr val="009900"/>
                </a:solidFill>
                <a:latin typeface="Monotype Corsiva" pitchFamily="66" charset="0"/>
              </a:rPr>
              <a:t>  R</a:t>
            </a:r>
          </a:p>
          <a:p>
            <a:pPr algn="ctr"/>
            <a:r>
              <a:rPr lang="en-US" sz="1600">
                <a:solidFill>
                  <a:srgbClr val="009900"/>
                </a:solidFill>
              </a:rPr>
              <a:t>(Reference)</a:t>
            </a:r>
          </a:p>
        </p:txBody>
      </p:sp>
      <p:sp>
        <p:nvSpPr>
          <p:cNvPr id="51860" name="Rectangle 11"/>
          <p:cNvSpPr>
            <a:spLocks noChangeArrowheads="1"/>
          </p:cNvSpPr>
          <p:nvPr/>
        </p:nvSpPr>
        <p:spPr bwMode="auto">
          <a:xfrm>
            <a:off x="4619625" y="1752600"/>
            <a:ext cx="1281113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2"/>
                </a:solidFill>
              </a:rPr>
              <a:t>Time Series</a:t>
            </a:r>
            <a:r>
              <a:rPr lang="en-US" sz="2000" b="1" i="1">
                <a:solidFill>
                  <a:schemeClr val="accent2"/>
                </a:solidFill>
                <a:latin typeface="Monotype Corsiva" pitchFamily="66" charset="0"/>
              </a:rPr>
              <a:t>  T</a:t>
            </a:r>
          </a:p>
          <a:p>
            <a:pPr algn="ctr"/>
            <a:r>
              <a:rPr lang="en-US" sz="1600">
                <a:solidFill>
                  <a:schemeClr val="accent2"/>
                </a:solidFill>
              </a:rPr>
              <a:t>(Target)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838700" y="1524000"/>
            <a:ext cx="3695700" cy="762000"/>
            <a:chOff x="678" y="2154"/>
            <a:chExt cx="2214" cy="528"/>
          </a:xfrm>
        </p:grpSpPr>
        <p:sp>
          <p:nvSpPr>
            <p:cNvPr id="52245" name="Line 66"/>
            <p:cNvSpPr>
              <a:spLocks noChangeShapeType="1"/>
            </p:cNvSpPr>
            <p:nvPr/>
          </p:nvSpPr>
          <p:spPr bwMode="auto">
            <a:xfrm>
              <a:off x="678" y="2682"/>
              <a:ext cx="3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Line 67"/>
            <p:cNvSpPr>
              <a:spLocks noChangeShapeType="1"/>
            </p:cNvSpPr>
            <p:nvPr/>
          </p:nvSpPr>
          <p:spPr bwMode="auto">
            <a:xfrm flipV="1">
              <a:off x="1062" y="2634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7" name="Line 68"/>
            <p:cNvSpPr>
              <a:spLocks noChangeShapeType="1"/>
            </p:cNvSpPr>
            <p:nvPr/>
          </p:nvSpPr>
          <p:spPr bwMode="auto">
            <a:xfrm flipV="1">
              <a:off x="1320" y="2490"/>
              <a:ext cx="259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8" name="Line 69"/>
            <p:cNvSpPr>
              <a:spLocks noChangeShapeType="1"/>
            </p:cNvSpPr>
            <p:nvPr/>
          </p:nvSpPr>
          <p:spPr bwMode="auto">
            <a:xfrm>
              <a:off x="1194" y="2634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9" name="Line 70"/>
            <p:cNvSpPr>
              <a:spLocks noChangeShapeType="1"/>
            </p:cNvSpPr>
            <p:nvPr/>
          </p:nvSpPr>
          <p:spPr bwMode="auto">
            <a:xfrm>
              <a:off x="1578" y="2490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0" name="Line 71"/>
            <p:cNvSpPr>
              <a:spLocks noChangeShapeType="1"/>
            </p:cNvSpPr>
            <p:nvPr/>
          </p:nvSpPr>
          <p:spPr bwMode="auto">
            <a:xfrm flipV="1">
              <a:off x="1698" y="2400"/>
              <a:ext cx="144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72"/>
            <p:cNvSpPr>
              <a:spLocks noChangeShapeType="1"/>
            </p:cNvSpPr>
            <p:nvPr/>
          </p:nvSpPr>
          <p:spPr bwMode="auto">
            <a:xfrm flipV="1">
              <a:off x="1836" y="2166"/>
              <a:ext cx="138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73"/>
            <p:cNvSpPr>
              <a:spLocks noChangeShapeType="1"/>
            </p:cNvSpPr>
            <p:nvPr/>
          </p:nvSpPr>
          <p:spPr bwMode="auto">
            <a:xfrm>
              <a:off x="1968" y="2154"/>
              <a:ext cx="127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74"/>
            <p:cNvSpPr>
              <a:spLocks noChangeShapeType="1"/>
            </p:cNvSpPr>
            <p:nvPr/>
          </p:nvSpPr>
          <p:spPr bwMode="auto">
            <a:xfrm>
              <a:off x="2220" y="2298"/>
              <a:ext cx="1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75"/>
            <p:cNvSpPr>
              <a:spLocks noChangeShapeType="1"/>
            </p:cNvSpPr>
            <p:nvPr/>
          </p:nvSpPr>
          <p:spPr bwMode="auto">
            <a:xfrm>
              <a:off x="2094" y="2250"/>
              <a:ext cx="132" cy="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76"/>
            <p:cNvSpPr>
              <a:spLocks noChangeShapeType="1"/>
            </p:cNvSpPr>
            <p:nvPr/>
          </p:nvSpPr>
          <p:spPr bwMode="auto">
            <a:xfrm>
              <a:off x="2346" y="2298"/>
              <a:ext cx="259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77"/>
            <p:cNvSpPr>
              <a:spLocks noChangeShapeType="1"/>
            </p:cNvSpPr>
            <p:nvPr/>
          </p:nvSpPr>
          <p:spPr bwMode="auto">
            <a:xfrm>
              <a:off x="2604" y="2394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 rot="5400000" flipV="1">
            <a:off x="2505075" y="3776663"/>
            <a:ext cx="3303587" cy="788988"/>
            <a:chOff x="678" y="1872"/>
            <a:chExt cx="2215" cy="426"/>
          </a:xfrm>
        </p:grpSpPr>
        <p:sp>
          <p:nvSpPr>
            <p:cNvPr id="52233" name="Line 79"/>
            <p:cNvSpPr>
              <a:spLocks noChangeShapeType="1"/>
            </p:cNvSpPr>
            <p:nvPr/>
          </p:nvSpPr>
          <p:spPr bwMode="auto">
            <a:xfrm>
              <a:off x="678" y="2298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4" name="Line 80"/>
            <p:cNvSpPr>
              <a:spLocks noChangeShapeType="1"/>
            </p:cNvSpPr>
            <p:nvPr/>
          </p:nvSpPr>
          <p:spPr bwMode="auto">
            <a:xfrm flipV="1">
              <a:off x="804" y="2250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5" name="Line 81"/>
            <p:cNvSpPr>
              <a:spLocks noChangeShapeType="1"/>
            </p:cNvSpPr>
            <p:nvPr/>
          </p:nvSpPr>
          <p:spPr bwMode="auto">
            <a:xfrm flipV="1">
              <a:off x="1062" y="2106"/>
              <a:ext cx="259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6" name="Line 82"/>
            <p:cNvSpPr>
              <a:spLocks noChangeShapeType="1"/>
            </p:cNvSpPr>
            <p:nvPr/>
          </p:nvSpPr>
          <p:spPr bwMode="auto">
            <a:xfrm>
              <a:off x="936" y="2250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7" name="Line 83"/>
            <p:cNvSpPr>
              <a:spLocks noChangeShapeType="1"/>
            </p:cNvSpPr>
            <p:nvPr/>
          </p:nvSpPr>
          <p:spPr bwMode="auto">
            <a:xfrm>
              <a:off x="1320" y="210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8" name="Line 84"/>
            <p:cNvSpPr>
              <a:spLocks noChangeShapeType="1"/>
            </p:cNvSpPr>
            <p:nvPr/>
          </p:nvSpPr>
          <p:spPr bwMode="auto">
            <a:xfrm flipV="1">
              <a:off x="1446" y="2010"/>
              <a:ext cx="144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9" name="Line 85"/>
            <p:cNvSpPr>
              <a:spLocks noChangeShapeType="1"/>
            </p:cNvSpPr>
            <p:nvPr/>
          </p:nvSpPr>
          <p:spPr bwMode="auto">
            <a:xfrm flipV="1">
              <a:off x="1584" y="1872"/>
              <a:ext cx="138" cy="14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0" name="Line 86"/>
            <p:cNvSpPr>
              <a:spLocks noChangeShapeType="1"/>
            </p:cNvSpPr>
            <p:nvPr/>
          </p:nvSpPr>
          <p:spPr bwMode="auto">
            <a:xfrm>
              <a:off x="1716" y="1872"/>
              <a:ext cx="38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87"/>
            <p:cNvSpPr>
              <a:spLocks noChangeShapeType="1"/>
            </p:cNvSpPr>
            <p:nvPr/>
          </p:nvSpPr>
          <p:spPr bwMode="auto">
            <a:xfrm>
              <a:off x="2490" y="2016"/>
              <a:ext cx="13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Line 88"/>
            <p:cNvSpPr>
              <a:spLocks noChangeAspect="1" noChangeShapeType="1"/>
            </p:cNvSpPr>
            <p:nvPr/>
          </p:nvSpPr>
          <p:spPr bwMode="auto">
            <a:xfrm>
              <a:off x="2622" y="2016"/>
              <a:ext cx="271" cy="10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Line 89"/>
            <p:cNvSpPr>
              <a:spLocks noChangeShapeType="1"/>
            </p:cNvSpPr>
            <p:nvPr/>
          </p:nvSpPr>
          <p:spPr bwMode="auto">
            <a:xfrm>
              <a:off x="2358" y="1968"/>
              <a:ext cx="132" cy="4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Line 90"/>
            <p:cNvSpPr>
              <a:spLocks noChangeShapeType="1"/>
            </p:cNvSpPr>
            <p:nvPr/>
          </p:nvSpPr>
          <p:spPr bwMode="auto">
            <a:xfrm>
              <a:off x="2100" y="1872"/>
              <a:ext cx="265" cy="9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863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smtClean="0"/>
              <a:t>Method III: </a:t>
            </a:r>
            <a:br>
              <a:rPr lang="en-US" sz="3200" smtClean="0"/>
            </a:br>
            <a:r>
              <a:rPr lang="en-US" sz="3200" smtClean="0"/>
              <a:t>Optimal Slope Alignment (OSA)</a:t>
            </a:r>
          </a:p>
        </p:txBody>
      </p:sp>
      <p:sp>
        <p:nvSpPr>
          <p:cNvPr id="51864" name="Date Placeholder 8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1865" name="Footer Placeholder 8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1866" name="Slide Number Placeholder 8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E233FB3F-7D7A-40C3-8901-095AA92F7199}" type="slidenum">
              <a:rPr lang="en-US" sz="1200"/>
              <a:pPr>
                <a:lnSpc>
                  <a:spcPct val="80000"/>
                </a:lnSpc>
              </a:pPr>
              <a:t>25</a:t>
            </a:fld>
            <a:endParaRPr lang="en-US" sz="1200"/>
          </a:p>
        </p:txBody>
      </p:sp>
      <p:sp>
        <p:nvSpPr>
          <p:cNvPr id="51867" name="Content Placeholder 1"/>
          <p:cNvSpPr txBox="1">
            <a:spLocks/>
          </p:cNvSpPr>
          <p:nvPr/>
        </p:nvSpPr>
        <p:spPr bwMode="auto">
          <a:xfrm>
            <a:off x="457200" y="1481138"/>
            <a:ext cx="8229600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400"/>
              <a:t>Warping Function:</a:t>
            </a:r>
          </a:p>
        </p:txBody>
      </p:sp>
      <p:sp>
        <p:nvSpPr>
          <p:cNvPr id="43" name="Text Box 101"/>
          <p:cNvSpPr txBox="1">
            <a:spLocks noChangeArrowheads="1"/>
          </p:cNvSpPr>
          <p:nvPr/>
        </p:nvSpPr>
        <p:spPr bwMode="auto">
          <a:xfrm>
            <a:off x="381000" y="3429000"/>
            <a:ext cx="3200400" cy="2424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00264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>
                <a:solidFill>
                  <a:srgbClr val="00264C"/>
                </a:solidFill>
                <a:latin typeface="Tw Cen MT" pitchFamily="34" charset="0"/>
              </a:rPr>
              <a:t>OSA allows the reference stream </a:t>
            </a:r>
            <a:r>
              <a:rPr lang="en-US" sz="1600" i="1">
                <a:solidFill>
                  <a:srgbClr val="0070C0"/>
                </a:solidFill>
                <a:latin typeface="Tw Cen MT" pitchFamily="34" charset="0"/>
              </a:rPr>
              <a:t>R</a:t>
            </a:r>
            <a:r>
              <a:rPr lang="en-US" sz="1600">
                <a:solidFill>
                  <a:srgbClr val="0070C0"/>
                </a:solidFill>
                <a:latin typeface="Tw Cen MT" pitchFamily="34" charset="0"/>
              </a:rPr>
              <a:t> </a:t>
            </a:r>
            <a:r>
              <a:rPr lang="en-US" sz="1600">
                <a:solidFill>
                  <a:srgbClr val="00264C"/>
                </a:solidFill>
                <a:latin typeface="Tw Cen MT" pitchFamily="34" charset="0"/>
              </a:rPr>
              <a:t>to match to only a subsequence of the target stream </a:t>
            </a:r>
            <a:r>
              <a:rPr lang="en-US" sz="1600" i="1">
                <a:solidFill>
                  <a:srgbClr val="00B050"/>
                </a:solidFill>
                <a:latin typeface="Tw Cen MT" pitchFamily="34" charset="0"/>
              </a:rPr>
              <a:t>T</a:t>
            </a:r>
            <a:endParaRPr lang="en-US" sz="1600" i="1">
              <a:latin typeface="Tw Cen MT" pitchFamily="34" charset="0"/>
            </a:endParaRPr>
          </a:p>
          <a:p>
            <a:pPr marL="0"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i="1">
                <a:latin typeface="Tw Cen MT" pitchFamily="34" charset="0"/>
              </a:rPr>
              <a:t>skips outliers in </a:t>
            </a:r>
            <a:r>
              <a:rPr lang="en-US" sz="1600" i="1">
                <a:solidFill>
                  <a:srgbClr val="00B050"/>
                </a:solidFill>
                <a:latin typeface="Tw Cen MT" pitchFamily="34" charset="0"/>
              </a:rPr>
              <a:t>T </a:t>
            </a:r>
            <a:r>
              <a:rPr lang="en-US" sz="1600" i="1">
                <a:latin typeface="Tw Cen MT" pitchFamily="34" charset="0"/>
              </a:rPr>
              <a:t>and</a:t>
            </a:r>
            <a:r>
              <a:rPr lang="en-US" sz="1600" i="1">
                <a:solidFill>
                  <a:srgbClr val="00B050"/>
                </a:solidFill>
                <a:latin typeface="Tw Cen MT" pitchFamily="34" charset="0"/>
              </a:rPr>
              <a:t> </a:t>
            </a:r>
            <a:r>
              <a:rPr lang="en-US" sz="1600" i="1">
                <a:latin typeface="Tw Cen MT" pitchFamily="34" charset="0"/>
              </a:rPr>
              <a:t>treats outliers in </a:t>
            </a:r>
            <a:r>
              <a:rPr lang="en-US" sz="1600" i="1">
                <a:solidFill>
                  <a:srgbClr val="0070C0"/>
                </a:solidFill>
                <a:latin typeface="Tw Cen MT" pitchFamily="34" charset="0"/>
              </a:rPr>
              <a:t>R</a:t>
            </a:r>
            <a:r>
              <a:rPr lang="en-US" sz="1600" i="1">
                <a:latin typeface="Tw Cen MT" pitchFamily="34" charset="0"/>
              </a:rPr>
              <a:t> as the penalties during the matching process </a:t>
            </a:r>
          </a:p>
          <a:p>
            <a:pPr marL="0"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i="1">
                <a:latin typeface="Tw Cen MT" pitchFamily="34" charset="0"/>
              </a:rPr>
              <a:t>many to one mapping</a:t>
            </a:r>
          </a:p>
          <a:p>
            <a:pPr marL="0"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1600" i="1">
                <a:latin typeface="Tw Cen MT" pitchFamily="34" charset="0"/>
              </a:rPr>
              <a:t>Time Complexity: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 O(nm</a:t>
            </a:r>
            <a:r>
              <a:rPr lang="en-US" sz="1600" i="1" baseline="30000">
                <a:solidFill>
                  <a:srgbClr val="FF0000"/>
                </a:solidFill>
                <a:latin typeface="Tw Cen MT" pitchFamily="34" charset="0"/>
              </a:rPr>
              <a:t>2</a:t>
            </a:r>
            <a:r>
              <a:rPr lang="en-US" sz="1600" i="1">
                <a:solidFill>
                  <a:srgbClr val="FF0000"/>
                </a:solidFill>
                <a:latin typeface="Tw Cen MT" pitchFamily="34" charset="0"/>
              </a:rPr>
              <a:t>)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4800600" y="2514600"/>
          <a:ext cx="3810000" cy="3265496"/>
        </p:xfrm>
        <a:graphic>
          <a:graphicData uri="http://schemas.openxmlformats.org/drawingml/2006/table">
            <a:tbl>
              <a:tblPr/>
              <a:tblGrid>
                <a:gridCol w="223838"/>
                <a:gridCol w="223837"/>
                <a:gridCol w="225425"/>
                <a:gridCol w="223838"/>
                <a:gridCol w="223837"/>
                <a:gridCol w="223838"/>
                <a:gridCol w="223837"/>
                <a:gridCol w="223838"/>
                <a:gridCol w="225425"/>
                <a:gridCol w="223837"/>
                <a:gridCol w="223838"/>
                <a:gridCol w="223837"/>
                <a:gridCol w="223838"/>
                <a:gridCol w="223837"/>
                <a:gridCol w="225425"/>
                <a:gridCol w="223838"/>
                <a:gridCol w="223837"/>
              </a:tblGrid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" name="Oval 53"/>
          <p:cNvSpPr>
            <a:spLocks noChangeArrowheads="1"/>
          </p:cNvSpPr>
          <p:nvPr/>
        </p:nvSpPr>
        <p:spPr bwMode="auto">
          <a:xfrm rot="16200000" flipH="1">
            <a:off x="6826250" y="3286125"/>
            <a:ext cx="174625" cy="1936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230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191125" y="5788025"/>
            <a:ext cx="3581400" cy="733425"/>
            <a:chOff x="5644979" y="5816024"/>
            <a:chExt cx="3194222" cy="734634"/>
          </a:xfrm>
        </p:grpSpPr>
        <p:sp>
          <p:nvSpPr>
            <p:cNvPr id="52231" name="TextBox 68"/>
            <p:cNvSpPr txBox="1">
              <a:spLocks noChangeArrowheads="1"/>
            </p:cNvSpPr>
            <p:nvPr/>
          </p:nvSpPr>
          <p:spPr bwMode="auto">
            <a:xfrm>
              <a:off x="5644979" y="5968675"/>
              <a:ext cx="3194222" cy="581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i="1">
                  <a:solidFill>
                    <a:srgbClr val="0070C0"/>
                  </a:solidFill>
                  <a:latin typeface="Lucida Sans Unicode" pitchFamily="34" charset="0"/>
                </a:rPr>
                <a:t>Dis(R,T)=min{OSA(n,s)|s=1, …m}</a:t>
              </a:r>
            </a:p>
            <a:p>
              <a:pPr algn="ctr"/>
              <a:r>
                <a:rPr lang="en-US" sz="1600" i="1">
                  <a:solidFill>
                    <a:srgbClr val="FF0000"/>
                  </a:solidFill>
                  <a:latin typeface="Lucida Sans Unicode" pitchFamily="34" charset="0"/>
                </a:rPr>
                <a:t>May not be at OSA(n,m)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8128606" y="5841334"/>
              <a:ext cx="203535" cy="15291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ular Callout 152"/>
          <p:cNvSpPr>
            <a:spLocks noChangeArrowheads="1"/>
          </p:cNvSpPr>
          <p:nvPr/>
        </p:nvSpPr>
        <p:spPr bwMode="auto">
          <a:xfrm>
            <a:off x="7543800" y="2895600"/>
            <a:ext cx="1066800" cy="381000"/>
          </a:xfrm>
          <a:prstGeom prst="wedgeRectCallout">
            <a:avLst>
              <a:gd name="adj1" fmla="val -106398"/>
              <a:gd name="adj2" fmla="val 78333"/>
            </a:avLst>
          </a:prstGeom>
          <a:solidFill>
            <a:srgbClr val="0070C0"/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rgbClr val="FFFF00"/>
                </a:solidFill>
                <a:latin typeface="+mn-lt"/>
                <a:cs typeface="+mn-cs"/>
              </a:rPr>
              <a:t>OSA(</a:t>
            </a:r>
            <a:r>
              <a:rPr lang="en-US" sz="1500" b="1" dirty="0" err="1">
                <a:solidFill>
                  <a:srgbClr val="FFFF00"/>
                </a:solidFill>
                <a:latin typeface="+mn-lt"/>
                <a:cs typeface="+mn-cs"/>
              </a:rPr>
              <a:t>p,q</a:t>
            </a:r>
            <a:r>
              <a:rPr lang="en-US" sz="1500" b="1" dirty="0">
                <a:solidFill>
                  <a:srgbClr val="FFFF00"/>
                </a:solidFill>
                <a:latin typeface="+mn-lt"/>
                <a:cs typeface="+mn-cs"/>
              </a:rPr>
              <a:t>)</a:t>
            </a:r>
          </a:p>
        </p:txBody>
      </p:sp>
      <p:sp>
        <p:nvSpPr>
          <p:cNvPr id="105" name="TextBox 104"/>
          <p:cNvSpPr txBox="1"/>
          <p:nvPr/>
        </p:nvSpPr>
        <p:spPr bwMode="auto">
          <a:xfrm rot="10800000">
            <a:off x="4724400" y="2438400"/>
            <a:ext cx="4114800" cy="407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5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0  0  0 0  0 0  0 0 0  0 0  0 0  0 0 0  0</a:t>
            </a:r>
          </a:p>
        </p:txBody>
      </p:sp>
      <p:sp>
        <p:nvSpPr>
          <p:cNvPr id="52199" name="Rectangle 5"/>
          <p:cNvSpPr>
            <a:spLocks noChangeArrowheads="1"/>
          </p:cNvSpPr>
          <p:nvPr/>
        </p:nvSpPr>
        <p:spPr bwMode="auto">
          <a:xfrm>
            <a:off x="4584700" y="5527675"/>
            <a:ext cx="139700" cy="415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300" b="1" i="1">
                <a:solidFill>
                  <a:srgbClr val="009900"/>
                </a:solidFill>
                <a:latin typeface="Times New Roman" pitchFamily="18" charset="0"/>
              </a:rPr>
              <a:t>n</a:t>
            </a:r>
          </a:p>
        </p:txBody>
      </p:sp>
      <p:grpSp>
        <p:nvGrpSpPr>
          <p:cNvPr id="5" name="Group 144"/>
          <p:cNvGrpSpPr>
            <a:grpSpLocks/>
          </p:cNvGrpSpPr>
          <p:nvPr/>
        </p:nvGrpSpPr>
        <p:grpSpPr bwMode="auto">
          <a:xfrm>
            <a:off x="4876800" y="2743200"/>
            <a:ext cx="76200" cy="2971800"/>
            <a:chOff x="2819400" y="2743200"/>
            <a:chExt cx="76200" cy="2971800"/>
          </a:xfrm>
        </p:grpSpPr>
        <p:sp>
          <p:nvSpPr>
            <p:cNvPr id="86" name="Oval 53"/>
            <p:cNvSpPr>
              <a:spLocks noChangeArrowheads="1"/>
            </p:cNvSpPr>
            <p:nvPr/>
          </p:nvSpPr>
          <p:spPr bwMode="auto">
            <a:xfrm flipH="1">
              <a:off x="2819400" y="5059363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8" name="Oval 53"/>
            <p:cNvSpPr>
              <a:spLocks noChangeArrowheads="1"/>
            </p:cNvSpPr>
            <p:nvPr/>
          </p:nvSpPr>
          <p:spPr bwMode="auto">
            <a:xfrm flipH="1">
              <a:off x="2819400" y="5253038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89" name="Oval 53"/>
            <p:cNvSpPr>
              <a:spLocks noChangeArrowheads="1"/>
            </p:cNvSpPr>
            <p:nvPr/>
          </p:nvSpPr>
          <p:spPr bwMode="auto">
            <a:xfrm flipH="1">
              <a:off x="2819400" y="544512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0" name="Oval 53"/>
            <p:cNvSpPr>
              <a:spLocks noChangeArrowheads="1"/>
            </p:cNvSpPr>
            <p:nvPr/>
          </p:nvSpPr>
          <p:spPr bwMode="auto">
            <a:xfrm flipH="1">
              <a:off x="2819400" y="56388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3" name="Oval 53"/>
            <p:cNvSpPr>
              <a:spLocks noChangeArrowheads="1"/>
            </p:cNvSpPr>
            <p:nvPr/>
          </p:nvSpPr>
          <p:spPr bwMode="auto">
            <a:xfrm flipH="1">
              <a:off x="2819400" y="486727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auto">
            <a:xfrm flipH="1">
              <a:off x="2819400" y="4094163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5" name="Oval 53"/>
            <p:cNvSpPr>
              <a:spLocks noChangeArrowheads="1"/>
            </p:cNvSpPr>
            <p:nvPr/>
          </p:nvSpPr>
          <p:spPr bwMode="auto">
            <a:xfrm flipH="1">
              <a:off x="2819400" y="4287838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6" name="Oval 53"/>
            <p:cNvSpPr>
              <a:spLocks noChangeArrowheads="1"/>
            </p:cNvSpPr>
            <p:nvPr/>
          </p:nvSpPr>
          <p:spPr bwMode="auto">
            <a:xfrm flipH="1">
              <a:off x="2819400" y="447992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8" name="Oval 53"/>
            <p:cNvSpPr>
              <a:spLocks noChangeArrowheads="1"/>
            </p:cNvSpPr>
            <p:nvPr/>
          </p:nvSpPr>
          <p:spPr bwMode="auto">
            <a:xfrm flipH="1">
              <a:off x="2819400" y="46736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 flipH="1">
              <a:off x="2819400" y="390207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0" name="Oval 53"/>
            <p:cNvSpPr>
              <a:spLocks noChangeArrowheads="1"/>
            </p:cNvSpPr>
            <p:nvPr/>
          </p:nvSpPr>
          <p:spPr bwMode="auto">
            <a:xfrm flipH="1">
              <a:off x="2819400" y="3128963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1" name="Oval 53"/>
            <p:cNvSpPr>
              <a:spLocks noChangeArrowheads="1"/>
            </p:cNvSpPr>
            <p:nvPr/>
          </p:nvSpPr>
          <p:spPr bwMode="auto">
            <a:xfrm flipH="1">
              <a:off x="2819400" y="3322638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2" name="Oval 53"/>
            <p:cNvSpPr>
              <a:spLocks noChangeArrowheads="1"/>
            </p:cNvSpPr>
            <p:nvPr/>
          </p:nvSpPr>
          <p:spPr bwMode="auto">
            <a:xfrm flipH="1">
              <a:off x="2819400" y="351472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3" name="Oval 53"/>
            <p:cNvSpPr>
              <a:spLocks noChangeArrowheads="1"/>
            </p:cNvSpPr>
            <p:nvPr/>
          </p:nvSpPr>
          <p:spPr bwMode="auto">
            <a:xfrm flipH="1">
              <a:off x="2819400" y="37084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4" name="Oval 53"/>
            <p:cNvSpPr>
              <a:spLocks noChangeArrowheads="1"/>
            </p:cNvSpPr>
            <p:nvPr/>
          </p:nvSpPr>
          <p:spPr bwMode="auto">
            <a:xfrm flipH="1">
              <a:off x="2819400" y="2936875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06" name="Oval 53"/>
            <p:cNvSpPr>
              <a:spLocks noChangeArrowheads="1"/>
            </p:cNvSpPr>
            <p:nvPr/>
          </p:nvSpPr>
          <p:spPr bwMode="auto">
            <a:xfrm flipH="1">
              <a:off x="2819400" y="2743200"/>
              <a:ext cx="76200" cy="762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23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52258" name="AutoShape 1058"/>
          <p:cNvSpPr>
            <a:spLocks noChangeArrowheads="1"/>
          </p:cNvSpPr>
          <p:nvPr/>
        </p:nvSpPr>
        <p:spPr bwMode="auto">
          <a:xfrm>
            <a:off x="533400" y="2667000"/>
            <a:ext cx="566738" cy="152400"/>
          </a:xfrm>
          <a:prstGeom prst="rightArrow">
            <a:avLst>
              <a:gd name="adj1" fmla="val 50000"/>
              <a:gd name="adj2" fmla="val 92969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AutoShape 1059"/>
          <p:cNvSpPr>
            <a:spLocks noChangeArrowheads="1"/>
          </p:cNvSpPr>
          <p:nvPr/>
        </p:nvSpPr>
        <p:spPr bwMode="auto">
          <a:xfrm rot="5400000">
            <a:off x="517525" y="2987675"/>
            <a:ext cx="371475" cy="187325"/>
          </a:xfrm>
          <a:prstGeom prst="rightArrow">
            <a:avLst>
              <a:gd name="adj1" fmla="val 50000"/>
              <a:gd name="adj2" fmla="val 4957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Rectangle 1060"/>
          <p:cNvSpPr>
            <a:spLocks noChangeArrowheads="1"/>
          </p:cNvSpPr>
          <p:nvPr/>
        </p:nvSpPr>
        <p:spPr bwMode="auto">
          <a:xfrm>
            <a:off x="638175" y="2333625"/>
            <a:ext cx="177800" cy="180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Text Box 1061"/>
          <p:cNvSpPr txBox="1">
            <a:spLocks noChangeArrowheads="1"/>
          </p:cNvSpPr>
          <p:nvPr/>
        </p:nvSpPr>
        <p:spPr bwMode="auto">
          <a:xfrm>
            <a:off x="1219200" y="2286000"/>
            <a:ext cx="19812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1-1 mapping</a:t>
            </a:r>
          </a:p>
          <a:p>
            <a:pPr>
              <a:spcBef>
                <a:spcPct val="50000"/>
              </a:spcBef>
            </a:pPr>
            <a:r>
              <a:rPr lang="en-US" sz="1400"/>
              <a:t>w/o penalty</a:t>
            </a:r>
          </a:p>
          <a:p>
            <a:pPr>
              <a:spcBef>
                <a:spcPct val="50000"/>
              </a:spcBef>
            </a:pPr>
            <a:r>
              <a:rPr lang="en-US" sz="1400"/>
              <a:t>Treat as penalty</a:t>
            </a:r>
          </a:p>
        </p:txBody>
      </p:sp>
      <p:sp>
        <p:nvSpPr>
          <p:cNvPr id="52262" name="AutoShape 1062"/>
          <p:cNvSpPr>
            <a:spLocks noChangeArrowheads="1"/>
          </p:cNvSpPr>
          <p:nvPr/>
        </p:nvSpPr>
        <p:spPr bwMode="auto">
          <a:xfrm>
            <a:off x="5029200" y="2743200"/>
            <a:ext cx="457200" cy="133350"/>
          </a:xfrm>
          <a:prstGeom prst="rightArrow">
            <a:avLst>
              <a:gd name="adj1" fmla="val 50000"/>
              <a:gd name="adj2" fmla="val 85714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AutoShape 1063"/>
          <p:cNvSpPr>
            <a:spLocks noChangeArrowheads="1"/>
          </p:cNvSpPr>
          <p:nvPr/>
        </p:nvSpPr>
        <p:spPr bwMode="auto">
          <a:xfrm>
            <a:off x="6813550" y="4273550"/>
            <a:ext cx="209550" cy="120650"/>
          </a:xfrm>
          <a:prstGeom prst="rightArrow">
            <a:avLst>
              <a:gd name="adj1" fmla="val 50000"/>
              <a:gd name="adj2" fmla="val 43421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AutoShape 1064"/>
          <p:cNvSpPr>
            <a:spLocks noChangeArrowheads="1"/>
          </p:cNvSpPr>
          <p:nvPr/>
        </p:nvSpPr>
        <p:spPr bwMode="auto">
          <a:xfrm>
            <a:off x="7937500" y="5619750"/>
            <a:ext cx="209550" cy="120650"/>
          </a:xfrm>
          <a:prstGeom prst="rightArrow">
            <a:avLst>
              <a:gd name="adj1" fmla="val 50000"/>
              <a:gd name="adj2" fmla="val 43421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AutoShape 1065"/>
          <p:cNvSpPr>
            <a:spLocks noChangeArrowheads="1"/>
          </p:cNvSpPr>
          <p:nvPr/>
        </p:nvSpPr>
        <p:spPr bwMode="auto">
          <a:xfrm>
            <a:off x="8394700" y="5626100"/>
            <a:ext cx="209550" cy="120650"/>
          </a:xfrm>
          <a:prstGeom prst="rightArrow">
            <a:avLst>
              <a:gd name="adj1" fmla="val 50000"/>
              <a:gd name="adj2" fmla="val 43421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6" name="AutoShape 1066"/>
          <p:cNvSpPr>
            <a:spLocks noChangeArrowheads="1"/>
          </p:cNvSpPr>
          <p:nvPr/>
        </p:nvSpPr>
        <p:spPr bwMode="auto">
          <a:xfrm rot="5400000">
            <a:off x="6289675" y="3565525"/>
            <a:ext cx="371475" cy="187325"/>
          </a:xfrm>
          <a:prstGeom prst="rightArrow">
            <a:avLst>
              <a:gd name="adj1" fmla="val 50000"/>
              <a:gd name="adj2" fmla="val 4957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7" name="AutoShape 1067"/>
          <p:cNvSpPr>
            <a:spLocks noChangeArrowheads="1"/>
          </p:cNvSpPr>
          <p:nvPr/>
        </p:nvSpPr>
        <p:spPr bwMode="auto">
          <a:xfrm rot="5400000">
            <a:off x="6873875" y="4429125"/>
            <a:ext cx="549275" cy="187325"/>
          </a:xfrm>
          <a:prstGeom prst="rightArrow">
            <a:avLst>
              <a:gd name="adj1" fmla="val 50000"/>
              <a:gd name="adj2" fmla="val 7330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53" grpId="0" animBg="1"/>
      <p:bldP spid="105" grpId="0"/>
      <p:bldP spid="52262" grpId="0" animBg="1"/>
      <p:bldP spid="52263" grpId="0" animBg="1"/>
      <p:bldP spid="52264" grpId="0" animBg="1"/>
      <p:bldP spid="52265" grpId="0" animBg="1"/>
      <p:bldP spid="52266" grpId="0" animBg="1"/>
      <p:bldP spid="522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Introduction</a:t>
            </a:r>
          </a:p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Using Existing DTW Methods for Detection</a:t>
            </a:r>
          </a:p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Our New Approaches</a:t>
            </a:r>
          </a:p>
          <a:p>
            <a:pPr eaLnBrk="1" hangingPunct="1"/>
            <a:r>
              <a:rPr lang="en-US" sz="3200" smtClean="0">
                <a:latin typeface="Arial" charset="0"/>
              </a:rPr>
              <a:t>Evaluation and Comparison</a:t>
            </a:r>
          </a:p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Summary</a:t>
            </a:r>
          </a:p>
        </p:txBody>
      </p:sp>
      <p:sp>
        <p:nvSpPr>
          <p:cNvPr id="53252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3253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325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9CA0494A-F4C3-4031-8D2E-1E7B79DC3DE8}" type="slidenum">
              <a:rPr lang="en-US" sz="1200"/>
              <a:pPr>
                <a:lnSpc>
                  <a:spcPct val="80000"/>
                </a:lnSpc>
              </a:pPr>
              <a:t>26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Experiment Design</a:t>
            </a:r>
          </a:p>
        </p:txBody>
      </p:sp>
      <p:sp>
        <p:nvSpPr>
          <p:cNvPr id="54275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The collected traffic contains 6 stepping-stone hosts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Arial" charset="0"/>
              </a:rPr>
              <a:t>The number of hop denotes the distance between the hosts. </a:t>
            </a:r>
            <a:endParaRPr lang="en-US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Of all combinations on each hop, there are 30 streams (attacker </a:t>
            </a:r>
            <a:r>
              <a:rPr lang="en-US" sz="2800" i="1" smtClean="0">
                <a:latin typeface="Times New Roman" pitchFamily="18" charset="0"/>
              </a:rPr>
              <a:t>i</a:t>
            </a:r>
            <a:r>
              <a:rPr lang="en-US" sz="2800" smtClean="0">
                <a:latin typeface="Arial" charset="0"/>
              </a:rPr>
              <a:t> to victim </a:t>
            </a:r>
            <a:r>
              <a:rPr lang="en-US" sz="2800" i="1" smtClean="0">
                <a:latin typeface="Times New Roman" pitchFamily="18" charset="0"/>
              </a:rPr>
              <a:t>j</a:t>
            </a:r>
            <a:r>
              <a:rPr lang="en-US" sz="2800" smtClean="0">
                <a:latin typeface="Arial" charset="0"/>
              </a:rPr>
              <a:t>) which serve as stepping-stone attack connections and the rest of 60 (attacker </a:t>
            </a:r>
            <a:r>
              <a:rPr lang="en-US" sz="2800" i="1" smtClean="0">
                <a:latin typeface="Times New Roman" pitchFamily="18" charset="0"/>
              </a:rPr>
              <a:t>i </a:t>
            </a:r>
            <a:r>
              <a:rPr lang="en-US" sz="2800" smtClean="0">
                <a:latin typeface="Arial" charset="0"/>
              </a:rPr>
              <a:t>to victim </a:t>
            </a:r>
            <a:r>
              <a:rPr lang="en-US" sz="2800" i="1" smtClean="0">
                <a:latin typeface="Times New Roman" pitchFamily="18" charset="0"/>
              </a:rPr>
              <a:t>j </a:t>
            </a:r>
            <a:r>
              <a:rPr lang="en-US" sz="2800" smtClean="0">
                <a:latin typeface="Arial" charset="0"/>
              </a:rPr>
              <a:t>where </a:t>
            </a:r>
            <a:r>
              <a:rPr lang="en-US" sz="2800" i="1" smtClean="0">
                <a:latin typeface="Times New Roman" pitchFamily="18" charset="0"/>
              </a:rPr>
              <a:t>i ≠</a:t>
            </a:r>
            <a:r>
              <a:rPr lang="en-US" sz="2800" i="1" smtClean="0">
                <a:latin typeface="Arial" charset="0"/>
              </a:rPr>
              <a:t> j</a:t>
            </a:r>
            <a:r>
              <a:rPr lang="en-US" sz="2800" smtClean="0">
                <a:latin typeface="Arial" charset="0"/>
              </a:rPr>
              <a:t>) streams acting as normal connections.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Arial" charset="0"/>
              </a:rPr>
              <a:t>The threshold to distinguish between normal and attack is estimated via 5-fold cross validation.  </a:t>
            </a:r>
          </a:p>
        </p:txBody>
      </p:sp>
      <p:sp>
        <p:nvSpPr>
          <p:cNvPr id="54276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4277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4278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F040F41F-8367-4218-8227-8C55496CEA86}" type="slidenum">
              <a:rPr lang="en-US" sz="1200"/>
              <a:pPr>
                <a:lnSpc>
                  <a:spcPct val="80000"/>
                </a:lnSpc>
              </a:pPr>
              <a:t>27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400" smtClean="0"/>
              <a:t>Performance w/o </a:t>
            </a:r>
            <a:r>
              <a:rPr lang="en-US" altLang="zh-TW" sz="3400" smtClean="0">
                <a:ea typeface="PMingLiU" pitchFamily="18" charset="-120"/>
              </a:rPr>
              <a:t>Evasion Techniques</a:t>
            </a:r>
            <a:r>
              <a:rPr lang="en-US" sz="3400" smtClean="0"/>
              <a:t> </a:t>
            </a:r>
          </a:p>
        </p:txBody>
      </p:sp>
      <p:sp>
        <p:nvSpPr>
          <p:cNvPr id="55299" name="Content Placeholder 8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8305800" cy="4876800"/>
          </a:xfrm>
        </p:spPr>
        <p:txBody>
          <a:bodyPr/>
          <a:lstStyle/>
          <a:p>
            <a:pPr eaLnBrk="1" hangingPunct="1"/>
            <a:r>
              <a:rPr lang="en-US" sz="1800" smtClean="0">
                <a:latin typeface="Arial" charset="0"/>
              </a:rPr>
              <a:t>The figure shows the worst case</a:t>
            </a:r>
          </a:p>
          <a:p>
            <a:pPr lvl="1" eaLnBrk="1" hangingPunct="1"/>
            <a:r>
              <a:rPr lang="en-US" sz="1600" smtClean="0">
                <a:latin typeface="Arial" charset="0"/>
              </a:rPr>
              <a:t>Each attack point represents the </a:t>
            </a:r>
            <a:r>
              <a:rPr lang="en-US" sz="1600" i="1" smtClean="0">
                <a:latin typeface="Arial" charset="0"/>
              </a:rPr>
              <a:t>maximum</a:t>
            </a:r>
            <a:r>
              <a:rPr lang="en-US" sz="1600" smtClean="0">
                <a:latin typeface="Arial" charset="0"/>
              </a:rPr>
              <a:t> dissimilarity score of 30 comparisons </a:t>
            </a:r>
          </a:p>
          <a:p>
            <a:pPr lvl="1" eaLnBrk="1" hangingPunct="1"/>
            <a:r>
              <a:rPr lang="en-US" sz="1600" smtClean="0">
                <a:latin typeface="Arial" charset="0"/>
              </a:rPr>
              <a:t>Each normal point represents the </a:t>
            </a:r>
            <a:r>
              <a:rPr lang="en-US" sz="1600" i="1" smtClean="0">
                <a:latin typeface="Arial" charset="0"/>
              </a:rPr>
              <a:t>minimum</a:t>
            </a:r>
            <a:r>
              <a:rPr lang="en-US" sz="1600" smtClean="0">
                <a:latin typeface="Arial" charset="0"/>
              </a:rPr>
              <a:t> dissimilarity score of 60 samples. </a:t>
            </a:r>
          </a:p>
          <a:p>
            <a:pPr lvl="1" eaLnBrk="1" hangingPunct="1"/>
            <a:endParaRPr lang="en-US" sz="1600" smtClean="0">
              <a:solidFill>
                <a:srgbClr val="FF0000"/>
              </a:solidFill>
              <a:latin typeface="Arial" charset="0"/>
            </a:endParaRPr>
          </a:p>
          <a:p>
            <a:pPr lvl="1" eaLnBrk="1" hangingPunct="1"/>
            <a:endParaRPr lang="en-US" sz="14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4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400" smtClean="0">
              <a:solidFill>
                <a:srgbClr val="FF000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sz="1400" smtClean="0">
              <a:solidFill>
                <a:srgbClr val="FF000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sz="1400" smtClean="0">
              <a:solidFill>
                <a:srgbClr val="FF000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endParaRPr lang="en-US" sz="14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7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700" smtClean="0">
              <a:solidFill>
                <a:srgbClr val="FF0000"/>
              </a:solidFill>
            </a:endParaRPr>
          </a:p>
          <a:p>
            <a:pPr lvl="1" eaLnBrk="1" hangingPunct="1"/>
            <a:endParaRPr lang="en-US" sz="1700" smtClean="0">
              <a:solidFill>
                <a:srgbClr val="FF0000"/>
              </a:solidFill>
            </a:endParaRPr>
          </a:p>
          <a:p>
            <a:pPr lvl="1" eaLnBrk="1" hangingPunct="1"/>
            <a:endParaRPr lang="en-US" sz="6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1800" smtClean="0">
                <a:latin typeface="Arial" charset="0"/>
              </a:rPr>
              <a:t>DTWW, DTWS, OSA can all find the gap of the dissimilarity score between attack and normal even </a:t>
            </a:r>
            <a:r>
              <a:rPr lang="en-US" sz="1800" smtClean="0">
                <a:solidFill>
                  <a:srgbClr val="FF0000"/>
                </a:solidFill>
                <a:latin typeface="Arial" charset="0"/>
              </a:rPr>
              <a:t>up to 6 hops</a:t>
            </a:r>
            <a:r>
              <a:rPr lang="en-US" sz="1800" smtClean="0">
                <a:latin typeface="Arial" charset="0"/>
              </a:rPr>
              <a:t>.</a:t>
            </a:r>
          </a:p>
          <a:p>
            <a:pPr algn="r" eaLnBrk="1" hangingPunct="1"/>
            <a:endParaRPr lang="en-US" sz="1500" smtClean="0">
              <a:latin typeface="Arial" charset="0"/>
            </a:endParaRPr>
          </a:p>
        </p:txBody>
      </p:sp>
      <p:sp>
        <p:nvSpPr>
          <p:cNvPr id="55300" name="Date Placeholder 1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5301" name="Footer Placeholder 1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5302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EECF0A77-6A7C-4DE8-BB9A-50751F946524}" type="slidenum">
              <a:rPr lang="en-US" sz="1200"/>
              <a:pPr>
                <a:lnSpc>
                  <a:spcPct val="80000"/>
                </a:lnSpc>
              </a:pPr>
              <a:t>28</a:t>
            </a:fld>
            <a:endParaRPr lang="en-US" sz="120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6875" y="2454275"/>
            <a:ext cx="8162925" cy="3368675"/>
            <a:chOff x="377952" y="3191828"/>
            <a:chExt cx="8162544" cy="3369072"/>
          </a:xfrm>
        </p:grpSpPr>
        <p:sp>
          <p:nvSpPr>
            <p:cNvPr id="55304" name="TextBox 9"/>
            <p:cNvSpPr txBox="1">
              <a:spLocks noChangeArrowheads="1"/>
            </p:cNvSpPr>
            <p:nvPr/>
          </p:nvSpPr>
          <p:spPr bwMode="auto">
            <a:xfrm>
              <a:off x="1905000" y="6071985"/>
              <a:ext cx="5715000" cy="4889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300" b="1">
                  <a:latin typeface="Lucida Sans Unicode" pitchFamily="34" charset="0"/>
                </a:rPr>
                <a:t>Dissimilarity Scores for DTWW, DTWS and OSA </a:t>
              </a:r>
            </a:p>
            <a:p>
              <a:pPr algn="ctr"/>
              <a:r>
                <a:rPr lang="en-US" sz="1300" b="1">
                  <a:latin typeface="Lucida Sans Unicode" pitchFamily="34" charset="0"/>
                </a:rPr>
                <a:t>(Y-axis uses log scale)</a:t>
              </a:r>
              <a:endParaRPr lang="en-US" sz="1400">
                <a:latin typeface="Lucida Sans Unicode" pitchFamily="34" charset="0"/>
              </a:endParaRPr>
            </a:p>
          </p:txBody>
        </p:sp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381000" y="3200400"/>
            <a:ext cx="2667000" cy="28716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6" name="Chart 15"/>
            <p:cNvGraphicFramePr>
              <a:graphicFrameLocks/>
            </p:cNvGraphicFramePr>
            <p:nvPr/>
          </p:nvGraphicFramePr>
          <p:xfrm>
            <a:off x="3124200" y="3200400"/>
            <a:ext cx="2667000" cy="289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7" name="Chart 16"/>
            <p:cNvGraphicFramePr>
              <a:graphicFrameLocks/>
            </p:cNvGraphicFramePr>
            <p:nvPr/>
          </p:nvGraphicFramePr>
          <p:xfrm>
            <a:off x="5867400" y="3200400"/>
            <a:ext cx="2667000" cy="289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400" smtClean="0"/>
              <a:t>Performance with </a:t>
            </a:r>
            <a:r>
              <a:rPr lang="en-US" altLang="zh-TW" sz="3400" smtClean="0">
                <a:ea typeface="PMingLiU" pitchFamily="18" charset="-120"/>
              </a:rPr>
              <a:t>Evasion Techniques</a:t>
            </a:r>
            <a:r>
              <a:rPr lang="en-US" sz="3400" smtClean="0"/>
              <a:t> </a:t>
            </a:r>
          </a:p>
        </p:txBody>
      </p:sp>
      <p:sp>
        <p:nvSpPr>
          <p:cNvPr id="56323" name="Date Placeholder 1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6324" name="Footer Placeholder 17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632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114E965E-BB20-4EB4-AA0D-049DCED2C3A9}" type="slidenum">
              <a:rPr lang="en-US" sz="1200"/>
              <a:pPr>
                <a:lnSpc>
                  <a:spcPct val="80000"/>
                </a:lnSpc>
              </a:pPr>
              <a:t>29</a:t>
            </a:fld>
            <a:endParaRPr lang="en-US" sz="1200"/>
          </a:p>
        </p:txBody>
      </p:sp>
      <p:sp>
        <p:nvSpPr>
          <p:cNvPr id="56326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With Clock Skew Involvement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100% false rate: DTW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23% false rate: DTWW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0% false rate: OSSM, DTWS, OSA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endParaRPr lang="en-US" sz="2400"/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With Chaff involvement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Cannot tolerate chaff: DTW, DTWW, DTWS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Tolerate up to 150% chaff: OSSM (4%FPR, 17%FNR)</a:t>
            </a:r>
          </a:p>
          <a:p>
            <a:pPr marL="776288" lvl="1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en-US" sz="2400"/>
              <a:t>Tolerate up to 300% chaff: OSA (8%FPR, 0%FNR)</a:t>
            </a:r>
          </a:p>
        </p:txBody>
      </p:sp>
      <p:sp>
        <p:nvSpPr>
          <p:cNvPr id="56327" name="Slide Number Placeholder 46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fld id="{6FAD45B0-DD41-4326-ADC1-4B0237AC4960}" type="slidenum">
              <a:rPr lang="en-US" b="1">
                <a:solidFill>
                  <a:srgbClr val="FFFFFF"/>
                </a:solidFill>
                <a:latin typeface="Tw Cen MT" pitchFamily="34" charset="0"/>
              </a:rPr>
              <a:pPr algn="ctr"/>
              <a:t>29</a:t>
            </a:fld>
            <a:endParaRPr lang="en-US" b="1">
              <a:solidFill>
                <a:srgbClr val="FFFFFF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Hackers have stolen valuable data files from various servers (medical, financial, defense, etc.).</a:t>
            </a:r>
          </a:p>
          <a:p>
            <a:r>
              <a:rPr lang="en-US" sz="2800" dirty="0" smtClean="0"/>
              <a:t>To do that, they normally use stepping-stones to establish a connection chain.</a:t>
            </a:r>
          </a:p>
          <a:p>
            <a:r>
              <a:rPr lang="en-US" sz="2800" dirty="0" smtClean="0"/>
              <a:t>Correlation based algorithm can detect stepping-stone connections.</a:t>
            </a:r>
          </a:p>
          <a:p>
            <a:r>
              <a:rPr lang="en-US" sz="2800" dirty="0" smtClean="0"/>
              <a:t>Hackers have developed evasion techniques to conquer stepping-stone detection algorithms.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Line 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4724400" y="6019800"/>
            <a:ext cx="216587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4724399" y="6164263"/>
            <a:ext cx="216503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5715000"/>
            <a:ext cx="1177096" cy="85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ebworks.typepad.com/.a/6a00d834632be569e20168eb0799a9970c-320wi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05663" y="5722936"/>
            <a:ext cx="804596" cy="80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600200"/>
            <a:ext cx="6019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itle 7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8975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400" smtClean="0"/>
              <a:t>Performance with both</a:t>
            </a:r>
            <a:br>
              <a:rPr lang="en-US" sz="3400" smtClean="0"/>
            </a:br>
            <a:r>
              <a:rPr lang="en-US" sz="3400" smtClean="0"/>
              <a:t>Clock Skew and Chaff Involvements</a:t>
            </a:r>
          </a:p>
        </p:txBody>
      </p:sp>
      <p:sp>
        <p:nvSpPr>
          <p:cNvPr id="57348" name="Content Placeholder 8"/>
          <p:cNvSpPr>
            <a:spLocks noGrp="1"/>
          </p:cNvSpPr>
          <p:nvPr>
            <p:ph sz="quarter" idx="1"/>
          </p:nvPr>
        </p:nvSpPr>
        <p:spPr>
          <a:xfrm>
            <a:off x="1447800" y="6019800"/>
            <a:ext cx="6172200" cy="381000"/>
          </a:xfrm>
        </p:spPr>
        <p:txBody>
          <a:bodyPr/>
          <a:lstStyle/>
          <a:p>
            <a:pPr marL="365125" indent="-255588" algn="ctr" eaLnBrk="1" hangingPunct="1">
              <a:buFont typeface="Wingdings 3" pitchFamily="18" charset="2"/>
              <a:buNone/>
            </a:pPr>
            <a:r>
              <a:rPr lang="en-US" sz="1800" b="1" smtClean="0"/>
              <a:t>ROC curves for DTWS, DTWW, OSA, DTW and OSSM methods</a:t>
            </a:r>
            <a:endParaRPr lang="en-US" sz="1800" smtClean="0"/>
          </a:p>
          <a:p>
            <a:pPr marL="365125" indent="-255588" algn="ctr" eaLnBrk="1" hangingPunct="1">
              <a:buFont typeface="Wingdings 3" pitchFamily="18" charset="2"/>
              <a:buNone/>
            </a:pPr>
            <a:endParaRPr lang="en-US" sz="1800" smtClean="0"/>
          </a:p>
        </p:txBody>
      </p:sp>
      <p:sp>
        <p:nvSpPr>
          <p:cNvPr id="57349" name="Date Placeholder 1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7350" name="Footer Placeholder 1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7351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F6F79ED4-7BF1-4276-B5FF-35E4C0C8435A}" type="slidenum">
              <a:rPr lang="en-US" sz="1200"/>
              <a:pPr>
                <a:lnSpc>
                  <a:spcPct val="80000"/>
                </a:lnSpc>
              </a:pPr>
              <a:t>30</a:t>
            </a:fld>
            <a:endParaRPr lang="en-US" sz="1200"/>
          </a:p>
        </p:txBody>
      </p:sp>
      <p:sp>
        <p:nvSpPr>
          <p:cNvPr id="10" name="Right Arrow 9"/>
          <p:cNvSpPr/>
          <p:nvPr/>
        </p:nvSpPr>
        <p:spPr>
          <a:xfrm rot="3032688" flipH="1">
            <a:off x="2295525" y="2276475"/>
            <a:ext cx="1189038" cy="903288"/>
          </a:xfrm>
          <a:prstGeom prst="rightArrow">
            <a:avLst/>
          </a:prstGeom>
          <a:solidFill>
            <a:srgbClr val="2DA2BF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400" b="1">
                <a:solidFill>
                  <a:srgbClr val="FF0000"/>
                </a:solidFill>
                <a:cs typeface="Arial" charset="0"/>
              </a:rPr>
              <a:t>Better</a:t>
            </a:r>
          </a:p>
          <a:p>
            <a:pPr algn="ctr"/>
            <a:r>
              <a:rPr lang="en-US" sz="1400" b="1">
                <a:solidFill>
                  <a:srgbClr val="FF0000"/>
                </a:solidFill>
                <a:cs typeface="Arial" charset="0"/>
              </a:rPr>
              <a:t>Methods</a:t>
            </a:r>
          </a:p>
        </p:txBody>
      </p:sp>
      <p:sp>
        <p:nvSpPr>
          <p:cNvPr id="57353" name="TextBox 10"/>
          <p:cNvSpPr txBox="1">
            <a:spLocks noChangeArrowheads="1"/>
          </p:cNvSpPr>
          <p:nvPr/>
        </p:nvSpPr>
        <p:spPr bwMode="auto">
          <a:xfrm>
            <a:off x="7105650" y="1830388"/>
            <a:ext cx="1790700" cy="20066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Lucida Sans Unicode" pitchFamily="34" charset="0"/>
              </a:rPr>
              <a:t>Results are taken from avg. of all the hops (0 to 6 hops) with a 0% to 200% chaff rate (50% CR increments) injected to the target streams.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Introduction</a:t>
            </a:r>
          </a:p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Using Existing DTW Methods for Detection</a:t>
            </a:r>
          </a:p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Our New Approaches</a:t>
            </a:r>
          </a:p>
          <a:p>
            <a:pPr eaLnBrk="1" hangingPunct="1"/>
            <a:r>
              <a:rPr lang="en-US" sz="3200" smtClean="0">
                <a:solidFill>
                  <a:srgbClr val="A6A6A6"/>
                </a:solidFill>
                <a:latin typeface="Arial" charset="0"/>
              </a:rPr>
              <a:t>Evaluation and Comparison</a:t>
            </a:r>
          </a:p>
          <a:p>
            <a:pPr eaLnBrk="1" hangingPunct="1"/>
            <a:r>
              <a:rPr lang="en-US" sz="3200" smtClean="0">
                <a:latin typeface="Arial" charset="0"/>
              </a:rPr>
              <a:t>Summary</a:t>
            </a:r>
          </a:p>
        </p:txBody>
      </p:sp>
      <p:sp>
        <p:nvSpPr>
          <p:cNvPr id="58372" name="Date Placeholder 6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8373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837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7B193C18-821C-4A6A-ADB0-2D4CFC3ADD14}" type="slidenum">
              <a:rPr lang="en-US" sz="1200"/>
              <a:pPr>
                <a:lnSpc>
                  <a:spcPct val="80000"/>
                </a:lnSpc>
              </a:pPr>
              <a:t>31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7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939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91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200" smtClean="0">
                <a:latin typeface="Arial" charset="0"/>
              </a:rPr>
              <a:t>This paper introduced three new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DTWW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DTWS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smtClean="0">
                <a:latin typeface="Arial" charset="0"/>
              </a:rPr>
              <a:t>OSA (Best of all)</a:t>
            </a:r>
          </a:p>
          <a:p>
            <a:pPr lvl="1" eaLnBrk="1" hangingPunct="1">
              <a:lnSpc>
                <a:spcPct val="80000"/>
              </a:lnSpc>
            </a:pPr>
            <a:endParaRPr lang="en-US" sz="28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smtClean="0">
                <a:latin typeface="Arial" charset="0"/>
              </a:rPr>
              <a:t>Our algorithms use modified </a:t>
            </a:r>
            <a:r>
              <a:rPr lang="en-US" sz="3200" u="sng" smtClean="0">
                <a:latin typeface="Arial" charset="0"/>
              </a:rPr>
              <a:t>Time Warping </a:t>
            </a:r>
            <a:r>
              <a:rPr lang="en-US" sz="3200" smtClean="0">
                <a:latin typeface="Arial" charset="0"/>
              </a:rPr>
              <a:t>based pattern recognition technique</a:t>
            </a:r>
            <a:r>
              <a:rPr lang="en-US" sz="3200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z="3200" smtClean="0">
                <a:latin typeface="Arial" charset="0"/>
              </a:rPr>
              <a:t>to detect stepping-stones. </a:t>
            </a:r>
          </a:p>
        </p:txBody>
      </p:sp>
      <p:sp>
        <p:nvSpPr>
          <p:cNvPr id="59396" name="Date Placeholder 9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59397" name="Footer Placeholder 11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59398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D354A26E-5EEF-42CD-97AF-C5539E16154C}" type="slidenum">
              <a:rPr lang="en-US" sz="1200"/>
              <a:pPr>
                <a:lnSpc>
                  <a:spcPct val="80000"/>
                </a:lnSpc>
              </a:pPr>
              <a:t>32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le 7"/>
          <p:cNvSpPr>
            <a:spLocks noGrp="1"/>
          </p:cNvSpPr>
          <p:nvPr>
            <p:ph type="title" idx="4294967295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63843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691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latin typeface="Arial" charset="0"/>
              </a:rPr>
              <a:t>Advantage of using our algorithms: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Arial" charset="0"/>
              </a:rPr>
              <a:t>Allows checking adjacent (across a single host) or</a:t>
            </a:r>
            <a:r>
              <a:rPr lang="en-US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u="sng" smtClean="0">
                <a:latin typeface="Arial" charset="0"/>
              </a:rPr>
              <a:t>non-adjacent</a:t>
            </a:r>
            <a:r>
              <a:rPr lang="en-US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(across multiple hosts)</a:t>
            </a:r>
            <a:r>
              <a:rPr lang="en-US" smtClean="0">
                <a:solidFill>
                  <a:schemeClr val="accent1"/>
                </a:solidFill>
                <a:latin typeface="Arial" charset="0"/>
              </a:rPr>
              <a:t> </a:t>
            </a:r>
            <a:r>
              <a:rPr lang="en-US" smtClean="0">
                <a:latin typeface="Arial" charset="0"/>
              </a:rPr>
              <a:t>pair of connections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latin typeface="Arial" charset="0"/>
                <a:ea typeface="PMingLiU" pitchFamily="18" charset="-120"/>
              </a:rPr>
              <a:t>Works even with </a:t>
            </a:r>
            <a:r>
              <a:rPr lang="en-US" altLang="zh-TW" smtClean="0">
                <a:solidFill>
                  <a:schemeClr val="accent2"/>
                </a:solidFill>
                <a:latin typeface="Arial" charset="0"/>
                <a:ea typeface="PMingLiU" pitchFamily="18" charset="-120"/>
              </a:rPr>
              <a:t>time skew issue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400" smtClean="0">
                <a:latin typeface="Arial" charset="0"/>
                <a:ea typeface="PMingLiU" pitchFamily="18" charset="-120"/>
              </a:rPr>
              <a:t>DTWS and OSA u</a:t>
            </a:r>
            <a:r>
              <a:rPr lang="en-US" sz="2400" smtClean="0">
                <a:latin typeface="Arial" charset="0"/>
                <a:ea typeface="PMingLiU" pitchFamily="18" charset="-120"/>
              </a:rPr>
              <a:t>se Slope correlation</a:t>
            </a:r>
            <a:endParaRPr lang="en-US" sz="240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Arial" charset="0"/>
              </a:rPr>
              <a:t>Can tolerates some </a:t>
            </a:r>
            <a:r>
              <a:rPr lang="en-US" smtClean="0">
                <a:solidFill>
                  <a:schemeClr val="accent2"/>
                </a:solidFill>
                <a:latin typeface="Arial" charset="0"/>
              </a:rPr>
              <a:t>chaff packets</a:t>
            </a:r>
            <a:r>
              <a:rPr lang="en-US" smtClean="0">
                <a:latin typeface="Arial" charset="0"/>
              </a:rPr>
              <a:t>.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</a:rPr>
              <a:t>OSA has only 8% FPR and 0% FNR with a 300% chaff 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>
                <a:latin typeface="Arial" charset="0"/>
              </a:rPr>
              <a:t>Low Time complexity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smtClean="0">
                <a:latin typeface="Arial" charset="0"/>
              </a:rPr>
              <a:t>OSA has only </a:t>
            </a:r>
            <a:r>
              <a:rPr lang="en-US" sz="2400" smtClean="0">
                <a:solidFill>
                  <a:schemeClr val="accent2"/>
                </a:solidFill>
                <a:latin typeface="Arial" charset="0"/>
              </a:rPr>
              <a:t>O(nm</a:t>
            </a:r>
            <a:r>
              <a:rPr lang="en-US" sz="2400" baseline="30000" smtClean="0">
                <a:solidFill>
                  <a:schemeClr val="accent2"/>
                </a:solidFill>
                <a:latin typeface="Arial" charset="0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 compare with OSSM: </a:t>
            </a:r>
            <a:r>
              <a:rPr lang="en-US" sz="2400" smtClean="0">
                <a:solidFill>
                  <a:schemeClr val="accent2"/>
                </a:solidFill>
                <a:latin typeface="Arial" charset="0"/>
              </a:rPr>
              <a:t>O(n</a:t>
            </a:r>
            <a:r>
              <a:rPr lang="en-US" sz="2400" baseline="30000" smtClean="0">
                <a:solidFill>
                  <a:schemeClr val="accent2"/>
                </a:solidFill>
                <a:latin typeface="Arial" charset="0"/>
              </a:rPr>
              <a:t>2</a:t>
            </a:r>
            <a:r>
              <a:rPr lang="en-US" sz="2400" smtClean="0">
                <a:solidFill>
                  <a:schemeClr val="accent2"/>
                </a:solidFill>
                <a:latin typeface="Arial" charset="0"/>
              </a:rPr>
              <a:t>m</a:t>
            </a:r>
            <a:r>
              <a:rPr lang="en-US" sz="2400" baseline="30000" smtClean="0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en-US" sz="2400" smtClean="0">
                <a:solidFill>
                  <a:schemeClr val="accent2"/>
                </a:solidFill>
                <a:latin typeface="Arial" charset="0"/>
              </a:rPr>
              <a:t>)</a:t>
            </a:r>
            <a:r>
              <a:rPr lang="en-US" sz="2400" smtClean="0">
                <a:latin typeface="Arial" charset="0"/>
              </a:rPr>
              <a:t> </a:t>
            </a:r>
          </a:p>
        </p:txBody>
      </p:sp>
      <p:sp>
        <p:nvSpPr>
          <p:cNvPr id="163844" name="Date Placeholder 9"/>
          <p:cNvSpPr txBox="1">
            <a:spLocks noGrp="1"/>
          </p:cNvSpPr>
          <p:nvPr/>
        </p:nvSpPr>
        <p:spPr bwMode="auto">
          <a:xfrm>
            <a:off x="6096000" y="6248400"/>
            <a:ext cx="2667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400">
                <a:solidFill>
                  <a:schemeClr val="tx2"/>
                </a:solidFill>
                <a:latin typeface="Tw Cen MT" pitchFamily="34" charset="0"/>
              </a:rPr>
              <a:t>08/23/2010</a:t>
            </a:r>
          </a:p>
        </p:txBody>
      </p:sp>
      <p:sp>
        <p:nvSpPr>
          <p:cNvPr id="163845" name="Footer Placeholder 11"/>
          <p:cNvSpPr txBox="1">
            <a:spLocks noGrp="1"/>
          </p:cNvSpPr>
          <p:nvPr/>
        </p:nvSpPr>
        <p:spPr bwMode="auto">
          <a:xfrm>
            <a:off x="609600" y="6248400"/>
            <a:ext cx="54213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1400">
                <a:solidFill>
                  <a:schemeClr val="tx2"/>
                </a:solidFill>
                <a:latin typeface="Tw Cen MT" pitchFamily="34" charset="0"/>
              </a:rPr>
              <a:t>The 6th Int'l Conference on Information Assurance and Security (IAS)</a:t>
            </a:r>
          </a:p>
        </p:txBody>
      </p:sp>
      <p:sp>
        <p:nvSpPr>
          <p:cNvPr id="163846" name="Slide Number Placeholder 10"/>
          <p:cNvSpPr txBox="1">
            <a:spLocks noGrp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0000"/>
              </a:lnSpc>
            </a:pPr>
            <a:fld id="{279FC785-A47E-4F69-AA7A-10F0BE92C43A}" type="slidenum">
              <a:rPr lang="en-US" sz="1200" b="1">
                <a:solidFill>
                  <a:srgbClr val="FFFFFF"/>
                </a:solidFill>
                <a:latin typeface="Tw Cen MT" pitchFamily="34" charset="0"/>
              </a:rPr>
              <a:pPr algn="ctr">
                <a:lnSpc>
                  <a:spcPct val="80000"/>
                </a:lnSpc>
              </a:pPr>
              <a:t>33</a:t>
            </a:fld>
            <a:endParaRPr lang="en-US" sz="1200" b="1">
              <a:solidFill>
                <a:srgbClr val="FFFFFF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514350" indent="-51435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of Evasion Techniques</a:t>
            </a:r>
          </a:p>
          <a:p>
            <a:pPr marL="514350" indent="-51435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Detect Attacks with Chaffing</a:t>
            </a:r>
          </a:p>
          <a:p>
            <a:pPr marL="514350" indent="-514350"/>
            <a:r>
              <a:rPr lang="en-US" dirty="0" smtClean="0"/>
              <a:t>Detect Attacks with Jittering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Jittering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hackers choose his/her jittering strategy.  We assume:</a:t>
            </a:r>
          </a:p>
          <a:p>
            <a:pPr lvl="1"/>
            <a:r>
              <a:rPr lang="en-US" dirty="0" smtClean="0"/>
              <a:t>Selected packets may be subject to extra delay.</a:t>
            </a:r>
          </a:p>
          <a:p>
            <a:pPr lvl="1"/>
            <a:r>
              <a:rPr lang="en-US" dirty="0" smtClean="0"/>
              <a:t>Packet ordering must be maintained.</a:t>
            </a:r>
          </a:p>
          <a:p>
            <a:pPr lvl="1"/>
            <a:r>
              <a:rPr lang="en-US" dirty="0" smtClean="0"/>
              <a:t>The amount of jittering is based on a probability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smtClean="0"/>
              <a:t>Hypothesis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400050" lvl="1" indent="-400050">
              <a:buFont typeface="Wingdings" pitchFamily="2" charset="2"/>
              <a:buChar char="§"/>
            </a:pPr>
            <a:r>
              <a:rPr lang="en-US" sz="3500" dirty="0" smtClean="0"/>
              <a:t>If we can detect intentionally jittered traffic, it is a sign of stepping-stone intrusion.</a:t>
            </a:r>
          </a:p>
          <a:p>
            <a:pPr marL="400050" lvl="1" indent="-400050">
              <a:buFont typeface="Wingdings" pitchFamily="2" charset="2"/>
              <a:buChar char="§"/>
            </a:pPr>
            <a:r>
              <a:rPr lang="en-US" sz="3500" dirty="0" smtClean="0"/>
              <a:t>It is necessary to be able to distinguish a normal network traffic from a jittered traffic.</a:t>
            </a:r>
          </a:p>
          <a:p>
            <a:pPr marL="800100" lvl="2" indent="-400050">
              <a:buFont typeface="Wingdings" pitchFamily="2" charset="2"/>
              <a:buChar char="§"/>
            </a:pPr>
            <a:r>
              <a:rPr lang="en-US" sz="3000" dirty="0" smtClean="0"/>
              <a:t>A lightly jittered traffic can be detected by a correlation-based detection algorithm.</a:t>
            </a:r>
          </a:p>
          <a:p>
            <a:pPr marL="800100" lvl="2" indent="-400050">
              <a:buFont typeface="Wingdings" pitchFamily="2" charset="2"/>
              <a:buChar char="§"/>
            </a:pPr>
            <a:r>
              <a:rPr lang="en-US" sz="3000" dirty="0" smtClean="0"/>
              <a:t>We should concentrate on highly jittered traffic. </a:t>
            </a:r>
          </a:p>
          <a:p>
            <a:pPr>
              <a:buFont typeface="Wingdings" pitchFamily="2" charset="2"/>
              <a:buChar char="§"/>
            </a:pPr>
            <a:r>
              <a:rPr lang="en-US" sz="3500" dirty="0" smtClean="0"/>
              <a:t>Extract a feature of the traffic that can provide enough distinction.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5674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6386" name="标题 1"/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0" y="457200"/>
            <a:ext cx="8229600" cy="10366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2. Network Traffic Modeling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914400" y="1752600"/>
            <a:ext cx="8229600" cy="46863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Network traffic flows have been widely studied for more than a decade.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Research on packets inter-arrival time gaps suggests the aggregation of those measurements fit with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General Pareto, and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Lognormal distributions.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9629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533400" y="1752600"/>
                <a:ext cx="8229600" cy="4686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r>
                  <a:rPr lang="en-US" sz="2400" dirty="0" smtClean="0"/>
                  <a:t>General Pareto distribution: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−1−1/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≠0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is the continuous shape parameter,  </a:t>
                </a:r>
                <a:r>
                  <a:rPr lang="el-GR" dirty="0" smtClean="0"/>
                  <a:t>σ</a:t>
                </a:r>
                <a:r>
                  <a:rPr lang="en-US" dirty="0" smtClean="0"/>
                  <a:t> is the continuous scale parameter (</a:t>
                </a:r>
                <a:r>
                  <a:rPr lang="el-GR" dirty="0" smtClean="0"/>
                  <a:t>σ</a:t>
                </a:r>
                <a:r>
                  <a:rPr lang="en-US" dirty="0" smtClean="0"/>
                  <a:t> &gt; 0), and </a:t>
                </a:r>
                <a:r>
                  <a:rPr lang="el-GR" dirty="0" smtClean="0"/>
                  <a:t>μ</a:t>
                </a:r>
                <a:r>
                  <a:rPr lang="en-US" dirty="0" smtClean="0"/>
                  <a:t> is the continuous location parameter.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Lognormal distribution: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𝑙𝑛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/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𝛾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where  is </a:t>
                </a:r>
                <a:r>
                  <a:rPr lang="el-GR" dirty="0" smtClean="0"/>
                  <a:t>σ </a:t>
                </a:r>
                <a:r>
                  <a:rPr lang="en-US" dirty="0" smtClean="0"/>
                  <a:t>continuous parameter (</a:t>
                </a:r>
                <a:r>
                  <a:rPr lang="el-GR" dirty="0" smtClean="0"/>
                  <a:t>σ</a:t>
                </a:r>
                <a:r>
                  <a:rPr lang="en-US" dirty="0" smtClean="0"/>
                  <a:t>&gt;0), </a:t>
                </a:r>
                <a:r>
                  <a:rPr lang="el-GR" dirty="0" smtClean="0"/>
                  <a:t>μ </a:t>
                </a:r>
                <a:r>
                  <a:rPr lang="en-US" dirty="0" smtClean="0"/>
                  <a:t>is continuous parameter, and  </a:t>
                </a:r>
                <a:r>
                  <a:rPr lang="el-GR" dirty="0" smtClean="0"/>
                  <a:t>γ</a:t>
                </a:r>
                <a:r>
                  <a:rPr lang="en-US" dirty="0" smtClean="0"/>
                  <a:t> is continuous location parameter.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533400" y="1752600"/>
                <a:ext cx="8229600" cy="46863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1185" t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45720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Probability Density Function</a:t>
            </a: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sz="3600" dirty="0" smtClean="0"/>
              <a:t>Estimate Parameters by Maximum Likelihood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12648" y="1600200"/>
            <a:ext cx="7921752" cy="3048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Given the traffic model and traffic stream, we can estimate distribution parameters by MLE. </a:t>
            </a:r>
          </a:p>
          <a:p>
            <a:pPr lvl="1">
              <a:buFont typeface="Wingdings" pitchFamily="2" charset="2"/>
              <a:buChar char="§"/>
            </a:pPr>
            <a:r>
              <a:rPr lang="en-US" sz="3400" dirty="0" smtClean="0"/>
              <a:t>Input:</a:t>
            </a:r>
          </a:p>
          <a:p>
            <a:pPr lvl="2">
              <a:buFont typeface="Wingdings" pitchFamily="2" charset="2"/>
              <a:buChar char="§"/>
            </a:pPr>
            <a:r>
              <a:rPr lang="en-US" sz="3400" dirty="0" smtClean="0"/>
              <a:t>A set of observed inter-arrival time gaps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, ... , </a:t>
            </a:r>
            <a:r>
              <a:rPr lang="en-US" sz="34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4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400" dirty="0" smtClean="0"/>
          </a:p>
          <a:p>
            <a:pPr lvl="2">
              <a:buFont typeface="Wingdings" pitchFamily="2" charset="2"/>
              <a:buChar char="§"/>
            </a:pPr>
            <a:r>
              <a:rPr lang="en-US" sz="3400" dirty="0" smtClean="0"/>
              <a:t>The probability density function </a:t>
            </a:r>
            <a:r>
              <a:rPr lang="en-US" sz="3400" i="1" dirty="0" smtClean="0"/>
              <a:t>f(x) </a:t>
            </a:r>
            <a:r>
              <a:rPr lang="en-US" sz="3400" dirty="0" smtClean="0"/>
              <a:t>of a testing distribution model (e. g. General Pareto Distribution).</a:t>
            </a:r>
          </a:p>
          <a:p>
            <a:pPr lvl="1">
              <a:buFont typeface="Wingdings" pitchFamily="2" charset="2"/>
              <a:buChar char="§"/>
            </a:pPr>
            <a:r>
              <a:rPr lang="en-US" sz="3400" dirty="0" smtClean="0"/>
              <a:t>Output:</a:t>
            </a:r>
          </a:p>
          <a:p>
            <a:pPr lvl="2">
              <a:buFont typeface="Wingdings" pitchFamily="2" charset="2"/>
              <a:buChar char="§"/>
            </a:pPr>
            <a:r>
              <a:rPr lang="en-US" sz="3400" dirty="0" smtClean="0"/>
              <a:t>The estimated parameters of the testing model.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36550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6549" name="Object 5"/>
          <p:cNvGraphicFramePr>
            <a:graphicFrameLocks noChangeAspect="1"/>
          </p:cNvGraphicFramePr>
          <p:nvPr/>
        </p:nvGraphicFramePr>
        <p:xfrm>
          <a:off x="457200" y="4648200"/>
          <a:ext cx="5532437" cy="1828800"/>
        </p:xfrm>
        <a:graphic>
          <a:graphicData uri="http://schemas.openxmlformats.org/presentationml/2006/ole">
            <p:oleObj spid="_x0000_s2062" name="Equation" r:id="rId11" imgW="3556000" imgH="1168400" progId="Equation.3">
              <p:embed/>
            </p:oleObj>
          </a:graphicData>
        </a:graphic>
      </p:graphicFrame>
      <p:sp>
        <p:nvSpPr>
          <p:cNvPr id="10" name="TextBox 9"/>
          <p:cNvSpPr txBox="1"/>
          <p:nvPr>
            <p:custDataLst>
              <p:tags r:id="rId8"/>
            </p:custDataLst>
          </p:nvPr>
        </p:nvSpPr>
        <p:spPr>
          <a:xfrm>
            <a:off x="5486400" y="5410200"/>
            <a:ext cx="33528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θ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θ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 was a vector defined on 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-dimensional parameter space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2349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Stepping-Stone Detection</a:t>
            </a:r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Line 8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990600" y="3581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9906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2514600"/>
            <a:ext cx="1828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dirty="0"/>
              <a:t>Stepping-Stone</a:t>
            </a:r>
          </a:p>
        </p:txBody>
      </p:sp>
      <p:sp>
        <p:nvSpPr>
          <p:cNvPr id="13" name="椭圆 2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0" y="3048000"/>
            <a:ext cx="1219200" cy="1143000"/>
          </a:xfrm>
          <a:prstGeom prst="ellipse">
            <a:avLst/>
          </a:prstGeom>
          <a:noFill/>
          <a:ln w="38100" algn="ctr">
            <a:solidFill>
              <a:srgbClr val="7030A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8" name="Picture 2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209800" y="3429000"/>
            <a:ext cx="533400" cy="47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01000" y="3276600"/>
            <a:ext cx="685800" cy="871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 descr="D:\Desktop\Picture1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 cstate="print"/>
          <a:srcRect l="5841" r="12383" b="12500"/>
          <a:stretch>
            <a:fillRect/>
          </a:stretch>
        </p:blipFill>
        <p:spPr bwMode="auto">
          <a:xfrm>
            <a:off x="304800" y="3352800"/>
            <a:ext cx="685800" cy="685800"/>
          </a:xfrm>
          <a:prstGeom prst="rect">
            <a:avLst/>
          </a:prstGeom>
          <a:noFill/>
        </p:spPr>
      </p:pic>
      <p:pic>
        <p:nvPicPr>
          <p:cNvPr id="23" name="Picture 2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152900" y="3429000"/>
            <a:ext cx="533400" cy="47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172200" y="3429000"/>
            <a:ext cx="533400" cy="47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Line 8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895600" y="3581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H="1" flipV="1">
            <a:off x="28956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876800" y="3581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48768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781800" y="35814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5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H="1" flipV="1">
            <a:off x="67818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600200"/>
            <a:ext cx="46577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/>
            <a:r>
              <a:rPr lang="en-US" sz="3600" dirty="0" smtClean="0"/>
              <a:t>Fitting Data with General Pareto and Lognormal Distributions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949043" cy="4457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Data with General Pareto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5951764" cy="44577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953000"/>
            <a:ext cx="1294384" cy="10668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Data with </a:t>
            </a:r>
            <a:r>
              <a:rPr lang="en-US" dirty="0" smtClean="0"/>
              <a:t>Lognormal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5924550" cy="4486275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5105400"/>
            <a:ext cx="1207718" cy="9906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Jittering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657600"/>
            <a:ext cx="4114800" cy="24003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038600" cy="44577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429000" y="3886200"/>
            <a:ext cx="10668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4038600" cy="44577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81400"/>
            <a:ext cx="4095750" cy="25527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429000" y="3886200"/>
            <a:ext cx="10668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733800"/>
            <a:ext cx="1202163" cy="982494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9400" y="1981200"/>
            <a:ext cx="1201928" cy="9906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4400" dirty="0" smtClean="0"/>
              <a:t>Pareto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With Jittering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58E-6 L 0.15833 3.35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40518E-6 L 0.00104 -0.260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smtClean="0"/>
              <a:t>Strategy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00050" lvl="1" indent="-400050">
              <a:buFont typeface="Wingdings" pitchFamily="2" charset="2"/>
              <a:buChar char="§"/>
            </a:pPr>
            <a:r>
              <a:rPr lang="en-US" dirty="0" smtClean="0"/>
              <a:t>By utilizing parameters of a distribution as a feature to build a classifier, we want to separate jittered traffics from un-jittered ones.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4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smtClean="0"/>
              <a:t>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400050" lvl="1" indent="-400050">
              <a:buFont typeface="Wingdings" pitchFamily="2" charset="2"/>
              <a:buChar char="§"/>
            </a:pPr>
            <a:r>
              <a:rPr lang="en-US" dirty="0" smtClean="0"/>
              <a:t>Selecting a distribution model.</a:t>
            </a:r>
          </a:p>
          <a:p>
            <a:pPr marL="400050" lvl="1" indent="-400050">
              <a:buFont typeface="Wingdings" pitchFamily="2" charset="2"/>
              <a:buChar char="§"/>
            </a:pPr>
            <a:r>
              <a:rPr lang="en-US" dirty="0" smtClean="0"/>
              <a:t>Using parameters of the distribution model as features.</a:t>
            </a:r>
          </a:p>
          <a:p>
            <a:pPr marL="400050" lvl="1" indent="-400050">
              <a:buFont typeface="Wingdings" pitchFamily="2" charset="2"/>
              <a:buChar char="§"/>
            </a:pPr>
            <a:r>
              <a:rPr lang="en-US" dirty="0" smtClean="0"/>
              <a:t>Estimating parameters by MLE.</a:t>
            </a:r>
          </a:p>
          <a:p>
            <a:pPr marL="400050" lvl="1" indent="-400050">
              <a:buFont typeface="Wingdings" pitchFamily="2" charset="2"/>
              <a:buChar char="§"/>
            </a:pPr>
            <a:r>
              <a:rPr lang="en-US" dirty="0" smtClean="0"/>
              <a:t>Given un-jittered traffics and jittered traffics in training phase, using Support Vector Machine to decide the separation </a:t>
            </a:r>
            <a:r>
              <a:rPr lang="en-US" dirty="0" err="1" smtClean="0"/>
              <a:t>hyperplane</a:t>
            </a:r>
            <a:r>
              <a:rPr lang="en-US" dirty="0" smtClean="0"/>
              <a:t>.</a:t>
            </a:r>
          </a:p>
          <a:p>
            <a:pPr marL="400050" lvl="1" indent="-400050">
              <a:buFont typeface="Wingdings" pitchFamily="2" charset="2"/>
              <a:buChar char="§"/>
            </a:pPr>
            <a:r>
              <a:rPr lang="en-US" dirty="0" smtClean="0"/>
              <a:t>Classifying incoming traffics by the </a:t>
            </a:r>
            <a:r>
              <a:rPr lang="en-US" dirty="0" err="1" smtClean="0"/>
              <a:t>hyperplane</a:t>
            </a:r>
            <a:r>
              <a:rPr lang="en-US" dirty="0" smtClean="0"/>
              <a:t> . 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49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SVM</a:t>
            </a:r>
            <a:endParaRPr lang="en-US" sz="3600" b="1" dirty="0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 l="3448" t="4177" r="7184"/>
          <a:stretch>
            <a:fillRect/>
          </a:stretch>
        </p:blipFill>
        <p:spPr bwMode="auto">
          <a:xfrm>
            <a:off x="685800" y="1676400"/>
            <a:ext cx="7543800" cy="4724400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>
          <a:xfrm>
            <a:off x="4343400" y="1828800"/>
            <a:ext cx="228600" cy="3962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Another Case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133600"/>
            <a:ext cx="8181975" cy="4543425"/>
          </a:xfrm>
          <a:prstGeom prst="rect">
            <a:avLst/>
          </a:prstGeom>
          <a:noFill/>
        </p:spPr>
      </p:pic>
      <p:cxnSp>
        <p:nvCxnSpPr>
          <p:cNvPr id="4" name="Straight Connector 3"/>
          <p:cNvCxnSpPr/>
          <p:nvPr/>
        </p:nvCxnSpPr>
        <p:spPr>
          <a:xfrm>
            <a:off x="3962400" y="2133600"/>
            <a:ext cx="228600" cy="3962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Stepping-Stone Detection</a:t>
            </a:r>
            <a:endParaRPr lang="en-US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2971800"/>
            <a:ext cx="12790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Group 70"/>
          <p:cNvGrpSpPr/>
          <p:nvPr/>
        </p:nvGrpSpPr>
        <p:grpSpPr>
          <a:xfrm>
            <a:off x="990600" y="3200400"/>
            <a:ext cx="2743200" cy="76200"/>
            <a:chOff x="990600" y="3200400"/>
            <a:chExt cx="2743200" cy="76200"/>
          </a:xfrm>
        </p:grpSpPr>
        <p:sp>
          <p:nvSpPr>
            <p:cNvPr id="5" name="Line 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990600" y="3276600"/>
              <a:ext cx="2743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219200" y="3200400"/>
              <a:ext cx="2133600" cy="76200"/>
              <a:chOff x="3048000" y="5410200"/>
              <a:chExt cx="2133600" cy="76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0480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3528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576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1148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3434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82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05400" y="5410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5334000" y="3962400"/>
            <a:ext cx="2743200" cy="76200"/>
            <a:chOff x="5334000" y="3962400"/>
            <a:chExt cx="2743200" cy="76200"/>
          </a:xfrm>
        </p:grpSpPr>
        <p:sp>
          <p:nvSpPr>
            <p:cNvPr id="22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5334000" y="4038600"/>
              <a:ext cx="2743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638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674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19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77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858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20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34000" y="3581400"/>
            <a:ext cx="2743200" cy="76200"/>
            <a:chOff x="5334000" y="3581400"/>
            <a:chExt cx="2743200" cy="76200"/>
          </a:xfrm>
        </p:grpSpPr>
        <p:sp>
          <p:nvSpPr>
            <p:cNvPr id="31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5334000" y="3657600"/>
              <a:ext cx="2743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62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867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8580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162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6200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34000" y="3200400"/>
            <a:ext cx="2743200" cy="76200"/>
            <a:chOff x="5334000" y="3200400"/>
            <a:chExt cx="2743200" cy="76200"/>
          </a:xfrm>
        </p:grpSpPr>
        <p:sp>
          <p:nvSpPr>
            <p:cNvPr id="40" name="Line 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334000" y="3276600"/>
              <a:ext cx="2743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102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867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6477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58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239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6200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90600" y="3962400"/>
            <a:ext cx="2743200" cy="76200"/>
            <a:chOff x="990600" y="3962400"/>
            <a:chExt cx="2743200" cy="76200"/>
          </a:xfrm>
        </p:grpSpPr>
        <p:sp>
          <p:nvSpPr>
            <p:cNvPr id="55" name="Line 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990600" y="4038600"/>
              <a:ext cx="2743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0668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524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2133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27432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895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276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526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905000" y="3962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0600" y="3581400"/>
            <a:ext cx="2743200" cy="76200"/>
            <a:chOff x="990600" y="3581400"/>
            <a:chExt cx="2743200" cy="76200"/>
          </a:xfrm>
        </p:grpSpPr>
        <p:sp>
          <p:nvSpPr>
            <p:cNvPr id="48" name="Line 8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990600" y="3657600"/>
              <a:ext cx="2743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066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5240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9812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133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514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2766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0480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Curved Connector 67"/>
          <p:cNvCxnSpPr/>
          <p:nvPr/>
        </p:nvCxnSpPr>
        <p:spPr>
          <a:xfrm>
            <a:off x="3810000" y="3276600"/>
            <a:ext cx="1447800" cy="3810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981200" y="4495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Finding correlation between gaps of incoming packet stream and outgoing packet stream.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457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3. Feature Extraction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33400" y="1524000"/>
            <a:ext cx="8153400" cy="4800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Network traffic modeling has already been studied.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Jittering part is controlled by intruders. </a:t>
            </a:r>
            <a:r>
              <a:rPr lang="en-US" sz="2800" dirty="0" smtClean="0"/>
              <a:t>Choosing which packet to jitter is under Bernoulli distribution. How and how much to jitter are based on jittering distribution and jittering rate.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Different distributions have different parameters. The common parts are mean and standard deviation.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We are going to discuss the impact of those factors.</a:t>
            </a:r>
          </a:p>
          <a:p>
            <a:pPr marL="685800" lvl="1" indent="-685800">
              <a:buNone/>
            </a:pPr>
            <a:endParaRPr lang="en-US" dirty="0" smtClean="0"/>
          </a:p>
          <a:p>
            <a:pPr marL="685800" lvl="1" indent="-68580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431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92162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Impact of Jittering Distribution Models into Detection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Since intruder can use any distribution models to jitter the original connection stream. One cannot pre-assume or control the way of how hackers manipulate the traffic. </a:t>
            </a:r>
          </a:p>
          <a:p>
            <a:endParaRPr lang="en-US" sz="2400" dirty="0" smtClean="0"/>
          </a:p>
          <a:p>
            <a:r>
              <a:rPr lang="en-US" sz="2400" dirty="0" smtClean="0"/>
              <a:t>After we tried several different distribution models, based on our study, the distribution model used to jitter the traffic does not matter much.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921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dirty="0" smtClean="0"/>
              <a:t>4. Validation</a:t>
            </a:r>
            <a:r>
              <a:rPr lang="en-US" sz="3200" b="1" i="1" dirty="0" smtClean="0"/>
              <a:t/>
            </a:r>
            <a:br>
              <a:rPr lang="en-US" sz="3200" b="1" i="1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There are several parameters:</a:t>
            </a:r>
          </a:p>
          <a:p>
            <a:pPr lvl="1"/>
            <a:r>
              <a:rPr lang="en-US" sz="2000" dirty="0" smtClean="0"/>
              <a:t>Network traffic model,</a:t>
            </a:r>
          </a:p>
          <a:p>
            <a:pPr lvl="1"/>
            <a:r>
              <a:rPr lang="en-US" sz="2000" dirty="0" smtClean="0"/>
              <a:t>Jitter delay model,</a:t>
            </a:r>
          </a:p>
          <a:p>
            <a:pPr lvl="1"/>
            <a:r>
              <a:rPr lang="en-US" sz="2000" dirty="0" smtClean="0"/>
              <a:t>Jitter rate,</a:t>
            </a:r>
          </a:p>
          <a:p>
            <a:pPr lvl="1"/>
            <a:r>
              <a:rPr lang="en-US" sz="2000" dirty="0" smtClean="0"/>
              <a:t>Mean of jitter distribution,</a:t>
            </a:r>
          </a:p>
          <a:p>
            <a:pPr lvl="1"/>
            <a:r>
              <a:rPr lang="en-US" sz="2000" dirty="0" smtClean="0"/>
              <a:t>Standard deviation of jitter distribution. </a:t>
            </a:r>
          </a:p>
          <a:p>
            <a:r>
              <a:rPr lang="en-US" sz="2800" dirty="0" smtClean="0"/>
              <a:t>We can pick the network traffic model.  Jitter delay distribution does not change the result much. </a:t>
            </a:r>
          </a:p>
          <a:p>
            <a:r>
              <a:rPr lang="en-US" sz="2800" dirty="0" smtClean="0"/>
              <a:t>That leaves us with three parameters to validate.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Detect 100% Jittered Traffics with Different Standard deviation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905000"/>
            <a:ext cx="7848600" cy="45720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28563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z="3600" dirty="0" smtClean="0"/>
              <a:t>Mean Does Little Impact on Detection Rate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1219200"/>
            <a:ext cx="6406084" cy="36576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5105400"/>
            <a:ext cx="7239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detection rate is very sensitive to the standard deviation (changes from 30% to 100%) but not sensitive to the mean (0.2, 0.4 and 0.6) of the jittering distribution.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4776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3400" y="457200"/>
            <a:ext cx="73914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 smtClean="0"/>
              <a:t>Detect Jittered Streams with Different Jittering Rate</a:t>
            </a:r>
            <a:endParaRPr lang="en-US" sz="3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1600" y="1676400"/>
            <a:ext cx="5968881" cy="2877472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14400" y="4648200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Our method can detect most jittered cases with detection rate mostly at 80% or above.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Detection rate is generally higher for a higher jitter rate even though the detection rates don’t vary too much among the three jitter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670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3400" y="457200"/>
            <a:ext cx="73914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 smtClean="0"/>
              <a:t>Cases with low detection rate</a:t>
            </a:r>
            <a:endParaRPr lang="en-US" sz="3600" dirty="0">
              <a:latin typeface="+mj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1219200"/>
            <a:ext cx="5943600" cy="34290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14400" y="4648200"/>
            <a:ext cx="731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packets are closed to 100% being jittered, it is really difficult to detection those jittered traffics when the standard deviation of jitters is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However, this case will be detected by the correlation-based detection algorithms, just because the jittered one remains almost the same with the original one.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5670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080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Cases with High Detection Rate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029200"/>
            <a:ext cx="8229600" cy="1249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Our method can detect most cases based on the combination of all three factors: mean, standard deviation, and jittering rate. </a:t>
            </a:r>
          </a:p>
          <a:p>
            <a:r>
              <a:rPr lang="en-US" dirty="0" smtClean="0"/>
              <a:t>Experimental results show the detection rate is above 80% for cases with high standard deviation.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143000"/>
            <a:ext cx="6489600" cy="3962400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Result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66987590"/>
              </p:ext>
            </p:extLst>
          </p:nvPr>
        </p:nvGraphicFramePr>
        <p:xfrm>
          <a:off x="457200" y="1752600"/>
          <a:ext cx="8153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5973" y="1332016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Detection Rate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62806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 Positive Rate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6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 smtClean="0"/>
              <a:t>5.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95400"/>
            <a:ext cx="8382000" cy="48307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We </a:t>
            </a:r>
            <a:r>
              <a:rPr lang="en-US" sz="2800" dirty="0"/>
              <a:t>have found a set of features of the inter-arrival times that can be used to distinguish a jittered traffic from an un-jittered </a:t>
            </a:r>
            <a:r>
              <a:rPr lang="en-US" sz="2800" dirty="0" smtClean="0"/>
              <a:t>one when the traffic is highly jittered.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Thus we can distinguish intrusion connections from normal connections by either using a correlation-based algorithm (when jittering is low) or the algorithm presented here (when the jittering is high</a:t>
            </a:r>
            <a:r>
              <a:rPr lang="en-US" sz="2800" dirty="0" smtClean="0"/>
              <a:t>).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1990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5334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Intruder’s</a:t>
            </a:r>
            <a:r>
              <a:rPr lang="en-US" dirty="0" smtClean="0"/>
              <a:t> </a:t>
            </a:r>
            <a:r>
              <a:rPr lang="en-US" sz="4000" dirty="0" smtClean="0"/>
              <a:t>Evasion</a:t>
            </a:r>
            <a:r>
              <a:rPr lang="en-US" dirty="0" smtClean="0"/>
              <a:t> Techniques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Attackers have developed new evasion techniques.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Chaffing: adding additional packets to the stream that are removed later. 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2800" dirty="0" smtClean="0"/>
              <a:t>Jittering: delaying selected packets will change the characteristics of time intervals of a network stream.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3200" dirty="0" smtClean="0"/>
              <a:t>Chaffing has been studied more than jittering.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sz="3200" dirty="0" smtClean="0"/>
              <a:t>Hackers can utilize man-in-the-middle tools, such as Mallory, MITM Proxy, to add chaff packets or jitter the network traffic.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Chaffing and Jittering</a:t>
            </a:r>
            <a:endParaRPr lang="en-US" dirty="0"/>
          </a:p>
        </p:txBody>
      </p:sp>
      <p:sp>
        <p:nvSpPr>
          <p:cNvPr id="99" name="Slide Number Placeholder 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990600" y="4724400"/>
            <a:ext cx="6781800" cy="0"/>
          </a:xfrm>
          <a:prstGeom prst="line">
            <a:avLst/>
          </a:prstGeom>
          <a:noFill/>
          <a:ln w="381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28800" y="4648200"/>
            <a:ext cx="4876800" cy="76200"/>
            <a:chOff x="1295400" y="2667000"/>
            <a:chExt cx="4876800" cy="76200"/>
          </a:xfrm>
        </p:grpSpPr>
        <p:sp>
          <p:nvSpPr>
            <p:cNvPr id="7" name="Oval 6"/>
            <p:cNvSpPr/>
            <p:nvPr/>
          </p:nvSpPr>
          <p:spPr>
            <a:xfrm>
              <a:off x="1295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00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9050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90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895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00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114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876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0960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Line 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990600" y="2057400"/>
            <a:ext cx="6781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954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002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050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622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004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8100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114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34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768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1054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102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96000" y="198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1981200" y="5410200"/>
            <a:ext cx="4724400" cy="76200"/>
            <a:chOff x="1981200" y="5410200"/>
            <a:chExt cx="4724400" cy="76200"/>
          </a:xfrm>
        </p:grpSpPr>
        <p:sp>
          <p:nvSpPr>
            <p:cNvPr id="40" name="Oval 39"/>
            <p:cNvSpPr/>
            <p:nvPr/>
          </p:nvSpPr>
          <p:spPr>
            <a:xfrm>
              <a:off x="1981200" y="54102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133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67000" y="54102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8956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124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581400" y="54102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733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343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4648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4102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638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400800" y="5410200"/>
              <a:ext cx="76200" cy="7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294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90600" y="4343400"/>
            <a:ext cx="6781800" cy="1371600"/>
            <a:chOff x="990600" y="4343400"/>
            <a:chExt cx="6781800" cy="1371600"/>
          </a:xfrm>
        </p:grpSpPr>
        <p:sp>
          <p:nvSpPr>
            <p:cNvPr id="38" name="Line 8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990600" y="5486400"/>
              <a:ext cx="6781800" cy="0"/>
            </a:xfrm>
            <a:prstGeom prst="line">
              <a:avLst/>
            </a:prstGeom>
            <a:noFill/>
            <a:ln w="38100">
              <a:solidFill>
                <a:schemeClr val="accent3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1336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8288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4384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8956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338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1242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4290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3434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482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8768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4102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388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629400" y="4343400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90600" y="3200400"/>
            <a:ext cx="6781800" cy="0"/>
          </a:xfrm>
          <a:prstGeom prst="line">
            <a:avLst/>
          </a:prstGeom>
          <a:noFill/>
          <a:ln w="381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1828800" y="3124200"/>
            <a:ext cx="4876800" cy="76200"/>
            <a:chOff x="1295400" y="2667000"/>
            <a:chExt cx="4876800" cy="76200"/>
          </a:xfrm>
        </p:grpSpPr>
        <p:sp>
          <p:nvSpPr>
            <p:cNvPr id="72" name="Oval 71"/>
            <p:cNvSpPr/>
            <p:nvPr/>
          </p:nvSpPr>
          <p:spPr>
            <a:xfrm>
              <a:off x="1295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0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9050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362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590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8956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200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38100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114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1054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4102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0960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Oval 85"/>
          <p:cNvSpPr/>
          <p:nvPr/>
        </p:nvSpPr>
        <p:spPr>
          <a:xfrm>
            <a:off x="14478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862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1722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910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0104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9812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743200" y="31242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352800" y="3429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Chaffed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429000" y="60579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Jittered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3886200" y="3581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3962400" y="6248400"/>
            <a:ext cx="76200" cy="76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525963"/>
          </a:xfrm>
        </p:spPr>
        <p:txBody>
          <a:bodyPr/>
          <a:lstStyle/>
          <a:p>
            <a:pPr marL="514350" indent="-51435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Introduction of Evasion Techniques</a:t>
            </a:r>
          </a:p>
          <a:p>
            <a:pPr marL="514350" indent="-514350"/>
            <a:r>
              <a:rPr lang="en-US" dirty="0" smtClean="0"/>
              <a:t>Detect Attacks with Chaffing</a:t>
            </a:r>
          </a:p>
          <a:p>
            <a:pPr marL="514350" indent="-514350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Detect Attacks with Jittering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3C764-EDF1-40B9-B530-1A441FDB2D2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Stepping Stone Problem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200" smtClean="0">
                <a:latin typeface="Arial" charset="0"/>
                <a:ea typeface="PMingLiU" pitchFamily="18" charset="-120"/>
              </a:rPr>
              <a:t>Assumptions: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charset="0"/>
              </a:rPr>
              <a:t>Traffic monitoring done at servers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latin typeface="Arial" charset="0"/>
              </a:rPr>
              <a:t>Interactive stepping-stone streams</a:t>
            </a:r>
            <a:endParaRPr lang="en-US" altLang="zh-TW" sz="2000" smtClean="0">
              <a:latin typeface="Arial" charset="0"/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200" smtClean="0">
                <a:latin typeface="Arial" charset="0"/>
                <a:ea typeface="PMingLiU" pitchFamily="18" charset="-120"/>
              </a:rPr>
              <a:t>Most papers solves the problem</a:t>
            </a:r>
            <a:r>
              <a:rPr lang="en-US" sz="2200" smtClean="0">
                <a:latin typeface="Arial" charset="0"/>
              </a:rPr>
              <a:t> based </a:t>
            </a:r>
            <a:r>
              <a:rPr lang="en-US" altLang="zh-TW" sz="2200" smtClean="0">
                <a:latin typeface="Arial" charset="0"/>
                <a:ea typeface="PMingLiU" pitchFamily="18" charset="-120"/>
              </a:rPr>
              <a:t>on</a:t>
            </a:r>
            <a:r>
              <a:rPr lang="en-US" sz="2200" smtClean="0">
                <a:latin typeface="Arial" charset="0"/>
              </a:rPr>
              <a:t> </a:t>
            </a:r>
            <a:r>
              <a:rPr lang="en-US" sz="2200" smtClean="0">
                <a:solidFill>
                  <a:srgbClr val="9E3611"/>
                </a:solidFill>
                <a:latin typeface="Arial" charset="0"/>
              </a:rPr>
              <a:t>traffic timing</a:t>
            </a:r>
            <a:r>
              <a:rPr lang="en-US" sz="2200" smtClean="0">
                <a:latin typeface="Arial" charset="0"/>
              </a:rPr>
              <a:t>, for purposes of correlating traffic across stepping stones through the network. </a:t>
            </a:r>
            <a:endParaRPr lang="en-US" altLang="zh-TW" sz="2200" smtClean="0">
              <a:latin typeface="Arial" charset="0"/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i="1" smtClean="0">
                <a:solidFill>
                  <a:srgbClr val="9E3611"/>
                </a:solidFill>
                <a:latin typeface="Arial" charset="0"/>
                <a:ea typeface="PMingLiU" pitchFamily="18" charset="-120"/>
              </a:rPr>
              <a:t>O</a:t>
            </a:r>
            <a:r>
              <a:rPr lang="en-US" sz="2000" i="1" smtClean="0">
                <a:solidFill>
                  <a:srgbClr val="9E3611"/>
                </a:solidFill>
                <a:latin typeface="Arial" charset="0"/>
              </a:rPr>
              <a:t>bserve </a:t>
            </a:r>
            <a:r>
              <a:rPr lang="en-US" altLang="zh-TW" sz="2000" i="1" smtClean="0">
                <a:solidFill>
                  <a:srgbClr val="9E3611"/>
                </a:solidFill>
                <a:latin typeface="Arial" charset="0"/>
                <a:ea typeface="PMingLiU" pitchFamily="18" charset="-120"/>
              </a:rPr>
              <a:t>a pair of adjacent or non-adjacent streams</a:t>
            </a:r>
            <a:r>
              <a:rPr lang="en-US" sz="2000" i="1" smtClean="0">
                <a:solidFill>
                  <a:srgbClr val="9E3611"/>
                </a:solidFill>
                <a:latin typeface="Arial" charset="0"/>
              </a:rPr>
              <a:t> at monitor , and find out if </a:t>
            </a:r>
            <a:r>
              <a:rPr lang="en-US" altLang="zh-TW" sz="2000" i="1" smtClean="0">
                <a:solidFill>
                  <a:srgbClr val="9E3611"/>
                </a:solidFill>
                <a:latin typeface="Arial" charset="0"/>
                <a:ea typeface="PMingLiU" pitchFamily="18" charset="-120"/>
              </a:rPr>
              <a:t>they belong to the same connection chain.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i="1" smtClean="0">
              <a:solidFill>
                <a:srgbClr val="227A8F"/>
              </a:solidFill>
              <a:latin typeface="Arial" charset="0"/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500" smtClean="0">
                <a:latin typeface="Arial" charset="0"/>
                <a:ea typeface="PMingLiU" pitchFamily="18" charset="-120"/>
              </a:rPr>
              <a:t>Also consider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100" smtClean="0">
                <a:latin typeface="Arial" charset="0"/>
                <a:ea typeface="PMingLiU" pitchFamily="18" charset="-120"/>
              </a:rPr>
              <a:t>Evasion techniques by intruders such as Chaffing (Extra packets)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100" smtClean="0">
                <a:latin typeface="Arial" charset="0"/>
                <a:ea typeface="PMingLiU" pitchFamily="18" charset="-120"/>
              </a:rPr>
              <a:t>Clock Skew </a:t>
            </a:r>
          </a:p>
        </p:txBody>
      </p:sp>
      <p:sp>
        <p:nvSpPr>
          <p:cNvPr id="33796" name="Date Placeholder 7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08/23/2010</a:t>
            </a:r>
          </a:p>
        </p:txBody>
      </p:sp>
      <p:sp>
        <p:nvSpPr>
          <p:cNvPr id="33797" name="Footer Placeholder 9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The 6th Int'l Conference on Information Assurance and Security (IAS)</a:t>
            </a:r>
          </a:p>
        </p:txBody>
      </p:sp>
      <p:sp>
        <p:nvSpPr>
          <p:cNvPr id="3379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839215CA-6EB2-4611-A8C1-7EFA1E630EF9}" type="slidenum">
              <a:rPr lang="en-US" sz="1200"/>
              <a:pPr>
                <a:lnSpc>
                  <a:spcPct val="80000"/>
                </a:lnSpc>
              </a:pPr>
              <a:t>9</a:t>
            </a:fld>
            <a:endParaRPr lang="en-US" sz="1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Irn41oqnDJ6WXRJwtVU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yVEUYScqqbzuFKDeN2P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gNwCcBwYfdcgqxcQkBzp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jN1DGQt3lg2fh88hMhFs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YNkw2p9j2suVv7T4WJy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EFPWn403G6fSk0OUe0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oGCNTf1uxWtFLLC1dCu5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YNkw2p9j2suVv7T4WJy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fYNkw2p9j2suVv7T4WJy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yVEUYScqqbzuFKDeN2P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e1td6ISAJq7McWunV9u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yVEUYScqqbzuFKDeN2Pz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jyVEUYScqqbzuFKDeN2P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c8iN9qgpBXUlo7qilAUJ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qUKWcGXkvvvK0OvGvQh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8pcVAxJwdkuuV4YW4NxS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PLB5IOYVeK6OLW79zzHJB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reNnVcvm8xpd9Rv4UuKb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xNfDvEcZp9Ld3vqemd4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6wVRZrCAJMXn3qnsugT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EoF7s6zYqkGpcBHM99h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i8LMXT3XwPAho4PYdg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CJfNaErG08IfuRziQv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S2TcgGmKWxMfkrxbWsW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Gzqvo8YKADKhGEtfRoPc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pU2EGVveRLE0MZXdoVC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8uOgbidRLUzMyR1xcAK2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DcipZrm6Yj8WZSvEeOX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DcipZrm6Yj8WZSvEeOX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8uOgbidRLUzMyR1xcAK2O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blWmzCofQua2l9B9UAM0H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PIrn41oqnDJ6WXRJwtVU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2BRJCZEX7Ot2J4CF6lci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Uf2N7C6n4cudEDE5sneu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MWS5A7SenpQz3WsVRCCuc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UOSYKKYpsvj7mOVvmxA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ZO4rXzDXXNlE18ZeDmD5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tlGVhJbWXPY6IWFi645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2BRJCZEX7Ot2J4CF6lci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6wVRZrCAJMXn3qnsugTu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i8LMXT3XwPAho4PYdg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CJfNaErG08IfuRziQv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Xe1td6ISAJq7McWunV9u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S2TcgGmKWxMfkrxbWsW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6wVRZrCAJMXn3qnsugTu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di8LMXT3XwPAho4PYdg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mCJfNaErG08IfuRziQv8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GS2TcgGmKWxMfkrxbWsW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c2BRJCZEX7Ot2J4CF6lci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WLp5tkxJkSaJoiLJntVd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qjnD8cTwk5GS0GsNuPSW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arBVf0CU1SF8WMraDUkV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DcipZrm6Yj8WZSvEeOX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4k3KmFaafnj0QcbwgEv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qUKWcGXkvvvK0OvGvQh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aNRnlpqK4LbYdt9LGBkY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Hv2eCPDAJHIgOGTPm9X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zBY1jkcTUOaKbsQKHREi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gduyRiJ2Xwypnh47QePqO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SHWebvh0skofozJihEAnK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kwwVt4NZEO0lBt3PEHs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lcgpGMG4p2chxETNx711O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lkzZVUVoDjT5R3IHlvyI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Ps2dCGVHzFPmWM6BBtA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lcgpGMG4p2chxETNx711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UEoF7s6zYqkGpcBHM99h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lkzZVUVoDjT5R3IHlvyI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Ps2dCGVHzFPmWM6BBtA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NpLKpLV7HImnnFpSZSQTf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SlUmAGYTiGgStMbcuMrZ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Lu6kqKD1UtsBZj4DvMCc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Nhut7zYZONajVl0HP6Dg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cop3fzGzafGygUTyQCqcl"/>
</p:tagLst>
</file>

<file path=ppt/theme/_rels/themeOverr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Overr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Overr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Overr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 - Introduction including TCP - 1 un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3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ppt/theme/themeOverride4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Median">
    <a:maj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Tw Cen MT"/>
      <a:ea typeface=""/>
      <a:cs typeface=""/>
      <a:font script="Grek" typeface="Calibri"/>
      <a:font script="Cyrl" typeface="Calibri"/>
      <a:font script="Jpan" typeface="HGPｺﾞｼｯｸE"/>
      <a:font script="Hang" typeface="HY얕은샘물M"/>
      <a:font script="Hans" typeface="华文仿宋"/>
      <a:font script="Hant" typeface="微軟正黑體"/>
      <a:font script="Arab" typeface="Arial"/>
      <a:font script="Hebr" typeface="Levenim MT"/>
      <a:font script="Thai" typeface="Frees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Median">
    <a:fillStyleLst>
      <a:solidFill>
        <a:schemeClr val="phClr"/>
      </a:solidFill>
      <a:solidFill>
        <a:schemeClr val="phClr">
          <a:tint val="50000"/>
        </a:schemeClr>
      </a:solidFill>
      <a:solidFill>
        <a:schemeClr val="phClr"/>
      </a:solidFill>
    </a:fillStyleLst>
    <a:lnStyleLst>
      <a:ln w="10000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47625" cap="flat" cmpd="dbl" algn="ctr">
        <a:solidFill>
          <a:schemeClr val="phClr"/>
        </a:solidFill>
        <a:prstDash val="solid"/>
      </a:ln>
    </a:lnStyleLst>
    <a:effectStyleLst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300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phClr"/>
          </a:contourClr>
        </a:sp3d>
      </a:effectStyle>
    </a:effectStyleLst>
    <a:bg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  <a:blipFill>
        <a:blip xmlns:r="http://schemas.openxmlformats.org/officeDocument/2006/relationships" r:embed="rId2">
          <a:duotone>
            <a:schemeClr val="phClr">
              <a:shade val="90000"/>
              <a:satMod val="140000"/>
            </a:schemeClr>
            <a:schemeClr val="phClr">
              <a:satMod val="12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Template</Template>
  <TotalTime>962</TotalTime>
  <Words>3299</Words>
  <Application>Microsoft Office PowerPoint</Application>
  <PresentationFormat>On-screen Show (4:3)</PresentationFormat>
  <Paragraphs>516</Paragraphs>
  <Slides>59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1 - Introduction including TCP - 1 unit</vt:lpstr>
      <vt:lpstr>Equation</vt:lpstr>
      <vt:lpstr>Detecting Stepping-Stones under the Influence of Packet Chaffing and Jittering</vt:lpstr>
      <vt:lpstr>Contents</vt:lpstr>
      <vt:lpstr>1. Introduction</vt:lpstr>
      <vt:lpstr>Stepping-Stone Detection</vt:lpstr>
      <vt:lpstr>Stepping-Stone Detection</vt:lpstr>
      <vt:lpstr>Intruder’s Evasion Techniques </vt:lpstr>
      <vt:lpstr>Chaffing and Jittering</vt:lpstr>
      <vt:lpstr>      Contents</vt:lpstr>
      <vt:lpstr>Stepping Stone Problem</vt:lpstr>
      <vt:lpstr>Problem Statement</vt:lpstr>
      <vt:lpstr>Outline</vt:lpstr>
      <vt:lpstr>Time Warping Based Approaches:</vt:lpstr>
      <vt:lpstr>Previous Method I:  Dynamic Time Warping (DTW)</vt:lpstr>
      <vt:lpstr>Previous Method I:  Dynamic Time Warping (DTW)</vt:lpstr>
      <vt:lpstr>Previous Method II:  Optimal Subsequence with Merge (OSSM)</vt:lpstr>
      <vt:lpstr>If Dummy Packet Occurs…</vt:lpstr>
      <vt:lpstr>Previous Method:  Optimal Subsequence with Merge (OSSM)</vt:lpstr>
      <vt:lpstr>Problem of previous methods:</vt:lpstr>
      <vt:lpstr>Outline</vt:lpstr>
      <vt:lpstr>Method I:  Dynamic Time Warping with Window (DTWW)</vt:lpstr>
      <vt:lpstr>An Example of Using DTWW</vt:lpstr>
      <vt:lpstr>Method II:  Dynamic Time Warping with Slope (DTWS)</vt:lpstr>
      <vt:lpstr>Method III:  Optimal Slope Alignment (OSA)</vt:lpstr>
      <vt:lpstr>Method III:  Optimal Slope Alignment (OSA)</vt:lpstr>
      <vt:lpstr>Method III:  Optimal Slope Alignment (OSA)</vt:lpstr>
      <vt:lpstr>Outline</vt:lpstr>
      <vt:lpstr>Experiment Design</vt:lpstr>
      <vt:lpstr>Performance w/o Evasion Techniques </vt:lpstr>
      <vt:lpstr>Performance with Evasion Techniques </vt:lpstr>
      <vt:lpstr>Performance with both Clock Skew and Chaff Involvements</vt:lpstr>
      <vt:lpstr>Outline</vt:lpstr>
      <vt:lpstr>Summary</vt:lpstr>
      <vt:lpstr>Summary</vt:lpstr>
      <vt:lpstr>      Contents</vt:lpstr>
      <vt:lpstr>Jittering Model</vt:lpstr>
      <vt:lpstr>Hypothesis</vt:lpstr>
      <vt:lpstr>2. Network Traffic Modeling</vt:lpstr>
      <vt:lpstr>Slide 38</vt:lpstr>
      <vt:lpstr>Estimate Parameters by Maximum Likelihood</vt:lpstr>
      <vt:lpstr>Slide 40</vt:lpstr>
      <vt:lpstr>Histogram</vt:lpstr>
      <vt:lpstr>Fitting Data with General Pareto</vt:lpstr>
      <vt:lpstr>Fitting Data with Lognormal</vt:lpstr>
      <vt:lpstr>With Jittering</vt:lpstr>
      <vt:lpstr>Slide 45</vt:lpstr>
      <vt:lpstr>Strategy</vt:lpstr>
      <vt:lpstr>Approach</vt:lpstr>
      <vt:lpstr>Slide 48</vt:lpstr>
      <vt:lpstr>Another Case</vt:lpstr>
      <vt:lpstr>3. Feature Extraction</vt:lpstr>
      <vt:lpstr> Impact of Jittering Distribution Models into Detection </vt:lpstr>
      <vt:lpstr> 4. Validation </vt:lpstr>
      <vt:lpstr>Detect 100% Jittered Traffics with Different Standard deviation</vt:lpstr>
      <vt:lpstr>Mean Does Little Impact on Detection Rate</vt:lpstr>
      <vt:lpstr>Slide 55</vt:lpstr>
      <vt:lpstr>Slide 56</vt:lpstr>
      <vt:lpstr>Cases with High Detection Rate</vt:lpstr>
      <vt:lpstr>Result Summary</vt:lpstr>
      <vt:lpstr>5. Summary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Stepping-Stones under the Influence of Packet Jittering</dc:title>
  <dc:creator>Huang</dc:creator>
  <cp:lastModifiedBy>Huang</cp:lastModifiedBy>
  <cp:revision>40</cp:revision>
  <dcterms:created xsi:type="dcterms:W3CDTF">2013-11-20T16:47:45Z</dcterms:created>
  <dcterms:modified xsi:type="dcterms:W3CDTF">2014-07-02T16:07:44Z</dcterms:modified>
</cp:coreProperties>
</file>