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7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8505" autoAdjust="0"/>
  </p:normalViewPr>
  <p:slideViewPr>
    <p:cSldViewPr>
      <p:cViewPr>
        <p:scale>
          <a:sx n="80" d="100"/>
          <a:sy n="80" d="100"/>
        </p:scale>
        <p:origin x="-354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909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\UH\Paper\2012\Tor\Data\ssh-cle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0593285214348212"/>
          <c:y val="3.3720636856611585E-2"/>
          <c:w val="0.85325459317585295"/>
          <c:h val="0.89019233643630558"/>
        </c:manualLayout>
      </c:layout>
      <c:scatterChart>
        <c:scatterStyle val="lineMarker"/>
        <c:ser>
          <c:idx val="1"/>
          <c:order val="0"/>
          <c:tx>
            <c:v>AN</c:v>
          </c:tx>
          <c:spPr>
            <a:ln>
              <a:prstDash val="dash"/>
            </a:ln>
          </c:spPr>
          <c:marker>
            <c:symbol val="none"/>
          </c:marker>
          <c:xVal>
            <c:numRef>
              <c:f>ROC!$B$1:$B$46</c:f>
              <c:numCache>
                <c:formatCode>0.0%</c:formatCode>
                <c:ptCount val="46"/>
                <c:pt idx="0">
                  <c:v>2.0000000000000013E-3</c:v>
                </c:pt>
                <c:pt idx="1">
                  <c:v>2.0000000000000013E-3</c:v>
                </c:pt>
                <c:pt idx="2">
                  <c:v>2.0408163265306135E-2</c:v>
                </c:pt>
                <c:pt idx="3">
                  <c:v>2.0408163265306135E-2</c:v>
                </c:pt>
                <c:pt idx="4">
                  <c:v>4.0816326530612297E-2</c:v>
                </c:pt>
                <c:pt idx="5">
                  <c:v>4.0816326530612297E-2</c:v>
                </c:pt>
                <c:pt idx="6">
                  <c:v>6.1224489795918373E-2</c:v>
                </c:pt>
                <c:pt idx="7">
                  <c:v>8.1632653061224525E-2</c:v>
                </c:pt>
                <c:pt idx="8">
                  <c:v>8.1632653061224525E-2</c:v>
                </c:pt>
                <c:pt idx="9">
                  <c:v>8.1632653061224525E-2</c:v>
                </c:pt>
                <c:pt idx="10">
                  <c:v>8.1632653061224525E-2</c:v>
                </c:pt>
                <c:pt idx="11">
                  <c:v>8.1632653061224525E-2</c:v>
                </c:pt>
                <c:pt idx="12">
                  <c:v>8.1632653061224525E-2</c:v>
                </c:pt>
                <c:pt idx="13">
                  <c:v>8.1632653061224525E-2</c:v>
                </c:pt>
                <c:pt idx="14">
                  <c:v>8.1632653061224525E-2</c:v>
                </c:pt>
                <c:pt idx="15">
                  <c:v>8.1632653061224525E-2</c:v>
                </c:pt>
                <c:pt idx="16">
                  <c:v>8.1632653061224525E-2</c:v>
                </c:pt>
                <c:pt idx="17">
                  <c:v>8.1632653061224525E-2</c:v>
                </c:pt>
                <c:pt idx="18">
                  <c:v>8.1632653061224525E-2</c:v>
                </c:pt>
                <c:pt idx="19">
                  <c:v>8.1632653061224525E-2</c:v>
                </c:pt>
                <c:pt idx="20">
                  <c:v>8.1632653061224525E-2</c:v>
                </c:pt>
                <c:pt idx="21">
                  <c:v>0.10204081632653061</c:v>
                </c:pt>
                <c:pt idx="22">
                  <c:v>0.10204081632653061</c:v>
                </c:pt>
                <c:pt idx="23">
                  <c:v>0.10204081632653061</c:v>
                </c:pt>
                <c:pt idx="24">
                  <c:v>0.10204081632653061</c:v>
                </c:pt>
                <c:pt idx="25">
                  <c:v>0.10204081632653061</c:v>
                </c:pt>
                <c:pt idx="26">
                  <c:v>0.10204081632653061</c:v>
                </c:pt>
                <c:pt idx="27">
                  <c:v>0.10204081632653061</c:v>
                </c:pt>
                <c:pt idx="28">
                  <c:v>0.12244897959183669</c:v>
                </c:pt>
                <c:pt idx="29">
                  <c:v>0.14285714285714296</c:v>
                </c:pt>
                <c:pt idx="30">
                  <c:v>0.16326530612244916</c:v>
                </c:pt>
                <c:pt idx="31">
                  <c:v>0.18367346938775511</c:v>
                </c:pt>
                <c:pt idx="32">
                  <c:v>0.20408163265306123</c:v>
                </c:pt>
                <c:pt idx="33">
                  <c:v>0.22448979591836743</c:v>
                </c:pt>
                <c:pt idx="34">
                  <c:v>0.24489795918367346</c:v>
                </c:pt>
                <c:pt idx="35">
                  <c:v>0.26530612244897961</c:v>
                </c:pt>
                <c:pt idx="36">
                  <c:v>0.28571428571428592</c:v>
                </c:pt>
                <c:pt idx="37">
                  <c:v>0.30612244897959201</c:v>
                </c:pt>
                <c:pt idx="38">
                  <c:v>0.32653061224489827</c:v>
                </c:pt>
                <c:pt idx="39">
                  <c:v>0.34693877551020436</c:v>
                </c:pt>
                <c:pt idx="40">
                  <c:v>0.36734693877551039</c:v>
                </c:pt>
                <c:pt idx="41">
                  <c:v>0.38775510204081631</c:v>
                </c:pt>
                <c:pt idx="42">
                  <c:v>0.38775510204081631</c:v>
                </c:pt>
                <c:pt idx="43">
                  <c:v>0.39000000000000018</c:v>
                </c:pt>
                <c:pt idx="44">
                  <c:v>0.4</c:v>
                </c:pt>
                <c:pt idx="45">
                  <c:v>0.5</c:v>
                </c:pt>
              </c:numCache>
            </c:numRef>
          </c:xVal>
          <c:yVal>
            <c:numRef>
              <c:f>ROC!$C$1:$C$46</c:f>
              <c:numCache>
                <c:formatCode>0.0%</c:formatCode>
                <c:ptCount val="46"/>
                <c:pt idx="0">
                  <c:v>0</c:v>
                </c:pt>
                <c:pt idx="1">
                  <c:v>0.64000000000000035</c:v>
                </c:pt>
                <c:pt idx="2">
                  <c:v>0.66000000000000036</c:v>
                </c:pt>
                <c:pt idx="3">
                  <c:v>0.66000000000000036</c:v>
                </c:pt>
                <c:pt idx="4">
                  <c:v>0.68000000000000027</c:v>
                </c:pt>
                <c:pt idx="5">
                  <c:v>0.68000000000000027</c:v>
                </c:pt>
                <c:pt idx="6">
                  <c:v>0.70000000000000029</c:v>
                </c:pt>
                <c:pt idx="7">
                  <c:v>0.70000000000000029</c:v>
                </c:pt>
                <c:pt idx="8">
                  <c:v>0.70000000000000029</c:v>
                </c:pt>
                <c:pt idx="9">
                  <c:v>0.70000000000000029</c:v>
                </c:pt>
                <c:pt idx="10">
                  <c:v>0.70000000000000029</c:v>
                </c:pt>
                <c:pt idx="11">
                  <c:v>0.70000000000000029</c:v>
                </c:pt>
                <c:pt idx="12">
                  <c:v>0.70000000000000029</c:v>
                </c:pt>
                <c:pt idx="13">
                  <c:v>0.70000000000000029</c:v>
                </c:pt>
                <c:pt idx="14">
                  <c:v>0.70000000000000029</c:v>
                </c:pt>
                <c:pt idx="15">
                  <c:v>0.70000000000000029</c:v>
                </c:pt>
                <c:pt idx="16">
                  <c:v>0.70000000000000029</c:v>
                </c:pt>
                <c:pt idx="17">
                  <c:v>0.70000000000000029</c:v>
                </c:pt>
                <c:pt idx="18">
                  <c:v>0.70000000000000029</c:v>
                </c:pt>
                <c:pt idx="19">
                  <c:v>0.70000000000000029</c:v>
                </c:pt>
                <c:pt idx="20">
                  <c:v>0.70000000000000029</c:v>
                </c:pt>
                <c:pt idx="21">
                  <c:v>0.70000000000000029</c:v>
                </c:pt>
                <c:pt idx="22">
                  <c:v>0.72000000000000031</c:v>
                </c:pt>
                <c:pt idx="23">
                  <c:v>0.72000000000000031</c:v>
                </c:pt>
                <c:pt idx="24">
                  <c:v>0.72000000000000031</c:v>
                </c:pt>
                <c:pt idx="25">
                  <c:v>0.72000000000000031</c:v>
                </c:pt>
                <c:pt idx="26">
                  <c:v>0.72000000000000031</c:v>
                </c:pt>
                <c:pt idx="27">
                  <c:v>0.72000000000000031</c:v>
                </c:pt>
                <c:pt idx="28">
                  <c:v>0.72000000000000031</c:v>
                </c:pt>
                <c:pt idx="29">
                  <c:v>0.74000000000000032</c:v>
                </c:pt>
                <c:pt idx="30">
                  <c:v>0.76000000000000034</c:v>
                </c:pt>
                <c:pt idx="31">
                  <c:v>0.78</c:v>
                </c:pt>
                <c:pt idx="32">
                  <c:v>0.8</c:v>
                </c:pt>
                <c:pt idx="33">
                  <c:v>0.82000000000000028</c:v>
                </c:pt>
                <c:pt idx="34">
                  <c:v>0.8400000000000003</c:v>
                </c:pt>
                <c:pt idx="35">
                  <c:v>0.86000000000000032</c:v>
                </c:pt>
                <c:pt idx="36">
                  <c:v>0.88000000000000012</c:v>
                </c:pt>
                <c:pt idx="37">
                  <c:v>0.9</c:v>
                </c:pt>
                <c:pt idx="38">
                  <c:v>0.92</c:v>
                </c:pt>
                <c:pt idx="39">
                  <c:v>0.94000000000000028</c:v>
                </c:pt>
                <c:pt idx="40">
                  <c:v>0.9600000000000003</c:v>
                </c:pt>
                <c:pt idx="41">
                  <c:v>0.98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</c:numCache>
            </c:numRef>
          </c:yVal>
        </c:ser>
        <c:ser>
          <c:idx val="0"/>
          <c:order val="1"/>
          <c:tx>
            <c:v>GEX</c:v>
          </c:tx>
          <c:spPr>
            <a:ln w="38100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xVal>
            <c:numRef>
              <c:f>ROC!$F$1:$F$7</c:f>
              <c:numCache>
                <c:formatCode>0.0%</c:formatCode>
                <c:ptCount val="7"/>
                <c:pt idx="0">
                  <c:v>2.0000000000000013E-3</c:v>
                </c:pt>
                <c:pt idx="1">
                  <c:v>2.0000000000000013E-3</c:v>
                </c:pt>
                <c:pt idx="2">
                  <c:v>2.0408163265306135E-2</c:v>
                </c:pt>
                <c:pt idx="3">
                  <c:v>2.0408163265306135E-2</c:v>
                </c:pt>
                <c:pt idx="4">
                  <c:v>2.0408163265306135E-2</c:v>
                </c:pt>
                <c:pt idx="5">
                  <c:v>2.0408163265306135E-2</c:v>
                </c:pt>
                <c:pt idx="6">
                  <c:v>0.5</c:v>
                </c:pt>
              </c:numCache>
            </c:numRef>
          </c:xVal>
          <c:yVal>
            <c:numRef>
              <c:f>ROC!$G$1:$G$7</c:f>
              <c:numCache>
                <c:formatCode>0.0%</c:formatCode>
                <c:ptCount val="7"/>
                <c:pt idx="0">
                  <c:v>0</c:v>
                </c:pt>
                <c:pt idx="1">
                  <c:v>0.94000000000000028</c:v>
                </c:pt>
                <c:pt idx="2">
                  <c:v>0.94000000000000028</c:v>
                </c:pt>
                <c:pt idx="3">
                  <c:v>0.9600000000000003</c:v>
                </c:pt>
                <c:pt idx="4">
                  <c:v>0.98</c:v>
                </c:pt>
                <c:pt idx="5">
                  <c:v>1</c:v>
                </c:pt>
                <c:pt idx="6">
                  <c:v>1</c:v>
                </c:pt>
              </c:numCache>
            </c:numRef>
          </c:yVal>
        </c:ser>
        <c:ser>
          <c:idx val="2"/>
          <c:order val="2"/>
          <c:tx>
            <c:v>Proto</c:v>
          </c:tx>
          <c:spPr>
            <a:ln w="444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ROC!$D$1:$D$16</c:f>
              <c:numCache>
                <c:formatCode>0.0%</c:formatCode>
                <c:ptCount val="16"/>
                <c:pt idx="0">
                  <c:v>2.0000000000000013E-3</c:v>
                </c:pt>
                <c:pt idx="1">
                  <c:v>2.0000000000000013E-3</c:v>
                </c:pt>
                <c:pt idx="2">
                  <c:v>2.0408163265306135E-2</c:v>
                </c:pt>
                <c:pt idx="3">
                  <c:v>2.0408163265306135E-2</c:v>
                </c:pt>
                <c:pt idx="4">
                  <c:v>2.0408163265306135E-2</c:v>
                </c:pt>
                <c:pt idx="5">
                  <c:v>4.0816326530612297E-2</c:v>
                </c:pt>
                <c:pt idx="6">
                  <c:v>6.1224489795918373E-2</c:v>
                </c:pt>
                <c:pt idx="7">
                  <c:v>8.1632653061224525E-2</c:v>
                </c:pt>
                <c:pt idx="8">
                  <c:v>0.10204081632653061</c:v>
                </c:pt>
                <c:pt idx="9">
                  <c:v>0.12244897959183669</c:v>
                </c:pt>
                <c:pt idx="10">
                  <c:v>0.14285714285714296</c:v>
                </c:pt>
                <c:pt idx="11">
                  <c:v>0.16326530612244916</c:v>
                </c:pt>
                <c:pt idx="12">
                  <c:v>0.18367346938775511</c:v>
                </c:pt>
                <c:pt idx="13">
                  <c:v>0.20408163265306123</c:v>
                </c:pt>
                <c:pt idx="14">
                  <c:v>0.20408163265306123</c:v>
                </c:pt>
                <c:pt idx="15">
                  <c:v>0.5</c:v>
                </c:pt>
              </c:numCache>
            </c:numRef>
          </c:xVal>
          <c:yVal>
            <c:numRef>
              <c:f>ROC!$E$1:$E$16</c:f>
              <c:numCache>
                <c:formatCode>0.0%</c:formatCode>
                <c:ptCount val="16"/>
                <c:pt idx="0">
                  <c:v>0</c:v>
                </c:pt>
                <c:pt idx="1">
                  <c:v>0.94000000000000028</c:v>
                </c:pt>
                <c:pt idx="2">
                  <c:v>0.94000000000000028</c:v>
                </c:pt>
                <c:pt idx="3">
                  <c:v>0.9600000000000003</c:v>
                </c:pt>
                <c:pt idx="4">
                  <c:v>0.98</c:v>
                </c:pt>
                <c:pt idx="5">
                  <c:v>0.98</c:v>
                </c:pt>
                <c:pt idx="6">
                  <c:v>0.98</c:v>
                </c:pt>
                <c:pt idx="7">
                  <c:v>0.98</c:v>
                </c:pt>
                <c:pt idx="8">
                  <c:v>0.98</c:v>
                </c:pt>
                <c:pt idx="9">
                  <c:v>0.98</c:v>
                </c:pt>
                <c:pt idx="10">
                  <c:v>0.98</c:v>
                </c:pt>
                <c:pt idx="11">
                  <c:v>0.98</c:v>
                </c:pt>
                <c:pt idx="12">
                  <c:v>0.98</c:v>
                </c:pt>
                <c:pt idx="13">
                  <c:v>0.98</c:v>
                </c:pt>
                <c:pt idx="14">
                  <c:v>1</c:v>
                </c:pt>
                <c:pt idx="15">
                  <c:v>1</c:v>
                </c:pt>
              </c:numCache>
            </c:numRef>
          </c:yVal>
        </c:ser>
        <c:axId val="45839488"/>
        <c:axId val="45841408"/>
      </c:scatterChart>
      <c:valAx>
        <c:axId val="45839488"/>
        <c:scaling>
          <c:orientation val="minMax"/>
          <c:max val="0.5"/>
          <c:min val="0"/>
        </c:scaling>
        <c:axPos val="b"/>
        <c:numFmt formatCode="0%" sourceLinked="0"/>
        <c:tickLblPos val="nextTo"/>
        <c:crossAx val="45841408"/>
        <c:crosses val="autoZero"/>
        <c:crossBetween val="midCat"/>
      </c:valAx>
      <c:valAx>
        <c:axId val="45841408"/>
        <c:scaling>
          <c:orientation val="minMax"/>
          <c:max val="1.01"/>
          <c:min val="0.60000000000000064"/>
        </c:scaling>
        <c:axPos val="l"/>
        <c:majorGridlines/>
        <c:numFmt formatCode="0%" sourceLinked="0"/>
        <c:tickLblPos val="nextTo"/>
        <c:crossAx val="45839488"/>
        <c:crosses val="autoZero"/>
        <c:crossBetween val="midCat"/>
        <c:majorUnit val="0.1"/>
      </c:valAx>
    </c:plotArea>
    <c:legend>
      <c:legendPos val="r"/>
      <c:layout>
        <c:manualLayout>
          <c:xMode val="edge"/>
          <c:yMode val="edge"/>
          <c:x val="0.48490187579763566"/>
          <c:y val="0.72437548951028063"/>
          <c:w val="0.41029461340268242"/>
          <c:h val="0.15389713519852596"/>
        </c:manualLayout>
      </c:layout>
    </c:legend>
    <c:plotVisOnly val="1"/>
    <c:dispBlanksAs val="gap"/>
  </c:chart>
  <c:txPr>
    <a:bodyPr/>
    <a:lstStyle/>
    <a:p>
      <a:pPr>
        <a:defRPr sz="20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D1FF1-33E6-4927-ABC0-7D398346AEC4}" type="datetimeFigureOut">
              <a:rPr lang="en-US" smtClean="0"/>
              <a:pPr/>
              <a:t>7/2/2014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3C2A2-C23F-48D5-BD51-AB204F79EE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903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31F2-7976-4032-AA0C-9C4BCA79FF14}" type="datetime1">
              <a:rPr lang="en-US" smtClean="0"/>
              <a:pPr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B2FD-0F1F-42AD-BEC6-3A473E936982}" type="datetime1">
              <a:rPr lang="en-US" smtClean="0"/>
              <a:pPr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9D0E-8186-46A7-B0F3-B3A533BADF09}" type="datetime1">
              <a:rPr lang="en-US" smtClean="0"/>
              <a:pPr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41C80-CC91-4547-B0B9-3B48558ECCDD}" type="datetime1">
              <a:rPr lang="en-US" smtClean="0"/>
              <a:pPr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Department of Computer Science,  The University of Houston</a:t>
            </a:r>
            <a:endParaRPr lang="en-US" sz="16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7A94-E4CC-4C05-B503-3D050991CC7D}" type="datetime1">
              <a:rPr lang="en-US" smtClean="0"/>
              <a:pPr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401A-186E-494B-A808-05EDF95F6FF4}" type="datetime1">
              <a:rPr lang="en-US" smtClean="0"/>
              <a:pPr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153F-A8F1-433F-B61C-938DE2C002B4}" type="datetime1">
              <a:rPr lang="en-US" smtClean="0"/>
              <a:pPr/>
              <a:t>7/2/2014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F8C8-385F-48C4-80A6-D50C67328F0A}" type="datetime1">
              <a:rPr lang="en-US" smtClean="0"/>
              <a:pPr/>
              <a:t>7/2/2014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6E7B-2743-4A1B-8479-C1DA0B16334B}" type="datetime1">
              <a:rPr lang="en-US" smtClean="0"/>
              <a:pPr/>
              <a:t>7/2/2014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0178-57EC-4CF7-A7A3-A7A3A3C84AFC}" type="datetime1">
              <a:rPr lang="en-US" smtClean="0"/>
              <a:pPr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6047-24B7-40CB-A877-6E995A6DDA62}" type="datetime1">
              <a:rPr lang="en-US" smtClean="0"/>
              <a:pPr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86E30-F48D-42E2-8273-2F229313CCE4}" type="datetime1">
              <a:rPr lang="en-US" smtClean="0"/>
              <a:pPr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3C764-EDF1-40B9-B530-1A441FDB2D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Department of Computer Science,  The University of Houston</a:t>
            </a:r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6.jpe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Attacks via 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762000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dobe Gothic Std B" pitchFamily="34" charset="-128"/>
                <a:ea typeface="Adobe Gothic Std B" pitchFamily="34" charset="-128"/>
              </a:rPr>
              <a:t>Intrusion Detection Module</a:t>
            </a:r>
            <a:endParaRPr lang="en-US" sz="20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905000" y="4572000"/>
            <a:ext cx="54102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marR="0" lvl="0" indent="-4000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Stephen Huang</a:t>
            </a:r>
          </a:p>
          <a:p>
            <a:pPr marL="400050" marR="0" lvl="0" indent="-4000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Computer Science</a:t>
            </a:r>
          </a:p>
          <a:p>
            <a:pPr marL="400050" marR="0" lvl="0" indent="-4000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University of Houston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0353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>
                    <a:lumMod val="85000"/>
                  </a:schemeClr>
                </a:solidFill>
              </a:rPr>
              <a:t>Introduction of Tor</a:t>
            </a:r>
          </a:p>
          <a:p>
            <a:endParaRPr lang="en-US" sz="4000" b="1" dirty="0" smtClean="0"/>
          </a:p>
          <a:p>
            <a:r>
              <a:rPr lang="en-US" sz="4000" b="1" dirty="0" smtClean="0"/>
              <a:t>Attack via Tor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861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grpSp>
        <p:nvGrpSpPr>
          <p:cNvPr id="1026" name="Group 2"/>
          <p:cNvGrpSpPr>
            <a:grpSpLocks noChangeAspect="1"/>
          </p:cNvGrpSpPr>
          <p:nvPr/>
        </p:nvGrpSpPr>
        <p:grpSpPr bwMode="auto">
          <a:xfrm>
            <a:off x="152379" y="1524608"/>
            <a:ext cx="8664166" cy="4953000"/>
            <a:chOff x="2314" y="1412"/>
            <a:chExt cx="7616" cy="3883"/>
          </a:xfrm>
        </p:grpSpPr>
        <p:sp>
          <p:nvSpPr>
            <p:cNvPr id="1027" name="AutoShape 3"/>
            <p:cNvSpPr>
              <a:spLocks noChangeAspect="1" noChangeArrowheads="1"/>
            </p:cNvSpPr>
            <p:nvPr/>
          </p:nvSpPr>
          <p:spPr bwMode="auto">
            <a:xfrm>
              <a:off x="2314" y="1412"/>
              <a:ext cx="7616" cy="3883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grpSp>
          <p:nvGrpSpPr>
            <p:cNvPr id="1028" name="Group 4"/>
            <p:cNvGrpSpPr>
              <a:grpSpLocks/>
            </p:cNvGrpSpPr>
            <p:nvPr/>
          </p:nvGrpSpPr>
          <p:grpSpPr bwMode="auto">
            <a:xfrm>
              <a:off x="2779" y="1531"/>
              <a:ext cx="6946" cy="3335"/>
              <a:chOff x="2779" y="1531"/>
              <a:chExt cx="6946" cy="3335"/>
            </a:xfrm>
          </p:grpSpPr>
          <p:sp>
            <p:nvSpPr>
              <p:cNvPr id="1029" name="AutoShape 5"/>
              <p:cNvSpPr>
                <a:spLocks noChangeArrowheads="1"/>
              </p:cNvSpPr>
              <p:nvPr/>
            </p:nvSpPr>
            <p:spPr bwMode="auto">
              <a:xfrm>
                <a:off x="6811" y="1899"/>
                <a:ext cx="782" cy="2589"/>
              </a:xfrm>
              <a:prstGeom prst="roundRect">
                <a:avLst>
                  <a:gd name="adj" fmla="val 16667"/>
                </a:avLst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PMingLiU" pitchFamily="18" charset="-12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PMingLiU" pitchFamily="18" charset="-12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PMingLiU" pitchFamily="18" charset="-12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PMingLiU" pitchFamily="18" charset="-12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PMingLiU" pitchFamily="18" charset="-120"/>
                    <a:cs typeface="Arial" pitchFamily="34" charset="0"/>
                  </a:rPr>
                  <a:t>TOR</a:t>
                </a:r>
                <a:endParaRPr kumimoji="0" 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0" name="Text Box 6"/>
              <p:cNvSpPr txBox="1">
                <a:spLocks noChangeArrowheads="1"/>
              </p:cNvSpPr>
              <p:nvPr/>
            </p:nvSpPr>
            <p:spPr bwMode="auto">
              <a:xfrm>
                <a:off x="2779" y="1591"/>
                <a:ext cx="695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PMingLiU" pitchFamily="18" charset="-120"/>
                    <a:cs typeface="Arial" pitchFamily="34" charset="0"/>
                  </a:rPr>
                  <a:t>Client</a:t>
                </a:r>
                <a:endPara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1" name="Text Box 7"/>
              <p:cNvSpPr txBox="1">
                <a:spLocks noChangeArrowheads="1"/>
              </p:cNvSpPr>
              <p:nvPr/>
            </p:nvSpPr>
            <p:spPr bwMode="auto">
              <a:xfrm>
                <a:off x="3731" y="1591"/>
                <a:ext cx="696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PMingLiU" pitchFamily="18" charset="-120"/>
                    <a:cs typeface="Arial" pitchFamily="34" charset="0"/>
                  </a:rPr>
                  <a:t>Server</a:t>
                </a:r>
                <a:endParaRPr kumimoji="0" lang="en-US" sz="4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032" name="AutoShape 8"/>
              <p:cNvCxnSpPr>
                <a:cxnSpLocks noChangeShapeType="1"/>
              </p:cNvCxnSpPr>
              <p:nvPr/>
            </p:nvCxnSpPr>
            <p:spPr bwMode="auto">
              <a:xfrm>
                <a:off x="4117" y="1979"/>
                <a:ext cx="1" cy="199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33" name="AutoShape 9"/>
              <p:cNvCxnSpPr>
                <a:cxnSpLocks noChangeShapeType="1"/>
              </p:cNvCxnSpPr>
              <p:nvPr/>
            </p:nvCxnSpPr>
            <p:spPr bwMode="auto">
              <a:xfrm>
                <a:off x="3182" y="2130"/>
                <a:ext cx="937" cy="21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034" name="AutoShape 10"/>
              <p:cNvCxnSpPr>
                <a:cxnSpLocks noChangeShapeType="1"/>
              </p:cNvCxnSpPr>
              <p:nvPr/>
            </p:nvCxnSpPr>
            <p:spPr bwMode="auto">
              <a:xfrm>
                <a:off x="3181" y="2789"/>
                <a:ext cx="937" cy="21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035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3181" y="2414"/>
                <a:ext cx="937" cy="21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036" name="Text Box 12"/>
              <p:cNvSpPr txBox="1">
                <a:spLocks noChangeArrowheads="1"/>
              </p:cNvSpPr>
              <p:nvPr/>
            </p:nvSpPr>
            <p:spPr bwMode="auto">
              <a:xfrm>
                <a:off x="3234" y="1979"/>
                <a:ext cx="935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ea typeface="PMingLiU" pitchFamily="18" charset="-120"/>
                    <a:cs typeface="Arial" pitchFamily="34" charset="0"/>
                  </a:rPr>
                  <a:t>TCP SYN</a:t>
                </a:r>
                <a:endPara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7" name="Text Box 13"/>
              <p:cNvSpPr txBox="1">
                <a:spLocks noChangeArrowheads="1"/>
              </p:cNvSpPr>
              <p:nvPr/>
            </p:nvSpPr>
            <p:spPr bwMode="auto">
              <a:xfrm>
                <a:off x="3181" y="2549"/>
                <a:ext cx="1071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ea typeface="PMingLiU" pitchFamily="18" charset="-120"/>
                    <a:cs typeface="Arial" pitchFamily="34" charset="0"/>
                  </a:rPr>
                  <a:t>TCP SYN-ACK</a:t>
                </a:r>
                <a:endParaRPr kumimoji="0" 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8" name="Text Box 14"/>
              <p:cNvSpPr txBox="1">
                <a:spLocks noChangeArrowheads="1"/>
              </p:cNvSpPr>
              <p:nvPr/>
            </p:nvSpPr>
            <p:spPr bwMode="auto">
              <a:xfrm>
                <a:off x="3099" y="2922"/>
                <a:ext cx="107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ea typeface="PMingLiU" pitchFamily="18" charset="-120"/>
                    <a:cs typeface="Arial" pitchFamily="34" charset="0"/>
                  </a:rPr>
                  <a:t>TCP ACK-ACK</a:t>
                </a:r>
                <a:endParaRPr kumimoji="0" 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039" name="AutoShape 15"/>
              <p:cNvCxnSpPr>
                <a:cxnSpLocks noChangeShapeType="1"/>
              </p:cNvCxnSpPr>
              <p:nvPr/>
            </p:nvCxnSpPr>
            <p:spPr bwMode="auto">
              <a:xfrm>
                <a:off x="3184" y="3189"/>
                <a:ext cx="937" cy="21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040" name="Text Box 16"/>
              <p:cNvSpPr txBox="1">
                <a:spLocks noChangeArrowheads="1"/>
              </p:cNvSpPr>
              <p:nvPr/>
            </p:nvSpPr>
            <p:spPr bwMode="auto">
              <a:xfrm>
                <a:off x="3181" y="3358"/>
                <a:ext cx="9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ea typeface="PMingLiU" pitchFamily="18" charset="-120"/>
                    <a:cs typeface="Arial" pitchFamily="34" charset="0"/>
                  </a:rPr>
                  <a:t>HTTP GET</a:t>
                </a:r>
                <a:endParaRPr kumimoji="0" 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041" name="AutoShape 17"/>
              <p:cNvCxnSpPr>
                <a:cxnSpLocks noChangeShapeType="1"/>
              </p:cNvCxnSpPr>
              <p:nvPr/>
            </p:nvCxnSpPr>
            <p:spPr bwMode="auto">
              <a:xfrm>
                <a:off x="3184" y="1979"/>
                <a:ext cx="1" cy="199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42" name="AutoShape 18"/>
              <p:cNvCxnSpPr>
                <a:cxnSpLocks noChangeShapeType="1"/>
              </p:cNvCxnSpPr>
              <p:nvPr/>
            </p:nvCxnSpPr>
            <p:spPr bwMode="auto">
              <a:xfrm>
                <a:off x="4169" y="3005"/>
                <a:ext cx="288" cy="1"/>
              </a:xfrm>
              <a:prstGeom prst="straightConnector1">
                <a:avLst/>
              </a:prstGeom>
              <a:noFill/>
              <a:ln w="9525">
                <a:solidFill>
                  <a:srgbClr val="C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043" name="AutoShape 19"/>
              <p:cNvCxnSpPr>
                <a:cxnSpLocks noChangeShapeType="1"/>
              </p:cNvCxnSpPr>
              <p:nvPr/>
            </p:nvCxnSpPr>
            <p:spPr bwMode="auto">
              <a:xfrm>
                <a:off x="4169" y="3402"/>
                <a:ext cx="288" cy="3"/>
              </a:xfrm>
              <a:prstGeom prst="straightConnector1">
                <a:avLst/>
              </a:prstGeom>
              <a:noFill/>
              <a:ln w="9525">
                <a:solidFill>
                  <a:srgbClr val="C00000"/>
                </a:solidFill>
                <a:prstDash val="dash"/>
                <a:round/>
                <a:headEnd/>
                <a:tailEnd/>
              </a:ln>
            </p:spPr>
          </p:cxnSp>
          <p:sp>
            <p:nvSpPr>
              <p:cNvPr id="1044" name="Text Box 20"/>
              <p:cNvSpPr txBox="1">
                <a:spLocks noChangeArrowheads="1"/>
              </p:cNvSpPr>
              <p:nvPr/>
            </p:nvSpPr>
            <p:spPr bwMode="auto">
              <a:xfrm>
                <a:off x="7374" y="1531"/>
                <a:ext cx="698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PMingLiU" pitchFamily="18" charset="-120"/>
                    <a:cs typeface="Arial" pitchFamily="34" charset="0"/>
                  </a:rPr>
                  <a:t>Tor Exit</a:t>
                </a:r>
                <a:endParaRPr kumimoji="0" lang="en-US" sz="4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5" name="Text Box 21"/>
              <p:cNvSpPr txBox="1">
                <a:spLocks noChangeArrowheads="1"/>
              </p:cNvSpPr>
              <p:nvPr/>
            </p:nvSpPr>
            <p:spPr bwMode="auto">
              <a:xfrm>
                <a:off x="8213" y="1531"/>
                <a:ext cx="696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PMingLiU" pitchFamily="18" charset="-120"/>
                    <a:cs typeface="Arial" pitchFamily="34" charset="0"/>
                  </a:rPr>
                  <a:t>Server</a:t>
                </a:r>
                <a:endParaRPr kumimoji="0" lang="en-US" sz="4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046" name="AutoShape 22"/>
              <p:cNvCxnSpPr>
                <a:cxnSpLocks noChangeShapeType="1"/>
              </p:cNvCxnSpPr>
              <p:nvPr/>
            </p:nvCxnSpPr>
            <p:spPr bwMode="auto">
              <a:xfrm>
                <a:off x="8599" y="1919"/>
                <a:ext cx="4" cy="25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47" name="AutoShape 23"/>
              <p:cNvCxnSpPr>
                <a:cxnSpLocks noChangeShapeType="1"/>
              </p:cNvCxnSpPr>
              <p:nvPr/>
            </p:nvCxnSpPr>
            <p:spPr bwMode="auto">
              <a:xfrm>
                <a:off x="7664" y="2589"/>
                <a:ext cx="938" cy="21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048" name="AutoShape 24"/>
              <p:cNvCxnSpPr>
                <a:cxnSpLocks noChangeShapeType="1"/>
              </p:cNvCxnSpPr>
              <p:nvPr/>
            </p:nvCxnSpPr>
            <p:spPr bwMode="auto">
              <a:xfrm>
                <a:off x="7663" y="3248"/>
                <a:ext cx="937" cy="21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049" name="AutoShape 25"/>
              <p:cNvCxnSpPr>
                <a:cxnSpLocks noChangeShapeType="1"/>
              </p:cNvCxnSpPr>
              <p:nvPr/>
            </p:nvCxnSpPr>
            <p:spPr bwMode="auto">
              <a:xfrm flipH="1">
                <a:off x="7663" y="2875"/>
                <a:ext cx="937" cy="21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050" name="Text Box 26"/>
              <p:cNvSpPr txBox="1">
                <a:spLocks noChangeArrowheads="1"/>
              </p:cNvSpPr>
              <p:nvPr/>
            </p:nvSpPr>
            <p:spPr bwMode="auto">
              <a:xfrm>
                <a:off x="7716" y="2439"/>
                <a:ext cx="9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ea typeface="PMingLiU" pitchFamily="18" charset="-120"/>
                    <a:cs typeface="Arial" pitchFamily="34" charset="0"/>
                  </a:rPr>
                  <a:t>TCP SYN</a:t>
                </a:r>
                <a:endParaRPr kumimoji="0" 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1" name="Text Box 27"/>
              <p:cNvSpPr txBox="1">
                <a:spLocks noChangeArrowheads="1"/>
              </p:cNvSpPr>
              <p:nvPr/>
            </p:nvSpPr>
            <p:spPr bwMode="auto">
              <a:xfrm>
                <a:off x="7663" y="3009"/>
                <a:ext cx="1071" cy="2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ea typeface="PMingLiU" pitchFamily="18" charset="-120"/>
                    <a:cs typeface="Arial" pitchFamily="34" charset="0"/>
                  </a:rPr>
                  <a:t>TCP SYN-ACK</a:t>
                </a:r>
                <a:endParaRPr kumimoji="0" 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2" name="Text Box 28"/>
              <p:cNvSpPr txBox="1">
                <a:spLocks noChangeArrowheads="1"/>
              </p:cNvSpPr>
              <p:nvPr/>
            </p:nvSpPr>
            <p:spPr bwMode="auto">
              <a:xfrm>
                <a:off x="7582" y="3382"/>
                <a:ext cx="107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ea typeface="PMingLiU" pitchFamily="18" charset="-120"/>
                    <a:cs typeface="Arial" pitchFamily="34" charset="0"/>
                  </a:rPr>
                  <a:t>TCP ACK-ACK</a:t>
                </a:r>
                <a:endParaRPr kumimoji="0" 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053" name="AutoShape 29"/>
              <p:cNvCxnSpPr>
                <a:cxnSpLocks noChangeShapeType="1"/>
              </p:cNvCxnSpPr>
              <p:nvPr/>
            </p:nvCxnSpPr>
            <p:spPr bwMode="auto">
              <a:xfrm>
                <a:off x="7679" y="4075"/>
                <a:ext cx="937" cy="21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054" name="Text Box 30"/>
              <p:cNvSpPr txBox="1">
                <a:spLocks noChangeArrowheads="1"/>
              </p:cNvSpPr>
              <p:nvPr/>
            </p:nvSpPr>
            <p:spPr bwMode="auto">
              <a:xfrm>
                <a:off x="7670" y="4169"/>
                <a:ext cx="9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ea typeface="PMingLiU" pitchFamily="18" charset="-120"/>
                    <a:cs typeface="Arial" pitchFamily="34" charset="0"/>
                  </a:rPr>
                  <a:t>HTTP GET</a:t>
                </a:r>
                <a:endParaRPr kumimoji="0" 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055" name="AutoShape 31"/>
              <p:cNvCxnSpPr>
                <a:cxnSpLocks noChangeShapeType="1"/>
              </p:cNvCxnSpPr>
              <p:nvPr/>
            </p:nvCxnSpPr>
            <p:spPr bwMode="auto">
              <a:xfrm>
                <a:off x="7666" y="1919"/>
                <a:ext cx="1" cy="25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56" name="AutoShape 32"/>
              <p:cNvCxnSpPr>
                <a:cxnSpLocks noChangeShapeType="1"/>
              </p:cNvCxnSpPr>
              <p:nvPr/>
            </p:nvCxnSpPr>
            <p:spPr bwMode="auto">
              <a:xfrm>
                <a:off x="8652" y="3465"/>
                <a:ext cx="287" cy="1"/>
              </a:xfrm>
              <a:prstGeom prst="straightConnector1">
                <a:avLst/>
              </a:prstGeom>
              <a:noFill/>
              <a:ln w="9525">
                <a:solidFill>
                  <a:srgbClr val="C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057" name="AutoShape 33"/>
              <p:cNvCxnSpPr>
                <a:cxnSpLocks noChangeShapeType="1"/>
              </p:cNvCxnSpPr>
              <p:nvPr/>
            </p:nvCxnSpPr>
            <p:spPr bwMode="auto">
              <a:xfrm>
                <a:off x="8659" y="4291"/>
                <a:ext cx="287" cy="1"/>
              </a:xfrm>
              <a:prstGeom prst="straightConnector1">
                <a:avLst/>
              </a:prstGeom>
              <a:noFill/>
              <a:ln w="9525">
                <a:solidFill>
                  <a:srgbClr val="C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058" name="AutoShape 34"/>
              <p:cNvCxnSpPr>
                <a:cxnSpLocks noChangeShapeType="1"/>
              </p:cNvCxnSpPr>
              <p:nvPr/>
            </p:nvCxnSpPr>
            <p:spPr bwMode="auto">
              <a:xfrm>
                <a:off x="6729" y="1919"/>
                <a:ext cx="2" cy="25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59" name="AutoShape 35"/>
              <p:cNvCxnSpPr>
                <a:cxnSpLocks noChangeShapeType="1"/>
              </p:cNvCxnSpPr>
              <p:nvPr/>
            </p:nvCxnSpPr>
            <p:spPr bwMode="auto">
              <a:xfrm>
                <a:off x="5792" y="1937"/>
                <a:ext cx="2" cy="255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60" name="AutoShape 36"/>
              <p:cNvCxnSpPr>
                <a:cxnSpLocks noChangeShapeType="1"/>
              </p:cNvCxnSpPr>
              <p:nvPr/>
            </p:nvCxnSpPr>
            <p:spPr bwMode="auto">
              <a:xfrm>
                <a:off x="6730" y="2356"/>
                <a:ext cx="937" cy="21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061" name="AutoShape 37"/>
              <p:cNvCxnSpPr>
                <a:cxnSpLocks noChangeShapeType="1"/>
              </p:cNvCxnSpPr>
              <p:nvPr/>
            </p:nvCxnSpPr>
            <p:spPr bwMode="auto">
              <a:xfrm>
                <a:off x="5792" y="2140"/>
                <a:ext cx="937" cy="21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062" name="AutoShape 38"/>
              <p:cNvCxnSpPr>
                <a:cxnSpLocks noChangeShapeType="1"/>
              </p:cNvCxnSpPr>
              <p:nvPr/>
            </p:nvCxnSpPr>
            <p:spPr bwMode="auto">
              <a:xfrm flipH="1">
                <a:off x="6726" y="3092"/>
                <a:ext cx="937" cy="21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063" name="AutoShape 39"/>
              <p:cNvCxnSpPr>
                <a:cxnSpLocks noChangeShapeType="1"/>
              </p:cNvCxnSpPr>
              <p:nvPr/>
            </p:nvCxnSpPr>
            <p:spPr bwMode="auto">
              <a:xfrm flipH="1">
                <a:off x="5794" y="3308"/>
                <a:ext cx="937" cy="21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064" name="AutoShape 40"/>
              <p:cNvCxnSpPr>
                <a:cxnSpLocks noChangeShapeType="1"/>
              </p:cNvCxnSpPr>
              <p:nvPr/>
            </p:nvCxnSpPr>
            <p:spPr bwMode="auto">
              <a:xfrm>
                <a:off x="6741" y="3838"/>
                <a:ext cx="938" cy="21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065" name="AutoShape 41"/>
              <p:cNvCxnSpPr>
                <a:cxnSpLocks noChangeShapeType="1"/>
              </p:cNvCxnSpPr>
              <p:nvPr/>
            </p:nvCxnSpPr>
            <p:spPr bwMode="auto">
              <a:xfrm>
                <a:off x="5802" y="3625"/>
                <a:ext cx="939" cy="21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066" name="Text Box 42"/>
              <p:cNvSpPr txBox="1">
                <a:spLocks noChangeArrowheads="1"/>
              </p:cNvSpPr>
              <p:nvPr/>
            </p:nvSpPr>
            <p:spPr bwMode="auto">
              <a:xfrm>
                <a:off x="6369" y="1531"/>
                <a:ext cx="863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PMingLiU" pitchFamily="18" charset="-120"/>
                    <a:cs typeface="Arial" pitchFamily="34" charset="0"/>
                  </a:rPr>
                  <a:t>Tor Entry</a:t>
                </a:r>
                <a:endParaRPr kumimoji="0" lang="en-US" sz="4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7" name="Text Box 43"/>
              <p:cNvSpPr txBox="1">
                <a:spLocks noChangeArrowheads="1"/>
              </p:cNvSpPr>
              <p:nvPr/>
            </p:nvSpPr>
            <p:spPr bwMode="auto">
              <a:xfrm>
                <a:off x="5362" y="1531"/>
                <a:ext cx="841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PMingLiU" pitchFamily="18" charset="-120"/>
                    <a:cs typeface="Arial" pitchFamily="34" charset="0"/>
                  </a:rPr>
                  <a:t>Tor Client</a:t>
                </a:r>
                <a:endParaRPr kumimoji="0" lang="en-US" sz="4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8" name="Text Box 44"/>
              <p:cNvSpPr txBox="1">
                <a:spLocks noChangeArrowheads="1"/>
              </p:cNvSpPr>
              <p:nvPr/>
            </p:nvSpPr>
            <p:spPr bwMode="auto">
              <a:xfrm>
                <a:off x="6737" y="2174"/>
                <a:ext cx="793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ea typeface="PMingLiU" pitchFamily="18" charset="-120"/>
                    <a:cs typeface="Arial" pitchFamily="34" charset="0"/>
                  </a:rPr>
                  <a:t>{relay}</a:t>
                </a:r>
                <a:endParaRPr kumimoji="0" 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9" name="Text Box 45"/>
              <p:cNvSpPr txBox="1">
                <a:spLocks noChangeArrowheads="1"/>
              </p:cNvSpPr>
              <p:nvPr/>
            </p:nvSpPr>
            <p:spPr bwMode="auto">
              <a:xfrm>
                <a:off x="6737" y="2949"/>
                <a:ext cx="793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ea typeface="PMingLiU" pitchFamily="18" charset="-120"/>
                    <a:cs typeface="Arial" pitchFamily="34" charset="0"/>
                  </a:rPr>
                  <a:t>{relay}</a:t>
                </a:r>
                <a:endParaRPr kumimoji="0" 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0" name="Text Box 46"/>
              <p:cNvSpPr txBox="1">
                <a:spLocks noChangeArrowheads="1"/>
              </p:cNvSpPr>
              <p:nvPr/>
            </p:nvSpPr>
            <p:spPr bwMode="auto">
              <a:xfrm>
                <a:off x="6737" y="3598"/>
                <a:ext cx="793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ea typeface="PMingLiU" pitchFamily="18" charset="-120"/>
                    <a:cs typeface="Arial" pitchFamily="34" charset="0"/>
                  </a:rPr>
                  <a:t>{relay}</a:t>
                </a:r>
                <a:endParaRPr kumimoji="0" 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1" name="Text Box 47"/>
              <p:cNvSpPr txBox="1">
                <a:spLocks noChangeArrowheads="1"/>
              </p:cNvSpPr>
              <p:nvPr/>
            </p:nvSpPr>
            <p:spPr bwMode="auto">
              <a:xfrm>
                <a:off x="5802" y="3768"/>
                <a:ext cx="935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ea typeface="PMingLiU" pitchFamily="18" charset="-120"/>
                    <a:cs typeface="Arial" pitchFamily="34" charset="0"/>
                  </a:rPr>
                  <a:t>HTTP GET</a:t>
                </a:r>
                <a:endParaRPr kumimoji="0" 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2" name="Text Box 48"/>
              <p:cNvSpPr txBox="1">
                <a:spLocks noChangeArrowheads="1"/>
              </p:cNvSpPr>
              <p:nvPr/>
            </p:nvSpPr>
            <p:spPr bwMode="auto">
              <a:xfrm>
                <a:off x="5790" y="2219"/>
                <a:ext cx="9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ea typeface="PMingLiU" pitchFamily="18" charset="-120"/>
                    <a:cs typeface="Arial" pitchFamily="34" charset="0"/>
                  </a:rPr>
                  <a:t>Begin</a:t>
                </a:r>
                <a:endParaRPr kumimoji="0" 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3" name="Text Box 49"/>
              <p:cNvSpPr txBox="1">
                <a:spLocks noChangeArrowheads="1"/>
              </p:cNvSpPr>
              <p:nvPr/>
            </p:nvSpPr>
            <p:spPr bwMode="auto">
              <a:xfrm>
                <a:off x="5801" y="3162"/>
                <a:ext cx="9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ea typeface="PMingLiU" pitchFamily="18" charset="-120"/>
                    <a:cs typeface="Arial" pitchFamily="34" charset="0"/>
                  </a:rPr>
                  <a:t>Connected</a:t>
                </a:r>
                <a:endParaRPr kumimoji="0" 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4" name="Text Box 50"/>
              <p:cNvSpPr txBox="1">
                <a:spLocks noChangeArrowheads="1"/>
              </p:cNvSpPr>
              <p:nvPr/>
            </p:nvSpPr>
            <p:spPr bwMode="auto">
              <a:xfrm>
                <a:off x="2779" y="4576"/>
                <a:ext cx="5590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PMingLiU" pitchFamily="18" charset="-120"/>
                    <a:cs typeface="Arial" pitchFamily="34" charset="0"/>
                  </a:rPr>
                  <a:t>(a) Normal TCP                                                            (b) Connection through Tor </a:t>
                </a:r>
                <a:endPara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075" name="AutoShape 51"/>
              <p:cNvCxnSpPr>
                <a:cxnSpLocks noChangeShapeType="1"/>
              </p:cNvCxnSpPr>
              <p:nvPr/>
            </p:nvCxnSpPr>
            <p:spPr bwMode="auto">
              <a:xfrm>
                <a:off x="4335" y="3009"/>
                <a:ext cx="2" cy="39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1076" name="AutoShape 52"/>
              <p:cNvCxnSpPr>
                <a:cxnSpLocks noChangeShapeType="1"/>
              </p:cNvCxnSpPr>
              <p:nvPr/>
            </p:nvCxnSpPr>
            <p:spPr bwMode="auto">
              <a:xfrm>
                <a:off x="8818" y="3465"/>
                <a:ext cx="1" cy="82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1077" name="Text Box 53"/>
              <p:cNvSpPr txBox="1">
                <a:spLocks noChangeArrowheads="1"/>
              </p:cNvSpPr>
              <p:nvPr/>
            </p:nvSpPr>
            <p:spPr bwMode="auto">
              <a:xfrm>
                <a:off x="4337" y="2987"/>
                <a:ext cx="1036" cy="4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PMingLiU" pitchFamily="18" charset="-120"/>
                    <a:cs typeface="Arial" pitchFamily="34" charset="0"/>
                  </a:rPr>
                  <a:t>Normal TCP GET delay</a:t>
                </a:r>
                <a:endParaRPr kumimoji="0" 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8" name="Text Box 54"/>
              <p:cNvSpPr txBox="1">
                <a:spLocks noChangeArrowheads="1"/>
              </p:cNvSpPr>
              <p:nvPr/>
            </p:nvSpPr>
            <p:spPr bwMode="auto">
              <a:xfrm>
                <a:off x="8851" y="3805"/>
                <a:ext cx="874" cy="4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PMingLiU" pitchFamily="18" charset="-120"/>
                    <a:cs typeface="Arial" pitchFamily="34" charset="0"/>
                  </a:rPr>
                  <a:t>Tor </a:t>
                </a:r>
                <a:r>
                  <a:rPr kumimoji="0" lang="en-US" altLang="zh-TW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PMingLiU" pitchFamily="18" charset="-120"/>
                    <a:cs typeface="Arial" pitchFamily="34" charset="0"/>
                  </a:rPr>
                  <a:t/>
                </a:r>
                <a:br>
                  <a:rPr kumimoji="0" lang="en-US" altLang="zh-TW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PMingLiU" pitchFamily="18" charset="-120"/>
                    <a:cs typeface="Arial" pitchFamily="34" charset="0"/>
                  </a:rPr>
                </a:br>
                <a:r>
                  <a:rPr kumimoji="0" lang="en-US" altLang="zh-TW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PMingLiU" pitchFamily="18" charset="-120"/>
                    <a:cs typeface="Arial" pitchFamily="34" charset="0"/>
                  </a:rPr>
                  <a:t>GET delay</a:t>
                </a:r>
                <a:endParaRPr kumimoji="0" 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636793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04800"/>
            <a:ext cx="51054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82427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AutoShape 4"/>
          <p:cNvSpPr>
            <a:spLocks noChangeAspect="1" noChangeArrowheads="1" noTextEdit="1"/>
          </p:cNvSpPr>
          <p:nvPr/>
        </p:nvSpPr>
        <p:spPr bwMode="auto">
          <a:xfrm>
            <a:off x="1219200" y="1447800"/>
            <a:ext cx="5029200" cy="522792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399827"/>
            <a:ext cx="5943600" cy="54581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72579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4800" y="1600199"/>
          <a:ext cx="8534399" cy="4800601"/>
        </p:xfrm>
        <a:graphic>
          <a:graphicData uri="http://schemas.openxmlformats.org/drawingml/2006/table">
            <a:tbl>
              <a:tblPr/>
              <a:tblGrid>
                <a:gridCol w="2705431"/>
                <a:gridCol w="1457242"/>
                <a:gridCol w="1457242"/>
                <a:gridCol w="1457242"/>
                <a:gridCol w="1457242"/>
              </a:tblGrid>
              <a:tr h="369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aprilnormProtoProp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4.0325603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0.1948419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1.0768482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0.9269265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aprilnormKexProp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1.0463026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0.1493332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0.8116702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0.7863191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aprilnormGexProp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1.6425390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0.3764337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0.9913608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1.0664340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apriltorProtoProp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5.3336868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21.3737604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5.0774953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14.4786318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apriltorKexProp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2.8171449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2.1722424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2.2745978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3.2051499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apriltorGexProp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5.8288520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13.0295240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3.4748304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12.9632918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27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bradnormProtoProp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0.9705960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0.9700649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0.9771319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1.0538042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bradnormKexProp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1.0009392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1.0048041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0.9288549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1.0044924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bradnormGexProp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1.5113546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1.5938730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1.5226987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1.7021704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bradtorProtoProp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13.6524243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34.5225518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4.9181900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5.6603084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bradtorKexProp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4.0557379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3.2536943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0.9815891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1.2038587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bradtorGexProp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15.2780213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12.2357742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3.2656419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4.3072628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8290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362200"/>
            <a:ext cx="7193479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9226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799" y="1219201"/>
            <a:ext cx="595489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7530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362200"/>
            <a:ext cx="8488118" cy="274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3282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Chart 2"/>
          <p:cNvGraphicFramePr/>
          <p:nvPr/>
        </p:nvGraphicFramePr>
        <p:xfrm>
          <a:off x="304800" y="1600200"/>
          <a:ext cx="83058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317871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series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Introduction of Tor</a:t>
            </a:r>
          </a:p>
          <a:p>
            <a:endParaRPr lang="en-US" sz="3600" dirty="0" smtClean="0"/>
          </a:p>
          <a:p>
            <a:r>
              <a:rPr lang="en-US" sz="3600" dirty="0" smtClean="0"/>
              <a:t>Attack via Tor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401324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Introduction of 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Low-latency, bandwidth-efficient, </a:t>
            </a:r>
            <a:r>
              <a:rPr lang="en-US" dirty="0" err="1" smtClean="0"/>
              <a:t>anonymizing</a:t>
            </a:r>
            <a:r>
              <a:rPr lang="en-US" dirty="0"/>
              <a:t> </a:t>
            </a:r>
            <a:r>
              <a:rPr lang="en-US" dirty="0" smtClean="0"/>
              <a:t>layer for TCP streams.</a:t>
            </a:r>
          </a:p>
          <a:p>
            <a:endParaRPr lang="en-US" dirty="0"/>
          </a:p>
          <a:p>
            <a:r>
              <a:rPr lang="en-US" dirty="0" smtClean="0"/>
              <a:t>With use of 3 nodes, no node knows the identities of both communicating parties.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20691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Tor Control Panel</a:t>
            </a:r>
            <a:endParaRPr lang="en-US" dirty="0"/>
          </a:p>
        </p:txBody>
      </p:sp>
      <p:pic>
        <p:nvPicPr>
          <p:cNvPr id="1026" name="Picture 2" descr="D:\Desktop\valida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19600" y="1600200"/>
            <a:ext cx="4038600" cy="4673885"/>
          </a:xfrm>
          <a:prstGeom prst="rect">
            <a:avLst/>
          </a:prstGeom>
          <a:noFill/>
        </p:spPr>
      </p:pic>
      <p:pic>
        <p:nvPicPr>
          <p:cNvPr id="5" name="Picture 2" descr="D:\Desktop\200px-Tor-logo-2011-flat.svg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0" y="2514600"/>
            <a:ext cx="2896860" cy="1752600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13866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Tor Network Map</a:t>
            </a:r>
            <a:endParaRPr lang="en-US" dirty="0"/>
          </a:p>
        </p:txBody>
      </p:sp>
      <p:pic>
        <p:nvPicPr>
          <p:cNvPr id="5122" name="Picture 2" descr="D:\Desktop\Capture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0" y="1676400"/>
            <a:ext cx="6172200" cy="4718364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96309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Portable Firefox Browser</a:t>
            </a:r>
            <a:endParaRPr lang="en-US" dirty="0"/>
          </a:p>
        </p:txBody>
      </p:sp>
      <p:pic>
        <p:nvPicPr>
          <p:cNvPr id="4098" name="Picture 2" descr="D:\Desktop\bro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1828800"/>
            <a:ext cx="8093389" cy="3195637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>
            <p:custDataLst>
              <p:tags r:id="rId4"/>
            </p:custDataLst>
          </p:nvPr>
        </p:nvSpPr>
        <p:spPr>
          <a:xfrm>
            <a:off x="2971800" y="5715000"/>
            <a:ext cx="2667000" cy="457200"/>
          </a:xfrm>
          <a:prstGeom prst="wedgeRoundRectCallout">
            <a:avLst>
              <a:gd name="adj1" fmla="val 36080"/>
              <a:gd name="adj2" fmla="val -36512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31.172.30.2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98785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Circuit of Three Nodes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66849"/>
            <a:ext cx="6934200" cy="4942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51070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Graphic Circuit Routing Map</a:t>
            </a:r>
            <a:endParaRPr lang="en-US" dirty="0"/>
          </a:p>
        </p:txBody>
      </p:sp>
      <p:pic>
        <p:nvPicPr>
          <p:cNvPr id="3074" name="Picture 2" descr="D:\Desktop\Hungra-romania-Germany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2133600"/>
            <a:ext cx="8305800" cy="3971925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50608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Tor Configuration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447800"/>
            <a:ext cx="8305800" cy="5029200"/>
          </a:xfrm>
        </p:spPr>
        <p:txBody>
          <a:bodyPr>
            <a:noAutofit/>
          </a:bodyPr>
          <a:lstStyle/>
          <a:p>
            <a:r>
              <a:rPr lang="en-US" sz="2400" b="1" dirty="0" err="1" smtClean="0"/>
              <a:t>ExcludeNodes</a:t>
            </a:r>
            <a:r>
              <a:rPr lang="en-US" sz="2400" b="1" dirty="0" smtClean="0"/>
              <a:t> </a:t>
            </a:r>
            <a:r>
              <a:rPr lang="en-US" sz="2400" b="1" i="1" dirty="0" err="1" smtClean="0"/>
              <a:t>node</a:t>
            </a:r>
            <a:r>
              <a:rPr lang="en-US" sz="2400" b="1" dirty="0" err="1" smtClean="0"/>
              <a:t>,</a:t>
            </a:r>
            <a:r>
              <a:rPr lang="en-US" sz="2400" b="1" i="1" dirty="0" err="1" smtClean="0"/>
              <a:t>node</a:t>
            </a:r>
            <a:r>
              <a:rPr lang="en-US" sz="2400" b="1" dirty="0" smtClean="0"/>
              <a:t>,</a:t>
            </a:r>
            <a:r>
              <a:rPr lang="en-US" sz="2400" b="1" i="1" dirty="0" smtClean="0"/>
              <a:t>…</a:t>
            </a:r>
          </a:p>
          <a:p>
            <a:pPr>
              <a:buNone/>
            </a:pPr>
            <a:r>
              <a:rPr lang="en-US" sz="2400" dirty="0" smtClean="0"/>
              <a:t>      A list of identity fingerprints, nicknames, country codes and address patterns of nodes to avoid when building a circuit. </a:t>
            </a:r>
          </a:p>
          <a:p>
            <a:endParaRPr lang="en-US" sz="2400" dirty="0" smtClean="0"/>
          </a:p>
          <a:p>
            <a:r>
              <a:rPr lang="en-US" sz="2400" b="1" dirty="0" err="1" smtClean="0"/>
              <a:t>ExitNodes</a:t>
            </a:r>
            <a:r>
              <a:rPr lang="en-US" sz="2400" b="1" dirty="0" smtClean="0"/>
              <a:t> </a:t>
            </a:r>
            <a:r>
              <a:rPr lang="en-US" sz="2400" b="1" i="1" dirty="0" err="1" smtClean="0"/>
              <a:t>node</a:t>
            </a:r>
            <a:r>
              <a:rPr lang="en-US" sz="2400" b="1" dirty="0" err="1" smtClean="0"/>
              <a:t>,</a:t>
            </a:r>
            <a:r>
              <a:rPr lang="en-US" sz="2400" b="1" i="1" dirty="0" err="1" smtClean="0"/>
              <a:t>node</a:t>
            </a:r>
            <a:r>
              <a:rPr lang="en-US" sz="2400" b="1" dirty="0" smtClean="0"/>
              <a:t>,</a:t>
            </a:r>
            <a:r>
              <a:rPr lang="en-US" sz="2400" b="1" i="1" dirty="0" smtClean="0"/>
              <a:t>…</a:t>
            </a:r>
          </a:p>
          <a:p>
            <a:pPr>
              <a:buNone/>
            </a:pPr>
            <a:r>
              <a:rPr lang="en-US" sz="2400" dirty="0" smtClean="0"/>
              <a:t>      A list of identity fingerprints, nicknames, country codes and address patterns of nodes to use as exit node---that is, a node that delivers traffic for you outside the Tor network.</a:t>
            </a:r>
          </a:p>
          <a:p>
            <a:endParaRPr lang="en-US" sz="2400" dirty="0" smtClean="0"/>
          </a:p>
          <a:p>
            <a:r>
              <a:rPr lang="en-US" sz="2400" b="1" dirty="0" err="1" smtClean="0"/>
              <a:t>EntryNodes</a:t>
            </a:r>
            <a:r>
              <a:rPr lang="en-US" sz="2400" b="1" dirty="0" smtClean="0"/>
              <a:t> </a:t>
            </a:r>
            <a:r>
              <a:rPr lang="en-US" sz="2400" b="1" i="1" dirty="0" err="1" smtClean="0"/>
              <a:t>node</a:t>
            </a:r>
            <a:r>
              <a:rPr lang="en-US" sz="2400" b="1" dirty="0" err="1" smtClean="0"/>
              <a:t>,</a:t>
            </a:r>
            <a:r>
              <a:rPr lang="en-US" sz="2400" b="1" i="1" dirty="0" err="1" smtClean="0"/>
              <a:t>node</a:t>
            </a:r>
            <a:r>
              <a:rPr lang="en-US" sz="2400" b="1" dirty="0" smtClean="0"/>
              <a:t>,</a:t>
            </a:r>
            <a:r>
              <a:rPr lang="en-US" sz="2400" b="1" i="1" dirty="0" smtClean="0"/>
              <a:t>…</a:t>
            </a:r>
          </a:p>
          <a:p>
            <a:pPr>
              <a:buNone/>
            </a:pPr>
            <a:r>
              <a:rPr lang="en-US" sz="2400" dirty="0" smtClean="0"/>
              <a:t>      A list of identity fingerprints and nicknames of nodes to use for the first hop in your normal circuits. 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28470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w0k6iNLP4EPih8smrCmo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h0kIaR2ZIhx5sKb6xsq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y17pzSNqu0OaxNrH0SDD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ds1hMC2BwJetYdmkj85uP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uCgiHyu9yjy4xiqof0n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iBuxOMeklY5c9wEwkl21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wAlGFGYAM2YPMJiIK5r8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ds1hMC2BwJetYdmkj85uP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uzcS0NF2DKxEI1v8UGCV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kONTFhVbWA17vw4Tc6rU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pnlDKzsgKLsPXhrf7RVO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hESGetL1O4rv3qahqfU4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PyzGmS2VeHQOs0q77lc4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cH1Iph7xcSOXfxSM0HEB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aC76yueIzFxNyM44cAdOx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Y9PqOZKzC2aEoXzgjxHv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09hbKNwkZrjhnxYYOiIR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mp8c68cASzy5Ik1mOXvR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WeO28YmIaGy1DIp2JXuu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cL3DirrBllLcd2nHFxXg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JlUfyLzKnZJW23ZvFVhy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SkKp8jXey7z8ZlH7YV4z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grunF1iWwOIz1HI3SF2BY"/>
</p:tagLst>
</file>

<file path=ppt/theme/theme1.xml><?xml version="1.0" encoding="utf-8"?>
<a:theme xmlns:a="http://schemas.openxmlformats.org/drawingml/2006/main" name="Presentation - Template - Cop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- Template - Copy</Template>
  <TotalTime>6</TotalTime>
  <Words>196</Words>
  <Application>Microsoft Office PowerPoint</Application>
  <PresentationFormat>On-screen Show (4:3)</PresentationFormat>
  <Paragraphs>122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Presentation - Template - Copy</vt:lpstr>
      <vt:lpstr>Attacks via Tor</vt:lpstr>
      <vt:lpstr>Overview</vt:lpstr>
      <vt:lpstr>Introduction of Tor</vt:lpstr>
      <vt:lpstr>Tor Control Panel</vt:lpstr>
      <vt:lpstr>Tor Network Map</vt:lpstr>
      <vt:lpstr>Portable Firefox Browser</vt:lpstr>
      <vt:lpstr>Slide 7</vt:lpstr>
      <vt:lpstr>Graphic Circuit Routing Map</vt:lpstr>
      <vt:lpstr>Tor Configuration </vt:lpstr>
      <vt:lpstr>Slide 10</vt:lpstr>
      <vt:lpstr>HTTP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of Tor Connections</dc:title>
  <dc:creator>Logan</dc:creator>
  <cp:lastModifiedBy>Huang</cp:lastModifiedBy>
  <cp:revision>5</cp:revision>
  <dcterms:created xsi:type="dcterms:W3CDTF">2014-03-20T21:03:12Z</dcterms:created>
  <dcterms:modified xsi:type="dcterms:W3CDTF">2014-07-02T16:08:42Z</dcterms:modified>
</cp:coreProperties>
</file>