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86" r:id="rId5"/>
    <p:sldId id="283" r:id="rId6"/>
    <p:sldId id="259" r:id="rId7"/>
    <p:sldId id="262" r:id="rId8"/>
    <p:sldId id="279" r:id="rId9"/>
    <p:sldId id="263" r:id="rId10"/>
    <p:sldId id="276" r:id="rId11"/>
    <p:sldId id="264" r:id="rId12"/>
    <p:sldId id="285" r:id="rId13"/>
    <p:sldId id="275" r:id="rId14"/>
    <p:sldId id="265" r:id="rId15"/>
    <p:sldId id="278" r:id="rId16"/>
    <p:sldId id="266" r:id="rId17"/>
    <p:sldId id="281" r:id="rId18"/>
    <p:sldId id="267" r:id="rId19"/>
    <p:sldId id="268" r:id="rId20"/>
    <p:sldId id="269" r:id="rId21"/>
    <p:sldId id="291" r:id="rId22"/>
    <p:sldId id="270" r:id="rId23"/>
    <p:sldId id="271" r:id="rId24"/>
    <p:sldId id="280" r:id="rId25"/>
    <p:sldId id="289" r:id="rId26"/>
    <p:sldId id="290" r:id="rId27"/>
    <p:sldId id="272" r:id="rId28"/>
    <p:sldId id="287" r:id="rId29"/>
    <p:sldId id="288" r:id="rId30"/>
    <p:sldId id="292" r:id="rId31"/>
    <p:sldId id="293" r:id="rId32"/>
    <p:sldId id="294" r:id="rId33"/>
    <p:sldId id="295" r:id="rId34"/>
    <p:sldId id="296" r:id="rId35"/>
    <p:sldId id="297" r:id="rId36"/>
    <p:sldId id="29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836" y="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EAE40-795B-4AF1-9BDC-0D6E1B73354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EFEB9-3E7E-425D-8A6C-BA64C39F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1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EFEB9-3E7E-425D-8A6C-BA64C39F07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AED-2355-47C4-BE62-2C89DB9BC2E8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53BE-BDD3-4B53-9722-77BB68BDE6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1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AED-2355-47C4-BE62-2C89DB9BC2E8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53BE-BDD3-4B53-9722-77BB68BDE6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8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AED-2355-47C4-BE62-2C89DB9BC2E8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53BE-BDD3-4B53-9722-77BB68BDE6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2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AED-2355-47C4-BE62-2C89DB9BC2E8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53BE-BDD3-4B53-9722-77BB68BDE6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95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AED-2355-47C4-BE62-2C89DB9BC2E8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53BE-BDD3-4B53-9722-77BB68BDE6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8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AED-2355-47C4-BE62-2C89DB9BC2E8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53BE-BDD3-4B53-9722-77BB68BDE6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9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AED-2355-47C4-BE62-2C89DB9BC2E8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53BE-BDD3-4B53-9722-77BB68BDE6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1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AED-2355-47C4-BE62-2C89DB9BC2E8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53BE-BDD3-4B53-9722-77BB68BDE6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3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AED-2355-47C4-BE62-2C89DB9BC2E8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53BE-BDD3-4B53-9722-77BB68BDE6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0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AED-2355-47C4-BE62-2C89DB9BC2E8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53BE-BDD3-4B53-9722-77BB68BDE6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2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AED-2355-47C4-BE62-2C89DB9BC2E8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53BE-BDD3-4B53-9722-77BB68BDE6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0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8AED-2355-47C4-BE62-2C89DB9BC2E8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453BE-BDD3-4B53-9722-77BB68BDE6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2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Intrusion Detection Techniques using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58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Chen, W.-H., Hsu, S.-H., &amp; Shen, H.-P. (2005). Application of SVM and ANN </a:t>
            </a:r>
            <a:r>
              <a:rPr lang="en-US" dirty="0" smtClean="0"/>
              <a:t>for intrusion </a:t>
            </a:r>
            <a:r>
              <a:rPr lang="en-US" dirty="0"/>
              <a:t>detection. Computer and Operations Research, 32, 2617–2634</a:t>
            </a:r>
            <a:r>
              <a:rPr lang="en-US" dirty="0" smtClean="0"/>
              <a:t>.</a:t>
            </a:r>
          </a:p>
          <a:p>
            <a:r>
              <a:rPr lang="en-US" dirty="0"/>
              <a:t>Heller, K. A., </a:t>
            </a:r>
            <a:r>
              <a:rPr lang="en-US" dirty="0" err="1"/>
              <a:t>Svore</a:t>
            </a:r>
            <a:r>
              <a:rPr lang="en-US" dirty="0"/>
              <a:t>, K. M., </a:t>
            </a:r>
            <a:r>
              <a:rPr lang="en-US" dirty="0" err="1"/>
              <a:t>Keromytis</a:t>
            </a:r>
            <a:r>
              <a:rPr lang="en-US" dirty="0"/>
              <a:t>, A. D., &amp; </a:t>
            </a:r>
            <a:r>
              <a:rPr lang="en-US" dirty="0" err="1"/>
              <a:t>Stolfo</a:t>
            </a:r>
            <a:r>
              <a:rPr lang="en-US" dirty="0"/>
              <a:t>, S. J. (2003). One class </a:t>
            </a:r>
            <a:r>
              <a:rPr lang="en-US" dirty="0" smtClean="0"/>
              <a:t>support vector </a:t>
            </a:r>
            <a:r>
              <a:rPr lang="en-US" dirty="0"/>
              <a:t>machines for detecting anomalous window registry accesses. In </a:t>
            </a:r>
            <a:r>
              <a:rPr lang="en-US" dirty="0" smtClean="0"/>
              <a:t>Paper presented </a:t>
            </a:r>
            <a:r>
              <a:rPr lang="en-US" dirty="0"/>
              <a:t>at the 3rd IEEE conference data mining workshop on data mining </a:t>
            </a:r>
            <a:r>
              <a:rPr lang="en-US" dirty="0" smtClean="0"/>
              <a:t>for computer </a:t>
            </a:r>
            <a:r>
              <a:rPr lang="en-US" dirty="0"/>
              <a:t>security. Florida</a:t>
            </a:r>
            <a:r>
              <a:rPr lang="en-US" dirty="0" smtClean="0"/>
              <a:t>.</a:t>
            </a:r>
          </a:p>
          <a:p>
            <a:r>
              <a:rPr lang="en-US" dirty="0"/>
              <a:t>Khan, L., </a:t>
            </a:r>
            <a:r>
              <a:rPr lang="en-US" dirty="0" err="1"/>
              <a:t>Awad</a:t>
            </a:r>
            <a:r>
              <a:rPr lang="en-US" dirty="0"/>
              <a:t>, M., &amp; </a:t>
            </a:r>
            <a:r>
              <a:rPr lang="en-US" dirty="0" err="1"/>
              <a:t>Thuraisingham</a:t>
            </a:r>
            <a:r>
              <a:rPr lang="en-US" dirty="0"/>
              <a:t>, B. (2007). A new intrusion detection </a:t>
            </a:r>
            <a:r>
              <a:rPr lang="en-US" dirty="0" smtClean="0"/>
              <a:t>system using </a:t>
            </a:r>
            <a:r>
              <a:rPr lang="en-US" dirty="0"/>
              <a:t>support vector machines and hierarchical clustering. The VLDB Journal, </a:t>
            </a:r>
            <a:r>
              <a:rPr lang="en-US" dirty="0" smtClean="0"/>
              <a:t>16, 507–521.</a:t>
            </a:r>
          </a:p>
          <a:p>
            <a:r>
              <a:rPr lang="en-US" dirty="0"/>
              <a:t>Tian, M., Chen, S. -C., Zhuang, Y., &amp; Liu, J. (2004). Using statistical analysis </a:t>
            </a:r>
            <a:r>
              <a:rPr lang="en-US" dirty="0" smtClean="0"/>
              <a:t>and support </a:t>
            </a:r>
            <a:r>
              <a:rPr lang="en-US" dirty="0"/>
              <a:t>vector machine classification to detect complicated attacks. In </a:t>
            </a:r>
            <a:r>
              <a:rPr lang="en-US" dirty="0" smtClean="0"/>
              <a:t>Paper presented </a:t>
            </a:r>
            <a:r>
              <a:rPr lang="en-US" dirty="0"/>
              <a:t>at the proceedings of the third international conference on </a:t>
            </a:r>
            <a:r>
              <a:rPr lang="en-US" dirty="0" smtClean="0"/>
              <a:t>machine learning </a:t>
            </a:r>
            <a:r>
              <a:rPr lang="en-US" dirty="0"/>
              <a:t>and cybernetics. Shanghai.</a:t>
            </a:r>
          </a:p>
        </p:txBody>
      </p:sp>
    </p:spTree>
    <p:extLst>
      <p:ext uri="{BB962C8B-B14F-4D97-AF65-F5344CB8AC3E}">
        <p14:creationId xmlns:p14="http://schemas.microsoft.com/office/powerpoint/2010/main" val="134749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Classifiers</a:t>
            </a:r>
            <a:br>
              <a:rPr lang="en-US" dirty="0" smtClean="0"/>
            </a:br>
            <a:r>
              <a:rPr lang="en-US" dirty="0" smtClean="0"/>
              <a:t>Artificial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Information is processed in units that mimic neurons. Multi-Layer Perceptron: Consists of an input layer including a set of sensory nodes as input nodes, one or more hidden layers of computation nodes and an output layer. Each interconnection has a scalar weight associated with it that is calculated during the training phase.</a:t>
            </a:r>
          </a:p>
        </p:txBody>
      </p:sp>
    </p:spTree>
    <p:extLst>
      <p:ext uri="{BB962C8B-B14F-4D97-AF65-F5344CB8AC3E}">
        <p14:creationId xmlns:p14="http://schemas.microsoft.com/office/powerpoint/2010/main" val="330582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2200275"/>
            <a:ext cx="549592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1" y="5410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Chen, Y., Abraham, A., &amp; Yang, B. (2007). </a:t>
            </a:r>
            <a:r>
              <a:rPr lang="en-US" b="1" dirty="0"/>
              <a:t>Hybrid flexible neural-tree-based intrusion detection systems.</a:t>
            </a:r>
            <a:r>
              <a:rPr lang="en-US" dirty="0"/>
              <a:t> </a:t>
            </a:r>
            <a:r>
              <a:rPr lang="en-US" i="1" dirty="0"/>
              <a:t>International Journal of Intelligent Systems</a:t>
            </a:r>
            <a:r>
              <a:rPr lang="en-US" dirty="0"/>
              <a:t>, 22, 337–352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18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Chen, Y., Abraham, A., &amp; Yang, B. (2007). Hybrid flexible neural-tree-based </a:t>
            </a:r>
            <a:r>
              <a:rPr lang="en-US" dirty="0" smtClean="0"/>
              <a:t>intrusion detection </a:t>
            </a:r>
            <a:r>
              <a:rPr lang="en-US" dirty="0"/>
              <a:t>systems. International Journal of Intelligent Systems, 22, 337–352</a:t>
            </a:r>
            <a:r>
              <a:rPr lang="en-US" dirty="0" smtClean="0"/>
              <a:t>.</a:t>
            </a:r>
          </a:p>
          <a:p>
            <a:r>
              <a:rPr lang="en-US" dirty="0" err="1"/>
              <a:t>Joo</a:t>
            </a:r>
            <a:r>
              <a:rPr lang="en-US" dirty="0"/>
              <a:t>, D., Hong, T., &amp; Han, I. (2003). The neural network models for IDS based on </a:t>
            </a:r>
            <a:r>
              <a:rPr lang="en-US" dirty="0" smtClean="0"/>
              <a:t>the asymmetric </a:t>
            </a:r>
            <a:r>
              <a:rPr lang="en-US" dirty="0"/>
              <a:t>costs of false negative errors and false positive errors. Expert </a:t>
            </a:r>
            <a:r>
              <a:rPr lang="en-US" dirty="0" smtClean="0"/>
              <a:t>System with </a:t>
            </a:r>
            <a:r>
              <a:rPr lang="en-US" dirty="0"/>
              <a:t>Applications, 25, 69–75</a:t>
            </a:r>
            <a:r>
              <a:rPr lang="en-US" dirty="0" smtClean="0"/>
              <a:t>.</a:t>
            </a:r>
          </a:p>
          <a:p>
            <a:r>
              <a:rPr lang="en-US" dirty="0"/>
              <a:t>Liu, G., Yi, Z., &amp; Yang, S. (2007). A hierarchical intrusion detection model based </a:t>
            </a:r>
            <a:r>
              <a:rPr lang="en-US" dirty="0" smtClean="0"/>
              <a:t>on the </a:t>
            </a:r>
            <a:r>
              <a:rPr lang="en-US" dirty="0"/>
              <a:t>PCA neural networks. </a:t>
            </a:r>
            <a:r>
              <a:rPr lang="en-US" dirty="0" err="1"/>
              <a:t>Neurocomputing</a:t>
            </a:r>
            <a:r>
              <a:rPr lang="en-US" dirty="0"/>
              <a:t>, 70, 1561–1568</a:t>
            </a:r>
            <a:r>
              <a:rPr lang="en-US" dirty="0" smtClean="0"/>
              <a:t>.</a:t>
            </a:r>
          </a:p>
          <a:p>
            <a:r>
              <a:rPr lang="en-US" dirty="0" err="1"/>
              <a:t>Moradi</a:t>
            </a:r>
            <a:r>
              <a:rPr lang="en-US" dirty="0"/>
              <a:t>, M., &amp; </a:t>
            </a:r>
            <a:r>
              <a:rPr lang="en-US" dirty="0" err="1"/>
              <a:t>Zulkernine</a:t>
            </a:r>
            <a:r>
              <a:rPr lang="en-US" dirty="0"/>
              <a:t>, M. (2004). A neural network based system for </a:t>
            </a:r>
            <a:r>
              <a:rPr lang="en-US" dirty="0" smtClean="0"/>
              <a:t>intrusion detection </a:t>
            </a:r>
            <a:r>
              <a:rPr lang="en-US" dirty="0"/>
              <a:t>and classification of attacks. In Paper presented at the proceeding of </a:t>
            </a:r>
            <a:r>
              <a:rPr lang="en-US" dirty="0" smtClean="0"/>
              <a:t>the 2004 </a:t>
            </a:r>
            <a:r>
              <a:rPr lang="en-US" dirty="0"/>
              <a:t>IEEE international conference on advances in intelligent systems – Theory </a:t>
            </a:r>
            <a:r>
              <a:rPr lang="en-US" dirty="0" smtClean="0"/>
              <a:t>and applications</a:t>
            </a:r>
            <a:r>
              <a:rPr lang="en-US" dirty="0"/>
              <a:t>. Luxembourg</a:t>
            </a:r>
            <a:r>
              <a:rPr lang="en-US" dirty="0" smtClean="0"/>
              <a:t>.</a:t>
            </a:r>
          </a:p>
          <a:p>
            <a:r>
              <a:rPr lang="en-US" dirty="0"/>
              <a:t>Zhang, C., Jiang, J., &amp; </a:t>
            </a:r>
            <a:r>
              <a:rPr lang="en-US" dirty="0" err="1"/>
              <a:t>Kamel</a:t>
            </a:r>
            <a:r>
              <a:rPr lang="en-US" dirty="0"/>
              <a:t>, M. (2005). Intrusion detection using hierarchical </a:t>
            </a:r>
            <a:r>
              <a:rPr lang="en-US" dirty="0" smtClean="0"/>
              <a:t>neural network</a:t>
            </a:r>
            <a:r>
              <a:rPr lang="en-US" dirty="0"/>
              <a:t>. Pattern Recognition Letters, 26, 779–791.</a:t>
            </a:r>
          </a:p>
        </p:txBody>
      </p:sp>
    </p:spTree>
    <p:extLst>
      <p:ext uri="{BB962C8B-B14F-4D97-AF65-F5344CB8AC3E}">
        <p14:creationId xmlns:p14="http://schemas.microsoft.com/office/powerpoint/2010/main" val="1978360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Classifiers</a:t>
            </a:r>
            <a:br>
              <a:rPr lang="en-US" dirty="0" smtClean="0"/>
            </a:br>
            <a:r>
              <a:rPr lang="en-US" dirty="0" smtClean="0"/>
              <a:t>Self-Organizing Maps (SOM)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Used to reduce the dimension of data for visualization. SOM projects and clusters high dimensional input vectors into a low dimensional (usually 2) visualization map.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Consists </a:t>
            </a:r>
            <a:r>
              <a:rPr lang="en-US" dirty="0"/>
              <a:t>of </a:t>
            </a:r>
            <a:r>
              <a:rPr lang="en-US" dirty="0" smtClean="0"/>
              <a:t>an Input layer  </a:t>
            </a:r>
            <a:r>
              <a:rPr lang="en-US" dirty="0"/>
              <a:t>and </a:t>
            </a:r>
            <a:r>
              <a:rPr lang="en-US" dirty="0" smtClean="0"/>
              <a:t>a Kohonen layer. 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Kohonen layer is a two dimensional arrangement of neurons that maps the n-dimensional input to two dimensions. SOM maps similar input vectors onto the same or similar output units on the two dimensional map. Outputs self-organize to an ordered map and output units with similar weights are placed nearby after training.</a:t>
            </a:r>
          </a:p>
        </p:txBody>
      </p:sp>
    </p:spTree>
    <p:extLst>
      <p:ext uri="{BB962C8B-B14F-4D97-AF65-F5344CB8AC3E}">
        <p14:creationId xmlns:p14="http://schemas.microsoft.com/office/powerpoint/2010/main" val="238808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8703" y="6117894"/>
            <a:ext cx="3200400" cy="71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100" dirty="0" err="1"/>
              <a:t>Kayacik</a:t>
            </a:r>
            <a:r>
              <a:rPr lang="en-US" sz="1100" dirty="0"/>
              <a:t>, H. G., </a:t>
            </a:r>
            <a:r>
              <a:rPr lang="en-US" sz="1100" dirty="0" err="1"/>
              <a:t>Nur</a:t>
            </a:r>
            <a:r>
              <a:rPr lang="en-US" sz="1100" dirty="0"/>
              <a:t>, Z.-H., &amp; Heywood, M. I. (2007). A hierarchical </a:t>
            </a:r>
            <a:r>
              <a:rPr lang="en-US" sz="1100" dirty="0" smtClean="0"/>
              <a:t>SOM-based intrusion </a:t>
            </a:r>
            <a:r>
              <a:rPr lang="en-US" sz="1100" dirty="0"/>
              <a:t>detection system. Engineering Applications of Artificial Intelligence, </a:t>
            </a:r>
            <a:r>
              <a:rPr lang="en-US" sz="1100" dirty="0" smtClean="0"/>
              <a:t>20, 439–451</a:t>
            </a:r>
            <a:r>
              <a:rPr lang="en-US" sz="11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914400"/>
            <a:ext cx="4275600" cy="37942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4874767"/>
            <a:ext cx="646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Hierarchical SOM architecture (a) Architecture (b) Data partitioning</a:t>
            </a:r>
          </a:p>
        </p:txBody>
      </p:sp>
    </p:spTree>
    <p:extLst>
      <p:ext uri="{BB962C8B-B14F-4D97-AF65-F5344CB8AC3E}">
        <p14:creationId xmlns:p14="http://schemas.microsoft.com/office/powerpoint/2010/main" val="1043671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Classifiers</a:t>
            </a:r>
            <a:br>
              <a:rPr lang="en-US" dirty="0" smtClean="0"/>
            </a:br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sample is classified through a sequence of decisions, in which the current decision helps to make the subsequent decision. Tree structure where each node is a decision and each leaf a classification category.</a:t>
            </a:r>
          </a:p>
        </p:txBody>
      </p:sp>
    </p:spTree>
    <p:extLst>
      <p:ext uri="{BB962C8B-B14F-4D97-AF65-F5344CB8AC3E}">
        <p14:creationId xmlns:p14="http://schemas.microsoft.com/office/powerpoint/2010/main" val="1443938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5837237"/>
            <a:ext cx="3657600" cy="102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/>
              <a:t>Stein</a:t>
            </a:r>
            <a:r>
              <a:rPr lang="en-US" sz="1100" dirty="0"/>
              <a:t>, G., Chen, B., Wu, A. S., &amp; Hua, K. A. (2005). Decision tree classifier for </a:t>
            </a:r>
            <a:r>
              <a:rPr lang="en-US" sz="1100" dirty="0" smtClean="0"/>
              <a:t>network intrusion </a:t>
            </a:r>
            <a:r>
              <a:rPr lang="en-US" sz="1100" dirty="0"/>
              <a:t>detection with GA-based feature selection. In Paper presented at </a:t>
            </a:r>
            <a:r>
              <a:rPr lang="en-US" sz="1100" dirty="0" smtClean="0"/>
              <a:t>the proceedings </a:t>
            </a:r>
            <a:r>
              <a:rPr lang="en-US" sz="1100" dirty="0"/>
              <a:t>of the 43rd annual Southeast regional conference. Kennesaw, Georgia.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981200"/>
            <a:ext cx="914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Randomly Generated Population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057400" y="1981200"/>
            <a:ext cx="914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Selection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429000" y="1981200"/>
            <a:ext cx="914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Decision Tree Constructor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800600" y="1981200"/>
            <a:ext cx="914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Decision Tree Evaluator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6172200" y="1981200"/>
            <a:ext cx="914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Fitness Computation</a:t>
            </a:r>
            <a:endParaRPr lang="en-US" sz="1050" dirty="0"/>
          </a:p>
        </p:txBody>
      </p:sp>
      <p:sp>
        <p:nvSpPr>
          <p:cNvPr id="11" name="Rectangle 10"/>
          <p:cNvSpPr/>
          <p:nvPr/>
        </p:nvSpPr>
        <p:spPr>
          <a:xfrm>
            <a:off x="7543800" y="1981200"/>
            <a:ext cx="914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Final Decision Tree Classifier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endCxn id="4" idx="1"/>
          </p:cNvCxnSpPr>
          <p:nvPr/>
        </p:nvCxnSpPr>
        <p:spPr>
          <a:xfrm>
            <a:off x="304800" y="23241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6" idx="1"/>
          </p:cNvCxnSpPr>
          <p:nvPr/>
        </p:nvCxnSpPr>
        <p:spPr>
          <a:xfrm>
            <a:off x="1600200" y="23241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>
          <a:xfrm>
            <a:off x="2971800" y="23241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4343400" y="23241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>
            <a:off x="5715000" y="23241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1" idx="1"/>
          </p:cNvCxnSpPr>
          <p:nvPr/>
        </p:nvCxnSpPr>
        <p:spPr>
          <a:xfrm>
            <a:off x="7086600" y="23241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29000" y="3200400"/>
            <a:ext cx="914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Training Data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24" idx="0"/>
            <a:endCxn id="7" idx="2"/>
          </p:cNvCxnSpPr>
          <p:nvPr/>
        </p:nvCxnSpPr>
        <p:spPr>
          <a:xfrm flipV="1">
            <a:off x="3886200" y="26670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800599" y="3200400"/>
            <a:ext cx="914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Validation</a:t>
            </a:r>
          </a:p>
          <a:p>
            <a:pPr algn="ctr"/>
            <a:r>
              <a:rPr lang="en-US" sz="1200" dirty="0" smtClean="0"/>
              <a:t>Data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7543800" y="3200400"/>
            <a:ext cx="914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Testing</a:t>
            </a:r>
          </a:p>
          <a:p>
            <a:pPr algn="ctr"/>
            <a:r>
              <a:rPr lang="en-US" sz="1200" dirty="0" smtClean="0"/>
              <a:t>Data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27" idx="0"/>
            <a:endCxn id="8" idx="2"/>
          </p:cNvCxnSpPr>
          <p:nvPr/>
        </p:nvCxnSpPr>
        <p:spPr>
          <a:xfrm flipV="1">
            <a:off x="5257799" y="2667000"/>
            <a:ext cx="1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  <a:endCxn id="11" idx="2"/>
          </p:cNvCxnSpPr>
          <p:nvPr/>
        </p:nvCxnSpPr>
        <p:spPr>
          <a:xfrm flipV="1">
            <a:off x="8001000" y="26670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429000" y="4191000"/>
            <a:ext cx="2285999" cy="838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Next Generation</a:t>
            </a:r>
            <a:endParaRPr lang="en-US" dirty="0"/>
          </a:p>
        </p:txBody>
      </p:sp>
      <p:cxnSp>
        <p:nvCxnSpPr>
          <p:cNvPr id="35" name="Elbow Connector 34"/>
          <p:cNvCxnSpPr>
            <a:stCxn id="11" idx="1"/>
            <a:endCxn id="33" idx="3"/>
          </p:cNvCxnSpPr>
          <p:nvPr/>
        </p:nvCxnSpPr>
        <p:spPr>
          <a:xfrm rot="10800000" flipV="1">
            <a:off x="5715000" y="2324100"/>
            <a:ext cx="1828801" cy="2286000"/>
          </a:xfrm>
          <a:prstGeom prst="bentConnector3">
            <a:avLst>
              <a:gd name="adj1" fmla="val 12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3" idx="1"/>
            <a:endCxn id="6" idx="1"/>
          </p:cNvCxnSpPr>
          <p:nvPr/>
        </p:nvCxnSpPr>
        <p:spPr>
          <a:xfrm rot="10800000">
            <a:off x="2057400" y="2324100"/>
            <a:ext cx="1371600" cy="2286000"/>
          </a:xfrm>
          <a:prstGeom prst="bentConnector3">
            <a:avLst>
              <a:gd name="adj1" fmla="val 116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05903" y="5283200"/>
            <a:ext cx="248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GA/Decision Tree Hybrid</a:t>
            </a:r>
          </a:p>
        </p:txBody>
      </p:sp>
    </p:spTree>
    <p:extLst>
      <p:ext uri="{BB962C8B-B14F-4D97-AF65-F5344CB8AC3E}">
        <p14:creationId xmlns:p14="http://schemas.microsoft.com/office/powerpoint/2010/main" val="2599289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Classifiers</a:t>
            </a:r>
            <a:br>
              <a:rPr lang="en-US" dirty="0" smtClean="0"/>
            </a:br>
            <a:r>
              <a:rPr lang="en-US" dirty="0" smtClean="0"/>
              <a:t>Naïve Bayes Networks (NBN)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Provides an answer to questions like “What is the probability that it is a certain type of attack, given some observed system events”, by using a conditional probability formula. Usually represented by a directed acyclic graph (DAG), where each node represents one of the system variables and each link encodes the influence of one node upon another.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86400" y="6118226"/>
            <a:ext cx="3657600" cy="71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smtClean="0"/>
              <a:t>Scott, S. L. (2004). A Bayesian paradigm for designing intrusion detection systems. Computational Statistics and Data Analysis, 45, 69–83.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997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Classifiers</a:t>
            </a:r>
            <a:br>
              <a:rPr lang="en-US" dirty="0" smtClean="0"/>
            </a:br>
            <a:r>
              <a:rPr lang="en-US" dirty="0" smtClean="0"/>
              <a:t>Genetic Algorithms (GA)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Uses </a:t>
            </a:r>
            <a:r>
              <a:rPr lang="en-US" dirty="0"/>
              <a:t>the computer to implement the natural selection and evolution. GA usually starts by randomly generating a large population of candidate programs. Some type of fitness measure is used to evaluate the performance of each individual in a population. A large number of iterations is then performed where low performing programs are replaced by genetic recombinations of high-performing programs.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57600" y="5821364"/>
            <a:ext cx="5486400" cy="124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dirty="0" err="1" smtClean="0"/>
              <a:t>Abadeh</a:t>
            </a:r>
            <a:r>
              <a:rPr lang="en-US" sz="1100" dirty="0" smtClean="0"/>
              <a:t>, M. S., </a:t>
            </a:r>
            <a:r>
              <a:rPr lang="en-US" sz="1100" dirty="0" err="1" smtClean="0"/>
              <a:t>Habibi</a:t>
            </a:r>
            <a:r>
              <a:rPr lang="en-US" sz="1100" dirty="0" smtClean="0"/>
              <a:t>, J., </a:t>
            </a:r>
            <a:r>
              <a:rPr lang="en-US" sz="1100" dirty="0" err="1" smtClean="0"/>
              <a:t>Barzegar</a:t>
            </a:r>
            <a:r>
              <a:rPr lang="en-US" sz="1100" dirty="0" smtClean="0"/>
              <a:t>, Z., &amp; </a:t>
            </a:r>
            <a:r>
              <a:rPr lang="en-US" sz="1100" dirty="0" err="1" smtClean="0"/>
              <a:t>Sergi</a:t>
            </a:r>
            <a:r>
              <a:rPr lang="en-US" sz="1100" dirty="0" smtClean="0"/>
              <a:t>, M. (2007). A parallel genetic local search algorithm for intrusion detection in computer networks. Engineering Applications of Artificial Intelligence, 20, 1058–1069.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 smtClean="0"/>
              <a:t>Liu, Y., Chen, K., Liao, X., &amp; Zhang, W. (2004). A genetic clustering method for intrusion detection. Pattern Recognition, 37, 927–942.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1761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/>
              <a:t>I</a:t>
            </a:r>
            <a:r>
              <a:rPr lang="en-US" dirty="0" smtClean="0"/>
              <a:t>ntrusion </a:t>
            </a:r>
            <a:r>
              <a:rPr lang="en-US" dirty="0"/>
              <a:t>D</a:t>
            </a:r>
            <a:r>
              <a:rPr lang="en-US" dirty="0" smtClean="0"/>
              <a:t>etection System is a wall of defense to confront the attacks of computer systems on the internet. </a:t>
            </a:r>
          </a:p>
          <a:p>
            <a:pPr marL="0" indent="0">
              <a:buNone/>
            </a:pPr>
            <a:r>
              <a:rPr lang="en-US" dirty="0" smtClean="0"/>
              <a:t>The main assumption of the IDS is that the behavior of intruders is different from legal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35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Classifiers</a:t>
            </a:r>
            <a:br>
              <a:rPr lang="en-US" dirty="0" smtClean="0"/>
            </a:br>
            <a:r>
              <a:rPr lang="en-US" dirty="0" smtClean="0"/>
              <a:t>Fuzzy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Fuzzy set theory the degree of truth of a statement is not 0 or 1 but it can range between the two truth values (true/false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17271" y="4724400"/>
            <a:ext cx="5181600" cy="1295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smtClean="0"/>
              <a:t>Chavan, S., Shah, K. D. N., &amp; Mukherjee, S. (2004). Adaptive neuro-fuzzy intrusion detection systems. In Paper presented at the in proceedings of the international conference on information technology: Coding and computing (ITCC’04).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smtClean="0"/>
              <a:t>Florez, G., Bridges, S. M., &amp; Vaughn, R. B. (2002). An improved algorithm for fuzzy data mining for intrusion detection. In Paper presented at the proceedings of the North American fuzzy information processing society conference (NAFIPS 2002). New Orleans, LA.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83613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762000" y="685800"/>
            <a:ext cx="6389678" cy="5137664"/>
            <a:chOff x="1371600" y="1371600"/>
            <a:chExt cx="6389678" cy="5137664"/>
          </a:xfrm>
        </p:grpSpPr>
        <p:sp>
          <p:nvSpPr>
            <p:cNvPr id="4" name="Oval 3"/>
            <p:cNvSpPr/>
            <p:nvPr/>
          </p:nvSpPr>
          <p:spPr>
            <a:xfrm>
              <a:off x="3848100" y="1371600"/>
              <a:ext cx="1447800" cy="762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Teacher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71600" y="1429434"/>
              <a:ext cx="13919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Correct</a:t>
              </a:r>
            </a:p>
            <a:p>
              <a:pPr algn="ctr"/>
              <a:r>
                <a:rPr lang="en-US" dirty="0" smtClean="0"/>
                <a:t>(No Training)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4" idx="2"/>
              <a:endCxn id="5" idx="3"/>
            </p:cNvCxnSpPr>
            <p:nvPr/>
          </p:nvCxnSpPr>
          <p:spPr>
            <a:xfrm flipH="1">
              <a:off x="2763520" y="1752600"/>
              <a:ext cx="108458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3771900" y="2514600"/>
              <a:ext cx="1600200" cy="838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Winner</a:t>
              </a:r>
            </a:p>
            <a:p>
              <a:pPr algn="ctr"/>
              <a:r>
                <a:rPr lang="en-US" dirty="0" smtClean="0"/>
                <a:t>(Decision)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1" idx="0"/>
              <a:endCxn id="8" idx="2"/>
            </p:cNvCxnSpPr>
            <p:nvPr/>
          </p:nvCxnSpPr>
          <p:spPr>
            <a:xfrm flipV="1">
              <a:off x="2590800" y="3352800"/>
              <a:ext cx="1981200" cy="960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0" idx="0"/>
              <a:endCxn id="8" idx="2"/>
            </p:cNvCxnSpPr>
            <p:nvPr/>
          </p:nvCxnSpPr>
          <p:spPr>
            <a:xfrm flipV="1">
              <a:off x="3581400" y="3352800"/>
              <a:ext cx="990600" cy="960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4" idx="0"/>
              <a:endCxn id="8" idx="2"/>
            </p:cNvCxnSpPr>
            <p:nvPr/>
          </p:nvCxnSpPr>
          <p:spPr>
            <a:xfrm flipV="1">
              <a:off x="4572000" y="3352800"/>
              <a:ext cx="0" cy="960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" idx="0"/>
              <a:endCxn id="8" idx="2"/>
            </p:cNvCxnSpPr>
            <p:nvPr/>
          </p:nvCxnSpPr>
          <p:spPr>
            <a:xfrm flipH="1" flipV="1">
              <a:off x="4572000" y="3352800"/>
              <a:ext cx="2133600" cy="960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>
              <a:off x="5334000" y="1752599"/>
              <a:ext cx="2179319" cy="3394709"/>
            </a:xfrm>
            <a:prstGeom prst="bentConnector3">
              <a:avLst>
                <a:gd name="adj1" fmla="val 126923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8" idx="0"/>
              <a:endCxn id="4" idx="4"/>
            </p:cNvCxnSpPr>
            <p:nvPr/>
          </p:nvCxnSpPr>
          <p:spPr>
            <a:xfrm flipV="1">
              <a:off x="4572000" y="2133600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1630681" y="4267199"/>
              <a:ext cx="5882638" cy="1676400"/>
              <a:chOff x="1630681" y="4267199"/>
              <a:chExt cx="5882638" cy="167640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630681" y="4267199"/>
                <a:ext cx="5882638" cy="1295401"/>
                <a:chOff x="1630681" y="4267199"/>
                <a:chExt cx="5882638" cy="1295401"/>
              </a:xfrm>
            </p:grpSpPr>
            <p:sp>
              <p:nvSpPr>
                <p:cNvPr id="11" name="Rectangle 10"/>
                <p:cNvSpPr/>
                <p:nvPr/>
              </p:nvSpPr>
              <p:spPr>
                <a:xfrm flipV="1">
                  <a:off x="2209800" y="4267199"/>
                  <a:ext cx="762000" cy="457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" name="Straight Arrow Connector 12"/>
                <p:cNvCxnSpPr>
                  <a:stCxn id="10" idx="0"/>
                  <a:endCxn id="11" idx="0"/>
                </p:cNvCxnSpPr>
                <p:nvPr/>
              </p:nvCxnSpPr>
              <p:spPr>
                <a:xfrm flipV="1">
                  <a:off x="2590800" y="4312918"/>
                  <a:ext cx="0" cy="487682"/>
                </a:xfrm>
                <a:prstGeom prst="straightConnector1">
                  <a:avLst/>
                </a:prstGeom>
                <a:ln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/>
                <p:cNvSpPr/>
                <p:nvPr/>
              </p:nvSpPr>
              <p:spPr>
                <a:xfrm flipV="1">
                  <a:off x="3200400" y="4267199"/>
                  <a:ext cx="762000" cy="457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Straight Arrow Connector 20"/>
                <p:cNvCxnSpPr>
                  <a:stCxn id="19" idx="0"/>
                  <a:endCxn id="20" idx="0"/>
                </p:cNvCxnSpPr>
                <p:nvPr/>
              </p:nvCxnSpPr>
              <p:spPr>
                <a:xfrm flipV="1">
                  <a:off x="3581400" y="4312918"/>
                  <a:ext cx="0" cy="487682"/>
                </a:xfrm>
                <a:prstGeom prst="straightConnector1">
                  <a:avLst/>
                </a:prstGeom>
                <a:ln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 flipV="1">
                  <a:off x="4191000" y="4267199"/>
                  <a:ext cx="762000" cy="457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Arrow Connector 24"/>
                <p:cNvCxnSpPr>
                  <a:stCxn id="23" idx="0"/>
                  <a:endCxn id="24" idx="0"/>
                </p:cNvCxnSpPr>
                <p:nvPr/>
              </p:nvCxnSpPr>
              <p:spPr>
                <a:xfrm flipV="1">
                  <a:off x="4572000" y="4312918"/>
                  <a:ext cx="0" cy="487682"/>
                </a:xfrm>
                <a:prstGeom prst="straightConnector1">
                  <a:avLst/>
                </a:prstGeom>
                <a:ln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Rectangle 27"/>
                <p:cNvSpPr/>
                <p:nvPr/>
              </p:nvSpPr>
              <p:spPr>
                <a:xfrm flipV="1">
                  <a:off x="6324600" y="4267199"/>
                  <a:ext cx="762000" cy="457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Arrow Connector 28"/>
                <p:cNvCxnSpPr>
                  <a:stCxn id="27" idx="0"/>
                  <a:endCxn id="28" idx="0"/>
                </p:cNvCxnSpPr>
                <p:nvPr/>
              </p:nvCxnSpPr>
              <p:spPr>
                <a:xfrm flipV="1">
                  <a:off x="6705600" y="4312918"/>
                  <a:ext cx="0" cy="487682"/>
                </a:xfrm>
                <a:prstGeom prst="straightConnector1">
                  <a:avLst/>
                </a:prstGeom>
                <a:ln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5"/>
                <p:cNvSpPr/>
                <p:nvPr/>
              </p:nvSpPr>
              <p:spPr>
                <a:xfrm rot="16200000" flipV="1">
                  <a:off x="7109459" y="5124449"/>
                  <a:ext cx="762000" cy="457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>
                  <a:stCxn id="36" idx="0"/>
                  <a:endCxn id="39" idx="0"/>
                </p:cNvCxnSpPr>
                <p:nvPr/>
              </p:nvCxnSpPr>
              <p:spPr>
                <a:xfrm flipH="1">
                  <a:off x="1676401" y="5147309"/>
                  <a:ext cx="5836918" cy="34291"/>
                </a:xfrm>
                <a:prstGeom prst="straightConnector1">
                  <a:avLst/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/>
                <p:cNvSpPr/>
                <p:nvPr/>
              </p:nvSpPr>
              <p:spPr>
                <a:xfrm rot="16200000" flipV="1">
                  <a:off x="1272541" y="5158740"/>
                  <a:ext cx="762000" cy="457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209800" y="4800600"/>
                  <a:ext cx="762000" cy="6858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w</a:t>
                  </a:r>
                  <a:r>
                    <a:rPr lang="en-US" baseline="-25000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3200400" y="4800600"/>
                  <a:ext cx="762000" cy="6858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w</a:t>
                  </a:r>
                  <a:r>
                    <a:rPr lang="en-US" baseline="-25000" dirty="0" smtClean="0">
                      <a:solidFill>
                        <a:schemeClr val="tx1"/>
                      </a:solidFill>
                    </a:rPr>
                    <a:t>2</a:t>
                  </a:r>
                  <a:endParaRPr lang="en-US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191000" y="4800600"/>
                  <a:ext cx="762000" cy="6858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w</a:t>
                  </a:r>
                  <a:r>
                    <a:rPr lang="en-US" baseline="-25000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6324600" y="4800600"/>
                  <a:ext cx="762000" cy="6858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>
                      <a:solidFill>
                        <a:schemeClr val="tx1"/>
                      </a:solidFill>
                    </a:rPr>
                    <a:t>w</a:t>
                  </a:r>
                  <a:r>
                    <a:rPr lang="en-US" baseline="-25000" dirty="0" err="1" smtClean="0">
                      <a:solidFill>
                        <a:schemeClr val="tx1"/>
                      </a:solidFill>
                    </a:rPr>
                    <a:t>n</a:t>
                  </a:r>
                  <a:endParaRPr lang="en-US" baseline="-25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1905000" y="4358636"/>
                <a:ext cx="5433060" cy="1584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2133810" y="4393047"/>
              <a:ext cx="4544925" cy="369332"/>
              <a:chOff x="2133810" y="4393047"/>
              <a:chExt cx="4544925" cy="369332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2133810" y="4393047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/>
                  <a:t>Φ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143460" y="4393047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/>
                  <a:t>Φ</a:t>
                </a:r>
                <a:r>
                  <a:rPr lang="en-US" baseline="-25000" dirty="0"/>
                  <a:t>2</a:t>
                </a:r>
                <a:endParaRPr lang="en-US" baseline="-250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076700" y="4393047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/>
                  <a:t>Φ</a:t>
                </a:r>
                <a:r>
                  <a:rPr lang="en-US" baseline="-25000" dirty="0"/>
                  <a:t>3</a:t>
                </a:r>
                <a:endParaRPr lang="en-US" baseline="-250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239191" y="4393047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/>
                  <a:t>Φ</a:t>
                </a:r>
                <a:r>
                  <a:rPr lang="en-US" baseline="-25000" dirty="0"/>
                  <a:t>n</a:t>
                </a:r>
                <a:endParaRPr lang="en-US" baseline="-25000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133810" y="3967204"/>
              <a:ext cx="4665150" cy="369332"/>
              <a:chOff x="2170430" y="3967204"/>
              <a:chExt cx="4665150" cy="36933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2170430" y="3967204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Y(1)</a:t>
                </a:r>
                <a:endParaRPr lang="en-US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180080" y="3967204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Y(2)</a:t>
                </a:r>
                <a:endParaRPr lang="en-US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113320" y="3967204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Y(3)</a:t>
                </a:r>
                <a:endParaRPr lang="en-US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275811" y="3967204"/>
                <a:ext cx="559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Y(n)</a:t>
                </a:r>
                <a:endParaRPr lang="en-US" baseline="-25000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133810" y="6139932"/>
              <a:ext cx="4668356" cy="369332"/>
              <a:chOff x="2133810" y="4393047"/>
              <a:chExt cx="4668356" cy="36933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2133810" y="4393047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X(1)</a:t>
                </a:r>
                <a:endParaRPr lang="en-US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143460" y="4393047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X(2)</a:t>
                </a:r>
                <a:endParaRPr lang="en-US" baseline="-250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076700" y="4393047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X(3)</a:t>
                </a:r>
                <a:endParaRPr lang="en-US" baseline="-250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239191" y="4393047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X(4)</a:t>
                </a:r>
                <a:endParaRPr lang="en-US" baseline="-25000" dirty="0"/>
              </a:p>
            </p:txBody>
          </p:sp>
        </p:grpSp>
        <p:cxnSp>
          <p:nvCxnSpPr>
            <p:cNvPr id="69" name="Straight Arrow Connector 68"/>
            <p:cNvCxnSpPr>
              <a:stCxn id="61" idx="3"/>
            </p:cNvCxnSpPr>
            <p:nvPr/>
          </p:nvCxnSpPr>
          <p:spPr>
            <a:xfrm flipV="1">
              <a:off x="6802166" y="5965699"/>
              <a:ext cx="0" cy="358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621530" y="5960482"/>
              <a:ext cx="0" cy="358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3706435" y="5960482"/>
              <a:ext cx="0" cy="358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2698101" y="5960482"/>
              <a:ext cx="0" cy="358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901282" y="1392088"/>
              <a:ext cx="1859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Incorrect</a:t>
              </a:r>
            </a:p>
            <a:p>
              <a:pPr algn="ctr"/>
              <a:r>
                <a:rPr lang="en-US" dirty="0" smtClean="0"/>
                <a:t>(Training Needed)</a:t>
              </a:r>
              <a:endParaRPr lang="en-US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953000" y="6051625"/>
            <a:ext cx="411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Chavan</a:t>
            </a:r>
            <a:r>
              <a:rPr lang="en-US" sz="1100" dirty="0"/>
              <a:t>, </a:t>
            </a:r>
            <a:r>
              <a:rPr lang="en-US" sz="1100" dirty="0" err="1"/>
              <a:t>Sampada</a:t>
            </a:r>
            <a:r>
              <a:rPr lang="en-US" sz="1100" dirty="0"/>
              <a:t>, et al. "Adaptive neuro-fuzzy intrusion detection systems</a:t>
            </a:r>
            <a:r>
              <a:rPr lang="en-US" sz="1100" dirty="0" smtClean="0"/>
              <a:t>. "</a:t>
            </a:r>
            <a:r>
              <a:rPr lang="en-US" sz="1100" i="1" dirty="0"/>
              <a:t>Information Technology: Coding and Computing, 2004. Proceedings. ITCC 2004. International Conference on</a:t>
            </a:r>
            <a:r>
              <a:rPr lang="en-US" sz="1100" dirty="0"/>
              <a:t>. Vol. 1. IEEE, 2004.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70178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Typically consists of two functional components.</a:t>
            </a:r>
          </a:p>
          <a:p>
            <a:pPr marL="0" indent="0">
              <a:buNone/>
            </a:pPr>
            <a:r>
              <a:rPr lang="en-US" dirty="0" smtClean="0"/>
              <a:t>•	The first one takes raw data a input and generates intermediate results.</a:t>
            </a:r>
          </a:p>
          <a:p>
            <a:pPr marL="0" indent="0">
              <a:buNone/>
            </a:pPr>
            <a:r>
              <a:rPr lang="en-US" dirty="0" smtClean="0"/>
              <a:t>•	The second one takes the intermediate result as an input and produces the final result.</a:t>
            </a:r>
          </a:p>
        </p:txBody>
      </p:sp>
    </p:spTree>
    <p:extLst>
      <p:ext uri="{BB962C8B-B14F-4D97-AF65-F5344CB8AC3E}">
        <p14:creationId xmlns:p14="http://schemas.microsoft.com/office/powerpoint/2010/main" val="3850507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Hybrid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lphaLcPeriod"/>
            </a:pPr>
            <a:r>
              <a:rPr lang="en-US" dirty="0"/>
              <a:t>Cascading classifiers: For example neuro-fuzzy techniques</a:t>
            </a:r>
          </a:p>
          <a:p>
            <a:pPr marL="514350" lvl="0" indent="-514350">
              <a:buFont typeface="+mj-lt"/>
              <a:buAutoNum type="alphaLcPeriod"/>
            </a:pPr>
            <a:r>
              <a:rPr lang="en-US" dirty="0"/>
              <a:t>Clustering based approach to process the input and eliminate outliers, then results are used as training examples for a classifier.</a:t>
            </a:r>
          </a:p>
          <a:p>
            <a:pPr marL="514350" lvl="0" indent="-514350">
              <a:buFont typeface="+mj-lt"/>
              <a:buAutoNum type="alphaLcPeriod"/>
            </a:pPr>
            <a:r>
              <a:rPr lang="en-US" dirty="0"/>
              <a:t>Integrating techniques where the first aims to optimize the learning performance (parameter tuning) of the second model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3654107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Peddabachigari</a:t>
            </a:r>
            <a:r>
              <a:rPr lang="en-US" dirty="0"/>
              <a:t>, S., Abraham, A., </a:t>
            </a:r>
            <a:r>
              <a:rPr lang="en-US" dirty="0" err="1"/>
              <a:t>Grosan</a:t>
            </a:r>
            <a:r>
              <a:rPr lang="en-US" dirty="0"/>
              <a:t>, C., &amp; Thomas, J. (2007). Modeling </a:t>
            </a:r>
            <a:r>
              <a:rPr lang="en-US" dirty="0" smtClean="0"/>
              <a:t>intrusion detection </a:t>
            </a:r>
            <a:r>
              <a:rPr lang="en-US" dirty="0"/>
              <a:t>system using hybrid intelligent systems. Journal of Network </a:t>
            </a:r>
            <a:r>
              <a:rPr lang="en-US" dirty="0" smtClean="0"/>
              <a:t>and Computer </a:t>
            </a:r>
            <a:r>
              <a:rPr lang="en-US" dirty="0"/>
              <a:t>Applications, 30, 114–132</a:t>
            </a:r>
            <a:r>
              <a:rPr lang="en-US" dirty="0" smtClean="0"/>
              <a:t>.</a:t>
            </a:r>
          </a:p>
          <a:p>
            <a:r>
              <a:rPr lang="en-US" dirty="0"/>
              <a:t>Shon, T., &amp; Moon, J. (2007). A hybrid machine learning approach to </a:t>
            </a:r>
            <a:r>
              <a:rPr lang="en-US" dirty="0" smtClean="0"/>
              <a:t>network anomaly </a:t>
            </a:r>
            <a:r>
              <a:rPr lang="en-US" dirty="0"/>
              <a:t>detection. Information Sciences, 177, 3799–3821.</a:t>
            </a:r>
          </a:p>
        </p:txBody>
      </p:sp>
    </p:spTree>
    <p:extLst>
      <p:ext uri="{BB962C8B-B14F-4D97-AF65-F5344CB8AC3E}">
        <p14:creationId xmlns:p14="http://schemas.microsoft.com/office/powerpoint/2010/main" val="3583797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1371600" y="914400"/>
            <a:ext cx="6019800" cy="5105400"/>
            <a:chOff x="838200" y="914400"/>
            <a:chExt cx="6019800" cy="5105400"/>
          </a:xfrm>
        </p:grpSpPr>
        <p:grpSp>
          <p:nvGrpSpPr>
            <p:cNvPr id="22" name="Group 21"/>
            <p:cNvGrpSpPr/>
            <p:nvPr/>
          </p:nvGrpSpPr>
          <p:grpSpPr>
            <a:xfrm>
              <a:off x="4419600" y="914400"/>
              <a:ext cx="2438400" cy="2362200"/>
              <a:chOff x="4419600" y="1371600"/>
              <a:chExt cx="2438400" cy="2362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419600" y="1371600"/>
                <a:ext cx="2438400" cy="2362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Support Vector Machine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724400" y="2286000"/>
                <a:ext cx="7620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181600" y="2247900"/>
                <a:ext cx="7620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953000" y="2705100"/>
                <a:ext cx="7620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663440" y="3048000"/>
                <a:ext cx="7620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410200" y="3314700"/>
                <a:ext cx="7620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608320" y="2209800"/>
                <a:ext cx="7620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143500" y="3086100"/>
                <a:ext cx="7620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867400" y="2385060"/>
                <a:ext cx="76200" cy="76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63540" y="2705100"/>
                <a:ext cx="76200" cy="76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699760" y="2880360"/>
                <a:ext cx="76200" cy="76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362700" y="2468880"/>
                <a:ext cx="76200" cy="76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477000" y="2994660"/>
                <a:ext cx="76200" cy="76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019800" y="2537460"/>
                <a:ext cx="76200" cy="76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019800" y="3116580"/>
                <a:ext cx="76200" cy="76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5234908" y="2324100"/>
                <a:ext cx="632492" cy="1043940"/>
              </a:xfrm>
              <a:custGeom>
                <a:avLst/>
                <a:gdLst>
                  <a:gd name="connsiteX0" fmla="*/ 472472 w 472472"/>
                  <a:gd name="connsiteY0" fmla="*/ 0 h 1074420"/>
                  <a:gd name="connsiteX1" fmla="*/ 32 w 472472"/>
                  <a:gd name="connsiteY1" fmla="*/ 518160 h 1074420"/>
                  <a:gd name="connsiteX2" fmla="*/ 449612 w 472472"/>
                  <a:gd name="connsiteY2" fmla="*/ 1074420 h 1074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2472" h="1074420">
                    <a:moveTo>
                      <a:pt x="472472" y="0"/>
                    </a:moveTo>
                    <a:cubicBezTo>
                      <a:pt x="238157" y="169545"/>
                      <a:pt x="3842" y="339090"/>
                      <a:pt x="32" y="518160"/>
                    </a:cubicBezTo>
                    <a:cubicBezTo>
                      <a:pt x="-3778" y="697230"/>
                      <a:pt x="330232" y="989330"/>
                      <a:pt x="449612" y="1074420"/>
                    </a:cubicBezTo>
                  </a:path>
                </a:pathLst>
              </a:cu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838200" y="3733800"/>
              <a:ext cx="2667000" cy="2286000"/>
              <a:chOff x="685800" y="3733800"/>
              <a:chExt cx="2667000" cy="2286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" y="3733800"/>
                <a:ext cx="2667000" cy="2286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Decision Trees</a:t>
                </a:r>
                <a:endParaRPr lang="en-US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1066800" y="4572000"/>
                <a:ext cx="1981200" cy="1066800"/>
                <a:chOff x="381000" y="3962400"/>
                <a:chExt cx="2895600" cy="12192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1371600" y="3962400"/>
                  <a:ext cx="228600" cy="1524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685800" y="4279106"/>
                  <a:ext cx="228600" cy="1524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133600" y="4279106"/>
                  <a:ext cx="228600" cy="1524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Elbow Connector 28"/>
                <p:cNvCxnSpPr>
                  <a:stCxn id="23" idx="1"/>
                  <a:endCxn id="24" idx="0"/>
                </p:cNvCxnSpPr>
                <p:nvPr/>
              </p:nvCxnSpPr>
              <p:spPr>
                <a:xfrm rot="10800000" flipV="1">
                  <a:off x="800100" y="4038600"/>
                  <a:ext cx="571500" cy="240506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Elbow Connector 30"/>
                <p:cNvCxnSpPr>
                  <a:stCxn id="23" idx="3"/>
                  <a:endCxn id="25" idx="0"/>
                </p:cNvCxnSpPr>
                <p:nvPr/>
              </p:nvCxnSpPr>
              <p:spPr>
                <a:xfrm>
                  <a:off x="1600200" y="4038600"/>
                  <a:ext cx="647700" cy="240506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381000" y="4648200"/>
                  <a:ext cx="838200" cy="152400"/>
                  <a:chOff x="381000" y="4572000"/>
                  <a:chExt cx="838200" cy="152400"/>
                </a:xfrm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381000" y="4572000"/>
                    <a:ext cx="228600" cy="15240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990600" y="4572000"/>
                    <a:ext cx="228600" cy="15240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0" name="Elbow Connector 39"/>
                <p:cNvCxnSpPr>
                  <a:stCxn id="24" idx="1"/>
                  <a:endCxn id="34" idx="0"/>
                </p:cNvCxnSpPr>
                <p:nvPr/>
              </p:nvCxnSpPr>
              <p:spPr>
                <a:xfrm rot="10800000" flipV="1">
                  <a:off x="495300" y="4355306"/>
                  <a:ext cx="190500" cy="292894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Elbow Connector 43"/>
                <p:cNvCxnSpPr>
                  <a:stCxn id="24" idx="3"/>
                  <a:endCxn id="35" idx="0"/>
                </p:cNvCxnSpPr>
                <p:nvPr/>
              </p:nvCxnSpPr>
              <p:spPr>
                <a:xfrm>
                  <a:off x="914400" y="4355306"/>
                  <a:ext cx="190500" cy="292894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Rectangle 47"/>
                <p:cNvSpPr/>
                <p:nvPr/>
              </p:nvSpPr>
              <p:spPr>
                <a:xfrm>
                  <a:off x="1600200" y="4648200"/>
                  <a:ext cx="228600" cy="1524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1981200" y="4648200"/>
                  <a:ext cx="228600" cy="1524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2743200" y="4648200"/>
                  <a:ext cx="228600" cy="1524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Elbow Connector 51"/>
                <p:cNvCxnSpPr>
                  <a:stCxn id="25" idx="1"/>
                  <a:endCxn id="48" idx="0"/>
                </p:cNvCxnSpPr>
                <p:nvPr/>
              </p:nvCxnSpPr>
              <p:spPr>
                <a:xfrm rot="10800000" flipV="1">
                  <a:off x="1714500" y="4355306"/>
                  <a:ext cx="419100" cy="292894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Elbow Connector 53"/>
                <p:cNvCxnSpPr>
                  <a:stCxn id="25" idx="2"/>
                  <a:endCxn id="49" idx="0"/>
                </p:cNvCxnSpPr>
                <p:nvPr/>
              </p:nvCxnSpPr>
              <p:spPr>
                <a:xfrm rot="5400000">
                  <a:off x="2063353" y="4463653"/>
                  <a:ext cx="216694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lbow Connector 55"/>
                <p:cNvCxnSpPr>
                  <a:stCxn id="25" idx="3"/>
                  <a:endCxn id="50" idx="0"/>
                </p:cNvCxnSpPr>
                <p:nvPr/>
              </p:nvCxnSpPr>
              <p:spPr>
                <a:xfrm>
                  <a:off x="2362200" y="4355306"/>
                  <a:ext cx="495300" cy="292894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Group 56"/>
                <p:cNvGrpSpPr/>
                <p:nvPr/>
              </p:nvGrpSpPr>
              <p:grpSpPr>
                <a:xfrm>
                  <a:off x="2438400" y="5029200"/>
                  <a:ext cx="838200" cy="152400"/>
                  <a:chOff x="381000" y="4572000"/>
                  <a:chExt cx="838200" cy="152400"/>
                </a:xfrm>
              </p:grpSpPr>
              <p:sp>
                <p:nvSpPr>
                  <p:cNvPr id="58" name="Rectangle 57"/>
                  <p:cNvSpPr/>
                  <p:nvPr/>
                </p:nvSpPr>
                <p:spPr>
                  <a:xfrm>
                    <a:off x="381000" y="4572000"/>
                    <a:ext cx="228600" cy="15240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990600" y="4572000"/>
                    <a:ext cx="228600" cy="15240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61" name="Elbow Connector 60"/>
                <p:cNvCxnSpPr>
                  <a:stCxn id="50" idx="3"/>
                  <a:endCxn id="59" idx="0"/>
                </p:cNvCxnSpPr>
                <p:nvPr/>
              </p:nvCxnSpPr>
              <p:spPr>
                <a:xfrm>
                  <a:off x="2971800" y="4724400"/>
                  <a:ext cx="190500" cy="304800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Elbow Connector 62"/>
                <p:cNvCxnSpPr>
                  <a:stCxn id="50" idx="1"/>
                  <a:endCxn id="58" idx="0"/>
                </p:cNvCxnSpPr>
                <p:nvPr/>
              </p:nvCxnSpPr>
              <p:spPr>
                <a:xfrm rot="10800000" flipV="1">
                  <a:off x="2552700" y="4724400"/>
                  <a:ext cx="190500" cy="304800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7" name="Right Arrow 66"/>
            <p:cNvSpPr/>
            <p:nvPr/>
          </p:nvSpPr>
          <p:spPr>
            <a:xfrm>
              <a:off x="2784814" y="1752600"/>
              <a:ext cx="1617493" cy="6858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ight Arrow 68"/>
            <p:cNvSpPr/>
            <p:nvPr/>
          </p:nvSpPr>
          <p:spPr>
            <a:xfrm rot="5400000">
              <a:off x="1362954" y="2567940"/>
              <a:ext cx="1617493" cy="6858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562100" y="1524000"/>
              <a:ext cx="1219200" cy="1143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Intrusion Detection Data</a:t>
              </a:r>
              <a:endParaRPr lang="en-US" dirty="0"/>
            </a:p>
          </p:txBody>
        </p:sp>
        <p:sp>
          <p:nvSpPr>
            <p:cNvPr id="70" name="Bent-Up Arrow 69"/>
            <p:cNvSpPr/>
            <p:nvPr/>
          </p:nvSpPr>
          <p:spPr>
            <a:xfrm>
              <a:off x="3505200" y="3338066"/>
              <a:ext cx="2590800" cy="1767334"/>
            </a:xfrm>
            <a:prstGeom prst="bent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415044" y="770632"/>
            <a:ext cx="353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Hybrid Decision Tree SVM Approach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604442" y="6257836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Peddabachigari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Sandhya, et al. "Modeling intrusion detection system using hybrid intelligent systems." 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Journal of network and computer applications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 30.1 (2007): 114-132.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82074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24" y="1241100"/>
            <a:ext cx="7100551" cy="4375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5400" y="6405234"/>
            <a:ext cx="419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Shon, T., &amp; Moon, J. (2007). A hybrid machine learning approach to network anomaly detection. Information Sciences, 177, 3799–3821</a:t>
            </a:r>
            <a:r>
              <a:rPr lang="en-US" sz="1100" dirty="0" smtClean="0"/>
              <a:t>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94684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Combination of multiple weak learners. The learners are trained on different samples to improve the overall performance. To combine the outputs of the weak learners the most common techniques are:</a:t>
            </a:r>
          </a:p>
          <a:p>
            <a:pPr marL="0" indent="0">
              <a:buNone/>
            </a:pPr>
            <a:r>
              <a:rPr lang="en-US" dirty="0" smtClean="0"/>
              <a:t>a.	Majority Rule</a:t>
            </a:r>
          </a:p>
          <a:p>
            <a:pPr marL="0" indent="0">
              <a:buNone/>
            </a:pPr>
            <a:r>
              <a:rPr lang="en-US" dirty="0" smtClean="0"/>
              <a:t>b.	Boosting</a:t>
            </a:r>
          </a:p>
          <a:p>
            <a:pPr marL="0" indent="0">
              <a:buNone/>
            </a:pPr>
            <a:r>
              <a:rPr lang="en-US" dirty="0" smtClean="0"/>
              <a:t>c.	Bagging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90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92" y="304801"/>
            <a:ext cx="8552464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586" y="3291413"/>
            <a:ext cx="5532076" cy="2427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68528" y="5808753"/>
            <a:ext cx="477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Classifier System for Intrusion Detection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95500" y="2832641"/>
            <a:ext cx="512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Intrusion Detection as a Pattern </a:t>
            </a:r>
            <a:r>
              <a:rPr lang="en-US" dirty="0"/>
              <a:t>R</a:t>
            </a:r>
            <a:r>
              <a:rPr lang="en-US" dirty="0" smtClean="0"/>
              <a:t>ecognition Problem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61562" y="6267525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err="1"/>
              <a:t>Giacinto</a:t>
            </a:r>
            <a:r>
              <a:rPr lang="en-US" sz="1100" dirty="0"/>
              <a:t>, Giorgio, Fabio </a:t>
            </a:r>
            <a:r>
              <a:rPr lang="en-US" sz="1100" dirty="0" err="1"/>
              <a:t>Roli</a:t>
            </a:r>
            <a:r>
              <a:rPr lang="en-US" sz="1100" dirty="0"/>
              <a:t>, and Luca </a:t>
            </a:r>
            <a:r>
              <a:rPr lang="en-US" sz="1100" dirty="0" err="1"/>
              <a:t>Didaci</a:t>
            </a:r>
            <a:r>
              <a:rPr lang="en-US" sz="1100" dirty="0"/>
              <a:t>. "Fusion of multiple classifiers for intrusion detection in computer networks." Pattern recognition letters 24.12 (2003): 1795-1803.</a:t>
            </a:r>
          </a:p>
        </p:txBody>
      </p:sp>
    </p:spTree>
    <p:extLst>
      <p:ext uri="{BB962C8B-B14F-4D97-AF65-F5344CB8AC3E}">
        <p14:creationId xmlns:p14="http://schemas.microsoft.com/office/powerpoint/2010/main" val="1179800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457200" y="1752600"/>
            <a:ext cx="7772400" cy="3124200"/>
            <a:chOff x="762000" y="762000"/>
            <a:chExt cx="7772400" cy="3124200"/>
          </a:xfrm>
        </p:grpSpPr>
        <p:grpSp>
          <p:nvGrpSpPr>
            <p:cNvPr id="15" name="Group 14"/>
            <p:cNvGrpSpPr/>
            <p:nvPr/>
          </p:nvGrpSpPr>
          <p:grpSpPr>
            <a:xfrm>
              <a:off x="3962400" y="762000"/>
              <a:ext cx="2057400" cy="3124200"/>
              <a:chOff x="3962400" y="762000"/>
              <a:chExt cx="2057400" cy="3124200"/>
            </a:xfrm>
            <a:solidFill>
              <a:schemeClr val="bg1"/>
            </a:solidFill>
          </p:grpSpPr>
          <p:sp>
            <p:nvSpPr>
              <p:cNvPr id="10" name="Rounded Rectangle 9"/>
              <p:cNvSpPr/>
              <p:nvPr/>
            </p:nvSpPr>
            <p:spPr>
              <a:xfrm>
                <a:off x="3962400" y="762000"/>
                <a:ext cx="2057400" cy="5334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Neural Networks (Backpropagation)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3962400" y="1409700"/>
                <a:ext cx="2057400" cy="5334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Neural Networks (Scale Conjugate Gradient)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3962400" y="2057400"/>
                <a:ext cx="2057400" cy="5334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Neural Network (One Step Secant)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3962400" y="2705100"/>
                <a:ext cx="2057400" cy="5334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Support Vector Machine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962400" y="3352800"/>
                <a:ext cx="2057400" cy="5334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Multivariate Regression Splines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8" name="Straight Arrow Connector 37"/>
            <p:cNvCxnSpPr>
              <a:stCxn id="4" idx="3"/>
              <a:endCxn id="10" idx="1"/>
            </p:cNvCxnSpPr>
            <p:nvPr/>
          </p:nvCxnSpPr>
          <p:spPr>
            <a:xfrm flipV="1">
              <a:off x="2667000" y="1028700"/>
              <a:ext cx="1295400" cy="8526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5" idx="3"/>
              <a:endCxn id="11" idx="1"/>
            </p:cNvCxnSpPr>
            <p:nvPr/>
          </p:nvCxnSpPr>
          <p:spPr>
            <a:xfrm flipV="1">
              <a:off x="2667000" y="1676400"/>
              <a:ext cx="1295400" cy="4277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6" idx="3"/>
              <a:endCxn id="12" idx="1"/>
            </p:cNvCxnSpPr>
            <p:nvPr/>
          </p:nvCxnSpPr>
          <p:spPr>
            <a:xfrm flipV="1">
              <a:off x="2667000" y="2324100"/>
              <a:ext cx="1295400" cy="28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7" idx="3"/>
              <a:endCxn id="13" idx="1"/>
            </p:cNvCxnSpPr>
            <p:nvPr/>
          </p:nvCxnSpPr>
          <p:spPr>
            <a:xfrm>
              <a:off x="2667000" y="2549699"/>
              <a:ext cx="1295400" cy="4221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8" idx="3"/>
              <a:endCxn id="14" idx="1"/>
            </p:cNvCxnSpPr>
            <p:nvPr/>
          </p:nvCxnSpPr>
          <p:spPr>
            <a:xfrm>
              <a:off x="2667000" y="2772471"/>
              <a:ext cx="1295400" cy="8470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0" idx="3"/>
              <a:endCxn id="49" idx="1"/>
            </p:cNvCxnSpPr>
            <p:nvPr/>
          </p:nvCxnSpPr>
          <p:spPr>
            <a:xfrm>
              <a:off x="6019800" y="1028700"/>
              <a:ext cx="1295400" cy="8527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1" idx="3"/>
              <a:endCxn id="50" idx="1"/>
            </p:cNvCxnSpPr>
            <p:nvPr/>
          </p:nvCxnSpPr>
          <p:spPr>
            <a:xfrm>
              <a:off x="6019800" y="1676400"/>
              <a:ext cx="1295400" cy="4278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2" idx="3"/>
              <a:endCxn id="51" idx="1"/>
            </p:cNvCxnSpPr>
            <p:nvPr/>
          </p:nvCxnSpPr>
          <p:spPr>
            <a:xfrm>
              <a:off x="6019800" y="2324100"/>
              <a:ext cx="1295400" cy="29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3" idx="3"/>
              <a:endCxn id="52" idx="1"/>
            </p:cNvCxnSpPr>
            <p:nvPr/>
          </p:nvCxnSpPr>
          <p:spPr>
            <a:xfrm flipV="1">
              <a:off x="6019800" y="2549787"/>
              <a:ext cx="1295400" cy="4220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4" idx="3"/>
              <a:endCxn id="53" idx="1"/>
            </p:cNvCxnSpPr>
            <p:nvPr/>
          </p:nvCxnSpPr>
          <p:spPr>
            <a:xfrm flipV="1">
              <a:off x="6019800" y="2772559"/>
              <a:ext cx="1295400" cy="846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7315200" y="1761342"/>
              <a:ext cx="1219200" cy="1125517"/>
              <a:chOff x="7315200" y="1371425"/>
              <a:chExt cx="1219200" cy="1125517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7315200" y="1377254"/>
                <a:ext cx="1219200" cy="1119688"/>
                <a:chOff x="7315200" y="1377254"/>
                <a:chExt cx="1219200" cy="1119688"/>
              </a:xfrm>
              <a:solidFill>
                <a:schemeClr val="bg1"/>
              </a:solidFill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7315200" y="1377254"/>
                  <a:ext cx="1219200" cy="2286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7315200" y="1600026"/>
                  <a:ext cx="1219200" cy="2286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7315200" y="1822798"/>
                  <a:ext cx="1219200" cy="2286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7315200" y="2045570"/>
                  <a:ext cx="1219200" cy="2286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7315200" y="2268342"/>
                  <a:ext cx="1219200" cy="2286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Rounded Rectangle 15"/>
              <p:cNvSpPr/>
              <p:nvPr/>
            </p:nvSpPr>
            <p:spPr>
              <a:xfrm>
                <a:off x="7318218" y="1371425"/>
                <a:ext cx="1216182" cy="11196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Ensemble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762000" y="1761429"/>
              <a:ext cx="1905000" cy="1125342"/>
              <a:chOff x="762000" y="1371600"/>
              <a:chExt cx="1905000" cy="1125342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1447800" y="1377254"/>
                <a:ext cx="1219200" cy="1119688"/>
                <a:chOff x="1447800" y="1377254"/>
                <a:chExt cx="1219200" cy="1119688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447800" y="1377254"/>
                  <a:ext cx="1219200" cy="228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447800" y="1600026"/>
                  <a:ext cx="1219200" cy="228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447800" y="1822798"/>
                  <a:ext cx="1219200" cy="228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447800" y="2045570"/>
                  <a:ext cx="1219200" cy="228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1447800" y="2268342"/>
                  <a:ext cx="1219200" cy="228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" name="Straight Arrow Connector 17"/>
              <p:cNvCxnSpPr>
                <a:endCxn id="4" idx="1"/>
              </p:cNvCxnSpPr>
              <p:nvPr/>
            </p:nvCxnSpPr>
            <p:spPr>
              <a:xfrm>
                <a:off x="762000" y="1491554"/>
                <a:ext cx="6858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endCxn id="5" idx="1"/>
              </p:cNvCxnSpPr>
              <p:nvPr/>
            </p:nvCxnSpPr>
            <p:spPr>
              <a:xfrm>
                <a:off x="762000" y="1708498"/>
                <a:ext cx="685800" cy="58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endCxn id="6" idx="1"/>
              </p:cNvCxnSpPr>
              <p:nvPr/>
            </p:nvCxnSpPr>
            <p:spPr>
              <a:xfrm>
                <a:off x="762000" y="1931269"/>
                <a:ext cx="685800" cy="582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endCxn id="7" idx="1"/>
              </p:cNvCxnSpPr>
              <p:nvPr/>
            </p:nvCxnSpPr>
            <p:spPr>
              <a:xfrm>
                <a:off x="762000" y="2154041"/>
                <a:ext cx="685800" cy="582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endCxn id="8" idx="1"/>
              </p:cNvCxnSpPr>
              <p:nvPr/>
            </p:nvCxnSpPr>
            <p:spPr>
              <a:xfrm>
                <a:off x="762000" y="2375335"/>
                <a:ext cx="685800" cy="73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/>
              <p:cNvSpPr/>
              <p:nvPr/>
            </p:nvSpPr>
            <p:spPr>
              <a:xfrm>
                <a:off x="1444782" y="1371600"/>
                <a:ext cx="1219200" cy="11195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Data preprocessor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2" name="Rectangle 71"/>
          <p:cNvSpPr/>
          <p:nvPr/>
        </p:nvSpPr>
        <p:spPr>
          <a:xfrm>
            <a:off x="4546600" y="5943600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Mukkamala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Srinivas, Andrew H. Sung, and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Ajith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 Abraham. "Intrusion detection using an ensemble of intelligent paradigms." 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Journal of network and computer applications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 28.2 (2005): 167-182.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1698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Anomaly approaches: Determine whether deviations from normal usage patterns can be flagged as intrusions</a:t>
            </a:r>
          </a:p>
          <a:p>
            <a:r>
              <a:rPr lang="en-US" dirty="0" smtClean="0"/>
              <a:t>Misuse or Signature detection approaches: This kind of approach uses patterns of well-known attacks to identify intrusions.</a:t>
            </a:r>
          </a:p>
          <a:p>
            <a:pPr marL="0" indent="0">
              <a:buNone/>
            </a:pPr>
            <a:r>
              <a:rPr lang="en-US" dirty="0" smtClean="0"/>
              <a:t>Clearly Machine Learning is well suited for the first kind of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6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Inputs </a:t>
            </a:r>
            <a:r>
              <a:rPr lang="en-US" dirty="0"/>
              <a:t>are divided into two or more classes, and the learner must produce a model that assigns unseen inputs to one </a:t>
            </a:r>
            <a:r>
              <a:rPr lang="en-US" dirty="0" smtClean="0"/>
              <a:t>or </a:t>
            </a:r>
            <a:r>
              <a:rPr lang="en-US" dirty="0"/>
              <a:t>more of these classes. This is typically tackled in a supervised way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Anomaly detection can be described as a classification problem: Activities are divided into “normal” and “not normal”.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0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06800" y="1823397"/>
            <a:ext cx="5486400" cy="566738"/>
          </a:xfrm>
        </p:spPr>
        <p:txBody>
          <a:bodyPr>
            <a:noAutofit/>
          </a:bodyPr>
          <a:lstStyle/>
          <a:p>
            <a:r>
              <a:rPr lang="en-US" sz="2400" dirty="0" smtClean="0"/>
              <a:t>Outlier detection: </a:t>
            </a:r>
            <a:br>
              <a:rPr lang="en-US" sz="2400" dirty="0" smtClean="0"/>
            </a:br>
            <a:r>
              <a:rPr lang="en-US" sz="2400" dirty="0" smtClean="0"/>
              <a:t>Closed world assumption</a:t>
            </a:r>
            <a:endParaRPr lang="en-US" sz="2400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" t="580" r="50211" b="-580"/>
          <a:stretch/>
        </p:blipFill>
        <p:spPr>
          <a:xfrm>
            <a:off x="829124" y="1543050"/>
            <a:ext cx="2628900" cy="394335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606800" y="3525838"/>
            <a:ext cx="5486400" cy="804862"/>
          </a:xfrm>
        </p:spPr>
        <p:txBody>
          <a:bodyPr>
            <a:noAutofit/>
          </a:bodyPr>
          <a:lstStyle/>
          <a:p>
            <a:r>
              <a:rPr lang="en-US" sz="1800" i="1" dirty="0" smtClean="0"/>
              <a:t>The idea that specifying only positive examples and adopting the standing assumption that the rest are negative… is not of much practical use in real-life problems because they rarely involve “closed” worlds in which you can be certain that all cases have been covered.</a:t>
            </a:r>
          </a:p>
          <a:p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99913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191000"/>
            <a:ext cx="5486400" cy="566738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High cost of errors</a:t>
            </a:r>
            <a:endParaRPr lang="en-US" sz="32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5" r="14115"/>
          <a:stretch>
            <a:fillRect/>
          </a:stretch>
        </p:blipFill>
        <p:spPr>
          <a:xfrm>
            <a:off x="2438400" y="823913"/>
            <a:ext cx="4262967" cy="31972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000" y="4757738"/>
            <a:ext cx="5486400" cy="804862"/>
          </a:xfrm>
        </p:spPr>
        <p:txBody>
          <a:bodyPr>
            <a:noAutofit/>
          </a:bodyPr>
          <a:lstStyle/>
          <a:p>
            <a:pPr marL="214313" indent="-214313">
              <a:buFont typeface="Century Gothic" panose="020B0502020202020204" pitchFamily="34" charset="0"/>
              <a:buChar char="►"/>
            </a:pPr>
            <a:r>
              <a:rPr lang="en-US" sz="1800" dirty="0" smtClean="0"/>
              <a:t>A very small rate of false positives can render a NIDS unusable: operators wasting too much time looking at incident reports of benign activity.</a:t>
            </a:r>
          </a:p>
          <a:p>
            <a:pPr marL="214313" indent="-214313">
              <a:buFont typeface="Century Gothic" panose="020B0502020202020204" pitchFamily="34" charset="0"/>
              <a:buChar char="►"/>
            </a:pPr>
            <a:r>
              <a:rPr lang="en-US" sz="1800" dirty="0" smtClean="0"/>
              <a:t>Even one false negative might compromise the entire IT infrastructure.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106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81462"/>
            <a:ext cx="5486400" cy="566738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Diversity of network traffic</a:t>
            </a:r>
            <a:endParaRPr lang="en-US" sz="32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0" r="23260"/>
          <a:stretch>
            <a:fillRect/>
          </a:stretch>
        </p:blipFill>
        <p:spPr>
          <a:xfrm>
            <a:off x="1792288" y="304800"/>
            <a:ext cx="4532312" cy="339923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648200"/>
            <a:ext cx="5486400" cy="957262"/>
          </a:xfrm>
        </p:spPr>
        <p:txBody>
          <a:bodyPr>
            <a:noAutofit/>
          </a:bodyPr>
          <a:lstStyle/>
          <a:p>
            <a:r>
              <a:rPr lang="en-US" sz="2000" dirty="0" smtClean="0"/>
              <a:t>Network characteristics</a:t>
            </a:r>
          </a:p>
          <a:p>
            <a:pPr marL="557213" lvl="1" indent="-214313">
              <a:buFont typeface="Century Gothic" panose="020B0502020202020204" pitchFamily="34" charset="0"/>
              <a:buChar char="►"/>
            </a:pPr>
            <a:r>
              <a:rPr lang="en-US" sz="1400" dirty="0" smtClean="0"/>
              <a:t>Bandwidth</a:t>
            </a:r>
          </a:p>
          <a:p>
            <a:pPr marL="557213" lvl="1" indent="-214313">
              <a:buFont typeface="Century Gothic" panose="020B0502020202020204" pitchFamily="34" charset="0"/>
              <a:buChar char="►"/>
            </a:pPr>
            <a:r>
              <a:rPr lang="en-US" sz="1400" dirty="0" smtClean="0"/>
              <a:t>Duration of connections</a:t>
            </a:r>
          </a:p>
          <a:p>
            <a:pPr marL="557213" lvl="1" indent="-214313">
              <a:buFont typeface="Century Gothic" panose="020B0502020202020204" pitchFamily="34" charset="0"/>
              <a:buChar char="►"/>
            </a:pPr>
            <a:r>
              <a:rPr lang="en-US" sz="1400" dirty="0" smtClean="0"/>
              <a:t>Application mix</a:t>
            </a:r>
          </a:p>
          <a:p>
            <a:r>
              <a:rPr lang="en-US" sz="2000" dirty="0" smtClean="0"/>
              <a:t>Can vary a lot, rendering them unpredictable over short intervals of time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810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1338262"/>
            <a:ext cx="5486400" cy="5667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Semantic gap</a:t>
            </a:r>
            <a:endParaRPr lang="en-US" sz="28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8" t="-22456" r="6238" b="-23728"/>
          <a:stretch/>
        </p:blipFill>
        <p:spPr>
          <a:xfrm>
            <a:off x="288132" y="685800"/>
            <a:ext cx="3008312" cy="4114800"/>
          </a:xfrm>
          <a:solidFill>
            <a:schemeClr val="tx1"/>
          </a:solidFill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5200" y="1905000"/>
            <a:ext cx="5486400" cy="804862"/>
          </a:xfrm>
        </p:spPr>
        <p:txBody>
          <a:bodyPr>
            <a:noAutofit/>
          </a:bodyPr>
          <a:lstStyle/>
          <a:p>
            <a:r>
              <a:rPr lang="en-US" sz="2400" dirty="0"/>
              <a:t>It is very challenging to translate the results from a classifier into a report that can be read by a </a:t>
            </a:r>
            <a:r>
              <a:rPr lang="en-US" sz="2400" dirty="0" smtClean="0"/>
              <a:t>human.</a:t>
            </a:r>
          </a:p>
          <a:p>
            <a:r>
              <a:rPr lang="en-US" sz="2400" dirty="0" smtClean="0"/>
              <a:t>Systems </a:t>
            </a:r>
            <a:r>
              <a:rPr lang="en-US" sz="2400" dirty="0"/>
              <a:t>are not designed to identify malicious behavior, but rather, behavior that has not been seen </a:t>
            </a:r>
            <a:r>
              <a:rPr lang="en-US" sz="2400" dirty="0" smtClean="0"/>
              <a:t>before.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455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Lack of training Data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7" t="-596" r="18993" b="-60119"/>
          <a:stretch/>
        </p:blipFill>
        <p:spPr>
          <a:xfrm>
            <a:off x="762000" y="1265238"/>
            <a:ext cx="3313112" cy="41148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600" y="1825626"/>
            <a:ext cx="3657600" cy="804862"/>
          </a:xfrm>
        </p:spPr>
        <p:txBody>
          <a:bodyPr>
            <a:noAutofit/>
          </a:bodyPr>
          <a:lstStyle/>
          <a:p>
            <a:r>
              <a:rPr lang="en-US" sz="2400" dirty="0" smtClean="0"/>
              <a:t>Only two publicly available datasets:</a:t>
            </a:r>
          </a:p>
          <a:p>
            <a:pPr marL="214313" indent="-214313">
              <a:buFont typeface="Century Gothic" panose="020B0502020202020204" pitchFamily="34" charset="0"/>
              <a:buChar char="►"/>
            </a:pPr>
            <a:r>
              <a:rPr lang="en-US" sz="2400" dirty="0" smtClean="0"/>
              <a:t>DARPA Network traces dataset</a:t>
            </a:r>
          </a:p>
          <a:p>
            <a:pPr marL="214313" indent="-214313">
              <a:buFont typeface="Century Gothic" panose="020B0502020202020204" pitchFamily="34" charset="0"/>
              <a:buChar char="►"/>
            </a:pPr>
            <a:r>
              <a:rPr lang="en-US" sz="2400" dirty="0" smtClean="0"/>
              <a:t>KDD Cup dataset.</a:t>
            </a:r>
          </a:p>
          <a:p>
            <a:r>
              <a:rPr lang="en-US" sz="2400" dirty="0" smtClean="0"/>
              <a:t>Best way to train is real network data, but it is difficult to anonymize.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629718" y="3984263"/>
            <a:ext cx="1577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KDD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21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Recommendations for using machine learning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what the system is doing</a:t>
            </a:r>
          </a:p>
          <a:p>
            <a:r>
              <a:rPr lang="en-US" dirty="0" smtClean="0"/>
              <a:t>Understand the “Threat Model”</a:t>
            </a:r>
          </a:p>
          <a:p>
            <a:pPr lvl="1"/>
            <a:r>
              <a:rPr lang="en-US" dirty="0" smtClean="0"/>
              <a:t>Target environment</a:t>
            </a:r>
          </a:p>
          <a:p>
            <a:pPr lvl="1"/>
            <a:r>
              <a:rPr lang="en-US" dirty="0" smtClean="0"/>
              <a:t>Attack cost</a:t>
            </a:r>
          </a:p>
          <a:p>
            <a:pPr lvl="1"/>
            <a:r>
              <a:rPr lang="en-US" dirty="0" smtClean="0"/>
              <a:t>Who are the attackers</a:t>
            </a:r>
          </a:p>
          <a:p>
            <a:pPr lvl="1"/>
            <a:r>
              <a:rPr lang="en-US" dirty="0" smtClean="0"/>
              <a:t>Robustness requirements</a:t>
            </a:r>
          </a:p>
          <a:p>
            <a:r>
              <a:rPr lang="en-US" dirty="0" smtClean="0"/>
              <a:t>Keep the scope narrow</a:t>
            </a:r>
          </a:p>
          <a:p>
            <a:r>
              <a:rPr lang="en-US" dirty="0" smtClean="0"/>
              <a:t>Reduce the 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2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1998/1999 DARPA Intrusion 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data set contains 24 </a:t>
            </a:r>
            <a:r>
              <a:rPr lang="en-US" dirty="0" smtClean="0"/>
              <a:t>attack types </a:t>
            </a:r>
            <a:r>
              <a:rPr lang="en-US" dirty="0"/>
              <a:t>that could be classified into four main </a:t>
            </a:r>
            <a:r>
              <a:rPr lang="en-US" dirty="0" smtClean="0"/>
              <a:t>categories:</a:t>
            </a:r>
          </a:p>
          <a:p>
            <a:pPr lvl="1"/>
            <a:r>
              <a:rPr lang="en-US" i="1" dirty="0" smtClean="0"/>
              <a:t>Denial </a:t>
            </a:r>
            <a:r>
              <a:rPr lang="en-US" i="1" dirty="0"/>
              <a:t>of </a:t>
            </a:r>
            <a:r>
              <a:rPr lang="en-US" i="1" dirty="0" smtClean="0"/>
              <a:t>Service</a:t>
            </a:r>
            <a:r>
              <a:rPr lang="en-US" dirty="0" smtClean="0"/>
              <a:t>(DOS), </a:t>
            </a:r>
          </a:p>
          <a:p>
            <a:pPr lvl="1"/>
            <a:r>
              <a:rPr lang="en-US" i="1" dirty="0" smtClean="0"/>
              <a:t>Remote </a:t>
            </a:r>
            <a:r>
              <a:rPr lang="en-US" i="1" dirty="0"/>
              <a:t>to User</a:t>
            </a:r>
            <a:r>
              <a:rPr lang="en-US" dirty="0"/>
              <a:t> </a:t>
            </a:r>
            <a:r>
              <a:rPr lang="en-US" dirty="0" smtClean="0"/>
              <a:t>(R2L), </a:t>
            </a:r>
          </a:p>
          <a:p>
            <a:pPr lvl="1"/>
            <a:r>
              <a:rPr lang="en-US" i="1" dirty="0" smtClean="0"/>
              <a:t>User </a:t>
            </a:r>
            <a:r>
              <a:rPr lang="en-US" i="1" dirty="0"/>
              <a:t>to Root</a:t>
            </a:r>
            <a:r>
              <a:rPr lang="en-US" dirty="0"/>
              <a:t> </a:t>
            </a:r>
            <a:r>
              <a:rPr lang="en-US" dirty="0" smtClean="0"/>
              <a:t>(U2R), </a:t>
            </a:r>
            <a:r>
              <a:rPr lang="en-US" dirty="0"/>
              <a:t>and </a:t>
            </a:r>
            <a:endParaRPr lang="en-US" dirty="0" smtClean="0"/>
          </a:p>
          <a:p>
            <a:pPr lvl="1"/>
            <a:r>
              <a:rPr lang="en-US" i="1" dirty="0" smtClean="0"/>
              <a:t>Probing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original data </a:t>
            </a:r>
            <a:r>
              <a:rPr lang="en-US" dirty="0"/>
              <a:t>contain 744 MB data with 4,940,000 records.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 set has </a:t>
            </a:r>
            <a:r>
              <a:rPr lang="en-US"/>
              <a:t>41 </a:t>
            </a:r>
            <a:r>
              <a:rPr lang="en-US" smtClean="0"/>
              <a:t>attributes for </a:t>
            </a:r>
            <a:r>
              <a:rPr lang="en-US" dirty="0"/>
              <a:t>each connection record plus one class label.</a:t>
            </a:r>
          </a:p>
          <a:p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39093317"/>
              </p:ext>
            </p:extLst>
          </p:nvPr>
        </p:nvGraphicFramePr>
        <p:xfrm>
          <a:off x="457200" y="1600200"/>
          <a:ext cx="4038600" cy="244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Worksheet" r:id="rId3" imgW="6981808" imgH="4219560" progId="Excel.Sheet.12">
                  <p:embed/>
                </p:oleObj>
              </mc:Choice>
              <mc:Fallback>
                <p:oleObj name="Worksheet" r:id="rId3" imgW="6981808" imgH="42195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600200"/>
                        <a:ext cx="4038600" cy="244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851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main parts in anomaly </a:t>
            </a:r>
            <a:r>
              <a:rPr lang="en-US" dirty="0" smtClean="0"/>
              <a:t>detection system </a:t>
            </a:r>
            <a:r>
              <a:rPr lang="en-US" dirty="0"/>
              <a:t>are: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eature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</a:t>
            </a:r>
            <a:r>
              <a:rPr lang="en-US" dirty="0" smtClean="0"/>
              <a:t>odel </a:t>
            </a:r>
            <a:r>
              <a:rPr lang="en-US" dirty="0"/>
              <a:t>of </a:t>
            </a:r>
            <a:r>
              <a:rPr lang="en-US" dirty="0" smtClean="0"/>
              <a:t>normal behavior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5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Techniques: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Single Classifiers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Hybrid Classifiers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Ensemble Classifiers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6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Classifiers </a:t>
            </a:r>
            <a:br>
              <a:rPr lang="en-US" dirty="0" smtClean="0"/>
            </a:br>
            <a:r>
              <a:rPr lang="en-US" dirty="0" smtClean="0"/>
              <a:t>K-Nearest Neighbors (k-NN)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Computes the approximate distance between different points on the input vectors and assigns the unlabeled point to the class of its K-nearest neighbors. The k parameter affects performance and accuracy.</a:t>
            </a:r>
          </a:p>
          <a:p>
            <a:pPr marL="0" indent="0">
              <a:buNone/>
            </a:pPr>
            <a:r>
              <a:rPr lang="en-US" dirty="0" smtClean="0"/>
              <a:t>k-NN is instance based learning. It contains no model training stage; only searches for examples of input vectors and classifies new distances.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4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Liao, Y., &amp; </a:t>
            </a:r>
            <a:r>
              <a:rPr lang="en-US" dirty="0" err="1"/>
              <a:t>Vemuri</a:t>
            </a:r>
            <a:r>
              <a:rPr lang="en-US" dirty="0"/>
              <a:t>, V. R. (2002). Use of K-nearest neighbor classifier for </a:t>
            </a:r>
            <a:r>
              <a:rPr lang="en-US" dirty="0" smtClean="0"/>
              <a:t>intrusion detection</a:t>
            </a:r>
            <a:r>
              <a:rPr lang="en-US" dirty="0"/>
              <a:t>. Computer and Security, 21(5), </a:t>
            </a:r>
            <a:r>
              <a:rPr lang="en-US" dirty="0" smtClean="0"/>
              <a:t>439–</a:t>
            </a:r>
            <a:r>
              <a:rPr lang="en-US" dirty="0"/>
              <a:t>448.</a:t>
            </a:r>
          </a:p>
          <a:p>
            <a:r>
              <a:rPr lang="en-US" dirty="0"/>
              <a:t>Li, Y., &amp; </a:t>
            </a:r>
            <a:r>
              <a:rPr lang="en-US" dirty="0" err="1"/>
              <a:t>Guo</a:t>
            </a:r>
            <a:r>
              <a:rPr lang="en-US" dirty="0"/>
              <a:t>, L. (2007). An active learning based TCM-KNN algorithm for </a:t>
            </a:r>
            <a:r>
              <a:rPr lang="en-US" dirty="0" smtClean="0"/>
              <a:t>supervised network </a:t>
            </a:r>
            <a:r>
              <a:rPr lang="en-US" dirty="0"/>
              <a:t>intrusion detection. Computer and Security, 26, 459–467.</a:t>
            </a:r>
          </a:p>
        </p:txBody>
      </p:sp>
    </p:spTree>
    <p:extLst>
      <p:ext uri="{BB962C8B-B14F-4D97-AF65-F5344CB8AC3E}">
        <p14:creationId xmlns:p14="http://schemas.microsoft.com/office/powerpoint/2010/main" val="22784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Classifiers</a:t>
            </a:r>
            <a:br>
              <a:rPr lang="en-US" dirty="0" smtClean="0"/>
            </a:br>
            <a:r>
              <a:rPr lang="en-US" dirty="0" smtClean="0"/>
              <a:t>Support Vector Machines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SVM maps the input vector into a higher dimensional feature space and obtains an optimal separating hyper-plane in the higher dimensional hyper plane. The decision boundary is determined by support vectors and extremely robust to outliers.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99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14951</TotalTime>
  <Words>2174</Words>
  <Application>Microsoft Office PowerPoint</Application>
  <PresentationFormat>On-screen Show (4:3)</PresentationFormat>
  <Paragraphs>167</Paragraphs>
  <Slides>36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Century Gothic</vt:lpstr>
      <vt:lpstr>Office Theme</vt:lpstr>
      <vt:lpstr>Worksheet</vt:lpstr>
      <vt:lpstr>Intrusion Detection Techniques using Machine Learning</vt:lpstr>
      <vt:lpstr>What is an IDS?</vt:lpstr>
      <vt:lpstr>Types of IDS</vt:lpstr>
      <vt:lpstr>The 1998/1999 DARPA Intrusion set</vt:lpstr>
      <vt:lpstr>Anomaly Detection Systems</vt:lpstr>
      <vt:lpstr>Machine Learning Techniques:</vt:lpstr>
      <vt:lpstr>Single Classifiers  K-Nearest Neighbors (k-NN)</vt:lpstr>
      <vt:lpstr>PowerPoint Presentation</vt:lpstr>
      <vt:lpstr>Single Classifiers Support Vector Machines (SVM)</vt:lpstr>
      <vt:lpstr>PowerPoint Presentation</vt:lpstr>
      <vt:lpstr>Single Classifiers Artificial Neural Networks</vt:lpstr>
      <vt:lpstr>Artificial Neural Networks</vt:lpstr>
      <vt:lpstr>PowerPoint Presentation</vt:lpstr>
      <vt:lpstr>Single Classifiers Self-Organizing Maps (SOM)</vt:lpstr>
      <vt:lpstr>PowerPoint Presentation</vt:lpstr>
      <vt:lpstr>Single Classifiers Decision Trees</vt:lpstr>
      <vt:lpstr>PowerPoint Presentation</vt:lpstr>
      <vt:lpstr>Single Classifiers Naïve Bayes Networks (NBN)</vt:lpstr>
      <vt:lpstr>Single Classifiers Genetic Algorithms (GA)</vt:lpstr>
      <vt:lpstr>Single Classifiers Fuzzy Logic</vt:lpstr>
      <vt:lpstr>PowerPoint Presentation</vt:lpstr>
      <vt:lpstr>Hybrid Classifiers</vt:lpstr>
      <vt:lpstr>Examples of Hybrid Classifiers</vt:lpstr>
      <vt:lpstr>PowerPoint Presentation</vt:lpstr>
      <vt:lpstr>PowerPoint Presentation</vt:lpstr>
      <vt:lpstr>PowerPoint Presentation</vt:lpstr>
      <vt:lpstr>Ensemble Classifiers</vt:lpstr>
      <vt:lpstr>PowerPoint Presentation</vt:lpstr>
      <vt:lpstr>PowerPoint Presentation</vt:lpstr>
      <vt:lpstr>Classification Problems</vt:lpstr>
      <vt:lpstr>Outlier detection:  Closed world assumption</vt:lpstr>
      <vt:lpstr>High cost of errors</vt:lpstr>
      <vt:lpstr>Diversity of network traffic</vt:lpstr>
      <vt:lpstr>Semantic gap</vt:lpstr>
      <vt:lpstr>Lack of training Data</vt:lpstr>
      <vt:lpstr>Recommendations for using machine learning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Detection Techniques using Machine Learning</dc:title>
  <dc:creator>David Matusevich</dc:creator>
  <cp:lastModifiedBy>David Matusevich</cp:lastModifiedBy>
  <cp:revision>32</cp:revision>
  <dcterms:created xsi:type="dcterms:W3CDTF">2014-12-13T16:38:46Z</dcterms:created>
  <dcterms:modified xsi:type="dcterms:W3CDTF">2015-04-08T10:53:18Z</dcterms:modified>
</cp:coreProperties>
</file>