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5"/>
  </p:notesMasterIdLst>
  <p:sldIdLst>
    <p:sldId id="257" r:id="rId2"/>
    <p:sldId id="258" r:id="rId3"/>
    <p:sldId id="259" r:id="rId4"/>
    <p:sldId id="278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342" autoAdjust="0"/>
  </p:normalViewPr>
  <p:slideViewPr>
    <p:cSldViewPr snapToGrid="0">
      <p:cViewPr varScale="1">
        <p:scale>
          <a:sx n="58" d="100"/>
          <a:sy n="58" d="100"/>
        </p:scale>
        <p:origin x="-104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EFBCA-3656-49BE-8DBE-38DE3D360523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B93A8-B30F-4453-BFCE-3D0E3D036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36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machine </a:t>
            </a:r>
            <a:r>
              <a:rPr lang="en-US" dirty="0"/>
              <a:t>learning for network intrusion detection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029" y="18288"/>
            <a:ext cx="6727371" cy="389926"/>
          </a:xfrm>
        </p:spPr>
        <p:txBody>
          <a:bodyPr/>
          <a:lstStyle/>
          <a:p>
            <a:r>
              <a:rPr lang="en-US" dirty="0" err="1" smtClean="0"/>
              <a:t>Sommer</a:t>
            </a:r>
            <a:r>
              <a:rPr lang="en-US" dirty="0" smtClean="0"/>
              <a:t>, Robin, and Vern </a:t>
            </a:r>
            <a:r>
              <a:rPr lang="en-US" dirty="0" err="1" smtClean="0"/>
              <a:t>Paxson</a:t>
            </a:r>
            <a:r>
              <a:rPr lang="en-US" dirty="0" smtClean="0"/>
              <a:t>. "Outside the closed world: On using machine learning for network intrusion detection." Security and Privacy (SP), 2010 IEEE Symposium on. IEEE, 2010.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96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Semantic gap</a:t>
            </a:r>
            <a:endParaRPr lang="en-US" sz="2800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9" b="6329"/>
          <a:stretch/>
        </p:blipFill>
        <p:spPr>
          <a:solidFill>
            <a:schemeClr val="tx1"/>
          </a:solidFill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It is very challenging to translate the results from a classifier into a report that can be read by a </a:t>
            </a:r>
            <a:r>
              <a:rPr lang="en-US" sz="1600" dirty="0" smtClean="0"/>
              <a:t>human.</a:t>
            </a:r>
          </a:p>
          <a:p>
            <a:r>
              <a:rPr lang="en-US" sz="1600" dirty="0" smtClean="0"/>
              <a:t>Systems </a:t>
            </a:r>
            <a:r>
              <a:rPr lang="en-US" sz="1600" dirty="0"/>
              <a:t>are not designed to identify malicious behavior, but rather, behavior that has not been seen </a:t>
            </a:r>
            <a:r>
              <a:rPr lang="en-US" sz="1600" dirty="0" smtClean="0"/>
              <a:t>before.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6480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Lack of training </a:t>
            </a:r>
            <a:r>
              <a:rPr lang="en-US" sz="2800" dirty="0" smtClean="0"/>
              <a:t>data</a:t>
            </a:r>
            <a:endParaRPr lang="en-US" sz="28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4" r="9594"/>
          <a:stretch/>
        </p:blipFill>
        <p:spPr>
          <a:solidFill>
            <a:schemeClr val="bg1"/>
          </a:solidFill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Only two publicly available datasets:</a:t>
            </a:r>
          </a:p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en-US" sz="1600" dirty="0" smtClean="0"/>
              <a:t>DARPA Network traces dataset</a:t>
            </a:r>
          </a:p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en-US" sz="1600" dirty="0" smtClean="0"/>
              <a:t>KDD Cup dataset.</a:t>
            </a:r>
          </a:p>
          <a:p>
            <a:r>
              <a:rPr lang="en-US" sz="1600" dirty="0" smtClean="0"/>
              <a:t>Best way to train is real network data, but it is difficult to anonymize.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941819" y="5039836"/>
            <a:ext cx="2185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KDD</a:t>
            </a:r>
            <a:endParaRPr lang="en-US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84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Recommendations for using machine </a:t>
            </a:r>
            <a:r>
              <a:rPr lang="en-US" dirty="0" smtClean="0"/>
              <a:t>learning in IDS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what the system is doing</a:t>
            </a:r>
          </a:p>
          <a:p>
            <a:r>
              <a:rPr lang="en-US" dirty="0" smtClean="0"/>
              <a:t>Understand the “Threat Model”</a:t>
            </a:r>
          </a:p>
          <a:p>
            <a:pPr lvl="1"/>
            <a:r>
              <a:rPr lang="en-US" dirty="0" smtClean="0"/>
              <a:t>Target environment</a:t>
            </a:r>
          </a:p>
          <a:p>
            <a:pPr lvl="1"/>
            <a:r>
              <a:rPr lang="en-US" dirty="0" smtClean="0"/>
              <a:t>Attack cost</a:t>
            </a:r>
          </a:p>
          <a:p>
            <a:pPr lvl="1"/>
            <a:r>
              <a:rPr lang="en-US" dirty="0" smtClean="0"/>
              <a:t>Who are the attackers</a:t>
            </a:r>
          </a:p>
          <a:p>
            <a:pPr lvl="1"/>
            <a:r>
              <a:rPr lang="en-US" dirty="0" smtClean="0"/>
              <a:t>Robustness requirements</a:t>
            </a:r>
          </a:p>
          <a:p>
            <a:r>
              <a:rPr lang="en-US" dirty="0" smtClean="0"/>
              <a:t>Keep the scope narrow</a:t>
            </a:r>
          </a:p>
          <a:p>
            <a:r>
              <a:rPr lang="en-US" dirty="0" smtClean="0"/>
              <a:t>Reduce the costs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63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spam filtering using support vector machines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95215" y="2340271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tx2"/>
                </a:solidFill>
              </a:rPr>
              <a:t>*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*  </a:t>
            </a:r>
            <a:r>
              <a:rPr lang="en-US" dirty="0" err="1" smtClean="0"/>
              <a:t>Amayri</a:t>
            </a:r>
            <a:r>
              <a:rPr lang="en-US" dirty="0" smtClean="0"/>
              <a:t>, Ola, and Nizar </a:t>
            </a:r>
            <a:r>
              <a:rPr lang="en-US" dirty="0" err="1" smtClean="0"/>
              <a:t>Bouguila</a:t>
            </a:r>
            <a:r>
              <a:rPr lang="en-US" dirty="0" smtClean="0"/>
              <a:t>. "A study of spam filtering using support vector machines." Artificial Intelligence Review 34.1 (2010): 73-108.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89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Spam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pam </a:t>
            </a:r>
            <a:r>
              <a:rPr lang="en-US" dirty="0"/>
              <a:t>emails can be recognized either by content or delivery manner. </a:t>
            </a:r>
            <a:endParaRPr lang="en-US" dirty="0" smtClean="0"/>
          </a:p>
          <a:p>
            <a:r>
              <a:rPr lang="en-US" dirty="0" smtClean="0"/>
              <a:t>Spam</a:t>
            </a:r>
            <a:r>
              <a:rPr lang="en-US" dirty="0"/>
              <a:t> </a:t>
            </a:r>
            <a:r>
              <a:rPr lang="en-US" dirty="0" smtClean="0"/>
              <a:t>emails </a:t>
            </a:r>
            <a:r>
              <a:rPr lang="en-US" dirty="0"/>
              <a:t>can be </a:t>
            </a:r>
            <a:r>
              <a:rPr lang="en-US" dirty="0" smtClean="0"/>
              <a:t>sent for </a:t>
            </a:r>
            <a:r>
              <a:rPr lang="en-US" dirty="0"/>
              <a:t>commercial </a:t>
            </a:r>
            <a:r>
              <a:rPr lang="en-US" dirty="0" smtClean="0"/>
              <a:t>purposes</a:t>
            </a:r>
            <a:r>
              <a:rPr lang="en-US" dirty="0"/>
              <a:t> </a:t>
            </a:r>
            <a:r>
              <a:rPr lang="en-US" dirty="0" smtClean="0"/>
              <a:t>(advertisement)</a:t>
            </a:r>
            <a:endParaRPr lang="en-US" dirty="0"/>
          </a:p>
          <a:p>
            <a:r>
              <a:rPr lang="en-US" dirty="0"/>
              <a:t>Fraudulent spam emails </a:t>
            </a:r>
            <a:r>
              <a:rPr lang="en-US" dirty="0" smtClean="0"/>
              <a:t>(phishing)</a:t>
            </a:r>
          </a:p>
          <a:p>
            <a:r>
              <a:rPr lang="en-US" dirty="0" smtClean="0"/>
              <a:t>Spam </a:t>
            </a:r>
            <a:r>
              <a:rPr lang="en-US" dirty="0"/>
              <a:t>emails might contain a piece of malicious code that might be </a:t>
            </a:r>
            <a:r>
              <a:rPr lang="en-US" dirty="0" smtClean="0"/>
              <a:t>harmful and </a:t>
            </a:r>
            <a:r>
              <a:rPr lang="en-US" dirty="0"/>
              <a:t>cause a damage to the end user machines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04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ISP Spam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ome Internet service </a:t>
            </a:r>
            <a:r>
              <a:rPr lang="en-US" dirty="0"/>
              <a:t>providers (ISPs) remove a lot of known spams before deposit them in user </a:t>
            </a:r>
            <a:r>
              <a:rPr lang="en-US" dirty="0" smtClean="0"/>
              <a:t>email accounts but a </a:t>
            </a:r>
            <a:r>
              <a:rPr lang="en-US" dirty="0"/>
              <a:t>lot of spam emails bypass </a:t>
            </a:r>
            <a:r>
              <a:rPr lang="en-US" dirty="0" smtClean="0"/>
              <a:t>ISPs consuming</a:t>
            </a:r>
            <a:r>
              <a:rPr lang="en-US" dirty="0"/>
              <a:t> </a:t>
            </a:r>
            <a:r>
              <a:rPr lang="en-US" dirty="0" smtClean="0"/>
              <a:t>the ISP’s </a:t>
            </a:r>
            <a:r>
              <a:rPr lang="en-US" dirty="0"/>
              <a:t>CPU time </a:t>
            </a:r>
          </a:p>
        </p:txBody>
      </p:sp>
    </p:spTree>
    <p:extLst>
      <p:ext uri="{BB962C8B-B14F-4D97-AF65-F5344CB8AC3E}">
        <p14:creationId xmlns:p14="http://schemas.microsoft.com/office/powerpoint/2010/main" val="761732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Spam Filtering and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Traditionally, many researchers have illustrated spam filtering problem </a:t>
            </a:r>
            <a:r>
              <a:rPr lang="en-US" dirty="0" smtClean="0"/>
              <a:t>as a </a:t>
            </a:r>
            <a:r>
              <a:rPr lang="en-US" dirty="0"/>
              <a:t>case of text </a:t>
            </a:r>
            <a:r>
              <a:rPr lang="en-US" dirty="0" smtClean="0"/>
              <a:t>categorization.</a:t>
            </a:r>
          </a:p>
          <a:p>
            <a:r>
              <a:rPr lang="en-US" dirty="0" smtClean="0"/>
              <a:t>However the nature and structure of email is richer than text (images, links, etc.)</a:t>
            </a:r>
          </a:p>
          <a:p>
            <a:r>
              <a:rPr lang="en-US" dirty="0" smtClean="0"/>
              <a:t>Many researchers have focused on one portion of the email (headers, text, etc.) but a more complete approach is needed.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414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Learning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Batch Filtering:</a:t>
            </a:r>
          </a:p>
          <a:p>
            <a:pPr lvl="1"/>
            <a:r>
              <a:rPr lang="en-US" dirty="0" smtClean="0"/>
              <a:t>Training and testing sets are random samples drawn from a population.</a:t>
            </a:r>
          </a:p>
          <a:p>
            <a:r>
              <a:rPr lang="en-US" dirty="0" smtClean="0"/>
              <a:t>Online Learning:</a:t>
            </a:r>
          </a:p>
          <a:p>
            <a:pPr lvl="1"/>
            <a:r>
              <a:rPr lang="en-US" dirty="0" smtClean="0"/>
              <a:t>Spam filtering is a continuous task: Data is constantly collected and spam email characteristics evolve with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206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Transductive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traditional SVM the learner tries to build a model to approximate the whole problem space: The learner focuses on a universal model and a general purpose strategy for Spam detection.</a:t>
            </a:r>
          </a:p>
          <a:p>
            <a:r>
              <a:rPr lang="en-US" dirty="0" smtClean="0"/>
              <a:t>TSVM estimates the value of the classification function: they use a large collection of unlabeled data with a few labeled examples for improving generalization performance</a:t>
            </a:r>
          </a:p>
          <a:p>
            <a:pPr lvl="1"/>
            <a:r>
              <a:rPr lang="en-US" dirty="0" smtClean="0"/>
              <a:t>Margin-based classification,</a:t>
            </a:r>
          </a:p>
          <a:p>
            <a:pPr lvl="1"/>
            <a:r>
              <a:rPr lang="en-US" dirty="0" smtClean="0"/>
              <a:t>Graph-based methods</a:t>
            </a:r>
          </a:p>
          <a:p>
            <a:pPr lvl="1"/>
            <a:r>
              <a:rPr lang="en-US" dirty="0" smtClean="0"/>
              <a:t>Information regularization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786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anual </a:t>
            </a:r>
            <a:r>
              <a:rPr lang="en-US" dirty="0"/>
              <a:t>labeling is error-prone, time </a:t>
            </a:r>
            <a:r>
              <a:rPr lang="en-US" dirty="0" smtClean="0"/>
              <a:t>consuming and </a:t>
            </a:r>
            <a:r>
              <a:rPr lang="en-US" dirty="0"/>
              <a:t>cost </a:t>
            </a:r>
            <a:r>
              <a:rPr lang="en-US" dirty="0" smtClean="0"/>
              <a:t>prohibitive.</a:t>
            </a:r>
          </a:p>
          <a:p>
            <a:r>
              <a:rPr lang="en-US" dirty="0" smtClean="0"/>
              <a:t>Active learning strategies for SVM (Pool based approach)</a:t>
            </a:r>
          </a:p>
          <a:p>
            <a:pPr lvl="1"/>
            <a:r>
              <a:rPr lang="en-US" dirty="0" smtClean="0"/>
              <a:t>Speculative sampling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batch-simple</a:t>
            </a:r>
            <a:r>
              <a:rPr lang="en-US" dirty="0"/>
              <a:t>, </a:t>
            </a:r>
            <a:endParaRPr lang="en-US" dirty="0"/>
          </a:p>
          <a:p>
            <a:pPr lvl="1"/>
            <a:r>
              <a:rPr lang="en-US" dirty="0" smtClean="0"/>
              <a:t>error-reduction</a:t>
            </a:r>
          </a:p>
          <a:p>
            <a:pPr lvl="1"/>
            <a:r>
              <a:rPr lang="en-US" dirty="0"/>
              <a:t>angle-diversity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36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Intrusion detection Systems</a:t>
            </a:r>
            <a:endParaRPr lang="en-US" sz="2800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8" b="3438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device </a:t>
            </a:r>
            <a:r>
              <a:rPr lang="en-US" sz="1600" dirty="0"/>
              <a:t>or application that monitors the network for malicious activities and produces reports to a management </a:t>
            </a:r>
            <a:r>
              <a:rPr lang="en-US" sz="1600" dirty="0" smtClean="0"/>
              <a:t>station</a:t>
            </a:r>
            <a:r>
              <a:rPr lang="en-US" sz="1600" dirty="0" smtClean="0"/>
              <a:t>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55760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Spam filtering solutions </a:t>
            </a:r>
            <a:r>
              <a:rPr lang="en-US" dirty="0" smtClean="0"/>
              <a:t>generate </a:t>
            </a:r>
            <a:r>
              <a:rPr lang="en-US" dirty="0"/>
              <a:t>acceptable, accurate results, </a:t>
            </a:r>
            <a:r>
              <a:rPr lang="en-US" dirty="0" smtClean="0"/>
              <a:t>but </a:t>
            </a:r>
            <a:r>
              <a:rPr lang="en-US" dirty="0"/>
              <a:t>enhancement can be made by taking into account user feedback. Moreover, </a:t>
            </a:r>
            <a:r>
              <a:rPr lang="en-US" dirty="0" smtClean="0"/>
              <a:t>email content </a:t>
            </a:r>
            <a:r>
              <a:rPr lang="en-US" dirty="0"/>
              <a:t>is richer than text, it has images, attachment, links, routing and meta </a:t>
            </a:r>
            <a:r>
              <a:rPr lang="en-US" dirty="0" smtClean="0"/>
              <a:t>information. Consequently</a:t>
            </a:r>
            <a:r>
              <a:rPr lang="en-US" dirty="0"/>
              <a:t>, classifier might be improved if we consider such information</a:t>
            </a:r>
          </a:p>
        </p:txBody>
      </p:sp>
    </p:spTree>
    <p:extLst>
      <p:ext uri="{BB962C8B-B14F-4D97-AF65-F5344CB8AC3E}">
        <p14:creationId xmlns:p14="http://schemas.microsoft.com/office/powerpoint/2010/main" val="150028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Poisoning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ttacks that inject </a:t>
            </a:r>
            <a:r>
              <a:rPr lang="en-US" dirty="0"/>
              <a:t>specially crafted </a:t>
            </a:r>
            <a:r>
              <a:rPr lang="en-US" dirty="0" smtClean="0"/>
              <a:t>training data </a:t>
            </a:r>
            <a:r>
              <a:rPr lang="en-US" dirty="0"/>
              <a:t>that increases the SVM's test </a:t>
            </a:r>
            <a:r>
              <a:rPr lang="en-US" dirty="0" smtClean="0"/>
              <a:t>error</a:t>
            </a:r>
          </a:p>
          <a:p>
            <a:r>
              <a:rPr lang="en-US" dirty="0"/>
              <a:t>M</a:t>
            </a:r>
            <a:r>
              <a:rPr lang="en-US" dirty="0" smtClean="0"/>
              <a:t>ost </a:t>
            </a:r>
            <a:r>
              <a:rPr lang="en-US" dirty="0"/>
              <a:t>learning algorithms </a:t>
            </a:r>
            <a:r>
              <a:rPr lang="en-US" dirty="0" smtClean="0"/>
              <a:t>assume that </a:t>
            </a:r>
            <a:r>
              <a:rPr lang="en-US" dirty="0"/>
              <a:t>their training data comes from </a:t>
            </a:r>
            <a:r>
              <a:rPr lang="en-US" dirty="0" smtClean="0"/>
              <a:t>a natural </a:t>
            </a:r>
            <a:r>
              <a:rPr lang="en-US" dirty="0"/>
              <a:t>or well-behaved </a:t>
            </a:r>
            <a:r>
              <a:rPr lang="en-US" dirty="0" smtClean="0"/>
              <a:t>distribution</a:t>
            </a:r>
          </a:p>
          <a:p>
            <a:r>
              <a:rPr lang="en-US" u="sng" dirty="0"/>
              <a:t>T</a:t>
            </a:r>
            <a:r>
              <a:rPr lang="en-US" u="sng" dirty="0" smtClean="0"/>
              <a:t>his </a:t>
            </a:r>
            <a:r>
              <a:rPr lang="en-US" u="sng" dirty="0"/>
              <a:t>assumption does not generally </a:t>
            </a:r>
            <a:r>
              <a:rPr lang="en-US" u="sng" dirty="0" smtClean="0"/>
              <a:t>hold in </a:t>
            </a:r>
            <a:r>
              <a:rPr lang="en-US" u="sng" dirty="0"/>
              <a:t>security-sensitive settings</a:t>
            </a:r>
            <a:endParaRPr lang="en-US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Biggio, Battista, Blaine Nelson, and Pavel Laskov. "Poisoning attacks against support vector machines." arXiv preprint arXiv:1206.6389 (2012).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031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Attacks against </a:t>
            </a:r>
            <a:r>
              <a:rPr lang="en-US" dirty="0" smtClean="0"/>
              <a:t>learning algorithms </a:t>
            </a:r>
            <a:r>
              <a:rPr lang="en-US" dirty="0"/>
              <a:t>can be </a:t>
            </a:r>
            <a:r>
              <a:rPr lang="en-US" dirty="0" smtClean="0"/>
              <a:t>classified</a:t>
            </a:r>
            <a:r>
              <a:rPr lang="en-US" dirty="0"/>
              <a:t>, among other </a:t>
            </a:r>
            <a:r>
              <a:rPr lang="en-US" dirty="0" smtClean="0"/>
              <a:t>categories into: </a:t>
            </a:r>
          </a:p>
          <a:p>
            <a:pPr lvl="1"/>
            <a:r>
              <a:rPr lang="en-US" sz="2400" dirty="0" smtClean="0"/>
              <a:t>causative </a:t>
            </a:r>
            <a:r>
              <a:rPr lang="en-US" sz="2400" dirty="0"/>
              <a:t>(</a:t>
            </a:r>
            <a:r>
              <a:rPr lang="en-US" sz="2400" dirty="0" smtClean="0"/>
              <a:t>manipulation of </a:t>
            </a:r>
            <a:r>
              <a:rPr lang="en-US" sz="2400" dirty="0"/>
              <a:t>training data) and </a:t>
            </a:r>
            <a:endParaRPr lang="en-US" sz="2400" dirty="0" smtClean="0"/>
          </a:p>
          <a:p>
            <a:pPr lvl="1"/>
            <a:r>
              <a:rPr lang="en-US" sz="2400" dirty="0" smtClean="0"/>
              <a:t>exploratory </a:t>
            </a:r>
            <a:r>
              <a:rPr lang="en-US" sz="2400" dirty="0"/>
              <a:t>(exploitation </a:t>
            </a:r>
            <a:r>
              <a:rPr lang="en-US" sz="2400" dirty="0" smtClean="0"/>
              <a:t>of the classifier</a:t>
            </a:r>
            <a:r>
              <a:rPr lang="en-US" sz="2400" dirty="0"/>
              <a:t>). </a:t>
            </a:r>
            <a:endParaRPr lang="en-US" sz="2400" dirty="0" smtClean="0"/>
          </a:p>
          <a:p>
            <a:endParaRPr lang="en-US" dirty="0"/>
          </a:p>
          <a:p>
            <a:r>
              <a:rPr lang="en-US" dirty="0" smtClean="0"/>
              <a:t>Poisoning </a:t>
            </a:r>
            <a:r>
              <a:rPr lang="en-US" dirty="0"/>
              <a:t>refers to a causative attack </a:t>
            </a:r>
            <a:r>
              <a:rPr lang="en-US" dirty="0" smtClean="0"/>
              <a:t>in which </a:t>
            </a:r>
            <a:r>
              <a:rPr lang="en-US" dirty="0"/>
              <a:t>specially crafted attack points are injected </a:t>
            </a:r>
            <a:r>
              <a:rPr lang="en-US" dirty="0" smtClean="0"/>
              <a:t>into the </a:t>
            </a:r>
            <a:r>
              <a:rPr lang="en-US" dirty="0"/>
              <a:t>training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906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Poisoning work?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a training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the goal is to find a point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whose addition to the training set maximally decreases the SVM classification accuracy.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44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4" y="2710630"/>
            <a:ext cx="3794125" cy="338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2309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Nids and hids</a:t>
            </a:r>
            <a:endParaRPr lang="en-US" sz="28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8" b="3418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Network IDS (</a:t>
            </a:r>
            <a:r>
              <a:rPr lang="en-US" sz="1600" dirty="0"/>
              <a:t>NIDS)</a:t>
            </a:r>
            <a:r>
              <a:rPr lang="en-US" sz="1600" dirty="0" smtClean="0"/>
              <a:t>: </a:t>
            </a:r>
            <a:r>
              <a:rPr lang="en-US" sz="1600" dirty="0"/>
              <a:t>The work </a:t>
            </a:r>
            <a:r>
              <a:rPr lang="en-US" sz="1600" dirty="0" smtClean="0"/>
              <a:t>by </a:t>
            </a:r>
            <a:r>
              <a:rPr lang="en-US" sz="1600" dirty="0"/>
              <a:t>matching the traffic that passes on the subnets to a library of known </a:t>
            </a:r>
            <a:r>
              <a:rPr lang="en-US" sz="1600" dirty="0" smtClean="0"/>
              <a:t>attacks </a:t>
            </a:r>
            <a:r>
              <a:rPr lang="en-US" sz="1600" dirty="0"/>
              <a:t>or by identifying deviations from a predefined notion of normal </a:t>
            </a:r>
            <a:r>
              <a:rPr lang="en-US" sz="1600" dirty="0" smtClean="0"/>
              <a:t>activity (anomaly detection)</a:t>
            </a:r>
          </a:p>
          <a:p>
            <a:r>
              <a:rPr lang="en-US" sz="1600" dirty="0" smtClean="0"/>
              <a:t>Host IDS </a:t>
            </a:r>
            <a:r>
              <a:rPr lang="en-US" sz="1600" dirty="0"/>
              <a:t>(</a:t>
            </a:r>
            <a:r>
              <a:rPr lang="en-US" sz="1600" dirty="0" smtClean="0"/>
              <a:t>HIDS) : Run on individual servers. If </a:t>
            </a:r>
            <a:r>
              <a:rPr lang="en-US" sz="1600" dirty="0"/>
              <a:t>suspicious activity is detected, they take a snapshot of the system files and compare them to a previously taken snapshot to identify if there have been any changes.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66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Big question:</a:t>
            </a:r>
            <a:endParaRPr lang="en-US" sz="2800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57" b="23157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Why isn’t Machine Learning as successful for IDS as it is for other disciplines?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2828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of Using machine learning for 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Intrusion detection tries to find new kinds of attacks, but one can only train on normal traffic.</a:t>
            </a:r>
          </a:p>
          <a:p>
            <a:r>
              <a:rPr lang="en-US" dirty="0" smtClean="0"/>
              <a:t>High cost of errors</a:t>
            </a:r>
          </a:p>
          <a:p>
            <a:r>
              <a:rPr lang="en-US" dirty="0" smtClean="0"/>
              <a:t>Diversity of network traffic</a:t>
            </a:r>
          </a:p>
          <a:p>
            <a:r>
              <a:rPr lang="en-US" dirty="0" smtClean="0"/>
              <a:t>Semantic Gap</a:t>
            </a:r>
          </a:p>
          <a:p>
            <a:r>
              <a:rPr lang="en-US" dirty="0" smtClean="0"/>
              <a:t>Lack of training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3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Inputs </a:t>
            </a:r>
            <a:r>
              <a:rPr lang="en-US" dirty="0"/>
              <a:t>are divided into two or more classes, and the learner must produce a model that assigns unseen inputs to one </a:t>
            </a:r>
            <a:r>
              <a:rPr lang="en-US" dirty="0" smtClean="0"/>
              <a:t>or </a:t>
            </a:r>
            <a:r>
              <a:rPr lang="en-US" dirty="0"/>
              <a:t>more of these classes. This is typically tackled in a supervised way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Anomaly detection can be described as a classification problem: Activities are divided into “normal” and “not normal”.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74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Outlier detection: </a:t>
            </a:r>
            <a:br>
              <a:rPr lang="en-US" sz="2800" dirty="0" smtClean="0"/>
            </a:br>
            <a:r>
              <a:rPr lang="en-US" sz="2800" dirty="0" smtClean="0"/>
              <a:t>Closed world assumption</a:t>
            </a:r>
            <a:endParaRPr lang="en-US" sz="2800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7" b="1967"/>
          <a:stretch/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600" i="1" dirty="0" smtClean="0"/>
              <a:t>The idea that specifying only positive examples and adopting the standing assumption that the rest are negative… is not of much practical use in real-life problems because they rarely involve “closed” worlds in which you can be certain that all cases have been covered</a:t>
            </a:r>
            <a:r>
              <a:rPr lang="en-US" sz="1600" i="1" dirty="0" smtClean="0"/>
              <a:t>.</a:t>
            </a:r>
            <a:endParaRPr lang="en-US" sz="1600" i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722812" y="4655403"/>
            <a:ext cx="601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Witten, Ian H., and Eibe Frank. </a:t>
            </a:r>
            <a:r>
              <a:rPr lang="en-US" sz="1600" i="1" dirty="0">
                <a:solidFill>
                  <a:schemeClr val="bg1"/>
                </a:solidFill>
              </a:rPr>
              <a:t>Data Mining: Practical machine learning tools and techniques</a:t>
            </a:r>
            <a:r>
              <a:rPr lang="en-US" sz="1600" dirty="0">
                <a:solidFill>
                  <a:schemeClr val="bg1"/>
                </a:solidFill>
              </a:rPr>
              <a:t>. Morgan Kaufmann, 2005.</a:t>
            </a:r>
          </a:p>
        </p:txBody>
      </p:sp>
    </p:spTree>
    <p:extLst>
      <p:ext uri="{BB962C8B-B14F-4D97-AF65-F5344CB8AC3E}">
        <p14:creationId xmlns:p14="http://schemas.microsoft.com/office/powerpoint/2010/main" val="70188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High cost of errors</a:t>
            </a:r>
            <a:endParaRPr lang="en-US" sz="28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64" b="1506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en-US" sz="1600" dirty="0" smtClean="0"/>
              <a:t>A very small rate of false positives can render a NIDS unusable: operators wasting too much time looking at incident reports of benign activity.</a:t>
            </a:r>
          </a:p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en-US" sz="1600" dirty="0" smtClean="0"/>
              <a:t>Even one false negative might compromise the entire IT infrastructure</a:t>
            </a:r>
            <a:r>
              <a:rPr lang="en-US" sz="1600" dirty="0" smtClean="0"/>
              <a:t>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67476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Diversity of network traffic</a:t>
            </a:r>
            <a:endParaRPr lang="en-US" sz="28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5" b="311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Network characteristics</a:t>
            </a:r>
          </a:p>
          <a:p>
            <a:pPr marL="742950" lvl="1" indent="-285750">
              <a:buFont typeface="Century Gothic" panose="020B0502020202020204" pitchFamily="34" charset="0"/>
              <a:buChar char="►"/>
            </a:pPr>
            <a:r>
              <a:rPr lang="en-US" sz="1400" dirty="0" smtClean="0"/>
              <a:t>Bandwidth</a:t>
            </a:r>
          </a:p>
          <a:p>
            <a:pPr marL="742950" lvl="1" indent="-285750">
              <a:buFont typeface="Century Gothic" panose="020B0502020202020204" pitchFamily="34" charset="0"/>
              <a:buChar char="►"/>
            </a:pPr>
            <a:r>
              <a:rPr lang="en-US" sz="1400" dirty="0" smtClean="0"/>
              <a:t>Duration of connections</a:t>
            </a:r>
          </a:p>
          <a:p>
            <a:pPr marL="742950" lvl="1" indent="-285750">
              <a:buFont typeface="Century Gothic" panose="020B0502020202020204" pitchFamily="34" charset="0"/>
              <a:buChar char="►"/>
            </a:pPr>
            <a:r>
              <a:rPr lang="en-US" sz="1400" dirty="0" smtClean="0"/>
              <a:t>Application mix</a:t>
            </a:r>
          </a:p>
          <a:p>
            <a:r>
              <a:rPr lang="en-US" sz="1600" dirty="0" smtClean="0"/>
              <a:t>Can vary a lot, rendering them unpredictable over short intervals of time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73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368</TotalTime>
  <Words>1052</Words>
  <Application>Microsoft Office PowerPoint</Application>
  <PresentationFormat>Custom</PresentationFormat>
  <Paragraphs>95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Clarity</vt:lpstr>
      <vt:lpstr>machine learning for network intrusion detection</vt:lpstr>
      <vt:lpstr>Intrusion detection Systems</vt:lpstr>
      <vt:lpstr>Nids and hids</vt:lpstr>
      <vt:lpstr>Big question:</vt:lpstr>
      <vt:lpstr>Challenges of Using machine learning for ids</vt:lpstr>
      <vt:lpstr>Classification Problems</vt:lpstr>
      <vt:lpstr>Outlier detection:  Closed world assumption</vt:lpstr>
      <vt:lpstr>High cost of errors</vt:lpstr>
      <vt:lpstr>Diversity of network traffic</vt:lpstr>
      <vt:lpstr>Semantic gap</vt:lpstr>
      <vt:lpstr>Lack of training data</vt:lpstr>
      <vt:lpstr>Recommendations for using machine learning in IDS</vt:lpstr>
      <vt:lpstr>spam filtering using support vector machines</vt:lpstr>
      <vt:lpstr>Spam Classification</vt:lpstr>
      <vt:lpstr>ISP Spam filters</vt:lpstr>
      <vt:lpstr>Spam Filtering and Machine Learning</vt:lpstr>
      <vt:lpstr>SVM Learning modes</vt:lpstr>
      <vt:lpstr>Transductive SVM</vt:lpstr>
      <vt:lpstr>Active Learning</vt:lpstr>
      <vt:lpstr>Conclusion</vt:lpstr>
      <vt:lpstr>Poisoning Attacks</vt:lpstr>
      <vt:lpstr>Classification of Attacks</vt:lpstr>
      <vt:lpstr>How does Poisoning work?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 6389: Computer and Network Security</dc:title>
  <dc:creator>David Matusevich</dc:creator>
  <cp:lastModifiedBy>David Matusevich</cp:lastModifiedBy>
  <cp:revision>32</cp:revision>
  <dcterms:created xsi:type="dcterms:W3CDTF">2014-12-02T01:48:32Z</dcterms:created>
  <dcterms:modified xsi:type="dcterms:W3CDTF">2014-12-02T21:47:51Z</dcterms:modified>
</cp:coreProperties>
</file>