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7" r:id="rId3"/>
    <p:sldId id="276" r:id="rId4"/>
    <p:sldId id="278" r:id="rId5"/>
    <p:sldId id="279" r:id="rId6"/>
    <p:sldId id="280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61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0" autoAdjust="0"/>
    <p:restoredTop sz="84342" autoAdjust="0"/>
  </p:normalViewPr>
  <p:slideViewPr>
    <p:cSldViewPr snapToGrid="0">
      <p:cViewPr>
        <p:scale>
          <a:sx n="66" d="100"/>
          <a:sy n="66" d="100"/>
        </p:scale>
        <p:origin x="-1398" y="-18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1800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6F21E-71BF-4293-AC46-095FFC3C3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06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05D2D-CB1D-4CBC-9476-0F86FC8085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5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D21BC-7F11-4874-8EFA-14E5C0CFB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18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A0684-CDE9-4AFD-BCFB-83B6D6024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7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1EBA7-8674-4738-851B-19BBED542F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6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E222B-A82B-407B-9FED-ED133C468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58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B1B47-1B69-4AAF-B476-30F8824DF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21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BC210-5BAC-4B50-891A-F4F4317444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7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0F905-C9E4-4142-A563-48A32E947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09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2922B-3662-495B-86DD-4B65238B0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30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33FB1-56E5-43EC-80C1-B06DCF86FC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0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E49FD5E2-2B0F-4F2E-9427-71DF68284F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Machine Learning for Computer Security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1998663"/>
            <a:ext cx="6705600" cy="34766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/>
              <a:t>What you will learn ….</a:t>
            </a:r>
          </a:p>
          <a:p>
            <a:pPr eaLnBrk="1" hangingPunct="1"/>
            <a:endParaRPr lang="en-US" altLang="en-US" sz="180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000"/>
              <a:t>Current problems of computer security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Detection and prevention of unknown attacks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Large-scale analysis of security data, e.g. malware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Development of “intelligent” defenses</a:t>
            </a:r>
          </a:p>
          <a:p>
            <a:pPr lvl="1" eaLnBrk="1" hangingPunct="1">
              <a:buFont typeface="Wingdings" pitchFamily="2" charset="2"/>
              <a:buChar char="v"/>
            </a:pPr>
            <a:endParaRPr lang="en-US" altLang="en-US" sz="180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000"/>
              <a:t>Machine learning as a tool for tacking 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Key concepts of learning theory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Unsupervised and supervised learning algorithms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Features and feature spaces</a:t>
            </a:r>
          </a:p>
          <a:p>
            <a:pPr lvl="1" eaLnBrk="1" hangingPunct="1"/>
            <a:endParaRPr lang="en-US" altLang="en-US" sz="1800"/>
          </a:p>
        </p:txBody>
      </p:sp>
      <p:cxnSp>
        <p:nvCxnSpPr>
          <p:cNvPr id="13315" name="Straight Connector 3"/>
          <p:cNvCxnSpPr>
            <a:cxnSpLocks noChangeShapeType="1"/>
          </p:cNvCxnSpPr>
          <p:nvPr/>
        </p:nvCxnSpPr>
        <p:spPr bwMode="auto">
          <a:xfrm>
            <a:off x="1524000" y="2438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Figure 1.2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0678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1456412"/>
            <a:ext cx="1486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alid message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1456412"/>
            <a:ext cx="13067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6699"/>
                </a:solidFill>
              </a:rPr>
              <a:t>s</a:t>
            </a:r>
            <a:r>
              <a:rPr lang="en-US" i="1" dirty="0" smtClean="0">
                <a:solidFill>
                  <a:srgbClr val="FF6699"/>
                </a:solidFill>
              </a:rPr>
              <a:t>pam           </a:t>
            </a:r>
            <a:endParaRPr lang="en-US" i="1" dirty="0">
              <a:solidFill>
                <a:srgbClr val="FF66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1207" y="1825744"/>
            <a:ext cx="6415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count</a:t>
            </a:r>
            <a:endParaRPr lang="en-US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284782" y="4919186"/>
            <a:ext cx="69923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length</a:t>
            </a:r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1435" y="5129698"/>
            <a:ext cx="28725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5</a:t>
            </a:r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35678" y="5129698"/>
            <a:ext cx="3898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25</a:t>
            </a:r>
            <a:endParaRPr lang="en-US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3052" y="5129698"/>
            <a:ext cx="3898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10</a:t>
            </a:r>
            <a:endParaRPr lang="en-US" sz="16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47261" y="5129698"/>
            <a:ext cx="3898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15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1470" y="5129698"/>
            <a:ext cx="3898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20</a:t>
            </a:r>
            <a:endParaRPr lang="en-US" sz="16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818846" y="5274844"/>
                <a:ext cx="43396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46" y="5274844"/>
                <a:ext cx="43396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493584" y="2123821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22</a:t>
            </a:r>
            <a:endParaRPr lang="en-US" sz="1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83352" y="4396021"/>
            <a:ext cx="2744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4</a:t>
            </a:r>
            <a:endParaRPr lang="en-US" sz="14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93584" y="2407846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20</a:t>
            </a:r>
            <a:endParaRPr lang="en-US" sz="1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93584" y="2691871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18</a:t>
            </a:r>
            <a:endParaRPr lang="en-US" sz="1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93584" y="2975896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16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93584" y="3259921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12</a:t>
            </a:r>
            <a:endParaRPr lang="en-US" sz="1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93584" y="3543946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10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83352" y="3827971"/>
            <a:ext cx="2744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83352" y="4111996"/>
            <a:ext cx="2744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83352" y="4680046"/>
            <a:ext cx="2744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/>
              <a:t>2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83352" y="4964074"/>
            <a:ext cx="2744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0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Figure 1.3</a:t>
            </a:r>
          </a:p>
        </p:txBody>
      </p:sp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534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34200" y="4667250"/>
            <a:ext cx="107433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/>
              <a:t>n</a:t>
            </a:r>
            <a:r>
              <a:rPr lang="en-US" sz="1600" i="1" dirty="0" smtClean="0"/>
              <a:t>umber of </a:t>
            </a:r>
          </a:p>
          <a:p>
            <a:r>
              <a:rPr lang="en-US" sz="1600" i="1" dirty="0" smtClean="0"/>
              <a:t>hyperlinks</a:t>
            </a:r>
            <a:endParaRPr lang="en-US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31832" y="1611868"/>
            <a:ext cx="1486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alid message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017832" y="1611868"/>
            <a:ext cx="13067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6699"/>
                </a:solidFill>
              </a:rPr>
              <a:t>s</a:t>
            </a:r>
            <a:r>
              <a:rPr lang="en-US" i="1" dirty="0" smtClean="0">
                <a:solidFill>
                  <a:srgbClr val="FF6699"/>
                </a:solidFill>
              </a:rPr>
              <a:t>pam           </a:t>
            </a:r>
            <a:endParaRPr lang="en-US" i="1" dirty="0">
              <a:solidFill>
                <a:srgbClr val="FF66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757" y="1252061"/>
            <a:ext cx="6415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count</a:t>
            </a:r>
            <a:endParaRPr lang="en-US" sz="16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839219" y="4931062"/>
            <a:ext cx="4055488" cy="454276"/>
            <a:chOff x="2839219" y="4931062"/>
            <a:chExt cx="4055488" cy="454276"/>
          </a:xfrm>
        </p:grpSpPr>
        <p:sp>
          <p:nvSpPr>
            <p:cNvPr id="13" name="TextBox 12"/>
            <p:cNvSpPr txBox="1"/>
            <p:nvPr/>
          </p:nvSpPr>
          <p:spPr>
            <a:xfrm>
              <a:off x="2839219" y="5031395"/>
              <a:ext cx="2936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/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92033" y="5031395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10</a:t>
              </a:r>
              <a:endParaRPr lang="en-US" sz="17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2422" y="5031395"/>
              <a:ext cx="2936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4</a:t>
              </a:r>
              <a:endParaRPr lang="en-US" sz="17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5625" y="5031395"/>
              <a:ext cx="2936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6</a:t>
              </a:r>
              <a:endParaRPr lang="en-US" sz="17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78828" y="5031395"/>
              <a:ext cx="2936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8</a:t>
              </a:r>
              <a:endParaRPr lang="en-US" sz="17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9753" y="5012345"/>
              <a:ext cx="3577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   </a:t>
              </a:r>
              <a:endParaRPr lang="en-US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436248" y="4931062"/>
                  <a:ext cx="465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6248" y="4931062"/>
                  <a:ext cx="46589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1779713" y="4801215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0</a:t>
            </a:r>
            <a:endParaRPr lang="en-US" sz="17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70709" y="1627011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14</a:t>
            </a:r>
            <a:endParaRPr lang="en-US" sz="17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70709" y="2080469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12</a:t>
            </a:r>
            <a:endParaRPr lang="en-US" sz="17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70709" y="2533927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10</a:t>
            </a:r>
            <a:endParaRPr lang="en-US" sz="17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79713" y="2987385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9713" y="3440843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9713" y="3894301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4</a:t>
            </a:r>
            <a:endParaRPr lang="en-US" sz="17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79713" y="4347759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Decision Theory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127125" y="1790700"/>
            <a:ext cx="540404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Most times we assume </a:t>
            </a:r>
            <a:r>
              <a:rPr lang="ja-JP" altLang="en-US" sz="1800" dirty="0"/>
              <a:t>“</a:t>
            </a:r>
            <a:r>
              <a:rPr lang="en-US" altLang="ja-JP" sz="1800" dirty="0"/>
              <a:t>symmetry</a:t>
            </a:r>
            <a:r>
              <a:rPr lang="ja-JP" altLang="en-US" sz="1800" dirty="0"/>
              <a:t>”</a:t>
            </a:r>
            <a:r>
              <a:rPr lang="en-US" altLang="ja-JP" sz="1800" dirty="0"/>
              <a:t> in the cost.</a:t>
            </a:r>
          </a:p>
          <a:p>
            <a:pPr eaLnBrk="1" hangingPunct="1"/>
            <a:r>
              <a:rPr lang="en-US" altLang="en-US" sz="1800" dirty="0"/>
              <a:t>(e.g., it is as bad to misclassify </a:t>
            </a:r>
            <a:r>
              <a:rPr lang="en-US" altLang="en-US" sz="1800" dirty="0" smtClean="0"/>
              <a:t>spam </a:t>
            </a:r>
            <a:r>
              <a:rPr lang="en-US" altLang="en-US" sz="1800" dirty="0"/>
              <a:t>as </a:t>
            </a:r>
            <a:r>
              <a:rPr lang="en-US" altLang="en-US" sz="1800" dirty="0" smtClean="0"/>
              <a:t>valid messages).</a:t>
            </a:r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That is not always the case: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Case 1. 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Case 2.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3717925" y="3467100"/>
            <a:ext cx="29498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itchFamily="2" charset="2"/>
              <a:buChar char="ü"/>
            </a:pPr>
            <a:r>
              <a:rPr lang="en-US" altLang="en-US" sz="1800" dirty="0" smtClean="0"/>
              <a:t> Spam message in the inbox</a:t>
            </a:r>
            <a:endParaRPr lang="en-US" altLang="en-US" sz="1800" dirty="0"/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3641725" y="4610100"/>
            <a:ext cx="3329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CC3300"/>
                </a:solidFill>
              </a:rPr>
              <a:t>X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Work email in the spam folder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3756025" y="3649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48718" r="89947" b="44723"/>
          <a:stretch/>
        </p:blipFill>
        <p:spPr bwMode="auto">
          <a:xfrm>
            <a:off x="2527299" y="3467100"/>
            <a:ext cx="927100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t="68532" r="86811" b="24908"/>
          <a:stretch/>
        </p:blipFill>
        <p:spPr bwMode="auto">
          <a:xfrm>
            <a:off x="2339974" y="4653022"/>
            <a:ext cx="1301751" cy="45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Decision Boundary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127125" y="1790700"/>
            <a:ext cx="5086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We will normally deal with several features at a time.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An object will be represented as a feature vector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          </a:t>
            </a:r>
          </a:p>
          <a:p>
            <a:pPr eaLnBrk="1" hangingPunct="1"/>
            <a:r>
              <a:rPr lang="en-US" altLang="en-US" sz="1800"/>
              <a:t>X = 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 </a:t>
            </a: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1676400" y="30480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x1</a:t>
            </a:r>
          </a:p>
          <a:p>
            <a:pPr eaLnBrk="1" hangingPunct="1"/>
            <a:r>
              <a:rPr lang="en-US" altLang="en-US" sz="1800"/>
              <a:t>x2</a:t>
            </a:r>
          </a:p>
        </p:txBody>
      </p:sp>
      <p:sp>
        <p:nvSpPr>
          <p:cNvPr id="20485" name="Text Box 21"/>
          <p:cNvSpPr txBox="1">
            <a:spLocks noChangeArrowheads="1"/>
          </p:cNvSpPr>
          <p:nvPr/>
        </p:nvSpPr>
        <p:spPr bwMode="auto">
          <a:xfrm>
            <a:off x="1965325" y="33147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6" name="Line 22"/>
          <p:cNvSpPr>
            <a:spLocks noChangeShapeType="1"/>
          </p:cNvSpPr>
          <p:nvPr/>
        </p:nvSpPr>
        <p:spPr bwMode="auto">
          <a:xfrm>
            <a:off x="1692275" y="30861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Line 23"/>
          <p:cNvSpPr>
            <a:spLocks noChangeShapeType="1"/>
          </p:cNvSpPr>
          <p:nvPr/>
        </p:nvSpPr>
        <p:spPr bwMode="auto">
          <a:xfrm>
            <a:off x="2073275" y="30861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Line 24"/>
          <p:cNvSpPr>
            <a:spLocks noChangeShapeType="1"/>
          </p:cNvSpPr>
          <p:nvPr/>
        </p:nvSpPr>
        <p:spPr bwMode="auto">
          <a:xfrm>
            <a:off x="1692275" y="36957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Line 25"/>
          <p:cNvSpPr>
            <a:spLocks noChangeShapeType="1"/>
          </p:cNvSpPr>
          <p:nvPr/>
        </p:nvSpPr>
        <p:spPr bwMode="auto">
          <a:xfrm flipH="1">
            <a:off x="1997075" y="36957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0" name="Line 26"/>
          <p:cNvSpPr>
            <a:spLocks noChangeShapeType="1"/>
          </p:cNvSpPr>
          <p:nvPr/>
        </p:nvSpPr>
        <p:spPr bwMode="auto">
          <a:xfrm>
            <a:off x="1692275" y="30861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1" name="Line 27"/>
          <p:cNvSpPr>
            <a:spLocks noChangeShapeType="1"/>
          </p:cNvSpPr>
          <p:nvPr/>
        </p:nvSpPr>
        <p:spPr bwMode="auto">
          <a:xfrm flipH="1">
            <a:off x="1997075" y="30861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2" name="Text Box 34"/>
          <p:cNvSpPr txBox="1">
            <a:spLocks noChangeArrowheads="1"/>
          </p:cNvSpPr>
          <p:nvPr/>
        </p:nvSpPr>
        <p:spPr bwMode="auto">
          <a:xfrm>
            <a:off x="1127125" y="3924300"/>
            <a:ext cx="56769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Our problem then is to separate the space of feature values</a:t>
            </a:r>
          </a:p>
          <a:p>
            <a:pPr eaLnBrk="1" hangingPunct="1"/>
            <a:r>
              <a:rPr lang="en-US" altLang="en-US" sz="1800"/>
              <a:t>into a set of regions corresponding to the number of classes.</a:t>
            </a:r>
          </a:p>
          <a:p>
            <a:pPr eaLnBrk="1" hangingPunct="1"/>
            <a:r>
              <a:rPr lang="en-US" altLang="en-US" sz="1800"/>
              <a:t>The separating boundary is called the </a:t>
            </a:r>
            <a:r>
              <a:rPr lang="en-US" altLang="en-US" sz="1800" i="1"/>
              <a:t>decision boundary.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Figure 1.4</a:t>
            </a:r>
          </a:p>
        </p:txBody>
      </p:sp>
      <p:pic>
        <p:nvPicPr>
          <p:cNvPr id="2150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6106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09800" y="1524000"/>
            <a:ext cx="1486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alid message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246432" y="1524000"/>
            <a:ext cx="13067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6699"/>
                </a:solidFill>
              </a:rPr>
              <a:t>s</a:t>
            </a:r>
            <a:r>
              <a:rPr lang="en-US" i="1" dirty="0" smtClean="0">
                <a:solidFill>
                  <a:srgbClr val="FF6699"/>
                </a:solidFill>
              </a:rPr>
              <a:t>pam           </a:t>
            </a:r>
            <a:endParaRPr lang="en-US" i="1" dirty="0">
              <a:solidFill>
                <a:srgbClr val="FF66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1176893"/>
            <a:ext cx="7617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length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526670" y="4916269"/>
            <a:ext cx="11849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i="1" dirty="0" smtClean="0"/>
              <a:t>umber of </a:t>
            </a:r>
          </a:p>
          <a:p>
            <a:r>
              <a:rPr lang="en-US" i="1" dirty="0" smtClean="0"/>
              <a:t>hyperlinks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3666" y="1595438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22</a:t>
            </a:r>
            <a:endParaRPr lang="en-US" sz="17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13666" y="5025983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14</a:t>
            </a:r>
            <a:endParaRPr lang="en-US" sz="17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13666" y="2024256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21</a:t>
            </a:r>
            <a:endParaRPr lang="en-US" sz="17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13666" y="2453074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20</a:t>
            </a:r>
            <a:endParaRPr lang="en-US" sz="17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13666" y="2881892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19</a:t>
            </a:r>
            <a:endParaRPr lang="en-US" sz="17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13666" y="3310710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18</a:t>
            </a:r>
            <a:endParaRPr lang="en-US" sz="17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13666" y="3739528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17</a:t>
            </a:r>
            <a:endParaRPr lang="en-US" sz="17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13666" y="4168346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16</a:t>
            </a:r>
            <a:endParaRPr lang="en-US" sz="17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13666" y="4597164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15</a:t>
            </a:r>
            <a:endParaRPr lang="en-US" sz="17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77313" y="5279019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8712" y="5279019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10</a:t>
            </a:r>
            <a:endParaRPr lang="en-US" sz="17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60163" y="5279019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4</a:t>
            </a:r>
            <a:endParaRPr lang="en-US" sz="17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43013" y="5279019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6</a:t>
            </a:r>
            <a:endParaRPr lang="en-US" sz="17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25863" y="5279019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8</a:t>
            </a:r>
            <a:endParaRPr lang="en-US" sz="1700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Generalization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898525" y="1790700"/>
            <a:ext cx="5080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The main goal of pattern classification is as follows: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To generalize or suggest the class or action of objects</a:t>
            </a:r>
          </a:p>
          <a:p>
            <a:pPr eaLnBrk="1" hangingPunct="1"/>
            <a:r>
              <a:rPr lang="en-US" altLang="en-US" sz="1800"/>
              <a:t>as yet unseen.</a:t>
            </a:r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914400" y="23622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914400" y="30480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22325" y="3314700"/>
            <a:ext cx="65992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Some complex decision boundaries are not good at generalization.</a:t>
            </a:r>
          </a:p>
          <a:p>
            <a:pPr eaLnBrk="1" hangingPunct="1"/>
            <a:r>
              <a:rPr lang="en-US" altLang="en-US" sz="1800"/>
              <a:t>Some simple boundaries are not good either.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One must look for a tradeoff between performance and complexity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This is at the core of </a:t>
            </a:r>
            <a:r>
              <a:rPr lang="en-US" altLang="en-US" sz="1800" i="1"/>
              <a:t>statistical learning theory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Figure 1.5</a:t>
            </a: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1524000"/>
            <a:ext cx="1486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alid message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246432" y="1524000"/>
            <a:ext cx="13067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6699"/>
                </a:solidFill>
              </a:rPr>
              <a:t>s</a:t>
            </a:r>
            <a:r>
              <a:rPr lang="en-US" i="1" dirty="0" smtClean="0">
                <a:solidFill>
                  <a:srgbClr val="FF6699"/>
                </a:solidFill>
              </a:rPr>
              <a:t>pam           </a:t>
            </a:r>
            <a:endParaRPr lang="en-US" i="1" dirty="0">
              <a:solidFill>
                <a:srgbClr val="FF66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67368"/>
            <a:ext cx="7617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length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4419600"/>
            <a:ext cx="11849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i="1" dirty="0" smtClean="0"/>
              <a:t>umber of </a:t>
            </a:r>
          </a:p>
          <a:p>
            <a:r>
              <a:rPr lang="en-US" i="1" dirty="0" smtClean="0"/>
              <a:t>hyperlinks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471728" y="1450635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22</a:t>
            </a:r>
            <a:endParaRPr lang="en-US" sz="17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471728" y="4589100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14</a:t>
            </a:r>
            <a:endParaRPr lang="en-US" sz="17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71728" y="1842943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21</a:t>
            </a:r>
            <a:endParaRPr lang="en-US" sz="17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71728" y="2235251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20</a:t>
            </a:r>
            <a:endParaRPr lang="en-US" sz="17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1728" y="2627559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19</a:t>
            </a:r>
            <a:endParaRPr lang="en-US" sz="17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71728" y="3019867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18</a:t>
            </a:r>
            <a:endParaRPr lang="en-US" sz="17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71728" y="3412175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17</a:t>
            </a:r>
            <a:endParaRPr lang="en-US" sz="17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71728" y="3804483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16</a:t>
            </a:r>
            <a:endParaRPr lang="en-US" sz="17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71728" y="4196791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15</a:t>
            </a:r>
            <a:endParaRPr lang="en-US" sz="17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46960" y="4798779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68827" y="4798779"/>
            <a:ext cx="402674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10</a:t>
            </a:r>
            <a:endParaRPr lang="en-US" sz="17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7427" y="4798779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4</a:t>
            </a:r>
            <a:endParaRPr lang="en-US" sz="17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07894" y="4798779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6</a:t>
            </a:r>
            <a:endParaRPr lang="en-US" sz="17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688361" y="4798779"/>
            <a:ext cx="293670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700" i="1" dirty="0" smtClean="0"/>
              <a:t>8</a:t>
            </a:r>
            <a:endParaRPr lang="en-US" sz="17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Figure 1.6</a:t>
            </a:r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1524000"/>
            <a:ext cx="1486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i="1" dirty="0" smtClean="0"/>
              <a:t>alid message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524000"/>
            <a:ext cx="13067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6699"/>
                </a:solidFill>
              </a:rPr>
              <a:t>s</a:t>
            </a:r>
            <a:r>
              <a:rPr lang="en-US" i="1" dirty="0" smtClean="0">
                <a:solidFill>
                  <a:srgbClr val="FF6699"/>
                </a:solidFill>
              </a:rPr>
              <a:t>pam           </a:t>
            </a:r>
            <a:endParaRPr lang="en-US" i="1" dirty="0">
              <a:solidFill>
                <a:srgbClr val="FF66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853" y="1167368"/>
            <a:ext cx="7617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length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4648200"/>
            <a:ext cx="11849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i="1" dirty="0" smtClean="0"/>
              <a:t>umber of </a:t>
            </a:r>
          </a:p>
          <a:p>
            <a:r>
              <a:rPr lang="en-US" i="1" dirty="0" smtClean="0"/>
              <a:t>hyperlinks</a:t>
            </a:r>
            <a:endParaRPr lang="en-US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718466" y="1535905"/>
            <a:ext cx="5086256" cy="3822737"/>
            <a:chOff x="1718466" y="1535905"/>
            <a:chExt cx="5086256" cy="3822737"/>
          </a:xfrm>
        </p:grpSpPr>
        <p:sp>
          <p:nvSpPr>
            <p:cNvPr id="8" name="TextBox 7"/>
            <p:cNvSpPr txBox="1"/>
            <p:nvPr/>
          </p:nvSpPr>
          <p:spPr>
            <a:xfrm>
              <a:off x="1718466" y="1535905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22</a:t>
              </a:r>
              <a:endParaRPr lang="en-US" sz="17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8466" y="4775970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14</a:t>
              </a:r>
              <a:endParaRPr lang="en-US" sz="17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8466" y="1940913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21</a:t>
              </a:r>
              <a:endParaRPr lang="en-US" sz="17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8466" y="2345921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20</a:t>
              </a:r>
              <a:endParaRPr lang="en-US" sz="17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18466" y="2750929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19</a:t>
              </a:r>
              <a:endParaRPr lang="en-US" sz="17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18466" y="3155937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18</a:t>
              </a:r>
              <a:endParaRPr lang="en-US" sz="17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18466" y="3560945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17</a:t>
              </a:r>
              <a:endParaRPr lang="en-US" sz="17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18466" y="3965953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16</a:t>
              </a:r>
              <a:endParaRPr lang="en-US" sz="17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18466" y="4370961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15</a:t>
              </a:r>
              <a:endParaRPr lang="en-US" sz="17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3522" y="5004699"/>
              <a:ext cx="2936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2048" y="5004699"/>
              <a:ext cx="40267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10</a:t>
              </a:r>
              <a:endParaRPr lang="en-US" sz="170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48154" y="5004699"/>
              <a:ext cx="2936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4</a:t>
              </a:r>
              <a:endParaRPr lang="en-US" sz="1700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32786" y="5004699"/>
              <a:ext cx="2936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6</a:t>
              </a:r>
              <a:endParaRPr lang="en-US" sz="17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7418" y="5004699"/>
              <a:ext cx="2936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i="1" dirty="0" smtClean="0"/>
                <a:t>8</a:t>
              </a:r>
              <a:endParaRPr lang="en-US" sz="17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Related Fields</a:t>
            </a:r>
          </a:p>
        </p:txBody>
      </p:sp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066800" y="1828800"/>
            <a:ext cx="66357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/>
              <a:t>Image processing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800"/>
              <a:t>Input: image; output: image.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z="180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/>
              <a:t>Associative memory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800"/>
              <a:t>Input: pattern: output: pattern representative of groups of patterns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z="180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/>
              <a:t>Regression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800"/>
              <a:t>Predict values for new input (e.g., linear regression)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z="180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/>
              <a:t>Interpolation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800"/>
              <a:t>Predict the function for ranges of input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en-US" sz="180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/>
              <a:t>Density estimation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1800"/>
              <a:t>Estimate the probability density of input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The Connection to Learning and Adaptation </a:t>
            </a:r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066800" y="4495800"/>
            <a:ext cx="25860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en-US" sz="1800"/>
              <a:t> Supervised learning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en-US" sz="1800"/>
              <a:t>    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en-US" sz="1800"/>
              <a:t> Unsupervised learning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endParaRPr lang="en-US" altLang="en-US" sz="1800"/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ü"/>
            </a:pPr>
            <a:r>
              <a:rPr lang="en-US" altLang="en-US" sz="1800"/>
              <a:t> Reinforcement learning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324600" y="1828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429000" y="3581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Experience </a:t>
            </a:r>
            <a:r>
              <a:rPr lang="en-US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E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657600" y="1676400"/>
            <a:ext cx="25908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Computer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Learning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Algorithm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914400" y="18288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Class of Tasks </a:t>
            </a:r>
            <a:r>
              <a:rPr lang="en-US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>
            <a:off x="28956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>
            <a:off x="4343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 flipV="1">
            <a:off x="4114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>
            <a:off x="51816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Line 13"/>
          <p:cNvSpPr>
            <a:spLocks noChangeShapeType="1"/>
          </p:cNvSpPr>
          <p:nvPr/>
        </p:nvSpPr>
        <p:spPr bwMode="auto">
          <a:xfrm flipH="1">
            <a:off x="5181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Module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905000"/>
            <a:ext cx="75438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charset="2"/>
              <a:buChar char="v"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Introduction to probabilistic learning</a:t>
            </a:r>
          </a:p>
          <a:p>
            <a:pPr marL="285750" indent="-285750">
              <a:buFont typeface="Wingdings" charset="2"/>
              <a:buChar char="v"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Learning theory</a:t>
            </a:r>
          </a:p>
          <a:p>
            <a:pPr marL="285750" indent="-285750">
              <a:buFont typeface="Wingdings" charset="2"/>
              <a:buChar char="v"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Feature design</a:t>
            </a:r>
          </a:p>
          <a:p>
            <a:pPr marL="285750" indent="-285750">
              <a:buFont typeface="Wingdings" charset="2"/>
              <a:buChar char="v"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Decision trees</a:t>
            </a:r>
          </a:p>
          <a:p>
            <a:pPr marL="285750" indent="-285750">
              <a:buFont typeface="Wingdings" charset="2"/>
              <a:buChar char="v"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Neural networks</a:t>
            </a:r>
          </a:p>
          <a:p>
            <a:pPr marL="285750" indent="-285750">
              <a:buFont typeface="Wingdings" charset="2"/>
              <a:buChar char="v"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Support Vector Machines</a:t>
            </a:r>
          </a:p>
          <a:p>
            <a:pPr marL="285750" indent="-285750">
              <a:buFont typeface="Wingdings" charset="2"/>
              <a:buChar char="v"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Clustering and classification of malware</a:t>
            </a:r>
          </a:p>
          <a:p>
            <a:pPr marL="285750" indent="-285750">
              <a:buFont typeface="Wingdings" charset="2"/>
              <a:buChar char="v"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Learning-based anomaly and intrusion detection methods</a:t>
            </a:r>
          </a:p>
          <a:p>
            <a:pPr marL="285750" indent="-285750">
              <a:buFont typeface="Wingdings" charset="2"/>
              <a:buChar char="v"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Special topics on security </a:t>
            </a:r>
          </a:p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1219200" y="1981200"/>
            <a:ext cx="5867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Material taken from: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 b="1" i="1"/>
              <a:t>Chapters 1 and 2: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 b="1"/>
              <a:t>Pattern Classification by Duda, Hart and Stork, </a:t>
            </a:r>
          </a:p>
          <a:p>
            <a:pPr eaLnBrk="1" hangingPunct="1"/>
            <a:r>
              <a:rPr lang="en-US" altLang="en-US" sz="1800" b="1"/>
              <a:t>2</a:t>
            </a:r>
            <a:r>
              <a:rPr lang="en-US" altLang="en-US" sz="1800" b="1" baseline="30000"/>
              <a:t>nd</a:t>
            </a:r>
            <a:r>
              <a:rPr lang="en-US" altLang="en-US" sz="1800" b="1"/>
              <a:t> Edition Wiley-Interscience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you will need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905000"/>
            <a:ext cx="7315200" cy="38465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8001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altLang="en-US" sz="2000"/>
              <a:t>Knowledge in core computer science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Computer security and operating systems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Network communication and protocols</a:t>
            </a:r>
          </a:p>
          <a:p>
            <a:pPr lvl="1" eaLnBrk="1" hangingPunct="1">
              <a:buFont typeface="Wingdings" pitchFamily="2" charset="2"/>
              <a:buChar char="v"/>
            </a:pPr>
            <a:endParaRPr lang="en-US" altLang="en-US" sz="200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000"/>
              <a:t>Basic knowledge of: 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Probability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Statistics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Linear algebra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Optimization</a:t>
            </a:r>
          </a:p>
          <a:p>
            <a:pPr lvl="1" eaLnBrk="1" hangingPunct="1">
              <a:buFont typeface="Wingdings" pitchFamily="2" charset="2"/>
              <a:buChar char="v"/>
            </a:pPr>
            <a:endParaRPr lang="en-US" altLang="en-US" sz="180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000"/>
              <a:t>The “Hacker Spirit”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Eagerness to understand how things work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Some endurance, if things get tricky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Machine Learning</a:t>
            </a:r>
          </a:p>
        </p:txBody>
      </p:sp>
      <p:sp>
        <p:nvSpPr>
          <p:cNvPr id="30722" name="TextBox 2"/>
          <p:cNvSpPr txBox="1">
            <a:spLocks noChangeArrowheads="1"/>
          </p:cNvSpPr>
          <p:nvPr/>
        </p:nvSpPr>
        <p:spPr bwMode="auto">
          <a:xfrm>
            <a:off x="1219200" y="1828800"/>
            <a:ext cx="731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altLang="en-US" sz="2000"/>
              <a:t>Machine learning = Branch of Artificial Intelligence</a:t>
            </a:r>
          </a:p>
        </p:txBody>
      </p:sp>
      <p:pic>
        <p:nvPicPr>
          <p:cNvPr id="4" name="Picture 3" descr="darth-vad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62200"/>
            <a:ext cx="3810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2057400" y="2895600"/>
            <a:ext cx="5943600" cy="1828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52600" y="4876800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altLang="en-US" sz="2000"/>
              <a:t>No science fiction please! </a:t>
            </a:r>
            <a:r>
              <a:rPr lang="en-US" altLang="en-US" sz="2000" i="1"/>
              <a:t>We are talking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Machine Learning</a:t>
            </a: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1219200" y="1828800"/>
            <a:ext cx="7162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8001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altLang="en-US" sz="2000" dirty="0"/>
              <a:t>Theory and practice of making computers learn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 dirty="0"/>
              <a:t>Automatic inference of dependencies from data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 dirty="0"/>
              <a:t>Generalization of dependencies; ↯ </a:t>
            </a:r>
            <a:r>
              <a:rPr lang="en-US" altLang="en-US" sz="1800" dirty="0">
                <a:solidFill>
                  <a:srgbClr val="FF0000"/>
                </a:solidFill>
              </a:rPr>
              <a:t>not simple memorization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 dirty="0"/>
              <a:t>Application of learned dependencies to unseen data</a:t>
            </a:r>
          </a:p>
          <a:p>
            <a:pPr lvl="1" eaLnBrk="1" hangingPunct="1">
              <a:buFont typeface="Wingdings" pitchFamily="2" charset="2"/>
              <a:buChar char="v"/>
            </a:pPr>
            <a:endParaRPr lang="en-US" altLang="en-US" sz="2000" dirty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000" i="1" dirty="0"/>
              <a:t>Example</a:t>
            </a:r>
            <a:r>
              <a:rPr lang="en-US" altLang="en-US" sz="2000" dirty="0"/>
              <a:t>: </a:t>
            </a:r>
            <a:r>
              <a:rPr lang="en-US" altLang="en-US" sz="2000" dirty="0" smtClean="0"/>
              <a:t>Palm print recognition</a:t>
            </a:r>
            <a:endParaRPr lang="en-US" altLang="en-US" sz="2000" dirty="0"/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 dirty="0"/>
              <a:t>Dependencies: </a:t>
            </a:r>
            <a:r>
              <a:rPr lang="en-US" altLang="en-US" sz="1800" i="1" dirty="0" smtClean="0"/>
              <a:t> biometric data</a:t>
            </a:r>
            <a:r>
              <a:rPr lang="en-US" altLang="en-US" sz="1800" dirty="0" smtClean="0"/>
              <a:t>           </a:t>
            </a:r>
            <a:r>
              <a:rPr lang="en-US" altLang="en-US" sz="1800" i="1" dirty="0" smtClean="0"/>
              <a:t>identity</a:t>
            </a:r>
            <a:endParaRPr lang="en-US" altLang="en-US" sz="1800" i="1" dirty="0"/>
          </a:p>
          <a:p>
            <a:pPr lvl="1" eaLnBrk="1" hangingPunct="1">
              <a:buFont typeface="Wingdings" pitchFamily="2" charset="2"/>
              <a:buChar char="v"/>
            </a:pPr>
            <a:endParaRPr lang="en-US" altLang="en-US" sz="1800" dirty="0"/>
          </a:p>
        </p:txBody>
      </p:sp>
      <p:cxnSp>
        <p:nvCxnSpPr>
          <p:cNvPr id="31747" name="Straight Arrow Connector 4"/>
          <p:cNvCxnSpPr>
            <a:cxnSpLocks noChangeShapeType="1"/>
          </p:cNvCxnSpPr>
          <p:nvPr/>
        </p:nvCxnSpPr>
        <p:spPr bwMode="auto">
          <a:xfrm>
            <a:off x="5026811" y="3790952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pic>
        <p:nvPicPr>
          <p:cNvPr id="31750" name="Picture 6" descr="http://graphics8.nytimes.com/images/2012/11/11/business/11-STREAM/11-STREAM-superJumb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5" b="21431"/>
          <a:stretch/>
        </p:blipFill>
        <p:spPr bwMode="auto">
          <a:xfrm>
            <a:off x="2222500" y="4114800"/>
            <a:ext cx="4084907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Hurdles for Learning</a:t>
            </a:r>
          </a:p>
        </p:txBody>
      </p:sp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1219200" y="1828800"/>
            <a:ext cx="7315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8001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altLang="en-US" sz="2000"/>
              <a:t>Computer security not the usual learning domain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Semantic gaps 		</a:t>
            </a:r>
            <a:r>
              <a:rPr lang="en-US" altLang="en-US" sz="1800">
                <a:solidFill>
                  <a:srgbClr val="CC3300"/>
                </a:solidFill>
              </a:rPr>
              <a:t>→ </a:t>
            </a:r>
            <a:r>
              <a:rPr lang="en-US" altLang="en-US" sz="1800" i="1">
                <a:solidFill>
                  <a:srgbClr val="CC3300"/>
                </a:solidFill>
              </a:rPr>
              <a:t>what is actually learned?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Operational constraints	</a:t>
            </a:r>
            <a:r>
              <a:rPr lang="en-US" altLang="en-US" sz="1800">
                <a:solidFill>
                  <a:srgbClr val="CC3300"/>
                </a:solidFill>
              </a:rPr>
              <a:t>→ </a:t>
            </a:r>
            <a:r>
              <a:rPr lang="en-US" altLang="en-US" sz="1800" i="1">
                <a:solidFill>
                  <a:srgbClr val="CC3300"/>
                </a:solidFill>
              </a:rPr>
              <a:t>what do errors cost?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en-US" sz="1800"/>
              <a:t>Need for transparency	</a:t>
            </a:r>
            <a:r>
              <a:rPr lang="en-US" altLang="en-US" sz="1800">
                <a:solidFill>
                  <a:srgbClr val="CC3300"/>
                </a:solidFill>
              </a:rPr>
              <a:t>→ </a:t>
            </a:r>
            <a:r>
              <a:rPr lang="en-US" altLang="en-US" sz="1800" i="1">
                <a:solidFill>
                  <a:srgbClr val="CC3300"/>
                </a:solidFill>
              </a:rPr>
              <a:t>why does the system work?</a:t>
            </a:r>
          </a:p>
          <a:p>
            <a:pPr lvl="1" eaLnBrk="1" hangingPunct="1">
              <a:buFont typeface="Wingdings" pitchFamily="2" charset="2"/>
              <a:buChar char="v"/>
            </a:pPr>
            <a:endParaRPr lang="en-US" altLang="en-US" sz="180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2000"/>
              <a:t>Unfortunate divergence of research objectives</a:t>
            </a: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2590800" y="4343400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90"/>
                </a:solidFill>
                <a:latin typeface="Comic Sans MS" pitchFamily="66" charset="0"/>
              </a:rPr>
              <a:t>Learning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3429000" y="3924300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90"/>
                </a:solidFill>
                <a:latin typeface="Comic Sans MS" pitchFamily="66" charset="0"/>
              </a:rPr>
              <a:t>Defense</a:t>
            </a: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1905000" y="4869180"/>
            <a:ext cx="105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90"/>
                </a:solidFill>
                <a:latin typeface="Comic Sans MS" pitchFamily="66" charset="0"/>
              </a:rPr>
              <a:t>Threats</a:t>
            </a:r>
          </a:p>
        </p:txBody>
      </p:sp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1600200" y="5715000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rgbClr val="000090"/>
                </a:solidFill>
              </a:rPr>
              <a:t>Learning community</a:t>
            </a:r>
          </a:p>
        </p:txBody>
      </p:sp>
      <p:sp>
        <p:nvSpPr>
          <p:cNvPr id="32776" name="Freeform 10"/>
          <p:cNvSpPr>
            <a:spLocks/>
          </p:cNvSpPr>
          <p:nvPr/>
        </p:nvSpPr>
        <p:spPr bwMode="auto">
          <a:xfrm>
            <a:off x="3538538" y="4148138"/>
            <a:ext cx="796925" cy="101600"/>
          </a:xfrm>
          <a:custGeom>
            <a:avLst/>
            <a:gdLst>
              <a:gd name="T0" fmla="*/ 0 w 795866"/>
              <a:gd name="T1" fmla="*/ 0 h 101600"/>
              <a:gd name="T2" fmla="*/ 0 w 795866"/>
              <a:gd name="T3" fmla="*/ 0 h 101600"/>
              <a:gd name="T4" fmla="*/ 795866 w 795866"/>
              <a:gd name="T5" fmla="*/ 0 h 101600"/>
              <a:gd name="T6" fmla="*/ 609600 w 795866"/>
              <a:gd name="T7" fmla="*/ 101600 h 101600"/>
              <a:gd name="T8" fmla="*/ 745066 w 795866"/>
              <a:gd name="T9" fmla="*/ 33866 h 10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5866" h="101600">
                <a:moveTo>
                  <a:pt x="0" y="0"/>
                </a:moveTo>
                <a:lnTo>
                  <a:pt x="0" y="0"/>
                </a:lnTo>
                <a:lnTo>
                  <a:pt x="795866" y="0"/>
                </a:lnTo>
                <a:lnTo>
                  <a:pt x="609600" y="101600"/>
                </a:lnTo>
                <a:lnTo>
                  <a:pt x="745066" y="338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Freeform 11"/>
          <p:cNvSpPr>
            <a:spLocks/>
          </p:cNvSpPr>
          <p:nvPr/>
        </p:nvSpPr>
        <p:spPr bwMode="auto">
          <a:xfrm>
            <a:off x="3421063" y="4029075"/>
            <a:ext cx="998537" cy="238125"/>
          </a:xfrm>
          <a:custGeom>
            <a:avLst/>
            <a:gdLst>
              <a:gd name="T0" fmla="*/ 999067 w 999067"/>
              <a:gd name="T1" fmla="*/ 215052 h 170962"/>
              <a:gd name="T2" fmla="*/ 999067 w 999067"/>
              <a:gd name="T3" fmla="*/ 215052 h 170962"/>
              <a:gd name="T4" fmla="*/ 254000 w 999067"/>
              <a:gd name="T5" fmla="*/ 167769 h 170962"/>
              <a:gd name="T6" fmla="*/ 0 w 999067"/>
              <a:gd name="T7" fmla="*/ 167769 h 170962"/>
              <a:gd name="T8" fmla="*/ 16934 w 999067"/>
              <a:gd name="T9" fmla="*/ 191410 h 170962"/>
              <a:gd name="T10" fmla="*/ 135467 w 999067"/>
              <a:gd name="T11" fmla="*/ 49558 h 170962"/>
              <a:gd name="T12" fmla="*/ 186267 w 999067"/>
              <a:gd name="T13" fmla="*/ 120484 h 170962"/>
              <a:gd name="T14" fmla="*/ 270934 w 999067"/>
              <a:gd name="T15" fmla="*/ 215052 h 170962"/>
              <a:gd name="T16" fmla="*/ 321734 w 999067"/>
              <a:gd name="T17" fmla="*/ 191410 h 170962"/>
              <a:gd name="T18" fmla="*/ 457200 w 999067"/>
              <a:gd name="T19" fmla="*/ 73199 h 170962"/>
              <a:gd name="T20" fmla="*/ 474134 w 999067"/>
              <a:gd name="T21" fmla="*/ 2273 h 170962"/>
              <a:gd name="T22" fmla="*/ 541867 w 999067"/>
              <a:gd name="T23" fmla="*/ 144126 h 170962"/>
              <a:gd name="T24" fmla="*/ 592667 w 999067"/>
              <a:gd name="T25" fmla="*/ 167769 h 170962"/>
              <a:gd name="T26" fmla="*/ 694267 w 999067"/>
              <a:gd name="T27" fmla="*/ 96842 h 170962"/>
              <a:gd name="T28" fmla="*/ 778934 w 999067"/>
              <a:gd name="T29" fmla="*/ 25916 h 170962"/>
              <a:gd name="T30" fmla="*/ 846667 w 999067"/>
              <a:gd name="T31" fmla="*/ 49558 h 170962"/>
              <a:gd name="T32" fmla="*/ 863600 w 999067"/>
              <a:gd name="T33" fmla="*/ 144126 h 170962"/>
              <a:gd name="T34" fmla="*/ 965200 w 999067"/>
              <a:gd name="T35" fmla="*/ 238695 h 170962"/>
              <a:gd name="T36" fmla="*/ 999067 w 999067"/>
              <a:gd name="T37" fmla="*/ 215052 h 1709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99067" h="170962">
                <a:moveTo>
                  <a:pt x="999067" y="154028"/>
                </a:moveTo>
                <a:lnTo>
                  <a:pt x="999067" y="154028"/>
                </a:lnTo>
                <a:cubicBezTo>
                  <a:pt x="690694" y="135889"/>
                  <a:pt x="598248" y="128358"/>
                  <a:pt x="254000" y="120162"/>
                </a:cubicBezTo>
                <a:cubicBezTo>
                  <a:pt x="169357" y="118147"/>
                  <a:pt x="84667" y="120162"/>
                  <a:pt x="0" y="120162"/>
                </a:cubicBezTo>
                <a:lnTo>
                  <a:pt x="16934" y="137095"/>
                </a:lnTo>
                <a:cubicBezTo>
                  <a:pt x="56445" y="103228"/>
                  <a:pt x="85623" y="50448"/>
                  <a:pt x="135467" y="35495"/>
                </a:cubicBezTo>
                <a:cubicBezTo>
                  <a:pt x="158404" y="28614"/>
                  <a:pt x="170936" y="67898"/>
                  <a:pt x="186267" y="86295"/>
                </a:cubicBezTo>
                <a:cubicBezTo>
                  <a:pt x="245185" y="156996"/>
                  <a:pt x="187540" y="126230"/>
                  <a:pt x="270934" y="154028"/>
                </a:cubicBezTo>
                <a:cubicBezTo>
                  <a:pt x="287867" y="148384"/>
                  <a:pt x="305769" y="145077"/>
                  <a:pt x="321734" y="137095"/>
                </a:cubicBezTo>
                <a:cubicBezTo>
                  <a:pt x="362580" y="116672"/>
                  <a:pt x="416902" y="79293"/>
                  <a:pt x="457200" y="52428"/>
                </a:cubicBezTo>
                <a:cubicBezTo>
                  <a:pt x="462845" y="35495"/>
                  <a:pt x="456818" y="5957"/>
                  <a:pt x="474134" y="1628"/>
                </a:cubicBezTo>
                <a:cubicBezTo>
                  <a:pt x="536481" y="-13958"/>
                  <a:pt x="528937" y="87065"/>
                  <a:pt x="541867" y="103228"/>
                </a:cubicBezTo>
                <a:cubicBezTo>
                  <a:pt x="553017" y="117166"/>
                  <a:pt x="575734" y="114517"/>
                  <a:pt x="592667" y="120162"/>
                </a:cubicBezTo>
                <a:cubicBezTo>
                  <a:pt x="738250" y="23106"/>
                  <a:pt x="554056" y="139467"/>
                  <a:pt x="694267" y="69362"/>
                </a:cubicBezTo>
                <a:cubicBezTo>
                  <a:pt x="723705" y="54643"/>
                  <a:pt x="750712" y="35495"/>
                  <a:pt x="778934" y="18562"/>
                </a:cubicBezTo>
                <a:cubicBezTo>
                  <a:pt x="801512" y="24206"/>
                  <a:pt x="830211" y="19039"/>
                  <a:pt x="846667" y="35495"/>
                </a:cubicBezTo>
                <a:cubicBezTo>
                  <a:pt x="863123" y="51951"/>
                  <a:pt x="854432" y="81837"/>
                  <a:pt x="863600" y="103228"/>
                </a:cubicBezTo>
                <a:cubicBezTo>
                  <a:pt x="885474" y="154267"/>
                  <a:pt x="906200" y="170962"/>
                  <a:pt x="965200" y="170962"/>
                </a:cubicBezTo>
                <a:cubicBezTo>
                  <a:pt x="973183" y="170962"/>
                  <a:pt x="993423" y="156850"/>
                  <a:pt x="999067" y="15402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Freeform 12"/>
          <p:cNvSpPr>
            <a:spLocks/>
          </p:cNvSpPr>
          <p:nvPr/>
        </p:nvSpPr>
        <p:spPr bwMode="auto">
          <a:xfrm>
            <a:off x="2819400" y="4495800"/>
            <a:ext cx="1150938" cy="1912938"/>
          </a:xfrm>
          <a:custGeom>
            <a:avLst/>
            <a:gdLst>
              <a:gd name="T0" fmla="*/ 186266 w 1151466"/>
              <a:gd name="T1" fmla="*/ 0 h 1913466"/>
              <a:gd name="T2" fmla="*/ 186266 w 1151466"/>
              <a:gd name="T3" fmla="*/ 0 h 1913466"/>
              <a:gd name="T4" fmla="*/ 508000 w 1151466"/>
              <a:gd name="T5" fmla="*/ 16933 h 1913466"/>
              <a:gd name="T6" fmla="*/ 1151466 w 1151466"/>
              <a:gd name="T7" fmla="*/ 33866 h 1913466"/>
              <a:gd name="T8" fmla="*/ 0 w 1151466"/>
              <a:gd name="T9" fmla="*/ 1913466 h 1913466"/>
              <a:gd name="T10" fmla="*/ 0 w 1151466"/>
              <a:gd name="T11" fmla="*/ 1913466 h 19134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1466" h="1913466">
                <a:moveTo>
                  <a:pt x="186266" y="0"/>
                </a:moveTo>
                <a:lnTo>
                  <a:pt x="186266" y="0"/>
                </a:lnTo>
                <a:lnTo>
                  <a:pt x="508000" y="16933"/>
                </a:lnTo>
                <a:cubicBezTo>
                  <a:pt x="974323" y="34530"/>
                  <a:pt x="907259" y="33866"/>
                  <a:pt x="1151466" y="33866"/>
                </a:cubicBezTo>
                <a:lnTo>
                  <a:pt x="0" y="19134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0" name="TextBox 14"/>
          <p:cNvSpPr txBox="1">
            <a:spLocks noChangeArrowheads="1"/>
          </p:cNvSpPr>
          <p:nvPr/>
        </p:nvSpPr>
        <p:spPr bwMode="auto">
          <a:xfrm>
            <a:off x="5486400" y="571500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rgbClr val="000090"/>
                </a:solidFill>
              </a:rPr>
              <a:t>Security community</a:t>
            </a:r>
          </a:p>
        </p:txBody>
      </p:sp>
      <p:sp>
        <p:nvSpPr>
          <p:cNvPr id="32781" name="Freeform 15"/>
          <p:cNvSpPr>
            <a:spLocks/>
          </p:cNvSpPr>
          <p:nvPr/>
        </p:nvSpPr>
        <p:spPr bwMode="auto">
          <a:xfrm>
            <a:off x="3505200" y="4038600"/>
            <a:ext cx="1066800" cy="381000"/>
          </a:xfrm>
          <a:custGeom>
            <a:avLst/>
            <a:gdLst>
              <a:gd name="T0" fmla="*/ 1066800 w 999067"/>
              <a:gd name="T1" fmla="*/ 343261 h 170962"/>
              <a:gd name="T2" fmla="*/ 1066800 w 999067"/>
              <a:gd name="T3" fmla="*/ 343261 h 170962"/>
              <a:gd name="T4" fmla="*/ 271220 w 999067"/>
              <a:gd name="T5" fmla="*/ 267788 h 170962"/>
              <a:gd name="T6" fmla="*/ 0 w 999067"/>
              <a:gd name="T7" fmla="*/ 267788 h 170962"/>
              <a:gd name="T8" fmla="*/ 18082 w 999067"/>
              <a:gd name="T9" fmla="*/ 305524 h 170962"/>
              <a:gd name="T10" fmla="*/ 144651 w 999067"/>
              <a:gd name="T11" fmla="*/ 79103 h 170962"/>
              <a:gd name="T12" fmla="*/ 198895 w 999067"/>
              <a:gd name="T13" fmla="*/ 192314 h 170962"/>
              <a:gd name="T14" fmla="*/ 289302 w 999067"/>
              <a:gd name="T15" fmla="*/ 343261 h 170962"/>
              <a:gd name="T16" fmla="*/ 343546 w 999067"/>
              <a:gd name="T17" fmla="*/ 305524 h 170962"/>
              <a:gd name="T18" fmla="*/ 488196 w 999067"/>
              <a:gd name="T19" fmla="*/ 116839 h 170962"/>
              <a:gd name="T20" fmla="*/ 506279 w 999067"/>
              <a:gd name="T21" fmla="*/ 3628 h 170962"/>
              <a:gd name="T22" fmla="*/ 578604 w 999067"/>
              <a:gd name="T23" fmla="*/ 230050 h 170962"/>
              <a:gd name="T24" fmla="*/ 632848 w 999067"/>
              <a:gd name="T25" fmla="*/ 267788 h 170962"/>
              <a:gd name="T26" fmla="*/ 741336 w 999067"/>
              <a:gd name="T27" fmla="*/ 154577 h 170962"/>
              <a:gd name="T28" fmla="*/ 831743 w 999067"/>
              <a:gd name="T29" fmla="*/ 41367 h 170962"/>
              <a:gd name="T30" fmla="*/ 904068 w 999067"/>
              <a:gd name="T31" fmla="*/ 79103 h 170962"/>
              <a:gd name="T32" fmla="*/ 922149 w 999067"/>
              <a:gd name="T33" fmla="*/ 230050 h 170962"/>
              <a:gd name="T34" fmla="*/ 1030637 w 999067"/>
              <a:gd name="T35" fmla="*/ 380999 h 170962"/>
              <a:gd name="T36" fmla="*/ 1066800 w 999067"/>
              <a:gd name="T37" fmla="*/ 343261 h 1709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99067" h="170962">
                <a:moveTo>
                  <a:pt x="999067" y="154028"/>
                </a:moveTo>
                <a:lnTo>
                  <a:pt x="999067" y="154028"/>
                </a:lnTo>
                <a:cubicBezTo>
                  <a:pt x="690694" y="135889"/>
                  <a:pt x="598248" y="128358"/>
                  <a:pt x="254000" y="120162"/>
                </a:cubicBezTo>
                <a:cubicBezTo>
                  <a:pt x="169357" y="118147"/>
                  <a:pt x="84667" y="120162"/>
                  <a:pt x="0" y="120162"/>
                </a:cubicBezTo>
                <a:lnTo>
                  <a:pt x="16934" y="137095"/>
                </a:lnTo>
                <a:cubicBezTo>
                  <a:pt x="56445" y="103228"/>
                  <a:pt x="85623" y="50448"/>
                  <a:pt x="135467" y="35495"/>
                </a:cubicBezTo>
                <a:cubicBezTo>
                  <a:pt x="158404" y="28614"/>
                  <a:pt x="170936" y="67898"/>
                  <a:pt x="186267" y="86295"/>
                </a:cubicBezTo>
                <a:cubicBezTo>
                  <a:pt x="245185" y="156996"/>
                  <a:pt x="187540" y="126230"/>
                  <a:pt x="270934" y="154028"/>
                </a:cubicBezTo>
                <a:cubicBezTo>
                  <a:pt x="287867" y="148384"/>
                  <a:pt x="305769" y="145077"/>
                  <a:pt x="321734" y="137095"/>
                </a:cubicBezTo>
                <a:cubicBezTo>
                  <a:pt x="362580" y="116672"/>
                  <a:pt x="416902" y="79293"/>
                  <a:pt x="457200" y="52428"/>
                </a:cubicBezTo>
                <a:cubicBezTo>
                  <a:pt x="462845" y="35495"/>
                  <a:pt x="456818" y="5957"/>
                  <a:pt x="474134" y="1628"/>
                </a:cubicBezTo>
                <a:cubicBezTo>
                  <a:pt x="536481" y="-13958"/>
                  <a:pt x="528937" y="87065"/>
                  <a:pt x="541867" y="103228"/>
                </a:cubicBezTo>
                <a:cubicBezTo>
                  <a:pt x="553017" y="117166"/>
                  <a:pt x="575734" y="114517"/>
                  <a:pt x="592667" y="120162"/>
                </a:cubicBezTo>
                <a:cubicBezTo>
                  <a:pt x="738250" y="23106"/>
                  <a:pt x="554056" y="139467"/>
                  <a:pt x="694267" y="69362"/>
                </a:cubicBezTo>
                <a:cubicBezTo>
                  <a:pt x="723705" y="54643"/>
                  <a:pt x="750712" y="35495"/>
                  <a:pt x="778934" y="18562"/>
                </a:cubicBezTo>
                <a:cubicBezTo>
                  <a:pt x="801512" y="24206"/>
                  <a:pt x="830211" y="19039"/>
                  <a:pt x="846667" y="35495"/>
                </a:cubicBezTo>
                <a:cubicBezTo>
                  <a:pt x="863123" y="51951"/>
                  <a:pt x="854432" y="81837"/>
                  <a:pt x="863600" y="103228"/>
                </a:cubicBezTo>
                <a:cubicBezTo>
                  <a:pt x="885474" y="154267"/>
                  <a:pt x="906200" y="170962"/>
                  <a:pt x="965200" y="170962"/>
                </a:cubicBezTo>
                <a:cubicBezTo>
                  <a:pt x="973183" y="170962"/>
                  <a:pt x="993423" y="156850"/>
                  <a:pt x="999067" y="15402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7162800" y="3924300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90"/>
                </a:solidFill>
                <a:latin typeface="Comic Sans MS" pitchFamily="66" charset="0"/>
              </a:rPr>
              <a:t>Defense</a:t>
            </a:r>
          </a:p>
        </p:txBody>
      </p:sp>
      <p:sp>
        <p:nvSpPr>
          <p:cNvPr id="32783" name="Rectangle 17"/>
          <p:cNvSpPr>
            <a:spLocks noChangeArrowheads="1"/>
          </p:cNvSpPr>
          <p:nvPr/>
        </p:nvSpPr>
        <p:spPr bwMode="auto">
          <a:xfrm>
            <a:off x="6248400" y="4343400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90"/>
                </a:solidFill>
                <a:latin typeface="Comic Sans MS" pitchFamily="66" charset="0"/>
              </a:rPr>
              <a:t>Learning</a:t>
            </a:r>
          </a:p>
        </p:txBody>
      </p:sp>
      <p:sp>
        <p:nvSpPr>
          <p:cNvPr id="32784" name="Rectangle 18"/>
          <p:cNvSpPr>
            <a:spLocks noChangeArrowheads="1"/>
          </p:cNvSpPr>
          <p:nvPr/>
        </p:nvSpPr>
        <p:spPr bwMode="auto">
          <a:xfrm>
            <a:off x="5486400" y="4869180"/>
            <a:ext cx="105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90"/>
                </a:solidFill>
                <a:latin typeface="Comic Sans MS" pitchFamily="66" charset="0"/>
              </a:rPr>
              <a:t>Threats</a:t>
            </a:r>
          </a:p>
        </p:txBody>
      </p:sp>
      <p:sp>
        <p:nvSpPr>
          <p:cNvPr id="32785" name="Freeform 21"/>
          <p:cNvSpPr>
            <a:spLocks/>
          </p:cNvSpPr>
          <p:nvPr/>
        </p:nvSpPr>
        <p:spPr bwMode="auto">
          <a:xfrm>
            <a:off x="3725863" y="4351338"/>
            <a:ext cx="423862" cy="339725"/>
          </a:xfrm>
          <a:custGeom>
            <a:avLst/>
            <a:gdLst>
              <a:gd name="T0" fmla="*/ 0 w 424247"/>
              <a:gd name="T1" fmla="*/ 338666 h 338666"/>
              <a:gd name="T2" fmla="*/ 220134 w 424247"/>
              <a:gd name="T3" fmla="*/ 321733 h 338666"/>
              <a:gd name="T4" fmla="*/ 321734 w 424247"/>
              <a:gd name="T5" fmla="*/ 254000 h 338666"/>
              <a:gd name="T6" fmla="*/ 355600 w 424247"/>
              <a:gd name="T7" fmla="*/ 203200 h 338666"/>
              <a:gd name="T8" fmla="*/ 406400 w 424247"/>
              <a:gd name="T9" fmla="*/ 152400 h 338666"/>
              <a:gd name="T10" fmla="*/ 423334 w 424247"/>
              <a:gd name="T11" fmla="*/ 0 h 338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4247" h="338666">
                <a:moveTo>
                  <a:pt x="0" y="338666"/>
                </a:moveTo>
                <a:cubicBezTo>
                  <a:pt x="73378" y="333022"/>
                  <a:pt x="147108" y="330861"/>
                  <a:pt x="220134" y="321733"/>
                </a:cubicBezTo>
                <a:cubicBezTo>
                  <a:pt x="270610" y="315424"/>
                  <a:pt x="289227" y="293008"/>
                  <a:pt x="321734" y="254000"/>
                </a:cubicBezTo>
                <a:cubicBezTo>
                  <a:pt x="334762" y="238366"/>
                  <a:pt x="342572" y="218834"/>
                  <a:pt x="355600" y="203200"/>
                </a:cubicBezTo>
                <a:cubicBezTo>
                  <a:pt x="370931" y="184803"/>
                  <a:pt x="389467" y="169333"/>
                  <a:pt x="406400" y="152400"/>
                </a:cubicBezTo>
                <a:cubicBezTo>
                  <a:pt x="430179" y="57287"/>
                  <a:pt x="423334" y="107939"/>
                  <a:pt x="423334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6" name="Freeform 29"/>
          <p:cNvSpPr>
            <a:spLocks/>
          </p:cNvSpPr>
          <p:nvPr/>
        </p:nvSpPr>
        <p:spPr bwMode="auto">
          <a:xfrm>
            <a:off x="2997200" y="4640263"/>
            <a:ext cx="642938" cy="541337"/>
          </a:xfrm>
          <a:custGeom>
            <a:avLst/>
            <a:gdLst>
              <a:gd name="T0" fmla="*/ 0 w 643467"/>
              <a:gd name="T1" fmla="*/ 541867 h 541867"/>
              <a:gd name="T2" fmla="*/ 135467 w 643467"/>
              <a:gd name="T3" fmla="*/ 524934 h 541867"/>
              <a:gd name="T4" fmla="*/ 186267 w 643467"/>
              <a:gd name="T5" fmla="*/ 508000 h 541867"/>
              <a:gd name="T6" fmla="*/ 406400 w 643467"/>
              <a:gd name="T7" fmla="*/ 457200 h 541867"/>
              <a:gd name="T8" fmla="*/ 457200 w 643467"/>
              <a:gd name="T9" fmla="*/ 406400 h 541867"/>
              <a:gd name="T10" fmla="*/ 508000 w 643467"/>
              <a:gd name="T11" fmla="*/ 321734 h 541867"/>
              <a:gd name="T12" fmla="*/ 541867 w 643467"/>
              <a:gd name="T13" fmla="*/ 270934 h 541867"/>
              <a:gd name="T14" fmla="*/ 558800 w 643467"/>
              <a:gd name="T15" fmla="*/ 220134 h 541867"/>
              <a:gd name="T16" fmla="*/ 609600 w 643467"/>
              <a:gd name="T17" fmla="*/ 186267 h 541867"/>
              <a:gd name="T18" fmla="*/ 626533 w 643467"/>
              <a:gd name="T19" fmla="*/ 84667 h 541867"/>
              <a:gd name="T20" fmla="*/ 643467 w 643467"/>
              <a:gd name="T21" fmla="*/ 33867 h 541867"/>
              <a:gd name="T22" fmla="*/ 626533 w 643467"/>
              <a:gd name="T23" fmla="*/ 0 h 5418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43467" h="541867">
                <a:moveTo>
                  <a:pt x="0" y="541867"/>
                </a:moveTo>
                <a:cubicBezTo>
                  <a:pt x="45156" y="536223"/>
                  <a:pt x="90694" y="533075"/>
                  <a:pt x="135467" y="524934"/>
                </a:cubicBezTo>
                <a:cubicBezTo>
                  <a:pt x="153028" y="521741"/>
                  <a:pt x="168875" y="512014"/>
                  <a:pt x="186267" y="508000"/>
                </a:cubicBezTo>
                <a:cubicBezTo>
                  <a:pt x="429154" y="451949"/>
                  <a:pt x="283611" y="498131"/>
                  <a:pt x="406400" y="457200"/>
                </a:cubicBezTo>
                <a:cubicBezTo>
                  <a:pt x="423333" y="440267"/>
                  <a:pt x="442832" y="425558"/>
                  <a:pt x="457200" y="406400"/>
                </a:cubicBezTo>
                <a:cubicBezTo>
                  <a:pt x="476947" y="380070"/>
                  <a:pt x="490556" y="349643"/>
                  <a:pt x="508000" y="321734"/>
                </a:cubicBezTo>
                <a:cubicBezTo>
                  <a:pt x="518786" y="304476"/>
                  <a:pt x="530578" y="287867"/>
                  <a:pt x="541867" y="270934"/>
                </a:cubicBezTo>
                <a:cubicBezTo>
                  <a:pt x="547511" y="254001"/>
                  <a:pt x="547650" y="234072"/>
                  <a:pt x="558800" y="220134"/>
                </a:cubicBezTo>
                <a:cubicBezTo>
                  <a:pt x="571513" y="204242"/>
                  <a:pt x="600499" y="204470"/>
                  <a:pt x="609600" y="186267"/>
                </a:cubicBezTo>
                <a:cubicBezTo>
                  <a:pt x="624954" y="155558"/>
                  <a:pt x="619085" y="118183"/>
                  <a:pt x="626533" y="84667"/>
                </a:cubicBezTo>
                <a:cubicBezTo>
                  <a:pt x="630405" y="67243"/>
                  <a:pt x="643467" y="51716"/>
                  <a:pt x="643467" y="33867"/>
                </a:cubicBezTo>
                <a:cubicBezTo>
                  <a:pt x="643467" y="21245"/>
                  <a:pt x="632178" y="11289"/>
                  <a:pt x="626533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2" name="Freeform 38"/>
          <p:cNvSpPr>
            <a:spLocks/>
          </p:cNvSpPr>
          <p:nvPr/>
        </p:nvSpPr>
        <p:spPr bwMode="auto">
          <a:xfrm>
            <a:off x="1828800" y="4140200"/>
            <a:ext cx="2776538" cy="976313"/>
          </a:xfrm>
          <a:custGeom>
            <a:avLst/>
            <a:gdLst>
              <a:gd name="T0" fmla="*/ 1557867 w 2777067"/>
              <a:gd name="T1" fmla="*/ 25809 h 976333"/>
              <a:gd name="T2" fmla="*/ 1557867 w 2777067"/>
              <a:gd name="T3" fmla="*/ 25809 h 976333"/>
              <a:gd name="T4" fmla="*/ 2421467 w 2777067"/>
              <a:gd name="T5" fmla="*/ 25809 h 976333"/>
              <a:gd name="T6" fmla="*/ 2777067 w 2777067"/>
              <a:gd name="T7" fmla="*/ 42742 h 976333"/>
              <a:gd name="T8" fmla="*/ 2777067 w 2777067"/>
              <a:gd name="T9" fmla="*/ 42742 h 976333"/>
              <a:gd name="T10" fmla="*/ 1524000 w 2777067"/>
              <a:gd name="T11" fmla="*/ 59676 h 976333"/>
              <a:gd name="T12" fmla="*/ 2777067 w 2777067"/>
              <a:gd name="T13" fmla="*/ 59676 h 976333"/>
              <a:gd name="T14" fmla="*/ 0 w 2777067"/>
              <a:gd name="T15" fmla="*/ 940209 h 976333"/>
              <a:gd name="T16" fmla="*/ 474133 w 2777067"/>
              <a:gd name="T17" fmla="*/ 957142 h 976333"/>
              <a:gd name="T18" fmla="*/ 558800 w 2777067"/>
              <a:gd name="T19" fmla="*/ 974076 h 976333"/>
              <a:gd name="T20" fmla="*/ 1320800 w 2777067"/>
              <a:gd name="T21" fmla="*/ 974076 h 976333"/>
              <a:gd name="T22" fmla="*/ 558800 w 2777067"/>
              <a:gd name="T23" fmla="*/ 974076 h 976333"/>
              <a:gd name="T24" fmla="*/ 203200 w 2777067"/>
              <a:gd name="T25" fmla="*/ 957142 h 976333"/>
              <a:gd name="T26" fmla="*/ 203200 w 2777067"/>
              <a:gd name="T27" fmla="*/ 957142 h 976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77067" h="976333">
                <a:moveTo>
                  <a:pt x="1557867" y="25809"/>
                </a:moveTo>
                <a:lnTo>
                  <a:pt x="1557867" y="25809"/>
                </a:lnTo>
                <a:cubicBezTo>
                  <a:pt x="1929111" y="-15440"/>
                  <a:pt x="1737293" y="-1021"/>
                  <a:pt x="2421467" y="25809"/>
                </a:cubicBezTo>
                <a:lnTo>
                  <a:pt x="2777067" y="42742"/>
                </a:lnTo>
                <a:lnTo>
                  <a:pt x="1524000" y="59676"/>
                </a:lnTo>
                <a:lnTo>
                  <a:pt x="2777067" y="59676"/>
                </a:lnTo>
                <a:lnTo>
                  <a:pt x="0" y="940209"/>
                </a:lnTo>
                <a:cubicBezTo>
                  <a:pt x="158044" y="945853"/>
                  <a:pt x="316278" y="947575"/>
                  <a:pt x="474133" y="957142"/>
                </a:cubicBezTo>
                <a:cubicBezTo>
                  <a:pt x="502862" y="958883"/>
                  <a:pt x="530024" y="973500"/>
                  <a:pt x="558800" y="974076"/>
                </a:cubicBezTo>
                <a:cubicBezTo>
                  <a:pt x="812749" y="979155"/>
                  <a:pt x="1066800" y="974076"/>
                  <a:pt x="1320800" y="974076"/>
                </a:cubicBezTo>
                <a:lnTo>
                  <a:pt x="558800" y="974076"/>
                </a:lnTo>
                <a:lnTo>
                  <a:pt x="203200" y="9571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2793" name="Straight Connector 40"/>
          <p:cNvCxnSpPr>
            <a:cxnSpLocks noChangeShapeType="1"/>
          </p:cNvCxnSpPr>
          <p:nvPr/>
        </p:nvCxnSpPr>
        <p:spPr bwMode="auto">
          <a:xfrm>
            <a:off x="3538538" y="4100513"/>
            <a:ext cx="820738" cy="19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794" name="Straight Connector 41"/>
          <p:cNvCxnSpPr>
            <a:cxnSpLocks noChangeShapeType="1"/>
          </p:cNvCxnSpPr>
          <p:nvPr/>
        </p:nvCxnSpPr>
        <p:spPr bwMode="auto">
          <a:xfrm>
            <a:off x="2057400" y="5065554"/>
            <a:ext cx="820738" cy="19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2795" name="Straight Connector 42"/>
          <p:cNvCxnSpPr>
            <a:cxnSpLocks noChangeShapeType="1"/>
          </p:cNvCxnSpPr>
          <p:nvPr/>
        </p:nvCxnSpPr>
        <p:spPr bwMode="auto">
          <a:xfrm>
            <a:off x="6303009" y="4524851"/>
            <a:ext cx="958851" cy="2286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4" name="Arc 3"/>
          <p:cNvSpPr/>
          <p:nvPr/>
        </p:nvSpPr>
        <p:spPr bwMode="auto">
          <a:xfrm flipV="1">
            <a:off x="3336925" y="4110038"/>
            <a:ext cx="720725" cy="452437"/>
          </a:xfrm>
          <a:prstGeom prst="arc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</a:endParaRPr>
          </a:p>
        </p:txBody>
      </p:sp>
      <p:sp>
        <p:nvSpPr>
          <p:cNvPr id="32" name="Arc 31"/>
          <p:cNvSpPr/>
          <p:nvPr/>
        </p:nvSpPr>
        <p:spPr bwMode="auto">
          <a:xfrm flipV="1">
            <a:off x="2597944" y="4601687"/>
            <a:ext cx="720725" cy="452437"/>
          </a:xfrm>
          <a:prstGeom prst="arc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</a:endParaRPr>
          </a:p>
        </p:txBody>
      </p:sp>
      <p:sp>
        <p:nvSpPr>
          <p:cNvPr id="33" name="Arc 32"/>
          <p:cNvSpPr/>
          <p:nvPr/>
        </p:nvSpPr>
        <p:spPr bwMode="auto">
          <a:xfrm flipV="1">
            <a:off x="7069138" y="4095274"/>
            <a:ext cx="720725" cy="452437"/>
          </a:xfrm>
          <a:prstGeom prst="arc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</a:endParaRPr>
          </a:p>
        </p:txBody>
      </p:sp>
      <p:sp>
        <p:nvSpPr>
          <p:cNvPr id="34" name="Arc 33"/>
          <p:cNvSpPr/>
          <p:nvPr/>
        </p:nvSpPr>
        <p:spPr bwMode="auto">
          <a:xfrm flipV="1">
            <a:off x="6176961" y="4622642"/>
            <a:ext cx="720725" cy="452437"/>
          </a:xfrm>
          <a:prstGeom prst="arc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A Particular Example </a:t>
            </a:r>
          </a:p>
        </p:txBody>
      </p:sp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279525" y="1714500"/>
            <a:ext cx="710963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914400" indent="-4572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1800" dirty="0" smtClean="0"/>
              <a:t>Spam blocker</a:t>
            </a:r>
            <a:endParaRPr lang="en-US" altLang="en-US" sz="1800" dirty="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1800" dirty="0" smtClean="0"/>
              <a:t>Sort incoming messages on an email account according </a:t>
            </a:r>
            <a:r>
              <a:rPr lang="en-US" altLang="en-US" sz="1800" dirty="0"/>
              <a:t>to two classes: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1800" dirty="0" smtClean="0"/>
              <a:t>Spam </a:t>
            </a:r>
            <a:r>
              <a:rPr lang="en-US" altLang="en-US" sz="1800" dirty="0"/>
              <a:t>or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en-US" sz="1800" dirty="0" smtClean="0"/>
              <a:t>Valid messages</a:t>
            </a:r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Steps:</a:t>
            </a:r>
          </a:p>
          <a:p>
            <a:pPr lvl="1" eaLnBrk="1" hangingPunct="1">
              <a:buFontTx/>
              <a:buAutoNum type="alphaLcParenR"/>
            </a:pPr>
            <a:r>
              <a:rPr lang="en-US" altLang="en-US" sz="1800" dirty="0"/>
              <a:t>Preprocessing  (segmentation)</a:t>
            </a:r>
          </a:p>
          <a:p>
            <a:pPr lvl="1" eaLnBrk="1" hangingPunct="1">
              <a:buFontTx/>
              <a:buAutoNum type="alphaLcParenR"/>
            </a:pPr>
            <a:r>
              <a:rPr lang="en-US" altLang="en-US" sz="1800" dirty="0"/>
              <a:t>Feature extraction (measure features or properties)</a:t>
            </a:r>
          </a:p>
          <a:p>
            <a:pPr lvl="1" eaLnBrk="1" hangingPunct="1">
              <a:buFontTx/>
              <a:buAutoNum type="alphaLcParenR"/>
            </a:pPr>
            <a:r>
              <a:rPr lang="en-US" altLang="en-US" sz="1800" dirty="0"/>
              <a:t>Classification (make final decision)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Figure 1.1 </a:t>
            </a:r>
          </a:p>
        </p:txBody>
      </p:sp>
      <p:pic>
        <p:nvPicPr>
          <p:cNvPr id="1536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7"/>
          <a:stretch/>
        </p:blipFill>
        <p:spPr bwMode="auto">
          <a:xfrm>
            <a:off x="5956300" y="1200150"/>
            <a:ext cx="20447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http://www.kube.name/mailRepeat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6" t="25923" r="36101"/>
          <a:stretch/>
        </p:blipFill>
        <p:spPr bwMode="auto">
          <a:xfrm>
            <a:off x="2311400" y="1257363"/>
            <a:ext cx="3441700" cy="47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43824" y="5148351"/>
            <a:ext cx="11015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“valid message”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845408" y="5148351"/>
            <a:ext cx="81785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      “spam”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itchFamily="18" charset="0"/>
              </a:rPr>
              <a:t>Histograms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203325" y="1790700"/>
            <a:ext cx="559435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We decide to use </a:t>
            </a:r>
            <a:r>
              <a:rPr lang="ja-JP" altLang="en-US" sz="1800" dirty="0" smtClean="0"/>
              <a:t>“</a:t>
            </a:r>
            <a:r>
              <a:rPr lang="en-US" altLang="ja-JP" sz="1800" dirty="0" smtClean="0"/>
              <a:t>message subject</a:t>
            </a:r>
            <a:r>
              <a:rPr lang="ja-JP" altLang="en-US" sz="1800" dirty="0" smtClean="0"/>
              <a:t>”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as the first feature.</a:t>
            </a:r>
          </a:p>
          <a:p>
            <a:pPr eaLnBrk="1" hangingPunct="1"/>
            <a:r>
              <a:rPr lang="en-US" altLang="en-US" sz="1800" dirty="0"/>
              <a:t>Classification is then easy: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   Decide V</a:t>
            </a:r>
            <a:r>
              <a:rPr lang="en-US" altLang="en-US" sz="1800" dirty="0" smtClean="0"/>
              <a:t>alid Message if 	length </a:t>
            </a:r>
            <a:r>
              <a:rPr lang="en-US" altLang="en-US" sz="1800" dirty="0"/>
              <a:t>l   &lt; l*</a:t>
            </a:r>
          </a:p>
          <a:p>
            <a:pPr eaLnBrk="1" hangingPunct="1"/>
            <a:r>
              <a:rPr lang="en-US" altLang="en-US" sz="1800" dirty="0"/>
              <a:t>   Decide </a:t>
            </a:r>
            <a:r>
              <a:rPr lang="en-US" altLang="en-US" sz="1800" dirty="0" smtClean="0"/>
              <a:t>Spam if 		length </a:t>
            </a:r>
            <a:r>
              <a:rPr lang="en-US" altLang="en-US" sz="1800" dirty="0"/>
              <a:t>l   &gt; l*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     (l* : critical threshold)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Some features may give poor results.</a:t>
            </a:r>
          </a:p>
          <a:p>
            <a:pPr eaLnBrk="1" hangingPunct="1"/>
            <a:r>
              <a:rPr lang="en-US" altLang="en-US" sz="1800" dirty="0"/>
              <a:t>Part of the design of pattern recognition systems </a:t>
            </a:r>
          </a:p>
          <a:p>
            <a:pPr eaLnBrk="1" hangingPunct="1"/>
            <a:r>
              <a:rPr lang="en-US" altLang="en-US" sz="1800" dirty="0"/>
              <a:t>is to find the right features to discriminate between classes.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What if we try </a:t>
            </a:r>
            <a:r>
              <a:rPr lang="en-US" altLang="en-US" sz="1800" dirty="0" smtClean="0"/>
              <a:t>number of hyperlinks in the message?  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3849</TotalTime>
  <Words>695</Words>
  <Application>Microsoft Office PowerPoint</Application>
  <PresentationFormat>On-screen Show (4:3)</PresentationFormat>
  <Paragraphs>265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Times New Roman</vt:lpstr>
      <vt:lpstr>MS PGothic</vt:lpstr>
      <vt:lpstr>Arial</vt:lpstr>
      <vt:lpstr>Tahoma</vt:lpstr>
      <vt:lpstr>Wingdings</vt:lpstr>
      <vt:lpstr>Calibri</vt:lpstr>
      <vt:lpstr>Comic Sans MS</vt:lpstr>
      <vt:lpstr>Blueprint</vt:lpstr>
      <vt:lpstr>Machine Learning for Computer Security</vt:lpstr>
      <vt:lpstr>Module Contents</vt:lpstr>
      <vt:lpstr>What you will need …</vt:lpstr>
      <vt:lpstr>Machine Learning</vt:lpstr>
      <vt:lpstr>Machine Learning</vt:lpstr>
      <vt:lpstr>Hurdles for Learning</vt:lpstr>
      <vt:lpstr>A Particular Example </vt:lpstr>
      <vt:lpstr>Figure 1.1 </vt:lpstr>
      <vt:lpstr>Histograms</vt:lpstr>
      <vt:lpstr>Figure 1.2</vt:lpstr>
      <vt:lpstr>Figure 1.3</vt:lpstr>
      <vt:lpstr>Decision Theory</vt:lpstr>
      <vt:lpstr>Decision Boundary</vt:lpstr>
      <vt:lpstr>Figure 1.4</vt:lpstr>
      <vt:lpstr>Generalization</vt:lpstr>
      <vt:lpstr>Figure 1.5</vt:lpstr>
      <vt:lpstr>Figure 1.6</vt:lpstr>
      <vt:lpstr>Related Fields</vt:lpstr>
      <vt:lpstr>The Connection to Learning and Adaptation </vt:lpstr>
      <vt:lpstr>References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Classification: An Introduction</dc:title>
  <dc:creator>Ricardo Vilalta</dc:creator>
  <cp:lastModifiedBy>David Matusevich</cp:lastModifiedBy>
  <cp:revision>99</cp:revision>
  <dcterms:created xsi:type="dcterms:W3CDTF">2003-01-17T20:11:40Z</dcterms:created>
  <dcterms:modified xsi:type="dcterms:W3CDTF">2014-10-31T20:05:28Z</dcterms:modified>
</cp:coreProperties>
</file>