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29"/>
  </p:notesMasterIdLst>
  <p:sldIdLst>
    <p:sldId id="257" r:id="rId2"/>
    <p:sldId id="260" r:id="rId3"/>
    <p:sldId id="436" r:id="rId4"/>
    <p:sldId id="437" r:id="rId5"/>
    <p:sldId id="425" r:id="rId6"/>
    <p:sldId id="448" r:id="rId7"/>
    <p:sldId id="449" r:id="rId8"/>
    <p:sldId id="450" r:id="rId9"/>
    <p:sldId id="426" r:id="rId10"/>
    <p:sldId id="438" r:id="rId11"/>
    <p:sldId id="439" r:id="rId12"/>
    <p:sldId id="428" r:id="rId13"/>
    <p:sldId id="429" r:id="rId14"/>
    <p:sldId id="430" r:id="rId15"/>
    <p:sldId id="431" r:id="rId16"/>
    <p:sldId id="432" r:id="rId17"/>
    <p:sldId id="433" r:id="rId18"/>
    <p:sldId id="434" r:id="rId19"/>
    <p:sldId id="442" r:id="rId20"/>
    <p:sldId id="443" r:id="rId21"/>
    <p:sldId id="444" r:id="rId22"/>
    <p:sldId id="445" r:id="rId23"/>
    <p:sldId id="446" r:id="rId24"/>
    <p:sldId id="447" r:id="rId25"/>
    <p:sldId id="441" r:id="rId26"/>
    <p:sldId id="440" r:id="rId27"/>
    <p:sldId id="45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hat is data mining" id="{60260DF6-6CB8-46FF-97FC-0F602D394FCE}">
          <p14:sldIdLst>
            <p14:sldId id="257"/>
            <p14:sldId id="260"/>
            <p14:sldId id="436"/>
          </p14:sldIdLst>
        </p14:section>
        <p14:section name="The Origins of Data Mining" id="{068F9F58-9562-47A9-8E3F-E65E9CD3BA6F}">
          <p14:sldIdLst>
            <p14:sldId id="437"/>
            <p14:sldId id="425"/>
            <p14:sldId id="448"/>
            <p14:sldId id="449"/>
            <p14:sldId id="450"/>
          </p14:sldIdLst>
        </p14:section>
        <p14:section name="Data Mining tasks" id="{4024CEA9-4C4D-4AC2-AF91-A144A3B96FE8}">
          <p14:sldIdLst>
            <p14:sldId id="426"/>
            <p14:sldId id="438"/>
            <p14:sldId id="439"/>
            <p14:sldId id="428"/>
            <p14:sldId id="429"/>
            <p14:sldId id="430"/>
          </p14:sldIdLst>
        </p14:section>
        <p14:section name="Types of Data" id="{ECA1AFD7-5697-453C-9377-69BCA33FA82E}">
          <p14:sldIdLst>
            <p14:sldId id="431"/>
            <p14:sldId id="432"/>
            <p14:sldId id="433"/>
            <p14:sldId id="434"/>
          </p14:sldIdLst>
        </p14:section>
        <p14:section name="Data representation" id="{D185F45B-58EF-47C0-94E6-1AC4CC06702B}">
          <p14:sldIdLst>
            <p14:sldId id="442"/>
            <p14:sldId id="443"/>
            <p14:sldId id="444"/>
            <p14:sldId id="445"/>
            <p14:sldId id="446"/>
            <p14:sldId id="447"/>
          </p14:sldIdLst>
        </p14:section>
        <p14:section name="Data Preprocessing" id="{893ADAFF-7D08-4132-B1DA-4ADFC64E9476}">
          <p14:sldIdLst>
            <p14:sldId id="441"/>
            <p14:sldId id="440"/>
          </p14:sldIdLst>
        </p14:section>
        <p14:section name="reference" id="{B9F3F8C3-EA1A-4411-870F-DE1A42285ED6}">
          <p14:sldIdLst>
            <p14:sldId id="45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96" autoAdjust="0"/>
    <p:restoredTop sz="94660"/>
  </p:normalViewPr>
  <p:slideViewPr>
    <p:cSldViewPr snapToGrid="0">
      <p:cViewPr varScale="1">
        <p:scale>
          <a:sx n="49" d="100"/>
          <a:sy n="49" d="100"/>
        </p:scale>
        <p:origin x="29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52494-EC23-4B0E-9945-8A337D8456D0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FD217-108F-48B6-BAA6-1DF1157D4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5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DD0EF9F-E72C-4A64-9FB6-0595571D2D71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b="1" smtClean="0"/>
          </a:p>
        </p:txBody>
      </p:sp>
    </p:spTree>
    <p:extLst>
      <p:ext uri="{BB962C8B-B14F-4D97-AF65-F5344CB8AC3E}">
        <p14:creationId xmlns:p14="http://schemas.microsoft.com/office/powerpoint/2010/main" val="24078880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C5726C5-DE87-4313-87F5-5E5B6755076F}" type="slidenum">
              <a:rPr lang="en-US" sz="1200"/>
              <a:pPr eaLnBrk="1" hangingPunct="1"/>
              <a:t>14</a:t>
            </a:fld>
            <a:endParaRPr lang="en-US" sz="12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667790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A930F89-179A-4DDC-BE64-19066B0CC9EE}" type="slidenum">
              <a:rPr lang="en-US" sz="1200"/>
              <a:pPr eaLnBrk="1" hangingPunct="1"/>
              <a:t>15</a:t>
            </a:fld>
            <a:endParaRPr 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01149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6FA4BCF-5D00-4049-9FD4-CE1648DDE809}" type="slidenum">
              <a:rPr lang="en-US" sz="1200"/>
              <a:pPr eaLnBrk="1" hangingPunct="1"/>
              <a:t>16</a:t>
            </a:fld>
            <a:endParaRPr lang="en-US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288201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F3138DB-912B-4930-ACBD-706B734182EB}" type="slidenum">
              <a:rPr lang="en-US" sz="1200"/>
              <a:pPr eaLnBrk="1" hangingPunct="1"/>
              <a:t>17</a:t>
            </a:fld>
            <a:endParaRPr lang="en-US" sz="12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331233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72E2BE8-0F73-4977-B86B-CF33954B0DC5}" type="slidenum">
              <a:rPr lang="en-US" altLang="en-US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6075" y="698500"/>
            <a:ext cx="6192838" cy="3484563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414838"/>
            <a:ext cx="5046663" cy="418306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48" tIns="45373" rIns="90748" bIns="45373"/>
          <a:lstStyle/>
          <a:p>
            <a:r>
              <a:rPr lang="en-US" altLang="en-US" smtClean="0"/>
              <a:t>May we categorize data along the following dimensions?</a:t>
            </a:r>
          </a:p>
          <a:p>
            <a:r>
              <a:rPr lang="en-US" altLang="en-US" smtClean="0"/>
              <a:t>    - structured, semi-structured, and unstructured</a:t>
            </a:r>
          </a:p>
          <a:p>
            <a:r>
              <a:rPr lang="en-US" altLang="en-US" smtClean="0"/>
              <a:t>    - numeric and categorical</a:t>
            </a:r>
          </a:p>
          <a:p>
            <a:r>
              <a:rPr lang="en-US" altLang="en-US" smtClean="0"/>
              <a:t>    - static and dynamic (temporal?)</a:t>
            </a:r>
          </a:p>
          <a:p>
            <a:r>
              <a:rPr lang="en-US" altLang="en-US" smtClean="0"/>
              <a:t>    - by application</a:t>
            </a:r>
          </a:p>
        </p:txBody>
      </p:sp>
    </p:spTree>
    <p:extLst>
      <p:ext uri="{BB962C8B-B14F-4D97-AF65-F5344CB8AC3E}">
        <p14:creationId xmlns:p14="http://schemas.microsoft.com/office/powerpoint/2010/main" val="23547813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65C4825-CC31-4A56-8D4C-4B394A49C0B2}" type="slidenum">
              <a:rPr lang="en-US" altLang="en-US"/>
              <a:pPr>
                <a:spcBef>
                  <a:spcPct val="0"/>
                </a:spcBef>
              </a:pPr>
              <a:t>19</a:t>
            </a:fld>
            <a:endParaRPr lang="en-US" alt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6075" y="698500"/>
            <a:ext cx="6192838" cy="3484563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414838"/>
            <a:ext cx="5046663" cy="418306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48" tIns="45373" rIns="90748" bIns="45373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632599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C27EF70-83C2-4236-A11C-B7D4147C812B}" type="slidenum">
              <a:rPr lang="en-US" altLang="en-US"/>
              <a:pPr>
                <a:spcBef>
                  <a:spcPct val="0"/>
                </a:spcBef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44384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B75089A-3751-4998-B5F7-06F10BF886AD}" type="slidenum">
              <a:rPr lang="en-US" altLang="en-US"/>
              <a:pPr>
                <a:spcBef>
                  <a:spcPct val="0"/>
                </a:spcBef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56051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BA25F06-2831-4974-8212-1E3F4C7D2B92}" type="slidenum">
              <a:rPr lang="en-US" altLang="en-US"/>
              <a:pPr>
                <a:spcBef>
                  <a:spcPct val="0"/>
                </a:spcBef>
              </a:pPr>
              <a:t>22</a:t>
            </a:fld>
            <a:endParaRPr lang="en-US" alt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6075" y="698500"/>
            <a:ext cx="6192838" cy="3484563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414838"/>
            <a:ext cx="5046663" cy="418306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48" tIns="45373" rIns="90748" bIns="45373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489888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A69E3BA-FD11-46A5-99CF-C65ED9F6DBEA}" type="slidenum">
              <a:rPr lang="en-US" altLang="en-US"/>
              <a:pPr>
                <a:spcBef>
                  <a:spcPct val="0"/>
                </a:spcBef>
              </a:pPr>
              <a:t>23</a:t>
            </a:fld>
            <a:endParaRPr lang="en-US" alt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6075" y="698500"/>
            <a:ext cx="6192838" cy="3484563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414838"/>
            <a:ext cx="5046663" cy="418306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48" tIns="45373" rIns="90748" bIns="45373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39367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8370FB1-B1E5-459B-9B00-CCF96A2927A8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117751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65ABFAD-49FB-42BE-B6FA-874854BC64F2}" type="slidenum">
              <a:rPr lang="en-US" altLang="en-US"/>
              <a:pPr>
                <a:spcBef>
                  <a:spcPct val="0"/>
                </a:spcBef>
              </a:pPr>
              <a:t>24</a:t>
            </a:fld>
            <a:endParaRPr lang="en-US" alt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6075" y="698500"/>
            <a:ext cx="6192838" cy="3484563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414838"/>
            <a:ext cx="5046663" cy="418306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48" tIns="45373" rIns="90748" bIns="45373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852490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31CF40D-9746-4674-A869-ACFA38301098}" type="slidenum">
              <a:rPr lang="en-US" sz="1200">
                <a:latin typeface="Times New Roman" panose="02020603050405020304" pitchFamily="18" charset="0"/>
              </a:rPr>
              <a:pPr/>
              <a:t>25</a:t>
            </a:fld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488" tIns="46744" rIns="93488" bIns="46744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850477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BF19938-1D82-427C-B5A7-4EA6979ADB52}" type="slidenum">
              <a:rPr lang="en-US" sz="1200">
                <a:latin typeface="Times New Roman" panose="02020603050405020304" pitchFamily="18" charset="0"/>
              </a:rPr>
              <a:pPr/>
              <a:t>26</a:t>
            </a:fld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29572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405EBBE-9574-410A-8531-EDA57C942DAA}" type="slidenum">
              <a:rPr lang="en-US" sz="1200"/>
              <a:pPr eaLnBrk="1" hangingPunct="1"/>
              <a:t>5</a:t>
            </a:fld>
            <a:endParaRPr lang="en-US" sz="120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62434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3044AC3-8753-40D6-BCC4-E6147BBC18B9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89207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BE2DE1C-3D82-4C05-8D8D-532C4FC77FCC}" type="slidenum">
              <a:rPr lang="en-US" sz="1200"/>
              <a:pPr eaLnBrk="1" hangingPunct="1"/>
              <a:t>7</a:t>
            </a:fld>
            <a:endParaRPr lang="en-US" sz="12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510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053822F-C528-4C1E-8FC1-5C78AD81B723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4488" y="696913"/>
            <a:ext cx="6196012" cy="3486150"/>
          </a:xfr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2522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17F3E52-766A-42E5-A89D-23426D67829C}" type="slidenum">
              <a:rPr lang="en-US" sz="1200"/>
              <a:pPr eaLnBrk="1" hangingPunct="1"/>
              <a:t>9</a:t>
            </a:fld>
            <a:endParaRPr 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20948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ADA03E2-A331-4B28-B5CE-834DCCD061F3}" type="slidenum">
              <a:rPr lang="en-US" sz="1200"/>
              <a:pPr eaLnBrk="1" hangingPunct="1"/>
              <a:t>12</a:t>
            </a:fld>
            <a:endParaRPr lang="en-US" sz="12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5172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657C2BA-52D2-42CE-BD75-DB5E32A4022D}" type="slidenum">
              <a:rPr lang="en-US" sz="1200"/>
              <a:pPr eaLnBrk="1" hangingPunct="1"/>
              <a:t>13</a:t>
            </a:fld>
            <a:endParaRPr 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44373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2C61E-B5D6-4439-912E-EFAB4E4E44FA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C5CA-F150-4699-A30D-94DF678D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377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2C61E-B5D6-4439-912E-EFAB4E4E44FA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C5CA-F150-4699-A30D-94DF678D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13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2C61E-B5D6-4439-912E-EFAB4E4E44FA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C5CA-F150-4699-A30D-94DF678D194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5999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2C61E-B5D6-4439-912E-EFAB4E4E44FA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C5CA-F150-4699-A30D-94DF678D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879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2C61E-B5D6-4439-912E-EFAB4E4E44FA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C5CA-F150-4699-A30D-94DF678D194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150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2C61E-B5D6-4439-912E-EFAB4E4E44FA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C5CA-F150-4699-A30D-94DF678D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137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2C61E-B5D6-4439-912E-EFAB4E4E44FA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C5CA-F150-4699-A30D-94DF678D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9241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2C61E-B5D6-4439-912E-EFAB4E4E44FA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C5CA-F150-4699-A30D-94DF678D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63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304800"/>
            <a:ext cx="11684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295400"/>
            <a:ext cx="5486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0" y="1295400"/>
            <a:ext cx="5486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0" y="3962400"/>
            <a:ext cx="5486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88A5BC-B67F-46F7-9C50-6E15EF6222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7567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2C61E-B5D6-4439-912E-EFAB4E4E44FA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C5CA-F150-4699-A30D-94DF678D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30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2C61E-B5D6-4439-912E-EFAB4E4E44FA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C5CA-F150-4699-A30D-94DF678D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0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2C61E-B5D6-4439-912E-EFAB4E4E44FA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C5CA-F150-4699-A30D-94DF678D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28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2C61E-B5D6-4439-912E-EFAB4E4E44FA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C5CA-F150-4699-A30D-94DF678D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72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2C61E-B5D6-4439-912E-EFAB4E4E44FA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C5CA-F150-4699-A30D-94DF678D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6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2C61E-B5D6-4439-912E-EFAB4E4E44FA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C5CA-F150-4699-A30D-94DF678D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73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2C61E-B5D6-4439-912E-EFAB4E4E44FA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C5CA-F150-4699-A30D-94DF678D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84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C5CA-F150-4699-A30D-94DF678D194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2C61E-B5D6-4439-912E-EFAB4E4E44FA}" type="datetimeFigureOut">
              <a:rPr lang="en-US" smtClean="0"/>
              <a:t>4/15/2014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58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2C61E-B5D6-4439-912E-EFAB4E4E44FA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3CEC5CA-F150-4699-A30D-94DF678D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38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uiuc.edu/homes/hanj/cs412/bk3_slides/01Intro.ppt&#8206;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8382000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   Overview on Data Mining 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295400"/>
            <a:ext cx="8229600" cy="52578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  <a:tabLst>
                <a:tab pos="6178550" algn="l"/>
              </a:tabLst>
            </a:pPr>
            <a:r>
              <a:rPr lang="en-US" sz="2000" dirty="0" smtClean="0"/>
              <a:t> </a:t>
            </a:r>
            <a:endParaRPr lang="en-US" dirty="0"/>
          </a:p>
          <a:p>
            <a:pPr lvl="1"/>
            <a:r>
              <a:rPr lang="en-US" dirty="0"/>
              <a:t>What Is Data Mining</a:t>
            </a:r>
            <a:r>
              <a:rPr lang="en-US" dirty="0" smtClean="0"/>
              <a:t>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Origins of Data </a:t>
            </a:r>
            <a:r>
              <a:rPr lang="en-US" dirty="0" smtClean="0"/>
              <a:t>Mining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Data Mining </a:t>
            </a:r>
            <a:r>
              <a:rPr lang="en-US" dirty="0" smtClean="0"/>
              <a:t>Tasks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Types of </a:t>
            </a:r>
            <a:r>
              <a:rPr lang="en-US" dirty="0" smtClean="0"/>
              <a:t>Data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Data preprocessing 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Summary </a:t>
            </a:r>
            <a:endParaRPr lang="en-US" dirty="0"/>
          </a:p>
        </p:txBody>
      </p:sp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FD76B1E-C183-420B-8D96-445A407FBB1C}" type="slidenum">
              <a:rPr lang="en-US" sz="1400"/>
              <a:pPr eaLnBrk="1" hangingPunct="1"/>
              <a:t>1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015906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Association and Correlation </a:t>
            </a:r>
            <a:r>
              <a:rPr lang="en-US" dirty="0" smtClean="0"/>
              <a:t>Analysis</a:t>
            </a:r>
          </a:p>
          <a:p>
            <a:r>
              <a:rPr lang="en-US" dirty="0"/>
              <a:t>Classification</a:t>
            </a:r>
            <a:r>
              <a:rPr lang="en-US" dirty="0" smtClean="0"/>
              <a:t> </a:t>
            </a:r>
          </a:p>
          <a:p>
            <a:r>
              <a:rPr lang="en-US" dirty="0"/>
              <a:t>Cluster </a:t>
            </a:r>
            <a:r>
              <a:rPr lang="en-US" dirty="0" smtClean="0"/>
              <a:t>Analysis</a:t>
            </a:r>
          </a:p>
          <a:p>
            <a:r>
              <a:rPr lang="en-US" dirty="0"/>
              <a:t>Outlier Analysis</a:t>
            </a:r>
          </a:p>
        </p:txBody>
      </p:sp>
    </p:spTree>
    <p:extLst>
      <p:ext uri="{BB962C8B-B14F-4D97-AF65-F5344CB8AC3E}">
        <p14:creationId xmlns:p14="http://schemas.microsoft.com/office/powerpoint/2010/main" val="2046153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and Correlation Analysis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10000"/>
              </a:lnSpc>
            </a:pPr>
            <a:r>
              <a:rPr lang="en-US" sz="2000" dirty="0"/>
              <a:t>Frequent patterns (or frequent </a:t>
            </a:r>
            <a:r>
              <a:rPr lang="en-US" sz="2000" dirty="0" err="1"/>
              <a:t>itemsets</a:t>
            </a:r>
            <a:r>
              <a:rPr lang="en-US" sz="2000" dirty="0"/>
              <a:t>)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What kinds of goods are usually  bought in your Target?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Association, correlation vs. causality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A typical association rule</a:t>
            </a:r>
          </a:p>
          <a:p>
            <a:pPr lvl="3">
              <a:lnSpc>
                <a:spcPct val="110000"/>
              </a:lnSpc>
            </a:pPr>
            <a:r>
              <a:rPr lang="en-US" sz="2200" dirty="0"/>
              <a:t>Diaper </a:t>
            </a:r>
            <a:r>
              <a:rPr lang="en-US" sz="2200" dirty="0">
                <a:sym typeface="Wingdings" panose="05000000000000000000" pitchFamily="2" charset="2"/>
              </a:rPr>
              <a:t></a:t>
            </a:r>
            <a:r>
              <a:rPr lang="en-US" sz="2200" dirty="0"/>
              <a:t> Beer [0.5%, 75%]  (support, confidence)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What is the relationship between strongly associated items and strongly correlated?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How to mine such patterns and rules efficiently in large datasets?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How to use such patterns for classification, clustering, and other applications?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515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8763000" cy="914400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sz="3200" dirty="0" smtClean="0"/>
              <a:t>Classification</a:t>
            </a:r>
            <a:endParaRPr lang="en-US" sz="2800" dirty="0"/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>
          <a:xfrm>
            <a:off x="1372565" y="1204912"/>
            <a:ext cx="8458200" cy="5334000"/>
          </a:xfrm>
          <a:noFill/>
        </p:spPr>
        <p:txBody>
          <a:bodyPr vert="horz" lIns="92075" tIns="46038" rIns="92075" bIns="46038" rtlCol="0"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sz="2200" dirty="0"/>
              <a:t>Classification and label prediction 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200" dirty="0"/>
              <a:t>Construct models (functions) based on some training examples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200" dirty="0"/>
              <a:t>Describe and distinguish classes or concepts for future prediction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z="2200" dirty="0"/>
              <a:t>E.g., classify countries based on (climate), or classify cars based on (gas mileage)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200" dirty="0"/>
              <a:t>Predict some unknown class labels</a:t>
            </a:r>
          </a:p>
          <a:p>
            <a:pPr eaLnBrk="1" hangingPunct="1">
              <a:lnSpc>
                <a:spcPct val="110000"/>
              </a:lnSpc>
            </a:pPr>
            <a:r>
              <a:rPr lang="en-US" sz="2200" dirty="0"/>
              <a:t>Typical methods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200" dirty="0"/>
              <a:t>Decision trees, naïve Bayesian classification, support vector machines, neural networks, rule-based classification, pattern-based classification, logistic regression, …</a:t>
            </a:r>
          </a:p>
          <a:p>
            <a:pPr eaLnBrk="1" hangingPunct="1">
              <a:lnSpc>
                <a:spcPct val="110000"/>
              </a:lnSpc>
            </a:pPr>
            <a:r>
              <a:rPr lang="en-US" sz="2200" dirty="0"/>
              <a:t>Typical applications: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200" dirty="0"/>
              <a:t>Credit card fraud detection, direct marketing, classifying stars, diseases,  web-pages, …</a:t>
            </a:r>
          </a:p>
        </p:txBody>
      </p:sp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41F59D4-C301-4620-8A44-719EF30DE922}" type="slidenum">
              <a:rPr lang="en-US" sz="1400"/>
              <a:pPr eaLnBrk="1" hangingPunct="1"/>
              <a:t>12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63941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8991600" cy="635000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sz="3200" dirty="0" smtClean="0"/>
              <a:t>Cluster </a:t>
            </a:r>
            <a:r>
              <a:rPr lang="en-US" sz="3200" dirty="0"/>
              <a:t>Analysis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295400"/>
            <a:ext cx="8534400" cy="52578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sz="2400"/>
              <a:t>Unsupervised learning (i.e., Class label is unknown)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/>
              <a:t>Group data to form new categories (i.e., clusters), e.g., cluster houses to find distribution patterns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/>
              <a:t>Principle: Maximizing intra-class similarity &amp; minimizing interclass similarity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/>
              <a:t>Many methods and applications</a:t>
            </a:r>
          </a:p>
        </p:txBody>
      </p:sp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4CA84E5-B4F7-48BB-9228-4A564989BCFB}" type="slidenum">
              <a:rPr lang="en-US" sz="1400"/>
              <a:pPr eaLnBrk="1" hangingPunct="1"/>
              <a:t>13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57925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8991600" cy="635000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sz="3200" dirty="0" smtClean="0"/>
              <a:t>Outlier </a:t>
            </a:r>
            <a:r>
              <a:rPr lang="en-US" sz="3200" dirty="0"/>
              <a:t>Analysis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295400"/>
            <a:ext cx="8534400" cy="52578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sz="2400" dirty="0"/>
              <a:t>Outlier analysis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/>
              <a:t>Outlier: A data object that does not comply with the general behavior of the data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/>
              <a:t>Noise or exception? </a:t>
            </a:r>
            <a:r>
              <a:rPr lang="en-US" dirty="0">
                <a:cs typeface="Tahoma" panose="020B0604030504040204" pitchFamily="34" charset="0"/>
              </a:rPr>
              <a:t>― One person’s garbage could be another person’s treasure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/>
              <a:t>Methods: by product of clustering or regression analysis, …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/>
              <a:t>Useful in fraud detection, rare events analysis</a:t>
            </a:r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EF9C4B7-6991-431F-AD2A-A4365CF8999A}" type="slidenum">
              <a:rPr lang="en-US" sz="1400"/>
              <a:pPr eaLnBrk="1" hangingPunct="1"/>
              <a:t>14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59932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8458200" cy="685800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sz="3200" dirty="0" smtClean="0"/>
              <a:t>Types Of Data </a:t>
            </a:r>
            <a:endParaRPr lang="en-US" sz="3200" dirty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219200"/>
            <a:ext cx="8686800" cy="5486400"/>
          </a:xfrm>
          <a:noFill/>
        </p:spPr>
        <p:txBody>
          <a:bodyPr vert="horz" lIns="92075" tIns="46038" rIns="92075" bIns="46038" rtlCol="0">
            <a:normAutofit fontScale="92500" lnSpcReduction="10000"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000" b="1" u="sng" dirty="0"/>
              <a:t>Data to be mined</a:t>
            </a:r>
            <a:endParaRPr lang="en-US" sz="2000" dirty="0"/>
          </a:p>
          <a:p>
            <a:pPr lvl="1" eaLnBrk="1" hangingPunct="1">
              <a:lnSpc>
                <a:spcPct val="100000"/>
              </a:lnSpc>
            </a:pPr>
            <a:r>
              <a:rPr lang="en-US" sz="2000" dirty="0"/>
              <a:t>Database data (extended-relational, object-oriented, heterogeneous, legacy), data warehouse, transactional data, stream, spatiotemporal, time-series, sequence, text and web, multi-media, graphs &amp; social and information networks</a:t>
            </a:r>
          </a:p>
          <a:p>
            <a:pPr eaLnBrk="1" hangingPunct="1">
              <a:lnSpc>
                <a:spcPct val="100000"/>
              </a:lnSpc>
            </a:pPr>
            <a:r>
              <a:rPr lang="en-US" sz="2000" b="1" u="sng" dirty="0"/>
              <a:t>Knowledge to be mined (or: Data mining functions)</a:t>
            </a:r>
            <a:endParaRPr lang="en-US" sz="2000" dirty="0"/>
          </a:p>
          <a:p>
            <a:pPr lvl="1" eaLnBrk="1" hangingPunct="1">
              <a:lnSpc>
                <a:spcPct val="100000"/>
              </a:lnSpc>
            </a:pPr>
            <a:r>
              <a:rPr lang="en-US" sz="2000" dirty="0"/>
              <a:t>Characterization, discrimination, association, classification, clustering, trend/deviation, outlier analysis, etc.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2000" dirty="0"/>
              <a:t>Descriptive vs. predictive data mining 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2000" dirty="0"/>
              <a:t>Multiple/integrated functions and mining at multiple levels</a:t>
            </a:r>
          </a:p>
          <a:p>
            <a:pPr eaLnBrk="1" hangingPunct="1">
              <a:lnSpc>
                <a:spcPct val="100000"/>
              </a:lnSpc>
            </a:pPr>
            <a:r>
              <a:rPr lang="en-US" sz="2000" b="1" u="sng" dirty="0"/>
              <a:t>Techniques utilized</a:t>
            </a:r>
            <a:endParaRPr lang="en-US" sz="2000" b="1" dirty="0"/>
          </a:p>
          <a:p>
            <a:pPr lvl="1" eaLnBrk="1" hangingPunct="1">
              <a:lnSpc>
                <a:spcPct val="100000"/>
              </a:lnSpc>
            </a:pPr>
            <a:r>
              <a:rPr lang="en-US" sz="2000" dirty="0"/>
              <a:t>Data-intensive, data warehouse (OLAP), machine learning, statistics, pattern recognition, visualization, high-performance, etc.</a:t>
            </a:r>
          </a:p>
          <a:p>
            <a:pPr eaLnBrk="1" hangingPunct="1">
              <a:lnSpc>
                <a:spcPct val="100000"/>
              </a:lnSpc>
            </a:pPr>
            <a:r>
              <a:rPr lang="en-US" sz="2000" b="1" u="sng" dirty="0"/>
              <a:t>Applications adapted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2000" dirty="0"/>
              <a:t>Retail, telecommunication, banking, fraud analysis, bio-data mining, stock market analysis, text mining, Web mining, etc.</a:t>
            </a:r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710C735-73BD-47D0-9739-7F6CC8BCCD0A}" type="slidenum">
              <a:rPr lang="en-US" sz="1400"/>
              <a:pPr eaLnBrk="1" hangingPunct="1"/>
              <a:t>15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36050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04800"/>
            <a:ext cx="8229600" cy="685800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sz="3200" dirty="0" smtClean="0"/>
              <a:t>Types of Data</a:t>
            </a:r>
            <a:endParaRPr lang="en-US" sz="3200" u="sng" dirty="0"/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295400"/>
            <a:ext cx="8610600" cy="5181600"/>
          </a:xfrm>
          <a:noFill/>
        </p:spPr>
        <p:txBody>
          <a:bodyPr vert="horz" lIns="92075" tIns="46038" rIns="92075" bIns="46038" rtlCol="0">
            <a:normAutofit fontScale="85000" lnSpcReduction="10000"/>
          </a:bodyPr>
          <a:lstStyle/>
          <a:p>
            <a:pPr eaLnBrk="1" hangingPunct="1">
              <a:lnSpc>
                <a:spcPct val="130000"/>
              </a:lnSpc>
            </a:pPr>
            <a:r>
              <a:rPr lang="en-US" sz="2000"/>
              <a:t>Database-oriented data sets and applications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/>
              <a:t>Relational database, data warehouse, transactional database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/>
              <a:t>Object-relational databases, Heterogeneous databases and legacy databases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/>
              <a:t>Advanced data sets and advanced applications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/>
              <a:t>Data streams and sensor data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/>
              <a:t>Time-series data, temporal data, sequence data (incl. bio-sequences)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/>
              <a:t>Structure data, graphs, social networks and information networks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/>
              <a:t>Spatial data and spatiotemporal data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/>
              <a:t>Multimedia database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/>
              <a:t>Text databases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/>
              <a:t>The World-Wide Web</a:t>
            </a:r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AACE068-61C7-40EB-8B0E-26E379E6E8C5}" type="slidenum">
              <a:rPr lang="en-US" sz="1400"/>
              <a:pPr eaLnBrk="1" hangingPunct="1"/>
              <a:t>16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86443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8991600" cy="914400"/>
          </a:xfrm>
          <a:noFill/>
        </p:spPr>
        <p:txBody>
          <a:bodyPr vert="horz" lIns="92075" tIns="46038" rIns="92075" bIns="46038" rtlCol="0" anchor="ctr">
            <a:normAutofit fontScale="90000"/>
          </a:bodyPr>
          <a:lstStyle/>
          <a:p>
            <a:pPr eaLnBrk="1" hangingPunct="1"/>
            <a:r>
              <a:rPr lang="en-US" sz="3200"/>
              <a:t>Time and Ordering: Sequential Pattern, Trend and Evolution Analysis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371600"/>
            <a:ext cx="8534400" cy="49530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/>
              <a:t>Sequence, trend and evolution analysis</a:t>
            </a:r>
          </a:p>
          <a:p>
            <a:pPr lvl="1" eaLnBrk="1" hangingPunct="1">
              <a:lnSpc>
                <a:spcPct val="100000"/>
              </a:lnSpc>
            </a:pPr>
            <a:r>
              <a:rPr lang="en-US"/>
              <a:t>Trend, time-series, and deviation analysis: e.g., regression and value prediction</a:t>
            </a:r>
          </a:p>
          <a:p>
            <a:pPr lvl="1" eaLnBrk="1" hangingPunct="1">
              <a:lnSpc>
                <a:spcPct val="100000"/>
              </a:lnSpc>
            </a:pPr>
            <a:r>
              <a:rPr lang="en-US"/>
              <a:t>Sequential pattern mining</a:t>
            </a:r>
          </a:p>
          <a:p>
            <a:pPr lvl="2" eaLnBrk="1" hangingPunct="1">
              <a:lnSpc>
                <a:spcPct val="100000"/>
              </a:lnSpc>
            </a:pPr>
            <a:r>
              <a:rPr lang="en-US" sz="2400"/>
              <a:t>e.g., first buy digital camera, then buy </a:t>
            </a:r>
            <a:r>
              <a:rPr lang="en-US" sz="2400">
                <a:sym typeface="Wingdings" panose="05000000000000000000" pitchFamily="2" charset="2"/>
              </a:rPr>
              <a:t>large SD memory cards</a:t>
            </a:r>
            <a:endParaRPr lang="en-US" sz="2400"/>
          </a:p>
          <a:p>
            <a:pPr lvl="1" eaLnBrk="1" hangingPunct="1">
              <a:lnSpc>
                <a:spcPct val="100000"/>
              </a:lnSpc>
            </a:pPr>
            <a:r>
              <a:rPr lang="en-US"/>
              <a:t>Periodicity analysis</a:t>
            </a:r>
          </a:p>
          <a:p>
            <a:pPr lvl="1" eaLnBrk="1" hangingPunct="1">
              <a:lnSpc>
                <a:spcPct val="100000"/>
              </a:lnSpc>
            </a:pPr>
            <a:r>
              <a:rPr lang="en-US"/>
              <a:t>Motifs and biological sequence analysis</a:t>
            </a:r>
          </a:p>
          <a:p>
            <a:pPr lvl="2" eaLnBrk="1" hangingPunct="1">
              <a:lnSpc>
                <a:spcPct val="100000"/>
              </a:lnSpc>
            </a:pPr>
            <a:r>
              <a:rPr lang="en-US" sz="2400"/>
              <a:t>Approximate and consecutive motifs</a:t>
            </a:r>
          </a:p>
          <a:p>
            <a:pPr lvl="1" eaLnBrk="1" hangingPunct="1">
              <a:lnSpc>
                <a:spcPct val="100000"/>
              </a:lnSpc>
            </a:pPr>
            <a:r>
              <a:rPr lang="en-US"/>
              <a:t>Similarity-based analysis</a:t>
            </a:r>
          </a:p>
          <a:p>
            <a:pPr eaLnBrk="1" hangingPunct="1">
              <a:lnSpc>
                <a:spcPct val="100000"/>
              </a:lnSpc>
            </a:pPr>
            <a:r>
              <a:rPr lang="en-US" sz="2400"/>
              <a:t>Mining data streams</a:t>
            </a:r>
          </a:p>
          <a:p>
            <a:pPr lvl="1" eaLnBrk="1" hangingPunct="1">
              <a:lnSpc>
                <a:spcPct val="100000"/>
              </a:lnSpc>
            </a:pPr>
            <a:r>
              <a:rPr lang="en-US"/>
              <a:t>Ordered, time-varying, potentially infinite, data streams</a:t>
            </a:r>
          </a:p>
        </p:txBody>
      </p:sp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BF87F23-883D-4AD4-8D8E-24D652F1B833}" type="slidenum">
              <a:rPr lang="en-US" sz="1400"/>
              <a:pPr eaLnBrk="1" hangingPunct="1"/>
              <a:t>17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87371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>
                <a:solidFill>
                  <a:srgbClr val="170981"/>
                </a:solidFill>
              </a:rPr>
              <a:t>Types of Data Sets</a:t>
            </a:r>
            <a:r>
              <a:rPr lang="en-US" altLang="en-US" sz="3200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1295400"/>
            <a:ext cx="4419600" cy="5181600"/>
          </a:xfrm>
          <a:noFill/>
        </p:spPr>
        <p:txBody>
          <a:bodyPr vert="horz" lIns="90488" tIns="44450" rIns="90488" bIns="44450" rtlCol="0">
            <a:normAutofit fontScale="77500" lnSpcReduction="20000"/>
          </a:bodyPr>
          <a:lstStyle/>
          <a:p>
            <a:pPr marL="285750" indent="-285750">
              <a:lnSpc>
                <a:spcPct val="105000"/>
              </a:lnSpc>
            </a:pPr>
            <a:r>
              <a:rPr lang="en-US" altLang="en-US" sz="1400">
                <a:cs typeface="Times New Roman" panose="02020603050405020304" pitchFamily="18" charset="0"/>
              </a:rPr>
              <a:t>Record</a:t>
            </a:r>
          </a:p>
          <a:p>
            <a:pPr marL="800100" lvl="1" indent="-342900">
              <a:lnSpc>
                <a:spcPct val="105000"/>
              </a:lnSpc>
            </a:pPr>
            <a:r>
              <a:rPr lang="en-US" altLang="en-US" sz="1400">
                <a:cs typeface="Times New Roman" panose="02020603050405020304" pitchFamily="18" charset="0"/>
              </a:rPr>
              <a:t>Relational records</a:t>
            </a:r>
          </a:p>
          <a:p>
            <a:pPr marL="800100" lvl="1" indent="-342900">
              <a:lnSpc>
                <a:spcPct val="105000"/>
              </a:lnSpc>
            </a:pPr>
            <a:r>
              <a:rPr lang="en-US" altLang="en-US" sz="1400">
                <a:cs typeface="Times New Roman" panose="02020603050405020304" pitchFamily="18" charset="0"/>
              </a:rPr>
              <a:t>Data matrix, e.g., numerical matrix, crosstabs</a:t>
            </a:r>
          </a:p>
          <a:p>
            <a:pPr marL="800100" lvl="1" indent="-342900">
              <a:lnSpc>
                <a:spcPct val="105000"/>
              </a:lnSpc>
            </a:pPr>
            <a:r>
              <a:rPr lang="en-US" altLang="en-US" sz="1400">
                <a:cs typeface="Times New Roman" panose="02020603050405020304" pitchFamily="18" charset="0"/>
              </a:rPr>
              <a:t>Document data: text documents: term-frequency vector</a:t>
            </a:r>
          </a:p>
          <a:p>
            <a:pPr marL="800100" lvl="1" indent="-342900">
              <a:lnSpc>
                <a:spcPct val="105000"/>
              </a:lnSpc>
            </a:pPr>
            <a:r>
              <a:rPr lang="en-US" altLang="en-US" sz="1400">
                <a:cs typeface="Times New Roman" panose="02020603050405020304" pitchFamily="18" charset="0"/>
              </a:rPr>
              <a:t>Transaction data</a:t>
            </a:r>
            <a:endParaRPr lang="en-US" altLang="en-US" sz="1400"/>
          </a:p>
          <a:p>
            <a:pPr marL="285750" indent="-285750">
              <a:lnSpc>
                <a:spcPct val="105000"/>
              </a:lnSpc>
            </a:pPr>
            <a:r>
              <a:rPr lang="en-US" altLang="en-US" sz="1400">
                <a:cs typeface="Times New Roman" panose="02020603050405020304" pitchFamily="18" charset="0"/>
              </a:rPr>
              <a:t>Graph and network</a:t>
            </a:r>
          </a:p>
          <a:p>
            <a:pPr marL="800100" lvl="1" indent="-342900">
              <a:lnSpc>
                <a:spcPct val="105000"/>
              </a:lnSpc>
            </a:pPr>
            <a:r>
              <a:rPr lang="en-US" altLang="en-US" sz="1400">
                <a:cs typeface="Times New Roman" panose="02020603050405020304" pitchFamily="18" charset="0"/>
              </a:rPr>
              <a:t>World Wide Web</a:t>
            </a:r>
          </a:p>
          <a:p>
            <a:pPr marL="800100" lvl="1" indent="-342900">
              <a:lnSpc>
                <a:spcPct val="105000"/>
              </a:lnSpc>
            </a:pPr>
            <a:r>
              <a:rPr lang="en-US" altLang="en-US" sz="1400">
                <a:cs typeface="Times New Roman" panose="02020603050405020304" pitchFamily="18" charset="0"/>
              </a:rPr>
              <a:t>Social or information networks</a:t>
            </a:r>
          </a:p>
          <a:p>
            <a:pPr marL="800100" lvl="1" indent="-342900">
              <a:lnSpc>
                <a:spcPct val="105000"/>
              </a:lnSpc>
            </a:pPr>
            <a:r>
              <a:rPr lang="en-US" altLang="en-US" sz="1400">
                <a:cs typeface="Times New Roman" panose="02020603050405020304" pitchFamily="18" charset="0"/>
              </a:rPr>
              <a:t>Molecular Structures</a:t>
            </a:r>
          </a:p>
          <a:p>
            <a:pPr marL="285750" indent="-285750">
              <a:lnSpc>
                <a:spcPct val="105000"/>
              </a:lnSpc>
            </a:pPr>
            <a:r>
              <a:rPr lang="en-US" altLang="en-US" sz="1400">
                <a:cs typeface="Times New Roman" panose="02020603050405020304" pitchFamily="18" charset="0"/>
              </a:rPr>
              <a:t>Ordered</a:t>
            </a:r>
          </a:p>
          <a:p>
            <a:pPr marL="800100" lvl="1" indent="-342900">
              <a:lnSpc>
                <a:spcPct val="105000"/>
              </a:lnSpc>
            </a:pPr>
            <a:r>
              <a:rPr lang="en-US" altLang="en-US" sz="1400">
                <a:cs typeface="Times New Roman" panose="02020603050405020304" pitchFamily="18" charset="0"/>
              </a:rPr>
              <a:t>Video data: sequence of images</a:t>
            </a:r>
          </a:p>
          <a:p>
            <a:pPr marL="800100" lvl="1" indent="-342900">
              <a:lnSpc>
                <a:spcPct val="105000"/>
              </a:lnSpc>
            </a:pPr>
            <a:r>
              <a:rPr lang="en-US" altLang="en-US" sz="1400">
                <a:cs typeface="Times New Roman" panose="02020603050405020304" pitchFamily="18" charset="0"/>
              </a:rPr>
              <a:t>Temporal data: time-series</a:t>
            </a:r>
          </a:p>
          <a:p>
            <a:pPr marL="800100" lvl="1" indent="-342900">
              <a:lnSpc>
                <a:spcPct val="105000"/>
              </a:lnSpc>
            </a:pPr>
            <a:r>
              <a:rPr lang="en-US" altLang="en-US" sz="1400">
                <a:cs typeface="Times New Roman" panose="02020603050405020304" pitchFamily="18" charset="0"/>
              </a:rPr>
              <a:t>Sequential Data: transaction sequences</a:t>
            </a:r>
          </a:p>
          <a:p>
            <a:pPr marL="800100" lvl="1" indent="-342900">
              <a:lnSpc>
                <a:spcPct val="105000"/>
              </a:lnSpc>
            </a:pPr>
            <a:r>
              <a:rPr lang="en-US" altLang="en-US" sz="1400">
                <a:cs typeface="Times New Roman" panose="02020603050405020304" pitchFamily="18" charset="0"/>
              </a:rPr>
              <a:t>Genetic sequence data</a:t>
            </a:r>
          </a:p>
          <a:p>
            <a:pPr marL="285750" indent="-285750">
              <a:lnSpc>
                <a:spcPct val="105000"/>
              </a:lnSpc>
            </a:pPr>
            <a:r>
              <a:rPr lang="en-US" altLang="en-US" sz="1400">
                <a:cs typeface="Times New Roman" panose="02020603050405020304" pitchFamily="18" charset="0"/>
              </a:rPr>
              <a:t>Spatial, image and multimedia:</a:t>
            </a:r>
          </a:p>
          <a:p>
            <a:pPr marL="800100" lvl="1" indent="-342900">
              <a:lnSpc>
                <a:spcPct val="105000"/>
              </a:lnSpc>
            </a:pPr>
            <a:r>
              <a:rPr lang="en-US" altLang="en-US" sz="1400">
                <a:cs typeface="Times New Roman" panose="02020603050405020304" pitchFamily="18" charset="0"/>
              </a:rPr>
              <a:t>Spatial data: maps</a:t>
            </a:r>
          </a:p>
          <a:p>
            <a:pPr marL="800100" lvl="1" indent="-342900">
              <a:lnSpc>
                <a:spcPct val="105000"/>
              </a:lnSpc>
            </a:pPr>
            <a:r>
              <a:rPr lang="en-US" altLang="en-US" sz="1400">
                <a:cs typeface="Times New Roman" panose="02020603050405020304" pitchFamily="18" charset="0"/>
              </a:rPr>
              <a:t>Image data: </a:t>
            </a:r>
          </a:p>
          <a:p>
            <a:pPr marL="800100" lvl="1" indent="-342900">
              <a:lnSpc>
                <a:spcPct val="105000"/>
              </a:lnSpc>
            </a:pPr>
            <a:r>
              <a:rPr lang="en-US" altLang="en-US" sz="1400">
                <a:cs typeface="Times New Roman" panose="02020603050405020304" pitchFamily="18" charset="0"/>
              </a:rPr>
              <a:t>Video data:</a:t>
            </a:r>
          </a:p>
        </p:txBody>
      </p:sp>
      <p:graphicFrame>
        <p:nvGraphicFramePr>
          <p:cNvPr id="9221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638800" y="1592263"/>
          <a:ext cx="4876800" cy="221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Visio" r:id="rId4" imgW="5925718" imgH="2693902" progId="Visio.Drawing.6">
                  <p:embed/>
                </p:oleObj>
              </mc:Choice>
              <mc:Fallback>
                <p:oleObj name="Visio" r:id="rId4" imgW="5925718" imgH="2693902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592263"/>
                        <a:ext cx="4876800" cy="2217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553200" y="4191000"/>
          <a:ext cx="3821113" cy="199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Document" r:id="rId6" imgW="3823716" imgH="1999488" progId="Word.Document.8">
                  <p:embed/>
                </p:oleObj>
              </mc:Choice>
              <mc:Fallback>
                <p:oleObj name="Document" r:id="rId6" imgW="3823716" imgH="199948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4191000"/>
                        <a:ext cx="3821113" cy="199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8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872637B-1677-4CBD-A243-E2C12FD8C093}" type="slidenum">
              <a:rPr lang="en-US" altLang="en-US" sz="12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39921925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8585200" cy="762000"/>
          </a:xfrm>
        </p:spPr>
        <p:txBody>
          <a:bodyPr/>
          <a:lstStyle/>
          <a:p>
            <a:pPr eaLnBrk="1" hangingPunct="1"/>
            <a:r>
              <a:rPr lang="en-US" altLang="en-US" sz="3200"/>
              <a:t>Important Characteristics of Structured Data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447800"/>
            <a:ext cx="8013700" cy="5029200"/>
          </a:xfrm>
          <a:noFill/>
        </p:spPr>
        <p:txBody>
          <a:bodyPr vert="horz" lIns="90488" tIns="44450" rIns="90488" bIns="44450" rtlCol="0">
            <a:normAutofit/>
          </a:bodyPr>
          <a:lstStyle/>
          <a:p>
            <a:pPr marL="285750" indent="-285750">
              <a:lnSpc>
                <a:spcPct val="115000"/>
              </a:lnSpc>
            </a:pPr>
            <a:r>
              <a:rPr lang="en-US" altLang="en-US" smtClean="0"/>
              <a:t>Dimensionality</a:t>
            </a:r>
          </a:p>
          <a:p>
            <a:pPr marL="800100" lvl="1" indent="-342900">
              <a:lnSpc>
                <a:spcPct val="115000"/>
              </a:lnSpc>
            </a:pPr>
            <a:r>
              <a:rPr lang="en-US" altLang="en-US" smtClean="0"/>
              <a:t>Curse of dimensionality</a:t>
            </a:r>
          </a:p>
          <a:p>
            <a:pPr marL="285750" indent="-285750">
              <a:lnSpc>
                <a:spcPct val="115000"/>
              </a:lnSpc>
            </a:pPr>
            <a:r>
              <a:rPr lang="en-US" altLang="en-US" smtClean="0"/>
              <a:t>Sparsity</a:t>
            </a:r>
          </a:p>
          <a:p>
            <a:pPr marL="800100" lvl="1" indent="-342900">
              <a:lnSpc>
                <a:spcPct val="115000"/>
              </a:lnSpc>
            </a:pPr>
            <a:r>
              <a:rPr lang="en-US" altLang="en-US" smtClean="0"/>
              <a:t>Only presence counts</a:t>
            </a:r>
          </a:p>
          <a:p>
            <a:pPr marL="285750" indent="-285750">
              <a:lnSpc>
                <a:spcPct val="115000"/>
              </a:lnSpc>
            </a:pPr>
            <a:r>
              <a:rPr lang="en-US" altLang="en-US" smtClean="0"/>
              <a:t>Resolution</a:t>
            </a:r>
          </a:p>
          <a:p>
            <a:pPr marL="800100" lvl="1" indent="-342900">
              <a:lnSpc>
                <a:spcPct val="115000"/>
              </a:lnSpc>
            </a:pPr>
            <a:r>
              <a:rPr lang="en-US" altLang="en-US" smtClean="0"/>
              <a:t>Patterns depend on the scale</a:t>
            </a:r>
            <a:r>
              <a:rPr lang="en-US" altLang="en-US" sz="3200"/>
              <a:t> </a:t>
            </a:r>
          </a:p>
          <a:p>
            <a:pPr marL="285750" indent="-285750">
              <a:lnSpc>
                <a:spcPct val="115000"/>
              </a:lnSpc>
            </a:pPr>
            <a:r>
              <a:rPr lang="en-US" altLang="en-US" smtClean="0"/>
              <a:t>Distribution</a:t>
            </a:r>
          </a:p>
          <a:p>
            <a:pPr marL="800100" lvl="1" indent="-342900">
              <a:lnSpc>
                <a:spcPct val="115000"/>
              </a:lnSpc>
            </a:pPr>
            <a:r>
              <a:rPr lang="en-US" altLang="en-US" smtClean="0"/>
              <a:t>Centrality and dispersion</a:t>
            </a:r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4469EF0-4955-40F6-8EDD-30895E7F8761}" type="slidenum">
              <a:rPr lang="en-US" altLang="en-US" sz="12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05433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2425700" y="300039"/>
            <a:ext cx="6794500" cy="619125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sz="3200"/>
              <a:t>What Is Data Mining?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371600"/>
            <a:ext cx="8153400" cy="51054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sz="2200" dirty="0"/>
              <a:t>Data mining (knowledge discovery from data)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200" dirty="0"/>
              <a:t>Extraction of interesting (</a:t>
            </a:r>
            <a:r>
              <a:rPr lang="en-GB" sz="2200" u="sng" dirty="0"/>
              <a:t>non-trivial,</a:t>
            </a:r>
            <a:r>
              <a:rPr lang="en-GB" sz="2200" dirty="0"/>
              <a:t> </a:t>
            </a:r>
            <a:r>
              <a:rPr lang="en-GB" sz="2200" u="sng" dirty="0"/>
              <a:t>implicit</a:t>
            </a:r>
            <a:r>
              <a:rPr lang="en-GB" sz="2200" dirty="0"/>
              <a:t>, </a:t>
            </a:r>
            <a:r>
              <a:rPr lang="en-GB" sz="2200" u="sng" dirty="0"/>
              <a:t>previously unknown</a:t>
            </a:r>
            <a:r>
              <a:rPr lang="en-GB" sz="2200" dirty="0"/>
              <a:t> and </a:t>
            </a:r>
            <a:r>
              <a:rPr lang="en-GB" sz="2200" u="sng" dirty="0"/>
              <a:t>potentially useful)</a:t>
            </a:r>
            <a:r>
              <a:rPr lang="en-GB" sz="2200" dirty="0"/>
              <a:t> patterns or knowledge from huge amount of data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Or in short 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Search for Valuable Information in Large Volumes of Data</a:t>
            </a:r>
          </a:p>
          <a:p>
            <a:pPr eaLnBrk="1" hangingPunct="1">
              <a:lnSpc>
                <a:spcPct val="110000"/>
              </a:lnSpc>
            </a:pPr>
            <a:r>
              <a:rPr lang="en-US" sz="2200" dirty="0" smtClean="0"/>
              <a:t>Alternative </a:t>
            </a:r>
            <a:r>
              <a:rPr lang="en-US" sz="2200" dirty="0"/>
              <a:t>names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200" dirty="0"/>
              <a:t>Knowledge discovery (mining) in databases (KDD), knowledge extraction, data/pattern analysis, data archeology, data dredging, information harvesting, business intelligence, etc</a:t>
            </a:r>
            <a:r>
              <a:rPr lang="en-US" sz="2200" dirty="0" smtClean="0"/>
              <a:t>.</a:t>
            </a: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4659CF2-2140-4349-B809-2E1596CF34B4}" type="slidenum">
              <a:rPr lang="en-US" sz="1400"/>
              <a:pPr eaLnBrk="1" hangingPunct="1"/>
              <a:t>2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27818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Data Objects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sz="2400"/>
              <a:t>Data sets are made up of data objects.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/>
              <a:t>A </a:t>
            </a:r>
            <a:r>
              <a:rPr lang="en-US" altLang="en-US" sz="2400" b="1"/>
              <a:t>data object</a:t>
            </a:r>
            <a:r>
              <a:rPr lang="en-US" altLang="en-US" sz="2400"/>
              <a:t> represents an entity.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/>
              <a:t>Examples: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/>
              <a:t>sales database:  customers, store items, sales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/>
              <a:t>medical database: patients, treatments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/>
              <a:t>university database: students, professors, courses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/>
              <a:t>Also called </a:t>
            </a:r>
            <a:r>
              <a:rPr lang="en-US" altLang="en-US" sz="2400" i="1"/>
              <a:t>samples , examples, instances, data points, objects, tuples</a:t>
            </a:r>
            <a:r>
              <a:rPr lang="en-US" altLang="en-US" sz="2400"/>
              <a:t>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/>
              <a:t>Data objects are described by </a:t>
            </a:r>
            <a:r>
              <a:rPr lang="en-US" altLang="en-US" sz="2400" b="1"/>
              <a:t>attributes</a:t>
            </a:r>
            <a:r>
              <a:rPr lang="en-US" altLang="en-US" sz="2400"/>
              <a:t>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/>
              <a:t>Database rows -&gt; data objects; columns -&gt;attributes.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89B63E6-D28D-4053-A418-63DB605E107A}" type="slidenum">
              <a:rPr lang="en-US" altLang="en-US" sz="12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54938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Attributes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295400"/>
            <a:ext cx="8686800" cy="5181600"/>
          </a:xfrm>
        </p:spPr>
        <p:txBody>
          <a:bodyPr/>
          <a:lstStyle/>
          <a:p>
            <a:pPr eaLnBrk="1" hangingPunct="1"/>
            <a:r>
              <a:rPr lang="en-US" altLang="en-US" b="1" smtClean="0"/>
              <a:t>Attribute (</a:t>
            </a:r>
            <a:r>
              <a:rPr lang="en-US" altLang="en-US" smtClean="0"/>
              <a:t>or</a:t>
            </a:r>
            <a:r>
              <a:rPr lang="en-US" altLang="en-US" b="1" smtClean="0"/>
              <a:t> dimensions, features, variables</a:t>
            </a:r>
            <a:r>
              <a:rPr lang="en-US" altLang="en-US" smtClean="0"/>
              <a:t>): a data field, representing a characteristic or feature of a data object.</a:t>
            </a:r>
          </a:p>
          <a:p>
            <a:pPr lvl="1" eaLnBrk="1" hangingPunct="1"/>
            <a:r>
              <a:rPr lang="en-US" altLang="en-US" i="1" smtClean="0"/>
              <a:t>E.g., customer _ID, name, address</a:t>
            </a:r>
          </a:p>
          <a:p>
            <a:pPr eaLnBrk="1" hangingPunct="1"/>
            <a:r>
              <a:rPr lang="en-US" altLang="en-US" smtClean="0"/>
              <a:t>Types:</a:t>
            </a:r>
          </a:p>
          <a:p>
            <a:pPr lvl="1" eaLnBrk="1" hangingPunct="1"/>
            <a:r>
              <a:rPr lang="en-US" altLang="en-US" smtClean="0"/>
              <a:t>Nominal</a:t>
            </a:r>
          </a:p>
          <a:p>
            <a:pPr lvl="1" eaLnBrk="1" hangingPunct="1"/>
            <a:r>
              <a:rPr lang="en-US" altLang="en-US" smtClean="0"/>
              <a:t>Binary</a:t>
            </a:r>
          </a:p>
          <a:p>
            <a:pPr lvl="1" eaLnBrk="1" hangingPunct="1"/>
            <a:r>
              <a:rPr lang="en-US" altLang="en-US" smtClean="0"/>
              <a:t>Numeric: quantitative</a:t>
            </a:r>
          </a:p>
          <a:p>
            <a:pPr lvl="2" eaLnBrk="1" hangingPunct="1"/>
            <a:r>
              <a:rPr lang="en-US" altLang="en-US" sz="2800"/>
              <a:t>Interval-scaled</a:t>
            </a:r>
          </a:p>
          <a:p>
            <a:pPr lvl="2" eaLnBrk="1" hangingPunct="1"/>
            <a:r>
              <a:rPr lang="en-US" altLang="en-US" sz="2800"/>
              <a:t>Ratio-scaled</a:t>
            </a:r>
            <a:endParaRPr lang="en-US" altLang="en-US" smtClean="0"/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FFF6795-B64C-4D5D-83EB-E49B5355F6C3}" type="slidenum">
              <a:rPr lang="en-US" altLang="en-US" sz="12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89983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170981"/>
                </a:solidFill>
              </a:rPr>
              <a:t>Attribute Types</a:t>
            </a:r>
            <a:r>
              <a:rPr lang="en-US" altLang="en-US" smtClean="0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292100" indent="-292100"/>
            <a:r>
              <a:rPr lang="en-US" altLang="en-US" sz="2000" b="1"/>
              <a:t>Nominal:</a:t>
            </a:r>
            <a:r>
              <a:rPr lang="en-US" altLang="en-US" sz="2000"/>
              <a:t> categories, states, or “names of things”</a:t>
            </a:r>
          </a:p>
          <a:p>
            <a:pPr marL="749300" lvl="1" indent="-342900"/>
            <a:r>
              <a:rPr lang="en-US" altLang="en-US" sz="2000" i="1"/>
              <a:t>Hair_color = </a:t>
            </a:r>
            <a:r>
              <a:rPr lang="en-US" altLang="en-US" sz="2000"/>
              <a:t>{</a:t>
            </a:r>
            <a:r>
              <a:rPr lang="en-US" altLang="en-US" sz="2000" i="1"/>
              <a:t>auburn, black, blond, brown, grey, red, white</a:t>
            </a:r>
            <a:r>
              <a:rPr lang="en-US" altLang="en-US" sz="2000"/>
              <a:t>}</a:t>
            </a:r>
          </a:p>
          <a:p>
            <a:pPr marL="749300" lvl="1" indent="-342900"/>
            <a:r>
              <a:rPr lang="en-US" altLang="en-US" sz="2000"/>
              <a:t>marital status, occupation, ID numbers, zip codes</a:t>
            </a:r>
          </a:p>
          <a:p>
            <a:pPr marL="292100" indent="-292100"/>
            <a:r>
              <a:rPr lang="en-US" altLang="en-US" sz="2000" b="1"/>
              <a:t>Binary</a:t>
            </a:r>
          </a:p>
          <a:p>
            <a:pPr marL="749300" lvl="1" indent="-342900"/>
            <a:r>
              <a:rPr lang="en-US" altLang="en-US" sz="2000"/>
              <a:t>Nominal attribute with only 2 states (0 and 1)</a:t>
            </a:r>
          </a:p>
          <a:p>
            <a:pPr marL="749300" lvl="1" indent="-342900"/>
            <a:r>
              <a:rPr lang="en-US" altLang="en-US" sz="2000" u="sng"/>
              <a:t>Symmetric binary</a:t>
            </a:r>
            <a:r>
              <a:rPr lang="en-US" altLang="en-US" sz="2000"/>
              <a:t>: both outcomes equally important</a:t>
            </a:r>
          </a:p>
          <a:p>
            <a:pPr marL="1257300" lvl="2" indent="-393700"/>
            <a:r>
              <a:rPr lang="en-US" altLang="en-US"/>
              <a:t>e.g., gender</a:t>
            </a:r>
          </a:p>
          <a:p>
            <a:pPr marL="749300" lvl="1" indent="-342900"/>
            <a:r>
              <a:rPr lang="en-US" altLang="en-US" sz="2000" u="sng"/>
              <a:t>Asymmetric binary</a:t>
            </a:r>
            <a:r>
              <a:rPr lang="en-US" altLang="en-US" sz="2000"/>
              <a:t>: outcomes not equally important.  </a:t>
            </a:r>
          </a:p>
          <a:p>
            <a:pPr marL="1257300" lvl="2" indent="-393700"/>
            <a:r>
              <a:rPr lang="en-US" altLang="en-US"/>
              <a:t>e.g., medical test (positive vs. negative)</a:t>
            </a:r>
          </a:p>
          <a:p>
            <a:pPr marL="1257300" lvl="2" indent="-393700"/>
            <a:r>
              <a:rPr lang="en-US" altLang="en-US"/>
              <a:t>Convention: assign 1 to most important outcome (e.g., HIV positive)</a:t>
            </a:r>
          </a:p>
          <a:p>
            <a:pPr marL="292100" indent="-292100"/>
            <a:r>
              <a:rPr lang="en-US" altLang="en-US" sz="2000" b="1"/>
              <a:t>Ordinal</a:t>
            </a:r>
          </a:p>
          <a:p>
            <a:pPr marL="749300" lvl="1" indent="-342900"/>
            <a:r>
              <a:rPr lang="en-US" altLang="en-US" sz="2000"/>
              <a:t>Values have a meaningful order (ranking) but magnitude between successive values is not known.</a:t>
            </a:r>
          </a:p>
          <a:p>
            <a:pPr marL="749300" lvl="1" indent="-342900"/>
            <a:r>
              <a:rPr lang="en-US" altLang="en-US" sz="2000" i="1"/>
              <a:t>Size = </a:t>
            </a:r>
            <a:r>
              <a:rPr lang="en-US" altLang="en-US" sz="2000"/>
              <a:t>{</a:t>
            </a:r>
            <a:r>
              <a:rPr lang="en-US" altLang="en-US" sz="2000" i="1"/>
              <a:t>small, medium, large</a:t>
            </a:r>
            <a:r>
              <a:rPr lang="en-US" altLang="en-US" sz="2000"/>
              <a:t>}</a:t>
            </a:r>
            <a:r>
              <a:rPr lang="en-US" altLang="en-US" sz="2000" i="1"/>
              <a:t>,</a:t>
            </a:r>
            <a:r>
              <a:rPr lang="en-US" altLang="en-US" sz="2000"/>
              <a:t> grades, army rankings</a:t>
            </a:r>
          </a:p>
        </p:txBody>
      </p:sp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74C6DA3-BA67-4D0B-A1D4-73243F66AA78}" type="slidenum">
              <a:rPr lang="en-US" altLang="en-US" sz="12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0715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170981"/>
                </a:solidFill>
              </a:rPr>
              <a:t>Numeric Attribute Types</a:t>
            </a:r>
            <a:r>
              <a:rPr lang="en-US" altLang="en-US" smtClean="0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295400"/>
            <a:ext cx="8382000" cy="5257800"/>
          </a:xfrm>
        </p:spPr>
        <p:txBody>
          <a:bodyPr/>
          <a:lstStyle/>
          <a:p>
            <a:pPr marL="292100" indent="-292100"/>
            <a:r>
              <a:rPr lang="en-US" altLang="en-US" sz="2400"/>
              <a:t>Quantity (integer or real-valued)</a:t>
            </a:r>
          </a:p>
          <a:p>
            <a:pPr marL="292100" indent="-292100"/>
            <a:r>
              <a:rPr lang="en-US" altLang="en-US" sz="2400" b="1"/>
              <a:t>Interval</a:t>
            </a:r>
          </a:p>
          <a:p>
            <a:pPr marL="1257300" lvl="2" indent="-393700"/>
            <a:r>
              <a:rPr lang="en-US" altLang="en-US" smtClean="0"/>
              <a:t>Measured on a scale of </a:t>
            </a:r>
            <a:r>
              <a:rPr lang="en-US" altLang="en-US" b="1" smtClean="0"/>
              <a:t>equal-sized units</a:t>
            </a:r>
          </a:p>
          <a:p>
            <a:pPr marL="1257300" lvl="2" indent="-393700"/>
            <a:r>
              <a:rPr lang="en-US" altLang="en-US" smtClean="0"/>
              <a:t>Values have order</a:t>
            </a:r>
          </a:p>
          <a:p>
            <a:pPr marL="1714500" lvl="3" indent="-393700"/>
            <a:r>
              <a:rPr lang="en-US" altLang="en-US" sz="2400"/>
              <a:t>E.g., </a:t>
            </a:r>
            <a:r>
              <a:rPr lang="en-US" altLang="en-US" sz="2400" i="1"/>
              <a:t>temperature in C</a:t>
            </a:r>
            <a:r>
              <a:rPr lang="en-US" altLang="en-US" sz="2400" i="1">
                <a:cs typeface="Tahoma" panose="020B0604030504040204" pitchFamily="34" charset="0"/>
              </a:rPr>
              <a:t>˚</a:t>
            </a:r>
            <a:r>
              <a:rPr lang="en-US" altLang="en-US" sz="2400" i="1"/>
              <a:t>or F</a:t>
            </a:r>
            <a:r>
              <a:rPr lang="en-US" altLang="en-US" sz="2400" i="1">
                <a:cs typeface="Tahoma" panose="020B0604030504040204" pitchFamily="34" charset="0"/>
              </a:rPr>
              <a:t>˚</a:t>
            </a:r>
            <a:r>
              <a:rPr lang="en-US" altLang="en-US" sz="2400" i="1"/>
              <a:t>, calendar dates</a:t>
            </a:r>
          </a:p>
          <a:p>
            <a:pPr marL="1257300" lvl="2" indent="-393700"/>
            <a:r>
              <a:rPr lang="en-US" altLang="en-US" smtClean="0"/>
              <a:t>No true zero-point</a:t>
            </a:r>
          </a:p>
          <a:p>
            <a:pPr marL="292100" indent="-292100"/>
            <a:r>
              <a:rPr lang="en-US" altLang="en-US" sz="2400" b="1"/>
              <a:t>Ratio</a:t>
            </a:r>
          </a:p>
          <a:p>
            <a:pPr marL="1257300" lvl="2" indent="-393700"/>
            <a:r>
              <a:rPr lang="en-US" altLang="en-US" smtClean="0"/>
              <a:t>Inherent </a:t>
            </a:r>
            <a:r>
              <a:rPr lang="en-US" altLang="en-US" b="1" smtClean="0"/>
              <a:t>zero-point</a:t>
            </a:r>
          </a:p>
          <a:p>
            <a:pPr marL="1257300" lvl="2" indent="-393700"/>
            <a:r>
              <a:rPr lang="en-US" altLang="en-US" smtClean="0"/>
              <a:t>We can speak of values as being an order of magnitude larger than the unit of measurement (10 K</a:t>
            </a:r>
            <a:r>
              <a:rPr lang="en-US" altLang="en-US" smtClean="0">
                <a:cs typeface="Tahoma" panose="020B0604030504040204" pitchFamily="34" charset="0"/>
              </a:rPr>
              <a:t>˚</a:t>
            </a:r>
            <a:r>
              <a:rPr lang="en-US" altLang="en-US" smtClean="0"/>
              <a:t> is twice as high as 5 K</a:t>
            </a:r>
            <a:r>
              <a:rPr lang="en-US" altLang="en-US" smtClean="0">
                <a:cs typeface="Tahoma" panose="020B0604030504040204" pitchFamily="34" charset="0"/>
              </a:rPr>
              <a:t>˚</a:t>
            </a:r>
            <a:r>
              <a:rPr lang="en-US" altLang="en-US" smtClean="0"/>
              <a:t>).</a:t>
            </a:r>
          </a:p>
          <a:p>
            <a:pPr marL="1714500" lvl="3" indent="-393700"/>
            <a:r>
              <a:rPr lang="en-US" altLang="en-US" sz="2400"/>
              <a:t>e.g., </a:t>
            </a:r>
            <a:r>
              <a:rPr lang="en-US" altLang="en-US" sz="2400" i="1"/>
              <a:t>temperature in Kelvin, length, counts, monetary quantities</a:t>
            </a:r>
            <a:endParaRPr lang="en-US" altLang="en-US" i="1"/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A16E567-1B5F-49A2-A012-C642B6305728}" type="slidenum">
              <a:rPr lang="en-US" altLang="en-US" sz="12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53488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Discrete vs. Continuous Attributes 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219200"/>
            <a:ext cx="85344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b="1"/>
              <a:t>Discrete</a:t>
            </a:r>
            <a:r>
              <a:rPr lang="en-US" altLang="en-US" sz="2400"/>
              <a:t> </a:t>
            </a:r>
            <a:r>
              <a:rPr lang="en-US" altLang="en-US" sz="2400" b="1"/>
              <a:t>Attribute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Has only a finite or countably infinite set of values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E.g., zip codes, profession, or the set of words in a collection of documents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Sometimes, represented as integer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Note: Binary attributes are a special case of discrete attributes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/>
              <a:t>Continuous</a:t>
            </a:r>
            <a:r>
              <a:rPr lang="en-US" altLang="en-US" sz="2400"/>
              <a:t> </a:t>
            </a:r>
            <a:r>
              <a:rPr lang="en-US" altLang="en-US" sz="2400" b="1"/>
              <a:t>Attribute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Has real numbers as attribute values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E.g., temperature, height, or weight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Practically, real values can only be measured and represented using a finite number of digits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Continuous attributes are typically represented as floating-point variables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12023E2-BBAC-4154-A39D-DAE84E61CDAB}" type="slidenum">
              <a:rPr lang="en-US" altLang="en-US" sz="12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74093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9144000" cy="685800"/>
          </a:xfrm>
        </p:spPr>
        <p:txBody>
          <a:bodyPr/>
          <a:lstStyle/>
          <a:p>
            <a:pPr eaLnBrk="1" hangingPunct="1"/>
            <a:r>
              <a:rPr lang="en-US" sz="3200"/>
              <a:t>Data Quality: Why Preprocess the Data?</a:t>
            </a:r>
            <a:endParaRPr lang="en-US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295400"/>
            <a:ext cx="8382000" cy="494665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40000"/>
              </a:lnSpc>
            </a:pPr>
            <a:r>
              <a:rPr lang="en-US" sz="2600"/>
              <a:t>Measures for data quality: A multidimensional view</a:t>
            </a:r>
          </a:p>
          <a:p>
            <a:pPr lvl="1" eaLnBrk="1" hangingPunct="1">
              <a:lnSpc>
                <a:spcPct val="140000"/>
              </a:lnSpc>
            </a:pPr>
            <a:r>
              <a:rPr lang="en-US" sz="2600"/>
              <a:t>Accuracy: correct or wrong, accurate or not</a:t>
            </a:r>
          </a:p>
          <a:p>
            <a:pPr lvl="1" eaLnBrk="1" hangingPunct="1">
              <a:lnSpc>
                <a:spcPct val="140000"/>
              </a:lnSpc>
            </a:pPr>
            <a:r>
              <a:rPr lang="en-US" sz="2600"/>
              <a:t>Completeness: not recorded, unavailable, …</a:t>
            </a:r>
          </a:p>
          <a:p>
            <a:pPr lvl="1" eaLnBrk="1" hangingPunct="1">
              <a:lnSpc>
                <a:spcPct val="140000"/>
              </a:lnSpc>
            </a:pPr>
            <a:r>
              <a:rPr lang="en-US" sz="2600"/>
              <a:t>Consistency: some modified but some not, dangling, …</a:t>
            </a:r>
          </a:p>
          <a:p>
            <a:pPr lvl="1" eaLnBrk="1" hangingPunct="1">
              <a:lnSpc>
                <a:spcPct val="140000"/>
              </a:lnSpc>
            </a:pPr>
            <a:r>
              <a:rPr lang="en-US" sz="2600"/>
              <a:t>Timeliness: timely update? </a:t>
            </a:r>
          </a:p>
          <a:p>
            <a:pPr lvl="1" eaLnBrk="1" hangingPunct="1">
              <a:lnSpc>
                <a:spcPct val="140000"/>
              </a:lnSpc>
            </a:pPr>
            <a:r>
              <a:rPr lang="en-US" sz="2600"/>
              <a:t>Believability: how trustable the data are correct?</a:t>
            </a:r>
          </a:p>
          <a:p>
            <a:pPr lvl="1" eaLnBrk="1" hangingPunct="1">
              <a:lnSpc>
                <a:spcPct val="140000"/>
              </a:lnSpc>
            </a:pPr>
            <a:r>
              <a:rPr lang="en-US" sz="2600"/>
              <a:t>Interpretability: how easily the data can be understood?</a:t>
            </a:r>
          </a:p>
        </p:txBody>
      </p:sp>
      <p:sp>
        <p:nvSpPr>
          <p:cNvPr id="8194" name="Rectangle 206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716FE6F-8F57-4F32-9362-49281966A38F}" type="slidenum">
              <a:rPr lang="en-US" sz="1200"/>
              <a:pPr eaLnBrk="1" hangingPunct="1"/>
              <a:t>25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47260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9144000" cy="6858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Tasks of </a:t>
            </a:r>
            <a:r>
              <a:rPr lang="en-US" sz="3200" dirty="0"/>
              <a:t>Data Preprocessing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295400"/>
            <a:ext cx="8305800" cy="5105400"/>
          </a:xfrm>
        </p:spPr>
        <p:txBody>
          <a:bodyPr/>
          <a:lstStyle/>
          <a:p>
            <a:pPr eaLnBrk="1" hangingPunct="1"/>
            <a:r>
              <a:rPr lang="en-US" sz="2400" b="1"/>
              <a:t>Data cleaning</a:t>
            </a:r>
          </a:p>
          <a:p>
            <a:pPr lvl="1" eaLnBrk="1" hangingPunct="1"/>
            <a:r>
              <a:rPr lang="en-US"/>
              <a:t>Fill in missing values, smooth noisy data, identify or remove outliers, and resolve inconsistencies</a:t>
            </a:r>
          </a:p>
          <a:p>
            <a:pPr eaLnBrk="1" hangingPunct="1"/>
            <a:r>
              <a:rPr lang="en-US" sz="2400" b="1"/>
              <a:t>Data integration</a:t>
            </a:r>
          </a:p>
          <a:p>
            <a:pPr lvl="1" eaLnBrk="1" hangingPunct="1"/>
            <a:r>
              <a:rPr lang="en-US"/>
              <a:t>Integration of multiple databases, data cubes, or files</a:t>
            </a:r>
          </a:p>
          <a:p>
            <a:pPr eaLnBrk="1" hangingPunct="1"/>
            <a:r>
              <a:rPr lang="en-US" sz="2400" b="1"/>
              <a:t>Data reduction</a:t>
            </a:r>
          </a:p>
          <a:p>
            <a:pPr lvl="1" eaLnBrk="1" hangingPunct="1"/>
            <a:r>
              <a:rPr lang="en-US"/>
              <a:t>Dimensionality reduction</a:t>
            </a:r>
          </a:p>
          <a:p>
            <a:pPr lvl="1" eaLnBrk="1" hangingPunct="1"/>
            <a:r>
              <a:rPr lang="en-US"/>
              <a:t>Numerosity reduction</a:t>
            </a:r>
          </a:p>
          <a:p>
            <a:pPr lvl="1" eaLnBrk="1" hangingPunct="1"/>
            <a:r>
              <a:rPr lang="en-US"/>
              <a:t>Data compression</a:t>
            </a:r>
          </a:p>
          <a:p>
            <a:pPr eaLnBrk="1" hangingPunct="1"/>
            <a:r>
              <a:rPr lang="en-US" sz="2400" b="1"/>
              <a:t>Data transformation and data discretization</a:t>
            </a:r>
          </a:p>
          <a:p>
            <a:pPr lvl="1" eaLnBrk="1" hangingPunct="1"/>
            <a:r>
              <a:rPr lang="en-US"/>
              <a:t>Normalization </a:t>
            </a:r>
          </a:p>
          <a:p>
            <a:pPr lvl="1" eaLnBrk="1" hangingPunct="1"/>
            <a:r>
              <a:rPr lang="en-US"/>
              <a:t>Concept hierarchy generation</a:t>
            </a:r>
          </a:p>
        </p:txBody>
      </p:sp>
      <p:sp>
        <p:nvSpPr>
          <p:cNvPr id="9218" name="Rectangle 206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690C15F-30A9-4FCE-A3A2-6AC1233E0750}" type="slidenum">
              <a:rPr lang="en-US" sz="1200"/>
              <a:pPr eaLnBrk="1" hangingPunct="1"/>
              <a:t>26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700347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www.cs.uiuc.edu/homes/</a:t>
            </a:r>
            <a:r>
              <a:rPr lang="en-US" dirty="0" err="1">
                <a:hlinkClick r:id="rId2"/>
              </a:rPr>
              <a:t>hanj</a:t>
            </a:r>
            <a:r>
              <a:rPr lang="en-US" dirty="0">
                <a:hlinkClick r:id="rId2"/>
              </a:rPr>
              <a:t>/cs412/bk3_slides/01Intro.ppt</a:t>
            </a:r>
            <a:r>
              <a:rPr lang="en-US" dirty="0" smtClean="0">
                <a:hlinkClick r:id="rId2"/>
              </a:rPr>
              <a:t>‎ </a:t>
            </a:r>
            <a:r>
              <a:rPr lang="en-US" dirty="0" smtClean="0"/>
              <a:t>UIUC cs412 by Prof. </a:t>
            </a:r>
            <a:r>
              <a:rPr lang="en-US" dirty="0" err="1" smtClean="0"/>
              <a:t>Jiawei</a:t>
            </a:r>
            <a:r>
              <a:rPr lang="en-US" dirty="0" smtClean="0"/>
              <a:t> Han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608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Data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We have rich data.</a:t>
            </a:r>
          </a:p>
          <a:p>
            <a:endParaRPr lang="en-US" smtClean="0"/>
          </a:p>
          <a:p>
            <a:r>
              <a:rPr lang="en-US" smtClean="0"/>
              <a:t>But we have poor knowledge.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33057" y="2473994"/>
            <a:ext cx="10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</a:t>
            </a:r>
            <a:r>
              <a:rPr lang="en-US" dirty="0" smtClean="0"/>
              <a:t>rich</a:t>
            </a:r>
            <a:endParaRPr lang="en-US" dirty="0"/>
          </a:p>
        </p:txBody>
      </p:sp>
      <p:pic>
        <p:nvPicPr>
          <p:cNvPr id="2050" name="Picture 2" descr="https://encrypted-tbn3.gstatic.com/images?q=tbn:ANd9GcRSLucIRIMiNAJqpLVm_1HoLnUcU2sMLleb891XgrEMRpGZLTe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246" y="3654682"/>
            <a:ext cx="2628900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larkstonconsulting.com/wp-content/uploads/2012/05/data_rich-245x19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883" y="591551"/>
            <a:ext cx="2333625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239891" y="5602694"/>
            <a:ext cx="17079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knowledge poor</a:t>
            </a:r>
          </a:p>
        </p:txBody>
      </p:sp>
    </p:spTree>
    <p:extLst>
      <p:ext uri="{BB962C8B-B14F-4D97-AF65-F5344CB8AC3E}">
        <p14:creationId xmlns:p14="http://schemas.microsoft.com/office/powerpoint/2010/main" val="3251236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Origins of Data Mining </a:t>
            </a:r>
          </a:p>
        </p:txBody>
      </p:sp>
      <p:sp>
        <p:nvSpPr>
          <p:cNvPr id="4" name="Rectangle 3"/>
          <p:cNvSpPr/>
          <p:nvPr/>
        </p:nvSpPr>
        <p:spPr>
          <a:xfrm>
            <a:off x="1180618" y="2152892"/>
            <a:ext cx="2523281" cy="1215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34359" y="2152892"/>
            <a:ext cx="2523281" cy="1215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64638" y="2152892"/>
            <a:ext cx="2523281" cy="1215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34358" y="4501769"/>
            <a:ext cx="2523281" cy="1215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Mining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2"/>
            <a:endCxn id="7" idx="1"/>
          </p:cNvCxnSpPr>
          <p:nvPr/>
        </p:nvCxnSpPr>
        <p:spPr>
          <a:xfrm>
            <a:off x="2442259" y="3368234"/>
            <a:ext cx="2392099" cy="1741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7" idx="0"/>
          </p:cNvCxnSpPr>
          <p:nvPr/>
        </p:nvCxnSpPr>
        <p:spPr>
          <a:xfrm flipH="1">
            <a:off x="6095999" y="3368234"/>
            <a:ext cx="1" cy="1133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7" idx="3"/>
          </p:cNvCxnSpPr>
          <p:nvPr/>
        </p:nvCxnSpPr>
        <p:spPr>
          <a:xfrm flipH="1">
            <a:off x="7357639" y="3368234"/>
            <a:ext cx="2268640" cy="1741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964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304800"/>
            <a:ext cx="7315200" cy="762000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sz="2800" dirty="0" smtClean="0"/>
              <a:t>The Origins of Data Mining </a:t>
            </a:r>
            <a:endParaRPr lang="en-US" sz="2800" dirty="0"/>
          </a:p>
        </p:txBody>
      </p:sp>
      <p:sp>
        <p:nvSpPr>
          <p:cNvPr id="48132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295400"/>
            <a:ext cx="8458200" cy="5257800"/>
          </a:xfrm>
          <a:noFill/>
        </p:spPr>
        <p:txBody>
          <a:bodyPr vert="horz" lIns="92075" tIns="46038" rIns="92075" bIns="46038" rtlCol="0">
            <a:normAutofit fontScale="92500" lnSpcReduction="1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sz="1800" dirty="0"/>
              <a:t>1989 IJCAI Workshop on Knowledge Discovery in Databases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1800" dirty="0"/>
              <a:t>Knowledge Discovery in Databases (G. </a:t>
            </a:r>
            <a:r>
              <a:rPr lang="en-US" sz="1800" dirty="0" err="1"/>
              <a:t>Piatetsky</a:t>
            </a:r>
            <a:r>
              <a:rPr lang="en-US" sz="1800" dirty="0"/>
              <a:t>-Shapiro and W. </a:t>
            </a:r>
            <a:r>
              <a:rPr lang="en-US" sz="1800" dirty="0" err="1"/>
              <a:t>Frawley</a:t>
            </a:r>
            <a:r>
              <a:rPr lang="en-US" sz="1800" dirty="0"/>
              <a:t>, 1991)</a:t>
            </a:r>
          </a:p>
          <a:p>
            <a:pPr eaLnBrk="1" hangingPunct="1">
              <a:lnSpc>
                <a:spcPct val="120000"/>
              </a:lnSpc>
            </a:pPr>
            <a:r>
              <a:rPr lang="en-US" sz="1800" dirty="0"/>
              <a:t>1991-1994 Workshops on Knowledge Discovery in Databases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1800" dirty="0"/>
              <a:t>Advances in Knowledge Discovery and Data Mining (U. Fayyad, G. </a:t>
            </a:r>
            <a:r>
              <a:rPr lang="en-US" sz="1800" dirty="0" err="1"/>
              <a:t>Piatetsky</a:t>
            </a:r>
            <a:r>
              <a:rPr lang="en-US" sz="1800" dirty="0"/>
              <a:t>-Shapiro, P. Smyth, and R. </a:t>
            </a:r>
            <a:r>
              <a:rPr lang="en-US" sz="1800" dirty="0" err="1"/>
              <a:t>Uthurusamy</a:t>
            </a:r>
            <a:r>
              <a:rPr lang="en-US" sz="1800" dirty="0"/>
              <a:t>, 1996)</a:t>
            </a:r>
          </a:p>
          <a:p>
            <a:pPr eaLnBrk="1" hangingPunct="1">
              <a:lnSpc>
                <a:spcPct val="120000"/>
              </a:lnSpc>
            </a:pPr>
            <a:r>
              <a:rPr lang="en-US" sz="1800" dirty="0"/>
              <a:t>1995-1998 International Conferences on Knowledge Discovery in Databases and Data Mining (KDD’95-98)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1800" dirty="0"/>
              <a:t>Journal of Data Mining and Knowledge Discovery (1997)</a:t>
            </a:r>
          </a:p>
          <a:p>
            <a:pPr eaLnBrk="1" hangingPunct="1">
              <a:lnSpc>
                <a:spcPct val="120000"/>
              </a:lnSpc>
            </a:pPr>
            <a:r>
              <a:rPr lang="en-US" sz="1800" dirty="0"/>
              <a:t>ACM SIGKDD conferences since 1998 and SIGKDD Explorations</a:t>
            </a:r>
          </a:p>
          <a:p>
            <a:pPr eaLnBrk="1" hangingPunct="1">
              <a:lnSpc>
                <a:spcPct val="120000"/>
              </a:lnSpc>
            </a:pPr>
            <a:r>
              <a:rPr lang="en-US" sz="1800" dirty="0"/>
              <a:t>More conferences on data mining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1800" dirty="0"/>
              <a:t>PAKDD (1997), PKDD (1997), SIAM-Data Mining (2001), (IEEE) ICDM (2001), WSDM (2008), etc.</a:t>
            </a:r>
          </a:p>
          <a:p>
            <a:pPr eaLnBrk="1" hangingPunct="1">
              <a:lnSpc>
                <a:spcPct val="120000"/>
              </a:lnSpc>
            </a:pPr>
            <a:r>
              <a:rPr lang="en-US" sz="1800" dirty="0"/>
              <a:t>ACM Transactions on KDD (2007)</a:t>
            </a:r>
          </a:p>
        </p:txBody>
      </p:sp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6569BF9-8AD7-44CB-9C83-EDF96FA14D77}" type="slidenum">
              <a:rPr lang="en-US" sz="1400"/>
              <a:pPr eaLnBrk="1" hangingPunct="1"/>
              <a:t>5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203095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8534400" cy="762000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sz="2800"/>
              <a:t>Conferences and Journals on Data Mining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idx="1"/>
          </p:nvPr>
        </p:nvSpPr>
        <p:spPr>
          <a:xfrm>
            <a:off x="1676400" y="1295400"/>
            <a:ext cx="4419600" cy="52578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800" dirty="0"/>
              <a:t>KDD Conferences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1800" dirty="0"/>
              <a:t>ACM SIGKDD Int. Conf. on Knowledge Discovery in Databases and Data Mining (KDD)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1800" dirty="0"/>
              <a:t>SIAM Data Mining Conf. (SDM)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1800" dirty="0"/>
              <a:t>(IEEE) Int. Conf. on Data Mining (ICDM)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1800" dirty="0"/>
              <a:t>European Conf. on Machine Learning and Principles and practices of Knowledge Discovery and Data Mining (ECML-PKDD)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1800" dirty="0"/>
              <a:t>Pacific-Asia Conf. on Knowledge Discovery and Data Mining (PAKDD)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1800" dirty="0"/>
              <a:t>Int. Conf. on Web Search and Data Mining (WSDM)</a:t>
            </a:r>
          </a:p>
        </p:txBody>
      </p:sp>
      <p:sp>
        <p:nvSpPr>
          <p:cNvPr id="491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4194409-B3E0-4B23-837F-BA49F7B30655}" type="slidenum">
              <a:rPr lang="en-US" sz="1400"/>
              <a:pPr eaLnBrk="1" hangingPunct="1"/>
              <a:t>6</a:t>
            </a:fld>
            <a:endParaRPr lang="en-US" sz="1400"/>
          </a:p>
        </p:txBody>
      </p:sp>
      <p:sp>
        <p:nvSpPr>
          <p:cNvPr id="49157" name="Rectangle 4"/>
          <p:cNvSpPr>
            <a:spLocks noChangeArrowheads="1"/>
          </p:cNvSpPr>
          <p:nvPr/>
        </p:nvSpPr>
        <p:spPr bwMode="auto">
          <a:xfrm>
            <a:off x="6019800" y="1371600"/>
            <a:ext cx="4343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sz="1800" dirty="0"/>
              <a:t>Other related conferences</a:t>
            </a:r>
          </a:p>
          <a:p>
            <a:pPr lvl="1" eaLnBrk="1" hangingPunct="1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sz="1800" dirty="0"/>
              <a:t>DB conferences: ACM SIGMOD, VLDB, ICDE, EDBT, ICDT, …</a:t>
            </a:r>
          </a:p>
          <a:p>
            <a:pPr lvl="1" eaLnBrk="1" hangingPunct="1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sz="1800" dirty="0"/>
              <a:t>Web and IR conferences: WWW, SIGIR, WSDM</a:t>
            </a:r>
          </a:p>
          <a:p>
            <a:pPr lvl="1" eaLnBrk="1" hangingPunct="1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sz="1800" dirty="0"/>
              <a:t>ML conferences: ICML, NIPS</a:t>
            </a:r>
          </a:p>
          <a:p>
            <a:pPr lvl="1" eaLnBrk="1" hangingPunct="1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sz="1800" dirty="0"/>
              <a:t>PR conferences: CVPR, 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sz="1800" dirty="0"/>
              <a:t>Journals </a:t>
            </a:r>
          </a:p>
          <a:p>
            <a:pPr lvl="1" eaLnBrk="1" hangingPunct="1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sz="1800" dirty="0"/>
              <a:t>Data Mining and Knowledge Discovery (DAMI or DMKD)</a:t>
            </a:r>
          </a:p>
          <a:p>
            <a:pPr lvl="1" eaLnBrk="1" hangingPunct="1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sz="1800" dirty="0"/>
              <a:t>IEEE Trans. On Knowledge and Data Eng. (TKDE)</a:t>
            </a:r>
          </a:p>
          <a:p>
            <a:pPr lvl="1" eaLnBrk="1" hangingPunct="1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sz="1800" dirty="0"/>
              <a:t>KDD Explorations</a:t>
            </a:r>
          </a:p>
          <a:p>
            <a:pPr lvl="1" eaLnBrk="1" hangingPunct="1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sz="1800" dirty="0"/>
              <a:t>ACM Trans. on KDD</a:t>
            </a:r>
          </a:p>
        </p:txBody>
      </p:sp>
    </p:spTree>
    <p:extLst>
      <p:ext uri="{BB962C8B-B14F-4D97-AF65-F5344CB8AC3E}">
        <p14:creationId xmlns:p14="http://schemas.microsoft.com/office/powerpoint/2010/main" val="273703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9525000" cy="838200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sz="2800"/>
              <a:t>Where to Find References? DBLP, CiteSeer, Google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219200"/>
            <a:ext cx="8229600" cy="5257800"/>
          </a:xfrm>
          <a:noFill/>
        </p:spPr>
        <p:txBody>
          <a:bodyPr vert="horz" lIns="92075" tIns="46038" rIns="92075" bIns="46038" rtlCol="0">
            <a:normAutofit fontScale="85000" lnSpcReduction="20000"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800" u="sng"/>
              <a:t>Data mining and KDD (SIGKDD: CDROM)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1400"/>
              <a:t>Conferences: ACM-SIGKDD, IEEE-ICDM, SIAM-DM, PKDD, PAKDD, etc.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1400"/>
              <a:t>Journal: Data Mining and Knowledge Discovery, KDD Explorations, ACM TKDD</a:t>
            </a:r>
            <a:endParaRPr lang="en-US" sz="1400" u="sng"/>
          </a:p>
          <a:p>
            <a:pPr eaLnBrk="1" hangingPunct="1">
              <a:lnSpc>
                <a:spcPct val="100000"/>
              </a:lnSpc>
            </a:pPr>
            <a:r>
              <a:rPr lang="en-US" sz="1800" u="sng"/>
              <a:t>Database systems (SIGMOD: ACM SIGMOD Anthology</a:t>
            </a:r>
            <a:r>
              <a:rPr lang="en-US" sz="1600" u="sng"/>
              <a:t>—</a:t>
            </a:r>
            <a:r>
              <a:rPr lang="en-US" sz="1800" u="sng"/>
              <a:t>CD ROM)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1400"/>
              <a:t>Conferences: ACM-SIGMOD, ACM-PODS, VLDB, IEEE-ICDE, EDBT, ICDT, DASFAA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1400"/>
              <a:t>Journals: IEEE-TKDE, ACM-TODS/TOIS, JIIS, J. ACM, VLDB J., Info. Sys., etc.</a:t>
            </a:r>
            <a:endParaRPr lang="en-US" sz="1400" u="sng"/>
          </a:p>
          <a:p>
            <a:pPr eaLnBrk="1" hangingPunct="1">
              <a:lnSpc>
                <a:spcPct val="100000"/>
              </a:lnSpc>
            </a:pPr>
            <a:r>
              <a:rPr lang="en-US" sz="1800" u="sng"/>
              <a:t>AI &amp; Machine Learning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1400"/>
              <a:t>Conferences: Machine learning (ML), AAAI, IJCAI, COLT (Learning Theory), CVPR, NIPS, etc.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1400"/>
              <a:t>Journals: Machine Learning, Artificial Intelligence, Knowledge and Information Systems, IEEE-PAMI, etc.</a:t>
            </a:r>
          </a:p>
          <a:p>
            <a:pPr eaLnBrk="1" hangingPunct="1">
              <a:lnSpc>
                <a:spcPct val="100000"/>
              </a:lnSpc>
            </a:pPr>
            <a:r>
              <a:rPr lang="en-US" sz="1800" u="sng"/>
              <a:t>Web and IR</a:t>
            </a:r>
            <a:r>
              <a:rPr lang="en-US" sz="1600" b="1" u="sng"/>
              <a:t> 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1400"/>
              <a:t>Conferences: SIGIR, WWW, CIKM, etc.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1400"/>
              <a:t>Journals: WWW: Internet and Web Information Systems, </a:t>
            </a:r>
          </a:p>
          <a:p>
            <a:pPr eaLnBrk="1" hangingPunct="1">
              <a:lnSpc>
                <a:spcPct val="100000"/>
              </a:lnSpc>
            </a:pPr>
            <a:r>
              <a:rPr lang="en-US" sz="1800" u="sng"/>
              <a:t>Statistics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1400"/>
              <a:t>Conferences: Joint Stat. Meeting, etc.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1400"/>
              <a:t>Journals: Annals of statistics, etc.</a:t>
            </a:r>
          </a:p>
          <a:p>
            <a:pPr eaLnBrk="1" hangingPunct="1">
              <a:lnSpc>
                <a:spcPct val="100000"/>
              </a:lnSpc>
            </a:pPr>
            <a:r>
              <a:rPr lang="en-US" sz="1800" u="sng"/>
              <a:t>Visualization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1400"/>
              <a:t>Conference proceedings: CHI, ACM-SIGGraph, etc.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1400"/>
              <a:t>Journals: IEEE Trans. visualization and computer graphics, etc.</a:t>
            </a:r>
          </a:p>
        </p:txBody>
      </p:sp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0199353-EB0A-4405-9E1B-A5BEC9D9FC70}" type="slidenum">
              <a:rPr lang="en-US" sz="1400"/>
              <a:pPr eaLnBrk="1" hangingPunct="1"/>
              <a:t>7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122664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2396925" y="217488"/>
            <a:ext cx="7154863" cy="5540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200" dirty="0"/>
              <a:t>Recommended Reference Books</a:t>
            </a:r>
            <a:endParaRPr lang="en-US" dirty="0" smtClean="0"/>
          </a:p>
        </p:txBody>
      </p:sp>
      <p:sp>
        <p:nvSpPr>
          <p:cNvPr id="51204" name="Rectangle 3"/>
          <p:cNvSpPr>
            <a:spLocks noGrp="1" noChangeArrowheads="1"/>
          </p:cNvSpPr>
          <p:nvPr>
            <p:ph idx="1"/>
          </p:nvPr>
        </p:nvSpPr>
        <p:spPr>
          <a:xfrm>
            <a:off x="636607" y="766764"/>
            <a:ext cx="11308465" cy="5791320"/>
          </a:xfrm>
        </p:spPr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600" dirty="0"/>
              <a:t>E. </a:t>
            </a:r>
            <a:r>
              <a:rPr lang="en-US" sz="1600" dirty="0" err="1"/>
              <a:t>Alpaydin</a:t>
            </a:r>
            <a:r>
              <a:rPr lang="en-US" sz="1600" dirty="0"/>
              <a:t>. Introduction to Machine Learning, 2nd ed., MIT Press, 2011 </a:t>
            </a:r>
          </a:p>
          <a:p>
            <a:pPr eaLnBrk="1" hangingPunct="1">
              <a:lnSpc>
                <a:spcPct val="100000"/>
              </a:lnSpc>
            </a:pPr>
            <a:r>
              <a:rPr lang="en-US" sz="1600" dirty="0"/>
              <a:t>S. </a:t>
            </a:r>
            <a:r>
              <a:rPr lang="en-US" sz="1600" dirty="0" err="1"/>
              <a:t>Chakrabarti</a:t>
            </a:r>
            <a:r>
              <a:rPr lang="en-US" sz="1600" dirty="0"/>
              <a:t>. Mining the Web: Statistical Analysis of </a:t>
            </a:r>
            <a:r>
              <a:rPr lang="en-US" sz="1600" dirty="0" err="1"/>
              <a:t>Hypertex</a:t>
            </a:r>
            <a:r>
              <a:rPr lang="en-US" sz="1600" dirty="0"/>
              <a:t> and Semi-Structured Data. Morgan Kaufmann, 2002</a:t>
            </a:r>
          </a:p>
          <a:p>
            <a:pPr eaLnBrk="1" hangingPunct="1">
              <a:lnSpc>
                <a:spcPct val="100000"/>
              </a:lnSpc>
            </a:pPr>
            <a:r>
              <a:rPr lang="en-US" sz="1600" dirty="0"/>
              <a:t>R. O. </a:t>
            </a:r>
            <a:r>
              <a:rPr lang="en-US" sz="1600" dirty="0" err="1"/>
              <a:t>Duda</a:t>
            </a:r>
            <a:r>
              <a:rPr lang="en-US" sz="1600" dirty="0"/>
              <a:t>, P. E. Hart, and D. G. Stork, Pattern Classification, 2ed., Wiley-</a:t>
            </a:r>
            <a:r>
              <a:rPr lang="en-US" sz="1600" dirty="0" err="1"/>
              <a:t>Interscience</a:t>
            </a:r>
            <a:r>
              <a:rPr lang="en-US" sz="1600" dirty="0"/>
              <a:t>, 2000</a:t>
            </a:r>
          </a:p>
          <a:p>
            <a:pPr eaLnBrk="1" hangingPunct="1">
              <a:lnSpc>
                <a:spcPct val="100000"/>
              </a:lnSpc>
            </a:pPr>
            <a:r>
              <a:rPr lang="en-US" sz="1600" dirty="0"/>
              <a:t>T. </a:t>
            </a:r>
            <a:r>
              <a:rPr lang="en-US" sz="1600" dirty="0" err="1"/>
              <a:t>Dasu</a:t>
            </a:r>
            <a:r>
              <a:rPr lang="en-US" sz="1600" dirty="0"/>
              <a:t> and T. Johnson.  Exploratory Data Mining and Data Cleaning. John Wiley &amp; Sons, 2003</a:t>
            </a:r>
          </a:p>
          <a:p>
            <a:pPr eaLnBrk="1" hangingPunct="1">
              <a:lnSpc>
                <a:spcPct val="100000"/>
              </a:lnSpc>
            </a:pPr>
            <a:r>
              <a:rPr lang="en-US" sz="1600" dirty="0"/>
              <a:t>U. M. Fayyad, G. </a:t>
            </a:r>
            <a:r>
              <a:rPr lang="en-US" sz="1600" dirty="0" err="1"/>
              <a:t>Piatetsky</a:t>
            </a:r>
            <a:r>
              <a:rPr lang="en-US" sz="1600" dirty="0"/>
              <a:t>-Shapiro, P. Smyth, and R. </a:t>
            </a:r>
            <a:r>
              <a:rPr lang="en-US" sz="1600" dirty="0" err="1"/>
              <a:t>Uthurusamy</a:t>
            </a:r>
            <a:r>
              <a:rPr lang="en-US" sz="1600" dirty="0"/>
              <a:t>. Advances in Knowledge Discovery and Data Mining. AAAI/MIT Press, 1996</a:t>
            </a:r>
          </a:p>
          <a:p>
            <a:pPr eaLnBrk="1" hangingPunct="1">
              <a:lnSpc>
                <a:spcPct val="100000"/>
              </a:lnSpc>
            </a:pPr>
            <a:r>
              <a:rPr lang="en-US" sz="1600" dirty="0"/>
              <a:t>U. Fayyad, G. Grinstein, and A. </a:t>
            </a:r>
            <a:r>
              <a:rPr lang="en-US" sz="1600" dirty="0" err="1"/>
              <a:t>Wierse</a:t>
            </a:r>
            <a:r>
              <a:rPr lang="en-US" sz="1600" dirty="0"/>
              <a:t>, Information Visualization in Data Mining and Knowledge Discovery, Morgan Kaufmann, 2001</a:t>
            </a:r>
          </a:p>
          <a:p>
            <a:pPr eaLnBrk="1" hangingPunct="1">
              <a:lnSpc>
                <a:spcPct val="100000"/>
              </a:lnSpc>
            </a:pPr>
            <a:r>
              <a:rPr lang="en-US" sz="1600" dirty="0"/>
              <a:t>J. Han, M. </a:t>
            </a:r>
            <a:r>
              <a:rPr lang="en-US" sz="1600" dirty="0" err="1"/>
              <a:t>Kamber</a:t>
            </a:r>
            <a:r>
              <a:rPr lang="en-US" sz="1600" dirty="0"/>
              <a:t>, and J. Pei, Data Mining: Concepts and Techniques. Morgan Kaufmann, 3</a:t>
            </a:r>
            <a:r>
              <a:rPr lang="en-US" sz="1600" baseline="30000" dirty="0"/>
              <a:t>rd</a:t>
            </a:r>
            <a:r>
              <a:rPr lang="en-US" sz="1600" dirty="0"/>
              <a:t> ed. , 2011</a:t>
            </a:r>
          </a:p>
          <a:p>
            <a:pPr eaLnBrk="1" hangingPunct="1">
              <a:lnSpc>
                <a:spcPct val="100000"/>
              </a:lnSpc>
            </a:pPr>
            <a:r>
              <a:rPr lang="en-US" sz="1600" dirty="0"/>
              <a:t>T. Hastie, R. </a:t>
            </a:r>
            <a:r>
              <a:rPr lang="en-US" sz="1600" dirty="0" err="1"/>
              <a:t>Tibshirani</a:t>
            </a:r>
            <a:r>
              <a:rPr lang="en-US" sz="1600" dirty="0"/>
              <a:t>, and J. Friedman, The Elements of Statistical Learning: Data Mining, Inference, and Prediction, 2</a:t>
            </a:r>
            <a:r>
              <a:rPr lang="en-US" sz="1600" baseline="30000" dirty="0"/>
              <a:t>nd</a:t>
            </a:r>
            <a:r>
              <a:rPr lang="en-US" sz="1600" dirty="0"/>
              <a:t> ed., Springer, 2009</a:t>
            </a:r>
          </a:p>
          <a:p>
            <a:pPr eaLnBrk="1" hangingPunct="1">
              <a:lnSpc>
                <a:spcPct val="100000"/>
              </a:lnSpc>
            </a:pPr>
            <a:r>
              <a:rPr lang="en-US" sz="1600" dirty="0"/>
              <a:t>B. Liu, Web Data Mining, Springer 2006</a:t>
            </a:r>
          </a:p>
          <a:p>
            <a:pPr eaLnBrk="1" hangingPunct="1">
              <a:lnSpc>
                <a:spcPct val="100000"/>
              </a:lnSpc>
            </a:pPr>
            <a:r>
              <a:rPr lang="en-US" sz="1600" dirty="0"/>
              <a:t>T. M. Mitchell, Machine Learning, McGraw Hill, 1997</a:t>
            </a:r>
          </a:p>
          <a:p>
            <a:pPr eaLnBrk="1" hangingPunct="1">
              <a:lnSpc>
                <a:spcPct val="100000"/>
              </a:lnSpc>
            </a:pPr>
            <a:r>
              <a:rPr lang="en-US" sz="1600" dirty="0"/>
              <a:t>Y. Sun and J. Han, Mining Heterogeneous Information Networks, Morgan &amp; Claypool, 2012</a:t>
            </a:r>
          </a:p>
          <a:p>
            <a:pPr eaLnBrk="1" hangingPunct="1">
              <a:lnSpc>
                <a:spcPct val="100000"/>
              </a:lnSpc>
            </a:pPr>
            <a:r>
              <a:rPr lang="en-US" sz="1600" dirty="0"/>
              <a:t>P.-N. Tan, M. Steinbach and V. Kumar, Introduction to Data Mining, Wiley, 2005</a:t>
            </a:r>
          </a:p>
          <a:p>
            <a:pPr eaLnBrk="1" hangingPunct="1">
              <a:lnSpc>
                <a:spcPct val="100000"/>
              </a:lnSpc>
            </a:pPr>
            <a:r>
              <a:rPr lang="en-US" sz="1600" dirty="0"/>
              <a:t>S. M. Weiss and N. </a:t>
            </a:r>
            <a:r>
              <a:rPr lang="en-US" sz="1600" dirty="0" err="1"/>
              <a:t>Indurkhya</a:t>
            </a:r>
            <a:r>
              <a:rPr lang="en-US" sz="1600" dirty="0"/>
              <a:t>, Predictive Data Mining, Morgan Kaufmann, 1998</a:t>
            </a:r>
          </a:p>
          <a:p>
            <a:pPr eaLnBrk="1" hangingPunct="1">
              <a:lnSpc>
                <a:spcPct val="100000"/>
              </a:lnSpc>
            </a:pPr>
            <a:r>
              <a:rPr lang="en-US" sz="1600" dirty="0"/>
              <a:t>I. H. Witten and E. Frank,  Data Mining: Practical Machine Learning Tools and Techniques with Java Implementations, Morgan Kaufmann, 2</a:t>
            </a:r>
            <a:r>
              <a:rPr lang="en-US" sz="1600" baseline="30000" dirty="0"/>
              <a:t>nd</a:t>
            </a:r>
            <a:r>
              <a:rPr lang="en-US" sz="1600" dirty="0"/>
              <a:t> ed. 2005</a:t>
            </a:r>
          </a:p>
        </p:txBody>
      </p:sp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2743200" cy="3651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E2EE00D-5251-4046-BABF-3BD42871650B}" type="slidenum">
              <a:rPr lang="en-US" sz="1400"/>
              <a:pPr eaLnBrk="1" hangingPunct="1"/>
              <a:t>8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8321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Tasks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>
          <a:xfrm>
            <a:off x="1245243" y="1433512"/>
            <a:ext cx="8305800" cy="51054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Predictive Tasks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Use some variables to </a:t>
            </a:r>
            <a:r>
              <a:rPr lang="en-US" dirty="0">
                <a:solidFill>
                  <a:srgbClr val="FF0000"/>
                </a:solidFill>
              </a:rPr>
              <a:t>predict</a:t>
            </a:r>
            <a:r>
              <a:rPr lang="en-US" dirty="0"/>
              <a:t> unknown or future values of other variables. </a:t>
            </a:r>
          </a:p>
          <a:p>
            <a:pPr>
              <a:lnSpc>
                <a:spcPct val="110000"/>
              </a:lnSpc>
            </a:pPr>
            <a:endParaRPr lang="en-US" sz="1600" dirty="0"/>
          </a:p>
          <a:p>
            <a:pPr>
              <a:lnSpc>
                <a:spcPct val="110000"/>
              </a:lnSpc>
            </a:pPr>
            <a:r>
              <a:rPr lang="en-US" dirty="0"/>
              <a:t>Descriptive Tasks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Find </a:t>
            </a:r>
            <a:r>
              <a:rPr lang="en-US" dirty="0">
                <a:solidFill>
                  <a:srgbClr val="FF0000"/>
                </a:solidFill>
              </a:rPr>
              <a:t>human-interpretable</a:t>
            </a:r>
            <a:r>
              <a:rPr lang="en-US" dirty="0"/>
              <a:t> patterns that describe the data.</a:t>
            </a:r>
          </a:p>
        </p:txBody>
      </p:sp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E2B8A37-76B5-4759-9068-747EBDD6A80B}" type="slidenum">
              <a:rPr lang="en-US" sz="1400"/>
              <a:pPr eaLnBrk="1" hangingPunct="1"/>
              <a:t>9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42076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838</TotalTime>
  <Words>2243</Words>
  <Application>Microsoft Office PowerPoint</Application>
  <PresentationFormat>Widescreen</PresentationFormat>
  <Paragraphs>323</Paragraphs>
  <Slides>27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Calibri</vt:lpstr>
      <vt:lpstr>Tahoma</vt:lpstr>
      <vt:lpstr>Times New Roman</vt:lpstr>
      <vt:lpstr>Trebuchet MS</vt:lpstr>
      <vt:lpstr>Wingdings</vt:lpstr>
      <vt:lpstr>Wingdings 3</vt:lpstr>
      <vt:lpstr>Facet</vt:lpstr>
      <vt:lpstr>Visio</vt:lpstr>
      <vt:lpstr>Document</vt:lpstr>
      <vt:lpstr>   Overview on Data Mining </vt:lpstr>
      <vt:lpstr>What Is Data Mining?</vt:lpstr>
      <vt:lpstr>Why Data Mining</vt:lpstr>
      <vt:lpstr>The Origins of Data Mining </vt:lpstr>
      <vt:lpstr>The Origins of Data Mining </vt:lpstr>
      <vt:lpstr>Conferences and Journals on Data Mining</vt:lpstr>
      <vt:lpstr>Where to Find References? DBLP, CiteSeer, Google</vt:lpstr>
      <vt:lpstr>Recommended Reference Books</vt:lpstr>
      <vt:lpstr>Data Mining Tasks</vt:lpstr>
      <vt:lpstr>Data Mining Tasks</vt:lpstr>
      <vt:lpstr>Association and Correlation Analysis </vt:lpstr>
      <vt:lpstr>Classification</vt:lpstr>
      <vt:lpstr>Cluster Analysis</vt:lpstr>
      <vt:lpstr>Outlier Analysis</vt:lpstr>
      <vt:lpstr>Types Of Data </vt:lpstr>
      <vt:lpstr>Types of Data</vt:lpstr>
      <vt:lpstr>Time and Ordering: Sequential Pattern, Trend and Evolution Analysis</vt:lpstr>
      <vt:lpstr>Types of Data Sets </vt:lpstr>
      <vt:lpstr>Important Characteristics of Structured Data</vt:lpstr>
      <vt:lpstr>Data Objects</vt:lpstr>
      <vt:lpstr>Attributes</vt:lpstr>
      <vt:lpstr>Attribute Types </vt:lpstr>
      <vt:lpstr>Numeric Attribute Types </vt:lpstr>
      <vt:lpstr>Discrete vs. Continuous Attributes </vt:lpstr>
      <vt:lpstr>Data Quality: Why Preprocess the Data?</vt:lpstr>
      <vt:lpstr>Tasks of Data Preprocessing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1.  Introduction</dc:title>
  <dc:creator>Yang Mu</dc:creator>
  <cp:lastModifiedBy>Yang Mu</cp:lastModifiedBy>
  <cp:revision>33</cp:revision>
  <dcterms:created xsi:type="dcterms:W3CDTF">2014-02-07T02:36:06Z</dcterms:created>
  <dcterms:modified xsi:type="dcterms:W3CDTF">2014-04-15T17:06:52Z</dcterms:modified>
</cp:coreProperties>
</file>