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22"/>
  </p:notesMasterIdLst>
  <p:sldIdLst>
    <p:sldId id="317" r:id="rId2"/>
    <p:sldId id="31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322" r:id="rId17"/>
    <p:sldId id="319" r:id="rId18"/>
    <p:sldId id="320" r:id="rId19"/>
    <p:sldId id="321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ociation rule mining" id="{6CDA6827-2DBC-4D36-8819-E3F1F6E6647D}">
          <p14:sldIdLst>
            <p14:sldId id="317"/>
            <p14:sldId id="318"/>
          </p14:sldIdLst>
        </p14:section>
        <p14:section name="Basic concept" id="{B832CE1A-22C6-4FBD-8E11-4725071EAF73}">
          <p14:sldIdLst>
            <p14:sldId id="260"/>
            <p14:sldId id="261"/>
            <p14:sldId id="262"/>
          </p14:sldIdLst>
        </p14:section>
        <p14:section name="association rules" id="{849F4581-DE52-4746-AA03-8244C097E520}">
          <p14:sldIdLst>
            <p14:sldId id="263"/>
            <p14:sldId id="264"/>
            <p14:sldId id="265"/>
          </p14:sldIdLst>
        </p14:section>
        <p14:section name="Frequent Itemset Generation" id="{5CDD3BBF-7E67-4CE4-8938-6553580B1ABF}">
          <p14:sldIdLst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ule Generation" id="{1E7C9754-9471-43FA-8E74-860FAB9F0C53}">
          <p14:sldIdLst>
            <p14:sldId id="322"/>
            <p14:sldId id="319"/>
            <p14:sldId id="320"/>
            <p14:sldId id="321"/>
          </p14:sldIdLst>
        </p14:section>
        <p14:section name="Reference" id="{19DEFC86-A742-44D4-8329-888629C9D0F3}">
          <p14:sldIdLst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B19BA-A0BC-4908-85FF-41EBE8FA071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53AF-3BCB-44A3-8B97-59C828E2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5B3640-58B9-4FF2-8FAC-904696A6EFEB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9216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BA47E8-5B4D-4F5D-90B2-C57387069A13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8499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0A6649-F3A0-4B12-9BA6-5919B18E684D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6943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7EF63C-562D-459D-BAED-BB98A5DE093D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375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D465CF3-78CD-4FA9-9869-053236D1558D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228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BEA76-863B-4C44-95A7-3696A454A3BD}" type="slidenum">
              <a:rPr lang="en-US"/>
              <a:pPr/>
              <a:t>19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r>
              <a:rPr lang="en-US"/>
              <a:t>Han and Kamber 2001</a:t>
            </a:r>
          </a:p>
        </p:txBody>
      </p:sp>
    </p:spTree>
    <p:extLst>
      <p:ext uri="{BB962C8B-B14F-4D97-AF65-F5344CB8AC3E}">
        <p14:creationId xmlns:p14="http://schemas.microsoft.com/office/powerpoint/2010/main" val="186113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90C342-6410-443F-9BA8-515B4B0B9DF1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456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16B515-1EDC-4DF7-B7FB-6E2461FEE17A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464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F254E1-CC7C-45AA-BE42-E244C79F447A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204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1E7311-B0A8-4BFF-BFBF-C8B812476DA4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812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1F8382-6FEE-47B9-B8ED-D2EB10D684D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2^{100} – 1 because every k-itemset (pattern) for k = 1, ..,100 is frequent with support either 1 or 2.</a:t>
            </a:r>
          </a:p>
        </p:txBody>
      </p:sp>
    </p:spTree>
    <p:extLst>
      <p:ext uri="{BB962C8B-B14F-4D97-AF65-F5344CB8AC3E}">
        <p14:creationId xmlns:p14="http://schemas.microsoft.com/office/powerpoint/2010/main" val="222128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9EF30B-997C-4B04-8893-3F8B96DAB9FE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084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BDFEC6-DBF0-437A-98AA-E61B82834449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485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F4BAA3-FA21-46C2-8213-5929875DA3B8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66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97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18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9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AFA1F-A95A-4443-AD27-E76D7CC8A93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BAFF81-7D87-4530-A397-29E02706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c.edu/~liub/teach/cs583-spring-14/cs58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9448800" cy="762000"/>
          </a:xfrm>
        </p:spPr>
        <p:txBody>
          <a:bodyPr/>
          <a:lstStyle/>
          <a:p>
            <a:pPr>
              <a:tabLst>
                <a:tab pos="2570163" algn="l"/>
              </a:tabLst>
            </a:pPr>
            <a:r>
              <a:rPr lang="en-US" altLang="en-US" sz="3200"/>
              <a:t>Apriori: A Candidate Generation &amp; Test Approach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u="sng" dirty="0" err="1">
                <a:solidFill>
                  <a:srgbClr val="FF0000"/>
                </a:solidFill>
              </a:rPr>
              <a:t>Apriori</a:t>
            </a:r>
            <a:r>
              <a:rPr lang="en-US" altLang="en-US" sz="2400" u="sng" dirty="0">
                <a:solidFill>
                  <a:srgbClr val="FF0000"/>
                </a:solidFill>
              </a:rPr>
              <a:t> pruning principle</a:t>
            </a:r>
            <a:r>
              <a:rPr lang="en-US" altLang="en-US" sz="2400" dirty="0">
                <a:solidFill>
                  <a:srgbClr val="FF0000"/>
                </a:solidFill>
              </a:rPr>
              <a:t>: </a:t>
            </a:r>
            <a:r>
              <a:rPr lang="en-US" altLang="en-US" sz="2400" dirty="0"/>
              <a:t>If there is any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which is infrequent, its superset should not be generated/tested! 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dirty="0"/>
              <a:t>Agrawal &amp; </a:t>
            </a:r>
            <a:r>
              <a:rPr lang="en-US" altLang="en-US" sz="2400" dirty="0" err="1"/>
              <a:t>Srikant</a:t>
            </a:r>
            <a:r>
              <a:rPr lang="en-US" altLang="en-US" sz="2400" dirty="0"/>
              <a:t> @VLDB’94, </a:t>
            </a:r>
            <a:r>
              <a:rPr lang="en-US" altLang="en-US" sz="2400" dirty="0" err="1"/>
              <a:t>Mannila</a:t>
            </a:r>
            <a:r>
              <a:rPr lang="en-US" altLang="en-US" sz="2400" dirty="0"/>
              <a:t>, et al. @ KDD’ 94)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Method: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Generate </a:t>
            </a:r>
            <a:r>
              <a:rPr lang="en-US" altLang="en-US" dirty="0"/>
              <a:t>length (k+1) </a:t>
            </a:r>
            <a:r>
              <a:rPr lang="en-US" altLang="en-US" dirty="0">
                <a:solidFill>
                  <a:srgbClr val="FF0000"/>
                </a:solidFill>
              </a:rPr>
              <a:t>candidate </a:t>
            </a:r>
            <a:r>
              <a:rPr lang="en-US" altLang="en-US" dirty="0" err="1"/>
              <a:t>itemsets</a:t>
            </a:r>
            <a:r>
              <a:rPr lang="en-US" altLang="en-US" dirty="0"/>
              <a:t> from length k</a:t>
            </a:r>
            <a:r>
              <a:rPr lang="en-US" altLang="en-US" dirty="0">
                <a:solidFill>
                  <a:schemeClr val="bg2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frequent 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Test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the candidates against DB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Terminate when no frequent or candidate set can be generated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B1AB575-0DF2-468C-AE7A-0DCC0F0D5C00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129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The Apriori Algorithm—An Example 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20D137-6A97-4120-BF85-AF7261283345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524001" y="1371600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Database TDB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700463" y="22733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st</a:t>
            </a:r>
            <a:r>
              <a:rPr lang="en-US" altLang="en-US" sz="2400" dirty="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3821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4283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870701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1825626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252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540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H="1">
            <a:off x="6651626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6632575" y="3751263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aseline="30000">
                <a:latin typeface="Times New Roman" panose="02020603050405020304" pitchFamily="18" charset="0"/>
              </a:rPr>
              <a:t>nd</a:t>
            </a:r>
            <a:r>
              <a:rPr lang="en-US" altLang="en-US" sz="24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6398" name="AutoShape 13"/>
          <p:cNvSpPr>
            <a:spLocks noChangeArrowheads="1"/>
          </p:cNvSpPr>
          <p:nvPr/>
        </p:nvSpPr>
        <p:spPr bwMode="auto">
          <a:xfrm>
            <a:off x="9385301" y="3267225"/>
            <a:ext cx="627063" cy="461665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4059239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22225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5638801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4232275" y="588168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  <a:r>
              <a:rPr lang="en-US" altLang="en-US" sz="2400" baseline="30000">
                <a:latin typeface="Times New Roman" panose="02020603050405020304" pitchFamily="18" charset="0"/>
              </a:rPr>
              <a:t>rd</a:t>
            </a:r>
            <a:r>
              <a:rPr lang="en-US" altLang="en-US" sz="24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6403" name="AutoShape 18"/>
          <p:cNvSpPr>
            <a:spLocks noChangeArrowheads="1"/>
          </p:cNvSpPr>
          <p:nvPr/>
        </p:nvSpPr>
        <p:spPr bwMode="auto">
          <a:xfrm>
            <a:off x="1725614" y="5240487"/>
            <a:ext cx="184731" cy="461665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6858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 flipH="1">
            <a:off x="4191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43655"/>
              </p:ext>
            </p:extLst>
          </p:nvPr>
        </p:nvGraphicFramePr>
        <p:xfrm>
          <a:off x="1676400" y="1828801"/>
          <a:ext cx="1905000" cy="15541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12192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Items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A, C, 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B, C, 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A, B, C, 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41238"/>
              </p:ext>
            </p:extLst>
          </p:nvPr>
        </p:nvGraphicFramePr>
        <p:xfrm>
          <a:off x="4953000" y="1219201"/>
          <a:ext cx="1752600" cy="1865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0"/>
                <a:gridCol w="609600"/>
              </a:tblGrid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sup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{C}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{D}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{E}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08375"/>
              </p:ext>
            </p:extLst>
          </p:nvPr>
        </p:nvGraphicFramePr>
        <p:xfrm>
          <a:off x="7467600" y="1371601"/>
          <a:ext cx="1752600" cy="15541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0"/>
                <a:gridCol w="6096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sup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{A}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{C}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{E}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/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33959"/>
              </p:ext>
            </p:extLst>
          </p:nvPr>
        </p:nvGraphicFramePr>
        <p:xfrm>
          <a:off x="8077200" y="3581401"/>
          <a:ext cx="1143000" cy="217646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0"/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/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B}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/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C}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/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E}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/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C}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/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E}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/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{C, E}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/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56079"/>
              </p:ext>
            </p:extLst>
          </p:nvPr>
        </p:nvGraphicFramePr>
        <p:xfrm>
          <a:off x="4724400" y="3429001"/>
          <a:ext cx="1752600" cy="20214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0"/>
                <a:gridCol w="609600"/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sup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B}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C}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E}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C}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E}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{C, E}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0" marB="45680" horzOverflow="overflow"/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63309"/>
              </p:ext>
            </p:extLst>
          </p:nvPr>
        </p:nvGraphicFramePr>
        <p:xfrm>
          <a:off x="2286000" y="3862389"/>
          <a:ext cx="1752600" cy="1443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0"/>
                <a:gridCol w="609600"/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9" marB="4565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sup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9" marB="45659" horzOverflow="overflow"/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C}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9" marB="4565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9" marB="45659" horzOverflow="overflow"/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C}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9" marB="4565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9" marB="45659" horzOverflow="overflow"/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E}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9" marB="4565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9" marB="45659" horzOverflow="overflow"/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{C, E}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9" marB="4565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9" marB="45659" horzOverflow="overflow"/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75504"/>
              </p:ext>
            </p:extLst>
          </p:nvPr>
        </p:nvGraphicFramePr>
        <p:xfrm>
          <a:off x="2667000" y="5867401"/>
          <a:ext cx="1143000" cy="6588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0"/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8" marB="45738" horzOverflow="overflow"/>
                </a:tc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{B, C, E}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8" marB="45738" horzOverflow="overflow"/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16019"/>
              </p:ext>
            </p:extLst>
          </p:nvPr>
        </p:nvGraphicFramePr>
        <p:xfrm>
          <a:off x="6096000" y="5867401"/>
          <a:ext cx="1752600" cy="6191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sup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C, E}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6552" name="Text Box 167"/>
          <p:cNvSpPr txBox="1">
            <a:spLocks noChangeArrowheads="1"/>
          </p:cNvSpPr>
          <p:nvPr/>
        </p:nvSpPr>
        <p:spPr bwMode="auto">
          <a:xfrm>
            <a:off x="3352800" y="1143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/>
              <a:t>Sup</a:t>
            </a:r>
            <a:r>
              <a:rPr lang="en-US" altLang="en-US" sz="2400" baseline="-25000" dirty="0" err="1"/>
              <a:t>min</a:t>
            </a:r>
            <a:r>
              <a:rPr lang="en-US" altLang="en-US" sz="2400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5032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543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The Apriori Algorithm (</a:t>
            </a:r>
            <a:r>
              <a:rPr lang="en-US" altLang="en-US" sz="3200"/>
              <a:t>Pseudo-Code</a:t>
            </a:r>
            <a:r>
              <a:rPr lang="en-US" altLang="en-US" sz="3200" u="sng"/>
              <a:t>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924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C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: Candidate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: frequent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 dirty="0"/>
              <a:t>L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F83F24"/>
                </a:solidFill>
              </a:rPr>
              <a:t>for</a:t>
            </a:r>
            <a:r>
              <a:rPr lang="en-US" altLang="en-US" sz="2400" b="1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k</a:t>
            </a:r>
            <a:r>
              <a:rPr lang="en-US" altLang="en-US" sz="2400" dirty="0"/>
              <a:t> = 1;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!=</a:t>
            </a:r>
            <a:r>
              <a:rPr lang="en-US" altLang="en-US" sz="2400" dirty="0">
                <a:sym typeface="Symbol" panose="05050102010706020507" pitchFamily="18" charset="2"/>
              </a:rPr>
              <a:t></a:t>
            </a:r>
            <a:r>
              <a:rPr lang="en-US" altLang="en-US" sz="2400" dirty="0"/>
              <a:t>; </a:t>
            </a:r>
            <a:r>
              <a:rPr lang="en-US" altLang="en-US" sz="2400" i="1" dirty="0"/>
              <a:t>k</a:t>
            </a:r>
            <a:r>
              <a:rPr lang="en-US" altLang="en-US" sz="2400" dirty="0"/>
              <a:t>++) </a:t>
            </a:r>
            <a:r>
              <a:rPr lang="en-US" altLang="en-US" sz="2400" b="1" dirty="0">
                <a:solidFill>
                  <a:srgbClr val="F83F24"/>
                </a:solidFill>
              </a:rPr>
              <a:t>do begin</a:t>
            </a: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    </a:t>
            </a:r>
            <a:r>
              <a:rPr lang="en-US" altLang="en-US" sz="2400" i="1" dirty="0"/>
              <a:t>C</a:t>
            </a:r>
            <a:r>
              <a:rPr lang="en-US" altLang="en-US" sz="2400" i="1" baseline="-25000" dirty="0"/>
              <a:t>k+1</a:t>
            </a:r>
            <a:r>
              <a:rPr lang="en-US" altLang="en-US" sz="2400" dirty="0"/>
              <a:t> = candidates generated from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    </a:t>
            </a:r>
            <a:r>
              <a:rPr lang="en-US" altLang="en-US" sz="2400" b="1" dirty="0">
                <a:solidFill>
                  <a:srgbClr val="F83F24"/>
                </a:solidFill>
              </a:rPr>
              <a:t>for each</a:t>
            </a:r>
            <a:r>
              <a:rPr lang="en-US" altLang="en-US" sz="2400" dirty="0"/>
              <a:t> transaction </a:t>
            </a:r>
            <a:r>
              <a:rPr lang="en-US" altLang="en-US" sz="2400" i="1" dirty="0"/>
              <a:t>t</a:t>
            </a:r>
            <a:r>
              <a:rPr lang="en-US" altLang="en-US" sz="2400" dirty="0"/>
              <a:t> in database 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  increment the count of all candidates in 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k+1</a:t>
            </a:r>
            <a:r>
              <a:rPr lang="en-US" altLang="en-US" dirty="0"/>
              <a:t> that are contained in </a:t>
            </a:r>
            <a:r>
              <a:rPr lang="en-US" altLang="en-US" i="1" dirty="0"/>
              <a:t>t</a:t>
            </a:r>
            <a:endParaRPr lang="en-US" altLang="en-US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   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k+1</a:t>
            </a:r>
            <a:r>
              <a:rPr lang="en-US" altLang="en-US" sz="2400" dirty="0"/>
              <a:t>  = candidates in </a:t>
            </a:r>
            <a:r>
              <a:rPr lang="en-US" altLang="en-US" sz="2400" i="1" dirty="0"/>
              <a:t>C</a:t>
            </a:r>
            <a:r>
              <a:rPr lang="en-US" altLang="en-US" sz="2400" i="1" baseline="-25000" dirty="0"/>
              <a:t>k+1</a:t>
            </a:r>
            <a:r>
              <a:rPr lang="en-US" altLang="en-US" sz="2400" dirty="0"/>
              <a:t> with </a:t>
            </a:r>
            <a:r>
              <a:rPr lang="en-US" altLang="en-US" sz="2400" dirty="0" err="1"/>
              <a:t>min_support</a:t>
            </a: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   </a:t>
            </a:r>
            <a:r>
              <a:rPr lang="en-US" altLang="en-US" sz="2400" b="1" dirty="0">
                <a:solidFill>
                  <a:srgbClr val="F83F24"/>
                </a:solidFill>
              </a:rPr>
              <a:t> end</a:t>
            </a: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F83F24"/>
                </a:solidFill>
              </a:rPr>
              <a:t>return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r>
              <a:rPr lang="en-US" altLang="en-US" sz="2400" i="1" baseline="-25000" dirty="0"/>
              <a:t>k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;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4CDBD4-6DAF-4ABA-8CE2-2E2C2232FFF3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58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of Apriori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83820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How to generate candidates?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Step 1: self-joining </a:t>
            </a:r>
            <a:r>
              <a:rPr lang="en-US" altLang="en-US" i="1"/>
              <a:t>L</a:t>
            </a:r>
            <a:r>
              <a:rPr lang="en-US" altLang="en-US" i="1" baseline="-25000"/>
              <a:t>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Step 2: pruning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Example of Candidate-generation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/>
              <a:t>L</a:t>
            </a:r>
            <a:r>
              <a:rPr lang="en-US" altLang="en-US" i="1" baseline="-25000"/>
              <a:t>3</a:t>
            </a:r>
            <a:r>
              <a:rPr lang="en-US" altLang="en-US" i="1"/>
              <a:t>=</a:t>
            </a:r>
            <a:r>
              <a:rPr lang="en-US" altLang="en-US"/>
              <a:t>{</a:t>
            </a:r>
            <a:r>
              <a:rPr lang="en-US" altLang="en-US" i="1"/>
              <a:t>abc, abd, acd, ace, bcd</a:t>
            </a:r>
            <a:r>
              <a:rPr lang="en-US" altLang="en-US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Self-joining: </a:t>
            </a:r>
            <a:r>
              <a:rPr lang="en-US" altLang="en-US" i="1"/>
              <a:t>L</a:t>
            </a:r>
            <a:r>
              <a:rPr lang="en-US" altLang="en-US" i="1" baseline="-25000"/>
              <a:t>3</a:t>
            </a:r>
            <a:r>
              <a:rPr lang="en-US" altLang="en-US" i="1"/>
              <a:t>*L</a:t>
            </a:r>
            <a:r>
              <a:rPr lang="en-US" altLang="en-US" i="1" baseline="-25000"/>
              <a:t>3</a:t>
            </a:r>
            <a:endParaRPr lang="en-US" altLang="en-US" i="1"/>
          </a:p>
          <a:p>
            <a:pPr lvl="2" eaLnBrk="1" hangingPunct="1">
              <a:lnSpc>
                <a:spcPct val="110000"/>
              </a:lnSpc>
            </a:pPr>
            <a:r>
              <a:rPr lang="en-US" altLang="en-US" i="1"/>
              <a:t>abcd </a:t>
            </a:r>
            <a:r>
              <a:rPr lang="en-US" altLang="en-US"/>
              <a:t>from </a:t>
            </a:r>
            <a:r>
              <a:rPr lang="en-US" altLang="en-US" i="1"/>
              <a:t>abc</a:t>
            </a:r>
            <a:r>
              <a:rPr lang="en-US" altLang="en-US"/>
              <a:t> and </a:t>
            </a:r>
            <a:r>
              <a:rPr lang="en-US" altLang="en-US" i="1"/>
              <a:t>abd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i="1"/>
              <a:t>acde</a:t>
            </a:r>
            <a:r>
              <a:rPr lang="en-US" altLang="en-US"/>
              <a:t> from </a:t>
            </a:r>
            <a:r>
              <a:rPr lang="en-US" altLang="en-US" i="1"/>
              <a:t>acd</a:t>
            </a:r>
            <a:r>
              <a:rPr lang="en-US" altLang="en-US"/>
              <a:t> and </a:t>
            </a:r>
            <a:r>
              <a:rPr lang="en-US" altLang="en-US" i="1"/>
              <a:t>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Pruning: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i="1"/>
              <a:t>acde</a:t>
            </a:r>
            <a:r>
              <a:rPr lang="en-US" altLang="en-US"/>
              <a:t> is removed because </a:t>
            </a:r>
            <a:r>
              <a:rPr lang="en-US" altLang="en-US" i="1"/>
              <a:t>ade</a:t>
            </a:r>
            <a:r>
              <a:rPr lang="en-US" altLang="en-US"/>
              <a:t> is not in </a:t>
            </a:r>
            <a:r>
              <a:rPr lang="en-US" altLang="en-US" i="1"/>
              <a:t>L</a:t>
            </a:r>
            <a:r>
              <a:rPr lang="en-US" altLang="en-US" i="1" baseline="-25000"/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/>
              <a:t>C</a:t>
            </a:r>
            <a:r>
              <a:rPr lang="en-US" altLang="en-US" i="1" baseline="-25000"/>
              <a:t>4 </a:t>
            </a:r>
            <a:r>
              <a:rPr lang="en-US" altLang="en-US"/>
              <a:t>= {</a:t>
            </a:r>
            <a:r>
              <a:rPr lang="en-US" altLang="en-US" i="1"/>
              <a:t>abcd</a:t>
            </a:r>
            <a:r>
              <a:rPr lang="en-US" altLang="en-US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8AEDC7-88D9-4F6D-BDEE-3364ADEAEF35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2306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1534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How to Count Supports of Candidates?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2296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Why counting supports of candidates a problem?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The total number of candidates can be very huge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 One transaction may contain many candidates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Method: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Candidate itemsets are stored in a </a:t>
            </a:r>
            <a:r>
              <a:rPr lang="en-US" altLang="en-US" i="1">
                <a:solidFill>
                  <a:schemeClr val="hlink"/>
                </a:solidFill>
              </a:rPr>
              <a:t>hash-tree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>
                <a:solidFill>
                  <a:schemeClr val="hlink"/>
                </a:solidFill>
              </a:rPr>
              <a:t>Leaf </a:t>
            </a:r>
            <a:r>
              <a:rPr lang="en-US" altLang="en-US">
                <a:solidFill>
                  <a:schemeClr val="hlink"/>
                </a:solidFill>
              </a:rPr>
              <a:t>node </a:t>
            </a:r>
            <a:r>
              <a:rPr lang="en-US" altLang="en-US"/>
              <a:t>of hash-tree contains a list of itemsets and counts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>
                <a:solidFill>
                  <a:schemeClr val="hlink"/>
                </a:solidFill>
              </a:rPr>
              <a:t>Interior </a:t>
            </a:r>
            <a:r>
              <a:rPr lang="en-US" altLang="en-US">
                <a:solidFill>
                  <a:schemeClr val="hlink"/>
                </a:solidFill>
              </a:rPr>
              <a:t>node</a:t>
            </a:r>
            <a:r>
              <a:rPr lang="en-US" altLang="en-US"/>
              <a:t> contains a hash table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>
                <a:solidFill>
                  <a:schemeClr val="hlink"/>
                </a:solidFill>
              </a:rPr>
              <a:t>Subset function</a:t>
            </a:r>
            <a:r>
              <a:rPr lang="en-US" altLang="en-US"/>
              <a:t>: finds all the candidates contained in a transaction</a:t>
            </a:r>
            <a:endParaRPr lang="en-US" altLang="en-US" i="1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A728240-062A-4E99-ACA0-35EFAC4CA1BF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130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97536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Counting Supports of Candidates Using Hash Tree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B39DECC-42F5-401D-99DA-BFCAAF3505B9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2667000" y="1752601"/>
            <a:ext cx="2286000" cy="1249363"/>
            <a:chOff x="144" y="912"/>
            <a:chExt cx="1440" cy="787"/>
          </a:xfrm>
        </p:grpSpPr>
        <p:sp>
          <p:nvSpPr>
            <p:cNvPr id="20520" name="Line 4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5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Text Box 6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1,4,7</a:t>
              </a:r>
            </a:p>
          </p:txBody>
        </p:sp>
        <p:sp>
          <p:nvSpPr>
            <p:cNvPr id="20523" name="Text Box 7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2,5,8</a:t>
              </a:r>
            </a:p>
          </p:txBody>
        </p:sp>
        <p:sp>
          <p:nvSpPr>
            <p:cNvPr id="20524" name="Line 8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Text Box 9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3,6,9</a:t>
              </a:r>
            </a:p>
          </p:txBody>
        </p:sp>
        <p:sp>
          <p:nvSpPr>
            <p:cNvPr id="20526" name="Text Box 10"/>
            <p:cNvSpPr txBox="1">
              <a:spLocks noChangeArrowheads="1"/>
            </p:cNvSpPr>
            <p:nvPr/>
          </p:nvSpPr>
          <p:spPr bwMode="auto">
            <a:xfrm>
              <a:off x="336" y="912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Subset function</a:t>
              </a:r>
            </a:p>
          </p:txBody>
        </p:sp>
        <p:sp>
          <p:nvSpPr>
            <p:cNvPr id="20527" name="Rectangle 11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0485" name="Group 12"/>
          <p:cNvGrpSpPr>
            <a:grpSpLocks/>
          </p:cNvGrpSpPr>
          <p:nvPr/>
        </p:nvGrpSpPr>
        <p:grpSpPr bwMode="auto">
          <a:xfrm>
            <a:off x="4572001" y="3352801"/>
            <a:ext cx="4943475" cy="2682875"/>
            <a:chOff x="1632" y="1536"/>
            <a:chExt cx="3114" cy="1690"/>
          </a:xfrm>
        </p:grpSpPr>
        <p:sp>
          <p:nvSpPr>
            <p:cNvPr id="20499" name="Line 13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4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15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Text Box 16"/>
            <p:cNvSpPr txBox="1">
              <a:spLocks noChangeArrowheads="1"/>
            </p:cNvSpPr>
            <p:nvPr/>
          </p:nvSpPr>
          <p:spPr bwMode="auto">
            <a:xfrm>
              <a:off x="2976" y="1728"/>
              <a:ext cx="4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2 3 4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5 6 7</a:t>
              </a:r>
            </a:p>
          </p:txBody>
        </p:sp>
        <p:sp>
          <p:nvSpPr>
            <p:cNvPr id="20503" name="Line 17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Text Box 18"/>
            <p:cNvSpPr txBox="1">
              <a:spLocks noChangeArrowheads="1"/>
            </p:cNvSpPr>
            <p:nvPr/>
          </p:nvSpPr>
          <p:spPr bwMode="auto">
            <a:xfrm>
              <a:off x="1728" y="216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1 4 5</a:t>
              </a:r>
            </a:p>
          </p:txBody>
        </p:sp>
        <p:sp>
          <p:nvSpPr>
            <p:cNvPr id="20505" name="Line 19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0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Text Box 21"/>
            <p:cNvSpPr txBox="1">
              <a:spLocks noChangeArrowheads="1"/>
            </p:cNvSpPr>
            <p:nvPr/>
          </p:nvSpPr>
          <p:spPr bwMode="auto">
            <a:xfrm>
              <a:off x="2870" y="226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1 3 6</a:t>
              </a:r>
            </a:p>
          </p:txBody>
        </p:sp>
        <p:sp>
          <p:nvSpPr>
            <p:cNvPr id="20508" name="Line 22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Text Box 23"/>
            <p:cNvSpPr txBox="1">
              <a:spLocks noChangeArrowheads="1"/>
            </p:cNvSpPr>
            <p:nvPr/>
          </p:nvSpPr>
          <p:spPr bwMode="auto">
            <a:xfrm>
              <a:off x="1632" y="2640"/>
              <a:ext cx="4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4 5 7</a:t>
              </a:r>
            </a:p>
          </p:txBody>
        </p:sp>
        <p:sp>
          <p:nvSpPr>
            <p:cNvPr id="20510" name="Line 24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Text Box 25"/>
            <p:cNvSpPr txBox="1">
              <a:spLocks noChangeArrowheads="1"/>
            </p:cNvSpPr>
            <p:nvPr/>
          </p:nvSpPr>
          <p:spPr bwMode="auto">
            <a:xfrm>
              <a:off x="2256" y="2784"/>
              <a:ext cx="4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1 2 5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4 5 8</a:t>
              </a:r>
            </a:p>
          </p:txBody>
        </p:sp>
        <p:sp>
          <p:nvSpPr>
            <p:cNvPr id="20512" name="Line 26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Text Box 27"/>
            <p:cNvSpPr txBox="1">
              <a:spLocks noChangeArrowheads="1"/>
            </p:cNvSpPr>
            <p:nvPr/>
          </p:nvSpPr>
          <p:spPr bwMode="auto">
            <a:xfrm>
              <a:off x="2832" y="2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1 5 9</a:t>
              </a:r>
            </a:p>
          </p:txBody>
        </p:sp>
        <p:sp>
          <p:nvSpPr>
            <p:cNvPr id="20514" name="Line 28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Text Box 29"/>
            <p:cNvSpPr txBox="1">
              <a:spLocks noChangeArrowheads="1"/>
            </p:cNvSpPr>
            <p:nvPr/>
          </p:nvSpPr>
          <p:spPr bwMode="auto">
            <a:xfrm>
              <a:off x="3254" y="216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3 4 5</a:t>
              </a:r>
            </a:p>
          </p:txBody>
        </p:sp>
        <p:sp>
          <p:nvSpPr>
            <p:cNvPr id="20516" name="Line 30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Text Box 31"/>
            <p:cNvSpPr txBox="1">
              <a:spLocks noChangeArrowheads="1"/>
            </p:cNvSpPr>
            <p:nvPr/>
          </p:nvSpPr>
          <p:spPr bwMode="auto">
            <a:xfrm>
              <a:off x="3792" y="2160"/>
              <a:ext cx="4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3 5 6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3 5 7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6 8 9</a:t>
              </a:r>
            </a:p>
          </p:txBody>
        </p:sp>
        <p:sp>
          <p:nvSpPr>
            <p:cNvPr id="20518" name="Line 32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Text Box 33"/>
            <p:cNvSpPr txBox="1">
              <a:spLocks noChangeArrowheads="1"/>
            </p:cNvSpPr>
            <p:nvPr/>
          </p:nvSpPr>
          <p:spPr bwMode="auto">
            <a:xfrm>
              <a:off x="4310" y="2121"/>
              <a:ext cx="4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3 6 7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3 6 8</a:t>
              </a:r>
            </a:p>
          </p:txBody>
        </p:sp>
      </p:grpSp>
      <p:sp>
        <p:nvSpPr>
          <p:cNvPr id="20486" name="Text Box 34"/>
          <p:cNvSpPr txBox="1">
            <a:spLocks noChangeArrowheads="1"/>
          </p:cNvSpPr>
          <p:nvPr/>
        </p:nvSpPr>
        <p:spPr bwMode="auto">
          <a:xfrm>
            <a:off x="5715001" y="1905001"/>
            <a:ext cx="240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Transaction: 1 2 3 5 6</a:t>
            </a:r>
          </a:p>
        </p:txBody>
      </p:sp>
      <p:sp>
        <p:nvSpPr>
          <p:cNvPr id="20487" name="Line 35"/>
          <p:cNvSpPr>
            <a:spLocks noChangeShapeType="1"/>
          </p:cNvSpPr>
          <p:nvPr/>
        </p:nvSpPr>
        <p:spPr bwMode="auto">
          <a:xfrm>
            <a:off x="6858000" y="2286000"/>
            <a:ext cx="152400" cy="106680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36"/>
          <p:cNvSpPr txBox="1">
            <a:spLocks noChangeArrowheads="1"/>
          </p:cNvSpPr>
          <p:nvPr/>
        </p:nvSpPr>
        <p:spPr bwMode="auto">
          <a:xfrm>
            <a:off x="3489326" y="3214689"/>
            <a:ext cx="1279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 + 2 3 5 6</a:t>
            </a:r>
          </a:p>
        </p:txBody>
      </p:sp>
      <p:sp>
        <p:nvSpPr>
          <p:cNvPr id="20489" name="Line 37"/>
          <p:cNvSpPr>
            <a:spLocks noChangeShapeType="1"/>
          </p:cNvSpPr>
          <p:nvPr/>
        </p:nvSpPr>
        <p:spPr bwMode="auto">
          <a:xfrm>
            <a:off x="4800600" y="3429000"/>
            <a:ext cx="1143000" cy="45720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38"/>
          <p:cNvSpPr txBox="1">
            <a:spLocks noChangeArrowheads="1"/>
          </p:cNvSpPr>
          <p:nvPr/>
        </p:nvSpPr>
        <p:spPr bwMode="auto">
          <a:xfrm>
            <a:off x="3108326" y="4814889"/>
            <a:ext cx="1279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 2 + 3 5 6</a:t>
            </a:r>
          </a:p>
        </p:txBody>
      </p:sp>
      <p:sp>
        <p:nvSpPr>
          <p:cNvPr id="20491" name="Line 39"/>
          <p:cNvSpPr>
            <a:spLocks noChangeShapeType="1"/>
          </p:cNvSpPr>
          <p:nvPr/>
        </p:nvSpPr>
        <p:spPr bwMode="auto">
          <a:xfrm flipV="1">
            <a:off x="4419600" y="4648200"/>
            <a:ext cx="152400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Text Box 40"/>
          <p:cNvSpPr txBox="1">
            <a:spLocks noChangeArrowheads="1"/>
          </p:cNvSpPr>
          <p:nvPr/>
        </p:nvSpPr>
        <p:spPr bwMode="auto">
          <a:xfrm>
            <a:off x="3200401" y="3733801"/>
            <a:ext cx="108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 3 + 5 6</a:t>
            </a:r>
          </a:p>
        </p:txBody>
      </p:sp>
      <p:sp>
        <p:nvSpPr>
          <p:cNvPr id="20493" name="Line 41"/>
          <p:cNvSpPr>
            <a:spLocks noChangeShapeType="1"/>
          </p:cNvSpPr>
          <p:nvPr/>
        </p:nvSpPr>
        <p:spPr bwMode="auto">
          <a:xfrm>
            <a:off x="4267200" y="3962400"/>
            <a:ext cx="2590800" cy="53340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42"/>
          <p:cNvSpPr>
            <a:spLocks noChangeShapeType="1"/>
          </p:cNvSpPr>
          <p:nvPr/>
        </p:nvSpPr>
        <p:spPr bwMode="auto">
          <a:xfrm flipH="1">
            <a:off x="5943600" y="3276600"/>
            <a:ext cx="91440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43"/>
          <p:cNvSpPr>
            <a:spLocks noChangeShapeType="1"/>
          </p:cNvSpPr>
          <p:nvPr/>
        </p:nvSpPr>
        <p:spPr bwMode="auto">
          <a:xfrm>
            <a:off x="6096000" y="4648200"/>
            <a:ext cx="68580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Line 44"/>
          <p:cNvSpPr>
            <a:spLocks noChangeShapeType="1"/>
          </p:cNvSpPr>
          <p:nvPr/>
        </p:nvSpPr>
        <p:spPr bwMode="auto">
          <a:xfrm>
            <a:off x="6019800" y="4800600"/>
            <a:ext cx="68580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7" name="Line 45"/>
          <p:cNvSpPr>
            <a:spLocks noChangeShapeType="1"/>
          </p:cNvSpPr>
          <p:nvPr/>
        </p:nvSpPr>
        <p:spPr bwMode="auto">
          <a:xfrm>
            <a:off x="6019800" y="4038600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8" name="Line 46"/>
          <p:cNvSpPr>
            <a:spLocks noChangeShapeType="1"/>
          </p:cNvSpPr>
          <p:nvPr/>
        </p:nvSpPr>
        <p:spPr bwMode="auto">
          <a:xfrm>
            <a:off x="6019800" y="4800600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0264" y="404813"/>
            <a:ext cx="7793037" cy="1143000"/>
          </a:xfrm>
        </p:spPr>
        <p:txBody>
          <a:bodyPr/>
          <a:lstStyle/>
          <a:p>
            <a:r>
              <a:rPr lang="en-US"/>
              <a:t>Support and Confidence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1955800" y="1341439"/>
            <a:ext cx="8077200" cy="44719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Support count</a:t>
            </a:r>
            <a:r>
              <a:rPr lang="en-US" dirty="0"/>
              <a:t>: The support count of an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denoted by </a:t>
            </a:r>
            <a:r>
              <a:rPr lang="en-US" i="1" dirty="0" err="1">
                <a:solidFill>
                  <a:srgbClr val="FF0000"/>
                </a:solidFill>
              </a:rPr>
              <a:t>X.count</a:t>
            </a:r>
            <a:r>
              <a:rPr lang="en-US" dirty="0"/>
              <a:t>, in a data set </a:t>
            </a:r>
            <a:r>
              <a:rPr lang="en-US" i="1" dirty="0"/>
              <a:t>T</a:t>
            </a:r>
            <a:r>
              <a:rPr lang="en-US" dirty="0"/>
              <a:t> is the number of transactions in </a:t>
            </a:r>
            <a:r>
              <a:rPr lang="en-US" i="1" dirty="0"/>
              <a:t>T</a:t>
            </a:r>
            <a:r>
              <a:rPr lang="en-US" dirty="0"/>
              <a:t> that contain </a:t>
            </a:r>
            <a:r>
              <a:rPr lang="en-US" i="1" dirty="0"/>
              <a:t>X</a:t>
            </a:r>
            <a:r>
              <a:rPr lang="en-US" dirty="0"/>
              <a:t>. Assume </a:t>
            </a:r>
            <a:r>
              <a:rPr lang="en-US" i="1" dirty="0"/>
              <a:t>T</a:t>
            </a:r>
            <a:r>
              <a:rPr lang="en-US" dirty="0"/>
              <a:t> has </a:t>
            </a:r>
            <a:r>
              <a:rPr lang="en-US" i="1" dirty="0"/>
              <a:t>n</a:t>
            </a:r>
            <a:r>
              <a:rPr lang="en-US" dirty="0"/>
              <a:t> transactions. </a:t>
            </a:r>
          </a:p>
          <a:p>
            <a:r>
              <a:rPr lang="en-US" dirty="0"/>
              <a:t>Then, </a:t>
            </a:r>
          </a:p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FE1B-5215-4421-99F8-F7D58BD505A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8916" name="Object 4"/>
          <p:cNvGraphicFramePr>
            <a:graphicFrameLocks noChangeAspect="1"/>
          </p:cNvGraphicFramePr>
          <p:nvPr/>
        </p:nvGraphicFramePr>
        <p:xfrm>
          <a:off x="2892425" y="3609975"/>
          <a:ext cx="4427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460500" imgH="368300" progId="Equation.3">
                  <p:embed/>
                </p:oleObj>
              </mc:Choice>
              <mc:Fallback>
                <p:oleObj name="Equation" r:id="rId3" imgW="1460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3609975"/>
                        <a:ext cx="4427538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9" name="Rectangle 7"/>
          <p:cNvSpPr>
            <a:spLocks noChangeArrowheads="1"/>
          </p:cNvSpPr>
          <p:nvPr/>
        </p:nvSpPr>
        <p:spPr bwMode="auto">
          <a:xfrm>
            <a:off x="1524001" y="3058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2927351" y="4833938"/>
          <a:ext cx="46085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612900" imgH="368300" progId="Equation.3">
                  <p:embed/>
                </p:oleObj>
              </mc:Choice>
              <mc:Fallback>
                <p:oleObj name="Equation" r:id="rId5" imgW="1612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833938"/>
                        <a:ext cx="460851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3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Generating </a:t>
            </a:r>
            <a:r>
              <a:rPr lang="en-US" sz="3800" dirty="0"/>
              <a:t>rules from frequent </a:t>
            </a:r>
            <a:r>
              <a:rPr lang="en-US" sz="3800" dirty="0" err="1"/>
              <a:t>itemsets</a:t>
            </a:r>
            <a:endParaRPr lang="en-US" sz="3800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57338"/>
            <a:ext cx="8497888" cy="4767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Frequent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</a:t>
            </a:r>
            <a:r>
              <a:rPr lang="en-US" dirty="0">
                <a:solidFill>
                  <a:srgbClr val="FF0000"/>
                </a:solidFill>
              </a:rPr>
              <a:t> association rules</a:t>
            </a:r>
          </a:p>
          <a:p>
            <a:pPr>
              <a:lnSpc>
                <a:spcPct val="90000"/>
              </a:lnSpc>
            </a:pPr>
            <a:r>
              <a:rPr lang="en-US" dirty="0"/>
              <a:t>One more step is needed to generate association rules</a:t>
            </a:r>
          </a:p>
          <a:p>
            <a:pPr>
              <a:lnSpc>
                <a:spcPct val="90000"/>
              </a:lnSpc>
            </a:pPr>
            <a:r>
              <a:rPr lang="en-US" dirty="0"/>
              <a:t>For each frequent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For each proper nonempty subset </a:t>
            </a:r>
            <a:r>
              <a:rPr lang="en-US" i="1" dirty="0"/>
              <a:t>A</a:t>
            </a:r>
            <a:r>
              <a:rPr lang="en-US" dirty="0"/>
              <a:t> of </a:t>
            </a:r>
            <a:r>
              <a:rPr lang="en-US" i="1" dirty="0"/>
              <a:t>X</a:t>
            </a:r>
            <a:r>
              <a:rPr lang="en-US" dirty="0"/>
              <a:t>, </a:t>
            </a:r>
          </a:p>
          <a:p>
            <a:pPr marL="742950" lvl="1" indent="-285750"/>
            <a:r>
              <a:rPr lang="en-US" dirty="0"/>
              <a:t>Let </a:t>
            </a:r>
            <a:r>
              <a:rPr lang="en-US" i="1" dirty="0"/>
              <a:t>B </a:t>
            </a:r>
            <a:r>
              <a:rPr lang="en-US" dirty="0"/>
              <a:t>= X - </a:t>
            </a:r>
            <a:r>
              <a:rPr lang="en-US" i="1" dirty="0"/>
              <a:t>A</a:t>
            </a:r>
            <a:endParaRPr lang="en-US" dirty="0"/>
          </a:p>
          <a:p>
            <a:pPr marL="742950" lvl="1" indent="-285750"/>
            <a:r>
              <a:rPr lang="en-US" dirty="0"/>
              <a:t>A </a:t>
            </a:r>
            <a:r>
              <a:rPr lang="en-US" sz="3000" dirty="0">
                <a:sym typeface="Symbol" panose="05050102010706020507" pitchFamily="18" charset="2"/>
              </a:rPr>
              <a:t></a:t>
            </a:r>
            <a:r>
              <a:rPr lang="en-US" dirty="0"/>
              <a:t> B is an association rule if</a:t>
            </a:r>
          </a:p>
          <a:p>
            <a:pPr lvl="2"/>
            <a:r>
              <a:rPr lang="en-US" sz="2400" dirty="0"/>
              <a:t>Confidence(A </a:t>
            </a:r>
            <a:r>
              <a:rPr lang="en-US" sz="26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B) </a:t>
            </a:r>
            <a:r>
              <a:rPr lang="en-US" sz="2400" dirty="0">
                <a:cs typeface="Times New Roman" panose="02020603050405020304" pitchFamily="18" charset="0"/>
              </a:rPr>
              <a:t>≥</a:t>
            </a:r>
            <a:r>
              <a:rPr lang="en-US" sz="2400" dirty="0"/>
              <a:t> </a:t>
            </a:r>
            <a:r>
              <a:rPr lang="en-US" sz="2400" dirty="0" err="1"/>
              <a:t>minconf</a:t>
            </a:r>
            <a:r>
              <a:rPr lang="en-US" sz="2400" dirty="0"/>
              <a:t>,</a:t>
            </a:r>
          </a:p>
          <a:p>
            <a:pPr lvl="2">
              <a:buNone/>
            </a:pPr>
            <a:r>
              <a:rPr lang="en-US" sz="2400" dirty="0"/>
              <a:t>	support(A </a:t>
            </a:r>
            <a:r>
              <a:rPr lang="en-US" sz="2600" dirty="0">
                <a:sym typeface="Symbol" panose="05050102010706020507" pitchFamily="18" charset="2"/>
              </a:rPr>
              <a:t></a:t>
            </a:r>
            <a:r>
              <a:rPr lang="en-US" sz="2400" dirty="0">
                <a:sym typeface="Wingdings" panose="05000000000000000000" pitchFamily="2" charset="2"/>
              </a:rPr>
              <a:t> B) </a:t>
            </a:r>
            <a:r>
              <a:rPr lang="en-US" sz="2400" dirty="0"/>
              <a:t>= support(A</a:t>
            </a:r>
            <a:r>
              <a:rPr lang="en-US" sz="2400" dirty="0">
                <a:sym typeface="Symbol" panose="05050102010706020507" pitchFamily="18" charset="2"/>
              </a:rPr>
              <a:t></a:t>
            </a:r>
            <a:r>
              <a:rPr lang="en-US" sz="2400" dirty="0"/>
              <a:t>B) = support(X) </a:t>
            </a:r>
          </a:p>
          <a:p>
            <a:pPr lvl="2">
              <a:buNone/>
            </a:pPr>
            <a:r>
              <a:rPr lang="en-US" sz="2400" dirty="0"/>
              <a:t>	confidence(A </a:t>
            </a:r>
            <a:r>
              <a:rPr lang="en-US" sz="26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B) = support(A </a:t>
            </a:r>
            <a:r>
              <a:rPr lang="en-US" sz="2400" dirty="0">
                <a:sym typeface="Symbol" panose="05050102010706020507" pitchFamily="18" charset="2"/>
              </a:rPr>
              <a:t></a:t>
            </a:r>
            <a:r>
              <a:rPr lang="en-US" sz="2400" dirty="0"/>
              <a:t> B) / support(A)</a:t>
            </a:r>
          </a:p>
          <a:p>
            <a:pPr lvl="2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20C2-6716-4BC9-92D0-57AA434EFB5E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6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04801"/>
            <a:ext cx="8675687" cy="963613"/>
          </a:xfrm>
        </p:spPr>
        <p:txBody>
          <a:bodyPr/>
          <a:lstStyle/>
          <a:p>
            <a:r>
              <a:rPr lang="en-US"/>
              <a:t>Generating rules: an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268414"/>
            <a:ext cx="8604250" cy="4918075"/>
          </a:xfrm>
        </p:spPr>
        <p:txBody>
          <a:bodyPr>
            <a:normAutofit lnSpcReduction="10000"/>
          </a:bodyPr>
          <a:lstStyle/>
          <a:p>
            <a:r>
              <a:rPr lang="en-US" sz="2600"/>
              <a:t>Suppose {2,3,4} is frequent, with sup=50%</a:t>
            </a:r>
          </a:p>
          <a:p>
            <a:pPr marL="742950" lvl="1" indent="-285750"/>
            <a:r>
              <a:rPr lang="en-US" sz="2200"/>
              <a:t>Proper nonempty subsets: {2,3}, {2,4}, {3,4}, {2}, {3}, {4}, with sup=50%, 50%, 75%, 75%, 75%, 75% respectively</a:t>
            </a:r>
          </a:p>
          <a:p>
            <a:pPr marL="742950" lvl="1" indent="-285750"/>
            <a:r>
              <a:rPr lang="en-US" sz="2200"/>
              <a:t>These generate these association rules:</a:t>
            </a:r>
          </a:p>
          <a:p>
            <a:pPr lvl="2"/>
            <a:r>
              <a:rPr lang="en-US"/>
              <a:t>2,3 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/>
              <a:t> 4, 	confidence=100%</a:t>
            </a:r>
          </a:p>
          <a:p>
            <a:pPr lvl="2"/>
            <a:r>
              <a:rPr lang="en-US"/>
              <a:t>2,4 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/>
              <a:t> 3, 	confidence=100%</a:t>
            </a:r>
          </a:p>
          <a:p>
            <a:pPr lvl="2"/>
            <a:r>
              <a:rPr lang="en-US"/>
              <a:t>3,4 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/>
              <a:t> 2, 	confidence=67%</a:t>
            </a:r>
          </a:p>
          <a:p>
            <a:pPr lvl="2"/>
            <a:r>
              <a:rPr lang="en-US"/>
              <a:t>2 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/>
              <a:t> 3,4, 	confidence=67%</a:t>
            </a:r>
          </a:p>
          <a:p>
            <a:pPr lvl="2"/>
            <a:r>
              <a:rPr lang="en-US"/>
              <a:t>3 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/>
              <a:t> 2,4, 	confidence=67%</a:t>
            </a:r>
          </a:p>
          <a:p>
            <a:pPr lvl="2"/>
            <a:r>
              <a:rPr lang="en-US"/>
              <a:t>4 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/>
              <a:t> 2,3, 	confidence=67%</a:t>
            </a:r>
          </a:p>
          <a:p>
            <a:pPr lvl="2"/>
            <a:r>
              <a:rPr lang="en-US"/>
              <a:t>All rules have support = 50%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BA39-9763-4826-8CCD-23709BD71D33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9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43139" y="441325"/>
            <a:ext cx="7793037" cy="846138"/>
          </a:xfrm>
        </p:spPr>
        <p:txBody>
          <a:bodyPr/>
          <a:lstStyle/>
          <a:p>
            <a:r>
              <a:rPr lang="en-US"/>
              <a:t>Generating rules: summary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592264"/>
            <a:ext cx="8153400" cy="4351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recap, in order to obtain A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/>
              <a:t>B, we need to have support(A </a:t>
            </a:r>
            <a:r>
              <a:rPr lang="en-US" sz="3100">
                <a:sym typeface="Symbol" panose="05050102010706020507" pitchFamily="18" charset="2"/>
              </a:rPr>
              <a:t></a:t>
            </a:r>
            <a:r>
              <a:rPr lang="en-US"/>
              <a:t> B) and support(A)</a:t>
            </a:r>
          </a:p>
          <a:p>
            <a:pPr>
              <a:lnSpc>
                <a:spcPct val="90000"/>
              </a:lnSpc>
            </a:pPr>
            <a:r>
              <a:rPr lang="en-US"/>
              <a:t>All the required information for confidence computation has already been recorded in itemset generation. No need to see the data </a:t>
            </a:r>
            <a:r>
              <a:rPr lang="en-US" i="1"/>
              <a:t>T</a:t>
            </a:r>
            <a:r>
              <a:rPr lang="en-US"/>
              <a:t> any more. </a:t>
            </a:r>
          </a:p>
          <a:p>
            <a:pPr>
              <a:lnSpc>
                <a:spcPct val="90000"/>
              </a:lnSpc>
            </a:pPr>
            <a:r>
              <a:rPr lang="en-US"/>
              <a:t>This step is not as time-consuming as frequent itemsets generation.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426-1967-4F51-80DB-869666D8366F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5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en-US" altLang="en-US" dirty="0"/>
              <a:t>Basic Concepts</a:t>
            </a:r>
          </a:p>
          <a:p>
            <a:pPr marL="457200" indent="-457200">
              <a:lnSpc>
                <a:spcPct val="200000"/>
              </a:lnSpc>
            </a:pPr>
            <a:r>
              <a:rPr lang="en-US" altLang="en-US" dirty="0"/>
              <a:t>Frequent </a:t>
            </a:r>
            <a:r>
              <a:rPr lang="en-US" altLang="en-US" dirty="0" err="1"/>
              <a:t>Itemset</a:t>
            </a:r>
            <a:r>
              <a:rPr lang="en-US" altLang="en-US" dirty="0"/>
              <a:t> Mining Methods </a:t>
            </a:r>
          </a:p>
          <a:p>
            <a:pPr marL="457200" indent="-457200">
              <a:lnSpc>
                <a:spcPct val="200000"/>
              </a:lnSpc>
            </a:pPr>
            <a:r>
              <a:rPr lang="en-US" altLang="en-US" dirty="0"/>
              <a:t>Which Patterns Are Interesting?—Pattern Evaluation Methods</a:t>
            </a:r>
          </a:p>
          <a:p>
            <a:pPr marL="457200" indent="-457200">
              <a:lnSpc>
                <a:spcPct val="200000"/>
              </a:lnSpc>
            </a:pPr>
            <a:r>
              <a:rPr lang="en-US" alt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9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583 - Data Mining and Text </a:t>
            </a:r>
            <a:r>
              <a:rPr lang="en-US" dirty="0" smtClean="0"/>
              <a:t>Mining by professor Bing Liu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http://www.cs.uic.edu/~liub/teach/cs583-spring-14/cs583.html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620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What Is Frequent Pattern Analysis?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219200"/>
            <a:ext cx="8839200" cy="5181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Frequent pattern</a:t>
            </a:r>
            <a:r>
              <a:rPr lang="en-US" altLang="en-US" sz="2000" dirty="0"/>
              <a:t>: a pattern (a set of items, subsequences, substructures, etc.) that occurs frequently in a data set 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dirty="0"/>
              <a:t>First proposed by Agrawal, </a:t>
            </a:r>
            <a:r>
              <a:rPr lang="en-US" altLang="en-US" sz="2000" dirty="0" err="1"/>
              <a:t>Imielinski</a:t>
            </a:r>
            <a:r>
              <a:rPr lang="en-US" altLang="en-US" sz="2000" dirty="0"/>
              <a:t>, and Swami [AIS93] in the context of </a:t>
            </a:r>
            <a:r>
              <a:rPr lang="en-US" altLang="en-US" sz="2000" dirty="0">
                <a:solidFill>
                  <a:schemeClr val="hlink"/>
                </a:solidFill>
              </a:rPr>
              <a:t>frequent </a:t>
            </a:r>
            <a:r>
              <a:rPr lang="en-US" altLang="en-US" sz="2000" dirty="0" err="1">
                <a:solidFill>
                  <a:schemeClr val="hlink"/>
                </a:solidFill>
              </a:rPr>
              <a:t>itemsets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hlink"/>
                </a:solidFill>
              </a:rPr>
              <a:t>association rule mining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Motivation: Finding inherent regularities in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What products were often purchased together?— Beer and diapers?!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What are the subsequent purchases after buying a PC?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What kinds of DNA are sensitive to this new drug?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Can we automatically classify web documents?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dirty="0"/>
              <a:t>Applications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dirty="0"/>
              <a:t>Basket data analysis, cross-marketing, catalog design, sale campaign analysis, Web log (click stream) analysis, and DNA sequence analysis.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E4B417-D686-458A-8D29-37746D7215C8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753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Why Is Freq. Pattern Mining Important?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534400" cy="5105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Freq. pattern: An intrinsic and important property of datasets </a:t>
            </a:r>
          </a:p>
          <a:p>
            <a:pPr eaLnBrk="1" hangingPunct="1"/>
            <a:r>
              <a:rPr lang="en-US" altLang="en-US" sz="2400" dirty="0"/>
              <a:t>Foundation for many essential data mining tasks</a:t>
            </a:r>
          </a:p>
          <a:p>
            <a:pPr lvl="1" eaLnBrk="1" hangingPunct="1"/>
            <a:r>
              <a:rPr lang="en-US" altLang="en-US" dirty="0"/>
              <a:t>Association, correlation, and causality analysis</a:t>
            </a:r>
          </a:p>
          <a:p>
            <a:pPr lvl="1" eaLnBrk="1" hangingPunct="1"/>
            <a:r>
              <a:rPr lang="en-US" altLang="en-US" dirty="0"/>
              <a:t>Sequential, structural (e.g., sub-graph) patterns</a:t>
            </a:r>
          </a:p>
          <a:p>
            <a:pPr lvl="1" eaLnBrk="1" hangingPunct="1"/>
            <a:r>
              <a:rPr lang="en-US" altLang="en-US" dirty="0"/>
              <a:t>Pattern analysis in spatiotemporal, multimedia, time-series, and stream data </a:t>
            </a:r>
          </a:p>
          <a:p>
            <a:pPr lvl="1" eaLnBrk="1" hangingPunct="1"/>
            <a:r>
              <a:rPr lang="en-US" altLang="en-US" dirty="0"/>
              <a:t>Classification: discriminative, frequent pattern analysis</a:t>
            </a:r>
          </a:p>
          <a:p>
            <a:pPr lvl="1" eaLnBrk="1" hangingPunct="1"/>
            <a:r>
              <a:rPr lang="en-US" altLang="en-US" dirty="0"/>
              <a:t>Cluster analysis: frequent pattern-based clustering</a:t>
            </a:r>
          </a:p>
          <a:p>
            <a:pPr lvl="1" eaLnBrk="1" hangingPunct="1"/>
            <a:r>
              <a:rPr lang="en-US" altLang="en-US" dirty="0"/>
              <a:t>Data warehousing: iceberg cube and cube-gradient </a:t>
            </a:r>
          </a:p>
          <a:p>
            <a:pPr lvl="1" eaLnBrk="1" hangingPunct="1"/>
            <a:r>
              <a:rPr lang="en-US" altLang="en-US" dirty="0"/>
              <a:t>Semantic data compression: fascicles</a:t>
            </a:r>
          </a:p>
          <a:p>
            <a:pPr lvl="1" eaLnBrk="1" hangingPunct="1"/>
            <a:r>
              <a:rPr lang="en-US" altLang="en-US" dirty="0"/>
              <a:t>Broad applications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B92D9F7-44CE-4D4F-BF62-1A5E8D45DC2F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51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Concepts: Frequent Patterns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5562600" y="1524000"/>
            <a:ext cx="495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solidFill>
                  <a:schemeClr val="hlink"/>
                </a:solidFill>
              </a:rPr>
              <a:t>itemset</a:t>
            </a:r>
            <a:r>
              <a:rPr lang="en-US" altLang="en-US" sz="2400" dirty="0"/>
              <a:t>: A set of one or more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k-</a:t>
            </a:r>
            <a:r>
              <a:rPr lang="en-US" altLang="en-US" sz="2400" dirty="0" err="1">
                <a:solidFill>
                  <a:schemeClr val="hlink"/>
                </a:solidFill>
              </a:rPr>
              <a:t>itemset</a:t>
            </a:r>
            <a:r>
              <a:rPr lang="en-US" altLang="en-US" sz="2400" dirty="0"/>
              <a:t> X = {x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hlink"/>
                </a:solidFill>
              </a:rPr>
              <a:t>(absolute) support</a:t>
            </a:r>
            <a:r>
              <a:rPr lang="en-US" altLang="en-US" sz="2400" dirty="0"/>
              <a:t>, or, </a:t>
            </a:r>
            <a:r>
              <a:rPr lang="en-US" altLang="en-US" sz="2400" i="1" dirty="0">
                <a:solidFill>
                  <a:schemeClr val="hlink"/>
                </a:solidFill>
              </a:rPr>
              <a:t>support count</a:t>
            </a:r>
            <a:r>
              <a:rPr lang="en-US" altLang="en-US" sz="2400" dirty="0"/>
              <a:t> of X: Frequency or occurrence of 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hlink"/>
                </a:solidFill>
              </a:rPr>
              <a:t>(relative)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, is the fraction of transactions that contains X (i.e., the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sz="2400" dirty="0">
                <a:sym typeface="Symbol" panose="05050102010706020507" pitchFamily="18" charset="2"/>
              </a:rPr>
              <a:t> that a transaction contains 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An </a:t>
            </a:r>
            <a:r>
              <a:rPr lang="en-US" altLang="en-US" sz="2400" dirty="0" err="1">
                <a:sym typeface="Symbol" panose="05050102010706020507" pitchFamily="18" charset="2"/>
              </a:rPr>
              <a:t>itemset</a:t>
            </a:r>
            <a:r>
              <a:rPr lang="en-US" altLang="en-US" sz="2400" dirty="0">
                <a:sym typeface="Symbol" panose="05050102010706020507" pitchFamily="18" charset="2"/>
              </a:rPr>
              <a:t> X is </a:t>
            </a:r>
            <a:r>
              <a:rPr lang="en-US" altLang="en-US" sz="2400" i="1" dirty="0">
                <a:solidFill>
                  <a:schemeClr val="hlink"/>
                </a:solidFill>
                <a:sym typeface="Symbol" panose="05050102010706020507" pitchFamily="18" charset="2"/>
              </a:rPr>
              <a:t>frequent</a:t>
            </a:r>
            <a:r>
              <a:rPr lang="en-US" altLang="en-US" sz="2400" dirty="0">
                <a:sym typeface="Symbol" panose="05050102010706020507" pitchFamily="18" charset="2"/>
              </a:rPr>
              <a:t> if X’s support is no less than a </a:t>
            </a:r>
            <a:r>
              <a:rPr lang="en-US" altLang="en-US" sz="2400" i="1" dirty="0" err="1">
                <a:sym typeface="Symbol" panose="05050102010706020507" pitchFamily="18" charset="2"/>
              </a:rPr>
              <a:t>minsup</a:t>
            </a:r>
            <a:r>
              <a:rPr lang="en-US" altLang="en-US" sz="2400" dirty="0">
                <a:sym typeface="Symbol" panose="05050102010706020507" pitchFamily="18" charset="2"/>
              </a:rPr>
              <a:t> threshold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03EF68C-51EB-4FD6-8ED4-38235990FD1A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1676400" y="3810000"/>
            <a:ext cx="3886200" cy="2630488"/>
            <a:chOff x="192" y="2400"/>
            <a:chExt cx="2448" cy="1657"/>
          </a:xfrm>
        </p:grpSpPr>
        <p:sp>
          <p:nvSpPr>
            <p:cNvPr id="8221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22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23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buys diaper</a:t>
              </a:r>
              <a:endParaRPr lang="en-US" alt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8227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buys both</a:t>
              </a:r>
              <a:endParaRPr lang="en-US" altLang="en-US" sz="1800" b="1" u="sng">
                <a:solidFill>
                  <a:srgbClr val="5FA1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8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buys beer</a:t>
              </a:r>
              <a:endParaRPr lang="en-US" alt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8229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aphicFrame>
        <p:nvGraphicFramePr>
          <p:cNvPr id="176746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83022"/>
              </p:ext>
            </p:extLst>
          </p:nvPr>
        </p:nvGraphicFramePr>
        <p:xfrm>
          <a:off x="1676400" y="1524001"/>
          <a:ext cx="3886200" cy="213042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33400"/>
                <a:gridCol w="3352800"/>
              </a:tblGrid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</a:tr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</a:tr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00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Concepts: Association Rules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5181600" y="1524000"/>
            <a:ext cx="5334000" cy="4953000"/>
          </a:xfrm>
        </p:spPr>
        <p:txBody>
          <a:bodyPr/>
          <a:lstStyle/>
          <a:p>
            <a:pPr marL="457200" indent="-457200"/>
            <a:r>
              <a:rPr lang="en-US" altLang="en-US" sz="2400" dirty="0"/>
              <a:t>Find all the rules </a:t>
            </a:r>
            <a:r>
              <a:rPr lang="en-US" altLang="en-US" sz="2400" i="1" dirty="0"/>
              <a:t>X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sym typeface="Wingdings" panose="05000000000000000000" pitchFamily="2" charset="2"/>
              </a:rPr>
              <a:t>Y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with minimum support and confidence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914400" lvl="1" indent="-457200"/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dirty="0">
                <a:sym typeface="Symbol" panose="05050102010706020507" pitchFamily="18" charset="2"/>
              </a:rPr>
              <a:t> that a transaction contains X  Y</a:t>
            </a:r>
          </a:p>
          <a:p>
            <a:pPr marL="914400" lvl="1" indent="-457200"/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confidence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c,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conditional probability</a:t>
            </a:r>
            <a:r>
              <a:rPr lang="en-US" altLang="en-US" dirty="0">
                <a:sym typeface="Symbol" panose="05050102010706020507" pitchFamily="18" charset="2"/>
              </a:rPr>
              <a:t> that a transaction having X also contains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</a:p>
          <a:p>
            <a:pPr marL="457200" indent="-457200">
              <a:buNone/>
            </a:pPr>
            <a:r>
              <a:rPr lang="en-US" altLang="en-US" sz="2000" i="1" dirty="0"/>
              <a:t>Let  </a:t>
            </a:r>
            <a:r>
              <a:rPr lang="en-US" altLang="en-US" sz="2000" i="1" dirty="0" err="1"/>
              <a:t>minsup</a:t>
            </a:r>
            <a:r>
              <a:rPr lang="en-US" altLang="en-US" sz="2000" i="1" dirty="0"/>
              <a:t> = 50%, </a:t>
            </a:r>
            <a:r>
              <a:rPr lang="en-US" altLang="en-US" sz="2000" i="1" dirty="0" err="1"/>
              <a:t>minconf</a:t>
            </a:r>
            <a:r>
              <a:rPr lang="en-US" altLang="en-US" sz="2000" i="1" dirty="0"/>
              <a:t> = 50%</a:t>
            </a:r>
          </a:p>
          <a:p>
            <a:pPr marL="457200" indent="-457200">
              <a:buNone/>
            </a:pPr>
            <a:r>
              <a:rPr lang="en-US" altLang="en-US" sz="2000" i="1" dirty="0"/>
              <a:t>Freq. Pat.: </a:t>
            </a:r>
            <a:r>
              <a:rPr lang="en-US" altLang="en-US" sz="2000" dirty="0"/>
              <a:t>Beer:3, Nuts:3, Diaper:4, Eggs:3, {Beer, Diaper}:3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B64CFB-62BD-468B-A9FA-406E9808052A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016126" y="3927475"/>
            <a:ext cx="1643063" cy="11684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870201" y="3927476"/>
            <a:ext cx="1643063" cy="1298575"/>
          </a:xfrm>
          <a:prstGeom prst="ellipse">
            <a:avLst/>
          </a:prstGeom>
          <a:solidFill>
            <a:srgbClr val="99CCFF">
              <a:alpha val="50195"/>
            </a:srgbClr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2278064" y="4511675"/>
            <a:ext cx="198437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4251325" y="4057650"/>
            <a:ext cx="196850" cy="584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 flipV="1">
            <a:off x="3462338" y="3732213"/>
            <a:ext cx="0" cy="7794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987801" y="3536950"/>
            <a:ext cx="105251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buys diaper</a:t>
            </a:r>
            <a:endParaRPr lang="en-US" altLang="en-US" sz="1800" b="1" u="sng" dirty="0">
              <a:latin typeface="Times New Roman" panose="02020603050405020304" pitchFamily="18" charset="0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606616" y="3387185"/>
            <a:ext cx="10668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5FA180"/>
                </a:solidFill>
                <a:latin typeface="Times New Roman" panose="02020603050405020304" pitchFamily="18" charset="0"/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5FA180"/>
                </a:solidFill>
                <a:latin typeface="Times New Roman" panose="02020603050405020304" pitchFamily="18" charset="0"/>
              </a:rPr>
              <a:t>buys both</a:t>
            </a:r>
            <a:endParaRPr lang="en-US" altLang="en-US" sz="1600" b="1" u="sng" dirty="0">
              <a:solidFill>
                <a:srgbClr val="5FA1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016125" y="5095875"/>
            <a:ext cx="1042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buys beer</a:t>
            </a:r>
            <a:endParaRPr lang="en-US" altLang="en-US" sz="1800" b="1" u="sng">
              <a:latin typeface="Times New Roman" panose="02020603050405020304" pitchFamily="18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752600" y="3473450"/>
            <a:ext cx="3352800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0" name="Rectangle 15"/>
          <p:cNvSpPr>
            <a:spLocks noChangeArrowheads="1"/>
          </p:cNvSpPr>
          <p:nvPr/>
        </p:nvSpPr>
        <p:spPr bwMode="auto">
          <a:xfrm>
            <a:off x="2212976" y="2768600"/>
            <a:ext cx="2892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dirty="0"/>
              <a:t>Nuts, Eggs, Milk</a:t>
            </a: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1752601" y="2768600"/>
            <a:ext cx="460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40</a:t>
            </a:r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2212976" y="3054350"/>
            <a:ext cx="2892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400" dirty="0"/>
              <a:t>Nuts, Coffee, Diaper, Eggs, Milk</a:t>
            </a:r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1752601" y="3054350"/>
            <a:ext cx="460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50</a:t>
            </a:r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2212976" y="2457450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dirty="0"/>
              <a:t>Beer, Diaper, Eggs</a:t>
            </a:r>
          </a:p>
        </p:txBody>
      </p: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1752601" y="2457450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30</a:t>
            </a:r>
          </a:p>
        </p:txBody>
      </p:sp>
      <p:sp>
        <p:nvSpPr>
          <p:cNvPr id="9236" name="Rectangle 21"/>
          <p:cNvSpPr>
            <a:spLocks noChangeArrowheads="1"/>
          </p:cNvSpPr>
          <p:nvPr/>
        </p:nvSpPr>
        <p:spPr bwMode="auto">
          <a:xfrm>
            <a:off x="2212976" y="2146300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Beer, Coffee, Diaper</a:t>
            </a:r>
          </a:p>
        </p:txBody>
      </p:sp>
      <p:sp>
        <p:nvSpPr>
          <p:cNvPr id="9237" name="Rectangle 22"/>
          <p:cNvSpPr>
            <a:spLocks noChangeArrowheads="1"/>
          </p:cNvSpPr>
          <p:nvPr/>
        </p:nvSpPr>
        <p:spPr bwMode="auto">
          <a:xfrm>
            <a:off x="1752601" y="2146300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20</a:t>
            </a:r>
          </a:p>
        </p:txBody>
      </p:sp>
      <p:sp>
        <p:nvSpPr>
          <p:cNvPr id="9238" name="Rectangle 23"/>
          <p:cNvSpPr>
            <a:spLocks noChangeArrowheads="1"/>
          </p:cNvSpPr>
          <p:nvPr/>
        </p:nvSpPr>
        <p:spPr bwMode="auto">
          <a:xfrm>
            <a:off x="2212976" y="1835150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Beer, Nuts, Diaper</a:t>
            </a:r>
          </a:p>
        </p:txBody>
      </p:sp>
      <p:sp>
        <p:nvSpPr>
          <p:cNvPr id="9239" name="Rectangle 24"/>
          <p:cNvSpPr>
            <a:spLocks noChangeArrowheads="1"/>
          </p:cNvSpPr>
          <p:nvPr/>
        </p:nvSpPr>
        <p:spPr bwMode="auto">
          <a:xfrm>
            <a:off x="1752601" y="1835150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10</a:t>
            </a:r>
          </a:p>
        </p:txBody>
      </p:sp>
      <p:sp>
        <p:nvSpPr>
          <p:cNvPr id="9240" name="Rectangle 25"/>
          <p:cNvSpPr>
            <a:spLocks noChangeArrowheads="1"/>
          </p:cNvSpPr>
          <p:nvPr/>
        </p:nvSpPr>
        <p:spPr bwMode="auto">
          <a:xfrm>
            <a:off x="2212976" y="1524000"/>
            <a:ext cx="2892425" cy="311150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b="1" dirty="0"/>
              <a:t>Items bought</a:t>
            </a:r>
          </a:p>
        </p:txBody>
      </p:sp>
      <p:sp>
        <p:nvSpPr>
          <p:cNvPr id="9241" name="Rectangle 26"/>
          <p:cNvSpPr>
            <a:spLocks noChangeArrowheads="1"/>
          </p:cNvSpPr>
          <p:nvPr/>
        </p:nvSpPr>
        <p:spPr bwMode="auto">
          <a:xfrm>
            <a:off x="1752601" y="1524000"/>
            <a:ext cx="460375" cy="31115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400" b="1" dirty="0" err="1"/>
              <a:t>Tid</a:t>
            </a:r>
            <a:endParaRPr lang="en-US" altLang="en-US" sz="1400" b="1" dirty="0"/>
          </a:p>
        </p:txBody>
      </p:sp>
      <p:sp>
        <p:nvSpPr>
          <p:cNvPr id="9242" name="Line 27"/>
          <p:cNvSpPr>
            <a:spLocks noChangeShapeType="1"/>
          </p:cNvSpPr>
          <p:nvPr/>
        </p:nvSpPr>
        <p:spPr bwMode="auto">
          <a:xfrm>
            <a:off x="1752600" y="15240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3" name="Line 28"/>
          <p:cNvSpPr>
            <a:spLocks noChangeShapeType="1"/>
          </p:cNvSpPr>
          <p:nvPr/>
        </p:nvSpPr>
        <p:spPr bwMode="auto">
          <a:xfrm>
            <a:off x="1752600" y="183515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4" name="Line 29"/>
          <p:cNvSpPr>
            <a:spLocks noChangeShapeType="1"/>
          </p:cNvSpPr>
          <p:nvPr/>
        </p:nvSpPr>
        <p:spPr bwMode="auto">
          <a:xfrm>
            <a:off x="1752600" y="21463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5" name="Line 30"/>
          <p:cNvSpPr>
            <a:spLocks noChangeShapeType="1"/>
          </p:cNvSpPr>
          <p:nvPr/>
        </p:nvSpPr>
        <p:spPr bwMode="auto">
          <a:xfrm>
            <a:off x="1752600" y="24574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Line 31"/>
          <p:cNvSpPr>
            <a:spLocks noChangeShapeType="1"/>
          </p:cNvSpPr>
          <p:nvPr/>
        </p:nvSpPr>
        <p:spPr bwMode="auto">
          <a:xfrm>
            <a:off x="1752600" y="2768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>
            <a:off x="1752600" y="33401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8" name="Line 33"/>
          <p:cNvSpPr>
            <a:spLocks noChangeShapeType="1"/>
          </p:cNvSpPr>
          <p:nvPr/>
        </p:nvSpPr>
        <p:spPr bwMode="auto">
          <a:xfrm>
            <a:off x="17526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9" name="Line 34"/>
          <p:cNvSpPr>
            <a:spLocks noChangeShapeType="1"/>
          </p:cNvSpPr>
          <p:nvPr/>
        </p:nvSpPr>
        <p:spPr bwMode="auto">
          <a:xfrm>
            <a:off x="2212975" y="1524000"/>
            <a:ext cx="0" cy="1816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0" name="Line 35"/>
          <p:cNvSpPr>
            <a:spLocks noChangeShapeType="1"/>
          </p:cNvSpPr>
          <p:nvPr/>
        </p:nvSpPr>
        <p:spPr bwMode="auto">
          <a:xfrm>
            <a:off x="51054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1" name="Line 36"/>
          <p:cNvSpPr>
            <a:spLocks noChangeShapeType="1"/>
          </p:cNvSpPr>
          <p:nvPr/>
        </p:nvSpPr>
        <p:spPr bwMode="auto">
          <a:xfrm>
            <a:off x="1752600" y="30543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2" name="Rectangle 38"/>
          <p:cNvSpPr>
            <a:spLocks noChangeArrowheads="1"/>
          </p:cNvSpPr>
          <p:nvPr/>
        </p:nvSpPr>
        <p:spPr bwMode="auto">
          <a:xfrm>
            <a:off x="5257800" y="5410200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Association rules: (many more!)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/>
              <a:t>Beer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i="1" dirty="0">
                <a:sym typeface="Symbol" panose="05050102010706020507" pitchFamily="18" charset="2"/>
              </a:rPr>
              <a:t> Diaper  </a:t>
            </a:r>
            <a:r>
              <a:rPr lang="en-US" altLang="en-US" sz="2400" dirty="0">
                <a:sym typeface="Symbol" panose="05050102010706020507" pitchFamily="18" charset="2"/>
              </a:rPr>
              <a:t>(60%, 100%)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/>
              <a:t>Diaper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i="1" dirty="0">
                <a:sym typeface="Symbol" panose="05050102010706020507" pitchFamily="18" charset="2"/>
              </a:rPr>
              <a:t> Beer  </a:t>
            </a:r>
            <a:r>
              <a:rPr lang="en-US" altLang="en-US" sz="2400" dirty="0">
                <a:sym typeface="Symbol" panose="05050102010706020507" pitchFamily="18" charset="2"/>
              </a:rPr>
              <a:t>(60%, 75%)</a:t>
            </a:r>
          </a:p>
        </p:txBody>
      </p:sp>
    </p:spTree>
    <p:extLst>
      <p:ext uri="{BB962C8B-B14F-4D97-AF65-F5344CB8AC3E}">
        <p14:creationId xmlns:p14="http://schemas.microsoft.com/office/powerpoint/2010/main" val="7759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Closed Patterns and Max-Patterns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3820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 long pattern contains a combinatorial number of sub-patterns, e.g.,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 </a:t>
            </a:r>
            <a:r>
              <a:rPr lang="en-US" altLang="en-US" sz="2400" dirty="0">
                <a:sym typeface="Wingdings" panose="05000000000000000000" pitchFamily="2" charset="2"/>
              </a:rPr>
              <a:t>contains</a:t>
            </a:r>
            <a:r>
              <a:rPr lang="en-US" altLang="en-US" sz="2400" dirty="0"/>
              <a:t> (</a:t>
            </a:r>
            <a:r>
              <a:rPr lang="en-US" altLang="en-US" sz="2400" baseline="30000" dirty="0"/>
              <a:t>100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+ (</a:t>
            </a:r>
            <a:r>
              <a:rPr lang="en-US" altLang="en-US" sz="2400" baseline="30000" dirty="0"/>
              <a:t>100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+ … + (</a:t>
            </a:r>
            <a:r>
              <a:rPr lang="en-US" altLang="en-US" sz="2400" baseline="-25000" dirty="0"/>
              <a:t>1</a:t>
            </a:r>
            <a:r>
              <a:rPr lang="en-US" altLang="en-US" sz="2400" baseline="30000" dirty="0"/>
              <a:t>1</a:t>
            </a:r>
            <a:r>
              <a:rPr lang="en-US" altLang="en-US" sz="2400" baseline="-25000" dirty="0"/>
              <a:t>0</a:t>
            </a:r>
            <a:r>
              <a:rPr lang="en-US" altLang="en-US" sz="2400" baseline="30000" dirty="0"/>
              <a:t>0</a:t>
            </a:r>
            <a:r>
              <a:rPr lang="en-US" altLang="en-US" sz="2400" baseline="-25000" dirty="0"/>
              <a:t>0</a:t>
            </a:r>
            <a:r>
              <a:rPr lang="en-US" altLang="en-US" sz="2400" baseline="30000" dirty="0"/>
              <a:t>0</a:t>
            </a:r>
            <a:r>
              <a:rPr lang="en-US" altLang="en-US" sz="2400" dirty="0"/>
              <a:t>) = 2</a:t>
            </a:r>
            <a:r>
              <a:rPr lang="en-US" altLang="en-US" sz="2400" baseline="30000" dirty="0"/>
              <a:t>100 </a:t>
            </a:r>
            <a:r>
              <a:rPr lang="en-US" altLang="en-US" sz="2400" dirty="0"/>
              <a:t>– 1 = 1.27*10</a:t>
            </a:r>
            <a:r>
              <a:rPr lang="en-US" altLang="en-US" sz="2400" baseline="30000" dirty="0"/>
              <a:t>30 </a:t>
            </a:r>
            <a:r>
              <a:rPr lang="en-US" altLang="en-US" sz="2400" dirty="0"/>
              <a:t>sub-patterns!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Solution: </a:t>
            </a:r>
            <a:r>
              <a:rPr lang="en-US" altLang="en-US" sz="2400" i="1" dirty="0"/>
              <a:t>Mine </a:t>
            </a:r>
            <a:r>
              <a:rPr lang="en-US" altLang="en-US" sz="2400" i="1" dirty="0">
                <a:solidFill>
                  <a:schemeClr val="hlink"/>
                </a:solidFill>
              </a:rPr>
              <a:t>closed patterns</a:t>
            </a:r>
            <a:r>
              <a:rPr lang="en-US" altLang="en-US" sz="2400" i="1" dirty="0"/>
              <a:t> and </a:t>
            </a:r>
            <a:r>
              <a:rPr lang="en-US" altLang="en-US" sz="2400" i="1" dirty="0">
                <a:solidFill>
                  <a:schemeClr val="hlink"/>
                </a:solidFill>
              </a:rPr>
              <a:t>max-patterns</a:t>
            </a:r>
            <a:r>
              <a:rPr lang="en-US" altLang="en-US" sz="2400" i="1" dirty="0"/>
              <a:t> instead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chemeClr val="hlink"/>
                </a:solidFill>
              </a:rPr>
              <a:t>closed </a:t>
            </a:r>
            <a:r>
              <a:rPr lang="en-US" altLang="en-US" sz="2400" dirty="0"/>
              <a:t>if X is </a:t>
            </a:r>
            <a:r>
              <a:rPr lang="en-US" altLang="en-US" sz="2400" i="1" dirty="0"/>
              <a:t>frequent</a:t>
            </a:r>
            <a:r>
              <a:rPr lang="en-US" altLang="en-US" sz="2400" dirty="0"/>
              <a:t> and there exists </a:t>
            </a:r>
            <a:r>
              <a:rPr lang="en-US" altLang="en-US" sz="2400" i="1" dirty="0"/>
              <a:t>no super-pattern</a:t>
            </a:r>
            <a:r>
              <a:rPr lang="en-US" altLang="en-US" sz="2400" dirty="0"/>
              <a:t> Y </a:t>
            </a:r>
            <a:r>
              <a:rPr lang="he-IL" altLang="en-US" sz="2400" dirty="0"/>
              <a:t>כ</a:t>
            </a:r>
            <a:r>
              <a:rPr lang="en-US" altLang="en-US" sz="2400" dirty="0"/>
              <a:t> X, </a:t>
            </a:r>
            <a:r>
              <a:rPr lang="en-US" altLang="en-US" sz="2400" i="1" dirty="0"/>
              <a:t>with the same support</a:t>
            </a:r>
            <a:r>
              <a:rPr lang="en-US" altLang="en-US" sz="2400" dirty="0"/>
              <a:t> as X (proposed by </a:t>
            </a:r>
            <a:r>
              <a:rPr lang="en-US" altLang="en-US" sz="2400" dirty="0" err="1"/>
              <a:t>Pasquier</a:t>
            </a:r>
            <a:r>
              <a:rPr lang="en-US" altLang="en-US" sz="2400" dirty="0"/>
              <a:t>, et al. @ ICDT’99)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 is a </a:t>
            </a:r>
            <a:r>
              <a:rPr lang="en-US" altLang="en-US" sz="2400" dirty="0">
                <a:solidFill>
                  <a:schemeClr val="hlink"/>
                </a:solidFill>
              </a:rPr>
              <a:t>max-pattern</a:t>
            </a:r>
            <a:r>
              <a:rPr lang="en-US" altLang="en-US" sz="2400" dirty="0"/>
              <a:t> if X is frequent and there exists no frequent super-pattern Y </a:t>
            </a:r>
            <a:r>
              <a:rPr lang="he-IL" altLang="en-US" sz="2400" dirty="0"/>
              <a:t>כ</a:t>
            </a:r>
            <a:r>
              <a:rPr lang="en-US" altLang="en-US" sz="2400" dirty="0"/>
              <a:t> X (proposed by </a:t>
            </a:r>
            <a:r>
              <a:rPr lang="en-US" altLang="en-US" sz="2400" dirty="0" err="1"/>
              <a:t>Bayardo</a:t>
            </a:r>
            <a:r>
              <a:rPr lang="en-US" altLang="en-US" sz="2400" dirty="0"/>
              <a:t> @ SIGMOD’98)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Closed pattern is a lossless compression of freq. patterns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Reducing the # of patterns and rules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D135FC7-CA82-416E-9231-18A75EFFBDA2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76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Closed Patterns and Max-Patterns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610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Exercise:  Suppose a DB contains only two transactions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&lt;a</a:t>
            </a:r>
            <a:r>
              <a:rPr lang="en-US" altLang="en-US" baseline="-25000" dirty="0"/>
              <a:t>1</a:t>
            </a:r>
            <a:r>
              <a:rPr lang="en-US" altLang="en-US" dirty="0"/>
              <a:t>, …, a</a:t>
            </a:r>
            <a:r>
              <a:rPr lang="en-US" altLang="en-US" baseline="-25000" dirty="0"/>
              <a:t>100</a:t>
            </a:r>
            <a:r>
              <a:rPr lang="en-US" altLang="en-US" dirty="0"/>
              <a:t>&gt;, &lt;a</a:t>
            </a:r>
            <a:r>
              <a:rPr lang="en-US" altLang="en-US" baseline="-25000" dirty="0"/>
              <a:t>1</a:t>
            </a:r>
            <a:r>
              <a:rPr lang="en-US" altLang="en-US" dirty="0"/>
              <a:t>, …, a</a:t>
            </a:r>
            <a:r>
              <a:rPr lang="en-US" altLang="en-US" baseline="-25000" dirty="0"/>
              <a:t>50</a:t>
            </a:r>
            <a:r>
              <a:rPr lang="en-US" altLang="en-US" dirty="0"/>
              <a:t>&gt; 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Let </a:t>
            </a:r>
            <a:r>
              <a:rPr lang="en-US" altLang="en-US" dirty="0" err="1"/>
              <a:t>min_sup</a:t>
            </a:r>
            <a:r>
              <a:rPr lang="en-US" altLang="en-US" dirty="0"/>
              <a:t> = 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What is the set of </a:t>
            </a:r>
            <a:r>
              <a:rPr lang="en-US" altLang="en-US" sz="2400" dirty="0">
                <a:solidFill>
                  <a:schemeClr val="hlink"/>
                </a:solidFill>
              </a:rPr>
              <a:t>closed </a:t>
            </a:r>
            <a:r>
              <a:rPr lang="en-US" altLang="en-US" sz="2400" dirty="0" err="1">
                <a:solidFill>
                  <a:schemeClr val="hlink"/>
                </a:solidFill>
              </a:rPr>
              <a:t>itemset</a:t>
            </a:r>
            <a:r>
              <a:rPr lang="en-US" altLang="en-US" sz="2400" dirty="0"/>
              <a:t>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{a</a:t>
            </a:r>
            <a:r>
              <a:rPr lang="en-US" altLang="en-US" baseline="-25000" dirty="0"/>
              <a:t>1</a:t>
            </a:r>
            <a:r>
              <a:rPr lang="en-US" altLang="en-US" dirty="0"/>
              <a:t>, …, a</a:t>
            </a:r>
            <a:r>
              <a:rPr lang="en-US" altLang="en-US" baseline="-25000" dirty="0"/>
              <a:t>100</a:t>
            </a:r>
            <a:r>
              <a:rPr lang="en-US" altLang="en-US" dirty="0"/>
              <a:t>}: 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{a</a:t>
            </a:r>
            <a:r>
              <a:rPr lang="en-US" altLang="en-US" baseline="-25000" dirty="0"/>
              <a:t>1</a:t>
            </a:r>
            <a:r>
              <a:rPr lang="en-US" altLang="en-US" dirty="0"/>
              <a:t>, …, a</a:t>
            </a:r>
            <a:r>
              <a:rPr lang="en-US" altLang="en-US" baseline="-25000" dirty="0"/>
              <a:t>50</a:t>
            </a:r>
            <a:r>
              <a:rPr lang="en-US" altLang="en-US" dirty="0"/>
              <a:t>}: 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What is the set of </a:t>
            </a:r>
            <a:r>
              <a:rPr lang="en-US" altLang="en-US" sz="2400" dirty="0">
                <a:solidFill>
                  <a:schemeClr val="hlink"/>
                </a:solidFill>
              </a:rPr>
              <a:t>max-pattern?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{a</a:t>
            </a:r>
            <a:r>
              <a:rPr lang="en-US" altLang="en-US" baseline="-25000" dirty="0"/>
              <a:t>1</a:t>
            </a:r>
            <a:r>
              <a:rPr lang="en-US" altLang="en-US" dirty="0"/>
              <a:t>, …, a</a:t>
            </a:r>
            <a:r>
              <a:rPr lang="en-US" altLang="en-US" baseline="-25000" dirty="0"/>
              <a:t>100</a:t>
            </a:r>
            <a:r>
              <a:rPr lang="en-US" altLang="en-US" dirty="0"/>
              <a:t>}: 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What is the set of </a:t>
            </a:r>
            <a:r>
              <a:rPr lang="en-US" altLang="en-US" sz="2400" dirty="0">
                <a:solidFill>
                  <a:schemeClr val="hlink"/>
                </a:solidFill>
              </a:rPr>
              <a:t>all patterns</a:t>
            </a:r>
            <a:r>
              <a:rPr lang="en-US" altLang="en-US" sz="2400" dirty="0"/>
              <a:t>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{a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}: 2, …, {a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}: 2, …, {a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a</a:t>
            </a:r>
            <a:r>
              <a:rPr lang="en-US" altLang="en-US" sz="2000" baseline="-25000" dirty="0"/>
              <a:t>51</a:t>
            </a:r>
            <a:r>
              <a:rPr lang="en-US" altLang="en-US" sz="2000" dirty="0"/>
              <a:t>}: 1, …, {a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a</a:t>
            </a:r>
            <a:r>
              <a:rPr lang="en-US" altLang="en-US" sz="2000" baseline="-25000" dirty="0"/>
              <a:t>100</a:t>
            </a:r>
            <a:r>
              <a:rPr lang="en-US" altLang="en-US" sz="2000" dirty="0"/>
              <a:t>}: 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A big number: 2</a:t>
            </a:r>
            <a:r>
              <a:rPr lang="en-US" altLang="en-US" baseline="30000" dirty="0"/>
              <a:t>100</a:t>
            </a:r>
            <a:r>
              <a:rPr lang="en-US" altLang="en-US" dirty="0"/>
              <a:t> - 1? Why?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D232BF3-DCC5-42E7-9A04-AF03B9877F0C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67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1066800"/>
          </a:xfrm>
        </p:spPr>
        <p:txBody>
          <a:bodyPr/>
          <a:lstStyle/>
          <a:p>
            <a:pPr>
              <a:tabLst>
                <a:tab pos="2570163" algn="l"/>
              </a:tabLst>
            </a:pPr>
            <a:r>
              <a:rPr lang="en-US" altLang="en-US" sz="3200"/>
              <a:t>The Downward Closure Property and Scalable Mining Methods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chemeClr val="hlink"/>
                </a:solidFill>
              </a:rPr>
              <a:t>downward closure</a:t>
            </a:r>
            <a:r>
              <a:rPr lang="en-US" altLang="en-US" sz="2400" dirty="0"/>
              <a:t> property of frequent patterns</a:t>
            </a:r>
          </a:p>
          <a:p>
            <a:pPr lvl="1" eaLnBrk="1" hangingPunct="1"/>
            <a:r>
              <a:rPr lang="en-US" altLang="en-US" u="sng" dirty="0">
                <a:solidFill>
                  <a:schemeClr val="hlink"/>
                </a:solidFill>
              </a:rPr>
              <a:t>Any subset of a frequent </a:t>
            </a:r>
            <a:r>
              <a:rPr lang="en-US" altLang="en-US" u="sng" dirty="0" err="1">
                <a:solidFill>
                  <a:schemeClr val="hlink"/>
                </a:solidFill>
              </a:rPr>
              <a:t>itemset</a:t>
            </a:r>
            <a:r>
              <a:rPr lang="en-US" altLang="en-US" u="sng" dirty="0">
                <a:solidFill>
                  <a:schemeClr val="hlink"/>
                </a:solidFill>
              </a:rPr>
              <a:t> must be frequent</a:t>
            </a:r>
            <a:endParaRPr lang="en-US" altLang="en-US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dirty="0"/>
              <a:t>If </a:t>
            </a:r>
            <a:r>
              <a:rPr lang="en-US" altLang="en-US" b="1" dirty="0"/>
              <a:t>{beer, diaper, nuts}</a:t>
            </a:r>
            <a:r>
              <a:rPr lang="en-US" altLang="en-US" dirty="0"/>
              <a:t> is frequent, so is </a:t>
            </a:r>
            <a:r>
              <a:rPr lang="en-US" altLang="en-US" b="1" dirty="0"/>
              <a:t>{beer, diaper}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i.e., every transaction having {beer, diaper, nuts} also contains {beer, diaper} </a:t>
            </a:r>
          </a:p>
          <a:p>
            <a:pPr eaLnBrk="1" hangingPunct="1"/>
            <a:r>
              <a:rPr lang="en-US" altLang="en-US" sz="2400" dirty="0"/>
              <a:t>Scalable mining methods: Three major approaches</a:t>
            </a:r>
          </a:p>
          <a:p>
            <a:pPr lvl="1" eaLnBrk="1" hangingPunct="1"/>
            <a:r>
              <a:rPr lang="en-US" altLang="en-US" dirty="0" err="1"/>
              <a:t>Apriori</a:t>
            </a:r>
            <a:r>
              <a:rPr lang="en-US" altLang="en-US" dirty="0"/>
              <a:t> (Agrawal &amp; Srikant@VLDB’94)</a:t>
            </a:r>
          </a:p>
          <a:p>
            <a:pPr lvl="1" eaLnBrk="1" hangingPunct="1"/>
            <a:r>
              <a:rPr lang="en-US" altLang="en-US" dirty="0"/>
              <a:t>Freq. pattern growth (</a:t>
            </a:r>
            <a:r>
              <a:rPr lang="en-US" altLang="en-US" dirty="0" err="1"/>
              <a:t>FPgrowth</a:t>
            </a:r>
            <a:r>
              <a:rPr lang="en-US" altLang="en-US" dirty="0"/>
              <a:t>—Han, Pei &amp; Yin @SIGMOD’00)</a:t>
            </a:r>
          </a:p>
          <a:p>
            <a:pPr lvl="1" eaLnBrk="1" hangingPunct="1"/>
            <a:r>
              <a:rPr lang="en-US" altLang="en-US" dirty="0"/>
              <a:t>Vertical data format approach (Charm—</a:t>
            </a:r>
            <a:r>
              <a:rPr lang="en-US" altLang="en-US" dirty="0" err="1"/>
              <a:t>Zaki</a:t>
            </a:r>
            <a:r>
              <a:rPr lang="en-US" altLang="en-US" dirty="0"/>
              <a:t> &amp; Hsiao @SDM’02)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FF98680-4319-4514-9161-E6AE1F66ED11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561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1685</Words>
  <Application>Microsoft Office PowerPoint</Application>
  <PresentationFormat>Widescreen</PresentationFormat>
  <Paragraphs>316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Gisha</vt:lpstr>
      <vt:lpstr>Symbol</vt:lpstr>
      <vt:lpstr>Tahoma</vt:lpstr>
      <vt:lpstr>Times New Roman</vt:lpstr>
      <vt:lpstr>Trebuchet MS</vt:lpstr>
      <vt:lpstr>Wingdings</vt:lpstr>
      <vt:lpstr>Wingdings 3</vt:lpstr>
      <vt:lpstr>Facet</vt:lpstr>
      <vt:lpstr>Equation</vt:lpstr>
      <vt:lpstr>Association rule mining</vt:lpstr>
      <vt:lpstr>Outline</vt:lpstr>
      <vt:lpstr>What Is Frequent Pattern Analysis?</vt:lpstr>
      <vt:lpstr>Why Is Freq. Pattern Mining Important?</vt:lpstr>
      <vt:lpstr>Basic Concepts: Frequent Patterns</vt:lpstr>
      <vt:lpstr>Basic Concepts: Association Rules</vt:lpstr>
      <vt:lpstr>Closed Patterns and Max-Patterns</vt:lpstr>
      <vt:lpstr>Closed Patterns and Max-Patterns</vt:lpstr>
      <vt:lpstr>The Downward Closure Property and Scalable Mining Methods</vt:lpstr>
      <vt:lpstr>Apriori: A Candidate Generation &amp; Test Approach</vt:lpstr>
      <vt:lpstr>The Apriori Algorithm—An Example </vt:lpstr>
      <vt:lpstr>The Apriori Algorithm (Pseudo-Code)</vt:lpstr>
      <vt:lpstr>Implementation of Apriori</vt:lpstr>
      <vt:lpstr>How to Count Supports of Candidates?</vt:lpstr>
      <vt:lpstr>Counting Supports of Candidates Using Hash Tree</vt:lpstr>
      <vt:lpstr>Support and Confidence</vt:lpstr>
      <vt:lpstr>Generating rules from frequent itemsets</vt:lpstr>
      <vt:lpstr>Generating rules: an example</vt:lpstr>
      <vt:lpstr>Generating rules: summary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  Concepts and Techniques  (3rd ed.)  — Chapter 6 —</dc:title>
  <dc:creator>Yang Mu</dc:creator>
  <cp:lastModifiedBy>Yang Mu</cp:lastModifiedBy>
  <cp:revision>17</cp:revision>
  <dcterms:created xsi:type="dcterms:W3CDTF">2014-02-07T02:58:59Z</dcterms:created>
  <dcterms:modified xsi:type="dcterms:W3CDTF">2014-04-15T16:58:25Z</dcterms:modified>
</cp:coreProperties>
</file>