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7"/>
  </p:notesMasterIdLst>
  <p:sldIdLst>
    <p:sldId id="31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1" r:id="rId34"/>
    <p:sldId id="302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21BC798-D726-4991-A32A-E492CA9E296C}">
          <p14:sldIdLst>
            <p14:sldId id="316"/>
            <p14:sldId id="260"/>
            <p14:sldId id="261"/>
            <p14:sldId id="262"/>
            <p14:sldId id="263"/>
            <p14:sldId id="264"/>
          </p14:sldIdLst>
        </p14:section>
        <p14:section name="Decision Tree" id="{26F894DF-E0BE-4964-A403-AA1BC56EF5BF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</p14:sldIdLst>
        </p14:section>
        <p14:section name="Bayesian Classifiers" id="{FD085BF6-03CA-4C8A-8297-3975E05CD299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Rule-Based Classifier" id="{879AAD08-51ED-4AD9-9987-142A7A87C57A}">
          <p14:sldIdLst>
            <p14:sldId id="297"/>
            <p14:sldId id="298"/>
            <p14:sldId id="299"/>
            <p14:sldId id="300"/>
            <p14:sldId id="301"/>
            <p14:sldId id="302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F11C6-B52F-4C7B-99C6-6D08D8E12D3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A670B-D371-44CB-8B99-8F8FEC11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A4F131-99E1-4F78-90F2-BAE88EF7864A}" type="slidenum">
              <a:rPr lang="en-US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448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7F8152-83FD-470C-AD06-F1FBABD2F1E2}" type="slidenum">
              <a:rPr lang="en-US">
                <a:latin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273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A1A890-ED68-4EB3-8869-7905FBEA35C2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742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9ECCFF-D016-4F6D-881F-05B4B62A25AE}" type="slidenum">
              <a:rPr lang="en-US">
                <a:latin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5283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4C9EDA-9357-4A91-A0C5-C0FAD98F9EA9}" type="slidenum">
              <a:rPr lang="en-US">
                <a:latin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419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FE29CC-622C-43E4-AA65-457857BCF15B}" type="slidenum">
              <a:rPr lang="en-US">
                <a:latin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705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782597-6C84-4CA8-A7D4-00D6CB36233F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6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E1AA88-2A4F-49AE-B981-9F2ADB061DA7}" type="slidenum">
              <a:rPr lang="en-US">
                <a:latin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43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188E63-8CDE-4D8A-B991-87449F9AE980}" type="slidenum">
              <a:rPr lang="en-US">
                <a:latin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0057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937020-DC6E-41E5-9055-60DDB6FF65F5}" type="slidenum">
              <a:rPr lang="en-US">
                <a:latin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5201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F2C6BA-544C-41E1-B8ED-A1FAF835286B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EE97DD-7D80-48F5-8B75-1D2EB2058190}" type="slidenum">
              <a:rPr lang="en-US">
                <a:latin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9255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CC6E5C-5012-4F3B-95A0-17338DFEC604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4682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2DDDA6-D85C-462A-A059-F6B3A49A4F80}" type="slidenum">
              <a:rPr lang="en-US">
                <a:latin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326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277828-5BB8-4B6F-A9E3-51CDD14DAB7B}" type="slidenum">
              <a:rPr lang="en-US">
                <a:latin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017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86A8B5A-66E8-47E3-BDC2-F8DC657D9C4E}" type="slidenum">
              <a:rPr lang="en-US">
                <a:latin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8654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9E1523-396F-429D-B93A-DBBCF08E7544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8000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E195D8-AFD1-4AA8-A27D-AB293B8C750D}" type="slidenum">
              <a:rPr lang="en-US">
                <a:latin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0158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18856D-9666-470C-9038-5582B356EC5B}" type="slidenum">
              <a:rPr lang="en-US">
                <a:latin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1645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1214C3-1582-43C8-A2B3-A608A44B6E80}" type="slidenum">
              <a:rPr lang="en-US">
                <a:latin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7151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0F7A47-5EB0-4BF8-8C05-7280E14EE768}" type="slidenum">
              <a:rPr lang="en-US">
                <a:latin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185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CE7804-9F17-41AC-B617-7C64C0F9176B}" type="slidenum">
              <a:rPr lang="en-US">
                <a:latin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499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FC74A9-046E-4CB7-83BF-A092C144F23F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82227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60439C-3382-47BB-BBAE-1982DC9655A1}" type="slidenum">
              <a:rPr lang="en-US">
                <a:latin typeface="Times New Roman" panose="02020603050405020304" pitchFamily="18" charset="0"/>
              </a:rPr>
              <a:pPr/>
              <a:t>31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805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DF5CB6-4960-43BF-86B2-E92E5311E9CE}" type="slidenum">
              <a:rPr lang="en-US">
                <a:latin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819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C7C505-8DAA-471F-9A0A-8F68E1372E71}" type="slidenum">
              <a:rPr lang="en-US">
                <a:latin typeface="Times New Roman" panose="02020603050405020304" pitchFamily="18" charset="0"/>
              </a:rPr>
              <a:pPr/>
              <a:t>33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483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4AF3EE-FC1F-4113-AA97-D31878640403}" type="slidenum">
              <a:rPr lang="en-US">
                <a:latin typeface="Times New Roman" panose="02020603050405020304" pitchFamily="18" charset="0"/>
              </a:rPr>
              <a:pPr/>
              <a:t>34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749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9A531D-9AF5-4568-8265-6B7F3CB5A1BC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106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B05D0C-35DE-404C-80C6-E77480D8F6FA}" type="slidenum">
              <a:rPr lang="en-US">
                <a:latin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840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7F0A42-8015-474C-AF64-DD44F03846D7}" type="slidenum">
              <a:rPr lang="en-US">
                <a:latin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261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93A0E2-5A47-4C81-8DBF-D8F90CB37C38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112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8CE9D7-5D6E-4841-A008-6B43F963C786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2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676B89-84B9-44B2-8B54-88902A189821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 : the expected information needed to classify a given sample</a:t>
            </a:r>
          </a:p>
          <a:p>
            <a:r>
              <a:rPr lang="en-US" smtClean="0"/>
              <a:t>E (entropy) : expected information based on the partitioning into subsets by A</a:t>
            </a:r>
          </a:p>
          <a:p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09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88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85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C3F5A-D595-495E-A157-5FF62397E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971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AE143-56BA-4269-ACF3-FA25BE2194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368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5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3D98-5381-4706-A6E6-15039809E6C7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3AF5E4-DCDF-4B60-AFE1-F038D3A8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wmf"/><Relationship Id="rId5" Type="http://schemas.openxmlformats.org/officeDocument/2006/relationships/image" Target="../media/image15.e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jpe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uc.edu/homes/hanj/cs412/bk3_slides/08ClassBasic.ppt&#8206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4A19FD-2472-4FE3-BC62-93BFFD1D1908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905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sz="3600" b="1" dirty="0">
                <a:latin typeface="+mj-lt"/>
              </a:rPr>
              <a:t>Attribute Selection Measure: Information Gain (ID3/C4.5)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828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latin typeface="Calibri" panose="020F0502020204030204" pitchFamily="34" charset="0"/>
              </a:rPr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latin typeface="Calibri" panose="020F0502020204030204" pitchFamily="34" charset="0"/>
              </a:rPr>
              <a:t>Let 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 be the probability that an arbitrary tuple in D belongs to class </a:t>
            </a:r>
            <a:r>
              <a:rPr lang="en-US" sz="2400" dirty="0" err="1">
                <a:latin typeface="Calibri" panose="020F0502020204030204" pitchFamily="34" charset="0"/>
              </a:rPr>
              <a:t>C</a:t>
            </a:r>
            <a:r>
              <a:rPr lang="en-US" sz="2400" baseline="-25000" dirty="0" err="1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, estimated by |</a:t>
            </a:r>
            <a:r>
              <a:rPr lang="en-US" sz="2400" dirty="0" err="1">
                <a:latin typeface="Calibri" panose="020F0502020204030204" pitchFamily="34" charset="0"/>
              </a:rPr>
              <a:t>C</a:t>
            </a:r>
            <a:r>
              <a:rPr lang="en-US" sz="2400" i="1" baseline="-25000" dirty="0" err="1">
                <a:latin typeface="Calibri" panose="020F0502020204030204" pitchFamily="34" charset="0"/>
              </a:rPr>
              <a:t>i</a:t>
            </a:r>
            <a:r>
              <a:rPr lang="en-US" sz="2400" baseline="-25000" dirty="0">
                <a:latin typeface="Calibri" panose="020F0502020204030204" pitchFamily="34" charset="0"/>
              </a:rPr>
              <a:t>, D</a:t>
            </a:r>
            <a:r>
              <a:rPr lang="en-US" sz="2400" dirty="0">
                <a:latin typeface="Calibri" panose="020F0502020204030204" pitchFamily="34" charset="0"/>
              </a:rPr>
              <a:t>|/|D|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Expected information</a:t>
            </a:r>
            <a:r>
              <a:rPr lang="en-US" sz="2400" dirty="0">
                <a:latin typeface="Calibri" panose="020F0502020204030204" pitchFamily="34" charset="0"/>
              </a:rPr>
              <a:t> (entropy) needed to classify a tuple in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Information</a:t>
            </a:r>
            <a:r>
              <a:rPr lang="en-US" sz="2400" dirty="0">
                <a:latin typeface="Calibri" panose="020F0502020204030204" pitchFamily="34" charset="0"/>
              </a:rPr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Information gained</a:t>
            </a:r>
            <a:r>
              <a:rPr lang="en-US" sz="2400" dirty="0">
                <a:latin typeface="Calibri" panose="020F0502020204030204" pitchFamily="34" charset="0"/>
              </a:rPr>
              <a:t> by branching on attribute A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054726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6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5943600" y="4343401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43401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5392738" y="5822951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5822951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72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Attribute Selection: Information Gain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828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>
                <a:solidFill>
                  <a:srgbClr val="121328"/>
                </a:solidFill>
              </a:rPr>
              <a:t>Class N: buys_computer = “no”</a:t>
            </a:r>
            <a:endParaRPr lang="en-US" sz="2000"/>
          </a:p>
        </p:txBody>
      </p:sp>
      <p:sp>
        <p:nvSpPr>
          <p:cNvPr id="1638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248400" y="2743200"/>
            <a:ext cx="4152900" cy="2209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sz="2000">
                <a:solidFill>
                  <a:srgbClr val="121328"/>
                </a:solidFill>
              </a:rPr>
              <a:t>Similarly,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5BA0AF7-7489-4BAE-BC68-87BEF9726D17}" type="slidenum">
              <a:rPr lang="en-US"/>
              <a:pPr eaLnBrk="1" hangingPunct="1"/>
              <a:t>11</a:t>
            </a:fld>
            <a:endParaRPr lang="en-US"/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2286000" y="2590801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Worksheet" r:id="rId4" imgW="3352800" imgH="1438250" progId="Excel.Sheet.8">
                  <p:embed/>
                </p:oleObj>
              </mc:Choice>
              <mc:Fallback>
                <p:oleObj name="Worksheet" r:id="rId4" imgW="3352800" imgH="14382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1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6400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6553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6248401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/>
          </p:cNvGraphicFramePr>
          <p:nvPr/>
        </p:nvGraphicFramePr>
        <p:xfrm>
          <a:off x="1676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Worksheet" r:id="rId12" imgW="6115431" imgH="4458208" progId="Excel.Sheet.8">
                  <p:embed/>
                </p:oleObj>
              </mc:Choice>
              <mc:Fallback>
                <p:oleObj name="Worksheet" r:id="rId12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6019800" y="2743201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14" imgW="583947" imgH="393529" progId="Equation.3">
                  <p:embed/>
                </p:oleObj>
              </mc:Choice>
              <mc:Fallback>
                <p:oleObj name="Equation" r:id="rId14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743201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/>
        </p:nvGraphicFramePr>
        <p:xfrm>
          <a:off x="1600200" y="2057401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16" imgW="3314700" imgH="393700" progId="Equation.3">
                  <p:embed/>
                </p:oleObj>
              </mc:Choice>
              <mc:Fallback>
                <p:oleObj name="Equation" r:id="rId16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1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9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Computing Information-Gain for Continuous-Valued Attributes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1"/>
            <a:ext cx="8610600" cy="5273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/>
              <a:t>Must determine the </a:t>
            </a:r>
            <a:r>
              <a:rPr lang="en-US" sz="2400" i="1">
                <a:solidFill>
                  <a:schemeClr val="hlink"/>
                </a:solidFill>
              </a:rPr>
              <a:t>best split point</a:t>
            </a:r>
            <a:r>
              <a:rPr lang="en-US" sz="240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/>
              <a:t>Typically, the midpoint between each pair of adjacent values is considered as a possible </a:t>
            </a:r>
            <a:r>
              <a:rPr lang="en-US" i="1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/>
              <a:t>(a</a:t>
            </a:r>
            <a:r>
              <a:rPr lang="en-US" baseline="-25000"/>
              <a:t>i</a:t>
            </a:r>
            <a:r>
              <a:rPr lang="en-US"/>
              <a:t>+a</a:t>
            </a:r>
            <a:r>
              <a:rPr lang="en-US" baseline="-25000"/>
              <a:t>i+1</a:t>
            </a:r>
            <a:r>
              <a:rPr lang="en-US"/>
              <a:t>)/2 is the midpoint between the values of a</a:t>
            </a:r>
            <a:r>
              <a:rPr lang="en-US" baseline="-25000"/>
              <a:t>i</a:t>
            </a:r>
            <a:r>
              <a:rPr lang="en-US"/>
              <a:t> and a</a:t>
            </a:r>
            <a:r>
              <a:rPr lang="en-US" baseline="-2500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/>
              <a:t>The point with the </a:t>
            </a:r>
            <a:r>
              <a:rPr lang="en-US" i="1"/>
              <a:t>minimum expected information requirement</a:t>
            </a:r>
            <a:r>
              <a:rPr lang="en-US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/>
              <a:t>D1 is the set of tuples in D satisfying A ≤ split-point, and D2 is the set of tuples in D satisfying A &gt; split-point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A5FA4A-6B21-47BD-83A2-DD10E4C06094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Gain Ratio for Attribute Selection (C4.5)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4582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Information gain measure is biased towards attributes with a large number of values</a:t>
            </a:r>
          </a:p>
          <a:p>
            <a:pPr eaLnBrk="1" hangingPunct="1"/>
            <a:r>
              <a:rPr lang="en-US" sz="2400"/>
              <a:t>C4.5 (a successor of ID3) uses gain ratio to overcome the problem (normalization to information gain)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lvl="1" eaLnBrk="1" hangingPunct="1"/>
            <a:r>
              <a:rPr lang="en-US"/>
              <a:t>GainRatio(A) = Gain(A)/SplitInfo(A)</a:t>
            </a:r>
          </a:p>
          <a:p>
            <a:pPr eaLnBrk="1" hangingPunct="1"/>
            <a:r>
              <a:rPr lang="en-US" sz="2400"/>
              <a:t>Ex.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gain_ratio(income) = 0.029/1.557 = 0.019</a:t>
            </a:r>
          </a:p>
          <a:p>
            <a:pPr eaLnBrk="1" hangingPunct="1"/>
            <a:r>
              <a:rPr lang="en-US" sz="2400"/>
              <a:t>The attribute with the maximum gain ratio 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5200" y="29718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10FE4B-19A6-4378-9117-921479A5B698}" type="slidenum">
              <a:rPr lang="en-US"/>
              <a:pPr eaLnBrk="1" hangingPunct="1"/>
              <a:t>13</a:t>
            </a:fld>
            <a:endParaRPr lang="en-US"/>
          </a:p>
        </p:txBody>
      </p:sp>
      <p:pic>
        <p:nvPicPr>
          <p:cNvPr id="18438" name="Picture 10" descr="8split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1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438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smtClean="0"/>
              <a:t>Gini Index (CART, IBM IntelligentMiner)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534400" cy="5105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If a data set </a:t>
            </a:r>
            <a:r>
              <a:rPr lang="en-US" sz="2400" i="1" dirty="0"/>
              <a:t>D </a:t>
            </a:r>
            <a:r>
              <a:rPr lang="en-US" sz="2400" dirty="0"/>
              <a:t>contains examples from </a:t>
            </a:r>
            <a:r>
              <a:rPr lang="en-US" sz="2400" i="1" dirty="0"/>
              <a:t>n</a:t>
            </a:r>
            <a:r>
              <a:rPr lang="en-US" sz="2400" dirty="0"/>
              <a:t> classes, </a:t>
            </a:r>
            <a:r>
              <a:rPr lang="en-US" sz="2400" dirty="0" err="1"/>
              <a:t>gini</a:t>
            </a:r>
            <a:r>
              <a:rPr lang="en-US" sz="2400" dirty="0"/>
              <a:t> index, </a:t>
            </a:r>
            <a:r>
              <a:rPr lang="en-US" sz="2400" i="1" dirty="0" err="1"/>
              <a:t>gini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400" dirty="0"/>
          </a:p>
          <a:p>
            <a:pPr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400" dirty="0"/>
              <a:t>    		where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j</a:t>
            </a:r>
            <a:r>
              <a:rPr lang="en-US" sz="2400" dirty="0"/>
              <a:t> is the relative frequency of class </a:t>
            </a:r>
            <a:r>
              <a:rPr lang="en-US" sz="2400" i="1" dirty="0"/>
              <a:t>j</a:t>
            </a:r>
            <a:r>
              <a:rPr lang="en-US" sz="2400" dirty="0"/>
              <a:t> in </a:t>
            </a:r>
            <a:r>
              <a:rPr lang="en-US" sz="2400" i="1" dirty="0"/>
              <a:t>D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If a data set </a:t>
            </a:r>
            <a:r>
              <a:rPr lang="en-US" sz="2400" i="1" dirty="0"/>
              <a:t>D</a:t>
            </a:r>
            <a:r>
              <a:rPr lang="en-US" sz="2400" dirty="0"/>
              <a:t>  is split on A into two subsets 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D</a:t>
            </a:r>
            <a:r>
              <a:rPr lang="en-US" sz="2400" i="1" baseline="-25000" dirty="0"/>
              <a:t>2</a:t>
            </a:r>
            <a:r>
              <a:rPr lang="en-US" sz="2400" dirty="0"/>
              <a:t>, the </a:t>
            </a:r>
            <a:r>
              <a:rPr lang="en-US" sz="2400" i="1" dirty="0" err="1"/>
              <a:t>gini</a:t>
            </a:r>
            <a:r>
              <a:rPr lang="en-US" sz="2400" dirty="0"/>
              <a:t> index </a:t>
            </a:r>
            <a:r>
              <a:rPr lang="en-US" sz="2400" i="1" dirty="0" err="1"/>
              <a:t>gini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4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Reduction in Impurity: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4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The attribute provides the smallest </a:t>
            </a:r>
            <a:r>
              <a:rPr lang="en-US" sz="2400" i="1" dirty="0" err="1"/>
              <a:t>gini</a:t>
            </a:r>
            <a:r>
              <a:rPr lang="en-US" sz="2400" i="1" baseline="-25000" dirty="0" err="1"/>
              <a:t>split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dirty="0"/>
              <a:t>) (or the largest reduction in impurity) is chosen to split the node (</a:t>
            </a:r>
            <a:r>
              <a:rPr lang="en-US" sz="240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sz="2400" dirty="0"/>
              <a:t>)</a:t>
            </a:r>
          </a:p>
        </p:txBody>
      </p:sp>
      <p:graphicFrame>
        <p:nvGraphicFramePr>
          <p:cNvPr id="19463" name="Object 10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1152472"/>
              </p:ext>
            </p:extLst>
          </p:nvPr>
        </p:nvGraphicFramePr>
        <p:xfrm>
          <a:off x="5054600" y="4572000"/>
          <a:ext cx="46132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4" imgW="2692400" imgH="304800" progId="Equation.3">
                  <p:embed/>
                </p:oleObj>
              </mc:Choice>
              <mc:Fallback>
                <p:oleObj name="Equation" r:id="rId4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572000"/>
                        <a:ext cx="46132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48CDF7-BF14-4ADE-A5B4-A7A0F27DFCDF}" type="slidenum">
              <a:rPr lang="en-US"/>
              <a:pPr eaLnBrk="1" hangingPunct="1"/>
              <a:t>14</a:t>
            </a:fld>
            <a:endParaRPr lang="en-US"/>
          </a:p>
        </p:txBody>
      </p:sp>
      <p:graphicFrame>
        <p:nvGraphicFramePr>
          <p:cNvPr id="19461" name="Object 1024"/>
          <p:cNvGraphicFramePr>
            <a:graphicFrameLocks/>
          </p:cNvGraphicFramePr>
          <p:nvPr/>
        </p:nvGraphicFramePr>
        <p:xfrm>
          <a:off x="5410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6" imgW="1777229" imgH="761669" progId="Equation.3">
                  <p:embed/>
                </p:oleObj>
              </mc:Choice>
              <mc:Fallback>
                <p:oleObj name="Equation" r:id="rId6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/>
        </p:nvGraphicFramePr>
        <p:xfrm>
          <a:off x="4648200" y="3717926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8" imgW="3441700" imgH="596900" progId="Equation.3">
                  <p:embed/>
                </p:oleObj>
              </mc:Choice>
              <mc:Fallback>
                <p:oleObj name="Equation" r:id="rId8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17926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7524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Computation of Gini Index 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686800" cy="5486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Ex.  D has 9 tuples in buys_computer = “yes” and 5 in “no”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Suppose the attribute income partitions D into 10 in D</a:t>
            </a:r>
            <a:r>
              <a:rPr lang="en-US" sz="2400" baseline="-25000"/>
              <a:t>1</a:t>
            </a:r>
            <a:r>
              <a:rPr lang="en-US" sz="2400"/>
              <a:t>: {low, medium} and 4 in D</a:t>
            </a:r>
            <a:r>
              <a:rPr lang="en-US" sz="2400" baseline="-25000"/>
              <a:t>2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/>
              <a:t> Gini</a:t>
            </a:r>
            <a:r>
              <a:rPr lang="en-US" baseline="-25000"/>
              <a:t>{low,high}</a:t>
            </a:r>
            <a:r>
              <a:rPr lang="en-US"/>
              <a:t> is 0.458; Gini</a:t>
            </a:r>
            <a:r>
              <a:rPr lang="en-US" baseline="-25000"/>
              <a:t>{medium,high}</a:t>
            </a:r>
            <a:r>
              <a:rPr lang="en-US"/>
              <a:t> is 0.450.  Thus, split on the {low,medium} (and {high}) since it has the lowest Gini index</a:t>
            </a:r>
          </a:p>
          <a:p>
            <a:pPr eaLnBrk="1" hangingPunct="1"/>
            <a:r>
              <a:rPr lang="en-US" sz="2400"/>
              <a:t>All attributes are assumed continuous-valued</a:t>
            </a:r>
          </a:p>
          <a:p>
            <a:pPr eaLnBrk="1" hangingPunct="1"/>
            <a:r>
              <a:rPr lang="en-US" sz="2400"/>
              <a:t>May need other tools, e.g., clustering, to get the possible split values</a:t>
            </a:r>
          </a:p>
          <a:p>
            <a:pPr eaLnBrk="1" hangingPunct="1"/>
            <a:r>
              <a:rPr lang="en-US" sz="2400"/>
              <a:t>Can be modified for categorical attributes</a:t>
            </a:r>
          </a:p>
        </p:txBody>
      </p:sp>
      <p:graphicFrame>
        <p:nvGraphicFramePr>
          <p:cNvPr id="20485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614488"/>
          <a:ext cx="35814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14488"/>
                        <a:ext cx="35814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C20502-C088-492C-B967-E0B4BD355834}" type="slidenum">
              <a:rPr lang="en-US"/>
              <a:pPr eaLnBrk="1" hangingPunct="1"/>
              <a:t>15</a:t>
            </a:fld>
            <a:endParaRPr lang="en-US"/>
          </a:p>
        </p:txBody>
      </p:sp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5086351" y="2514601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1" y="2514601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310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/>
              <a:t>Comparing Attribute Selection Measures</a:t>
            </a:r>
            <a:endParaRPr lang="en-US" sz="280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b="1"/>
              <a:t>Information gain</a:t>
            </a:r>
            <a:r>
              <a:rPr lang="en-US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b="1"/>
              <a:t>Gain ratio</a:t>
            </a:r>
            <a:r>
              <a:rPr lang="en-US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b="1"/>
              <a:t>Gini index</a:t>
            </a:r>
            <a:r>
              <a:rPr lang="en-US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tends to favor tests that result in equal-sized partitions and purity in both partitions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7DD387-98CC-47FC-A76F-08DC43201E4C}" type="slidenum">
              <a:rPr lang="en-US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/>
              <a:t>Overfitting and Tree Pruning</a:t>
            </a:r>
            <a:endParaRPr lang="en-US" sz="32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sz="2400" u="sng"/>
              <a:t>Overfitting</a:t>
            </a:r>
            <a:r>
              <a:rPr lang="en-US" sz="2400"/>
              <a:t>:  An induced tree may overfit the training data </a:t>
            </a:r>
          </a:p>
          <a:p>
            <a:pPr lvl="1" eaLnBrk="1" hangingPunct="1"/>
            <a:r>
              <a:rPr lang="en-US"/>
              <a:t>Too many branches, some may reflect anomalies due to noise or outliers</a:t>
            </a:r>
          </a:p>
          <a:p>
            <a:pPr lvl="1" eaLnBrk="1" hangingPunct="1"/>
            <a:r>
              <a:rPr lang="en-US"/>
              <a:t>Poor accuracy for unseen samples</a:t>
            </a:r>
          </a:p>
          <a:p>
            <a:pPr eaLnBrk="1" hangingPunct="1"/>
            <a:r>
              <a:rPr lang="en-US" sz="2400"/>
              <a:t>Two approaches to avoid overfitting </a:t>
            </a:r>
          </a:p>
          <a:p>
            <a:pPr lvl="1" eaLnBrk="1" hangingPunct="1"/>
            <a:r>
              <a:rPr lang="en-US" u="sng"/>
              <a:t>Prepruning</a:t>
            </a:r>
            <a:r>
              <a:rPr lang="en-US"/>
              <a:t>: </a:t>
            </a:r>
            <a:r>
              <a:rPr lang="en-US" i="1"/>
              <a:t>Halt tree construction early</a:t>
            </a:r>
            <a:r>
              <a:rPr lang="en-US"/>
              <a:t> </a:t>
            </a:r>
            <a:r>
              <a:rPr lang="en-US">
                <a:cs typeface="Tahoma" panose="020B0604030504040204" pitchFamily="34" charset="0"/>
              </a:rPr>
              <a:t>̵</a:t>
            </a:r>
            <a:r>
              <a:rPr lang="en-US"/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smtClean="0"/>
              <a:t>Difficult to choose an appropriate threshold</a:t>
            </a:r>
          </a:p>
          <a:p>
            <a:pPr lvl="1" eaLnBrk="1" hangingPunct="1"/>
            <a:r>
              <a:rPr lang="en-US" u="sng"/>
              <a:t>Postpruning</a:t>
            </a:r>
            <a:r>
              <a:rPr lang="en-US"/>
              <a:t>: </a:t>
            </a:r>
            <a:r>
              <a:rPr lang="en-US" i="1"/>
              <a:t>Remove branches</a:t>
            </a:r>
            <a:r>
              <a:rPr lang="en-US"/>
              <a:t> from a “fully grown” tree—get a sequence of progressively pruned trees</a:t>
            </a:r>
          </a:p>
          <a:p>
            <a:pPr lvl="2" eaLnBrk="1" hangingPunct="1"/>
            <a:r>
              <a:rPr lang="en-US" smtClean="0"/>
              <a:t>Use a set of data different from the training data to decide which is the “best pruned tree”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DE89D6-4BF0-4930-9048-A02A61442244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0620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/>
              <a:t>Enhancements to Basic Decision Tree Induction</a:t>
            </a:r>
          </a:p>
        </p:txBody>
      </p:sp>
      <p:sp>
        <p:nvSpPr>
          <p:cNvPr id="24580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534400" cy="5105400"/>
          </a:xfrm>
          <a:prstGeom prst="flowChartProcess">
            <a:avLst/>
          </a:prstGeo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/>
              <a:t>Allow for </a:t>
            </a:r>
            <a:r>
              <a:rPr lang="en-US" sz="2400" b="1"/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/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/>
              <a:t>Handle </a:t>
            </a:r>
            <a:r>
              <a:rPr lang="en-US" sz="2400" b="1"/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/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/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b="1"/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/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/>
              <a:t>This reduces fragmentation, repetition, and replication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EC5DE6-60B1-42DD-ABED-E5E70A535FB3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3429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2514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2514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936038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smtClean="0"/>
              <a:t>Classification in Large Databases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824038" y="1371600"/>
            <a:ext cx="8539162" cy="5151438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Classification—a 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can use SQL queries for accessing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comparable classification accuracy with other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FF3300"/>
                </a:solidFill>
              </a:rPr>
              <a:t>RainForest </a:t>
            </a:r>
            <a:r>
              <a:rPr lang="en-US" sz="2400"/>
              <a:t>(VLDB’98 — Gehrke, Ramakrishnan &amp; Ganti)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Builds an AVC-list (attribute, value, class label)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484F95-2171-4D29-92F4-CDD60724AD8D}" type="slidenum">
              <a:rPr lang="en-US"/>
              <a:pPr eaLnBrk="1" hangingPunct="1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83638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/>
              <a:t>Supervised vs. Unsupervised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3058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rgbClr val="F83F24"/>
                </a:solidFill>
              </a:rPr>
              <a:t>Supervised learning (classification)</a:t>
            </a:r>
            <a:endParaRPr lang="en-US" sz="2400"/>
          </a:p>
          <a:p>
            <a:pPr lvl="1" eaLnBrk="1" hangingPunct="1">
              <a:lnSpc>
                <a:spcPct val="130000"/>
              </a:lnSpc>
            </a:pPr>
            <a:r>
              <a:rPr lang="en-US"/>
              <a:t>Supervision: The training data (observations, measurements, etc.) are accompanied by </a:t>
            </a:r>
            <a:r>
              <a:rPr lang="en-US" b="1"/>
              <a:t>labels</a:t>
            </a:r>
            <a:r>
              <a:rPr lang="en-US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rgbClr val="F83F24"/>
                </a:solidFill>
              </a:rPr>
              <a:t>Unsupervised learning</a:t>
            </a:r>
            <a:r>
              <a:rPr lang="en-US" sz="2400"/>
              <a:t> </a:t>
            </a:r>
            <a:r>
              <a:rPr lang="en-US" sz="240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/>
              <a:t>Given a set of measurements, observations, etc. with the aim of establishing the existence of classes or clusters in the data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55EF87-465F-4953-8AA9-E8581F18B7D7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/>
              <a:t>Bayesian Classification: Why?</a:t>
            </a:r>
            <a:endParaRPr lang="en-US" sz="24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458200" cy="52578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u="sng"/>
              <a:t>A statistical classifier</a:t>
            </a:r>
            <a:r>
              <a:rPr lang="en-US" sz="2400"/>
              <a:t>: performs </a:t>
            </a:r>
            <a:r>
              <a:rPr lang="en-US" sz="2400" i="1"/>
              <a:t>probabilistic prediction, i.e.,</a:t>
            </a:r>
            <a:r>
              <a:rPr lang="en-US" sz="240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/>
              <a:t>Foundation:</a:t>
            </a:r>
            <a:r>
              <a:rPr lang="en-US" sz="240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/>
              <a:t>Performance:</a:t>
            </a:r>
            <a:r>
              <a:rPr lang="en-US" sz="2400"/>
              <a:t> A simple Bayesian classifier, </a:t>
            </a:r>
            <a:r>
              <a:rPr lang="en-US" sz="2400" i="1"/>
              <a:t>naïve Bayesian classifier</a:t>
            </a:r>
            <a:r>
              <a:rPr lang="en-US" sz="2400"/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/>
              <a:t>Incremental</a:t>
            </a:r>
            <a:r>
              <a:rPr lang="en-US" sz="240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/>
              <a:t>Standard</a:t>
            </a:r>
            <a:r>
              <a:rPr lang="en-US" sz="2400"/>
              <a:t>: Even when Bayesian methods are computationally intractable, they can provide a standard of optimal decision making against which other methods can be measured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E5355A-A5F7-4579-9D69-B7D26F15CC97}" type="slidenum">
              <a:rPr lang="en-US"/>
              <a:pPr eaLnBrk="1" hangingPunct="1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smtClean="0"/>
              <a:t>Bayes’ Theorem: Basics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8610600" cy="5410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/>
              <a:t>Total probability Theorem: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Bayes’ Theorem:</a:t>
            </a:r>
          </a:p>
          <a:p>
            <a:pPr eaLnBrk="1" hangingPunct="1"/>
            <a:endParaRPr lang="en-US" sz="2000"/>
          </a:p>
          <a:p>
            <a:pPr lvl="1" eaLnBrk="1" hangingPunct="1"/>
            <a:r>
              <a:rPr lang="en-US" sz="2000"/>
              <a:t>Let </a:t>
            </a:r>
            <a:r>
              <a:rPr lang="en-US" sz="2000" b="1"/>
              <a:t>X</a:t>
            </a:r>
            <a:r>
              <a:rPr lang="en-US" sz="2000"/>
              <a:t> be a data sample (“</a:t>
            </a:r>
            <a:r>
              <a:rPr lang="en-US" sz="2000" i="1"/>
              <a:t>evidence</a:t>
            </a:r>
            <a:r>
              <a:rPr lang="en-US" sz="2000"/>
              <a:t>”): class label is unknown</a:t>
            </a:r>
          </a:p>
          <a:p>
            <a:pPr lvl="1" eaLnBrk="1" hangingPunct="1"/>
            <a:r>
              <a:rPr lang="en-US" sz="2000"/>
              <a:t>Let H be a </a:t>
            </a:r>
            <a:r>
              <a:rPr lang="en-US" sz="2000" i="1"/>
              <a:t>hypothesis</a:t>
            </a:r>
            <a:r>
              <a:rPr lang="en-US" sz="2000"/>
              <a:t> that X belongs to class C </a:t>
            </a:r>
          </a:p>
          <a:p>
            <a:pPr lvl="1" eaLnBrk="1" hangingPunct="1"/>
            <a:r>
              <a:rPr lang="en-US" sz="2000"/>
              <a:t>Classification is to determine P(H|</a:t>
            </a:r>
            <a:r>
              <a:rPr lang="en-US" sz="2000" b="1"/>
              <a:t>X</a:t>
            </a:r>
            <a:r>
              <a:rPr lang="en-US" sz="2000"/>
              <a:t>), (i.e., </a:t>
            </a:r>
            <a:r>
              <a:rPr lang="en-US" sz="2000" i="1"/>
              <a:t>posteriori probability): </a:t>
            </a:r>
            <a:r>
              <a:rPr lang="en-US" sz="2000"/>
              <a:t> the probability that the hypothesis holds given the observed data sample </a:t>
            </a:r>
            <a:r>
              <a:rPr lang="en-US" sz="2000" b="1"/>
              <a:t>X</a:t>
            </a:r>
          </a:p>
          <a:p>
            <a:pPr lvl="1" eaLnBrk="1" hangingPunct="1"/>
            <a:r>
              <a:rPr lang="en-US" sz="2000"/>
              <a:t>P(H) (</a:t>
            </a:r>
            <a:r>
              <a:rPr lang="en-US" sz="2000" i="1"/>
              <a:t>prior probability</a:t>
            </a:r>
            <a:r>
              <a:rPr lang="en-US" sz="2000"/>
              <a:t>): the initial probability</a:t>
            </a:r>
          </a:p>
          <a:p>
            <a:pPr lvl="2" eaLnBrk="1" hangingPunct="1"/>
            <a:r>
              <a:rPr lang="en-US"/>
              <a:t>E.g.,</a:t>
            </a:r>
            <a:r>
              <a:rPr lang="en-US" b="1"/>
              <a:t> X</a:t>
            </a:r>
            <a:r>
              <a:rPr lang="en-US"/>
              <a:t> will buy computer, regardless of age, income, …</a:t>
            </a:r>
          </a:p>
          <a:p>
            <a:pPr lvl="1" eaLnBrk="1" hangingPunct="1"/>
            <a:r>
              <a:rPr lang="en-US" sz="2000"/>
              <a:t>P(</a:t>
            </a:r>
            <a:r>
              <a:rPr lang="en-US" sz="2000" b="1"/>
              <a:t>X</a:t>
            </a:r>
            <a:r>
              <a:rPr lang="en-US" sz="2000"/>
              <a:t>): probability that sample data is observed</a:t>
            </a:r>
          </a:p>
          <a:p>
            <a:pPr lvl="1" eaLnBrk="1" hangingPunct="1"/>
            <a:r>
              <a:rPr lang="en-US" sz="2000"/>
              <a:t>P(</a:t>
            </a:r>
            <a:r>
              <a:rPr lang="en-US" sz="2000" b="1"/>
              <a:t>X</a:t>
            </a:r>
            <a:r>
              <a:rPr lang="en-US" sz="2000"/>
              <a:t>|H) (likelihood): the probability of observing the sample </a:t>
            </a:r>
            <a:r>
              <a:rPr lang="en-US" sz="2000" b="1"/>
              <a:t>X</a:t>
            </a:r>
            <a:r>
              <a:rPr lang="en-US" sz="2000"/>
              <a:t>, given that the hypothesis holds</a:t>
            </a:r>
          </a:p>
          <a:p>
            <a:pPr lvl="2" eaLnBrk="1" hangingPunct="1"/>
            <a:r>
              <a:rPr lang="en-US"/>
              <a:t>E.g.,</a:t>
            </a:r>
            <a:r>
              <a:rPr lang="en-US" b="1"/>
              <a:t> </a:t>
            </a:r>
            <a:r>
              <a:rPr lang="en-US"/>
              <a:t>Given that</a:t>
            </a:r>
            <a:r>
              <a:rPr lang="en-US" b="1"/>
              <a:t> X</a:t>
            </a:r>
            <a:r>
              <a:rPr lang="en-US"/>
              <a:t> will buy computer, the prob. that X is 31..40, medium income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57630B-67FC-4856-BEED-C18CB788EFFA}" type="slidenum">
              <a:rPr lang="en-US"/>
              <a:pPr eaLnBrk="1" hangingPunct="1"/>
              <a:t>21</a:t>
            </a:fld>
            <a:endParaRPr lang="en-US"/>
          </a:p>
        </p:txBody>
      </p:sp>
      <p:graphicFrame>
        <p:nvGraphicFramePr>
          <p:cNvPr id="34821" name="Object 1"/>
          <p:cNvGraphicFramePr>
            <a:graphicFrameLocks noChangeAspect="1"/>
          </p:cNvGraphicFramePr>
          <p:nvPr/>
        </p:nvGraphicFramePr>
        <p:xfrm>
          <a:off x="5181600" y="1143001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1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"/>
          <p:cNvGraphicFramePr>
            <a:graphicFrameLocks noChangeAspect="1"/>
          </p:cNvGraphicFramePr>
          <p:nvPr/>
        </p:nvGraphicFramePr>
        <p:xfrm>
          <a:off x="4191001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9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Prediction Based on Bayes’ Theorem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4582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Given training data</a:t>
            </a:r>
            <a:r>
              <a:rPr lang="en-US" sz="2400" i="1"/>
              <a:t> </a:t>
            </a:r>
            <a:r>
              <a:rPr lang="en-US" sz="2400" b="1"/>
              <a:t>X</a:t>
            </a:r>
            <a:r>
              <a:rPr lang="en-US" sz="2400" i="1"/>
              <a:t>, posteriori probability of a hypothesis </a:t>
            </a:r>
            <a:r>
              <a:rPr lang="en-US" sz="2400"/>
              <a:t>H</a:t>
            </a:r>
            <a:r>
              <a:rPr lang="en-US" sz="2400" i="1"/>
              <a:t>, </a:t>
            </a:r>
            <a:r>
              <a:rPr lang="en-US" sz="2400"/>
              <a:t>P(H|</a:t>
            </a:r>
            <a:r>
              <a:rPr lang="en-US" sz="2400" b="1"/>
              <a:t>X</a:t>
            </a:r>
            <a:r>
              <a:rPr lang="en-US" sz="2400"/>
              <a:t>)</a:t>
            </a:r>
            <a:r>
              <a:rPr lang="en-US" sz="2400" i="1"/>
              <a:t>, </a:t>
            </a:r>
            <a:r>
              <a:rPr lang="en-US" sz="2400"/>
              <a:t>follows the Bayes’ theorem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sz="2400"/>
          </a:p>
          <a:p>
            <a:pPr eaLnBrk="1" hangingPunct="1">
              <a:lnSpc>
                <a:spcPct val="120000"/>
              </a:lnSpc>
            </a:pPr>
            <a:r>
              <a:rPr lang="en-US" sz="2400"/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/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Predicts </a:t>
            </a:r>
            <a:r>
              <a:rPr lang="en-US" sz="2400" b="1"/>
              <a:t>X</a:t>
            </a:r>
            <a:r>
              <a:rPr lang="en-US" sz="2400"/>
              <a:t> belongs to C</a:t>
            </a:r>
            <a:r>
              <a:rPr lang="en-US" sz="2400" baseline="-25000"/>
              <a:t>i</a:t>
            </a:r>
            <a:r>
              <a:rPr lang="en-US" sz="2400"/>
              <a:t> iff the probability P(C</a:t>
            </a:r>
            <a:r>
              <a:rPr lang="en-US" sz="2400" baseline="-25000"/>
              <a:t>i</a:t>
            </a:r>
            <a:r>
              <a:rPr lang="en-US" sz="2400"/>
              <a:t>|</a:t>
            </a:r>
            <a:r>
              <a:rPr lang="en-US" sz="2400" b="1"/>
              <a:t>X</a:t>
            </a:r>
            <a:r>
              <a:rPr lang="en-US" sz="2400"/>
              <a:t>) is the highest among all the P(C</a:t>
            </a:r>
            <a:r>
              <a:rPr lang="en-US" sz="2400" baseline="-25000"/>
              <a:t>k</a:t>
            </a:r>
            <a:r>
              <a:rPr lang="en-US" sz="2400"/>
              <a:t>|X) for all the </a:t>
            </a:r>
            <a:r>
              <a:rPr lang="en-US" sz="2400" i="1"/>
              <a:t>k</a:t>
            </a:r>
            <a:r>
              <a:rPr lang="en-US" sz="2400"/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Practical difficulty:  It requires initial knowledge of many probabilities, involving significant computational cost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B00A32-7F94-41D6-B807-1EE04E7A8207}" type="slidenum">
              <a:rPr lang="en-US"/>
              <a:pPr eaLnBrk="1" hangingPunct="1"/>
              <a:t>22</a:t>
            </a:fld>
            <a:endParaRPr lang="en-US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2514601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49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601200" cy="609600"/>
          </a:xfrm>
        </p:spPr>
        <p:txBody>
          <a:bodyPr/>
          <a:lstStyle/>
          <a:p>
            <a:pPr eaLnBrk="1" hangingPunct="1"/>
            <a:r>
              <a:rPr lang="en-US" sz="3200"/>
              <a:t>Classification Is to Derive the Maximum Posteriori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19200"/>
            <a:ext cx="8458200" cy="5181600"/>
          </a:xfrm>
        </p:spPr>
        <p:txBody>
          <a:bodyPr/>
          <a:lstStyle/>
          <a:p>
            <a:pPr eaLnBrk="1" hangingPunct="1"/>
            <a:r>
              <a:rPr lang="en-US" sz="2400" dirty="0"/>
              <a:t>Let D be a training set of tuples and their associated class labels, and each tuple is represented by an n-D attribute vector </a:t>
            </a:r>
            <a:r>
              <a:rPr lang="en-US" sz="2400" b="1" dirty="0"/>
              <a:t>X</a:t>
            </a:r>
            <a:r>
              <a:rPr lang="en-US" sz="2400" dirty="0"/>
              <a:t> = (x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eaLnBrk="1" hangingPunct="1"/>
            <a:r>
              <a:rPr lang="en-US" sz="2400" dirty="0"/>
              <a:t>Suppose there are </a:t>
            </a:r>
            <a:r>
              <a:rPr lang="en-US" sz="2400" i="1" dirty="0"/>
              <a:t>m</a:t>
            </a:r>
            <a:r>
              <a:rPr lang="en-US" sz="2400" dirty="0"/>
              <a:t> classes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…, C</a:t>
            </a:r>
            <a:r>
              <a:rPr lang="en-US" sz="2400" baseline="-25000" dirty="0"/>
              <a:t>m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Classification is to derive the maximum posteriori, i.e., the maximal P(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needs to be maximized</a:t>
            </a:r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73946174"/>
              </p:ext>
            </p:extLst>
          </p:nvPr>
        </p:nvGraphicFramePr>
        <p:xfrm>
          <a:off x="6096000" y="4006850"/>
          <a:ext cx="27416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006850"/>
                        <a:ext cx="274161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46765820"/>
              </p:ext>
            </p:extLst>
          </p:nvPr>
        </p:nvGraphicFramePr>
        <p:xfrm>
          <a:off x="5715000" y="5313363"/>
          <a:ext cx="289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13363"/>
                        <a:ext cx="289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5B76BE-E86F-428B-B1AF-134B1ACA51C2}" type="slidenum">
              <a:rPr lang="en-US"/>
              <a:pPr eaLnBrk="1" hangingPunct="1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61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Naïve Bayes Classifier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A</a:t>
            </a:r>
            <a:r>
              <a:rPr lang="en-US" sz="2400" baseline="-25000"/>
              <a:t>k</a:t>
            </a:r>
            <a:r>
              <a:rPr lang="en-US" sz="2400"/>
              <a:t> is categorical, P(x</a:t>
            </a:r>
            <a:r>
              <a:rPr lang="en-US" sz="2400" baseline="-25000"/>
              <a:t>k</a:t>
            </a:r>
            <a:r>
              <a:rPr lang="en-US" sz="2400"/>
              <a:t>|C</a:t>
            </a:r>
            <a:r>
              <a:rPr lang="en-US" sz="2400" baseline="-25000"/>
              <a:t>i</a:t>
            </a:r>
            <a:r>
              <a:rPr lang="en-US" sz="2400"/>
              <a:t>) is the # of tuples in C</a:t>
            </a:r>
            <a:r>
              <a:rPr lang="en-US" sz="2400" baseline="-25000"/>
              <a:t>i</a:t>
            </a:r>
            <a:r>
              <a:rPr lang="en-US" sz="2400"/>
              <a:t> having value x</a:t>
            </a:r>
            <a:r>
              <a:rPr lang="en-US" sz="2400" baseline="-25000"/>
              <a:t>k</a:t>
            </a:r>
            <a:r>
              <a:rPr lang="en-US" sz="2400"/>
              <a:t> for A</a:t>
            </a:r>
            <a:r>
              <a:rPr lang="en-US" sz="2400" baseline="-25000"/>
              <a:t>k</a:t>
            </a:r>
            <a:r>
              <a:rPr lang="en-US" sz="2400"/>
              <a:t> divided by |C</a:t>
            </a:r>
            <a:r>
              <a:rPr lang="en-US" sz="2400" baseline="-25000"/>
              <a:t>i, D</a:t>
            </a:r>
            <a:r>
              <a:rPr lang="en-US" sz="2400"/>
              <a:t>| (# of tuples of C</a:t>
            </a:r>
            <a:r>
              <a:rPr lang="en-US" sz="2400" baseline="-25000"/>
              <a:t>i</a:t>
            </a:r>
            <a:r>
              <a:rPr lang="en-US" sz="2400"/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A</a:t>
            </a:r>
            <a:r>
              <a:rPr lang="en-US" sz="2400" baseline="-25000"/>
              <a:t>k</a:t>
            </a:r>
            <a:r>
              <a:rPr lang="en-US" sz="2400"/>
              <a:t> is continous-valued, P(x</a:t>
            </a:r>
            <a:r>
              <a:rPr lang="en-US" sz="2400" baseline="-25000"/>
              <a:t>k</a:t>
            </a:r>
            <a:r>
              <a:rPr lang="en-US" sz="2400"/>
              <a:t>|C</a:t>
            </a:r>
            <a:r>
              <a:rPr lang="en-US" sz="2400" baseline="-25000"/>
              <a:t>i</a:t>
            </a:r>
            <a:r>
              <a:rPr lang="en-US" sz="2400"/>
              <a:t>) is usually computed based on Gaussian distribution with a mean </a:t>
            </a:r>
            <a:r>
              <a:rPr lang="el-GR" sz="2400"/>
              <a:t>μ</a:t>
            </a:r>
            <a:r>
              <a:rPr lang="en-US" sz="2400"/>
              <a:t> and standard deviation </a:t>
            </a:r>
            <a:r>
              <a:rPr lang="el-GR" sz="240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and P(x</a:t>
            </a:r>
            <a:r>
              <a:rPr lang="en-US" baseline="-25000"/>
              <a:t>k</a:t>
            </a:r>
            <a:r>
              <a:rPr lang="en-US"/>
              <a:t>|C</a:t>
            </a:r>
            <a:r>
              <a:rPr lang="en-US" baseline="-25000"/>
              <a:t>i</a:t>
            </a:r>
            <a:r>
              <a:rPr lang="en-US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aphicFrame>
        <p:nvGraphicFramePr>
          <p:cNvPr id="37893" name="Object 1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89652700"/>
              </p:ext>
            </p:extLst>
          </p:nvPr>
        </p:nvGraphicFramePr>
        <p:xfrm>
          <a:off x="3938588" y="1939925"/>
          <a:ext cx="60436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9925"/>
                        <a:ext cx="604361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/>
          <p:cNvGraphicFramePr>
            <a:graphicFrameLocks noGrp="1"/>
          </p:cNvGraphicFramePr>
          <p:nvPr>
            <p:ph sz="quarter" idx="3"/>
          </p:nvPr>
        </p:nvGraphicFramePr>
        <p:xfrm>
          <a:off x="5908675" y="4953000"/>
          <a:ext cx="2889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4953000"/>
                        <a:ext cx="2889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B11ECF-089C-4AF3-8928-C9CB15187EE9}" type="slidenum">
              <a:rPr lang="en-US"/>
              <a:pPr eaLnBrk="1" hangingPunct="1"/>
              <a:t>24</a:t>
            </a:fld>
            <a:endParaRPr lang="en-US"/>
          </a:p>
        </p:txBody>
      </p:sp>
      <p:graphicFrame>
        <p:nvGraphicFramePr>
          <p:cNvPr id="37895" name="Object 14"/>
          <p:cNvGraphicFramePr>
            <a:graphicFrameLocks/>
          </p:cNvGraphicFramePr>
          <p:nvPr/>
        </p:nvGraphicFramePr>
        <p:xfrm>
          <a:off x="5715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2203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Naïve Bayes Classifier: Training Dataset</a:t>
            </a:r>
          </a:p>
        </p:txBody>
      </p:sp>
      <p:graphicFrame>
        <p:nvGraphicFramePr>
          <p:cNvPr id="38917" name="Object 5"/>
          <p:cNvGraphicFramePr>
            <a:graphicFrameLocks noGrp="1"/>
          </p:cNvGraphicFramePr>
          <p:nvPr>
            <p:ph idx="1"/>
          </p:nvPr>
        </p:nvGraphicFramePr>
        <p:xfrm>
          <a:off x="5338763" y="1295400"/>
          <a:ext cx="51006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Worksheet" r:id="rId5" imgW="4324438" imgH="4457652" progId="Excel.Sheet.8">
                  <p:embed/>
                </p:oleObj>
              </mc:Choice>
              <mc:Fallback>
                <p:oleObj name="Worksheet" r:id="rId5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295400"/>
                        <a:ext cx="5100637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C53ADD-1D46-49EA-B9F6-A56C17E45327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676400" y="1828800"/>
            <a:ext cx="3429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panose="020F0502020204030204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panose="020F0502020204030204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panose="020F0502020204030204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sz="240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panose="020F0502020204030204" pitchFamily="34" charset="0"/>
              </a:rPr>
              <a:t>Data to be classified: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panose="020F0502020204030204" pitchFamily="34" charset="0"/>
              </a:rPr>
              <a:t>X = (age &lt;=30,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panose="020F0502020204030204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panose="020F0502020204030204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panose="020F0502020204030204" pitchFamily="34" charset="0"/>
              </a:rPr>
              <a:t>Credit_rating = Fair)</a:t>
            </a:r>
          </a:p>
        </p:txBody>
      </p:sp>
    </p:spTree>
    <p:extLst>
      <p:ext uri="{BB962C8B-B14F-4D97-AF65-F5344CB8AC3E}">
        <p14:creationId xmlns:p14="http://schemas.microsoft.com/office/powerpoint/2010/main" val="36884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Naïve Bayes Classifier: An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152525"/>
            <a:ext cx="8686800" cy="5715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P(C</a:t>
            </a:r>
            <a:r>
              <a:rPr lang="en-US" sz="2000" baseline="-25000"/>
              <a:t>i</a:t>
            </a:r>
            <a:r>
              <a:rPr lang="en-US" sz="2000"/>
              <a:t>):    P(buys_computer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              P(buys_computer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Compute P(X|C</a:t>
            </a:r>
            <a:r>
              <a:rPr lang="en-US" sz="2000" baseline="-25000"/>
              <a:t>i</a:t>
            </a:r>
            <a:r>
              <a:rPr lang="en-US" sz="200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P(age = “&lt;=30” | buys_computer = “yes”)  = 2/9 = 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P(age = “&lt;= 30” | buys_computer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P(income = “medium” | buys_computer = “yes”) = 4/9 = 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P(income = “medium” | buys_computer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P(student = “yes” | buys_computer = “yes)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P(student = “yes” | buys_computer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P(credit_rating = “fair” | buys_computer = “yes”)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P(credit_rating = “fair” | buys_computer = “no”)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/>
              <a:t> X = (age &lt;= 30 , income = medium, student = yes, credit_rating = fair)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</a:t>
            </a:r>
            <a:r>
              <a:rPr lang="en-US" sz="2000" b="1"/>
              <a:t>P(X|C</a:t>
            </a:r>
            <a:r>
              <a:rPr lang="en-US" sz="2000" b="1" baseline="-25000"/>
              <a:t>i</a:t>
            </a:r>
            <a:r>
              <a:rPr lang="en-US" sz="2000" b="1"/>
              <a:t>) :</a:t>
            </a:r>
            <a:r>
              <a:rPr lang="en-US" sz="2000"/>
              <a:t> P(X|buys_computer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            P(X|buys_computer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/>
              <a:t>P(X|C</a:t>
            </a:r>
            <a:r>
              <a:rPr lang="en-US" sz="2000" b="1" baseline="-25000"/>
              <a:t>i</a:t>
            </a:r>
            <a:r>
              <a:rPr lang="en-US" sz="2000" b="1"/>
              <a:t>)*P(C</a:t>
            </a:r>
            <a:r>
              <a:rPr lang="en-US" sz="2000" b="1" baseline="-25000"/>
              <a:t>i</a:t>
            </a:r>
            <a:r>
              <a:rPr lang="en-US" sz="2000" b="1"/>
              <a:t>) : </a:t>
            </a:r>
            <a:r>
              <a:rPr lang="en-US" sz="2000"/>
              <a:t>P(X|buys_computer = “yes”) * P(buys_computer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/>
              <a:t>		             </a:t>
            </a:r>
            <a:r>
              <a:rPr lang="en-US" sz="2000"/>
              <a:t>P(X|buys_computer = “no”) * P(buys_computer = “no”) = 0.007</a:t>
            </a:r>
            <a:endParaRPr lang="en-US" sz="20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/>
              <a:t>Therefore,  X belongs to class (“buys_computer = yes”)	</a:t>
            </a:r>
            <a:r>
              <a:rPr lang="en-US" sz="1800" b="1"/>
              <a:t>	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22985D2-387E-49D1-B4D6-EB6C8C2AFD95}" type="slidenum">
              <a:rPr lang="en-US"/>
              <a:pPr eaLnBrk="1" hangingPunct="1"/>
              <a:t>26</a:t>
            </a:fld>
            <a:endParaRPr lang="en-US"/>
          </a:p>
        </p:txBody>
      </p:sp>
      <p:graphicFrame>
        <p:nvGraphicFramePr>
          <p:cNvPr id="39941" name="Object 1"/>
          <p:cNvGraphicFramePr>
            <a:graphicFrameLocks/>
          </p:cNvGraphicFramePr>
          <p:nvPr/>
        </p:nvGraphicFramePr>
        <p:xfrm>
          <a:off x="8586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Worksheet" r:id="rId5" imgW="4324438" imgH="4457652" progId="Excel.Sheet.8">
                  <p:embed/>
                </p:oleObj>
              </mc:Choice>
              <mc:Fallback>
                <p:oleObj name="Worksheet" r:id="rId5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3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402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Avoiding the Zero-Probability Problem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sz="2400"/>
              <a:t>Naïve Bayesian prediction requires each conditional prob. be </a:t>
            </a:r>
            <a:r>
              <a:rPr lang="en-US" sz="2400" b="1"/>
              <a:t>non-zero</a:t>
            </a:r>
            <a:r>
              <a:rPr lang="en-US" sz="2400"/>
              <a:t>.  Otherwise, the predicted prob. will be zero</a:t>
            </a:r>
          </a:p>
          <a:p>
            <a:pPr eaLnBrk="1" hangingPunct="1"/>
            <a:endParaRPr 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	</a:t>
            </a:r>
          </a:p>
          <a:p>
            <a:pPr eaLnBrk="1" hangingPunct="1"/>
            <a:r>
              <a:rPr lang="en-US" sz="240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sz="2400"/>
              <a:t>Use </a:t>
            </a:r>
            <a:r>
              <a:rPr lang="en-US" sz="2400" b="1"/>
              <a:t>Laplacian correction</a:t>
            </a:r>
            <a:r>
              <a:rPr lang="en-US" sz="2400"/>
              <a:t> (or Laplacian estimator)</a:t>
            </a:r>
          </a:p>
          <a:p>
            <a:pPr lvl="1" eaLnBrk="1" hangingPunct="1"/>
            <a:r>
              <a:rPr lang="en-US" i="1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Prob(income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Prob(income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mtClean="0"/>
              <a:t>Prob(income = high) = 11/1003</a:t>
            </a:r>
          </a:p>
          <a:p>
            <a:pPr lvl="1" eaLnBrk="1" hangingPunct="1"/>
            <a:r>
              <a:rPr lang="en-US"/>
              <a:t>The “corrected” prob. estimates are close to their “uncorrected” counterparts</a:t>
            </a:r>
          </a:p>
        </p:txBody>
      </p:sp>
      <p:graphicFrame>
        <p:nvGraphicFramePr>
          <p:cNvPr id="40965" name="Object 4"/>
          <p:cNvGraphicFramePr>
            <a:graphicFrameLocks noGrp="1"/>
          </p:cNvGraphicFramePr>
          <p:nvPr>
            <p:ph sz="half" idx="2"/>
          </p:nvPr>
        </p:nvGraphicFramePr>
        <p:xfrm>
          <a:off x="4295775" y="1981200"/>
          <a:ext cx="2913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981200"/>
                        <a:ext cx="2913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155D8A-FEDB-400D-922C-04A776E65277}" type="slidenum">
              <a:rPr lang="en-US"/>
              <a:pPr eaLnBrk="1" hangingPunct="1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630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Naïve Bayes Classifier: Comments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6106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 </a:t>
            </a:r>
            <a:r>
              <a:rPr lang="en-US" sz="240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 to deal with these dependencies? Bayesian Belief Networks (Chapter 9)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473921-CA49-47BB-8AF0-62870AF38EA7}" type="slidenum">
              <a:rPr lang="en-US"/>
              <a:pPr eaLnBrk="1" hangingPunct="1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83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Using IF-THEN Rules for Classification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534400" cy="5257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000"/>
              <a:t>Represent the knowledge in the form of </a:t>
            </a:r>
            <a:r>
              <a:rPr lang="en-US" sz="2000">
                <a:solidFill>
                  <a:schemeClr val="hlink"/>
                </a:solidFill>
              </a:rPr>
              <a:t>IF-THEN</a:t>
            </a:r>
            <a:r>
              <a:rPr lang="en-US" sz="2000"/>
              <a:t> rules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2000"/>
              <a:t>R:  IF </a:t>
            </a:r>
            <a:r>
              <a:rPr lang="en-US" sz="2000" i="1"/>
              <a:t>age</a:t>
            </a:r>
            <a:r>
              <a:rPr lang="en-US" sz="2000"/>
              <a:t> = youth AND </a:t>
            </a:r>
            <a:r>
              <a:rPr lang="en-US" sz="2000" i="1"/>
              <a:t>student</a:t>
            </a:r>
            <a:r>
              <a:rPr lang="en-US" sz="2000"/>
              <a:t> = yes  THEN </a:t>
            </a:r>
            <a:r>
              <a:rPr lang="en-US" sz="2000" i="1"/>
              <a:t>buys_computer</a:t>
            </a:r>
            <a:r>
              <a:rPr lang="en-US" sz="2000"/>
              <a:t> = yes</a:t>
            </a:r>
          </a:p>
          <a:p>
            <a:pPr lvl="1" eaLnBrk="1" hangingPunct="1"/>
            <a:r>
              <a:rPr lang="en-US" sz="2000"/>
              <a:t>Rule antecedent/precondition vs. rule consequent</a:t>
            </a:r>
          </a:p>
          <a:p>
            <a:pPr eaLnBrk="1" hangingPunct="1"/>
            <a:r>
              <a:rPr lang="en-US" sz="2000"/>
              <a:t>Assessment of a rule: </a:t>
            </a:r>
            <a:r>
              <a:rPr lang="en-US" sz="2000" i="1"/>
              <a:t>coverage</a:t>
            </a:r>
            <a:r>
              <a:rPr lang="en-US" sz="2000"/>
              <a:t> and </a:t>
            </a:r>
            <a:r>
              <a:rPr lang="en-US" sz="2000" i="1"/>
              <a:t>accuracy</a:t>
            </a:r>
            <a:r>
              <a:rPr lang="en-US" sz="2000"/>
              <a:t> </a:t>
            </a:r>
          </a:p>
          <a:p>
            <a:pPr lvl="1" eaLnBrk="1" hangingPunct="1"/>
            <a:r>
              <a:rPr lang="en-US" sz="2000"/>
              <a:t>n</a:t>
            </a:r>
            <a:r>
              <a:rPr lang="en-US" sz="2000" baseline="-25000"/>
              <a:t>covers </a:t>
            </a:r>
            <a:r>
              <a:rPr lang="en-US" sz="2000"/>
              <a:t>= # of tuples covered by R</a:t>
            </a:r>
          </a:p>
          <a:p>
            <a:pPr lvl="1" eaLnBrk="1" hangingPunct="1"/>
            <a:r>
              <a:rPr lang="en-US" sz="2000"/>
              <a:t>n</a:t>
            </a:r>
            <a:r>
              <a:rPr lang="en-US" sz="2000" baseline="-25000"/>
              <a:t>correct </a:t>
            </a:r>
            <a:r>
              <a:rPr lang="en-US" sz="2000"/>
              <a:t>= # of tuples correctly classified by 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coverage(R) = n</a:t>
            </a:r>
            <a:r>
              <a:rPr lang="en-US" sz="2000" baseline="-25000"/>
              <a:t>covers </a:t>
            </a:r>
            <a:r>
              <a:rPr lang="en-US" sz="2000"/>
              <a:t>/|D|   /* D: training data set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accuracy(R) = n</a:t>
            </a:r>
            <a:r>
              <a:rPr lang="en-US" sz="2000" baseline="-25000"/>
              <a:t>correct </a:t>
            </a:r>
            <a:r>
              <a:rPr lang="en-US" sz="2000"/>
              <a:t>/ n</a:t>
            </a:r>
            <a:r>
              <a:rPr lang="en-US" sz="2000" baseline="-25000"/>
              <a:t>covers</a:t>
            </a:r>
            <a:endParaRPr lang="en-US" sz="2000"/>
          </a:p>
          <a:p>
            <a:pPr eaLnBrk="1" hangingPunct="1"/>
            <a:r>
              <a:rPr lang="en-US" sz="2000"/>
              <a:t>If more than one rule are triggered, need </a:t>
            </a:r>
            <a:r>
              <a:rPr lang="en-US" sz="2000" b="1"/>
              <a:t>conflict resolution</a:t>
            </a:r>
          </a:p>
          <a:p>
            <a:pPr lvl="1" eaLnBrk="1" hangingPunct="1"/>
            <a:r>
              <a:rPr lang="en-US" sz="2000"/>
              <a:t>Size ordering: assign the highest priority to the triggering rules that has the “toughest” requirement (i.e., with the </a:t>
            </a:r>
            <a:r>
              <a:rPr lang="en-US" sz="2000" i="1"/>
              <a:t>most attribute tests</a:t>
            </a:r>
            <a:r>
              <a:rPr lang="en-US" sz="2000"/>
              <a:t>)</a:t>
            </a:r>
          </a:p>
          <a:p>
            <a:pPr lvl="1" eaLnBrk="1" hangingPunct="1"/>
            <a:r>
              <a:rPr lang="en-US" sz="2000"/>
              <a:t>Class-based ordering: decreasing order of </a:t>
            </a:r>
            <a:r>
              <a:rPr lang="en-US" sz="2000" i="1"/>
              <a:t>prevalence or misclassification cost per class</a:t>
            </a:r>
          </a:p>
          <a:p>
            <a:pPr lvl="1" eaLnBrk="1" hangingPunct="1"/>
            <a:r>
              <a:rPr lang="en-US" sz="2000"/>
              <a:t>Rule-based ordering (</a:t>
            </a:r>
            <a:r>
              <a:rPr lang="en-US" sz="2000" b="1"/>
              <a:t>decision list</a:t>
            </a:r>
            <a:r>
              <a:rPr lang="en-US" sz="2000"/>
              <a:t>): rules are organized into one long priority list, according to some measure of rule quality or by experts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B2868C-3055-42EA-A420-52146A70C556}" type="slidenum">
              <a:rPr lang="en-US"/>
              <a:pPr eaLnBrk="1" hangingPunct="1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4775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smtClean="0"/>
              <a:t>Prediction Problems: Classification vs. Numeric Prediction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8305800" cy="5029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Classification</a:t>
            </a:r>
            <a:r>
              <a:rPr lang="en-US" sz="200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classifies data (constructs a model) based on the training set and the values (</a:t>
            </a:r>
            <a:r>
              <a:rPr lang="en-US">
                <a:solidFill>
                  <a:schemeClr val="hlink"/>
                </a:solidFill>
              </a:rPr>
              <a:t>class labels</a:t>
            </a:r>
            <a:r>
              <a:rPr lang="en-US"/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Numeric Prediction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models continuous-valued functions,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/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/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/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/>
              <a:t>Web page categorization: which category it is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EAAA382-B83B-4A98-BAA8-23452EC06372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28600"/>
            <a:ext cx="8783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Rule Extraction from a Decision Tree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4343400"/>
            <a:ext cx="8763000" cy="2362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/>
              <a:t>Example: Rule extraction from our </a:t>
            </a:r>
            <a:r>
              <a:rPr lang="en-US" sz="2400" i="1"/>
              <a:t>buys_computer</a:t>
            </a:r>
            <a:r>
              <a:rPr lang="en-US" sz="2400"/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2000"/>
              <a:t>IF </a:t>
            </a:r>
            <a:r>
              <a:rPr lang="en-US" sz="2000" i="1"/>
              <a:t>age</a:t>
            </a:r>
            <a:r>
              <a:rPr lang="en-US" sz="2000"/>
              <a:t> = young AND </a:t>
            </a:r>
            <a:r>
              <a:rPr lang="en-US" sz="2000" i="1"/>
              <a:t>student</a:t>
            </a:r>
            <a:r>
              <a:rPr lang="en-US" sz="2000"/>
              <a:t> = </a:t>
            </a:r>
            <a:r>
              <a:rPr lang="en-US" sz="2000" i="1"/>
              <a:t>no</a:t>
            </a:r>
            <a:r>
              <a:rPr lang="en-US" sz="2000"/>
              <a:t>                 THEN </a:t>
            </a:r>
            <a:r>
              <a:rPr lang="en-US" sz="2000" i="1"/>
              <a:t>buys_computer</a:t>
            </a:r>
            <a:r>
              <a:rPr lang="en-US" sz="2000"/>
              <a:t> = </a:t>
            </a:r>
            <a:r>
              <a:rPr lang="en-US" sz="2000" i="1"/>
              <a:t>no</a:t>
            </a:r>
            <a:endParaRPr 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IF </a:t>
            </a:r>
            <a:r>
              <a:rPr lang="en-US" sz="2000" i="1"/>
              <a:t>age</a:t>
            </a:r>
            <a:r>
              <a:rPr lang="en-US" sz="2000"/>
              <a:t> = young AND </a:t>
            </a:r>
            <a:r>
              <a:rPr lang="en-US" sz="2000" i="1"/>
              <a:t>student</a:t>
            </a:r>
            <a:r>
              <a:rPr lang="en-US" sz="2000"/>
              <a:t> = </a:t>
            </a:r>
            <a:r>
              <a:rPr lang="en-US" sz="2000" i="1"/>
              <a:t>yes</a:t>
            </a:r>
            <a:r>
              <a:rPr lang="en-US" sz="2000"/>
              <a:t>                THEN </a:t>
            </a:r>
            <a:r>
              <a:rPr lang="en-US" sz="2000" i="1"/>
              <a:t>buys_computer</a:t>
            </a:r>
            <a:r>
              <a:rPr lang="en-US" sz="2000"/>
              <a:t> = </a:t>
            </a:r>
            <a:r>
              <a:rPr lang="en-US" sz="2000" i="1"/>
              <a:t>yes</a:t>
            </a:r>
            <a:endParaRPr 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IF </a:t>
            </a:r>
            <a:r>
              <a:rPr lang="en-US" sz="2000" i="1"/>
              <a:t>age</a:t>
            </a:r>
            <a:r>
              <a:rPr lang="en-US" sz="2000"/>
              <a:t> = mid-age 			    THEN </a:t>
            </a:r>
            <a:r>
              <a:rPr lang="en-US" sz="2000" i="1"/>
              <a:t>buys_computer</a:t>
            </a:r>
            <a:r>
              <a:rPr lang="en-US" sz="2000"/>
              <a:t> = </a:t>
            </a:r>
            <a:r>
              <a:rPr lang="en-US" sz="2000" i="1"/>
              <a:t>yes</a:t>
            </a:r>
            <a:endParaRPr 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IF </a:t>
            </a:r>
            <a:r>
              <a:rPr lang="en-US" sz="2000" i="1"/>
              <a:t>age</a:t>
            </a:r>
            <a:r>
              <a:rPr lang="en-US" sz="2000"/>
              <a:t> = old AND </a:t>
            </a:r>
            <a:r>
              <a:rPr lang="en-US" sz="2000" i="1"/>
              <a:t>credit_rating</a:t>
            </a:r>
            <a:r>
              <a:rPr lang="en-US" sz="2000"/>
              <a:t> = </a:t>
            </a:r>
            <a:r>
              <a:rPr lang="en-US" sz="2000" i="1"/>
              <a:t>excellent</a:t>
            </a:r>
            <a:r>
              <a:rPr lang="en-US" sz="2000"/>
              <a:t>  THEN </a:t>
            </a:r>
            <a:r>
              <a:rPr lang="en-US" sz="2000" i="1"/>
              <a:t>buys_computer </a:t>
            </a:r>
            <a:r>
              <a:rPr lang="en-US" sz="2000"/>
              <a:t>= </a:t>
            </a:r>
            <a:r>
              <a:rPr lang="en-US" sz="2000" i="1"/>
              <a:t>no</a:t>
            </a:r>
            <a:endParaRPr 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IF </a:t>
            </a:r>
            <a:r>
              <a:rPr lang="en-US" sz="2000" i="1"/>
              <a:t>age</a:t>
            </a:r>
            <a:r>
              <a:rPr lang="en-US" sz="2000"/>
              <a:t> = old AND </a:t>
            </a:r>
            <a:r>
              <a:rPr lang="en-US" sz="2000" i="1"/>
              <a:t>credit_rating</a:t>
            </a:r>
            <a:r>
              <a:rPr lang="en-US" sz="2000"/>
              <a:t> = </a:t>
            </a:r>
            <a:r>
              <a:rPr lang="en-US" sz="2000" i="1"/>
              <a:t>fair</a:t>
            </a:r>
            <a:r>
              <a:rPr lang="en-US" sz="2000"/>
              <a:t>            THEN </a:t>
            </a:r>
            <a:r>
              <a:rPr lang="en-US" sz="2000" i="1"/>
              <a:t>buys_computer</a:t>
            </a:r>
            <a:r>
              <a:rPr lang="en-US" sz="2000"/>
              <a:t> = </a:t>
            </a:r>
            <a:r>
              <a:rPr lang="en-US" sz="2000" i="1"/>
              <a:t>yes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020856-37E8-4C80-957A-1A57B6F3514C}" type="slidenum">
              <a:rPr lang="en-US"/>
              <a:pPr eaLnBrk="1" hangingPunct="1"/>
              <a:t>30</a:t>
            </a:fld>
            <a:endParaRPr lang="en-US"/>
          </a:p>
        </p:txBody>
      </p:sp>
      <p:grpSp>
        <p:nvGrpSpPr>
          <p:cNvPr id="45059" name="Group 59"/>
          <p:cNvGrpSpPr>
            <a:grpSpLocks/>
          </p:cNvGrpSpPr>
          <p:nvPr/>
        </p:nvGrpSpPr>
        <p:grpSpPr bwMode="auto">
          <a:xfrm>
            <a:off x="7512926" y="1610457"/>
            <a:ext cx="3486760" cy="2113085"/>
            <a:chOff x="3509" y="144"/>
            <a:chExt cx="2080" cy="1236"/>
          </a:xfrm>
        </p:grpSpPr>
        <p:sp>
          <p:nvSpPr>
            <p:cNvPr id="45063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18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400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45064" name="Group 58"/>
            <p:cNvGrpSpPr>
              <a:grpSpLocks/>
            </p:cNvGrpSpPr>
            <p:nvPr/>
          </p:nvGrpSpPr>
          <p:grpSpPr bwMode="auto">
            <a:xfrm>
              <a:off x="3509" y="290"/>
              <a:ext cx="2080" cy="1090"/>
              <a:chOff x="3509" y="144"/>
              <a:chExt cx="2080" cy="1090"/>
            </a:xfrm>
          </p:grpSpPr>
          <p:sp>
            <p:nvSpPr>
              <p:cNvPr id="45065" name="Rectangle 36"/>
              <p:cNvSpPr>
                <a:spLocks noChangeArrowheads="1"/>
              </p:cNvSpPr>
              <p:nvPr/>
            </p:nvSpPr>
            <p:spPr bwMode="auto">
              <a:xfrm>
                <a:off x="3732" y="528"/>
                <a:ext cx="469" cy="18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400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45066" name="Rectangle 37"/>
              <p:cNvSpPr>
                <a:spLocks noChangeArrowheads="1"/>
              </p:cNvSpPr>
              <p:nvPr/>
            </p:nvSpPr>
            <p:spPr bwMode="auto">
              <a:xfrm>
                <a:off x="4844" y="528"/>
                <a:ext cx="679" cy="18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400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45067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8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9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0" name="Rectangle 41"/>
              <p:cNvSpPr>
                <a:spLocks noChangeArrowheads="1"/>
              </p:cNvSpPr>
              <p:nvPr/>
            </p:nvSpPr>
            <p:spPr bwMode="auto">
              <a:xfrm>
                <a:off x="3900" y="288"/>
                <a:ext cx="308" cy="16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200" b="1">
                    <a:latin typeface="Times New Roman" panose="02020603050405020304" pitchFamily="18" charset="0"/>
                  </a:rPr>
                  <a:t>&lt;=30</a:t>
                </a:r>
                <a:endParaRPr 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1" name="Rectangle 42"/>
              <p:cNvSpPr>
                <a:spLocks noChangeArrowheads="1"/>
              </p:cNvSpPr>
              <p:nvPr/>
            </p:nvSpPr>
            <p:spPr bwMode="auto">
              <a:xfrm>
                <a:off x="4834" y="325"/>
                <a:ext cx="255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200" b="1">
                    <a:latin typeface="Times New Roman" panose="02020603050405020304" pitchFamily="18" charset="0"/>
                  </a:rPr>
                  <a:t>&gt;40</a:t>
                </a:r>
                <a:endParaRPr 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2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3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4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5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6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7" name="Rectangle 48"/>
              <p:cNvSpPr>
                <a:spLocks noChangeArrowheads="1"/>
              </p:cNvSpPr>
              <p:nvPr/>
            </p:nvSpPr>
            <p:spPr bwMode="auto">
              <a:xfrm>
                <a:off x="3509" y="1054"/>
                <a:ext cx="218" cy="18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45078" name="Rectangle 49"/>
              <p:cNvSpPr>
                <a:spLocks noChangeArrowheads="1"/>
              </p:cNvSpPr>
              <p:nvPr/>
            </p:nvSpPr>
            <p:spPr bwMode="auto">
              <a:xfrm>
                <a:off x="4145" y="1054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79" name="Rectangle 50"/>
              <p:cNvSpPr>
                <a:spLocks noChangeArrowheads="1"/>
              </p:cNvSpPr>
              <p:nvPr/>
            </p:nvSpPr>
            <p:spPr bwMode="auto">
              <a:xfrm>
                <a:off x="5335" y="1030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0" name="Rectangle 51"/>
              <p:cNvSpPr>
                <a:spLocks noChangeArrowheads="1"/>
              </p:cNvSpPr>
              <p:nvPr/>
            </p:nvSpPr>
            <p:spPr bwMode="auto">
              <a:xfrm>
                <a:off x="4354" y="595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1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200" b="1">
                    <a:latin typeface="Times New Roman" panose="02020603050405020304" pitchFamily="18" charset="0"/>
                  </a:rPr>
                  <a:t>31..40</a:t>
                </a:r>
                <a:endParaRPr 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2" name="Rectangle 53"/>
              <p:cNvSpPr>
                <a:spLocks noChangeArrowheads="1"/>
              </p:cNvSpPr>
              <p:nvPr/>
            </p:nvSpPr>
            <p:spPr bwMode="auto">
              <a:xfrm rot="21456844">
                <a:off x="4728" y="1036"/>
                <a:ext cx="218" cy="18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45083" name="Rectangle 54"/>
              <p:cNvSpPr>
                <a:spLocks noChangeArrowheads="1"/>
              </p:cNvSpPr>
              <p:nvPr/>
            </p:nvSpPr>
            <p:spPr bwMode="auto">
              <a:xfrm>
                <a:off x="5247" y="815"/>
                <a:ext cx="239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20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45084" name="Rectangle 55"/>
              <p:cNvSpPr>
                <a:spLocks noChangeArrowheads="1"/>
              </p:cNvSpPr>
              <p:nvPr/>
            </p:nvSpPr>
            <p:spPr bwMode="auto">
              <a:xfrm>
                <a:off x="4692" y="815"/>
                <a:ext cx="445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20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45085" name="Rectangle 56"/>
              <p:cNvSpPr>
                <a:spLocks noChangeArrowheads="1"/>
              </p:cNvSpPr>
              <p:nvPr/>
            </p:nvSpPr>
            <p:spPr bwMode="auto">
              <a:xfrm>
                <a:off x="4075" y="839"/>
                <a:ext cx="233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2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6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200"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  <p:sp>
        <p:nvSpPr>
          <p:cNvPr id="45062" name="Rectangle 60"/>
          <p:cNvSpPr>
            <a:spLocks noChangeArrowheads="1"/>
          </p:cNvSpPr>
          <p:nvPr/>
        </p:nvSpPr>
        <p:spPr bwMode="auto">
          <a:xfrm>
            <a:off x="1752600" y="1066800"/>
            <a:ext cx="6248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latin typeface="Calibri" panose="020F0502020204030204" pitchFamily="34" charset="0"/>
              </a:rPr>
              <a:t>Rules are </a:t>
            </a:r>
            <a:r>
              <a:rPr lang="en-US" sz="2400" i="1" dirty="0">
                <a:latin typeface="Calibri" panose="020F0502020204030204" pitchFamily="34" charset="0"/>
              </a:rPr>
              <a:t>easier to understand</a:t>
            </a:r>
            <a:r>
              <a:rPr lang="en-US" sz="2400" dirty="0">
                <a:latin typeface="Calibri" panose="020F0502020204030204" pitchFamily="34" charset="0"/>
              </a:rPr>
              <a:t> than large trees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latin typeface="Calibri" panose="020F0502020204030204" pitchFamily="34" charset="0"/>
              </a:rPr>
              <a:t>One rule is created </a:t>
            </a:r>
            <a:r>
              <a:rPr lang="en-US" sz="2400" i="1" dirty="0">
                <a:latin typeface="Calibri" panose="020F0502020204030204" pitchFamily="34" charset="0"/>
              </a:rPr>
              <a:t>for each path</a:t>
            </a:r>
            <a:r>
              <a:rPr lang="en-US" sz="2400" dirty="0">
                <a:latin typeface="Calibri" panose="020F0502020204030204" pitchFamily="34" charset="0"/>
              </a:rPr>
              <a:t> from the root to a leaf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latin typeface="Calibri" panose="020F0502020204030204" pitchFamily="34" charset="0"/>
              </a:rPr>
              <a:t>Each attribute-value pair along a path forms a conjunction: the leaf holds the class prediction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 dirty="0">
                <a:latin typeface="Calibri" panose="020F0502020204030204" pitchFamily="34" charset="0"/>
              </a:rPr>
              <a:t>Rules are mutually exclusive and exhaustive</a:t>
            </a:r>
          </a:p>
        </p:txBody>
      </p:sp>
    </p:spTree>
    <p:extLst>
      <p:ext uri="{BB962C8B-B14F-4D97-AF65-F5344CB8AC3E}">
        <p14:creationId xmlns:p14="http://schemas.microsoft.com/office/powerpoint/2010/main" val="2809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448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Rule Induction: Sequential Covering Method</a:t>
            </a:r>
            <a:r>
              <a:rPr lang="en-US" sz="3200"/>
              <a:t>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9916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Typical sequential covering algorithms: FOIL, AQ,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Rules are learned </a:t>
            </a:r>
            <a:r>
              <a:rPr lang="en-US" sz="2400" i="1"/>
              <a:t>sequentially</a:t>
            </a:r>
            <a:r>
              <a:rPr lang="en-US" sz="2400"/>
              <a:t>, each for a given class C</a:t>
            </a:r>
            <a:r>
              <a:rPr lang="en-US" sz="2400" baseline="-25000"/>
              <a:t>i </a:t>
            </a:r>
            <a:r>
              <a:rPr lang="en-US" sz="2400"/>
              <a:t>will cover many tuples of C</a:t>
            </a:r>
            <a:r>
              <a:rPr lang="en-US" sz="2400" baseline="-25000"/>
              <a:t>i </a:t>
            </a:r>
            <a:r>
              <a:rPr lang="en-US" sz="2400"/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Repeat the process on the remaining tuples until </a:t>
            </a:r>
            <a:r>
              <a:rPr lang="en-US" i="1"/>
              <a:t>termination condition</a:t>
            </a:r>
            <a:r>
              <a:rPr lang="en-US"/>
              <a:t>, e.g., when no more training examples or when the quality of a rule returned is below a user-specified threshold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Comp. w. decision-tree induction: learning a set of rules </a:t>
            </a:r>
            <a:r>
              <a:rPr lang="en-US" sz="2400" i="1"/>
              <a:t>simultaneously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A3D9E7-BE33-41F5-9DBD-4D9BFA8B32F1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Sequential Covering Algorithm	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/>
              <a:t>	</a:t>
            </a:r>
            <a:r>
              <a:rPr lang="en-US" sz="2400" b="1">
                <a:solidFill>
                  <a:srgbClr val="000066"/>
                </a:solidFill>
              </a:rPr>
              <a:t>while </a:t>
            </a:r>
            <a:r>
              <a:rPr lang="en-US" sz="2400">
                <a:solidFill>
                  <a:srgbClr val="000066"/>
                </a:solidFill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000066"/>
                </a:solidFill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000066"/>
                </a:solidFill>
              </a:rPr>
              <a:t>	remove positive target tuples satisfying this rule</a:t>
            </a:r>
            <a:endParaRPr lang="en-US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332DF9-FDE3-4E11-9CB6-AC090535E14F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3200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5791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by Rule 3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4724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by Rule 2</a:t>
            </a: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3200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>
                <a:latin typeface="Arial" panose="020B0604020202020204" pitchFamily="34" charset="0"/>
              </a:rPr>
              <a:t>by Rule 1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4876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Arial" panose="020B0604020202020204" pitchFamily="34" charset="0"/>
              </a:rPr>
              <a:t>Positive examples</a:t>
            </a:r>
          </a:p>
        </p:txBody>
      </p:sp>
    </p:spTree>
    <p:extLst>
      <p:ext uri="{BB962C8B-B14F-4D97-AF65-F5344CB8AC3E}">
        <p14:creationId xmlns:p14="http://schemas.microsoft.com/office/powerpoint/2010/main" val="39219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1" grpId="0" animBg="1"/>
      <p:bldP spid="1985542" grpId="0" animBg="1"/>
      <p:bldP spid="19855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 Generation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66"/>
                </a:solidFill>
              </a:rPr>
              <a:t>while</a:t>
            </a:r>
            <a:r>
              <a:rPr lang="en-US">
                <a:solidFill>
                  <a:srgbClr val="000066"/>
                </a:solidFill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000066"/>
                </a:solidFill>
              </a:rPr>
              <a:t>	find the best predicate </a:t>
            </a:r>
            <a:r>
              <a:rPr lang="en-US" i="1">
                <a:solidFill>
                  <a:srgbClr val="000066"/>
                </a:solidFill>
              </a:rPr>
              <a:t>p</a:t>
            </a:r>
            <a:endParaRPr lang="en-US">
              <a:solidFill>
                <a:srgbClr val="000066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000066"/>
                </a:solidFill>
              </a:rPr>
              <a:t>	</a:t>
            </a:r>
            <a:r>
              <a:rPr lang="en-US" b="1">
                <a:solidFill>
                  <a:srgbClr val="000066"/>
                </a:solidFill>
              </a:rPr>
              <a:t>if</a:t>
            </a:r>
            <a:r>
              <a:rPr lang="en-US">
                <a:solidFill>
                  <a:srgbClr val="000066"/>
                </a:solidFill>
              </a:rPr>
              <a:t> foil-gain(</a:t>
            </a:r>
            <a:r>
              <a:rPr lang="en-US" i="1">
                <a:solidFill>
                  <a:srgbClr val="000066"/>
                </a:solidFill>
              </a:rPr>
              <a:t>p</a:t>
            </a:r>
            <a:r>
              <a:rPr lang="en-US">
                <a:solidFill>
                  <a:srgbClr val="000066"/>
                </a:solidFill>
              </a:rPr>
              <a:t>) &gt; threshold </a:t>
            </a:r>
            <a:r>
              <a:rPr lang="en-US" b="1">
                <a:solidFill>
                  <a:srgbClr val="000066"/>
                </a:solidFill>
              </a:rPr>
              <a:t>then</a:t>
            </a:r>
            <a:r>
              <a:rPr lang="en-US">
                <a:solidFill>
                  <a:srgbClr val="000066"/>
                </a:solidFill>
              </a:rPr>
              <a:t> add </a:t>
            </a:r>
            <a:r>
              <a:rPr lang="en-US" i="1">
                <a:solidFill>
                  <a:srgbClr val="000066"/>
                </a:solidFill>
              </a:rPr>
              <a:t>p</a:t>
            </a:r>
            <a:r>
              <a:rPr lang="en-US">
                <a:solidFill>
                  <a:srgbClr val="000066"/>
                </a:solidFill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olidFill>
                  <a:srgbClr val="000066"/>
                </a:solidFill>
              </a:rPr>
              <a:t>	</a:t>
            </a:r>
            <a:r>
              <a:rPr lang="en-US" b="1">
                <a:solidFill>
                  <a:srgbClr val="000066"/>
                </a:solidFill>
              </a:rPr>
              <a:t>else</a:t>
            </a:r>
            <a:r>
              <a:rPr lang="en-US">
                <a:solidFill>
                  <a:srgbClr val="000066"/>
                </a:solidFill>
              </a:rPr>
              <a:t> break</a:t>
            </a:r>
            <a:endParaRPr lang="en-US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E19965D-4407-4AD8-93E5-91769D9B6C4A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352800" y="3276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5410200" y="3276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37338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Arial" panose="020B0604020202020204" pitchFamily="34" charset="0"/>
              </a:rPr>
              <a:t>Positive examples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66294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Arial" panose="020B0604020202020204" pitchFamily="34" charset="0"/>
              </a:rPr>
              <a:t>Negative examples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3429000" y="3352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Arial" panose="020B0604020202020204" pitchFamily="34" charset="0"/>
              </a:rPr>
              <a:t>A3</a:t>
            </a:r>
            <a:r>
              <a:rPr lang="en-US"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3581400" y="3429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 dirty="0">
                <a:latin typeface="Arial" panose="020B0604020202020204" pitchFamily="34" charset="0"/>
              </a:rPr>
              <a:t>A3</a:t>
            </a:r>
            <a:r>
              <a:rPr lang="en-US" dirty="0">
                <a:latin typeface="Arial" panose="020B0604020202020204" pitchFamily="34" charset="0"/>
              </a:rPr>
              <a:t>=1&amp;&amp;</a:t>
            </a:r>
            <a:r>
              <a:rPr lang="en-US" i="1" dirty="0">
                <a:latin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</a:rPr>
              <a:t>=2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3581400" y="3657600"/>
            <a:ext cx="17526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Arial" panose="020B0604020202020204" pitchFamily="34" charset="0"/>
              </a:rPr>
              <a:t>A3</a:t>
            </a:r>
            <a:r>
              <a:rPr lang="en-US">
                <a:latin typeface="Arial" panose="020B0604020202020204" pitchFamily="34" charset="0"/>
              </a:rPr>
              <a:t>=1&amp;&amp;</a:t>
            </a:r>
            <a:r>
              <a:rPr lang="en-US" i="1">
                <a:latin typeface="Arial" panose="020B0604020202020204" pitchFamily="34" charset="0"/>
              </a:rPr>
              <a:t>A1</a:t>
            </a:r>
            <a:r>
              <a:rPr lang="en-US">
                <a:latin typeface="Arial" panose="020B0604020202020204" pitchFamily="34" charset="0"/>
              </a:rPr>
              <a:t>=2</a:t>
            </a:r>
          </a:p>
          <a:p>
            <a:pPr algn="ctr"/>
            <a:r>
              <a:rPr lang="en-US" i="1">
                <a:latin typeface="Arial" panose="020B0604020202020204" pitchFamily="34" charset="0"/>
              </a:rPr>
              <a:t>&amp;&amp;A8</a:t>
            </a:r>
            <a:r>
              <a:rPr lang="en-US">
                <a:latin typeface="Arial" panose="020B0604020202020204" pitchFamily="34" charset="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4827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to Learn-One-Rule?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686800" cy="5181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/>
              <a:t>Start with the </a:t>
            </a:r>
            <a:r>
              <a:rPr lang="en-US" sz="2400" i="1" dirty="0"/>
              <a:t>most general rule</a:t>
            </a:r>
            <a:r>
              <a:rPr lang="en-US" sz="2400" dirty="0"/>
              <a:t> possible: condition = empty</a:t>
            </a:r>
          </a:p>
          <a:p>
            <a:pPr eaLnBrk="1" hangingPunct="1"/>
            <a:r>
              <a:rPr lang="en-US" sz="2400" i="1" dirty="0"/>
              <a:t>Adding new attributes</a:t>
            </a:r>
            <a:r>
              <a:rPr lang="en-US" sz="2400" dirty="0"/>
              <a:t> by adopting a greedy depth-first strategy</a:t>
            </a:r>
          </a:p>
          <a:p>
            <a:pPr lvl="1" eaLnBrk="1" hangingPunct="1"/>
            <a:r>
              <a:rPr lang="en-US" dirty="0"/>
              <a:t>Picks the one that most improves the rule quality</a:t>
            </a:r>
          </a:p>
          <a:p>
            <a:pPr eaLnBrk="1" hangingPunct="1"/>
            <a:r>
              <a:rPr lang="en-US" sz="2400" dirty="0"/>
              <a:t>Rule-Quality measures: consider both coverage and accuracy</a:t>
            </a:r>
          </a:p>
          <a:p>
            <a:pPr lvl="1" eaLnBrk="1" hangingPunct="1"/>
            <a:r>
              <a:rPr lang="en-US" dirty="0"/>
              <a:t>Foil-gain (in FOIL &amp; RIPPER): assesses </a:t>
            </a:r>
            <a:r>
              <a:rPr lang="en-US" dirty="0" err="1"/>
              <a:t>info_gain</a:t>
            </a:r>
            <a:r>
              <a:rPr lang="en-US" dirty="0"/>
              <a:t> by extending condition</a:t>
            </a:r>
          </a:p>
          <a:p>
            <a:pPr lvl="1" eaLnBrk="1" hangingPunct="1"/>
            <a:endParaRPr lang="en-US" dirty="0"/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favors </a:t>
            </a:r>
            <a:r>
              <a:rPr lang="en-US" dirty="0"/>
              <a:t>rules that have high accuracy and cover many positive tuples</a:t>
            </a:r>
          </a:p>
          <a:p>
            <a:pPr eaLnBrk="1" hangingPunct="1"/>
            <a:r>
              <a:rPr lang="en-US" sz="2400" dirty="0"/>
              <a:t>Rule pruning based on an independent set of test tuples</a:t>
            </a:r>
            <a:endParaRPr 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 smtClean="0"/>
              <a:t>Pos</a:t>
            </a:r>
            <a:r>
              <a:rPr lang="en-US" dirty="0" smtClean="0"/>
              <a:t>/</a:t>
            </a:r>
            <a:r>
              <a:rPr lang="en-US" dirty="0" err="1" smtClean="0"/>
              <a:t>neg</a:t>
            </a:r>
            <a:r>
              <a:rPr lang="en-US" dirty="0" smtClean="0"/>
              <a:t> are # of positive/negative tuples covered by R.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If </a:t>
            </a:r>
            <a:r>
              <a:rPr lang="en-US" i="1" dirty="0" err="1" smtClean="0"/>
              <a:t>FOIL_Prune</a:t>
            </a:r>
            <a:r>
              <a:rPr lang="en-US" dirty="0" smtClean="0"/>
              <a:t> is higher for the pruned version of R, prune R</a:t>
            </a:r>
          </a:p>
        </p:txBody>
      </p:sp>
      <p:graphicFrame>
        <p:nvGraphicFramePr>
          <p:cNvPr id="49157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19213112"/>
              </p:ext>
            </p:extLst>
          </p:nvPr>
        </p:nvGraphicFramePr>
        <p:xfrm>
          <a:off x="3833282" y="3312781"/>
          <a:ext cx="50990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4" imgW="3365500" imgH="419100" progId="Equation.3">
                  <p:embed/>
                </p:oleObj>
              </mc:Choice>
              <mc:Fallback>
                <p:oleObj name="Equation" r:id="rId4" imgW="336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282" y="3312781"/>
                        <a:ext cx="50990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20689182"/>
              </p:ext>
            </p:extLst>
          </p:nvPr>
        </p:nvGraphicFramePr>
        <p:xfrm>
          <a:off x="4096265" y="4644527"/>
          <a:ext cx="31607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6" imgW="1892300" imgH="419100" progId="Equation.3">
                  <p:embed/>
                </p:oleObj>
              </mc:Choice>
              <mc:Fallback>
                <p:oleObj name="Equation" r:id="rId6" imgW="1892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265" y="4644527"/>
                        <a:ext cx="31607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1D8E9E-4770-4F6A-B296-CFC411C4E210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67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www.cs.uiuc.edu/homes/</a:t>
            </a:r>
            <a:r>
              <a:rPr lang="en-US" dirty="0" err="1">
                <a:hlinkClick r:id="rId2"/>
              </a:rPr>
              <a:t>hanj</a:t>
            </a:r>
            <a:r>
              <a:rPr lang="en-US" dirty="0">
                <a:hlinkClick r:id="rId2"/>
              </a:rPr>
              <a:t>/cs412/bk3_slides/08ClassBasic.ppt</a:t>
            </a:r>
            <a:r>
              <a:rPr lang="en-US" dirty="0" smtClean="0"/>
              <a:t>‎ UIUC CS412 by Prof.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</a:p>
        </p:txBody>
      </p:sp>
    </p:spTree>
    <p:extLst>
      <p:ext uri="{BB962C8B-B14F-4D97-AF65-F5344CB8AC3E}">
        <p14:creationId xmlns:p14="http://schemas.microsoft.com/office/powerpoint/2010/main" val="315979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01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Classification—A Two-Step Process</a:t>
            </a:r>
            <a:r>
              <a:rPr lang="en-US" sz="2800"/>
              <a:t> </a:t>
            </a:r>
            <a:endParaRPr lang="en-US" sz="320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3820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>
                <a:solidFill>
                  <a:schemeClr val="hlink"/>
                </a:solidFill>
              </a:rPr>
              <a:t>Model construction</a:t>
            </a:r>
            <a:r>
              <a:rPr lang="en-US" sz="2000"/>
              <a:t>: describing a set of predetermined classes</a:t>
            </a:r>
          </a:p>
          <a:p>
            <a:pPr lvl="1" eaLnBrk="1" hangingPunct="1"/>
            <a:r>
              <a:rPr lang="en-US" sz="2000"/>
              <a:t>Each tuple/sample is assumed to belong to a predefined class, as determined by the </a:t>
            </a:r>
            <a:r>
              <a:rPr lang="en-US" sz="200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sz="2000"/>
              <a:t>The set of tuples used for model construction is </a:t>
            </a:r>
            <a:r>
              <a:rPr lang="en-US" sz="200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sz="2000"/>
              <a:t>The model is represented as classification rules, decision trees, or mathematical formulae</a:t>
            </a:r>
          </a:p>
          <a:p>
            <a:pPr eaLnBrk="1" hangingPunct="1"/>
            <a:r>
              <a:rPr lang="en-US" sz="2000">
                <a:solidFill>
                  <a:schemeClr val="hlink"/>
                </a:solidFill>
              </a:rPr>
              <a:t>Model usage</a:t>
            </a:r>
            <a:r>
              <a:rPr lang="en-US" sz="2000"/>
              <a:t>: for classifying future or unknown objects</a:t>
            </a:r>
          </a:p>
          <a:p>
            <a:pPr lvl="1" eaLnBrk="1" hangingPunct="1"/>
            <a:r>
              <a:rPr lang="en-US" sz="2000">
                <a:solidFill>
                  <a:schemeClr val="hlink"/>
                </a:solidFill>
              </a:rPr>
              <a:t>Estimate accuracy</a:t>
            </a:r>
            <a:r>
              <a:rPr lang="en-US" sz="2000"/>
              <a:t> of the model</a:t>
            </a:r>
          </a:p>
          <a:p>
            <a:pPr lvl="2" eaLnBrk="1" hangingPunct="1"/>
            <a:r>
              <a:rPr lang="en-US"/>
              <a:t>The known label of test sample is compared with the classified result from the model</a:t>
            </a:r>
          </a:p>
          <a:p>
            <a:pPr lvl="2" eaLnBrk="1" hangingPunct="1"/>
            <a:r>
              <a:rPr lang="en-US">
                <a:solidFill>
                  <a:schemeClr val="hlink"/>
                </a:solidFill>
              </a:rPr>
              <a:t>Accuracy</a:t>
            </a:r>
            <a:r>
              <a:rPr lang="en-US"/>
              <a:t> rate is the percentage of test set samples that are correctly classified by the model</a:t>
            </a:r>
          </a:p>
          <a:p>
            <a:pPr lvl="2" eaLnBrk="1" hangingPunct="1"/>
            <a:r>
              <a:rPr lang="en-US">
                <a:solidFill>
                  <a:schemeClr val="hlink"/>
                </a:solidFill>
              </a:rPr>
              <a:t>Test set</a:t>
            </a:r>
            <a:r>
              <a:rPr lang="en-US"/>
              <a:t> is independent of training set (otherwise overfitting) </a:t>
            </a:r>
          </a:p>
          <a:p>
            <a:pPr lvl="1" eaLnBrk="1" hangingPunct="1"/>
            <a:r>
              <a:rPr lang="en-US" sz="2000"/>
              <a:t>If the accuracy is acceptable, use the model to </a:t>
            </a:r>
            <a:r>
              <a:rPr lang="en-US" sz="2000">
                <a:solidFill>
                  <a:schemeClr val="hlink"/>
                </a:solidFill>
              </a:rPr>
              <a:t>classify new data</a:t>
            </a:r>
          </a:p>
          <a:p>
            <a:pPr eaLnBrk="1" hangingPunct="1"/>
            <a:r>
              <a:rPr lang="en-US" sz="2000"/>
              <a:t>Note: If </a:t>
            </a:r>
            <a:r>
              <a:rPr lang="en-US" sz="2000" i="1"/>
              <a:t>the test set </a:t>
            </a:r>
            <a:r>
              <a:rPr lang="en-US" sz="2000"/>
              <a:t>is used to select models, it is called </a:t>
            </a:r>
            <a:r>
              <a:rPr lang="en-US" sz="2000">
                <a:solidFill>
                  <a:srgbClr val="C00000"/>
                </a:solidFill>
              </a:rPr>
              <a:t>validation (test) set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79AFC28-B6D9-45A7-848E-88668DF232A9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/>
              <a:t>Process (1): Model Construction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99E5706-59BD-4661-9856-7E1A7BE3EBA6}" type="slidenum">
              <a:rPr lang="en-US"/>
              <a:pPr eaLnBrk="1" hangingPunct="1"/>
              <a:t>5</a:t>
            </a:fld>
            <a:endParaRPr lang="en-US"/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 dirty="0">
                  <a:latin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904921"/>
              </p:ext>
            </p:extLst>
          </p:nvPr>
        </p:nvGraphicFramePr>
        <p:xfrm>
          <a:off x="1812925" y="3825875"/>
          <a:ext cx="52673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6" imgW="5267322" imgH="2438370" progId="Excel.Sheet.8">
                  <p:embed/>
                </p:oleObj>
              </mc:Choice>
              <mc:Fallback>
                <p:oleObj name="Worksheet" r:id="rId6" imgW="5267322" imgH="243837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2673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8005764" y="1622426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-114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7472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</a:rPr>
              <a:t>IF rank = ‘professor’</a:t>
            </a:r>
          </a:p>
          <a:p>
            <a:r>
              <a:rPr lang="en-US" sz="2400">
                <a:latin typeface="Times New Roman" panose="02020603050405020304" pitchFamily="18" charset="0"/>
              </a:rPr>
              <a:t>OR years &gt; 6</a:t>
            </a:r>
          </a:p>
          <a:p>
            <a:r>
              <a:rPr lang="en-US" sz="240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9227" name="Group 12"/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 dirty="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/>
              <a:t>Process (2): Using the Model in Prediction 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E64D11-C54D-461F-BFB4-244C4B483D65}" type="slidenum">
              <a:rPr lang="en-US"/>
              <a:pPr eaLnBrk="1" hangingPunct="1"/>
              <a:t>6</a:t>
            </a:fld>
            <a:endParaRPr lang="en-US"/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1" name="Group 14"/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188" y="2149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7826512" y="4262439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sz="2800">
                <a:latin typeface="Times New Roman" panose="02020603050405020304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38356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Decision Tree Induction: An Example</a:t>
            </a:r>
            <a:endParaRPr lang="en-US" i="1" smtClean="0">
              <a:solidFill>
                <a:srgbClr val="170981"/>
              </a:solidFill>
            </a:endParaRP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2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EE0545-70C1-473B-B07C-1744292E11AA}" type="slidenum">
              <a:rPr lang="en-US"/>
              <a:pPr eaLnBrk="1" hangingPunct="1"/>
              <a:t>7</a:t>
            </a:fld>
            <a:endParaRPr lang="en-US"/>
          </a:p>
        </p:txBody>
      </p:sp>
      <p:grpSp>
        <p:nvGrpSpPr>
          <p:cNvPr id="12292" name="Group 63"/>
          <p:cNvGrpSpPr>
            <a:grpSpLocks/>
          </p:cNvGrpSpPr>
          <p:nvPr/>
        </p:nvGrpSpPr>
        <p:grpSpPr bwMode="auto">
          <a:xfrm>
            <a:off x="1616075" y="2819401"/>
            <a:ext cx="6311900" cy="3814763"/>
            <a:chOff x="766" y="1152"/>
            <a:chExt cx="3976" cy="2403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 dirty="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 b="1">
                  <a:latin typeface="Times New Roman" panose="02020603050405020304" pitchFamily="18" charset="0"/>
                </a:rPr>
                <a:t>&lt;=30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 b="1">
                  <a:latin typeface="Times New Roman" panose="02020603050405020304" pitchFamily="18" charset="0"/>
                </a:rPr>
                <a:t>&gt;40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0" name="Rectangle 27"/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1" name="Rectangle 28"/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2" name="Rectangle 29"/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000" b="1">
                  <a:latin typeface="Times New Roman" panose="02020603050405020304" pitchFamily="18" charset="0"/>
                </a:rPr>
                <a:t>31..40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314" name="Rectangle 62"/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12293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119181"/>
              </p:ext>
            </p:extLst>
          </p:nvPr>
        </p:nvGraphicFramePr>
        <p:xfrm>
          <a:off x="6716714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5" imgW="5772201" imgH="4457700" progId="Excel.Sheet.8">
                  <p:embed/>
                </p:oleObj>
              </mc:Choice>
              <mc:Fallback>
                <p:oleObj name="Worksheet" r:id="rId5" imgW="5772201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4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1676401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</a:rPr>
              <a:t>Training data set: Buys_computer</a:t>
            </a:r>
          </a:p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</a:rPr>
              <a:t>The data set follows an example of Quinlan’s ID3 (Playing Tennis)</a:t>
            </a:r>
          </a:p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>
                <a:latin typeface="Calibri" panose="020F0502020204030204" pitchFamily="34" charset="0"/>
              </a:rPr>
              <a:t>Resulting tree:</a:t>
            </a:r>
          </a:p>
        </p:txBody>
      </p:sp>
    </p:spTree>
    <p:extLst>
      <p:ext uri="{BB962C8B-B14F-4D97-AF65-F5344CB8AC3E}">
        <p14:creationId xmlns:p14="http://schemas.microsoft.com/office/powerpoint/2010/main" val="1852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dirty="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Tree is constructed in a </a:t>
            </a:r>
            <a:r>
              <a:rPr lang="en-US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Test attributes are selected on the basis of a heuristic or statistical measure (e.g., </a:t>
            </a:r>
            <a:r>
              <a:rPr lang="en-US" dirty="0">
                <a:solidFill>
                  <a:schemeClr val="hlink"/>
                </a:solidFill>
              </a:rPr>
              <a:t>information gain</a:t>
            </a:r>
            <a:r>
              <a:rPr lang="en-US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There are no remaining attributes for further partitioning – </a:t>
            </a:r>
            <a:r>
              <a:rPr lang="en-US" dirty="0">
                <a:solidFill>
                  <a:schemeClr val="hlink"/>
                </a:solidFill>
              </a:rPr>
              <a:t>majority voting</a:t>
            </a:r>
            <a:r>
              <a:rPr lang="en-US" dirty="0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There are no samples left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4AD0F56-5620-4BE4-9CA6-EBAC149CE9F6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Review of Entropy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B50E5C6-156D-40CF-94EE-CB3FA047C87A}" type="slidenum">
              <a:rPr lang="en-US"/>
              <a:pPr eaLnBrk="1" hangingPunct="1"/>
              <a:t>9</a:t>
            </a:fld>
            <a:endParaRPr lang="en-US"/>
          </a:p>
        </p:txBody>
      </p:sp>
      <p:pic>
        <p:nvPicPr>
          <p:cNvPr id="14341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4191001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8686800" y="60960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600" b="1"/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178423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2743</Words>
  <Application>Microsoft Office PowerPoint</Application>
  <PresentationFormat>Widescreen</PresentationFormat>
  <Paragraphs>426</Paragraphs>
  <Slides>35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Marlett</vt:lpstr>
      <vt:lpstr>Tahoma</vt:lpstr>
      <vt:lpstr>Times New Roman</vt:lpstr>
      <vt:lpstr>Trebuchet MS</vt:lpstr>
      <vt:lpstr>Wingdings</vt:lpstr>
      <vt:lpstr>Wingdings 2</vt:lpstr>
      <vt:lpstr>Wingdings 3</vt:lpstr>
      <vt:lpstr>Facet</vt:lpstr>
      <vt:lpstr>Worksheet</vt:lpstr>
      <vt:lpstr>Equation</vt:lpstr>
      <vt:lpstr>Classification</vt:lpstr>
      <vt:lpstr>Supervised vs. Unsupervised Learning</vt:lpstr>
      <vt:lpstr>Prediction Problems: Classification vs. Numeric Prediction</vt:lpstr>
      <vt:lpstr>Classification—A Two-Step Process </vt:lpstr>
      <vt:lpstr>Process (1): Model Construction</vt:lpstr>
      <vt:lpstr>Process (2): Using the Model in Prediction </vt:lpstr>
      <vt:lpstr>Decision Tree Induction: An Example</vt:lpstr>
      <vt:lpstr>Algorithm for Decision Tree Induction</vt:lpstr>
      <vt:lpstr>Brief Review of Entropy</vt:lpstr>
      <vt:lpstr>PowerPoint Presentation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 </vt:lpstr>
      <vt:lpstr>Comparing Attribute Selection Measures</vt:lpstr>
      <vt:lpstr>Overfitting and Tree Pruning</vt:lpstr>
      <vt:lpstr>Enhancements to Basic Decision Tree Induction</vt:lpstr>
      <vt:lpstr>Classification in Large Databases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  <vt:lpstr>Using IF-THEN Rules for Classification</vt:lpstr>
      <vt:lpstr>Rule Extraction from a Decision Tree</vt:lpstr>
      <vt:lpstr>Rule Induction: Sequential Covering Method </vt:lpstr>
      <vt:lpstr>Sequential Covering Algorithm </vt:lpstr>
      <vt:lpstr>Rule Generation</vt:lpstr>
      <vt:lpstr>How to Learn-One-Rule?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 Concepts and Techniques  (3rd ed.)  — Chapter 8 —</dc:title>
  <dc:creator>Yang Mu</dc:creator>
  <cp:lastModifiedBy>Yang Mu</cp:lastModifiedBy>
  <cp:revision>11</cp:revision>
  <dcterms:created xsi:type="dcterms:W3CDTF">2014-02-22T04:55:56Z</dcterms:created>
  <dcterms:modified xsi:type="dcterms:W3CDTF">2014-04-15T17:09:10Z</dcterms:modified>
</cp:coreProperties>
</file>