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1"/>
  </p:notesMasterIdLst>
  <p:sldIdLst>
    <p:sldId id="256" r:id="rId2"/>
    <p:sldId id="299" r:id="rId3"/>
    <p:sldId id="301" r:id="rId4"/>
    <p:sldId id="302" r:id="rId5"/>
    <p:sldId id="303" r:id="rId6"/>
    <p:sldId id="304" r:id="rId7"/>
    <p:sldId id="305" r:id="rId8"/>
    <p:sldId id="258" r:id="rId9"/>
    <p:sldId id="259" r:id="rId10"/>
    <p:sldId id="260" r:id="rId11"/>
    <p:sldId id="261" r:id="rId12"/>
    <p:sldId id="262" r:id="rId13"/>
    <p:sldId id="263" r:id="rId14"/>
    <p:sldId id="264" r:id="rId15"/>
    <p:sldId id="265" r:id="rId16"/>
    <p:sldId id="266" r:id="rId17"/>
    <p:sldId id="267" r:id="rId18"/>
    <p:sldId id="269" r:id="rId19"/>
    <p:sldId id="270" r:id="rId20"/>
    <p:sldId id="271" r:id="rId21"/>
    <p:sldId id="272" r:id="rId22"/>
    <p:sldId id="273" r:id="rId23"/>
    <p:sldId id="274" r:id="rId24"/>
    <p:sldId id="275" r:id="rId25"/>
    <p:sldId id="293" r:id="rId26"/>
    <p:sldId id="294" r:id="rId27"/>
    <p:sldId id="295" r:id="rId28"/>
    <p:sldId id="296" r:id="rId29"/>
    <p:sldId id="30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02AD18-BC12-4F73-BF0B-9C8216DDDD0B}">
          <p14:sldIdLst>
            <p14:sldId id="256"/>
            <p14:sldId id="299"/>
            <p14:sldId id="301"/>
            <p14:sldId id="302"/>
            <p14:sldId id="303"/>
            <p14:sldId id="304"/>
            <p14:sldId id="305"/>
          </p14:sldIdLst>
        </p14:section>
        <p14:section name="kmeans" id="{69D74051-3EB8-44B4-A96D-7C04EB96766B}">
          <p14:sldIdLst>
            <p14:sldId id="258"/>
            <p14:sldId id="259"/>
            <p14:sldId id="260"/>
            <p14:sldId id="261"/>
            <p14:sldId id="262"/>
            <p14:sldId id="263"/>
            <p14:sldId id="264"/>
            <p14:sldId id="265"/>
          </p14:sldIdLst>
        </p14:section>
        <p14:section name="Agglomerative Hierarchical Clustering" id="{D3EC21E0-88D7-4B83-BE39-5A9FAE0A82B1}">
          <p14:sldIdLst>
            <p14:sldId id="266"/>
            <p14:sldId id="267"/>
            <p14:sldId id="269"/>
            <p14:sldId id="270"/>
            <p14:sldId id="271"/>
            <p14:sldId id="272"/>
            <p14:sldId id="273"/>
            <p14:sldId id="274"/>
            <p14:sldId id="275"/>
          </p14:sldIdLst>
        </p14:section>
        <p14:section name="Cluster Evaluation" id="{7393992C-0498-4FD3-9211-EBC042C887C8}">
          <p14:sldIdLst>
            <p14:sldId id="293"/>
            <p14:sldId id="294"/>
            <p14:sldId id="295"/>
            <p14:sldId id="296"/>
            <p14:sldId id="3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72" autoAdjust="0"/>
    <p:restoredTop sz="94660"/>
  </p:normalViewPr>
  <p:slideViewPr>
    <p:cSldViewPr snapToGrid="0" snapToObjects="1">
      <p:cViewPr varScale="1">
        <p:scale>
          <a:sx n="66" d="100"/>
          <a:sy n="66" d="100"/>
        </p:scale>
        <p:origin x="667"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61BC5-47F5-7843-8C8F-033FCD9A6E6F}" type="datetimeFigureOut">
              <a:rPr lang="en-US" smtClean="0"/>
              <a:t>4/15/2014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0C832B-265E-C547-8A79-AB1810A942F8}" type="slidenum">
              <a:rPr lang="en-US" smtClean="0"/>
              <a:t>‹#›</a:t>
            </a:fld>
            <a:endParaRPr lang="en-US"/>
          </a:p>
        </p:txBody>
      </p:sp>
    </p:spTree>
    <p:extLst>
      <p:ext uri="{BB962C8B-B14F-4D97-AF65-F5344CB8AC3E}">
        <p14:creationId xmlns:p14="http://schemas.microsoft.com/office/powerpoint/2010/main" val="2569327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DD75D4A0-DC90-E34F-B3D9-C44C17EAB6B0}" type="slidenum">
              <a:rPr lang="en-US" altLang="zh-CN">
                <a:ea typeface="SimSun" charset="0"/>
                <a:cs typeface="SimSun" charset="0"/>
              </a:rPr>
              <a:pPr/>
              <a:t>8</a:t>
            </a:fld>
            <a:endParaRPr lang="en-US" altLang="zh-CN">
              <a:ea typeface="SimSun" charset="0"/>
              <a:cs typeface="SimSun" charset="0"/>
            </a:endParaRPr>
          </a:p>
        </p:txBody>
      </p:sp>
    </p:spTree>
    <p:extLst>
      <p:ext uri="{BB962C8B-B14F-4D97-AF65-F5344CB8AC3E}">
        <p14:creationId xmlns:p14="http://schemas.microsoft.com/office/powerpoint/2010/main" val="60727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C06A173D-AE3A-234B-92F2-ADA4856821C7}" type="slidenum">
              <a:rPr lang="en-US" altLang="zh-CN">
                <a:ea typeface="SimSun" charset="0"/>
                <a:cs typeface="SimSun" charset="0"/>
              </a:rPr>
              <a:pPr/>
              <a:t>17</a:t>
            </a:fld>
            <a:endParaRPr lang="en-US" altLang="zh-CN">
              <a:ea typeface="SimSun" charset="0"/>
              <a:cs typeface="SimSun"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84864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5579" y="8686643"/>
            <a:ext cx="2972421" cy="4573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1" tIns="45716" rIns="91431" bIns="45716" anchor="b"/>
          <a:lstStyle>
            <a:lvl1pPr defTabSz="928688">
              <a:defRPr sz="1200">
                <a:solidFill>
                  <a:schemeClr val="tx1"/>
                </a:solidFill>
                <a:latin typeface="Times New Roman" charset="0"/>
                <a:ea typeface="ＭＳ Ｐゴシック" charset="0"/>
              </a:defRPr>
            </a:lvl1pPr>
            <a:lvl2pPr marL="742950" indent="-285750" defTabSz="928688">
              <a:defRPr sz="1200">
                <a:solidFill>
                  <a:schemeClr val="tx1"/>
                </a:solidFill>
                <a:latin typeface="Times New Roman" charset="0"/>
                <a:ea typeface="ＭＳ Ｐゴシック" charset="0"/>
              </a:defRPr>
            </a:lvl2pPr>
            <a:lvl3pPr marL="1143000" indent="-228600" defTabSz="928688">
              <a:defRPr sz="1200">
                <a:solidFill>
                  <a:schemeClr val="tx1"/>
                </a:solidFill>
                <a:latin typeface="Times New Roman" charset="0"/>
                <a:ea typeface="ＭＳ Ｐゴシック" charset="0"/>
              </a:defRPr>
            </a:lvl3pPr>
            <a:lvl4pPr marL="1600200" indent="-228600" defTabSz="928688">
              <a:defRPr sz="1200">
                <a:solidFill>
                  <a:schemeClr val="tx1"/>
                </a:solidFill>
                <a:latin typeface="Times New Roman" charset="0"/>
                <a:ea typeface="ＭＳ Ｐゴシック" charset="0"/>
              </a:defRPr>
            </a:lvl4pPr>
            <a:lvl5pPr marL="2057400" indent="-228600" defTabSz="928688">
              <a:defRPr sz="1200">
                <a:solidFill>
                  <a:schemeClr val="tx1"/>
                </a:solidFill>
                <a:latin typeface="Times New Roman" charset="0"/>
                <a:ea typeface="ＭＳ Ｐゴシック"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9pPr>
          </a:lstStyle>
          <a:p>
            <a:pPr algn="r" eaLnBrk="0" hangingPunct="0"/>
            <a:fld id="{97F8F54E-3941-E34C-865B-E306CBA2704D}" type="slidenum">
              <a:rPr lang="en-US" altLang="zh-CN">
                <a:ea typeface="SimSun" charset="0"/>
                <a:cs typeface="SimSun" charset="0"/>
              </a:rPr>
              <a:pPr algn="r" eaLnBrk="0" hangingPunct="0"/>
              <a:t>18</a:t>
            </a:fld>
            <a:endParaRPr lang="en-US" altLang="zh-CN">
              <a:ea typeface="SimSun" charset="0"/>
              <a:cs typeface="SimSun" charset="0"/>
            </a:endParaRPr>
          </a:p>
        </p:txBody>
      </p:sp>
    </p:spTree>
    <p:extLst>
      <p:ext uri="{BB962C8B-B14F-4D97-AF65-F5344CB8AC3E}">
        <p14:creationId xmlns:p14="http://schemas.microsoft.com/office/powerpoint/2010/main" val="3254184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5579" y="8686643"/>
            <a:ext cx="2972421" cy="4573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1" tIns="45716" rIns="91431" bIns="45716" anchor="b"/>
          <a:lstStyle>
            <a:lvl1pPr defTabSz="928688">
              <a:defRPr sz="1200">
                <a:solidFill>
                  <a:schemeClr val="tx1"/>
                </a:solidFill>
                <a:latin typeface="Times New Roman" charset="0"/>
                <a:ea typeface="ＭＳ Ｐゴシック" charset="0"/>
              </a:defRPr>
            </a:lvl1pPr>
            <a:lvl2pPr marL="742950" indent="-285750" defTabSz="928688">
              <a:defRPr sz="1200">
                <a:solidFill>
                  <a:schemeClr val="tx1"/>
                </a:solidFill>
                <a:latin typeface="Times New Roman" charset="0"/>
                <a:ea typeface="ＭＳ Ｐゴシック" charset="0"/>
              </a:defRPr>
            </a:lvl2pPr>
            <a:lvl3pPr marL="1143000" indent="-228600" defTabSz="928688">
              <a:defRPr sz="1200">
                <a:solidFill>
                  <a:schemeClr val="tx1"/>
                </a:solidFill>
                <a:latin typeface="Times New Roman" charset="0"/>
                <a:ea typeface="ＭＳ Ｐゴシック" charset="0"/>
              </a:defRPr>
            </a:lvl3pPr>
            <a:lvl4pPr marL="1600200" indent="-228600" defTabSz="928688">
              <a:defRPr sz="1200">
                <a:solidFill>
                  <a:schemeClr val="tx1"/>
                </a:solidFill>
                <a:latin typeface="Times New Roman" charset="0"/>
                <a:ea typeface="ＭＳ Ｐゴシック" charset="0"/>
              </a:defRPr>
            </a:lvl4pPr>
            <a:lvl5pPr marL="2057400" indent="-228600" defTabSz="928688">
              <a:defRPr sz="1200">
                <a:solidFill>
                  <a:schemeClr val="tx1"/>
                </a:solidFill>
                <a:latin typeface="Times New Roman" charset="0"/>
                <a:ea typeface="ＭＳ Ｐゴシック"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9pPr>
          </a:lstStyle>
          <a:p>
            <a:pPr algn="r" eaLnBrk="0" hangingPunct="0"/>
            <a:fld id="{F59EF204-1B48-144F-95CE-64CF4A40606A}" type="slidenum">
              <a:rPr lang="en-US" altLang="zh-CN">
                <a:ea typeface="SimSun" charset="0"/>
                <a:cs typeface="SimSun" charset="0"/>
              </a:rPr>
              <a:pPr algn="r" eaLnBrk="0" hangingPunct="0"/>
              <a:t>19</a:t>
            </a:fld>
            <a:endParaRPr lang="en-US" altLang="zh-CN">
              <a:ea typeface="SimSun" charset="0"/>
              <a:cs typeface="SimSun" charset="0"/>
            </a:endParaRPr>
          </a:p>
        </p:txBody>
      </p:sp>
    </p:spTree>
    <p:extLst>
      <p:ext uri="{BB962C8B-B14F-4D97-AF65-F5344CB8AC3E}">
        <p14:creationId xmlns:p14="http://schemas.microsoft.com/office/powerpoint/2010/main" val="87390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CA745910-EF34-F441-8EE6-188B9A5D2053}" type="slidenum">
              <a:rPr lang="en-US" altLang="zh-CN">
                <a:ea typeface="SimSun" charset="0"/>
                <a:cs typeface="SimSun" charset="0"/>
              </a:rPr>
              <a:pPr/>
              <a:t>20</a:t>
            </a:fld>
            <a:endParaRPr lang="en-US" altLang="zh-CN">
              <a:ea typeface="SimSun" charset="0"/>
              <a:cs typeface="SimSun" charset="0"/>
            </a:endParaRPr>
          </a:p>
        </p:txBody>
      </p:sp>
    </p:spTree>
    <p:extLst>
      <p:ext uri="{BB962C8B-B14F-4D97-AF65-F5344CB8AC3E}">
        <p14:creationId xmlns:p14="http://schemas.microsoft.com/office/powerpoint/2010/main" val="1571992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FD8EE92A-1930-144E-9334-598BC86E5F7D}" type="slidenum">
              <a:rPr lang="en-US" altLang="zh-CN">
                <a:ea typeface="SimSun" charset="0"/>
                <a:cs typeface="SimSun" charset="0"/>
              </a:rPr>
              <a:pPr/>
              <a:t>21</a:t>
            </a:fld>
            <a:endParaRPr lang="en-US" altLang="zh-CN">
              <a:ea typeface="SimSun" charset="0"/>
              <a:cs typeface="SimSun"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2099182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A01163E0-2702-AC44-8143-221DCFAD1537}" type="slidenum">
              <a:rPr lang="en-US" altLang="zh-CN">
                <a:ea typeface="SimSun" charset="0"/>
                <a:cs typeface="SimSun" charset="0"/>
              </a:rPr>
              <a:pPr/>
              <a:t>22</a:t>
            </a:fld>
            <a:endParaRPr lang="en-US" altLang="zh-CN">
              <a:ea typeface="SimSun" charset="0"/>
              <a:cs typeface="SimSun"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779315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DE69B1AD-C6D7-C645-BEF1-6643FEC26D71}" type="slidenum">
              <a:rPr lang="en-US" altLang="zh-CN">
                <a:ea typeface="SimSun" charset="0"/>
                <a:cs typeface="SimSun" charset="0"/>
              </a:rPr>
              <a:pPr/>
              <a:t>23</a:t>
            </a:fld>
            <a:endParaRPr lang="en-US" altLang="zh-CN">
              <a:ea typeface="SimSun" charset="0"/>
              <a:cs typeface="SimSun"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4152435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1A08B408-9AF1-2A48-9B63-36ACCAEF7EE6}" type="slidenum">
              <a:rPr lang="en-US" altLang="zh-CN">
                <a:ea typeface="SimSun" charset="0"/>
                <a:cs typeface="SimSun" charset="0"/>
              </a:rPr>
              <a:pPr/>
              <a:t>24</a:t>
            </a:fld>
            <a:endParaRPr lang="en-US" altLang="zh-CN">
              <a:ea typeface="SimSun" charset="0"/>
              <a:cs typeface="SimSun"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1625740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915067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423522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BEBA2418-AE6B-F141-ABAA-66B4ABBA195C}" type="slidenum">
              <a:rPr lang="en-US" altLang="zh-CN">
                <a:ea typeface="SimSun" charset="0"/>
                <a:cs typeface="SimSun" charset="0"/>
              </a:rPr>
              <a:pPr/>
              <a:t>9</a:t>
            </a:fld>
            <a:endParaRPr lang="en-US" altLang="zh-CN">
              <a:ea typeface="SimSun" charset="0"/>
              <a:cs typeface="SimSun"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2867420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1765102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34167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FE9BCA36-32F0-1B4C-BE04-66B72F835954}" type="slidenum">
              <a:rPr lang="en-US" altLang="zh-CN">
                <a:ea typeface="SimSun" charset="0"/>
                <a:cs typeface="SimSun" charset="0"/>
              </a:rPr>
              <a:pPr/>
              <a:t>10</a:t>
            </a:fld>
            <a:endParaRPr lang="en-US" altLang="zh-CN">
              <a:ea typeface="SimSun" charset="0"/>
              <a:cs typeface="SimSun"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174651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CF8AE47B-1219-1B47-9BA3-61B8A91D4F99}" type="slidenum">
              <a:rPr lang="en-US" altLang="zh-CN">
                <a:ea typeface="SimSun" charset="0"/>
                <a:cs typeface="SimSun" charset="0"/>
              </a:rPr>
              <a:pPr/>
              <a:t>11</a:t>
            </a:fld>
            <a:endParaRPr lang="en-US" altLang="zh-CN">
              <a:ea typeface="SimSun" charset="0"/>
              <a:cs typeface="SimSun"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354144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0B8D38D1-3EE4-4841-B9E8-B8CE114A6A4B}" type="slidenum">
              <a:rPr lang="en-US" altLang="zh-CN">
                <a:ea typeface="SimSun" charset="0"/>
                <a:cs typeface="SimSun" charset="0"/>
              </a:rPr>
              <a:pPr/>
              <a:t>12</a:t>
            </a:fld>
            <a:endParaRPr lang="en-US" altLang="zh-CN">
              <a:ea typeface="SimSun" charset="0"/>
              <a:cs typeface="SimSun"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1253105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CECB26B8-9733-3741-A1EE-3903299C74BB}" type="slidenum">
              <a:rPr lang="en-US" altLang="zh-CN">
                <a:ea typeface="SimSun" charset="0"/>
                <a:cs typeface="SimSun" charset="0"/>
              </a:rPr>
              <a:pPr/>
              <a:t>13</a:t>
            </a:fld>
            <a:endParaRPr lang="en-US" altLang="zh-CN">
              <a:ea typeface="SimSun" charset="0"/>
              <a:cs typeface="SimSun"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269161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85579" y="8686643"/>
            <a:ext cx="2972421" cy="4573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1" tIns="45716" rIns="91431" bIns="45716" anchor="b"/>
          <a:lstStyle>
            <a:lvl1pPr defTabSz="928688">
              <a:defRPr sz="1200">
                <a:solidFill>
                  <a:schemeClr val="tx1"/>
                </a:solidFill>
                <a:latin typeface="Times New Roman" charset="0"/>
                <a:ea typeface="ＭＳ Ｐゴシック" charset="0"/>
              </a:defRPr>
            </a:lvl1pPr>
            <a:lvl2pPr marL="742950" indent="-285750" defTabSz="928688">
              <a:defRPr sz="1200">
                <a:solidFill>
                  <a:schemeClr val="tx1"/>
                </a:solidFill>
                <a:latin typeface="Times New Roman" charset="0"/>
                <a:ea typeface="ＭＳ Ｐゴシック" charset="0"/>
              </a:defRPr>
            </a:lvl2pPr>
            <a:lvl3pPr marL="1143000" indent="-228600" defTabSz="928688">
              <a:defRPr sz="1200">
                <a:solidFill>
                  <a:schemeClr val="tx1"/>
                </a:solidFill>
                <a:latin typeface="Times New Roman" charset="0"/>
                <a:ea typeface="ＭＳ Ｐゴシック" charset="0"/>
              </a:defRPr>
            </a:lvl3pPr>
            <a:lvl4pPr marL="1600200" indent="-228600" defTabSz="928688">
              <a:defRPr sz="1200">
                <a:solidFill>
                  <a:schemeClr val="tx1"/>
                </a:solidFill>
                <a:latin typeface="Times New Roman" charset="0"/>
                <a:ea typeface="ＭＳ Ｐゴシック" charset="0"/>
              </a:defRPr>
            </a:lvl4pPr>
            <a:lvl5pPr marL="2057400" indent="-228600" defTabSz="928688">
              <a:defRPr sz="1200">
                <a:solidFill>
                  <a:schemeClr val="tx1"/>
                </a:solidFill>
                <a:latin typeface="Times New Roman" charset="0"/>
                <a:ea typeface="ＭＳ Ｐゴシック" charset="0"/>
              </a:defRPr>
            </a:lvl5pPr>
            <a:lvl6pPr marL="25146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defTabSz="928688" eaLnBrk="0" fontAlgn="base" hangingPunct="0">
              <a:spcBef>
                <a:spcPct val="30000"/>
              </a:spcBef>
              <a:spcAft>
                <a:spcPct val="0"/>
              </a:spcAft>
              <a:defRPr sz="1200">
                <a:solidFill>
                  <a:schemeClr val="tx1"/>
                </a:solidFill>
                <a:latin typeface="Times New Roman" charset="0"/>
                <a:ea typeface="ＭＳ Ｐゴシック" charset="0"/>
              </a:defRPr>
            </a:lvl9pPr>
          </a:lstStyle>
          <a:p>
            <a:pPr algn="r" eaLnBrk="0" hangingPunct="0"/>
            <a:fld id="{B31BF632-E99E-F445-A723-03A9564F2D0B}" type="slidenum">
              <a:rPr lang="en-US" altLang="zh-CN">
                <a:ea typeface="SimSun" charset="0"/>
                <a:cs typeface="SimSun" charset="0"/>
              </a:rPr>
              <a:pPr algn="r" eaLnBrk="0" hangingPunct="0"/>
              <a:t>14</a:t>
            </a:fld>
            <a:endParaRPr lang="en-US" altLang="zh-CN">
              <a:ea typeface="SimSun" charset="0"/>
              <a:cs typeface="SimSun"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1849927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8B1F5398-AEA4-034F-82A5-010BFFD845F0}" type="slidenum">
              <a:rPr lang="en-US" altLang="zh-CN">
                <a:ea typeface="SimSun" charset="0"/>
                <a:cs typeface="SimSun" charset="0"/>
              </a:rPr>
              <a:pPr/>
              <a:t>15</a:t>
            </a:fld>
            <a:endParaRPr lang="en-US" altLang="zh-CN">
              <a:ea typeface="SimSun" charset="0"/>
              <a:cs typeface="SimSun"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1155130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7792">
              <a:defRPr sz="1200">
                <a:solidFill>
                  <a:schemeClr val="tx1"/>
                </a:solidFill>
                <a:latin typeface="Times New Roman" charset="0"/>
                <a:ea typeface="ＭＳ Ｐゴシック" charset="0"/>
              </a:defRPr>
            </a:lvl1pPr>
            <a:lvl2pPr marL="731731" indent="-281435" defTabSz="917792">
              <a:defRPr sz="1200">
                <a:solidFill>
                  <a:schemeClr val="tx1"/>
                </a:solidFill>
                <a:latin typeface="Times New Roman" charset="0"/>
                <a:ea typeface="ＭＳ Ｐゴシック" charset="0"/>
              </a:defRPr>
            </a:lvl2pPr>
            <a:lvl3pPr marL="1125741" indent="-225148" defTabSz="917792">
              <a:defRPr sz="1200">
                <a:solidFill>
                  <a:schemeClr val="tx1"/>
                </a:solidFill>
                <a:latin typeface="Times New Roman" charset="0"/>
                <a:ea typeface="ＭＳ Ｐゴシック" charset="0"/>
              </a:defRPr>
            </a:lvl3pPr>
            <a:lvl4pPr marL="1576037" indent="-225148" defTabSz="917792">
              <a:defRPr sz="1200">
                <a:solidFill>
                  <a:schemeClr val="tx1"/>
                </a:solidFill>
                <a:latin typeface="Times New Roman" charset="0"/>
                <a:ea typeface="ＭＳ Ｐゴシック" charset="0"/>
              </a:defRPr>
            </a:lvl4pPr>
            <a:lvl5pPr marL="2026333" indent="-225148" defTabSz="917792">
              <a:defRPr sz="1200">
                <a:solidFill>
                  <a:schemeClr val="tx1"/>
                </a:solidFill>
                <a:latin typeface="Times New Roman" charset="0"/>
                <a:ea typeface="ＭＳ Ｐゴシック" charset="0"/>
              </a:defRPr>
            </a:lvl5pPr>
            <a:lvl6pPr marL="2476630" indent="-225148" defTabSz="917792" eaLnBrk="0" fontAlgn="base" hangingPunct="0">
              <a:spcBef>
                <a:spcPct val="30000"/>
              </a:spcBef>
              <a:spcAft>
                <a:spcPct val="0"/>
              </a:spcAft>
              <a:defRPr sz="1200">
                <a:solidFill>
                  <a:schemeClr val="tx1"/>
                </a:solidFill>
                <a:latin typeface="Times New Roman" charset="0"/>
                <a:ea typeface="ＭＳ Ｐゴシック" charset="0"/>
              </a:defRPr>
            </a:lvl6pPr>
            <a:lvl7pPr marL="2926926" indent="-225148" defTabSz="917792" eaLnBrk="0" fontAlgn="base" hangingPunct="0">
              <a:spcBef>
                <a:spcPct val="30000"/>
              </a:spcBef>
              <a:spcAft>
                <a:spcPct val="0"/>
              </a:spcAft>
              <a:defRPr sz="1200">
                <a:solidFill>
                  <a:schemeClr val="tx1"/>
                </a:solidFill>
                <a:latin typeface="Times New Roman" charset="0"/>
                <a:ea typeface="ＭＳ Ｐゴシック" charset="0"/>
              </a:defRPr>
            </a:lvl7pPr>
            <a:lvl8pPr marL="3377222" indent="-225148" defTabSz="917792" eaLnBrk="0" fontAlgn="base" hangingPunct="0">
              <a:spcBef>
                <a:spcPct val="30000"/>
              </a:spcBef>
              <a:spcAft>
                <a:spcPct val="0"/>
              </a:spcAft>
              <a:defRPr sz="1200">
                <a:solidFill>
                  <a:schemeClr val="tx1"/>
                </a:solidFill>
                <a:latin typeface="Times New Roman" charset="0"/>
                <a:ea typeface="ＭＳ Ｐゴシック" charset="0"/>
              </a:defRPr>
            </a:lvl8pPr>
            <a:lvl9pPr marL="3827518" indent="-225148" defTabSz="917792" eaLnBrk="0" fontAlgn="base" hangingPunct="0">
              <a:spcBef>
                <a:spcPct val="30000"/>
              </a:spcBef>
              <a:spcAft>
                <a:spcPct val="0"/>
              </a:spcAft>
              <a:defRPr sz="1200">
                <a:solidFill>
                  <a:schemeClr val="tx1"/>
                </a:solidFill>
                <a:latin typeface="Times New Roman" charset="0"/>
                <a:ea typeface="ＭＳ Ｐゴシック" charset="0"/>
              </a:defRPr>
            </a:lvl9pPr>
          </a:lstStyle>
          <a:p>
            <a:fld id="{024CC026-6DE6-B04A-9E6C-174881BFB0DD}" type="slidenum">
              <a:rPr lang="en-US" altLang="zh-CN">
                <a:ea typeface="SimSun" charset="0"/>
                <a:cs typeface="SimSun" charset="0"/>
              </a:rPr>
              <a:pPr/>
              <a:t>16</a:t>
            </a:fld>
            <a:endParaRPr lang="en-US" altLang="zh-CN">
              <a:ea typeface="SimSun" charset="0"/>
              <a:cs typeface="SimSun"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atin typeface="Times New Roman" charset="0"/>
              <a:ea typeface="SimSun" charset="0"/>
              <a:cs typeface="SimSun" charset="0"/>
            </a:endParaRPr>
          </a:p>
        </p:txBody>
      </p:sp>
    </p:spTree>
    <p:extLst>
      <p:ext uri="{BB962C8B-B14F-4D97-AF65-F5344CB8AC3E}">
        <p14:creationId xmlns:p14="http://schemas.microsoft.com/office/powerpoint/2010/main" val="276175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26623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142136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100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1344663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2232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303500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513580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2525609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FA57933B-6869-284A-93F4-DFEDC4FE8330}" type="slidenum">
              <a:rPr lang="en-US"/>
              <a:pPr/>
              <a:t>‹#›</a:t>
            </a:fld>
            <a:endParaRPr lang="en-US"/>
          </a:p>
        </p:txBody>
      </p:sp>
    </p:spTree>
    <p:extLst>
      <p:ext uri="{BB962C8B-B14F-4D97-AF65-F5344CB8AC3E}">
        <p14:creationId xmlns:p14="http://schemas.microsoft.com/office/powerpoint/2010/main" val="297287823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30914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02DB9-2C85-9742-AAFF-BDBD52F3841C}"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354849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402DB9-2C85-9742-AAFF-BDBD52F3841C}"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173659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402DB9-2C85-9742-AAFF-BDBD52F3841C}" type="datetimeFigureOut">
              <a:rPr lang="en-US" smtClean="0"/>
              <a:t>4/15/2014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39221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402DB9-2C85-9742-AAFF-BDBD52F3841C}" type="datetimeFigureOut">
              <a:rPr lang="en-US" smtClean="0"/>
              <a:t>4/15/2014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2861287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02DB9-2C85-9742-AAFF-BDBD52F3841C}" type="datetimeFigureOut">
              <a:rPr lang="en-US" smtClean="0"/>
              <a:t>4/15/2014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104023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02DB9-2C85-9742-AAFF-BDBD52F3841C}"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129177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02DB9-2C85-9742-AAFF-BDBD52F3841C}"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25907-7948-514B-A0FC-0DCF4239A6C2}" type="slidenum">
              <a:rPr lang="en-US" smtClean="0"/>
              <a:t>‹#›</a:t>
            </a:fld>
            <a:endParaRPr lang="en-US"/>
          </a:p>
        </p:txBody>
      </p:sp>
    </p:spTree>
    <p:extLst>
      <p:ext uri="{BB962C8B-B14F-4D97-AF65-F5344CB8AC3E}">
        <p14:creationId xmlns:p14="http://schemas.microsoft.com/office/powerpoint/2010/main" val="294283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402DB9-2C85-9742-AAFF-BDBD52F3841C}" type="datetimeFigureOut">
              <a:rPr lang="en-US" smtClean="0"/>
              <a:t>4/15/2014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6725907-7948-514B-A0FC-0DCF4239A6C2}" type="slidenum">
              <a:rPr lang="en-US" smtClean="0"/>
              <a:t>‹#›</a:t>
            </a:fld>
            <a:endParaRPr lang="en-US"/>
          </a:p>
        </p:txBody>
      </p:sp>
    </p:spTree>
    <p:extLst>
      <p:ext uri="{BB962C8B-B14F-4D97-AF65-F5344CB8AC3E}">
        <p14:creationId xmlns:p14="http://schemas.microsoft.com/office/powerpoint/2010/main" val="6384011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Microsoft_Excel_97-2003_Worksheet2.xls"/><Relationship Id="rId3" Type="http://schemas.openxmlformats.org/officeDocument/2006/relationships/notesSlide" Target="../notesSlides/notesSlide7.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Microsoft_Excel_97-2003_Worksheet1.xls"/><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Microsoft_Excel_97-2003_Worksheet4.xls"/><Relationship Id="rId3" Type="http://schemas.openxmlformats.org/officeDocument/2006/relationships/notesSlide" Target="../notesSlides/notesSlide10.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Microsoft_Excel_97-2003_Worksheet3.xls"/><Relationship Id="rId10" Type="http://schemas.openxmlformats.org/officeDocument/2006/relationships/oleObject" Target="../embeddings/Microsoft_Excel_97-2003_Worksheet5.xls"/><Relationship Id="rId4" Type="http://schemas.openxmlformats.org/officeDocument/2006/relationships/oleObject" Target="../embeddings/oleObject10.bin"/><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1.wmf"/><Relationship Id="rId4" Type="http://schemas.openxmlformats.org/officeDocument/2006/relationships/oleObject" Target="../embeddings/oleObject13.bin"/><Relationship Id="rId9"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5.xml"/><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Microsoft_Excel_97-2003_Worksheet6.xls"/><Relationship Id="rId10" Type="http://schemas.openxmlformats.org/officeDocument/2006/relationships/image" Target="../media/image16.wmf"/><Relationship Id="rId4" Type="http://schemas.openxmlformats.org/officeDocument/2006/relationships/oleObject" Target="../embeddings/oleObject16.bin"/><Relationship Id="rId9"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iki.engr.illinois.edu/display/cs412/" TargetMode="External"/><Relationship Id="rId2" Type="http://schemas.openxmlformats.org/officeDocument/2006/relationships/hyperlink" Target="http://www.cs.uic.edu/~liub/teach/cs583-fall-05/CS583-unsupervised-learning.p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Clustering</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4238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304800"/>
            <a:ext cx="9144000" cy="609600"/>
          </a:xfrm>
        </p:spPr>
        <p:txBody>
          <a:bodyPr>
            <a:normAutofit fontScale="90000"/>
          </a:bodyPr>
          <a:lstStyle/>
          <a:p>
            <a:pPr eaLnBrk="1" hangingPunct="1"/>
            <a:r>
              <a:rPr lang="en-US" altLang="ko-KR">
                <a:solidFill>
                  <a:srgbClr val="170981"/>
                </a:solidFill>
                <a:latin typeface="Tahoma" charset="0"/>
                <a:ea typeface="Gulim" charset="0"/>
                <a:cs typeface="Gulim" charset="0"/>
              </a:rPr>
              <a:t>An Example of </a:t>
            </a:r>
            <a:r>
              <a:rPr lang="en-US" altLang="ko-KR" i="1">
                <a:solidFill>
                  <a:srgbClr val="170981"/>
                </a:solidFill>
                <a:latin typeface="Tahoma" charset="0"/>
                <a:ea typeface="Gulim" charset="0"/>
                <a:cs typeface="Gulim" charset="0"/>
              </a:rPr>
              <a:t>K-Means</a:t>
            </a:r>
            <a:r>
              <a:rPr lang="en-US" altLang="ko-KR">
                <a:solidFill>
                  <a:srgbClr val="170981"/>
                </a:solidFill>
                <a:latin typeface="Tahoma" charset="0"/>
                <a:ea typeface="Gulim" charset="0"/>
                <a:cs typeface="Gulim" charset="0"/>
              </a:rPr>
              <a:t> Clustering</a:t>
            </a:r>
            <a:endParaRPr lang="en-US" altLang="ko-KR" sz="2800">
              <a:solidFill>
                <a:srgbClr val="170981"/>
              </a:solidFill>
              <a:latin typeface="Tahoma" charset="0"/>
              <a:ea typeface="Gulim" charset="0"/>
              <a:cs typeface="Gulim" charset="0"/>
            </a:endParaRPr>
          </a:p>
        </p:txBody>
      </p:sp>
      <p:sp>
        <p:nvSpPr>
          <p:cNvPr id="26635" name="Slide Number Placeholder 19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7B60C5F8-A184-5740-8BAE-7C3503C9F358}" type="slidenum">
              <a:rPr lang="en-US" altLang="zh-CN" sz="1200">
                <a:ea typeface="SimSun" charset="0"/>
                <a:cs typeface="SimSun" charset="0"/>
              </a:rPr>
              <a:pPr/>
              <a:t>10</a:t>
            </a:fld>
            <a:endParaRPr lang="en-US" altLang="zh-CN" sz="1200">
              <a:ea typeface="SimSun" charset="0"/>
              <a:cs typeface="SimSun" charset="0"/>
            </a:endParaRPr>
          </a:p>
        </p:txBody>
      </p:sp>
      <p:sp>
        <p:nvSpPr>
          <p:cNvPr id="26627" name="Line 93"/>
          <p:cNvSpPr>
            <a:spLocks noChangeShapeType="1"/>
          </p:cNvSpPr>
          <p:nvPr/>
        </p:nvSpPr>
        <p:spPr bwMode="auto">
          <a:xfrm>
            <a:off x="5803900" y="2362200"/>
            <a:ext cx="685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628" name="Text Box 181"/>
          <p:cNvSpPr txBox="1">
            <a:spLocks noChangeArrowheads="1"/>
          </p:cNvSpPr>
          <p:nvPr/>
        </p:nvSpPr>
        <p:spPr bwMode="auto">
          <a:xfrm>
            <a:off x="2451100" y="1771650"/>
            <a:ext cx="1143000"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K=2</a:t>
            </a:r>
          </a:p>
          <a:p>
            <a:pPr>
              <a:spcBef>
                <a:spcPct val="50000"/>
              </a:spcBef>
            </a:pPr>
            <a:endParaRPr lang="en-US" altLang="ko-KR" sz="1400">
              <a:ea typeface="Gulim" charset="0"/>
              <a:cs typeface="Gulim" charset="0"/>
            </a:endParaRPr>
          </a:p>
          <a:p>
            <a:pPr>
              <a:spcBef>
                <a:spcPct val="50000"/>
              </a:spcBef>
            </a:pPr>
            <a:r>
              <a:rPr lang="en-US" altLang="ko-KR" sz="1400">
                <a:ea typeface="Gulim" charset="0"/>
                <a:cs typeface="Gulim" charset="0"/>
              </a:rPr>
              <a:t>Arbitrarily partition objects into k groups</a:t>
            </a:r>
          </a:p>
        </p:txBody>
      </p:sp>
      <p:sp>
        <p:nvSpPr>
          <p:cNvPr id="26629" name="Line 183"/>
          <p:cNvSpPr>
            <a:spLocks noChangeShapeType="1"/>
          </p:cNvSpPr>
          <p:nvPr/>
        </p:nvSpPr>
        <p:spPr bwMode="auto">
          <a:xfrm>
            <a:off x="2603500" y="2286000"/>
            <a:ext cx="6858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6630" name="Text Box 185"/>
          <p:cNvSpPr txBox="1">
            <a:spLocks noChangeArrowheads="1"/>
          </p:cNvSpPr>
          <p:nvPr/>
        </p:nvSpPr>
        <p:spPr bwMode="auto">
          <a:xfrm>
            <a:off x="5727700" y="2438400"/>
            <a:ext cx="10668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Update the cluster centroids</a:t>
            </a:r>
          </a:p>
        </p:txBody>
      </p:sp>
      <p:sp>
        <p:nvSpPr>
          <p:cNvPr id="26631" name="Text Box 190"/>
          <p:cNvSpPr txBox="1">
            <a:spLocks noChangeArrowheads="1"/>
          </p:cNvSpPr>
          <p:nvPr/>
        </p:nvSpPr>
        <p:spPr bwMode="auto">
          <a:xfrm>
            <a:off x="5727700" y="4953000"/>
            <a:ext cx="1066800"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Update the cluster centroids</a:t>
            </a:r>
          </a:p>
          <a:p>
            <a:pPr>
              <a:spcBef>
                <a:spcPct val="50000"/>
              </a:spcBef>
            </a:pPr>
            <a:endParaRPr lang="en-US" altLang="ko-KR" sz="1400">
              <a:ea typeface="Gulim" charset="0"/>
              <a:cs typeface="Gulim" charset="0"/>
            </a:endParaRPr>
          </a:p>
        </p:txBody>
      </p:sp>
      <p:sp>
        <p:nvSpPr>
          <p:cNvPr id="26632" name="Text Box 191"/>
          <p:cNvSpPr txBox="1">
            <a:spLocks noChangeArrowheads="1"/>
          </p:cNvSpPr>
          <p:nvPr/>
        </p:nvSpPr>
        <p:spPr bwMode="auto">
          <a:xfrm>
            <a:off x="7099300" y="3581400"/>
            <a:ext cx="1905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Reassign  objects</a:t>
            </a:r>
          </a:p>
        </p:txBody>
      </p:sp>
      <p:sp>
        <p:nvSpPr>
          <p:cNvPr id="26633" name="Line 192"/>
          <p:cNvSpPr>
            <a:spLocks noChangeShapeType="1"/>
          </p:cNvSpPr>
          <p:nvPr/>
        </p:nvSpPr>
        <p:spPr bwMode="auto">
          <a:xfrm>
            <a:off x="7937500" y="3581400"/>
            <a:ext cx="0" cy="3048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6634" name="Text Box 193"/>
          <p:cNvSpPr txBox="1">
            <a:spLocks noChangeArrowheads="1"/>
          </p:cNvSpPr>
          <p:nvPr/>
        </p:nvSpPr>
        <p:spPr bwMode="auto">
          <a:xfrm>
            <a:off x="4584700" y="3505200"/>
            <a:ext cx="9906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Loop if needed</a:t>
            </a:r>
          </a:p>
        </p:txBody>
      </p:sp>
      <p:graphicFrame>
        <p:nvGraphicFramePr>
          <p:cNvPr id="26636" name="Object 196"/>
          <p:cNvGraphicFramePr>
            <a:graphicFrameLocks noChangeAspect="1"/>
          </p:cNvGraphicFramePr>
          <p:nvPr/>
        </p:nvGraphicFramePr>
        <p:xfrm>
          <a:off x="393700" y="1447800"/>
          <a:ext cx="2120900" cy="1984375"/>
        </p:xfrm>
        <a:graphic>
          <a:graphicData uri="http://schemas.openxmlformats.org/presentationml/2006/ole">
            <mc:AlternateContent xmlns:mc="http://schemas.openxmlformats.org/markup-compatibility/2006">
              <mc:Choice xmlns:v="urn:schemas-microsoft-com:vml" Requires="v">
                <p:oleObj spid="_x0000_s6230" name="SmartDraw" r:id="rId4" imgW="3479292" imgH="3255264" progId="">
                  <p:embed/>
                </p:oleObj>
              </mc:Choice>
              <mc:Fallback>
                <p:oleObj name="SmartDraw" r:id="rId4" imgW="3479292" imgH="32552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1447800"/>
                        <a:ext cx="2120900" cy="198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7" name="Object 197"/>
          <p:cNvGraphicFramePr>
            <a:graphicFrameLocks noChangeAspect="1"/>
          </p:cNvGraphicFramePr>
          <p:nvPr/>
        </p:nvGraphicFramePr>
        <p:xfrm>
          <a:off x="3441700" y="1447800"/>
          <a:ext cx="2184400" cy="2043113"/>
        </p:xfrm>
        <a:graphic>
          <a:graphicData uri="http://schemas.openxmlformats.org/presentationml/2006/ole">
            <mc:AlternateContent xmlns:mc="http://schemas.openxmlformats.org/markup-compatibility/2006">
              <mc:Choice xmlns:v="urn:schemas-microsoft-com:vml" Requires="v">
                <p:oleObj spid="_x0000_s6231" name="SmartDraw" r:id="rId6" imgW="3479292" imgH="3255264" progId="">
                  <p:embed/>
                </p:oleObj>
              </mc:Choice>
              <mc:Fallback>
                <p:oleObj name="SmartDraw" r:id="rId6" imgW="3479292" imgH="325526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700" y="1447800"/>
                        <a:ext cx="2184400" cy="204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8" name="Object 198"/>
          <p:cNvGraphicFramePr>
            <a:graphicFrameLocks noChangeAspect="1"/>
          </p:cNvGraphicFramePr>
          <p:nvPr/>
        </p:nvGraphicFramePr>
        <p:xfrm>
          <a:off x="6794500" y="1447800"/>
          <a:ext cx="2273300" cy="2127250"/>
        </p:xfrm>
        <a:graphic>
          <a:graphicData uri="http://schemas.openxmlformats.org/presentationml/2006/ole">
            <mc:AlternateContent xmlns:mc="http://schemas.openxmlformats.org/markup-compatibility/2006">
              <mc:Choice xmlns:v="urn:schemas-microsoft-com:vml" Requires="v">
                <p:oleObj spid="_x0000_s6232" name="SmartDraw" r:id="rId8" imgW="3479292" imgH="3255264" progId="">
                  <p:embed/>
                </p:oleObj>
              </mc:Choice>
              <mc:Fallback>
                <p:oleObj name="SmartDraw" r:id="rId8" imgW="3479292" imgH="3255264"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4500" y="1447800"/>
                        <a:ext cx="2273300" cy="212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39" name="Object 199"/>
          <p:cNvGraphicFramePr>
            <a:graphicFrameLocks noChangeAspect="1"/>
          </p:cNvGraphicFramePr>
          <p:nvPr/>
        </p:nvGraphicFramePr>
        <p:xfrm>
          <a:off x="6794500" y="3892550"/>
          <a:ext cx="2273300" cy="2127250"/>
        </p:xfrm>
        <a:graphic>
          <a:graphicData uri="http://schemas.openxmlformats.org/presentationml/2006/ole">
            <mc:AlternateContent xmlns:mc="http://schemas.openxmlformats.org/markup-compatibility/2006">
              <mc:Choice xmlns:v="urn:schemas-microsoft-com:vml" Requires="v">
                <p:oleObj spid="_x0000_s6233" name="SmartDraw" r:id="rId10" imgW="3479292" imgH="3255264" progId="">
                  <p:embed/>
                </p:oleObj>
              </mc:Choice>
              <mc:Fallback>
                <p:oleObj name="SmartDraw" r:id="rId10" imgW="3479292" imgH="3255264"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4500" y="3892550"/>
                        <a:ext cx="2273300" cy="212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6640" name="Object 200"/>
          <p:cNvGraphicFramePr>
            <a:graphicFrameLocks noChangeAspect="1"/>
          </p:cNvGraphicFramePr>
          <p:nvPr/>
        </p:nvGraphicFramePr>
        <p:xfrm>
          <a:off x="3594100" y="3962400"/>
          <a:ext cx="2197100" cy="2055813"/>
        </p:xfrm>
        <a:graphic>
          <a:graphicData uri="http://schemas.openxmlformats.org/presentationml/2006/ole">
            <mc:AlternateContent xmlns:mc="http://schemas.openxmlformats.org/markup-compatibility/2006">
              <mc:Choice xmlns:v="urn:schemas-microsoft-com:vml" Requires="v">
                <p:oleObj spid="_x0000_s6234" name="SmartDraw" r:id="rId12" imgW="3479292" imgH="3255264" progId="">
                  <p:embed/>
                </p:oleObj>
              </mc:Choice>
              <mc:Fallback>
                <p:oleObj name="SmartDraw" r:id="rId12" imgW="3479292" imgH="3255264"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4100" y="3962400"/>
                        <a:ext cx="2197100" cy="2055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41" name="Line 192"/>
          <p:cNvSpPr>
            <a:spLocks noChangeShapeType="1"/>
          </p:cNvSpPr>
          <p:nvPr/>
        </p:nvSpPr>
        <p:spPr bwMode="auto">
          <a:xfrm flipV="1">
            <a:off x="4356100" y="3505200"/>
            <a:ext cx="0" cy="3810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6642" name="Text Box 181"/>
          <p:cNvSpPr txBox="1">
            <a:spLocks noChangeArrowheads="1"/>
          </p:cNvSpPr>
          <p:nvPr/>
        </p:nvSpPr>
        <p:spPr bwMode="auto">
          <a:xfrm>
            <a:off x="622300" y="3429000"/>
            <a:ext cx="1676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The initial data set</a:t>
            </a:r>
          </a:p>
        </p:txBody>
      </p:sp>
      <p:sp>
        <p:nvSpPr>
          <p:cNvPr id="26643" name="Line 93"/>
          <p:cNvSpPr>
            <a:spLocks noChangeShapeType="1"/>
          </p:cNvSpPr>
          <p:nvPr/>
        </p:nvSpPr>
        <p:spPr bwMode="auto">
          <a:xfrm flipH="1">
            <a:off x="5803900" y="4876800"/>
            <a:ext cx="838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644" name="Rectangle 3"/>
          <p:cNvSpPr>
            <a:spLocks noChangeArrowheads="1"/>
          </p:cNvSpPr>
          <p:nvPr/>
        </p:nvSpPr>
        <p:spPr bwMode="auto">
          <a:xfrm>
            <a:off x="0" y="3962400"/>
            <a:ext cx="35814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120000"/>
              </a:lnSpc>
              <a:spcBef>
                <a:spcPct val="20000"/>
              </a:spcBef>
              <a:buClr>
                <a:schemeClr val="folHlink"/>
              </a:buClr>
              <a:buSzPct val="60000"/>
              <a:buFont typeface="Wingdings" charset="0"/>
              <a:buChar char="n"/>
            </a:pPr>
            <a:r>
              <a:rPr lang="en-US" altLang="zh-CN" sz="1600">
                <a:solidFill>
                  <a:srgbClr val="000000"/>
                </a:solidFill>
                <a:latin typeface="Arial" charset="0"/>
                <a:ea typeface="SimSun" charset="0"/>
                <a:cs typeface="SimSun" charset="0"/>
              </a:rPr>
              <a:t>Partition objects into </a:t>
            </a:r>
            <a:r>
              <a:rPr lang="en-US" altLang="zh-CN" sz="1600" i="1">
                <a:solidFill>
                  <a:srgbClr val="000000"/>
                </a:solidFill>
                <a:latin typeface="Arial" charset="0"/>
                <a:ea typeface="SimSun" charset="0"/>
                <a:cs typeface="SimSun" charset="0"/>
              </a:rPr>
              <a:t>k</a:t>
            </a:r>
            <a:r>
              <a:rPr lang="en-US" altLang="zh-CN" sz="1600">
                <a:solidFill>
                  <a:srgbClr val="000000"/>
                </a:solidFill>
                <a:latin typeface="Arial" charset="0"/>
                <a:ea typeface="SimSun" charset="0"/>
                <a:cs typeface="SimSun" charset="0"/>
              </a:rPr>
              <a:t> nonempty subsets</a:t>
            </a:r>
          </a:p>
          <a:p>
            <a:pPr marL="342900" indent="-342900">
              <a:lnSpc>
                <a:spcPct val="120000"/>
              </a:lnSpc>
              <a:spcBef>
                <a:spcPct val="20000"/>
              </a:spcBef>
              <a:buClr>
                <a:schemeClr val="folHlink"/>
              </a:buClr>
              <a:buSzPct val="60000"/>
              <a:buFont typeface="Wingdings" charset="0"/>
              <a:buChar char="n"/>
            </a:pPr>
            <a:r>
              <a:rPr lang="en-US" altLang="zh-CN" sz="1600">
                <a:latin typeface="Arial" charset="0"/>
                <a:ea typeface="SimSun" charset="0"/>
                <a:cs typeface="SimSun" charset="0"/>
              </a:rPr>
              <a:t>Repeat</a:t>
            </a:r>
            <a:endParaRPr lang="en-US" altLang="zh-CN" sz="1600">
              <a:solidFill>
                <a:srgbClr val="000000"/>
              </a:solidFill>
              <a:latin typeface="Arial" charset="0"/>
              <a:ea typeface="SimSun" charset="0"/>
              <a:cs typeface="SimSun" charset="0"/>
            </a:endParaRPr>
          </a:p>
          <a:p>
            <a:pPr marL="742950" lvl="1" indent="-285750">
              <a:lnSpc>
                <a:spcPct val="120000"/>
              </a:lnSpc>
              <a:spcBef>
                <a:spcPct val="20000"/>
              </a:spcBef>
              <a:buClr>
                <a:schemeClr val="hlink"/>
              </a:buClr>
              <a:buSzPct val="55000"/>
              <a:buFont typeface="Wingdings" charset="0"/>
              <a:buChar char="n"/>
            </a:pPr>
            <a:r>
              <a:rPr lang="en-US" altLang="zh-CN" sz="1600">
                <a:solidFill>
                  <a:srgbClr val="000000"/>
                </a:solidFill>
                <a:latin typeface="Arial" charset="0"/>
                <a:ea typeface="SimSun" charset="0"/>
                <a:cs typeface="SimSun" charset="0"/>
              </a:rPr>
              <a:t>Compute centroid (i.e., mean point) for each partition </a:t>
            </a:r>
          </a:p>
          <a:p>
            <a:pPr marL="742950" lvl="1" indent="-285750">
              <a:lnSpc>
                <a:spcPct val="120000"/>
              </a:lnSpc>
              <a:spcBef>
                <a:spcPct val="20000"/>
              </a:spcBef>
              <a:buClr>
                <a:schemeClr val="hlink"/>
              </a:buClr>
              <a:buSzPct val="55000"/>
              <a:buFont typeface="Wingdings" charset="0"/>
              <a:buChar char="n"/>
            </a:pPr>
            <a:r>
              <a:rPr lang="en-US" altLang="zh-CN" sz="1600">
                <a:solidFill>
                  <a:srgbClr val="000000"/>
                </a:solidFill>
                <a:latin typeface="Arial" charset="0"/>
                <a:ea typeface="SimSun" charset="0"/>
                <a:cs typeface="SimSun" charset="0"/>
              </a:rPr>
              <a:t>Assign each object to the cluster of its nearest centroid  </a:t>
            </a:r>
          </a:p>
          <a:p>
            <a:pPr marL="342900" indent="-342900">
              <a:lnSpc>
                <a:spcPct val="120000"/>
              </a:lnSpc>
              <a:spcBef>
                <a:spcPct val="20000"/>
              </a:spcBef>
              <a:buClr>
                <a:schemeClr val="folHlink"/>
              </a:buClr>
              <a:buSzPct val="60000"/>
              <a:buFont typeface="Wingdings" charset="0"/>
              <a:buChar char="n"/>
            </a:pPr>
            <a:r>
              <a:rPr lang="en-US" altLang="zh-CN" sz="1600">
                <a:solidFill>
                  <a:srgbClr val="000000"/>
                </a:solidFill>
                <a:latin typeface="Arial" charset="0"/>
                <a:ea typeface="SimSun" charset="0"/>
                <a:cs typeface="SimSun" charset="0"/>
              </a:rPr>
              <a:t>Until no change</a:t>
            </a:r>
          </a:p>
        </p:txBody>
      </p:sp>
    </p:spTree>
    <p:extLst>
      <p:ext uri="{BB962C8B-B14F-4D97-AF65-F5344CB8AC3E}">
        <p14:creationId xmlns:p14="http://schemas.microsoft.com/office/powerpoint/2010/main" val="61752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0888" y="436563"/>
            <a:ext cx="7439025" cy="442912"/>
          </a:xfrm>
        </p:spPr>
        <p:txBody>
          <a:bodyPr>
            <a:normAutofit fontScale="90000"/>
          </a:bodyPr>
          <a:lstStyle/>
          <a:p>
            <a:pPr eaLnBrk="1" hangingPunct="1"/>
            <a:r>
              <a:rPr lang="en-US" altLang="zh-CN" sz="3200">
                <a:latin typeface="Tahoma" charset="0"/>
                <a:ea typeface="SimSun" charset="0"/>
                <a:cs typeface="SimSun" charset="0"/>
              </a:rPr>
              <a:t>Comments on the </a:t>
            </a:r>
            <a:r>
              <a:rPr lang="en-US" altLang="zh-CN" sz="3200" i="1">
                <a:latin typeface="Tahoma" charset="0"/>
                <a:ea typeface="SimSun" charset="0"/>
                <a:cs typeface="SimSun" charset="0"/>
              </a:rPr>
              <a:t>K-Means</a:t>
            </a:r>
            <a:r>
              <a:rPr lang="en-US" altLang="zh-CN" sz="3200">
                <a:latin typeface="Tahoma" charset="0"/>
                <a:ea typeface="SimSun" charset="0"/>
                <a:cs typeface="SimSun" charset="0"/>
              </a:rPr>
              <a:t> Method</a:t>
            </a:r>
            <a:endParaRPr lang="en-US" altLang="zh-CN" sz="2400">
              <a:latin typeface="Tahoma" charset="0"/>
              <a:ea typeface="SimSun" charset="0"/>
              <a:cs typeface="SimSun" charset="0"/>
            </a:endParaRPr>
          </a:p>
        </p:txBody>
      </p:sp>
      <p:sp>
        <p:nvSpPr>
          <p:cNvPr id="27651" name="Rectangle 3"/>
          <p:cNvSpPr>
            <a:spLocks noGrp="1" noChangeArrowheads="1"/>
          </p:cNvSpPr>
          <p:nvPr>
            <p:ph idx="1"/>
          </p:nvPr>
        </p:nvSpPr>
        <p:spPr>
          <a:xfrm>
            <a:off x="304800" y="1371600"/>
            <a:ext cx="8534400" cy="5257800"/>
          </a:xfrm>
        </p:spPr>
        <p:txBody>
          <a:bodyPr>
            <a:normAutofit fontScale="92500" lnSpcReduction="10000"/>
          </a:bodyPr>
          <a:lstStyle/>
          <a:p>
            <a:pPr eaLnBrk="1" hangingPunct="1">
              <a:lnSpc>
                <a:spcPct val="120000"/>
              </a:lnSpc>
            </a:pPr>
            <a:r>
              <a:rPr lang="en-US" altLang="zh-CN" sz="2000" u="sng">
                <a:latin typeface="Tahoma" charset="0"/>
                <a:ea typeface="SimSun" charset="0"/>
                <a:cs typeface="SimSun" charset="0"/>
              </a:rPr>
              <a:t>Strength:</a:t>
            </a:r>
            <a:r>
              <a:rPr lang="en-US" altLang="zh-CN" sz="2000">
                <a:latin typeface="Tahoma" charset="0"/>
                <a:ea typeface="SimSun" charset="0"/>
                <a:cs typeface="SimSun" charset="0"/>
              </a:rPr>
              <a:t> </a:t>
            </a:r>
            <a:r>
              <a:rPr lang="en-US" altLang="zh-CN" sz="2000" i="1">
                <a:latin typeface="Tahoma" charset="0"/>
                <a:ea typeface="SimSun" charset="0"/>
                <a:cs typeface="SimSun" charset="0"/>
              </a:rPr>
              <a:t>Efficient</a:t>
            </a:r>
            <a:r>
              <a:rPr lang="en-US" altLang="zh-CN" sz="2000">
                <a:latin typeface="Tahoma" charset="0"/>
                <a:ea typeface="SimSun" charset="0"/>
                <a:cs typeface="SimSun" charset="0"/>
              </a:rPr>
              <a:t>: </a:t>
            </a:r>
            <a:r>
              <a:rPr lang="en-US" altLang="zh-CN" sz="2000" i="1">
                <a:latin typeface="Tahoma" charset="0"/>
                <a:ea typeface="SimSun" charset="0"/>
                <a:cs typeface="SimSun" charset="0"/>
              </a:rPr>
              <a:t>O</a:t>
            </a:r>
            <a:r>
              <a:rPr lang="en-US" altLang="zh-CN" sz="2000">
                <a:latin typeface="Tahoma" charset="0"/>
                <a:ea typeface="SimSun" charset="0"/>
                <a:cs typeface="SimSun" charset="0"/>
              </a:rPr>
              <a:t>(</a:t>
            </a:r>
            <a:r>
              <a:rPr lang="en-US" altLang="zh-CN" sz="2000" i="1">
                <a:latin typeface="Tahoma" charset="0"/>
                <a:ea typeface="SimSun" charset="0"/>
                <a:cs typeface="SimSun" charset="0"/>
              </a:rPr>
              <a:t>tkn</a:t>
            </a:r>
            <a:r>
              <a:rPr lang="en-US" altLang="zh-CN" sz="2000">
                <a:latin typeface="Tahoma" charset="0"/>
                <a:ea typeface="SimSun" charset="0"/>
                <a:cs typeface="SimSun" charset="0"/>
              </a:rPr>
              <a:t>), where </a:t>
            </a:r>
            <a:r>
              <a:rPr lang="en-US" altLang="zh-CN" sz="2000" i="1">
                <a:latin typeface="Tahoma" charset="0"/>
                <a:ea typeface="SimSun" charset="0"/>
                <a:cs typeface="SimSun" charset="0"/>
              </a:rPr>
              <a:t>n</a:t>
            </a:r>
            <a:r>
              <a:rPr lang="en-US" altLang="zh-CN" sz="2000">
                <a:latin typeface="Tahoma" charset="0"/>
                <a:ea typeface="SimSun" charset="0"/>
                <a:cs typeface="SimSun" charset="0"/>
              </a:rPr>
              <a:t> is # objects, </a:t>
            </a:r>
            <a:r>
              <a:rPr lang="en-US" altLang="zh-CN" sz="2000" i="1">
                <a:latin typeface="Tahoma" charset="0"/>
                <a:ea typeface="SimSun" charset="0"/>
                <a:cs typeface="SimSun" charset="0"/>
              </a:rPr>
              <a:t>k</a:t>
            </a:r>
            <a:r>
              <a:rPr lang="en-US" altLang="zh-CN" sz="2000">
                <a:latin typeface="Tahoma" charset="0"/>
                <a:ea typeface="SimSun" charset="0"/>
                <a:cs typeface="SimSun" charset="0"/>
              </a:rPr>
              <a:t> is # clusters, and </a:t>
            </a:r>
            <a:r>
              <a:rPr lang="en-US" altLang="zh-CN" sz="2000" i="1">
                <a:latin typeface="Tahoma" charset="0"/>
                <a:ea typeface="SimSun" charset="0"/>
                <a:cs typeface="SimSun" charset="0"/>
              </a:rPr>
              <a:t>t  </a:t>
            </a:r>
            <a:r>
              <a:rPr lang="en-US" altLang="zh-CN" sz="2000">
                <a:latin typeface="Tahoma" charset="0"/>
                <a:ea typeface="SimSun" charset="0"/>
                <a:cs typeface="SimSun" charset="0"/>
              </a:rPr>
              <a:t>is # iterations. Normally, </a:t>
            </a:r>
            <a:r>
              <a:rPr lang="en-US" altLang="zh-CN" sz="2000" i="1">
                <a:latin typeface="Tahoma" charset="0"/>
                <a:ea typeface="SimSun" charset="0"/>
                <a:cs typeface="SimSun" charset="0"/>
              </a:rPr>
              <a:t>k</a:t>
            </a:r>
            <a:r>
              <a:rPr lang="en-US" altLang="zh-CN" sz="2000">
                <a:latin typeface="Tahoma" charset="0"/>
                <a:ea typeface="SimSun" charset="0"/>
                <a:cs typeface="SimSun" charset="0"/>
              </a:rPr>
              <a:t>, </a:t>
            </a:r>
            <a:r>
              <a:rPr lang="en-US" altLang="zh-CN" sz="2000" i="1">
                <a:latin typeface="Tahoma" charset="0"/>
                <a:ea typeface="SimSun" charset="0"/>
                <a:cs typeface="SimSun" charset="0"/>
              </a:rPr>
              <a:t>t</a:t>
            </a:r>
            <a:r>
              <a:rPr lang="en-US" altLang="zh-CN" sz="2000">
                <a:latin typeface="Tahoma" charset="0"/>
                <a:ea typeface="SimSun" charset="0"/>
                <a:cs typeface="SimSun" charset="0"/>
              </a:rPr>
              <a:t> &lt;&lt; </a:t>
            </a:r>
            <a:r>
              <a:rPr lang="en-US" altLang="zh-CN" sz="2000" i="1">
                <a:latin typeface="Tahoma" charset="0"/>
                <a:ea typeface="SimSun" charset="0"/>
                <a:cs typeface="SimSun" charset="0"/>
              </a:rPr>
              <a:t>n</a:t>
            </a:r>
            <a:r>
              <a:rPr lang="en-US" altLang="zh-CN" sz="2000">
                <a:latin typeface="Tahoma" charset="0"/>
                <a:ea typeface="SimSun" charset="0"/>
                <a:cs typeface="SimSun" charset="0"/>
              </a:rPr>
              <a:t>.</a:t>
            </a:r>
          </a:p>
          <a:p>
            <a:pPr lvl="2" eaLnBrk="1" hangingPunct="1">
              <a:lnSpc>
                <a:spcPct val="120000"/>
              </a:lnSpc>
            </a:pPr>
            <a:r>
              <a:rPr lang="en-US" altLang="ko-KR" sz="2000">
                <a:latin typeface="Tahoma" charset="0"/>
                <a:ea typeface="Gulim" charset="0"/>
                <a:cs typeface="Gulim" charset="0"/>
              </a:rPr>
              <a:t>Comparing: PAM: O(k(n-k)</a:t>
            </a:r>
            <a:r>
              <a:rPr lang="en-US" altLang="ko-KR" sz="2000" baseline="30000">
                <a:latin typeface="Tahoma" charset="0"/>
                <a:ea typeface="Gulim" charset="0"/>
                <a:cs typeface="Gulim" charset="0"/>
              </a:rPr>
              <a:t>2</a:t>
            </a:r>
            <a:r>
              <a:rPr lang="en-US" altLang="ko-KR" sz="2000">
                <a:latin typeface="Tahoma" charset="0"/>
                <a:ea typeface="Gulim" charset="0"/>
                <a:cs typeface="Gulim" charset="0"/>
              </a:rPr>
              <a:t> ), CLARA: O(ks</a:t>
            </a:r>
            <a:r>
              <a:rPr lang="en-US" altLang="ko-KR" sz="2000" baseline="30000">
                <a:latin typeface="Tahoma" charset="0"/>
                <a:ea typeface="Gulim" charset="0"/>
                <a:cs typeface="Gulim" charset="0"/>
              </a:rPr>
              <a:t>2</a:t>
            </a:r>
            <a:r>
              <a:rPr lang="en-US" altLang="ko-KR" sz="2000">
                <a:latin typeface="Tahoma" charset="0"/>
                <a:ea typeface="Gulim" charset="0"/>
                <a:cs typeface="Gulim" charset="0"/>
              </a:rPr>
              <a:t> + k(n-k))</a:t>
            </a:r>
            <a:endParaRPr lang="en-US" altLang="zh-CN" sz="2000">
              <a:latin typeface="Tahoma" charset="0"/>
              <a:ea typeface="SimSun" charset="0"/>
              <a:cs typeface="SimSun" charset="0"/>
            </a:endParaRPr>
          </a:p>
          <a:p>
            <a:pPr eaLnBrk="1" hangingPunct="1">
              <a:lnSpc>
                <a:spcPct val="120000"/>
              </a:lnSpc>
            </a:pPr>
            <a:r>
              <a:rPr lang="en-US" altLang="zh-CN" sz="2000" u="sng">
                <a:latin typeface="Tahoma" charset="0"/>
                <a:ea typeface="SimSun" charset="0"/>
                <a:cs typeface="SimSun" charset="0"/>
              </a:rPr>
              <a:t>Comment:</a:t>
            </a:r>
            <a:r>
              <a:rPr lang="en-US" altLang="zh-CN" sz="2000">
                <a:latin typeface="Tahoma" charset="0"/>
                <a:ea typeface="SimSun" charset="0"/>
                <a:cs typeface="SimSun" charset="0"/>
              </a:rPr>
              <a:t> Often terminates at a </a:t>
            </a:r>
            <a:r>
              <a:rPr lang="en-US" altLang="zh-CN" sz="2000" i="1">
                <a:latin typeface="Tahoma" charset="0"/>
                <a:ea typeface="SimSun" charset="0"/>
                <a:cs typeface="SimSun" charset="0"/>
              </a:rPr>
              <a:t>local optimal</a:t>
            </a:r>
            <a:endParaRPr lang="en-US" altLang="zh-CN" sz="2000">
              <a:latin typeface="Tahoma" charset="0"/>
              <a:ea typeface="SimSun" charset="0"/>
              <a:cs typeface="SimSun" charset="0"/>
            </a:endParaRPr>
          </a:p>
          <a:p>
            <a:pPr eaLnBrk="1" hangingPunct="1">
              <a:lnSpc>
                <a:spcPct val="120000"/>
              </a:lnSpc>
            </a:pPr>
            <a:r>
              <a:rPr lang="en-US" altLang="zh-CN" sz="2000" u="sng">
                <a:latin typeface="Tahoma" charset="0"/>
                <a:ea typeface="SimSun" charset="0"/>
                <a:cs typeface="SimSun" charset="0"/>
              </a:rPr>
              <a:t>Weakness</a:t>
            </a:r>
            <a:endParaRPr lang="en-US" altLang="zh-CN" sz="2000">
              <a:latin typeface="Tahoma" charset="0"/>
              <a:ea typeface="SimSun" charset="0"/>
              <a:cs typeface="SimSun" charset="0"/>
            </a:endParaRPr>
          </a:p>
          <a:p>
            <a:pPr lvl="1" eaLnBrk="1" hangingPunct="1">
              <a:lnSpc>
                <a:spcPct val="120000"/>
              </a:lnSpc>
            </a:pPr>
            <a:r>
              <a:rPr lang="en-US" altLang="zh-CN" sz="2000">
                <a:latin typeface="Tahoma" charset="0"/>
                <a:ea typeface="SimSun" charset="0"/>
                <a:cs typeface="SimSun" charset="0"/>
              </a:rPr>
              <a:t>Applicable only to objects in a continuous n-dimensional space </a:t>
            </a:r>
            <a:endParaRPr lang="en-US" altLang="zh-CN" sz="2000" i="1">
              <a:latin typeface="Tahoma" charset="0"/>
              <a:ea typeface="SimSun" charset="0"/>
              <a:cs typeface="SimSun" charset="0"/>
            </a:endParaRPr>
          </a:p>
          <a:p>
            <a:pPr lvl="2" eaLnBrk="1" hangingPunct="1">
              <a:lnSpc>
                <a:spcPct val="120000"/>
              </a:lnSpc>
            </a:pPr>
            <a:r>
              <a:rPr lang="en-US" altLang="zh-CN" sz="2000">
                <a:latin typeface="Tahoma" charset="0"/>
                <a:ea typeface="SimSun" charset="0"/>
                <a:cs typeface="SimSun" charset="0"/>
              </a:rPr>
              <a:t>Using the k-modes method for categorical data</a:t>
            </a:r>
          </a:p>
          <a:p>
            <a:pPr lvl="2" eaLnBrk="1" hangingPunct="1">
              <a:lnSpc>
                <a:spcPct val="120000"/>
              </a:lnSpc>
            </a:pPr>
            <a:r>
              <a:rPr lang="en-US" altLang="zh-CN" sz="2000">
                <a:latin typeface="Tahoma" charset="0"/>
                <a:ea typeface="SimSun" charset="0"/>
                <a:cs typeface="SimSun" charset="0"/>
              </a:rPr>
              <a:t>In comparison, k-medoids can be applied to a wide range of data</a:t>
            </a:r>
          </a:p>
          <a:p>
            <a:pPr lvl="1" eaLnBrk="1" hangingPunct="1">
              <a:lnSpc>
                <a:spcPct val="120000"/>
              </a:lnSpc>
            </a:pPr>
            <a:r>
              <a:rPr lang="en-US" altLang="zh-CN" sz="2000">
                <a:latin typeface="Tahoma" charset="0"/>
                <a:ea typeface="SimSun" charset="0"/>
                <a:cs typeface="SimSun" charset="0"/>
              </a:rPr>
              <a:t>Need to specify </a:t>
            </a:r>
            <a:r>
              <a:rPr lang="en-US" altLang="zh-CN" sz="2000" i="1">
                <a:latin typeface="Tahoma" charset="0"/>
                <a:ea typeface="SimSun" charset="0"/>
                <a:cs typeface="SimSun" charset="0"/>
              </a:rPr>
              <a:t>k, </a:t>
            </a:r>
            <a:r>
              <a:rPr lang="en-US" altLang="zh-CN" sz="2000">
                <a:latin typeface="Tahoma" charset="0"/>
                <a:ea typeface="SimSun" charset="0"/>
                <a:cs typeface="SimSun" charset="0"/>
              </a:rPr>
              <a:t>the </a:t>
            </a:r>
            <a:r>
              <a:rPr lang="en-US" altLang="zh-CN" sz="2000" i="1">
                <a:latin typeface="Tahoma" charset="0"/>
                <a:ea typeface="SimSun" charset="0"/>
                <a:cs typeface="SimSun" charset="0"/>
              </a:rPr>
              <a:t>number</a:t>
            </a:r>
            <a:r>
              <a:rPr lang="en-US" altLang="zh-CN" sz="2000">
                <a:latin typeface="Tahoma" charset="0"/>
                <a:ea typeface="SimSun" charset="0"/>
                <a:cs typeface="SimSun" charset="0"/>
              </a:rPr>
              <a:t> of clusters, in advance (there are ways to automatically determine the best k (see Hastie et al., 2009)</a:t>
            </a:r>
          </a:p>
          <a:p>
            <a:pPr lvl="1" eaLnBrk="1" hangingPunct="1">
              <a:lnSpc>
                <a:spcPct val="120000"/>
              </a:lnSpc>
            </a:pPr>
            <a:r>
              <a:rPr lang="en-US" altLang="zh-CN" sz="2000">
                <a:latin typeface="Tahoma" charset="0"/>
                <a:ea typeface="SimSun" charset="0"/>
                <a:cs typeface="SimSun" charset="0"/>
              </a:rPr>
              <a:t>Sensitive to noisy data and </a:t>
            </a:r>
            <a:r>
              <a:rPr lang="en-US" altLang="zh-CN" sz="2000" i="1">
                <a:latin typeface="Tahoma" charset="0"/>
                <a:ea typeface="SimSun" charset="0"/>
                <a:cs typeface="SimSun" charset="0"/>
              </a:rPr>
              <a:t>outliers</a:t>
            </a:r>
            <a:endParaRPr lang="en-US" altLang="zh-CN" sz="2000">
              <a:latin typeface="Tahoma" charset="0"/>
              <a:ea typeface="SimSun" charset="0"/>
              <a:cs typeface="SimSun" charset="0"/>
            </a:endParaRPr>
          </a:p>
          <a:p>
            <a:pPr lvl="1" eaLnBrk="1" hangingPunct="1">
              <a:lnSpc>
                <a:spcPct val="120000"/>
              </a:lnSpc>
            </a:pPr>
            <a:r>
              <a:rPr lang="en-US" altLang="zh-CN" sz="2000">
                <a:latin typeface="Tahoma" charset="0"/>
                <a:ea typeface="SimSun" charset="0"/>
                <a:cs typeface="SimSun" charset="0"/>
              </a:rPr>
              <a:t>Not suitable to discover clusters with </a:t>
            </a:r>
            <a:r>
              <a:rPr lang="en-US" altLang="zh-CN" sz="2000" i="1">
                <a:latin typeface="Tahoma" charset="0"/>
                <a:ea typeface="SimSun" charset="0"/>
                <a:cs typeface="SimSun" charset="0"/>
              </a:rPr>
              <a:t>non-convex shapes</a:t>
            </a:r>
          </a:p>
        </p:txBody>
      </p:sp>
      <p:sp>
        <p:nvSpPr>
          <p:cNvPr id="27652"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268ED8CF-257A-0847-B5C4-054D9C04DCEE}" type="slidenum">
              <a:rPr lang="en-US" altLang="zh-CN" sz="1200">
                <a:ea typeface="SimSun" charset="0"/>
                <a:cs typeface="SimSun" charset="0"/>
              </a:rPr>
              <a:pPr/>
              <a:t>11</a:t>
            </a:fld>
            <a:endParaRPr lang="en-US" altLang="zh-CN" sz="1200">
              <a:ea typeface="SimSun" charset="0"/>
              <a:cs typeface="SimSun" charset="0"/>
            </a:endParaRPr>
          </a:p>
        </p:txBody>
      </p:sp>
    </p:spTree>
    <p:extLst>
      <p:ext uri="{BB962C8B-B14F-4D97-AF65-F5344CB8AC3E}">
        <p14:creationId xmlns:p14="http://schemas.microsoft.com/office/powerpoint/2010/main" val="1119568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200">
                <a:latin typeface="Tahoma" charset="0"/>
                <a:ea typeface="SimSun" charset="0"/>
                <a:cs typeface="SimSun" charset="0"/>
              </a:rPr>
              <a:t>Variations of the </a:t>
            </a:r>
            <a:r>
              <a:rPr lang="en-US" altLang="zh-CN" sz="3200" i="1">
                <a:latin typeface="Tahoma" charset="0"/>
                <a:ea typeface="SimSun" charset="0"/>
                <a:cs typeface="SimSun" charset="0"/>
              </a:rPr>
              <a:t>K-Means</a:t>
            </a:r>
            <a:r>
              <a:rPr lang="en-US" altLang="zh-CN" sz="3200">
                <a:latin typeface="Tahoma" charset="0"/>
                <a:ea typeface="SimSun" charset="0"/>
                <a:cs typeface="SimSun" charset="0"/>
              </a:rPr>
              <a:t> Method</a:t>
            </a:r>
            <a:endParaRPr lang="en-US" altLang="zh-CN" sz="2400">
              <a:latin typeface="Tahoma" charset="0"/>
              <a:ea typeface="SimSun" charset="0"/>
              <a:cs typeface="SimSun" charset="0"/>
            </a:endParaRPr>
          </a:p>
        </p:txBody>
      </p:sp>
      <p:sp>
        <p:nvSpPr>
          <p:cNvPr id="28675" name="Rectangle 3"/>
          <p:cNvSpPr>
            <a:spLocks noGrp="1" noChangeArrowheads="1"/>
          </p:cNvSpPr>
          <p:nvPr>
            <p:ph type="body" sz="half" idx="1"/>
          </p:nvPr>
        </p:nvSpPr>
        <p:spPr>
          <a:xfrm>
            <a:off x="381000" y="1371600"/>
            <a:ext cx="8458200" cy="5105400"/>
          </a:xfrm>
        </p:spPr>
        <p:txBody>
          <a:bodyPr>
            <a:normAutofit lnSpcReduction="10000"/>
          </a:bodyPr>
          <a:lstStyle/>
          <a:p>
            <a:pPr eaLnBrk="1" hangingPunct="1">
              <a:lnSpc>
                <a:spcPct val="150000"/>
              </a:lnSpc>
            </a:pPr>
            <a:r>
              <a:rPr lang="en-US" altLang="zh-CN" sz="2000">
                <a:latin typeface="Tahoma" charset="0"/>
                <a:ea typeface="SimSun" charset="0"/>
                <a:cs typeface="SimSun" charset="0"/>
              </a:rPr>
              <a:t>Most of the variants of the </a:t>
            </a:r>
            <a:r>
              <a:rPr lang="en-US" altLang="zh-CN" sz="2000" i="1">
                <a:latin typeface="Tahoma" charset="0"/>
                <a:ea typeface="SimSun" charset="0"/>
                <a:cs typeface="SimSun" charset="0"/>
              </a:rPr>
              <a:t>k-means</a:t>
            </a:r>
            <a:r>
              <a:rPr lang="en-US" altLang="zh-CN" sz="2000">
                <a:latin typeface="Tahoma" charset="0"/>
                <a:ea typeface="SimSun" charset="0"/>
                <a:cs typeface="SimSun" charset="0"/>
              </a:rPr>
              <a:t> which differ in</a:t>
            </a:r>
          </a:p>
          <a:p>
            <a:pPr lvl="1" eaLnBrk="1" hangingPunct="1">
              <a:lnSpc>
                <a:spcPct val="150000"/>
              </a:lnSpc>
            </a:pPr>
            <a:r>
              <a:rPr lang="en-US" altLang="zh-CN" sz="2000">
                <a:latin typeface="Tahoma" charset="0"/>
                <a:ea typeface="SimSun" charset="0"/>
                <a:cs typeface="SimSun" charset="0"/>
              </a:rPr>
              <a:t>Selection of the initial </a:t>
            </a:r>
            <a:r>
              <a:rPr lang="en-US" altLang="zh-CN" sz="2000" i="1">
                <a:latin typeface="Tahoma" charset="0"/>
                <a:ea typeface="SimSun" charset="0"/>
                <a:cs typeface="SimSun" charset="0"/>
              </a:rPr>
              <a:t>k</a:t>
            </a:r>
            <a:r>
              <a:rPr lang="en-US" altLang="zh-CN" sz="2000">
                <a:latin typeface="Tahoma" charset="0"/>
                <a:ea typeface="SimSun" charset="0"/>
                <a:cs typeface="SimSun" charset="0"/>
              </a:rPr>
              <a:t> means</a:t>
            </a:r>
          </a:p>
          <a:p>
            <a:pPr lvl="1" eaLnBrk="1" hangingPunct="1">
              <a:lnSpc>
                <a:spcPct val="150000"/>
              </a:lnSpc>
            </a:pPr>
            <a:r>
              <a:rPr lang="en-US" altLang="zh-CN" sz="2000">
                <a:latin typeface="Tahoma" charset="0"/>
                <a:ea typeface="SimSun" charset="0"/>
                <a:cs typeface="SimSun" charset="0"/>
              </a:rPr>
              <a:t>Dissimilarity calculations</a:t>
            </a:r>
          </a:p>
          <a:p>
            <a:pPr lvl="1" eaLnBrk="1" hangingPunct="1">
              <a:lnSpc>
                <a:spcPct val="150000"/>
              </a:lnSpc>
            </a:pPr>
            <a:r>
              <a:rPr lang="en-US" altLang="zh-CN" sz="2000">
                <a:latin typeface="Tahoma" charset="0"/>
                <a:ea typeface="SimSun" charset="0"/>
                <a:cs typeface="SimSun" charset="0"/>
              </a:rPr>
              <a:t>Strategies to calculate cluster means</a:t>
            </a:r>
          </a:p>
          <a:p>
            <a:pPr eaLnBrk="1" hangingPunct="1">
              <a:lnSpc>
                <a:spcPct val="150000"/>
              </a:lnSpc>
            </a:pPr>
            <a:r>
              <a:rPr lang="en-US" altLang="zh-CN" sz="2000">
                <a:latin typeface="Tahoma" charset="0"/>
                <a:ea typeface="SimSun" charset="0"/>
                <a:cs typeface="SimSun" charset="0"/>
              </a:rPr>
              <a:t>Handling categorical data: </a:t>
            </a:r>
            <a:r>
              <a:rPr lang="en-US" altLang="zh-CN" sz="2000" i="1">
                <a:latin typeface="Tahoma" charset="0"/>
                <a:ea typeface="SimSun" charset="0"/>
                <a:cs typeface="SimSun" charset="0"/>
              </a:rPr>
              <a:t>k-modes</a:t>
            </a:r>
            <a:endParaRPr lang="en-US" altLang="zh-CN" sz="2000">
              <a:latin typeface="Tahoma" charset="0"/>
              <a:ea typeface="SimSun" charset="0"/>
              <a:cs typeface="SimSun" charset="0"/>
            </a:endParaRPr>
          </a:p>
          <a:p>
            <a:pPr lvl="1" eaLnBrk="1" hangingPunct="1">
              <a:lnSpc>
                <a:spcPct val="150000"/>
              </a:lnSpc>
            </a:pPr>
            <a:r>
              <a:rPr lang="en-US" altLang="zh-CN" sz="2000">
                <a:latin typeface="Tahoma" charset="0"/>
                <a:ea typeface="SimSun" charset="0"/>
                <a:cs typeface="SimSun" charset="0"/>
              </a:rPr>
              <a:t>Replacing means of clusters with </a:t>
            </a:r>
            <a:r>
              <a:rPr lang="en-US" altLang="zh-CN" sz="2000" u="sng">
                <a:latin typeface="Tahoma" charset="0"/>
                <a:ea typeface="SimSun" charset="0"/>
                <a:cs typeface="SimSun" charset="0"/>
              </a:rPr>
              <a:t>modes</a:t>
            </a:r>
            <a:endParaRPr lang="en-US" altLang="zh-CN" sz="2000">
              <a:latin typeface="Tahoma" charset="0"/>
              <a:ea typeface="SimSun" charset="0"/>
              <a:cs typeface="SimSun" charset="0"/>
            </a:endParaRPr>
          </a:p>
          <a:p>
            <a:pPr lvl="1" eaLnBrk="1" hangingPunct="1">
              <a:lnSpc>
                <a:spcPct val="150000"/>
              </a:lnSpc>
            </a:pPr>
            <a:r>
              <a:rPr lang="en-US" altLang="zh-CN" sz="2000">
                <a:latin typeface="Tahoma" charset="0"/>
                <a:ea typeface="SimSun" charset="0"/>
                <a:cs typeface="SimSun" charset="0"/>
              </a:rPr>
              <a:t>Using new dissimilarity measures to deal with categorical objects</a:t>
            </a:r>
          </a:p>
          <a:p>
            <a:pPr lvl="1" eaLnBrk="1" hangingPunct="1">
              <a:lnSpc>
                <a:spcPct val="150000"/>
              </a:lnSpc>
            </a:pPr>
            <a:r>
              <a:rPr lang="en-US" altLang="zh-CN" sz="2000">
                <a:latin typeface="Tahoma" charset="0"/>
                <a:ea typeface="SimSun" charset="0"/>
                <a:cs typeface="SimSun" charset="0"/>
              </a:rPr>
              <a:t>Using a </a:t>
            </a:r>
            <a:r>
              <a:rPr lang="en-US" altLang="zh-CN" sz="2000" u="sng">
                <a:latin typeface="Tahoma" charset="0"/>
                <a:ea typeface="SimSun" charset="0"/>
                <a:cs typeface="SimSun" charset="0"/>
              </a:rPr>
              <a:t>frequency</a:t>
            </a:r>
            <a:r>
              <a:rPr lang="en-US" altLang="zh-CN" sz="2000">
                <a:latin typeface="Tahoma" charset="0"/>
                <a:ea typeface="SimSun" charset="0"/>
                <a:cs typeface="SimSun" charset="0"/>
              </a:rPr>
              <a:t>-based method to update modes of clusters</a:t>
            </a:r>
          </a:p>
          <a:p>
            <a:pPr lvl="1" eaLnBrk="1" hangingPunct="1">
              <a:lnSpc>
                <a:spcPct val="150000"/>
              </a:lnSpc>
            </a:pPr>
            <a:r>
              <a:rPr lang="en-US" altLang="zh-CN" sz="2000">
                <a:latin typeface="Tahoma" charset="0"/>
                <a:ea typeface="SimSun" charset="0"/>
                <a:cs typeface="SimSun" charset="0"/>
              </a:rPr>
              <a:t>A mixture of categorical and numerical data: </a:t>
            </a:r>
            <a:r>
              <a:rPr lang="en-US" altLang="zh-CN" sz="2000" i="1">
                <a:latin typeface="Tahoma" charset="0"/>
                <a:ea typeface="SimSun" charset="0"/>
                <a:cs typeface="SimSun" charset="0"/>
              </a:rPr>
              <a:t>k-prototype</a:t>
            </a:r>
            <a:r>
              <a:rPr lang="en-US" altLang="zh-CN" sz="2000">
                <a:latin typeface="Tahoma" charset="0"/>
                <a:ea typeface="SimSun" charset="0"/>
                <a:cs typeface="SimSun" charset="0"/>
              </a:rPr>
              <a:t> method</a:t>
            </a:r>
          </a:p>
        </p:txBody>
      </p:sp>
      <p:graphicFrame>
        <p:nvGraphicFramePr>
          <p:cNvPr id="28676" name="Object 4"/>
          <p:cNvGraphicFramePr>
            <a:graphicFrameLocks noGrp="1" noChangeAspect="1"/>
          </p:cNvGraphicFramePr>
          <p:nvPr>
            <p:ph sz="half" idx="2"/>
          </p:nvPr>
        </p:nvGraphicFramePr>
        <p:xfrm>
          <a:off x="6096000" y="1981200"/>
          <a:ext cx="2687638" cy="1371600"/>
        </p:xfrm>
        <a:graphic>
          <a:graphicData uri="http://schemas.openxmlformats.org/presentationml/2006/ole">
            <mc:AlternateContent xmlns:mc="http://schemas.openxmlformats.org/markup-compatibility/2006">
              <mc:Choice xmlns:v="urn:schemas-microsoft-com:vml" Requires="v">
                <p:oleObj spid="_x0000_s10258" name="SmartDraw" r:id="rId4" imgW="2688336" imgH="1371600" progId="">
                  <p:embed/>
                </p:oleObj>
              </mc:Choice>
              <mc:Fallback>
                <p:oleObj name="SmartDraw" r:id="rId4" imgW="2688336" imgH="1371600"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1200"/>
                        <a:ext cx="2687638"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Slide Number Placeholder 7"/>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DF189828-5FC3-254D-AA33-4A51D90DA084}" type="slidenum">
              <a:rPr lang="en-US" altLang="zh-CN" sz="1200">
                <a:ea typeface="SimSun" charset="0"/>
                <a:cs typeface="SimSun" charset="0"/>
              </a:rPr>
              <a:pPr/>
              <a:t>12</a:t>
            </a:fld>
            <a:endParaRPr lang="en-US" altLang="zh-CN" sz="1200">
              <a:ea typeface="SimSun" charset="0"/>
              <a:cs typeface="SimSun" charset="0"/>
            </a:endParaRPr>
          </a:p>
        </p:txBody>
      </p:sp>
    </p:spTree>
    <p:extLst>
      <p:ext uri="{BB962C8B-B14F-4D97-AF65-F5344CB8AC3E}">
        <p14:creationId xmlns:p14="http://schemas.microsoft.com/office/powerpoint/2010/main" val="769097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457200" y="340514"/>
            <a:ext cx="8193505" cy="685800"/>
          </a:xfrm>
        </p:spPr>
        <p:txBody>
          <a:bodyPr/>
          <a:lstStyle/>
          <a:p>
            <a:pPr eaLnBrk="1" hangingPunct="1"/>
            <a:r>
              <a:rPr lang="en-US" altLang="ko-KR" sz="2800" dirty="0">
                <a:latin typeface="Tahoma" charset="0"/>
                <a:ea typeface="Gulim" charset="0"/>
                <a:cs typeface="Gulim" charset="0"/>
              </a:rPr>
              <a:t>What Is the Problem of the K-Means Method?</a:t>
            </a:r>
            <a:endParaRPr lang="en-US" altLang="zh-CN" sz="2800" dirty="0">
              <a:latin typeface="Tahoma" charset="0"/>
              <a:ea typeface="Gulim" charset="0"/>
              <a:cs typeface="Gulim" charset="0"/>
            </a:endParaRPr>
          </a:p>
        </p:txBody>
      </p:sp>
      <p:sp>
        <p:nvSpPr>
          <p:cNvPr id="29699" name="Rectangle 1027"/>
          <p:cNvSpPr>
            <a:spLocks noGrp="1" noChangeArrowheads="1"/>
          </p:cNvSpPr>
          <p:nvPr>
            <p:ph idx="1"/>
          </p:nvPr>
        </p:nvSpPr>
        <p:spPr>
          <a:xfrm>
            <a:off x="304800" y="1371600"/>
            <a:ext cx="8534400" cy="4572000"/>
          </a:xfrm>
        </p:spPr>
        <p:txBody>
          <a:bodyPr/>
          <a:lstStyle/>
          <a:p>
            <a:pPr eaLnBrk="1" hangingPunct="1">
              <a:lnSpc>
                <a:spcPct val="150000"/>
              </a:lnSpc>
            </a:pPr>
            <a:r>
              <a:rPr lang="en-US" altLang="ko-KR" sz="2000">
                <a:latin typeface="Tahoma" charset="0"/>
                <a:ea typeface="Gulim" charset="0"/>
                <a:cs typeface="Gulim" charset="0"/>
              </a:rPr>
              <a:t>The k-means algorithm is sensitive to outliers !</a:t>
            </a:r>
          </a:p>
          <a:p>
            <a:pPr lvl="1" eaLnBrk="1" hangingPunct="1">
              <a:lnSpc>
                <a:spcPct val="150000"/>
              </a:lnSpc>
            </a:pPr>
            <a:r>
              <a:rPr lang="en-US" altLang="ko-KR" sz="2000">
                <a:latin typeface="Tahoma" charset="0"/>
                <a:ea typeface="Gulim" charset="0"/>
                <a:cs typeface="Gulim" charset="0"/>
              </a:rPr>
              <a:t>Since an object with an extremely large value may substantially distort the distribution of the data</a:t>
            </a:r>
          </a:p>
          <a:p>
            <a:pPr eaLnBrk="1" hangingPunct="1">
              <a:lnSpc>
                <a:spcPct val="150000"/>
              </a:lnSpc>
            </a:pPr>
            <a:r>
              <a:rPr lang="en-US" altLang="ko-KR" sz="2000">
                <a:latin typeface="Tahoma" charset="0"/>
                <a:ea typeface="Gulim" charset="0"/>
                <a:cs typeface="Gulim" charset="0"/>
              </a:rPr>
              <a:t>K-Medoids:  Instead of taking the </a:t>
            </a:r>
            <a:r>
              <a:rPr lang="en-US" altLang="ko-KR" sz="2000" b="1">
                <a:latin typeface="Tahoma" charset="0"/>
                <a:ea typeface="Gulim" charset="0"/>
                <a:cs typeface="Gulim" charset="0"/>
              </a:rPr>
              <a:t>mean</a:t>
            </a:r>
            <a:r>
              <a:rPr lang="en-US" altLang="ko-KR" sz="2000">
                <a:latin typeface="Tahoma" charset="0"/>
                <a:ea typeface="Gulim" charset="0"/>
                <a:cs typeface="Gulim" charset="0"/>
              </a:rPr>
              <a:t> value of the object in a cluster as a reference point, </a:t>
            </a:r>
            <a:r>
              <a:rPr lang="en-US" altLang="ko-KR" sz="2000" b="1">
                <a:latin typeface="Tahoma" charset="0"/>
                <a:ea typeface="Gulim" charset="0"/>
                <a:cs typeface="Gulim" charset="0"/>
              </a:rPr>
              <a:t>medoids</a:t>
            </a:r>
            <a:r>
              <a:rPr lang="en-US" altLang="ko-KR" sz="2000">
                <a:latin typeface="Tahoma" charset="0"/>
                <a:ea typeface="Gulim" charset="0"/>
                <a:cs typeface="Gulim" charset="0"/>
              </a:rPr>
              <a:t> can be used, which is the </a:t>
            </a:r>
            <a:r>
              <a:rPr lang="en-US" altLang="ko-KR" sz="2000" b="1">
                <a:latin typeface="Tahoma" charset="0"/>
                <a:ea typeface="Gulim" charset="0"/>
                <a:cs typeface="Gulim" charset="0"/>
              </a:rPr>
              <a:t>most centrally located</a:t>
            </a:r>
            <a:r>
              <a:rPr lang="en-US" altLang="ko-KR" sz="2000">
                <a:latin typeface="Tahoma" charset="0"/>
                <a:ea typeface="Gulim" charset="0"/>
                <a:cs typeface="Gulim" charset="0"/>
              </a:rPr>
              <a:t> object in a cluster</a:t>
            </a:r>
          </a:p>
        </p:txBody>
      </p:sp>
      <p:sp>
        <p:nvSpPr>
          <p:cNvPr id="29701" name="Slide Number Placeholder 17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A4BBCC59-32B9-0C45-B4B4-47F70C4A7583}" type="slidenum">
              <a:rPr lang="en-US" altLang="zh-CN" sz="1200">
                <a:ea typeface="SimSun" charset="0"/>
                <a:cs typeface="SimSun" charset="0"/>
              </a:rPr>
              <a:pPr/>
              <a:t>13</a:t>
            </a:fld>
            <a:endParaRPr lang="en-US" altLang="zh-CN" sz="1200">
              <a:ea typeface="SimSun" charset="0"/>
              <a:cs typeface="SimSun" charset="0"/>
            </a:endParaRPr>
          </a:p>
        </p:txBody>
      </p:sp>
      <p:grpSp>
        <p:nvGrpSpPr>
          <p:cNvPr id="2" name="Group 1028"/>
          <p:cNvGrpSpPr>
            <a:grpSpLocks/>
          </p:cNvGrpSpPr>
          <p:nvPr/>
        </p:nvGrpSpPr>
        <p:grpSpPr bwMode="auto">
          <a:xfrm>
            <a:off x="2057400" y="4724400"/>
            <a:ext cx="5257800" cy="1765300"/>
            <a:chOff x="1344" y="3072"/>
            <a:chExt cx="3312" cy="1112"/>
          </a:xfrm>
        </p:grpSpPr>
        <p:grpSp>
          <p:nvGrpSpPr>
            <p:cNvPr id="29702" name="Group 1029"/>
            <p:cNvGrpSpPr>
              <a:grpSpLocks/>
            </p:cNvGrpSpPr>
            <p:nvPr/>
          </p:nvGrpSpPr>
          <p:grpSpPr bwMode="auto">
            <a:xfrm>
              <a:off x="1344" y="3072"/>
              <a:ext cx="1248" cy="1112"/>
              <a:chOff x="1728" y="864"/>
              <a:chExt cx="1396" cy="1208"/>
            </a:xfrm>
          </p:grpSpPr>
          <p:sp>
            <p:nvSpPr>
              <p:cNvPr id="29789"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p>
                <a:endParaRPr lang="zh-CN">
                  <a:ea typeface="SimSun" charset="0"/>
                  <a:cs typeface="SimSun" charset="0"/>
                </a:endParaRPr>
              </a:p>
            </p:txBody>
          </p:sp>
          <p:sp>
            <p:nvSpPr>
              <p:cNvPr id="29790"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ea typeface="SimSun" charset="0"/>
                  <a:cs typeface="SimSun" charset="0"/>
                </a:endParaRPr>
              </a:p>
            </p:txBody>
          </p:sp>
          <p:sp>
            <p:nvSpPr>
              <p:cNvPr id="29791"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92"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93"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94"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95"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96"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97"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98"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99"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0"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1"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2"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3"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4"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5"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6"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7"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8"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09"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0"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1"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29812"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3"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4"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5"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6"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7"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8"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19"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0"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1"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2"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3"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4"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5"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6"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7"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8"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29"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30"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31"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32"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33"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34"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35"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836"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9837"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9838"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9839"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9840"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9841"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9842"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9843"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9844"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9845"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9846" name="Rectangle 1087"/>
              <p:cNvSpPr>
                <a:spLocks noChangeArrowheads="1"/>
              </p:cNvSpPr>
              <p:nvPr/>
            </p:nvSpPr>
            <p:spPr bwMode="auto">
              <a:xfrm>
                <a:off x="1805" y="1897"/>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0</a:t>
                </a:r>
                <a:endParaRPr lang="ko-KR" altLang="en-US">
                  <a:ea typeface="Gulim" charset="0"/>
                  <a:cs typeface="Gulim" charset="0"/>
                </a:endParaRPr>
              </a:p>
            </p:txBody>
          </p:sp>
          <p:sp>
            <p:nvSpPr>
              <p:cNvPr id="29847" name="Rectangle 1088"/>
              <p:cNvSpPr>
                <a:spLocks noChangeArrowheads="1"/>
              </p:cNvSpPr>
              <p:nvPr/>
            </p:nvSpPr>
            <p:spPr bwMode="auto">
              <a:xfrm>
                <a:off x="1805" y="1799"/>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1</a:t>
                </a:r>
                <a:endParaRPr lang="ko-KR" altLang="en-US">
                  <a:ea typeface="Gulim" charset="0"/>
                  <a:cs typeface="Gulim" charset="0"/>
                </a:endParaRPr>
              </a:p>
            </p:txBody>
          </p:sp>
          <p:sp>
            <p:nvSpPr>
              <p:cNvPr id="29848" name="Rectangle 1089"/>
              <p:cNvSpPr>
                <a:spLocks noChangeArrowheads="1"/>
              </p:cNvSpPr>
              <p:nvPr/>
            </p:nvSpPr>
            <p:spPr bwMode="auto">
              <a:xfrm>
                <a:off x="1805" y="170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2</a:t>
                </a:r>
                <a:endParaRPr lang="ko-KR" altLang="en-US">
                  <a:ea typeface="Gulim" charset="0"/>
                  <a:cs typeface="Gulim" charset="0"/>
                </a:endParaRPr>
              </a:p>
            </p:txBody>
          </p:sp>
          <p:sp>
            <p:nvSpPr>
              <p:cNvPr id="29849" name="Rectangle 1090"/>
              <p:cNvSpPr>
                <a:spLocks noChangeArrowheads="1"/>
              </p:cNvSpPr>
              <p:nvPr/>
            </p:nvSpPr>
            <p:spPr bwMode="auto">
              <a:xfrm>
                <a:off x="1805" y="1604"/>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3</a:t>
                </a:r>
                <a:endParaRPr lang="ko-KR" altLang="en-US">
                  <a:ea typeface="Gulim" charset="0"/>
                  <a:cs typeface="Gulim" charset="0"/>
                </a:endParaRPr>
              </a:p>
            </p:txBody>
          </p:sp>
          <p:sp>
            <p:nvSpPr>
              <p:cNvPr id="29850" name="Rectangle 1091"/>
              <p:cNvSpPr>
                <a:spLocks noChangeArrowheads="1"/>
              </p:cNvSpPr>
              <p:nvPr/>
            </p:nvSpPr>
            <p:spPr bwMode="auto">
              <a:xfrm>
                <a:off x="1805" y="1507"/>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4</a:t>
                </a:r>
                <a:endParaRPr lang="ko-KR" altLang="en-US">
                  <a:ea typeface="Gulim" charset="0"/>
                  <a:cs typeface="Gulim" charset="0"/>
                </a:endParaRPr>
              </a:p>
            </p:txBody>
          </p:sp>
          <p:sp>
            <p:nvSpPr>
              <p:cNvPr id="29851" name="Rectangle 1092"/>
              <p:cNvSpPr>
                <a:spLocks noChangeArrowheads="1"/>
              </p:cNvSpPr>
              <p:nvPr/>
            </p:nvSpPr>
            <p:spPr bwMode="auto">
              <a:xfrm>
                <a:off x="1805" y="1409"/>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5</a:t>
                </a:r>
                <a:endParaRPr lang="ko-KR" altLang="en-US">
                  <a:ea typeface="Gulim" charset="0"/>
                  <a:cs typeface="Gulim" charset="0"/>
                </a:endParaRPr>
              </a:p>
            </p:txBody>
          </p:sp>
          <p:sp>
            <p:nvSpPr>
              <p:cNvPr id="29852" name="Rectangle 1093"/>
              <p:cNvSpPr>
                <a:spLocks noChangeArrowheads="1"/>
              </p:cNvSpPr>
              <p:nvPr/>
            </p:nvSpPr>
            <p:spPr bwMode="auto">
              <a:xfrm>
                <a:off x="1805" y="1310"/>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6</a:t>
                </a:r>
                <a:endParaRPr lang="ko-KR" altLang="en-US">
                  <a:ea typeface="Gulim" charset="0"/>
                  <a:cs typeface="Gulim" charset="0"/>
                </a:endParaRPr>
              </a:p>
            </p:txBody>
          </p:sp>
          <p:sp>
            <p:nvSpPr>
              <p:cNvPr id="29853" name="Rectangle 1094"/>
              <p:cNvSpPr>
                <a:spLocks noChangeArrowheads="1"/>
              </p:cNvSpPr>
              <p:nvPr/>
            </p:nvSpPr>
            <p:spPr bwMode="auto">
              <a:xfrm>
                <a:off x="1805" y="1214"/>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7</a:t>
                </a:r>
                <a:endParaRPr lang="ko-KR" altLang="en-US">
                  <a:ea typeface="Gulim" charset="0"/>
                  <a:cs typeface="Gulim" charset="0"/>
                </a:endParaRPr>
              </a:p>
            </p:txBody>
          </p:sp>
          <p:sp>
            <p:nvSpPr>
              <p:cNvPr id="29854" name="Rectangle 1095"/>
              <p:cNvSpPr>
                <a:spLocks noChangeArrowheads="1"/>
              </p:cNvSpPr>
              <p:nvPr/>
            </p:nvSpPr>
            <p:spPr bwMode="auto">
              <a:xfrm>
                <a:off x="1805" y="1116"/>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8</a:t>
                </a:r>
                <a:endParaRPr lang="ko-KR" altLang="en-US">
                  <a:ea typeface="Gulim" charset="0"/>
                  <a:cs typeface="Gulim" charset="0"/>
                </a:endParaRPr>
              </a:p>
            </p:txBody>
          </p:sp>
          <p:sp>
            <p:nvSpPr>
              <p:cNvPr id="29855" name="Rectangle 1096"/>
              <p:cNvSpPr>
                <a:spLocks noChangeArrowheads="1"/>
              </p:cNvSpPr>
              <p:nvPr/>
            </p:nvSpPr>
            <p:spPr bwMode="auto">
              <a:xfrm>
                <a:off x="1805" y="1019"/>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9</a:t>
                </a:r>
                <a:endParaRPr lang="ko-KR" altLang="en-US">
                  <a:ea typeface="Gulim" charset="0"/>
                  <a:cs typeface="Gulim" charset="0"/>
                </a:endParaRPr>
              </a:p>
            </p:txBody>
          </p:sp>
          <p:sp>
            <p:nvSpPr>
              <p:cNvPr id="29856" name="Rectangle 1097"/>
              <p:cNvSpPr>
                <a:spLocks noChangeArrowheads="1"/>
              </p:cNvSpPr>
              <p:nvPr/>
            </p:nvSpPr>
            <p:spPr bwMode="auto">
              <a:xfrm>
                <a:off x="1779" y="920"/>
                <a:ext cx="6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10</a:t>
                </a:r>
                <a:endParaRPr lang="ko-KR" altLang="en-US">
                  <a:ea typeface="Gulim" charset="0"/>
                  <a:cs typeface="Gulim" charset="0"/>
                </a:endParaRPr>
              </a:p>
            </p:txBody>
          </p:sp>
          <p:sp>
            <p:nvSpPr>
              <p:cNvPr id="29857" name="Rectangle 1098"/>
              <p:cNvSpPr>
                <a:spLocks noChangeArrowheads="1"/>
              </p:cNvSpPr>
              <p:nvPr/>
            </p:nvSpPr>
            <p:spPr bwMode="auto">
              <a:xfrm>
                <a:off x="1849" y="19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0</a:t>
                </a:r>
                <a:endParaRPr lang="ko-KR" altLang="en-US">
                  <a:ea typeface="Gulim" charset="0"/>
                  <a:cs typeface="Gulim" charset="0"/>
                </a:endParaRPr>
              </a:p>
            </p:txBody>
          </p:sp>
          <p:sp>
            <p:nvSpPr>
              <p:cNvPr id="29858" name="Rectangle 1099"/>
              <p:cNvSpPr>
                <a:spLocks noChangeArrowheads="1"/>
              </p:cNvSpPr>
              <p:nvPr/>
            </p:nvSpPr>
            <p:spPr bwMode="auto">
              <a:xfrm>
                <a:off x="1968" y="19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1</a:t>
                </a:r>
                <a:endParaRPr lang="ko-KR" altLang="en-US">
                  <a:ea typeface="Gulim" charset="0"/>
                  <a:cs typeface="Gulim" charset="0"/>
                </a:endParaRPr>
              </a:p>
            </p:txBody>
          </p:sp>
          <p:sp>
            <p:nvSpPr>
              <p:cNvPr id="29859" name="Rectangle 1100"/>
              <p:cNvSpPr>
                <a:spLocks noChangeArrowheads="1"/>
              </p:cNvSpPr>
              <p:nvPr/>
            </p:nvSpPr>
            <p:spPr bwMode="auto">
              <a:xfrm>
                <a:off x="2090" y="19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2</a:t>
                </a:r>
                <a:endParaRPr lang="ko-KR" altLang="en-US">
                  <a:ea typeface="Gulim" charset="0"/>
                  <a:cs typeface="Gulim" charset="0"/>
                </a:endParaRPr>
              </a:p>
            </p:txBody>
          </p:sp>
          <p:sp>
            <p:nvSpPr>
              <p:cNvPr id="29860" name="Rectangle 1101"/>
              <p:cNvSpPr>
                <a:spLocks noChangeArrowheads="1"/>
              </p:cNvSpPr>
              <p:nvPr/>
            </p:nvSpPr>
            <p:spPr bwMode="auto">
              <a:xfrm>
                <a:off x="2207" y="19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3</a:t>
                </a:r>
                <a:endParaRPr lang="ko-KR" altLang="en-US">
                  <a:ea typeface="Gulim" charset="0"/>
                  <a:cs typeface="Gulim" charset="0"/>
                </a:endParaRPr>
              </a:p>
            </p:txBody>
          </p:sp>
          <p:sp>
            <p:nvSpPr>
              <p:cNvPr id="29861" name="Rectangle 1102"/>
              <p:cNvSpPr>
                <a:spLocks noChangeArrowheads="1"/>
              </p:cNvSpPr>
              <p:nvPr/>
            </p:nvSpPr>
            <p:spPr bwMode="auto">
              <a:xfrm>
                <a:off x="2326" y="19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4</a:t>
                </a:r>
                <a:endParaRPr lang="ko-KR" altLang="en-US">
                  <a:ea typeface="Gulim" charset="0"/>
                  <a:cs typeface="Gulim" charset="0"/>
                </a:endParaRPr>
              </a:p>
            </p:txBody>
          </p:sp>
          <p:sp>
            <p:nvSpPr>
              <p:cNvPr id="29862" name="Rectangle 1103"/>
              <p:cNvSpPr>
                <a:spLocks noChangeArrowheads="1"/>
              </p:cNvSpPr>
              <p:nvPr/>
            </p:nvSpPr>
            <p:spPr bwMode="auto">
              <a:xfrm>
                <a:off x="2448" y="19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5</a:t>
                </a:r>
                <a:endParaRPr lang="ko-KR" altLang="en-US">
                  <a:ea typeface="Gulim" charset="0"/>
                  <a:cs typeface="Gulim" charset="0"/>
                </a:endParaRPr>
              </a:p>
            </p:txBody>
          </p:sp>
          <p:sp>
            <p:nvSpPr>
              <p:cNvPr id="29863" name="Rectangle 1104"/>
              <p:cNvSpPr>
                <a:spLocks noChangeArrowheads="1"/>
              </p:cNvSpPr>
              <p:nvPr/>
            </p:nvSpPr>
            <p:spPr bwMode="auto">
              <a:xfrm>
                <a:off x="2569" y="19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6</a:t>
                </a:r>
                <a:endParaRPr lang="ko-KR" altLang="en-US">
                  <a:ea typeface="Gulim" charset="0"/>
                  <a:cs typeface="Gulim" charset="0"/>
                </a:endParaRPr>
              </a:p>
            </p:txBody>
          </p:sp>
          <p:sp>
            <p:nvSpPr>
              <p:cNvPr id="29864" name="Rectangle 1105"/>
              <p:cNvSpPr>
                <a:spLocks noChangeArrowheads="1"/>
              </p:cNvSpPr>
              <p:nvPr/>
            </p:nvSpPr>
            <p:spPr bwMode="auto">
              <a:xfrm>
                <a:off x="2689" y="19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7</a:t>
                </a:r>
                <a:endParaRPr lang="ko-KR" altLang="en-US">
                  <a:ea typeface="Gulim" charset="0"/>
                  <a:cs typeface="Gulim" charset="0"/>
                </a:endParaRPr>
              </a:p>
            </p:txBody>
          </p:sp>
          <p:sp>
            <p:nvSpPr>
              <p:cNvPr id="29865" name="Rectangle 1106"/>
              <p:cNvSpPr>
                <a:spLocks noChangeArrowheads="1"/>
              </p:cNvSpPr>
              <p:nvPr/>
            </p:nvSpPr>
            <p:spPr bwMode="auto">
              <a:xfrm>
                <a:off x="2806" y="19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8</a:t>
                </a:r>
                <a:endParaRPr lang="ko-KR" altLang="en-US">
                  <a:ea typeface="Gulim" charset="0"/>
                  <a:cs typeface="Gulim" charset="0"/>
                </a:endParaRPr>
              </a:p>
            </p:txBody>
          </p:sp>
          <p:sp>
            <p:nvSpPr>
              <p:cNvPr id="29866" name="Rectangle 1107"/>
              <p:cNvSpPr>
                <a:spLocks noChangeArrowheads="1"/>
              </p:cNvSpPr>
              <p:nvPr/>
            </p:nvSpPr>
            <p:spPr bwMode="auto">
              <a:xfrm>
                <a:off x="2927" y="19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9</a:t>
                </a:r>
                <a:endParaRPr lang="ko-KR" altLang="en-US">
                  <a:ea typeface="Gulim" charset="0"/>
                  <a:cs typeface="Gulim" charset="0"/>
                </a:endParaRPr>
              </a:p>
            </p:txBody>
          </p:sp>
          <p:sp>
            <p:nvSpPr>
              <p:cNvPr id="29867" name="Rectangle 1108"/>
              <p:cNvSpPr>
                <a:spLocks noChangeArrowheads="1"/>
              </p:cNvSpPr>
              <p:nvPr/>
            </p:nvSpPr>
            <p:spPr bwMode="auto">
              <a:xfrm>
                <a:off x="3035" y="1962"/>
                <a:ext cx="6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10</a:t>
                </a:r>
                <a:endParaRPr lang="ko-KR" altLang="en-US">
                  <a:ea typeface="Gulim" charset="0"/>
                  <a:cs typeface="Gulim" charset="0"/>
                </a:endParaRPr>
              </a:p>
            </p:txBody>
          </p:sp>
          <p:sp>
            <p:nvSpPr>
              <p:cNvPr id="29868"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grpSp>
        <p:grpSp>
          <p:nvGrpSpPr>
            <p:cNvPr id="29703" name="Group 1110"/>
            <p:cNvGrpSpPr>
              <a:grpSpLocks/>
            </p:cNvGrpSpPr>
            <p:nvPr/>
          </p:nvGrpSpPr>
          <p:grpSpPr bwMode="auto">
            <a:xfrm>
              <a:off x="3408" y="3072"/>
              <a:ext cx="1248" cy="1112"/>
              <a:chOff x="3616" y="2464"/>
              <a:chExt cx="1396" cy="1208"/>
            </a:xfrm>
          </p:grpSpPr>
          <p:sp>
            <p:nvSpPr>
              <p:cNvPr id="29705"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p>
                <a:endParaRPr lang="zh-CN">
                  <a:ea typeface="SimSun" charset="0"/>
                  <a:cs typeface="SimSun" charset="0"/>
                </a:endParaRPr>
              </a:p>
            </p:txBody>
          </p:sp>
          <p:sp>
            <p:nvSpPr>
              <p:cNvPr id="29706"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ea typeface="SimSun" charset="0"/>
                  <a:cs typeface="SimSun" charset="0"/>
                </a:endParaRPr>
              </a:p>
            </p:txBody>
          </p:sp>
          <p:sp>
            <p:nvSpPr>
              <p:cNvPr id="29707"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08"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09"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0"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1"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2"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3"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4"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5"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6"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7"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8"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19"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0"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1"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2"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3"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4"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5"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6"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7"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29728"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9"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0"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1"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2"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3"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4"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5"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6"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7"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8"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39"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0"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1"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2"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3"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4"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5"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6"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7"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8"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49"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50"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51"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52"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9753"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9754"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9755"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9756"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9757"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9758"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9759"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9760"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9761"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9762" name="Rectangle 1168"/>
              <p:cNvSpPr>
                <a:spLocks noChangeArrowheads="1"/>
              </p:cNvSpPr>
              <p:nvPr/>
            </p:nvSpPr>
            <p:spPr bwMode="auto">
              <a:xfrm>
                <a:off x="3693" y="3497"/>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0</a:t>
                </a:r>
                <a:endParaRPr lang="ko-KR" altLang="en-US">
                  <a:ea typeface="Gulim" charset="0"/>
                  <a:cs typeface="Gulim" charset="0"/>
                </a:endParaRPr>
              </a:p>
            </p:txBody>
          </p:sp>
          <p:sp>
            <p:nvSpPr>
              <p:cNvPr id="29763" name="Rectangle 1169"/>
              <p:cNvSpPr>
                <a:spLocks noChangeArrowheads="1"/>
              </p:cNvSpPr>
              <p:nvPr/>
            </p:nvSpPr>
            <p:spPr bwMode="auto">
              <a:xfrm>
                <a:off x="3693" y="3399"/>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1</a:t>
                </a:r>
                <a:endParaRPr lang="ko-KR" altLang="en-US">
                  <a:ea typeface="Gulim" charset="0"/>
                  <a:cs typeface="Gulim" charset="0"/>
                </a:endParaRPr>
              </a:p>
            </p:txBody>
          </p:sp>
          <p:sp>
            <p:nvSpPr>
              <p:cNvPr id="29764" name="Rectangle 1170"/>
              <p:cNvSpPr>
                <a:spLocks noChangeArrowheads="1"/>
              </p:cNvSpPr>
              <p:nvPr/>
            </p:nvSpPr>
            <p:spPr bwMode="auto">
              <a:xfrm>
                <a:off x="3693" y="330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2</a:t>
                </a:r>
                <a:endParaRPr lang="ko-KR" altLang="en-US">
                  <a:ea typeface="Gulim" charset="0"/>
                  <a:cs typeface="Gulim" charset="0"/>
                </a:endParaRPr>
              </a:p>
            </p:txBody>
          </p:sp>
          <p:sp>
            <p:nvSpPr>
              <p:cNvPr id="29765" name="Rectangle 1171"/>
              <p:cNvSpPr>
                <a:spLocks noChangeArrowheads="1"/>
              </p:cNvSpPr>
              <p:nvPr/>
            </p:nvSpPr>
            <p:spPr bwMode="auto">
              <a:xfrm>
                <a:off x="3693" y="3204"/>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3</a:t>
                </a:r>
                <a:endParaRPr lang="ko-KR" altLang="en-US">
                  <a:ea typeface="Gulim" charset="0"/>
                  <a:cs typeface="Gulim" charset="0"/>
                </a:endParaRPr>
              </a:p>
            </p:txBody>
          </p:sp>
          <p:sp>
            <p:nvSpPr>
              <p:cNvPr id="29766" name="Rectangle 1172"/>
              <p:cNvSpPr>
                <a:spLocks noChangeArrowheads="1"/>
              </p:cNvSpPr>
              <p:nvPr/>
            </p:nvSpPr>
            <p:spPr bwMode="auto">
              <a:xfrm>
                <a:off x="3693" y="3107"/>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4</a:t>
                </a:r>
                <a:endParaRPr lang="ko-KR" altLang="en-US">
                  <a:ea typeface="Gulim" charset="0"/>
                  <a:cs typeface="Gulim" charset="0"/>
                </a:endParaRPr>
              </a:p>
            </p:txBody>
          </p:sp>
          <p:sp>
            <p:nvSpPr>
              <p:cNvPr id="29767" name="Rectangle 1173"/>
              <p:cNvSpPr>
                <a:spLocks noChangeArrowheads="1"/>
              </p:cNvSpPr>
              <p:nvPr/>
            </p:nvSpPr>
            <p:spPr bwMode="auto">
              <a:xfrm>
                <a:off x="3693" y="3009"/>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5</a:t>
                </a:r>
                <a:endParaRPr lang="ko-KR" altLang="en-US">
                  <a:ea typeface="Gulim" charset="0"/>
                  <a:cs typeface="Gulim" charset="0"/>
                </a:endParaRPr>
              </a:p>
            </p:txBody>
          </p:sp>
          <p:sp>
            <p:nvSpPr>
              <p:cNvPr id="29768" name="Rectangle 1174"/>
              <p:cNvSpPr>
                <a:spLocks noChangeArrowheads="1"/>
              </p:cNvSpPr>
              <p:nvPr/>
            </p:nvSpPr>
            <p:spPr bwMode="auto">
              <a:xfrm>
                <a:off x="3693" y="2910"/>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6</a:t>
                </a:r>
                <a:endParaRPr lang="ko-KR" altLang="en-US">
                  <a:ea typeface="Gulim" charset="0"/>
                  <a:cs typeface="Gulim" charset="0"/>
                </a:endParaRPr>
              </a:p>
            </p:txBody>
          </p:sp>
          <p:sp>
            <p:nvSpPr>
              <p:cNvPr id="29769" name="Rectangle 1175"/>
              <p:cNvSpPr>
                <a:spLocks noChangeArrowheads="1"/>
              </p:cNvSpPr>
              <p:nvPr/>
            </p:nvSpPr>
            <p:spPr bwMode="auto">
              <a:xfrm>
                <a:off x="3693" y="2814"/>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7</a:t>
                </a:r>
                <a:endParaRPr lang="ko-KR" altLang="en-US">
                  <a:ea typeface="Gulim" charset="0"/>
                  <a:cs typeface="Gulim" charset="0"/>
                </a:endParaRPr>
              </a:p>
            </p:txBody>
          </p:sp>
          <p:sp>
            <p:nvSpPr>
              <p:cNvPr id="29770" name="Rectangle 1176"/>
              <p:cNvSpPr>
                <a:spLocks noChangeArrowheads="1"/>
              </p:cNvSpPr>
              <p:nvPr/>
            </p:nvSpPr>
            <p:spPr bwMode="auto">
              <a:xfrm>
                <a:off x="3693" y="2716"/>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8</a:t>
                </a:r>
                <a:endParaRPr lang="ko-KR" altLang="en-US">
                  <a:ea typeface="Gulim" charset="0"/>
                  <a:cs typeface="Gulim" charset="0"/>
                </a:endParaRPr>
              </a:p>
            </p:txBody>
          </p:sp>
          <p:sp>
            <p:nvSpPr>
              <p:cNvPr id="29771" name="Rectangle 1177"/>
              <p:cNvSpPr>
                <a:spLocks noChangeArrowheads="1"/>
              </p:cNvSpPr>
              <p:nvPr/>
            </p:nvSpPr>
            <p:spPr bwMode="auto">
              <a:xfrm>
                <a:off x="3693" y="2619"/>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9</a:t>
                </a:r>
                <a:endParaRPr lang="ko-KR" altLang="en-US">
                  <a:ea typeface="Gulim" charset="0"/>
                  <a:cs typeface="Gulim" charset="0"/>
                </a:endParaRPr>
              </a:p>
            </p:txBody>
          </p:sp>
          <p:sp>
            <p:nvSpPr>
              <p:cNvPr id="29772" name="Rectangle 1178"/>
              <p:cNvSpPr>
                <a:spLocks noChangeArrowheads="1"/>
              </p:cNvSpPr>
              <p:nvPr/>
            </p:nvSpPr>
            <p:spPr bwMode="auto">
              <a:xfrm>
                <a:off x="3667" y="2520"/>
                <a:ext cx="6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10</a:t>
                </a:r>
                <a:endParaRPr lang="ko-KR" altLang="en-US">
                  <a:ea typeface="Gulim" charset="0"/>
                  <a:cs typeface="Gulim" charset="0"/>
                </a:endParaRPr>
              </a:p>
            </p:txBody>
          </p:sp>
          <p:sp>
            <p:nvSpPr>
              <p:cNvPr id="29773" name="Rectangle 1179"/>
              <p:cNvSpPr>
                <a:spLocks noChangeArrowheads="1"/>
              </p:cNvSpPr>
              <p:nvPr/>
            </p:nvSpPr>
            <p:spPr bwMode="auto">
              <a:xfrm>
                <a:off x="3737" y="35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0</a:t>
                </a:r>
                <a:endParaRPr lang="ko-KR" altLang="en-US">
                  <a:ea typeface="Gulim" charset="0"/>
                  <a:cs typeface="Gulim" charset="0"/>
                </a:endParaRPr>
              </a:p>
            </p:txBody>
          </p:sp>
          <p:sp>
            <p:nvSpPr>
              <p:cNvPr id="29774" name="Rectangle 1180"/>
              <p:cNvSpPr>
                <a:spLocks noChangeArrowheads="1"/>
              </p:cNvSpPr>
              <p:nvPr/>
            </p:nvSpPr>
            <p:spPr bwMode="auto">
              <a:xfrm>
                <a:off x="3856" y="35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1</a:t>
                </a:r>
                <a:endParaRPr lang="ko-KR" altLang="en-US">
                  <a:ea typeface="Gulim" charset="0"/>
                  <a:cs typeface="Gulim" charset="0"/>
                </a:endParaRPr>
              </a:p>
            </p:txBody>
          </p:sp>
          <p:sp>
            <p:nvSpPr>
              <p:cNvPr id="29775" name="Rectangle 1181"/>
              <p:cNvSpPr>
                <a:spLocks noChangeArrowheads="1"/>
              </p:cNvSpPr>
              <p:nvPr/>
            </p:nvSpPr>
            <p:spPr bwMode="auto">
              <a:xfrm>
                <a:off x="3978" y="35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2</a:t>
                </a:r>
                <a:endParaRPr lang="ko-KR" altLang="en-US">
                  <a:ea typeface="Gulim" charset="0"/>
                  <a:cs typeface="Gulim" charset="0"/>
                </a:endParaRPr>
              </a:p>
            </p:txBody>
          </p:sp>
          <p:sp>
            <p:nvSpPr>
              <p:cNvPr id="29776" name="Rectangle 1182"/>
              <p:cNvSpPr>
                <a:spLocks noChangeArrowheads="1"/>
              </p:cNvSpPr>
              <p:nvPr/>
            </p:nvSpPr>
            <p:spPr bwMode="auto">
              <a:xfrm>
                <a:off x="4095" y="35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3</a:t>
                </a:r>
                <a:endParaRPr lang="ko-KR" altLang="en-US">
                  <a:ea typeface="Gulim" charset="0"/>
                  <a:cs typeface="Gulim" charset="0"/>
                </a:endParaRPr>
              </a:p>
            </p:txBody>
          </p:sp>
          <p:sp>
            <p:nvSpPr>
              <p:cNvPr id="29777" name="Rectangle 1183"/>
              <p:cNvSpPr>
                <a:spLocks noChangeArrowheads="1"/>
              </p:cNvSpPr>
              <p:nvPr/>
            </p:nvSpPr>
            <p:spPr bwMode="auto">
              <a:xfrm>
                <a:off x="4214" y="35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4</a:t>
                </a:r>
                <a:endParaRPr lang="ko-KR" altLang="en-US">
                  <a:ea typeface="Gulim" charset="0"/>
                  <a:cs typeface="Gulim" charset="0"/>
                </a:endParaRPr>
              </a:p>
            </p:txBody>
          </p:sp>
          <p:sp>
            <p:nvSpPr>
              <p:cNvPr id="29778" name="Rectangle 1184"/>
              <p:cNvSpPr>
                <a:spLocks noChangeArrowheads="1"/>
              </p:cNvSpPr>
              <p:nvPr/>
            </p:nvSpPr>
            <p:spPr bwMode="auto">
              <a:xfrm>
                <a:off x="4336" y="35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5</a:t>
                </a:r>
                <a:endParaRPr lang="ko-KR" altLang="en-US">
                  <a:ea typeface="Gulim" charset="0"/>
                  <a:cs typeface="Gulim" charset="0"/>
                </a:endParaRPr>
              </a:p>
            </p:txBody>
          </p:sp>
          <p:sp>
            <p:nvSpPr>
              <p:cNvPr id="29779" name="Rectangle 1185"/>
              <p:cNvSpPr>
                <a:spLocks noChangeArrowheads="1"/>
              </p:cNvSpPr>
              <p:nvPr/>
            </p:nvSpPr>
            <p:spPr bwMode="auto">
              <a:xfrm>
                <a:off x="4457" y="35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6</a:t>
                </a:r>
                <a:endParaRPr lang="ko-KR" altLang="en-US">
                  <a:ea typeface="Gulim" charset="0"/>
                  <a:cs typeface="Gulim" charset="0"/>
                </a:endParaRPr>
              </a:p>
            </p:txBody>
          </p:sp>
          <p:sp>
            <p:nvSpPr>
              <p:cNvPr id="29780" name="Rectangle 1186"/>
              <p:cNvSpPr>
                <a:spLocks noChangeArrowheads="1"/>
              </p:cNvSpPr>
              <p:nvPr/>
            </p:nvSpPr>
            <p:spPr bwMode="auto">
              <a:xfrm>
                <a:off x="4577" y="35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7</a:t>
                </a:r>
                <a:endParaRPr lang="ko-KR" altLang="en-US">
                  <a:ea typeface="Gulim" charset="0"/>
                  <a:cs typeface="Gulim" charset="0"/>
                </a:endParaRPr>
              </a:p>
            </p:txBody>
          </p:sp>
          <p:sp>
            <p:nvSpPr>
              <p:cNvPr id="29781" name="Rectangle 1187"/>
              <p:cNvSpPr>
                <a:spLocks noChangeArrowheads="1"/>
              </p:cNvSpPr>
              <p:nvPr/>
            </p:nvSpPr>
            <p:spPr bwMode="auto">
              <a:xfrm>
                <a:off x="4694" y="3562"/>
                <a:ext cx="31"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8</a:t>
                </a:r>
                <a:endParaRPr lang="ko-KR" altLang="en-US">
                  <a:ea typeface="Gulim" charset="0"/>
                  <a:cs typeface="Gulim" charset="0"/>
                </a:endParaRPr>
              </a:p>
            </p:txBody>
          </p:sp>
          <p:sp>
            <p:nvSpPr>
              <p:cNvPr id="29782" name="Rectangle 1188"/>
              <p:cNvSpPr>
                <a:spLocks noChangeArrowheads="1"/>
              </p:cNvSpPr>
              <p:nvPr/>
            </p:nvSpPr>
            <p:spPr bwMode="auto">
              <a:xfrm>
                <a:off x="4815" y="3562"/>
                <a:ext cx="3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9</a:t>
                </a:r>
                <a:endParaRPr lang="ko-KR" altLang="en-US">
                  <a:ea typeface="Gulim" charset="0"/>
                  <a:cs typeface="Gulim" charset="0"/>
                </a:endParaRPr>
              </a:p>
            </p:txBody>
          </p:sp>
          <p:sp>
            <p:nvSpPr>
              <p:cNvPr id="29783" name="Rectangle 1189"/>
              <p:cNvSpPr>
                <a:spLocks noChangeArrowheads="1"/>
              </p:cNvSpPr>
              <p:nvPr/>
            </p:nvSpPr>
            <p:spPr bwMode="auto">
              <a:xfrm>
                <a:off x="4923" y="3562"/>
                <a:ext cx="60" cy="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latin typeface="Arial" charset="0"/>
                    <a:ea typeface="Gulim" charset="0"/>
                    <a:cs typeface="Gulim" charset="0"/>
                  </a:rPr>
                  <a:t>10</a:t>
                </a:r>
                <a:endParaRPr lang="ko-KR" altLang="en-US">
                  <a:ea typeface="Gulim" charset="0"/>
                  <a:cs typeface="Gulim" charset="0"/>
                </a:endParaRPr>
              </a:p>
            </p:txBody>
          </p:sp>
          <p:sp>
            <p:nvSpPr>
              <p:cNvPr id="29784"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29785" name="Freeform 1191"/>
              <p:cNvSpPr>
                <a:spLocks/>
              </p:cNvSpPr>
              <p:nvPr/>
            </p:nvSpPr>
            <p:spPr bwMode="auto">
              <a:xfrm>
                <a:off x="3955" y="2658"/>
                <a:ext cx="488" cy="597"/>
              </a:xfrm>
              <a:custGeom>
                <a:avLst/>
                <a:gdLst>
                  <a:gd name="T0" fmla="*/ 1 w 728"/>
                  <a:gd name="T1" fmla="*/ 1 h 896"/>
                  <a:gd name="T2" fmla="*/ 1 w 728"/>
                  <a:gd name="T3" fmla="*/ 1 h 896"/>
                  <a:gd name="T4" fmla="*/ 1 w 728"/>
                  <a:gd name="T5" fmla="*/ 1 h 896"/>
                  <a:gd name="T6" fmla="*/ 1 w 728"/>
                  <a:gd name="T7" fmla="*/ 1 h 896"/>
                  <a:gd name="T8" fmla="*/ 1 w 728"/>
                  <a:gd name="T9" fmla="*/ 1 h 896"/>
                  <a:gd name="T10" fmla="*/ 1 w 728"/>
                  <a:gd name="T11" fmla="*/ 1 h 896"/>
                  <a:gd name="T12" fmla="*/ 1 w 728"/>
                  <a:gd name="T13" fmla="*/ 1 h 896"/>
                  <a:gd name="T14" fmla="*/ 1 w 728"/>
                  <a:gd name="T15" fmla="*/ 1 h 896"/>
                  <a:gd name="T16" fmla="*/ 1 w 728"/>
                  <a:gd name="T17" fmla="*/ 1 h 896"/>
                  <a:gd name="T18" fmla="*/ 1 w 728"/>
                  <a:gd name="T19" fmla="*/ 1 h 896"/>
                  <a:gd name="T20" fmla="*/ 1 w 728"/>
                  <a:gd name="T21" fmla="*/ 1 h 896"/>
                  <a:gd name="T22" fmla="*/ 1 w 728"/>
                  <a:gd name="T23" fmla="*/ 1 h 896"/>
                  <a:gd name="T24" fmla="*/ 1 w 728"/>
                  <a:gd name="T25" fmla="*/ 1 h 896"/>
                  <a:gd name="T26" fmla="*/ 1 w 728"/>
                  <a:gd name="T27" fmla="*/ 1 h 896"/>
                  <a:gd name="T28" fmla="*/ 1 w 728"/>
                  <a:gd name="T29" fmla="*/ 1 h 896"/>
                  <a:gd name="T30" fmla="*/ 1 w 728"/>
                  <a:gd name="T31" fmla="*/ 1 h 896"/>
                  <a:gd name="T32" fmla="*/ 1 w 728"/>
                  <a:gd name="T33" fmla="*/ 1 h 896"/>
                  <a:gd name="T34" fmla="*/ 1 w 728"/>
                  <a:gd name="T35" fmla="*/ 0 h 896"/>
                  <a:gd name="T36" fmla="*/ 1 w 728"/>
                  <a:gd name="T37" fmla="*/ 1 h 896"/>
                  <a:gd name="T38" fmla="*/ 1 w 728"/>
                  <a:gd name="T39" fmla="*/ 1 h 896"/>
                  <a:gd name="T40" fmla="*/ 1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29786" name="Freeform 1192"/>
              <p:cNvSpPr>
                <a:spLocks/>
              </p:cNvSpPr>
              <p:nvPr/>
            </p:nvSpPr>
            <p:spPr bwMode="auto">
              <a:xfrm>
                <a:off x="4258" y="2900"/>
                <a:ext cx="538" cy="593"/>
              </a:xfrm>
              <a:custGeom>
                <a:avLst/>
                <a:gdLst>
                  <a:gd name="T0" fmla="*/ 1 w 802"/>
                  <a:gd name="T1" fmla="*/ 1 h 889"/>
                  <a:gd name="T2" fmla="*/ 1 w 802"/>
                  <a:gd name="T3" fmla="*/ 1 h 889"/>
                  <a:gd name="T4" fmla="*/ 1 w 802"/>
                  <a:gd name="T5" fmla="*/ 1 h 889"/>
                  <a:gd name="T6" fmla="*/ 1 w 802"/>
                  <a:gd name="T7" fmla="*/ 1 h 889"/>
                  <a:gd name="T8" fmla="*/ 1 w 802"/>
                  <a:gd name="T9" fmla="*/ 1 h 889"/>
                  <a:gd name="T10" fmla="*/ 1 w 802"/>
                  <a:gd name="T11" fmla="*/ 1 h 889"/>
                  <a:gd name="T12" fmla="*/ 1 w 802"/>
                  <a:gd name="T13" fmla="*/ 1 h 889"/>
                  <a:gd name="T14" fmla="*/ 1 w 802"/>
                  <a:gd name="T15" fmla="*/ 1 h 889"/>
                  <a:gd name="T16" fmla="*/ 1 w 802"/>
                  <a:gd name="T17" fmla="*/ 1 h 889"/>
                  <a:gd name="T18" fmla="*/ 1 w 802"/>
                  <a:gd name="T19" fmla="*/ 1 h 889"/>
                  <a:gd name="T20" fmla="*/ 1 w 802"/>
                  <a:gd name="T21" fmla="*/ 1 h 889"/>
                  <a:gd name="T22" fmla="*/ 1 w 802"/>
                  <a:gd name="T23" fmla="*/ 1 h 889"/>
                  <a:gd name="T24" fmla="*/ 1 w 802"/>
                  <a:gd name="T25" fmla="*/ 1 h 889"/>
                  <a:gd name="T26" fmla="*/ 1 w 802"/>
                  <a:gd name="T27" fmla="*/ 1 h 889"/>
                  <a:gd name="T28" fmla="*/ 1 w 802"/>
                  <a:gd name="T29" fmla="*/ 1 h 889"/>
                  <a:gd name="T30" fmla="*/ 1 w 802"/>
                  <a:gd name="T31" fmla="*/ 1 h 889"/>
                  <a:gd name="T32" fmla="*/ 1 w 802"/>
                  <a:gd name="T33" fmla="*/ 1 h 889"/>
                  <a:gd name="T34" fmla="*/ 1 w 802"/>
                  <a:gd name="T35" fmla="*/ 1 h 889"/>
                  <a:gd name="T36" fmla="*/ 1 w 802"/>
                  <a:gd name="T37" fmla="*/ 1 h 889"/>
                  <a:gd name="T38" fmla="*/ 1 w 802"/>
                  <a:gd name="T39" fmla="*/ 1 h 889"/>
                  <a:gd name="T40" fmla="*/ 1 w 802"/>
                  <a:gd name="T41" fmla="*/ 1 h 889"/>
                  <a:gd name="T42" fmla="*/ 1 w 802"/>
                  <a:gd name="T43" fmla="*/ 1 h 889"/>
                  <a:gd name="T44" fmla="*/ 1 w 802"/>
                  <a:gd name="T45" fmla="*/ 1 h 889"/>
                  <a:gd name="T46" fmla="*/ 1 w 802"/>
                  <a:gd name="T47" fmla="*/ 0 h 889"/>
                  <a:gd name="T48" fmla="*/ 1 w 802"/>
                  <a:gd name="T49" fmla="*/ 1 h 889"/>
                  <a:gd name="T50" fmla="*/ 1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29787"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zh-CN">
                  <a:ea typeface="SimSun" charset="0"/>
                  <a:cs typeface="SimSun" charset="0"/>
                </a:endParaRPr>
              </a:p>
            </p:txBody>
          </p:sp>
          <p:sp>
            <p:nvSpPr>
              <p:cNvPr id="29788"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zh-CN">
                  <a:ea typeface="SimSun" charset="0"/>
                  <a:cs typeface="SimSun" charset="0"/>
                </a:endParaRPr>
              </a:p>
            </p:txBody>
          </p:sp>
        </p:grpSp>
        <p:sp>
          <p:nvSpPr>
            <p:cNvPr id="29704"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813662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lgn="r"/>
            <a:fld id="{D3740325-6D05-3245-A1CA-1465388BF5DB}" type="slidenum">
              <a:rPr lang="en-US" altLang="zh-CN" sz="1200">
                <a:ea typeface="SimSun" charset="0"/>
                <a:cs typeface="SimSun" charset="0"/>
              </a:rPr>
              <a:pPr algn="r"/>
              <a:t>14</a:t>
            </a:fld>
            <a:endParaRPr lang="en-US" altLang="zh-CN" sz="1200">
              <a:ea typeface="SimSun" charset="0"/>
              <a:cs typeface="SimSun" charset="0"/>
            </a:endParaRPr>
          </a:p>
        </p:txBody>
      </p:sp>
      <p:sp>
        <p:nvSpPr>
          <p:cNvPr id="30723" name="Rectangle 2050"/>
          <p:cNvSpPr>
            <a:spLocks noGrp="1" noChangeArrowheads="1"/>
          </p:cNvSpPr>
          <p:nvPr>
            <p:ph type="title"/>
          </p:nvPr>
        </p:nvSpPr>
        <p:spPr/>
        <p:txBody>
          <a:bodyPr/>
          <a:lstStyle/>
          <a:p>
            <a:pPr eaLnBrk="1" hangingPunct="1"/>
            <a:r>
              <a:rPr lang="en-US" altLang="ko-KR" sz="3200">
                <a:latin typeface="Tahoma" charset="0"/>
                <a:ea typeface="Gulim" charset="0"/>
                <a:cs typeface="Gulim" charset="0"/>
              </a:rPr>
              <a:t>PAM: A Typical K-Medoids Algorithm</a:t>
            </a:r>
          </a:p>
        </p:txBody>
      </p:sp>
      <p:grpSp>
        <p:nvGrpSpPr>
          <p:cNvPr id="30724" name="Group 2051"/>
          <p:cNvGrpSpPr>
            <a:grpSpLocks/>
          </p:cNvGrpSpPr>
          <p:nvPr/>
        </p:nvGrpSpPr>
        <p:grpSpPr bwMode="auto">
          <a:xfrm>
            <a:off x="6705600" y="1676400"/>
            <a:ext cx="2514600" cy="2362200"/>
            <a:chOff x="912" y="864"/>
            <a:chExt cx="1584" cy="1488"/>
          </a:xfrm>
        </p:grpSpPr>
        <p:graphicFrame>
          <p:nvGraphicFramePr>
            <p:cNvPr id="30985"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14371"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986" name="Line 2053"/>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987" name="Oval 2054"/>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ea typeface="SimSun" charset="0"/>
                <a:cs typeface="SimSun" charset="0"/>
              </a:endParaRPr>
            </a:p>
          </p:txBody>
        </p:sp>
        <p:sp>
          <p:nvSpPr>
            <p:cNvPr id="30988" name="Oval 2055"/>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grpSp>
      <p:sp>
        <p:nvSpPr>
          <p:cNvPr id="30725" name="Text Box 2056"/>
          <p:cNvSpPr txBox="1">
            <a:spLocks noChangeArrowheads="1"/>
          </p:cNvSpPr>
          <p:nvPr/>
        </p:nvSpPr>
        <p:spPr bwMode="auto">
          <a:xfrm>
            <a:off x="7735888" y="1371600"/>
            <a:ext cx="14081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r>
              <a:rPr lang="en-US" altLang="ko-KR" sz="1400">
                <a:ea typeface="Gulim" charset="0"/>
                <a:cs typeface="Gulim" charset="0"/>
              </a:rPr>
              <a:t>Total Cost = 20</a:t>
            </a:r>
          </a:p>
        </p:txBody>
      </p:sp>
      <p:sp>
        <p:nvSpPr>
          <p:cNvPr id="30726" name="Rectangle 2057"/>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p>
            <a:endParaRPr lang="zh-CN">
              <a:ea typeface="SimSun" charset="0"/>
              <a:cs typeface="SimSun" charset="0"/>
            </a:endParaRPr>
          </a:p>
        </p:txBody>
      </p:sp>
      <p:sp>
        <p:nvSpPr>
          <p:cNvPr id="30727" name="Rectangle 2058"/>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ea typeface="SimSun" charset="0"/>
              <a:cs typeface="SimSun" charset="0"/>
            </a:endParaRPr>
          </a:p>
        </p:txBody>
      </p:sp>
      <p:sp>
        <p:nvSpPr>
          <p:cNvPr id="30728" name="Line 2059"/>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29" name="Line 2060"/>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0" name="Line 2061"/>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1" name="Line 2062"/>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2" name="Line 2063"/>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3" name="Line 2064"/>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4" name="Line 2065"/>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5" name="Line 2066"/>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6" name="Line 2067"/>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7" name="Line 2068"/>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8" name="Line 2069"/>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9" name="Line 2070"/>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0" name="Line 2071"/>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1" name="Line 2072"/>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2" name="Line 2073"/>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3" name="Line 2074"/>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4" name="Line 2075"/>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5" name="Line 2076"/>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6" name="Line 2077"/>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7" name="Line 2078"/>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8" name="Rectangle 2079"/>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30749" name="Line 2080"/>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0" name="Line 2081"/>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1" name="Line 2082"/>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2" name="Line 2083"/>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3" name="Line 2084"/>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4" name="Line 2085"/>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5" name="Line 2086"/>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6" name="Line 2087"/>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7" name="Line 2088"/>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8" name="Line 2089"/>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9" name="Line 2090"/>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0" name="Line 2091"/>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1" name="Line 2092"/>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2" name="Line 2093"/>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3" name="Line 2094"/>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4" name="Line 2095"/>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5" name="Line 2096"/>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6" name="Line 2097"/>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7" name="Line 2098"/>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8" name="Line 2099"/>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9" name="Line 2100"/>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70" name="Line 2101"/>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71" name="Line 2102"/>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72" name="Line 2103"/>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73" name="Freeform 2104"/>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774" name="Freeform 2105"/>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775" name="Freeform 2106"/>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776" name="Freeform 2107"/>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777" name="Freeform 2108"/>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778" name="Freeform 2109"/>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US"/>
          </a:p>
        </p:txBody>
      </p:sp>
      <p:sp>
        <p:nvSpPr>
          <p:cNvPr id="30779" name="Freeform 2110"/>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780" name="Freeform 2111"/>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781" name="Rectangle 2112"/>
          <p:cNvSpPr>
            <a:spLocks noChangeArrowheads="1"/>
          </p:cNvSpPr>
          <p:nvPr/>
        </p:nvSpPr>
        <p:spPr bwMode="auto">
          <a:xfrm>
            <a:off x="282575" y="365918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0</a:t>
            </a:r>
            <a:endParaRPr lang="ko-KR" altLang="en-US">
              <a:ea typeface="Gulim" charset="0"/>
              <a:cs typeface="Gulim" charset="0"/>
            </a:endParaRPr>
          </a:p>
        </p:txBody>
      </p:sp>
      <p:sp>
        <p:nvSpPr>
          <p:cNvPr id="30782" name="Rectangle 2113"/>
          <p:cNvSpPr>
            <a:spLocks noChangeArrowheads="1"/>
          </p:cNvSpPr>
          <p:nvPr/>
        </p:nvSpPr>
        <p:spPr bwMode="auto">
          <a:xfrm>
            <a:off x="282575" y="3486150"/>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a:t>
            </a:r>
            <a:endParaRPr lang="ko-KR" altLang="en-US">
              <a:ea typeface="Gulim" charset="0"/>
              <a:cs typeface="Gulim" charset="0"/>
            </a:endParaRPr>
          </a:p>
        </p:txBody>
      </p:sp>
      <p:sp>
        <p:nvSpPr>
          <p:cNvPr id="30783" name="Rectangle 2114"/>
          <p:cNvSpPr>
            <a:spLocks noChangeArrowheads="1"/>
          </p:cNvSpPr>
          <p:nvPr/>
        </p:nvSpPr>
        <p:spPr bwMode="auto">
          <a:xfrm>
            <a:off x="282575" y="3302000"/>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2</a:t>
            </a:r>
            <a:endParaRPr lang="ko-KR" altLang="en-US">
              <a:ea typeface="Gulim" charset="0"/>
              <a:cs typeface="Gulim" charset="0"/>
            </a:endParaRPr>
          </a:p>
        </p:txBody>
      </p:sp>
      <p:sp>
        <p:nvSpPr>
          <p:cNvPr id="30784" name="Rectangle 2115"/>
          <p:cNvSpPr>
            <a:spLocks noChangeArrowheads="1"/>
          </p:cNvSpPr>
          <p:nvPr/>
        </p:nvSpPr>
        <p:spPr bwMode="auto">
          <a:xfrm>
            <a:off x="282575" y="3128963"/>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3</a:t>
            </a:r>
            <a:endParaRPr lang="ko-KR" altLang="en-US">
              <a:ea typeface="Gulim" charset="0"/>
              <a:cs typeface="Gulim" charset="0"/>
            </a:endParaRPr>
          </a:p>
        </p:txBody>
      </p:sp>
      <p:sp>
        <p:nvSpPr>
          <p:cNvPr id="30785" name="Rectangle 2116"/>
          <p:cNvSpPr>
            <a:spLocks noChangeArrowheads="1"/>
          </p:cNvSpPr>
          <p:nvPr/>
        </p:nvSpPr>
        <p:spPr bwMode="auto">
          <a:xfrm>
            <a:off x="282575" y="2944813"/>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4</a:t>
            </a:r>
            <a:endParaRPr lang="ko-KR" altLang="en-US">
              <a:ea typeface="Gulim" charset="0"/>
              <a:cs typeface="Gulim" charset="0"/>
            </a:endParaRPr>
          </a:p>
        </p:txBody>
      </p:sp>
      <p:sp>
        <p:nvSpPr>
          <p:cNvPr id="30786" name="Rectangle 2117"/>
          <p:cNvSpPr>
            <a:spLocks noChangeArrowheads="1"/>
          </p:cNvSpPr>
          <p:nvPr/>
        </p:nvSpPr>
        <p:spPr bwMode="auto">
          <a:xfrm>
            <a:off x="282575" y="277018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5</a:t>
            </a:r>
            <a:endParaRPr lang="ko-KR" altLang="en-US">
              <a:ea typeface="Gulim" charset="0"/>
              <a:cs typeface="Gulim" charset="0"/>
            </a:endParaRPr>
          </a:p>
        </p:txBody>
      </p:sp>
      <p:sp>
        <p:nvSpPr>
          <p:cNvPr id="30787" name="Rectangle 2118"/>
          <p:cNvSpPr>
            <a:spLocks noChangeArrowheads="1"/>
          </p:cNvSpPr>
          <p:nvPr/>
        </p:nvSpPr>
        <p:spPr bwMode="auto">
          <a:xfrm>
            <a:off x="282575" y="25860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6</a:t>
            </a:r>
            <a:endParaRPr lang="ko-KR" altLang="en-US">
              <a:ea typeface="Gulim" charset="0"/>
              <a:cs typeface="Gulim" charset="0"/>
            </a:endParaRPr>
          </a:p>
        </p:txBody>
      </p:sp>
      <p:sp>
        <p:nvSpPr>
          <p:cNvPr id="30788" name="Rectangle 2119"/>
          <p:cNvSpPr>
            <a:spLocks noChangeArrowheads="1"/>
          </p:cNvSpPr>
          <p:nvPr/>
        </p:nvSpPr>
        <p:spPr bwMode="auto">
          <a:xfrm>
            <a:off x="282575" y="2413000"/>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7</a:t>
            </a:r>
            <a:endParaRPr lang="ko-KR" altLang="en-US">
              <a:ea typeface="Gulim" charset="0"/>
              <a:cs typeface="Gulim" charset="0"/>
            </a:endParaRPr>
          </a:p>
        </p:txBody>
      </p:sp>
      <p:sp>
        <p:nvSpPr>
          <p:cNvPr id="30789" name="Rectangle 2120"/>
          <p:cNvSpPr>
            <a:spLocks noChangeArrowheads="1"/>
          </p:cNvSpPr>
          <p:nvPr/>
        </p:nvSpPr>
        <p:spPr bwMode="auto">
          <a:xfrm>
            <a:off x="282575" y="2228850"/>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8</a:t>
            </a:r>
            <a:endParaRPr lang="ko-KR" altLang="en-US">
              <a:ea typeface="Gulim" charset="0"/>
              <a:cs typeface="Gulim" charset="0"/>
            </a:endParaRPr>
          </a:p>
        </p:txBody>
      </p:sp>
      <p:sp>
        <p:nvSpPr>
          <p:cNvPr id="30790" name="Rectangle 2121"/>
          <p:cNvSpPr>
            <a:spLocks noChangeArrowheads="1"/>
          </p:cNvSpPr>
          <p:nvPr/>
        </p:nvSpPr>
        <p:spPr bwMode="auto">
          <a:xfrm>
            <a:off x="282575" y="2055813"/>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9</a:t>
            </a:r>
            <a:endParaRPr lang="ko-KR" altLang="en-US">
              <a:ea typeface="Gulim" charset="0"/>
              <a:cs typeface="Gulim" charset="0"/>
            </a:endParaRPr>
          </a:p>
        </p:txBody>
      </p:sp>
      <p:sp>
        <p:nvSpPr>
          <p:cNvPr id="30791" name="Rectangle 2122"/>
          <p:cNvSpPr>
            <a:spLocks noChangeArrowheads="1"/>
          </p:cNvSpPr>
          <p:nvPr/>
        </p:nvSpPr>
        <p:spPr bwMode="auto">
          <a:xfrm>
            <a:off x="250825" y="1871663"/>
            <a:ext cx="33338"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10</a:t>
            </a:r>
            <a:endParaRPr lang="ko-KR" altLang="en-US">
              <a:ea typeface="Gulim" charset="0"/>
              <a:cs typeface="Gulim" charset="0"/>
            </a:endParaRPr>
          </a:p>
        </p:txBody>
      </p:sp>
      <p:sp>
        <p:nvSpPr>
          <p:cNvPr id="30792" name="Rectangle 2123"/>
          <p:cNvSpPr>
            <a:spLocks noChangeArrowheads="1"/>
          </p:cNvSpPr>
          <p:nvPr/>
        </p:nvSpPr>
        <p:spPr bwMode="auto">
          <a:xfrm>
            <a:off x="358775"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0</a:t>
            </a:r>
            <a:endParaRPr lang="ko-KR" altLang="en-US">
              <a:ea typeface="Gulim" charset="0"/>
              <a:cs typeface="Gulim" charset="0"/>
            </a:endParaRPr>
          </a:p>
        </p:txBody>
      </p:sp>
      <p:sp>
        <p:nvSpPr>
          <p:cNvPr id="30793" name="Rectangle 2124"/>
          <p:cNvSpPr>
            <a:spLocks noChangeArrowheads="1"/>
          </p:cNvSpPr>
          <p:nvPr/>
        </p:nvSpPr>
        <p:spPr bwMode="auto">
          <a:xfrm>
            <a:off x="566738"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a:t>
            </a:r>
            <a:endParaRPr lang="ko-KR" altLang="en-US">
              <a:ea typeface="Gulim" charset="0"/>
              <a:cs typeface="Gulim" charset="0"/>
            </a:endParaRPr>
          </a:p>
        </p:txBody>
      </p:sp>
      <p:sp>
        <p:nvSpPr>
          <p:cNvPr id="30794" name="Rectangle 2125"/>
          <p:cNvSpPr>
            <a:spLocks noChangeArrowheads="1"/>
          </p:cNvSpPr>
          <p:nvPr/>
        </p:nvSpPr>
        <p:spPr bwMode="auto">
          <a:xfrm>
            <a:off x="762000"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2</a:t>
            </a:r>
            <a:endParaRPr lang="ko-KR" altLang="en-US">
              <a:ea typeface="Gulim" charset="0"/>
              <a:cs typeface="Gulim" charset="0"/>
            </a:endParaRPr>
          </a:p>
        </p:txBody>
      </p:sp>
      <p:sp>
        <p:nvSpPr>
          <p:cNvPr id="30795" name="Rectangle 2126"/>
          <p:cNvSpPr>
            <a:spLocks noChangeArrowheads="1"/>
          </p:cNvSpPr>
          <p:nvPr/>
        </p:nvSpPr>
        <p:spPr bwMode="auto">
          <a:xfrm>
            <a:off x="968375"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3</a:t>
            </a:r>
            <a:endParaRPr lang="ko-KR" altLang="en-US">
              <a:ea typeface="Gulim" charset="0"/>
              <a:cs typeface="Gulim" charset="0"/>
            </a:endParaRPr>
          </a:p>
        </p:txBody>
      </p:sp>
      <p:sp>
        <p:nvSpPr>
          <p:cNvPr id="30796" name="Rectangle 2127"/>
          <p:cNvSpPr>
            <a:spLocks noChangeArrowheads="1"/>
          </p:cNvSpPr>
          <p:nvPr/>
        </p:nvSpPr>
        <p:spPr bwMode="auto">
          <a:xfrm>
            <a:off x="1165225"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4</a:t>
            </a:r>
            <a:endParaRPr lang="ko-KR" altLang="en-US">
              <a:ea typeface="Gulim" charset="0"/>
              <a:cs typeface="Gulim" charset="0"/>
            </a:endParaRPr>
          </a:p>
        </p:txBody>
      </p:sp>
      <p:sp>
        <p:nvSpPr>
          <p:cNvPr id="30797" name="Rectangle 2128"/>
          <p:cNvSpPr>
            <a:spLocks noChangeArrowheads="1"/>
          </p:cNvSpPr>
          <p:nvPr/>
        </p:nvSpPr>
        <p:spPr bwMode="auto">
          <a:xfrm>
            <a:off x="1371600"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5</a:t>
            </a:r>
            <a:endParaRPr lang="ko-KR" altLang="en-US">
              <a:ea typeface="Gulim" charset="0"/>
              <a:cs typeface="Gulim" charset="0"/>
            </a:endParaRPr>
          </a:p>
        </p:txBody>
      </p:sp>
      <p:sp>
        <p:nvSpPr>
          <p:cNvPr id="30798" name="Rectangle 2129"/>
          <p:cNvSpPr>
            <a:spLocks noChangeArrowheads="1"/>
          </p:cNvSpPr>
          <p:nvPr/>
        </p:nvSpPr>
        <p:spPr bwMode="auto">
          <a:xfrm>
            <a:off x="1566863"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6</a:t>
            </a:r>
            <a:endParaRPr lang="ko-KR" altLang="en-US">
              <a:ea typeface="Gulim" charset="0"/>
              <a:cs typeface="Gulim" charset="0"/>
            </a:endParaRPr>
          </a:p>
        </p:txBody>
      </p:sp>
      <p:sp>
        <p:nvSpPr>
          <p:cNvPr id="30799" name="Rectangle 2130"/>
          <p:cNvSpPr>
            <a:spLocks noChangeArrowheads="1"/>
          </p:cNvSpPr>
          <p:nvPr/>
        </p:nvSpPr>
        <p:spPr bwMode="auto">
          <a:xfrm>
            <a:off x="1774825"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7</a:t>
            </a:r>
            <a:endParaRPr lang="ko-KR" altLang="en-US">
              <a:ea typeface="Gulim" charset="0"/>
              <a:cs typeface="Gulim" charset="0"/>
            </a:endParaRPr>
          </a:p>
        </p:txBody>
      </p:sp>
      <p:sp>
        <p:nvSpPr>
          <p:cNvPr id="30800" name="Rectangle 2131"/>
          <p:cNvSpPr>
            <a:spLocks noChangeArrowheads="1"/>
          </p:cNvSpPr>
          <p:nvPr/>
        </p:nvSpPr>
        <p:spPr bwMode="auto">
          <a:xfrm>
            <a:off x="1970088"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8</a:t>
            </a:r>
            <a:endParaRPr lang="ko-KR" altLang="en-US">
              <a:ea typeface="Gulim" charset="0"/>
              <a:cs typeface="Gulim" charset="0"/>
            </a:endParaRPr>
          </a:p>
        </p:txBody>
      </p:sp>
      <p:sp>
        <p:nvSpPr>
          <p:cNvPr id="30801" name="Rectangle 2132"/>
          <p:cNvSpPr>
            <a:spLocks noChangeArrowheads="1"/>
          </p:cNvSpPr>
          <p:nvPr/>
        </p:nvSpPr>
        <p:spPr bwMode="auto">
          <a:xfrm>
            <a:off x="2176463" y="3767138"/>
            <a:ext cx="22225"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9</a:t>
            </a:r>
            <a:endParaRPr lang="ko-KR" altLang="en-US">
              <a:ea typeface="Gulim" charset="0"/>
              <a:cs typeface="Gulim" charset="0"/>
            </a:endParaRPr>
          </a:p>
        </p:txBody>
      </p:sp>
      <p:sp>
        <p:nvSpPr>
          <p:cNvPr id="30802" name="Rectangle 2133"/>
          <p:cNvSpPr>
            <a:spLocks noChangeArrowheads="1"/>
          </p:cNvSpPr>
          <p:nvPr/>
        </p:nvSpPr>
        <p:spPr bwMode="auto">
          <a:xfrm>
            <a:off x="2351088" y="3767138"/>
            <a:ext cx="33337" cy="3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10</a:t>
            </a:r>
            <a:endParaRPr lang="ko-KR" altLang="en-US">
              <a:ea typeface="Gulim" charset="0"/>
              <a:cs typeface="Gulim" charset="0"/>
            </a:endParaRPr>
          </a:p>
        </p:txBody>
      </p:sp>
      <p:sp>
        <p:nvSpPr>
          <p:cNvPr id="30803" name="Rectangle 2134"/>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30804" name="Freeform 2135"/>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805" name="Freeform 2136"/>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30806" name="Text Box 2137"/>
          <p:cNvSpPr txBox="1">
            <a:spLocks noChangeArrowheads="1"/>
          </p:cNvSpPr>
          <p:nvPr/>
        </p:nvSpPr>
        <p:spPr bwMode="auto">
          <a:xfrm>
            <a:off x="136525" y="3886200"/>
            <a:ext cx="752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r>
              <a:rPr lang="en-US" altLang="ko-KR" sz="1800">
                <a:ea typeface="Gulim" charset="0"/>
                <a:cs typeface="Gulim" charset="0"/>
              </a:rPr>
              <a:t>K=2</a:t>
            </a:r>
          </a:p>
        </p:txBody>
      </p:sp>
      <p:sp>
        <p:nvSpPr>
          <p:cNvPr id="30807" name="Line 2138"/>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0808" name="Text Box 2139"/>
          <p:cNvSpPr txBox="1">
            <a:spLocks noChangeArrowheads="1"/>
          </p:cNvSpPr>
          <p:nvPr/>
        </p:nvSpPr>
        <p:spPr bwMode="auto">
          <a:xfrm>
            <a:off x="2590800" y="2362200"/>
            <a:ext cx="9144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Arbitrary choose k object as initial medoids</a:t>
            </a:r>
          </a:p>
        </p:txBody>
      </p:sp>
      <p:graphicFrame>
        <p:nvGraphicFramePr>
          <p:cNvPr id="30809" name="Object 2140"/>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spid="_x0000_s14372" name="Worksheet" r:id="rId8" imgW="2200656" imgH="2076907" progId="Excel.Sheet.8">
                  <p:embed/>
                </p:oleObj>
              </mc:Choice>
              <mc:Fallback>
                <p:oleObj name="Worksheet" r:id="rId8" imgW="2200656" imgH="207690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10" name="Line 2141"/>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811" name="Line 2142"/>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0812" name="Text Box 2143"/>
          <p:cNvSpPr txBox="1">
            <a:spLocks noChangeArrowheads="1"/>
          </p:cNvSpPr>
          <p:nvPr/>
        </p:nvSpPr>
        <p:spPr bwMode="auto">
          <a:xfrm>
            <a:off x="5867400" y="2362200"/>
            <a:ext cx="914400" cy="1581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Assign each remaining object to nearest medoids</a:t>
            </a:r>
          </a:p>
        </p:txBody>
      </p:sp>
      <p:sp>
        <p:nvSpPr>
          <p:cNvPr id="30813" name="Line 2144"/>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0814" name="Text Box 2145"/>
          <p:cNvSpPr txBox="1">
            <a:spLocks noChangeArrowheads="1"/>
          </p:cNvSpPr>
          <p:nvPr/>
        </p:nvSpPr>
        <p:spPr bwMode="auto">
          <a:xfrm>
            <a:off x="6934200" y="4038600"/>
            <a:ext cx="22098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Randomly select a nonmedoid object,O</a:t>
            </a:r>
            <a:r>
              <a:rPr lang="en-US" altLang="ko-KR" sz="1400" baseline="-25000">
                <a:ea typeface="Gulim" charset="0"/>
                <a:cs typeface="Gulim" charset="0"/>
              </a:rPr>
              <a:t>ramdom</a:t>
            </a:r>
          </a:p>
        </p:txBody>
      </p:sp>
      <p:sp>
        <p:nvSpPr>
          <p:cNvPr id="30815" name="Line 2146"/>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0816" name="Text Box 2147"/>
          <p:cNvSpPr txBox="1">
            <a:spLocks noChangeArrowheads="1"/>
          </p:cNvSpPr>
          <p:nvPr/>
        </p:nvSpPr>
        <p:spPr bwMode="auto">
          <a:xfrm>
            <a:off x="5715000" y="4876800"/>
            <a:ext cx="11430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Compute total cost of swapping</a:t>
            </a:r>
          </a:p>
        </p:txBody>
      </p:sp>
      <p:grpSp>
        <p:nvGrpSpPr>
          <p:cNvPr id="30817" name="Group 2148"/>
          <p:cNvGrpSpPr>
            <a:grpSpLocks/>
          </p:cNvGrpSpPr>
          <p:nvPr/>
        </p:nvGrpSpPr>
        <p:grpSpPr bwMode="auto">
          <a:xfrm>
            <a:off x="3544888" y="4611688"/>
            <a:ext cx="2176462" cy="2035175"/>
            <a:chOff x="2233" y="2905"/>
            <a:chExt cx="1371" cy="1282"/>
          </a:xfrm>
        </p:grpSpPr>
        <p:sp>
          <p:nvSpPr>
            <p:cNvPr id="30904"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p>
              <a:endParaRPr lang="zh-CN">
                <a:ea typeface="SimSun" charset="0"/>
                <a:cs typeface="SimSun" charset="0"/>
              </a:endParaRPr>
            </a:p>
          </p:txBody>
        </p:sp>
        <p:sp>
          <p:nvSpPr>
            <p:cNvPr id="30905" name="Rectangle 2150"/>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ea typeface="SimSun" charset="0"/>
                <a:cs typeface="SimSun" charset="0"/>
              </a:endParaRPr>
            </a:p>
          </p:txBody>
        </p:sp>
        <p:sp>
          <p:nvSpPr>
            <p:cNvPr id="30906" name="Line 2151"/>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07" name="Line 2152"/>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08" name="Line 2153"/>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09" name="Line 2154"/>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0" name="Line 2155"/>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1" name="Line 2156"/>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2" name="Line 2157"/>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3" name="Line 2158"/>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4" name="Line 2159"/>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5" name="Line 2160"/>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6" name="Line 2161"/>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7" name="Line 2162"/>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8" name="Line 2163"/>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19" name="Line 2164"/>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0" name="Line 2165"/>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1" name="Line 2166"/>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2" name="Line 2167"/>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3" name="Line 2168"/>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4" name="Line 2169"/>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5" name="Line 2170"/>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6"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30927" name="Line 2172"/>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8" name="Line 2173"/>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29" name="Line 2174"/>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0" name="Line 2175"/>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1" name="Line 2176"/>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2" name="Line 2177"/>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3" name="Line 2178"/>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4" name="Line 2179"/>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5" name="Line 2180"/>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6" name="Line 2181"/>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7" name="Line 2182"/>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8" name="Line 2183"/>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39" name="Line 2184"/>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0" name="Line 2185"/>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1" name="Line 2186"/>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2" name="Line 2187"/>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3" name="Line 2188"/>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4" name="Line 2189"/>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5" name="Line 2190"/>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6" name="Line 2191"/>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7" name="Line 2192"/>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8" name="Line 2193"/>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49" name="Line 2194"/>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50" name="Line 2195"/>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951"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30952"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953"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30954"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955"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30956"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957"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US"/>
            </a:p>
          </p:txBody>
        </p:sp>
        <p:sp>
          <p:nvSpPr>
            <p:cNvPr id="30958"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959" name="Rectangle 2204"/>
            <p:cNvSpPr>
              <a:spLocks noChangeArrowheads="1"/>
            </p:cNvSpPr>
            <p:nvPr/>
          </p:nvSpPr>
          <p:spPr bwMode="auto">
            <a:xfrm>
              <a:off x="2326" y="4008"/>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0</a:t>
              </a:r>
              <a:endParaRPr lang="ko-KR" altLang="en-US">
                <a:ea typeface="Gulim" charset="0"/>
                <a:cs typeface="Gulim" charset="0"/>
              </a:endParaRPr>
            </a:p>
          </p:txBody>
        </p:sp>
        <p:sp>
          <p:nvSpPr>
            <p:cNvPr id="30960" name="Rectangle 2205"/>
            <p:cNvSpPr>
              <a:spLocks noChangeArrowheads="1"/>
            </p:cNvSpPr>
            <p:nvPr/>
          </p:nvSpPr>
          <p:spPr bwMode="auto">
            <a:xfrm>
              <a:off x="2326" y="391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a:t>
              </a:r>
              <a:endParaRPr lang="ko-KR" altLang="en-US">
                <a:ea typeface="Gulim" charset="0"/>
                <a:cs typeface="Gulim" charset="0"/>
              </a:endParaRPr>
            </a:p>
          </p:txBody>
        </p:sp>
        <p:sp>
          <p:nvSpPr>
            <p:cNvPr id="30961" name="Rectangle 2206"/>
            <p:cNvSpPr>
              <a:spLocks noChangeArrowheads="1"/>
            </p:cNvSpPr>
            <p:nvPr/>
          </p:nvSpPr>
          <p:spPr bwMode="auto">
            <a:xfrm>
              <a:off x="2326" y="3805"/>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2</a:t>
              </a:r>
              <a:endParaRPr lang="ko-KR" altLang="en-US">
                <a:ea typeface="Gulim" charset="0"/>
                <a:cs typeface="Gulim" charset="0"/>
              </a:endParaRPr>
            </a:p>
          </p:txBody>
        </p:sp>
        <p:sp>
          <p:nvSpPr>
            <p:cNvPr id="30962" name="Rectangle 2207"/>
            <p:cNvSpPr>
              <a:spLocks noChangeArrowheads="1"/>
            </p:cNvSpPr>
            <p:nvPr/>
          </p:nvSpPr>
          <p:spPr bwMode="auto">
            <a:xfrm>
              <a:off x="2326" y="3706"/>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3</a:t>
              </a:r>
              <a:endParaRPr lang="ko-KR" altLang="en-US">
                <a:ea typeface="Gulim" charset="0"/>
                <a:cs typeface="Gulim" charset="0"/>
              </a:endParaRPr>
            </a:p>
          </p:txBody>
        </p:sp>
        <p:sp>
          <p:nvSpPr>
            <p:cNvPr id="30963" name="Rectangle 2208"/>
            <p:cNvSpPr>
              <a:spLocks noChangeArrowheads="1"/>
            </p:cNvSpPr>
            <p:nvPr/>
          </p:nvSpPr>
          <p:spPr bwMode="auto">
            <a:xfrm>
              <a:off x="2326" y="3601"/>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4</a:t>
              </a:r>
              <a:endParaRPr lang="ko-KR" altLang="en-US">
                <a:ea typeface="Gulim" charset="0"/>
                <a:cs typeface="Gulim" charset="0"/>
              </a:endParaRPr>
            </a:p>
          </p:txBody>
        </p:sp>
        <p:sp>
          <p:nvSpPr>
            <p:cNvPr id="30964" name="Rectangle 2209"/>
            <p:cNvSpPr>
              <a:spLocks noChangeArrowheads="1"/>
            </p:cNvSpPr>
            <p:nvPr/>
          </p:nvSpPr>
          <p:spPr bwMode="auto">
            <a:xfrm>
              <a:off x="2326" y="3503"/>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5</a:t>
              </a:r>
              <a:endParaRPr lang="ko-KR" altLang="en-US">
                <a:ea typeface="Gulim" charset="0"/>
                <a:cs typeface="Gulim" charset="0"/>
              </a:endParaRPr>
            </a:p>
          </p:txBody>
        </p:sp>
        <p:sp>
          <p:nvSpPr>
            <p:cNvPr id="30965" name="Rectangle 2210"/>
            <p:cNvSpPr>
              <a:spLocks noChangeArrowheads="1"/>
            </p:cNvSpPr>
            <p:nvPr/>
          </p:nvSpPr>
          <p:spPr bwMode="auto">
            <a:xfrm>
              <a:off x="2326" y="3398"/>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6</a:t>
              </a:r>
              <a:endParaRPr lang="ko-KR" altLang="en-US">
                <a:ea typeface="Gulim" charset="0"/>
                <a:cs typeface="Gulim" charset="0"/>
              </a:endParaRPr>
            </a:p>
          </p:txBody>
        </p:sp>
        <p:sp>
          <p:nvSpPr>
            <p:cNvPr id="30966" name="Rectangle 2211"/>
            <p:cNvSpPr>
              <a:spLocks noChangeArrowheads="1"/>
            </p:cNvSpPr>
            <p:nvPr/>
          </p:nvSpPr>
          <p:spPr bwMode="auto">
            <a:xfrm>
              <a:off x="2326" y="3299"/>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7</a:t>
              </a:r>
              <a:endParaRPr lang="ko-KR" altLang="en-US">
                <a:ea typeface="Gulim" charset="0"/>
                <a:cs typeface="Gulim" charset="0"/>
              </a:endParaRPr>
            </a:p>
          </p:txBody>
        </p:sp>
        <p:sp>
          <p:nvSpPr>
            <p:cNvPr id="30967" name="Rectangle 2212"/>
            <p:cNvSpPr>
              <a:spLocks noChangeArrowheads="1"/>
            </p:cNvSpPr>
            <p:nvPr/>
          </p:nvSpPr>
          <p:spPr bwMode="auto">
            <a:xfrm>
              <a:off x="2326" y="3194"/>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8</a:t>
              </a:r>
              <a:endParaRPr lang="ko-KR" altLang="en-US">
                <a:ea typeface="Gulim" charset="0"/>
                <a:cs typeface="Gulim" charset="0"/>
              </a:endParaRPr>
            </a:p>
          </p:txBody>
        </p:sp>
        <p:sp>
          <p:nvSpPr>
            <p:cNvPr id="30968" name="Rectangle 2213"/>
            <p:cNvSpPr>
              <a:spLocks noChangeArrowheads="1"/>
            </p:cNvSpPr>
            <p:nvPr/>
          </p:nvSpPr>
          <p:spPr bwMode="auto">
            <a:xfrm>
              <a:off x="2326" y="3096"/>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9</a:t>
              </a:r>
              <a:endParaRPr lang="ko-KR" altLang="en-US">
                <a:ea typeface="Gulim" charset="0"/>
                <a:cs typeface="Gulim" charset="0"/>
              </a:endParaRPr>
            </a:p>
          </p:txBody>
        </p:sp>
        <p:sp>
          <p:nvSpPr>
            <p:cNvPr id="30969" name="Rectangle 2214"/>
            <p:cNvSpPr>
              <a:spLocks noChangeArrowheads="1"/>
            </p:cNvSpPr>
            <p:nvPr/>
          </p:nvSpPr>
          <p:spPr bwMode="auto">
            <a:xfrm>
              <a:off x="2308" y="2991"/>
              <a:ext cx="19"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10</a:t>
              </a:r>
              <a:endParaRPr lang="ko-KR" altLang="en-US">
                <a:ea typeface="Gulim" charset="0"/>
                <a:cs typeface="Gulim" charset="0"/>
              </a:endParaRPr>
            </a:p>
          </p:txBody>
        </p:sp>
        <p:sp>
          <p:nvSpPr>
            <p:cNvPr id="30970" name="Rectangle 2215"/>
            <p:cNvSpPr>
              <a:spLocks noChangeArrowheads="1"/>
            </p:cNvSpPr>
            <p:nvPr/>
          </p:nvSpPr>
          <p:spPr bwMode="auto">
            <a:xfrm>
              <a:off x="2370"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0</a:t>
              </a:r>
              <a:endParaRPr lang="ko-KR" altLang="en-US">
                <a:ea typeface="Gulim" charset="0"/>
                <a:cs typeface="Gulim" charset="0"/>
              </a:endParaRPr>
            </a:p>
          </p:txBody>
        </p:sp>
        <p:sp>
          <p:nvSpPr>
            <p:cNvPr id="30971" name="Rectangle 2216"/>
            <p:cNvSpPr>
              <a:spLocks noChangeArrowheads="1"/>
            </p:cNvSpPr>
            <p:nvPr/>
          </p:nvSpPr>
          <p:spPr bwMode="auto">
            <a:xfrm>
              <a:off x="2489"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a:t>
              </a:r>
              <a:endParaRPr lang="ko-KR" altLang="en-US">
                <a:ea typeface="Gulim" charset="0"/>
                <a:cs typeface="Gulim" charset="0"/>
              </a:endParaRPr>
            </a:p>
          </p:txBody>
        </p:sp>
        <p:sp>
          <p:nvSpPr>
            <p:cNvPr id="30972" name="Rectangle 2217"/>
            <p:cNvSpPr>
              <a:spLocks noChangeArrowheads="1"/>
            </p:cNvSpPr>
            <p:nvPr/>
          </p:nvSpPr>
          <p:spPr bwMode="auto">
            <a:xfrm>
              <a:off x="2601"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2</a:t>
              </a:r>
              <a:endParaRPr lang="ko-KR" altLang="en-US">
                <a:ea typeface="Gulim" charset="0"/>
                <a:cs typeface="Gulim" charset="0"/>
              </a:endParaRPr>
            </a:p>
          </p:txBody>
        </p:sp>
        <p:sp>
          <p:nvSpPr>
            <p:cNvPr id="30973" name="Rectangle 2218"/>
            <p:cNvSpPr>
              <a:spLocks noChangeArrowheads="1"/>
            </p:cNvSpPr>
            <p:nvPr/>
          </p:nvSpPr>
          <p:spPr bwMode="auto">
            <a:xfrm>
              <a:off x="2719"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3</a:t>
              </a:r>
              <a:endParaRPr lang="ko-KR" altLang="en-US">
                <a:ea typeface="Gulim" charset="0"/>
                <a:cs typeface="Gulim" charset="0"/>
              </a:endParaRPr>
            </a:p>
          </p:txBody>
        </p:sp>
        <p:sp>
          <p:nvSpPr>
            <p:cNvPr id="30974" name="Rectangle 2219"/>
            <p:cNvSpPr>
              <a:spLocks noChangeArrowheads="1"/>
            </p:cNvSpPr>
            <p:nvPr/>
          </p:nvSpPr>
          <p:spPr bwMode="auto">
            <a:xfrm>
              <a:off x="2831"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4</a:t>
              </a:r>
              <a:endParaRPr lang="ko-KR" altLang="en-US">
                <a:ea typeface="Gulim" charset="0"/>
                <a:cs typeface="Gulim" charset="0"/>
              </a:endParaRPr>
            </a:p>
          </p:txBody>
        </p:sp>
        <p:sp>
          <p:nvSpPr>
            <p:cNvPr id="30975" name="Rectangle 2220"/>
            <p:cNvSpPr>
              <a:spLocks noChangeArrowheads="1"/>
            </p:cNvSpPr>
            <p:nvPr/>
          </p:nvSpPr>
          <p:spPr bwMode="auto">
            <a:xfrm>
              <a:off x="2950"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5</a:t>
              </a:r>
              <a:endParaRPr lang="ko-KR" altLang="en-US">
                <a:ea typeface="Gulim" charset="0"/>
                <a:cs typeface="Gulim" charset="0"/>
              </a:endParaRPr>
            </a:p>
          </p:txBody>
        </p:sp>
        <p:sp>
          <p:nvSpPr>
            <p:cNvPr id="30976" name="Rectangle 2221"/>
            <p:cNvSpPr>
              <a:spLocks noChangeArrowheads="1"/>
            </p:cNvSpPr>
            <p:nvPr/>
          </p:nvSpPr>
          <p:spPr bwMode="auto">
            <a:xfrm>
              <a:off x="3062"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6</a:t>
              </a:r>
              <a:endParaRPr lang="ko-KR" altLang="en-US">
                <a:ea typeface="Gulim" charset="0"/>
                <a:cs typeface="Gulim" charset="0"/>
              </a:endParaRPr>
            </a:p>
          </p:txBody>
        </p:sp>
        <p:sp>
          <p:nvSpPr>
            <p:cNvPr id="30977" name="Rectangle 2222"/>
            <p:cNvSpPr>
              <a:spLocks noChangeArrowheads="1"/>
            </p:cNvSpPr>
            <p:nvPr/>
          </p:nvSpPr>
          <p:spPr bwMode="auto">
            <a:xfrm>
              <a:off x="3180"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7</a:t>
              </a:r>
              <a:endParaRPr lang="ko-KR" altLang="en-US">
                <a:ea typeface="Gulim" charset="0"/>
                <a:cs typeface="Gulim" charset="0"/>
              </a:endParaRPr>
            </a:p>
          </p:txBody>
        </p:sp>
        <p:sp>
          <p:nvSpPr>
            <p:cNvPr id="30978" name="Rectangle 2223"/>
            <p:cNvSpPr>
              <a:spLocks noChangeArrowheads="1"/>
            </p:cNvSpPr>
            <p:nvPr/>
          </p:nvSpPr>
          <p:spPr bwMode="auto">
            <a:xfrm>
              <a:off x="3293"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8</a:t>
              </a:r>
              <a:endParaRPr lang="ko-KR" altLang="en-US">
                <a:ea typeface="Gulim" charset="0"/>
                <a:cs typeface="Gulim" charset="0"/>
              </a:endParaRPr>
            </a:p>
          </p:txBody>
        </p:sp>
        <p:sp>
          <p:nvSpPr>
            <p:cNvPr id="30979" name="Rectangle 2224"/>
            <p:cNvSpPr>
              <a:spLocks noChangeArrowheads="1"/>
            </p:cNvSpPr>
            <p:nvPr/>
          </p:nvSpPr>
          <p:spPr bwMode="auto">
            <a:xfrm>
              <a:off x="3411"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9</a:t>
              </a:r>
              <a:endParaRPr lang="ko-KR" altLang="en-US">
                <a:ea typeface="Gulim" charset="0"/>
                <a:cs typeface="Gulim" charset="0"/>
              </a:endParaRPr>
            </a:p>
          </p:txBody>
        </p:sp>
        <p:sp>
          <p:nvSpPr>
            <p:cNvPr id="30980" name="Rectangle 2225"/>
            <p:cNvSpPr>
              <a:spLocks noChangeArrowheads="1"/>
            </p:cNvSpPr>
            <p:nvPr/>
          </p:nvSpPr>
          <p:spPr bwMode="auto">
            <a:xfrm>
              <a:off x="3511" y="4070"/>
              <a:ext cx="19"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10</a:t>
              </a:r>
              <a:endParaRPr lang="ko-KR" altLang="en-US">
                <a:ea typeface="Gulim" charset="0"/>
                <a:cs typeface="Gulim" charset="0"/>
              </a:endParaRPr>
            </a:p>
          </p:txBody>
        </p:sp>
        <p:sp>
          <p:nvSpPr>
            <p:cNvPr id="30981" name="Rectangle 2226"/>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30982" name="Line 2227"/>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983" name="Freeform 2228"/>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984" name="Freeform 2229"/>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grpSp>
      <p:sp>
        <p:nvSpPr>
          <p:cNvPr id="30818" name="Rectangle 2230"/>
          <p:cNvSpPr>
            <a:spLocks noChangeArrowheads="1"/>
          </p:cNvSpPr>
          <p:nvPr/>
        </p:nvSpPr>
        <p:spPr bwMode="auto">
          <a:xfrm>
            <a:off x="3657600" y="4267200"/>
            <a:ext cx="140811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ko-KR" sz="1400">
                <a:ea typeface="Gulim" charset="0"/>
                <a:cs typeface="Gulim" charset="0"/>
              </a:rPr>
              <a:t>Total Cost = 26</a:t>
            </a:r>
          </a:p>
        </p:txBody>
      </p:sp>
      <p:sp>
        <p:nvSpPr>
          <p:cNvPr id="30819" name="Line 2231"/>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30820" name="Text Box 2232"/>
          <p:cNvSpPr txBox="1">
            <a:spLocks noChangeArrowheads="1"/>
          </p:cNvSpPr>
          <p:nvPr/>
        </p:nvSpPr>
        <p:spPr bwMode="auto">
          <a:xfrm>
            <a:off x="2362200" y="5029200"/>
            <a:ext cx="1219200"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1400">
                <a:ea typeface="Gulim" charset="0"/>
                <a:cs typeface="Gulim" charset="0"/>
              </a:rPr>
              <a:t>Swapping O and O</a:t>
            </a:r>
            <a:r>
              <a:rPr lang="en-US" altLang="ko-KR" sz="1400" baseline="-25000">
                <a:ea typeface="Gulim" charset="0"/>
                <a:cs typeface="Gulim" charset="0"/>
              </a:rPr>
              <a:t>ramdom </a:t>
            </a:r>
          </a:p>
          <a:p>
            <a:pPr>
              <a:spcBef>
                <a:spcPct val="50000"/>
              </a:spcBef>
            </a:pPr>
            <a:r>
              <a:rPr lang="en-US" altLang="ko-KR" sz="1400">
                <a:ea typeface="Gulim" charset="0"/>
                <a:cs typeface="Gulim" charset="0"/>
              </a:rPr>
              <a:t>If quality is improved.</a:t>
            </a:r>
          </a:p>
        </p:txBody>
      </p:sp>
      <p:sp>
        <p:nvSpPr>
          <p:cNvPr id="30821" name="Text Box 2233"/>
          <p:cNvSpPr txBox="1">
            <a:spLocks noChangeArrowheads="1"/>
          </p:cNvSpPr>
          <p:nvPr/>
        </p:nvSpPr>
        <p:spPr bwMode="auto">
          <a:xfrm>
            <a:off x="228600" y="4724400"/>
            <a:ext cx="1981200" cy="115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spcBef>
                <a:spcPct val="50000"/>
              </a:spcBef>
            </a:pPr>
            <a:r>
              <a:rPr lang="en-US" altLang="ko-KR" sz="2000" b="1">
                <a:ea typeface="Gulim" charset="0"/>
                <a:cs typeface="Gulim" charset="0"/>
              </a:rPr>
              <a:t>Do loop</a:t>
            </a:r>
          </a:p>
          <a:p>
            <a:pPr>
              <a:spcBef>
                <a:spcPct val="50000"/>
              </a:spcBef>
            </a:pPr>
            <a:r>
              <a:rPr lang="en-US" altLang="ko-KR" sz="2000" b="1">
                <a:ea typeface="Gulim" charset="0"/>
                <a:cs typeface="Gulim" charset="0"/>
              </a:rPr>
              <a:t>Until no change</a:t>
            </a:r>
          </a:p>
        </p:txBody>
      </p:sp>
      <p:grpSp>
        <p:nvGrpSpPr>
          <p:cNvPr id="30822" name="Group 2234"/>
          <p:cNvGrpSpPr>
            <a:grpSpLocks/>
          </p:cNvGrpSpPr>
          <p:nvPr/>
        </p:nvGrpSpPr>
        <p:grpSpPr bwMode="auto">
          <a:xfrm>
            <a:off x="6821488" y="4611688"/>
            <a:ext cx="2176462" cy="2035175"/>
            <a:chOff x="4297" y="2905"/>
            <a:chExt cx="1371" cy="1282"/>
          </a:xfrm>
        </p:grpSpPr>
        <p:sp>
          <p:nvSpPr>
            <p:cNvPr id="30823"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p>
              <a:endParaRPr lang="zh-CN">
                <a:ea typeface="SimSun" charset="0"/>
                <a:cs typeface="SimSun" charset="0"/>
              </a:endParaRPr>
            </a:p>
          </p:txBody>
        </p:sp>
        <p:sp>
          <p:nvSpPr>
            <p:cNvPr id="30824" name="Rectangle 2236"/>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ea typeface="SimSun" charset="0"/>
                <a:cs typeface="SimSun" charset="0"/>
              </a:endParaRPr>
            </a:p>
          </p:txBody>
        </p:sp>
        <p:sp>
          <p:nvSpPr>
            <p:cNvPr id="30825" name="Line 2237"/>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26" name="Line 2238"/>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27" name="Line 2239"/>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28" name="Line 2240"/>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29" name="Line 2241"/>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0" name="Line 2242"/>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1" name="Line 2243"/>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2" name="Line 2244"/>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3" name="Line 2245"/>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4" name="Line 2246"/>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5" name="Line 2247"/>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6" name="Line 2248"/>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7" name="Line 2249"/>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8" name="Line 2250"/>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39" name="Line 2251"/>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0" name="Line 2252"/>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1" name="Line 2253"/>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2" name="Line 2254"/>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3" name="Line 2255"/>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4" name="Line 2256"/>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5"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30846" name="Line 2258"/>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7" name="Line 2259"/>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8" name="Line 2260"/>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49" name="Line 2261"/>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0" name="Line 2262"/>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1" name="Line 2263"/>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2" name="Line 2264"/>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3" name="Line 2265"/>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4" name="Line 2266"/>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5" name="Line 2267"/>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6" name="Line 2268"/>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7" name="Line 2269"/>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8" name="Line 2270"/>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59" name="Line 2271"/>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0" name="Line 2272"/>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1" name="Line 2273"/>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2" name="Line 2274"/>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3" name="Line 2275"/>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4" name="Line 2276"/>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5" name="Line 2277"/>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6" name="Line 2278"/>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7" name="Line 2279"/>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8" name="Line 2280"/>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69" name="Line 2281"/>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870"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30871"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872"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30873"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874"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30875"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876"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sp>
          <p:nvSpPr>
            <p:cNvPr id="30877"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878"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30879" name="Rectangle 2291"/>
            <p:cNvSpPr>
              <a:spLocks noChangeArrowheads="1"/>
            </p:cNvSpPr>
            <p:nvPr/>
          </p:nvSpPr>
          <p:spPr bwMode="auto">
            <a:xfrm>
              <a:off x="4390" y="4008"/>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0</a:t>
              </a:r>
              <a:endParaRPr lang="ko-KR" altLang="en-US">
                <a:ea typeface="Gulim" charset="0"/>
                <a:cs typeface="Gulim" charset="0"/>
              </a:endParaRPr>
            </a:p>
          </p:txBody>
        </p:sp>
        <p:sp>
          <p:nvSpPr>
            <p:cNvPr id="30880" name="Rectangle 2292"/>
            <p:cNvSpPr>
              <a:spLocks noChangeArrowheads="1"/>
            </p:cNvSpPr>
            <p:nvPr/>
          </p:nvSpPr>
          <p:spPr bwMode="auto">
            <a:xfrm>
              <a:off x="4390" y="391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a:t>
              </a:r>
              <a:endParaRPr lang="ko-KR" altLang="en-US">
                <a:ea typeface="Gulim" charset="0"/>
                <a:cs typeface="Gulim" charset="0"/>
              </a:endParaRPr>
            </a:p>
          </p:txBody>
        </p:sp>
        <p:sp>
          <p:nvSpPr>
            <p:cNvPr id="30881" name="Rectangle 2293"/>
            <p:cNvSpPr>
              <a:spLocks noChangeArrowheads="1"/>
            </p:cNvSpPr>
            <p:nvPr/>
          </p:nvSpPr>
          <p:spPr bwMode="auto">
            <a:xfrm>
              <a:off x="4390" y="3805"/>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2</a:t>
              </a:r>
              <a:endParaRPr lang="ko-KR" altLang="en-US">
                <a:ea typeface="Gulim" charset="0"/>
                <a:cs typeface="Gulim" charset="0"/>
              </a:endParaRPr>
            </a:p>
          </p:txBody>
        </p:sp>
        <p:sp>
          <p:nvSpPr>
            <p:cNvPr id="30882" name="Rectangle 2294"/>
            <p:cNvSpPr>
              <a:spLocks noChangeArrowheads="1"/>
            </p:cNvSpPr>
            <p:nvPr/>
          </p:nvSpPr>
          <p:spPr bwMode="auto">
            <a:xfrm>
              <a:off x="4390" y="3706"/>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3</a:t>
              </a:r>
              <a:endParaRPr lang="ko-KR" altLang="en-US">
                <a:ea typeface="Gulim" charset="0"/>
                <a:cs typeface="Gulim" charset="0"/>
              </a:endParaRPr>
            </a:p>
          </p:txBody>
        </p:sp>
        <p:sp>
          <p:nvSpPr>
            <p:cNvPr id="30883" name="Rectangle 2295"/>
            <p:cNvSpPr>
              <a:spLocks noChangeArrowheads="1"/>
            </p:cNvSpPr>
            <p:nvPr/>
          </p:nvSpPr>
          <p:spPr bwMode="auto">
            <a:xfrm>
              <a:off x="4390" y="3601"/>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4</a:t>
              </a:r>
              <a:endParaRPr lang="ko-KR" altLang="en-US">
                <a:ea typeface="Gulim" charset="0"/>
                <a:cs typeface="Gulim" charset="0"/>
              </a:endParaRPr>
            </a:p>
          </p:txBody>
        </p:sp>
        <p:sp>
          <p:nvSpPr>
            <p:cNvPr id="30884" name="Rectangle 2296"/>
            <p:cNvSpPr>
              <a:spLocks noChangeArrowheads="1"/>
            </p:cNvSpPr>
            <p:nvPr/>
          </p:nvSpPr>
          <p:spPr bwMode="auto">
            <a:xfrm>
              <a:off x="4390" y="3503"/>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5</a:t>
              </a:r>
              <a:endParaRPr lang="ko-KR" altLang="en-US">
                <a:ea typeface="Gulim" charset="0"/>
                <a:cs typeface="Gulim" charset="0"/>
              </a:endParaRPr>
            </a:p>
          </p:txBody>
        </p:sp>
        <p:sp>
          <p:nvSpPr>
            <p:cNvPr id="30885" name="Rectangle 2297"/>
            <p:cNvSpPr>
              <a:spLocks noChangeArrowheads="1"/>
            </p:cNvSpPr>
            <p:nvPr/>
          </p:nvSpPr>
          <p:spPr bwMode="auto">
            <a:xfrm>
              <a:off x="4390" y="3398"/>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6</a:t>
              </a:r>
              <a:endParaRPr lang="ko-KR" altLang="en-US">
                <a:ea typeface="Gulim" charset="0"/>
                <a:cs typeface="Gulim" charset="0"/>
              </a:endParaRPr>
            </a:p>
          </p:txBody>
        </p:sp>
        <p:sp>
          <p:nvSpPr>
            <p:cNvPr id="30886" name="Rectangle 2298"/>
            <p:cNvSpPr>
              <a:spLocks noChangeArrowheads="1"/>
            </p:cNvSpPr>
            <p:nvPr/>
          </p:nvSpPr>
          <p:spPr bwMode="auto">
            <a:xfrm>
              <a:off x="4390" y="3299"/>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7</a:t>
              </a:r>
              <a:endParaRPr lang="ko-KR" altLang="en-US">
                <a:ea typeface="Gulim" charset="0"/>
                <a:cs typeface="Gulim" charset="0"/>
              </a:endParaRPr>
            </a:p>
          </p:txBody>
        </p:sp>
        <p:sp>
          <p:nvSpPr>
            <p:cNvPr id="30887" name="Rectangle 2299"/>
            <p:cNvSpPr>
              <a:spLocks noChangeArrowheads="1"/>
            </p:cNvSpPr>
            <p:nvPr/>
          </p:nvSpPr>
          <p:spPr bwMode="auto">
            <a:xfrm>
              <a:off x="4390" y="3194"/>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8</a:t>
              </a:r>
              <a:endParaRPr lang="ko-KR" altLang="en-US">
                <a:ea typeface="Gulim" charset="0"/>
                <a:cs typeface="Gulim" charset="0"/>
              </a:endParaRPr>
            </a:p>
          </p:txBody>
        </p:sp>
        <p:sp>
          <p:nvSpPr>
            <p:cNvPr id="30888" name="Rectangle 2300"/>
            <p:cNvSpPr>
              <a:spLocks noChangeArrowheads="1"/>
            </p:cNvSpPr>
            <p:nvPr/>
          </p:nvSpPr>
          <p:spPr bwMode="auto">
            <a:xfrm>
              <a:off x="4390" y="3096"/>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9</a:t>
              </a:r>
              <a:endParaRPr lang="ko-KR" altLang="en-US">
                <a:ea typeface="Gulim" charset="0"/>
                <a:cs typeface="Gulim" charset="0"/>
              </a:endParaRPr>
            </a:p>
          </p:txBody>
        </p:sp>
        <p:sp>
          <p:nvSpPr>
            <p:cNvPr id="30889" name="Rectangle 2301"/>
            <p:cNvSpPr>
              <a:spLocks noChangeArrowheads="1"/>
            </p:cNvSpPr>
            <p:nvPr/>
          </p:nvSpPr>
          <p:spPr bwMode="auto">
            <a:xfrm>
              <a:off x="4372" y="2991"/>
              <a:ext cx="19"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10</a:t>
              </a:r>
              <a:endParaRPr lang="ko-KR" altLang="en-US">
                <a:ea typeface="Gulim" charset="0"/>
                <a:cs typeface="Gulim" charset="0"/>
              </a:endParaRPr>
            </a:p>
          </p:txBody>
        </p:sp>
        <p:sp>
          <p:nvSpPr>
            <p:cNvPr id="30890" name="Rectangle 2302"/>
            <p:cNvSpPr>
              <a:spLocks noChangeArrowheads="1"/>
            </p:cNvSpPr>
            <p:nvPr/>
          </p:nvSpPr>
          <p:spPr bwMode="auto">
            <a:xfrm>
              <a:off x="4434"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0</a:t>
              </a:r>
              <a:endParaRPr lang="ko-KR" altLang="en-US">
                <a:ea typeface="Gulim" charset="0"/>
                <a:cs typeface="Gulim" charset="0"/>
              </a:endParaRPr>
            </a:p>
          </p:txBody>
        </p:sp>
        <p:sp>
          <p:nvSpPr>
            <p:cNvPr id="30891" name="Rectangle 2303"/>
            <p:cNvSpPr>
              <a:spLocks noChangeArrowheads="1"/>
            </p:cNvSpPr>
            <p:nvPr/>
          </p:nvSpPr>
          <p:spPr bwMode="auto">
            <a:xfrm>
              <a:off x="4553"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a:t>
              </a:r>
              <a:endParaRPr lang="ko-KR" altLang="en-US">
                <a:ea typeface="Gulim" charset="0"/>
                <a:cs typeface="Gulim" charset="0"/>
              </a:endParaRPr>
            </a:p>
          </p:txBody>
        </p:sp>
        <p:sp>
          <p:nvSpPr>
            <p:cNvPr id="30892" name="Rectangle 2304"/>
            <p:cNvSpPr>
              <a:spLocks noChangeArrowheads="1"/>
            </p:cNvSpPr>
            <p:nvPr/>
          </p:nvSpPr>
          <p:spPr bwMode="auto">
            <a:xfrm>
              <a:off x="4665"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2</a:t>
              </a:r>
              <a:endParaRPr lang="ko-KR" altLang="en-US">
                <a:ea typeface="Gulim" charset="0"/>
                <a:cs typeface="Gulim" charset="0"/>
              </a:endParaRPr>
            </a:p>
          </p:txBody>
        </p:sp>
        <p:sp>
          <p:nvSpPr>
            <p:cNvPr id="30893" name="Rectangle 2305"/>
            <p:cNvSpPr>
              <a:spLocks noChangeArrowheads="1"/>
            </p:cNvSpPr>
            <p:nvPr/>
          </p:nvSpPr>
          <p:spPr bwMode="auto">
            <a:xfrm>
              <a:off x="4783"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3</a:t>
              </a:r>
              <a:endParaRPr lang="ko-KR" altLang="en-US">
                <a:ea typeface="Gulim" charset="0"/>
                <a:cs typeface="Gulim" charset="0"/>
              </a:endParaRPr>
            </a:p>
          </p:txBody>
        </p:sp>
        <p:sp>
          <p:nvSpPr>
            <p:cNvPr id="30894" name="Rectangle 2306"/>
            <p:cNvSpPr>
              <a:spLocks noChangeArrowheads="1"/>
            </p:cNvSpPr>
            <p:nvPr/>
          </p:nvSpPr>
          <p:spPr bwMode="auto">
            <a:xfrm>
              <a:off x="4895"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4</a:t>
              </a:r>
              <a:endParaRPr lang="ko-KR" altLang="en-US">
                <a:ea typeface="Gulim" charset="0"/>
                <a:cs typeface="Gulim" charset="0"/>
              </a:endParaRPr>
            </a:p>
          </p:txBody>
        </p:sp>
        <p:sp>
          <p:nvSpPr>
            <p:cNvPr id="30895" name="Rectangle 2307"/>
            <p:cNvSpPr>
              <a:spLocks noChangeArrowheads="1"/>
            </p:cNvSpPr>
            <p:nvPr/>
          </p:nvSpPr>
          <p:spPr bwMode="auto">
            <a:xfrm>
              <a:off x="5014"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5</a:t>
              </a:r>
              <a:endParaRPr lang="ko-KR" altLang="en-US">
                <a:ea typeface="Gulim" charset="0"/>
                <a:cs typeface="Gulim" charset="0"/>
              </a:endParaRPr>
            </a:p>
          </p:txBody>
        </p:sp>
        <p:sp>
          <p:nvSpPr>
            <p:cNvPr id="30896" name="Rectangle 2308"/>
            <p:cNvSpPr>
              <a:spLocks noChangeArrowheads="1"/>
            </p:cNvSpPr>
            <p:nvPr/>
          </p:nvSpPr>
          <p:spPr bwMode="auto">
            <a:xfrm>
              <a:off x="5126"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6</a:t>
              </a:r>
              <a:endParaRPr lang="ko-KR" altLang="en-US">
                <a:ea typeface="Gulim" charset="0"/>
                <a:cs typeface="Gulim" charset="0"/>
              </a:endParaRPr>
            </a:p>
          </p:txBody>
        </p:sp>
        <p:sp>
          <p:nvSpPr>
            <p:cNvPr id="30897" name="Rectangle 2309"/>
            <p:cNvSpPr>
              <a:spLocks noChangeArrowheads="1"/>
            </p:cNvSpPr>
            <p:nvPr/>
          </p:nvSpPr>
          <p:spPr bwMode="auto">
            <a:xfrm>
              <a:off x="5244"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7</a:t>
              </a:r>
              <a:endParaRPr lang="ko-KR" altLang="en-US">
                <a:ea typeface="Gulim" charset="0"/>
                <a:cs typeface="Gulim" charset="0"/>
              </a:endParaRPr>
            </a:p>
          </p:txBody>
        </p:sp>
        <p:sp>
          <p:nvSpPr>
            <p:cNvPr id="30898" name="Rectangle 2310"/>
            <p:cNvSpPr>
              <a:spLocks noChangeArrowheads="1"/>
            </p:cNvSpPr>
            <p:nvPr/>
          </p:nvSpPr>
          <p:spPr bwMode="auto">
            <a:xfrm>
              <a:off x="5357"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8</a:t>
              </a:r>
              <a:endParaRPr lang="ko-KR" altLang="en-US">
                <a:ea typeface="Gulim" charset="0"/>
                <a:cs typeface="Gulim" charset="0"/>
              </a:endParaRPr>
            </a:p>
          </p:txBody>
        </p:sp>
        <p:sp>
          <p:nvSpPr>
            <p:cNvPr id="30899" name="Rectangle 2311"/>
            <p:cNvSpPr>
              <a:spLocks noChangeArrowheads="1"/>
            </p:cNvSpPr>
            <p:nvPr/>
          </p:nvSpPr>
          <p:spPr bwMode="auto">
            <a:xfrm>
              <a:off x="5475" y="4070"/>
              <a:ext cx="12"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9</a:t>
              </a:r>
              <a:endParaRPr lang="ko-KR" altLang="en-US">
                <a:ea typeface="Gulim" charset="0"/>
                <a:cs typeface="Gulim" charset="0"/>
              </a:endParaRPr>
            </a:p>
          </p:txBody>
        </p:sp>
        <p:sp>
          <p:nvSpPr>
            <p:cNvPr id="30900" name="Rectangle 2312"/>
            <p:cNvSpPr>
              <a:spLocks noChangeArrowheads="1"/>
            </p:cNvSpPr>
            <p:nvPr/>
          </p:nvSpPr>
          <p:spPr bwMode="auto">
            <a:xfrm>
              <a:off x="5575" y="4070"/>
              <a:ext cx="19" cy="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charset="0"/>
                  <a:cs typeface="Gulim" charset="0"/>
                </a:rPr>
                <a:t>10</a:t>
              </a:r>
              <a:endParaRPr lang="ko-KR" altLang="en-US">
                <a:ea typeface="Gulim" charset="0"/>
                <a:cs typeface="Gulim" charset="0"/>
              </a:endParaRPr>
            </a:p>
          </p:txBody>
        </p:sp>
        <p:sp>
          <p:nvSpPr>
            <p:cNvPr id="30901" name="Rectangle 2313"/>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ea typeface="SimSun" charset="0"/>
                <a:cs typeface="SimSun" charset="0"/>
              </a:endParaRPr>
            </a:p>
          </p:txBody>
        </p:sp>
        <p:sp>
          <p:nvSpPr>
            <p:cNvPr id="30902" name="Line 2314"/>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0903" name="Freeform 2315"/>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grpSp>
    </p:spTree>
    <p:extLst>
      <p:ext uri="{BB962C8B-B14F-4D97-AF65-F5344CB8AC3E}">
        <p14:creationId xmlns:p14="http://schemas.microsoft.com/office/powerpoint/2010/main" val="2810251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457200"/>
            <a:ext cx="8763000" cy="442913"/>
          </a:xfrm>
        </p:spPr>
        <p:txBody>
          <a:bodyPr>
            <a:normAutofit fontScale="90000"/>
          </a:bodyPr>
          <a:lstStyle/>
          <a:p>
            <a:pPr eaLnBrk="1" hangingPunct="1"/>
            <a:r>
              <a:rPr lang="en-US" altLang="zh-CN" sz="3200">
                <a:latin typeface="Tahoma" charset="0"/>
                <a:ea typeface="SimSun" charset="0"/>
                <a:cs typeface="SimSun" charset="0"/>
              </a:rPr>
              <a:t>The K-Medoid Clustering Method</a:t>
            </a:r>
          </a:p>
        </p:txBody>
      </p:sp>
      <p:sp>
        <p:nvSpPr>
          <p:cNvPr id="31747" name="Rectangle 3"/>
          <p:cNvSpPr>
            <a:spLocks noGrp="1" noChangeArrowheads="1"/>
          </p:cNvSpPr>
          <p:nvPr>
            <p:ph idx="1"/>
          </p:nvPr>
        </p:nvSpPr>
        <p:spPr>
          <a:xfrm>
            <a:off x="304800" y="1371600"/>
            <a:ext cx="8610600" cy="5029200"/>
          </a:xfrm>
        </p:spPr>
        <p:txBody>
          <a:bodyPr>
            <a:normAutofit fontScale="92500" lnSpcReduction="10000"/>
          </a:bodyPr>
          <a:lstStyle/>
          <a:p>
            <a:pPr eaLnBrk="1" hangingPunct="1">
              <a:lnSpc>
                <a:spcPct val="150000"/>
              </a:lnSpc>
            </a:pPr>
            <a:r>
              <a:rPr lang="en-US" altLang="zh-CN" sz="2000" i="1">
                <a:latin typeface="Tahoma" charset="0"/>
                <a:ea typeface="SimSun" charset="0"/>
                <a:cs typeface="SimSun" charset="0"/>
              </a:rPr>
              <a:t>K</a:t>
            </a:r>
            <a:r>
              <a:rPr lang="en-US" altLang="zh-CN" sz="2000">
                <a:latin typeface="Tahoma" charset="0"/>
                <a:ea typeface="SimSun" charset="0"/>
                <a:cs typeface="SimSun" charset="0"/>
              </a:rPr>
              <a:t>-</a:t>
            </a:r>
            <a:r>
              <a:rPr lang="en-US" altLang="zh-CN" sz="2000" i="1">
                <a:latin typeface="Tahoma" charset="0"/>
                <a:ea typeface="SimSun" charset="0"/>
                <a:cs typeface="SimSun" charset="0"/>
              </a:rPr>
              <a:t>Medoids</a:t>
            </a:r>
            <a:r>
              <a:rPr lang="en-US" altLang="zh-CN" sz="2000">
                <a:latin typeface="Tahoma" charset="0"/>
                <a:ea typeface="SimSun" charset="0"/>
                <a:cs typeface="SimSun" charset="0"/>
              </a:rPr>
              <a:t> Clustering: Find </a:t>
            </a:r>
            <a:r>
              <a:rPr lang="en-US" altLang="zh-CN" sz="2000" i="1">
                <a:latin typeface="Tahoma" charset="0"/>
                <a:ea typeface="SimSun" charset="0"/>
                <a:cs typeface="SimSun" charset="0"/>
              </a:rPr>
              <a:t>representative</a:t>
            </a:r>
            <a:r>
              <a:rPr lang="en-US" altLang="zh-CN" sz="2000">
                <a:latin typeface="Tahoma" charset="0"/>
                <a:ea typeface="SimSun" charset="0"/>
                <a:cs typeface="SimSun" charset="0"/>
              </a:rPr>
              <a:t> objects (</a:t>
            </a:r>
            <a:r>
              <a:rPr lang="en-US" altLang="zh-CN" sz="2000" u="sng">
                <a:latin typeface="Tahoma" charset="0"/>
                <a:ea typeface="SimSun" charset="0"/>
                <a:cs typeface="SimSun" charset="0"/>
              </a:rPr>
              <a:t>medoids</a:t>
            </a:r>
            <a:r>
              <a:rPr lang="en-US" altLang="zh-CN" sz="2000">
                <a:latin typeface="Tahoma" charset="0"/>
                <a:ea typeface="SimSun" charset="0"/>
                <a:cs typeface="SimSun" charset="0"/>
              </a:rPr>
              <a:t>) in clusters</a:t>
            </a:r>
          </a:p>
          <a:p>
            <a:pPr lvl="1" eaLnBrk="1" hangingPunct="1">
              <a:lnSpc>
                <a:spcPct val="150000"/>
              </a:lnSpc>
            </a:pPr>
            <a:r>
              <a:rPr lang="en-US" altLang="zh-CN" sz="2000" i="1">
                <a:latin typeface="Tahoma" charset="0"/>
                <a:ea typeface="SimSun" charset="0"/>
                <a:cs typeface="SimSun" charset="0"/>
              </a:rPr>
              <a:t>PAM</a:t>
            </a:r>
            <a:r>
              <a:rPr lang="en-US" altLang="zh-CN" sz="2000">
                <a:latin typeface="Tahoma" charset="0"/>
                <a:ea typeface="SimSun" charset="0"/>
                <a:cs typeface="SimSun" charset="0"/>
              </a:rPr>
              <a:t> (Partitioning Around Medoids, Kaufmann &amp; Rousseeuw 1987)</a:t>
            </a:r>
          </a:p>
          <a:p>
            <a:pPr lvl="2" eaLnBrk="1" hangingPunct="1">
              <a:lnSpc>
                <a:spcPct val="150000"/>
              </a:lnSpc>
            </a:pPr>
            <a:r>
              <a:rPr lang="en-US" altLang="zh-CN" sz="2000">
                <a:latin typeface="Tahoma" charset="0"/>
                <a:ea typeface="SimSun" charset="0"/>
                <a:cs typeface="SimSun" charset="0"/>
              </a:rPr>
              <a:t>Starts from an initial set of medoids and iteratively replaces one of the medoids by one of the non-medoids if it improves the total distance of the resulting clustering</a:t>
            </a:r>
          </a:p>
          <a:p>
            <a:pPr lvl="2" eaLnBrk="1" hangingPunct="1">
              <a:lnSpc>
                <a:spcPct val="150000"/>
              </a:lnSpc>
            </a:pPr>
            <a:r>
              <a:rPr lang="en-US" altLang="zh-CN" sz="2000" i="1">
                <a:latin typeface="Tahoma" charset="0"/>
                <a:ea typeface="SimSun" charset="0"/>
                <a:cs typeface="SimSun" charset="0"/>
              </a:rPr>
              <a:t>PAM</a:t>
            </a:r>
            <a:r>
              <a:rPr lang="en-US" altLang="zh-CN" sz="2000">
                <a:latin typeface="Tahoma" charset="0"/>
                <a:ea typeface="SimSun" charset="0"/>
                <a:cs typeface="SimSun" charset="0"/>
              </a:rPr>
              <a:t> works effectively for small data sets, but does not scale well for large data sets (due to the computational complexity)</a:t>
            </a:r>
          </a:p>
          <a:p>
            <a:pPr eaLnBrk="1" hangingPunct="1">
              <a:lnSpc>
                <a:spcPct val="150000"/>
              </a:lnSpc>
            </a:pPr>
            <a:r>
              <a:rPr lang="en-US" altLang="zh-CN" sz="2000">
                <a:latin typeface="Tahoma" charset="0"/>
                <a:ea typeface="SimSun" charset="0"/>
                <a:cs typeface="SimSun" charset="0"/>
              </a:rPr>
              <a:t>Efficiency improvement on PAM</a:t>
            </a:r>
          </a:p>
          <a:p>
            <a:pPr lvl="1" eaLnBrk="1" hangingPunct="1">
              <a:lnSpc>
                <a:spcPct val="150000"/>
              </a:lnSpc>
            </a:pPr>
            <a:r>
              <a:rPr lang="en-US" altLang="zh-CN" sz="2000" i="1">
                <a:latin typeface="Tahoma" charset="0"/>
                <a:ea typeface="SimSun" charset="0"/>
                <a:cs typeface="SimSun" charset="0"/>
              </a:rPr>
              <a:t>CLARA</a:t>
            </a:r>
            <a:r>
              <a:rPr lang="en-US" altLang="zh-CN" sz="2000">
                <a:latin typeface="Tahoma" charset="0"/>
                <a:ea typeface="SimSun" charset="0"/>
                <a:cs typeface="SimSun" charset="0"/>
              </a:rPr>
              <a:t> (Kaufmann &amp; Rousseeuw, 1990): PAM on samples</a:t>
            </a:r>
          </a:p>
          <a:p>
            <a:pPr lvl="1" eaLnBrk="1" hangingPunct="1">
              <a:lnSpc>
                <a:spcPct val="150000"/>
              </a:lnSpc>
            </a:pPr>
            <a:r>
              <a:rPr lang="en-US" altLang="zh-CN" sz="2000" i="1">
                <a:latin typeface="Tahoma" charset="0"/>
                <a:ea typeface="SimSun" charset="0"/>
                <a:cs typeface="SimSun" charset="0"/>
              </a:rPr>
              <a:t>CLARANS</a:t>
            </a:r>
            <a:r>
              <a:rPr lang="en-US" altLang="zh-CN" sz="2000">
                <a:latin typeface="Tahoma" charset="0"/>
                <a:ea typeface="SimSun" charset="0"/>
                <a:cs typeface="SimSun" charset="0"/>
              </a:rPr>
              <a:t> (Ng &amp; Han, 1994): Randomized re-sampling</a:t>
            </a:r>
          </a:p>
        </p:txBody>
      </p:sp>
      <p:sp>
        <p:nvSpPr>
          <p:cNvPr id="31748"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51FA88D2-2422-B840-BAF0-463A6D0B0091}" type="slidenum">
              <a:rPr lang="en-US" altLang="zh-CN" sz="1200">
                <a:ea typeface="SimSun" charset="0"/>
                <a:cs typeface="SimSun" charset="0"/>
              </a:rPr>
              <a:pPr/>
              <a:t>15</a:t>
            </a:fld>
            <a:endParaRPr lang="en-US" altLang="zh-CN" sz="1200">
              <a:ea typeface="SimSun" charset="0"/>
              <a:cs typeface="SimSun" charset="0"/>
            </a:endParaRPr>
          </a:p>
        </p:txBody>
      </p:sp>
    </p:spTree>
    <p:extLst>
      <p:ext uri="{BB962C8B-B14F-4D97-AF65-F5344CB8AC3E}">
        <p14:creationId xmlns:p14="http://schemas.microsoft.com/office/powerpoint/2010/main" val="1120284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50888" y="492125"/>
            <a:ext cx="7297737" cy="442913"/>
          </a:xfrm>
        </p:spPr>
        <p:txBody>
          <a:bodyPr lIns="92075" tIns="46038" rIns="92075" bIns="46038" anchor="ctr">
            <a:normAutofit fontScale="90000"/>
          </a:bodyPr>
          <a:lstStyle/>
          <a:p>
            <a:pPr eaLnBrk="1" hangingPunct="1"/>
            <a:r>
              <a:rPr lang="en-US" altLang="zh-CN">
                <a:latin typeface="Tahoma" charset="0"/>
                <a:ea typeface="SimSun" charset="0"/>
                <a:cs typeface="SimSun" charset="0"/>
              </a:rPr>
              <a:t>Hierarchical Clustering</a:t>
            </a:r>
            <a:endParaRPr lang="en-US" altLang="zh-CN" sz="4400">
              <a:latin typeface="Tahoma" charset="0"/>
              <a:ea typeface="SimSun" charset="0"/>
              <a:cs typeface="SimSun" charset="0"/>
            </a:endParaRPr>
          </a:p>
        </p:txBody>
      </p:sp>
      <p:sp>
        <p:nvSpPr>
          <p:cNvPr id="33795" name="Rectangle 3"/>
          <p:cNvSpPr>
            <a:spLocks noGrp="1" noChangeArrowheads="1"/>
          </p:cNvSpPr>
          <p:nvPr>
            <p:ph idx="1"/>
          </p:nvPr>
        </p:nvSpPr>
        <p:spPr>
          <a:xfrm>
            <a:off x="304800" y="1371600"/>
            <a:ext cx="8305800" cy="1219200"/>
          </a:xfrm>
        </p:spPr>
        <p:txBody>
          <a:bodyPr lIns="92075" tIns="46038" rIns="92075" bIns="46038"/>
          <a:lstStyle/>
          <a:p>
            <a:pPr eaLnBrk="1" hangingPunct="1">
              <a:spcBef>
                <a:spcPct val="50000"/>
              </a:spcBef>
            </a:pPr>
            <a:r>
              <a:rPr lang="en-US" altLang="zh-CN" sz="2400">
                <a:latin typeface="Tahoma" charset="0"/>
                <a:ea typeface="SimSun" charset="0"/>
                <a:cs typeface="SimSun" charset="0"/>
              </a:rPr>
              <a:t>Use distance matrix as clustering criteria.  This method does not require the number of clusters </a:t>
            </a:r>
            <a:r>
              <a:rPr lang="en-US" altLang="zh-CN" sz="2400" b="1" i="1">
                <a:latin typeface="Tahoma" charset="0"/>
                <a:ea typeface="SimSun" charset="0"/>
                <a:cs typeface="SimSun" charset="0"/>
              </a:rPr>
              <a:t>k</a:t>
            </a:r>
            <a:r>
              <a:rPr lang="en-US" altLang="zh-CN" sz="2400">
                <a:latin typeface="Tahoma" charset="0"/>
                <a:ea typeface="SimSun" charset="0"/>
                <a:cs typeface="SimSun" charset="0"/>
              </a:rPr>
              <a:t> as an input, but needs a termination condition </a:t>
            </a:r>
          </a:p>
        </p:txBody>
      </p:sp>
      <p:sp>
        <p:nvSpPr>
          <p:cNvPr id="33797" name="Slide Number Placeholder 62"/>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A95FBF65-6BE6-0B45-B3C2-3971AE97CF02}" type="slidenum">
              <a:rPr lang="en-US" altLang="zh-CN" sz="1200">
                <a:ea typeface="SimSun" charset="0"/>
                <a:cs typeface="SimSun" charset="0"/>
              </a:rPr>
              <a:pPr/>
              <a:t>16</a:t>
            </a:fld>
            <a:endParaRPr lang="en-US" altLang="zh-CN" sz="1200">
              <a:ea typeface="SimSun" charset="0"/>
              <a:cs typeface="SimSun" charset="0"/>
            </a:endParaRPr>
          </a:p>
        </p:txBody>
      </p:sp>
      <p:grpSp>
        <p:nvGrpSpPr>
          <p:cNvPr id="33796" name="Group 4"/>
          <p:cNvGrpSpPr>
            <a:grpSpLocks/>
          </p:cNvGrpSpPr>
          <p:nvPr/>
        </p:nvGrpSpPr>
        <p:grpSpPr bwMode="auto">
          <a:xfrm>
            <a:off x="990600" y="2743200"/>
            <a:ext cx="7108825" cy="3641725"/>
            <a:chOff x="1200" y="1776"/>
            <a:chExt cx="4478" cy="2294"/>
          </a:xfrm>
        </p:grpSpPr>
        <p:sp>
          <p:nvSpPr>
            <p:cNvPr id="33798"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3799" name="Group 6"/>
            <p:cNvGrpSpPr>
              <a:grpSpLocks/>
            </p:cNvGrpSpPr>
            <p:nvPr/>
          </p:nvGrpSpPr>
          <p:grpSpPr bwMode="auto">
            <a:xfrm>
              <a:off x="1440" y="1785"/>
              <a:ext cx="480" cy="327"/>
              <a:chOff x="1104" y="1785"/>
              <a:chExt cx="480" cy="327"/>
            </a:xfrm>
          </p:grpSpPr>
          <p:sp>
            <p:nvSpPr>
              <p:cNvPr id="33851"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52" name="Text Box 8"/>
              <p:cNvSpPr txBox="1">
                <a:spLocks noChangeArrowheads="1"/>
              </p:cNvSpPr>
              <p:nvPr/>
            </p:nvSpPr>
            <p:spPr bwMode="auto">
              <a:xfrm>
                <a:off x="1104" y="1785"/>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0</a:t>
                </a:r>
              </a:p>
            </p:txBody>
          </p:sp>
        </p:grpSp>
        <p:grpSp>
          <p:nvGrpSpPr>
            <p:cNvPr id="33800" name="Group 9"/>
            <p:cNvGrpSpPr>
              <a:grpSpLocks/>
            </p:cNvGrpSpPr>
            <p:nvPr/>
          </p:nvGrpSpPr>
          <p:grpSpPr bwMode="auto">
            <a:xfrm>
              <a:off x="1968" y="1776"/>
              <a:ext cx="480" cy="327"/>
              <a:chOff x="1104" y="1785"/>
              <a:chExt cx="480" cy="327"/>
            </a:xfrm>
          </p:grpSpPr>
          <p:sp>
            <p:nvSpPr>
              <p:cNvPr id="33849"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50" name="Text Box 11"/>
              <p:cNvSpPr txBox="1">
                <a:spLocks noChangeArrowheads="1"/>
              </p:cNvSpPr>
              <p:nvPr/>
            </p:nvSpPr>
            <p:spPr bwMode="auto">
              <a:xfrm>
                <a:off x="1104" y="1785"/>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1</a:t>
                </a:r>
              </a:p>
            </p:txBody>
          </p:sp>
        </p:grpSp>
        <p:grpSp>
          <p:nvGrpSpPr>
            <p:cNvPr id="33801" name="Group 12"/>
            <p:cNvGrpSpPr>
              <a:grpSpLocks/>
            </p:cNvGrpSpPr>
            <p:nvPr/>
          </p:nvGrpSpPr>
          <p:grpSpPr bwMode="auto">
            <a:xfrm>
              <a:off x="2496" y="1776"/>
              <a:ext cx="480" cy="327"/>
              <a:chOff x="1104" y="1785"/>
              <a:chExt cx="480" cy="327"/>
            </a:xfrm>
          </p:grpSpPr>
          <p:sp>
            <p:nvSpPr>
              <p:cNvPr id="33847"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48" name="Text Box 14"/>
              <p:cNvSpPr txBox="1">
                <a:spLocks noChangeArrowheads="1"/>
              </p:cNvSpPr>
              <p:nvPr/>
            </p:nvSpPr>
            <p:spPr bwMode="auto">
              <a:xfrm>
                <a:off x="1104" y="1785"/>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2</a:t>
                </a:r>
              </a:p>
            </p:txBody>
          </p:sp>
        </p:grpSp>
        <p:grpSp>
          <p:nvGrpSpPr>
            <p:cNvPr id="33802" name="Group 15"/>
            <p:cNvGrpSpPr>
              <a:grpSpLocks/>
            </p:cNvGrpSpPr>
            <p:nvPr/>
          </p:nvGrpSpPr>
          <p:grpSpPr bwMode="auto">
            <a:xfrm>
              <a:off x="2976" y="1776"/>
              <a:ext cx="480" cy="327"/>
              <a:chOff x="1104" y="1785"/>
              <a:chExt cx="480" cy="327"/>
            </a:xfrm>
          </p:grpSpPr>
          <p:sp>
            <p:nvSpPr>
              <p:cNvPr id="33845"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46" name="Text Box 17"/>
              <p:cNvSpPr txBox="1">
                <a:spLocks noChangeArrowheads="1"/>
              </p:cNvSpPr>
              <p:nvPr/>
            </p:nvSpPr>
            <p:spPr bwMode="auto">
              <a:xfrm>
                <a:off x="1104" y="1785"/>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3</a:t>
                </a:r>
              </a:p>
            </p:txBody>
          </p:sp>
        </p:grpSp>
        <p:grpSp>
          <p:nvGrpSpPr>
            <p:cNvPr id="33803" name="Group 18"/>
            <p:cNvGrpSpPr>
              <a:grpSpLocks/>
            </p:cNvGrpSpPr>
            <p:nvPr/>
          </p:nvGrpSpPr>
          <p:grpSpPr bwMode="auto">
            <a:xfrm>
              <a:off x="3456" y="1776"/>
              <a:ext cx="480" cy="327"/>
              <a:chOff x="1104" y="1785"/>
              <a:chExt cx="480" cy="327"/>
            </a:xfrm>
          </p:grpSpPr>
          <p:sp>
            <p:nvSpPr>
              <p:cNvPr id="33843"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44" name="Text Box 20"/>
              <p:cNvSpPr txBox="1">
                <a:spLocks noChangeArrowheads="1"/>
              </p:cNvSpPr>
              <p:nvPr/>
            </p:nvSpPr>
            <p:spPr bwMode="auto">
              <a:xfrm>
                <a:off x="1104" y="1785"/>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4</a:t>
                </a:r>
              </a:p>
            </p:txBody>
          </p:sp>
        </p:grpSp>
        <p:sp>
          <p:nvSpPr>
            <p:cNvPr id="33804" name="Text Box 21"/>
            <p:cNvSpPr txBox="1">
              <a:spLocks noChangeArrowheads="1"/>
            </p:cNvSpPr>
            <p:nvPr/>
          </p:nvSpPr>
          <p:spPr bwMode="auto">
            <a:xfrm>
              <a:off x="1440" y="2508"/>
              <a:ext cx="2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b</a:t>
              </a:r>
            </a:p>
          </p:txBody>
        </p:sp>
        <p:sp>
          <p:nvSpPr>
            <p:cNvPr id="33805" name="Text Box 22"/>
            <p:cNvSpPr txBox="1">
              <a:spLocks noChangeArrowheads="1"/>
            </p:cNvSpPr>
            <p:nvPr/>
          </p:nvSpPr>
          <p:spPr bwMode="auto">
            <a:xfrm>
              <a:off x="1440" y="3108"/>
              <a:ext cx="2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d</a:t>
              </a:r>
            </a:p>
          </p:txBody>
        </p:sp>
        <p:sp>
          <p:nvSpPr>
            <p:cNvPr id="33806" name="Text Box 23"/>
            <p:cNvSpPr txBox="1">
              <a:spLocks noChangeArrowheads="1"/>
            </p:cNvSpPr>
            <p:nvPr/>
          </p:nvSpPr>
          <p:spPr bwMode="auto">
            <a:xfrm>
              <a:off x="1440" y="2808"/>
              <a:ext cx="20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c</a:t>
              </a:r>
            </a:p>
          </p:txBody>
        </p:sp>
        <p:sp>
          <p:nvSpPr>
            <p:cNvPr id="33807" name="Text Box 24"/>
            <p:cNvSpPr txBox="1">
              <a:spLocks noChangeArrowheads="1"/>
            </p:cNvSpPr>
            <p:nvPr/>
          </p:nvSpPr>
          <p:spPr bwMode="auto">
            <a:xfrm>
              <a:off x="1440" y="3408"/>
              <a:ext cx="20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e</a:t>
              </a:r>
            </a:p>
          </p:txBody>
        </p:sp>
        <p:sp>
          <p:nvSpPr>
            <p:cNvPr id="33808" name="Text Box 25"/>
            <p:cNvSpPr txBox="1">
              <a:spLocks noChangeArrowheads="1"/>
            </p:cNvSpPr>
            <p:nvPr/>
          </p:nvSpPr>
          <p:spPr bwMode="auto">
            <a:xfrm>
              <a:off x="1440" y="2208"/>
              <a:ext cx="20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a</a:t>
              </a:r>
            </a:p>
          </p:txBody>
        </p:sp>
        <p:sp>
          <p:nvSpPr>
            <p:cNvPr id="33809"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10"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11"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12"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13"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14" name="Text Box 31"/>
            <p:cNvSpPr txBox="1">
              <a:spLocks noChangeArrowheads="1"/>
            </p:cNvSpPr>
            <p:nvPr/>
          </p:nvSpPr>
          <p:spPr bwMode="auto">
            <a:xfrm>
              <a:off x="1968" y="2304"/>
              <a:ext cx="34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a b</a:t>
              </a:r>
            </a:p>
          </p:txBody>
        </p:sp>
        <p:sp>
          <p:nvSpPr>
            <p:cNvPr id="33815"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16" name="Text Box 33"/>
            <p:cNvSpPr txBox="1">
              <a:spLocks noChangeArrowheads="1"/>
            </p:cNvSpPr>
            <p:nvPr/>
          </p:nvSpPr>
          <p:spPr bwMode="auto">
            <a:xfrm>
              <a:off x="2496" y="3216"/>
              <a:ext cx="34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d e</a:t>
              </a:r>
            </a:p>
          </p:txBody>
        </p:sp>
        <p:sp>
          <p:nvSpPr>
            <p:cNvPr id="33817"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18" name="Text Box 35"/>
            <p:cNvSpPr txBox="1">
              <a:spLocks noChangeArrowheads="1"/>
            </p:cNvSpPr>
            <p:nvPr/>
          </p:nvSpPr>
          <p:spPr bwMode="auto">
            <a:xfrm>
              <a:off x="2880" y="2928"/>
              <a:ext cx="47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c d e</a:t>
              </a:r>
            </a:p>
          </p:txBody>
        </p:sp>
        <p:sp>
          <p:nvSpPr>
            <p:cNvPr id="33819"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20" name="Text Box 37"/>
            <p:cNvSpPr txBox="1">
              <a:spLocks noChangeArrowheads="1"/>
            </p:cNvSpPr>
            <p:nvPr/>
          </p:nvSpPr>
          <p:spPr bwMode="auto">
            <a:xfrm>
              <a:off x="3216" y="2592"/>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a:latin typeface="Times New Roman" charset="0"/>
                  <a:ea typeface="SimSun" charset="0"/>
                  <a:cs typeface="SimSun" charset="0"/>
                </a:rPr>
                <a:t>a b c d e</a:t>
              </a:r>
            </a:p>
          </p:txBody>
        </p:sp>
        <p:sp>
          <p:nvSpPr>
            <p:cNvPr id="33821"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33822"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23"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24" name="Text Box 41"/>
            <p:cNvSpPr txBox="1">
              <a:spLocks noChangeArrowheads="1"/>
            </p:cNvSpPr>
            <p:nvPr/>
          </p:nvSpPr>
          <p:spPr bwMode="auto">
            <a:xfrm>
              <a:off x="1440" y="3810"/>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4</a:t>
              </a:r>
            </a:p>
          </p:txBody>
        </p:sp>
        <p:sp>
          <p:nvSpPr>
            <p:cNvPr id="33825"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26" name="Text Box 43"/>
            <p:cNvSpPr txBox="1">
              <a:spLocks noChangeArrowheads="1"/>
            </p:cNvSpPr>
            <p:nvPr/>
          </p:nvSpPr>
          <p:spPr bwMode="auto">
            <a:xfrm>
              <a:off x="1968" y="3801"/>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3</a:t>
              </a:r>
            </a:p>
          </p:txBody>
        </p:sp>
        <p:sp>
          <p:nvSpPr>
            <p:cNvPr id="33827"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28" name="Text Box 45"/>
            <p:cNvSpPr txBox="1">
              <a:spLocks noChangeArrowheads="1"/>
            </p:cNvSpPr>
            <p:nvPr/>
          </p:nvSpPr>
          <p:spPr bwMode="auto">
            <a:xfrm>
              <a:off x="2496" y="3801"/>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2</a:t>
              </a:r>
            </a:p>
          </p:txBody>
        </p:sp>
        <p:sp>
          <p:nvSpPr>
            <p:cNvPr id="33829"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30" name="Text Box 47"/>
            <p:cNvSpPr txBox="1">
              <a:spLocks noChangeArrowheads="1"/>
            </p:cNvSpPr>
            <p:nvPr/>
          </p:nvSpPr>
          <p:spPr bwMode="auto">
            <a:xfrm>
              <a:off x="2976" y="3801"/>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1</a:t>
              </a:r>
            </a:p>
          </p:txBody>
        </p:sp>
        <p:sp>
          <p:nvSpPr>
            <p:cNvPr id="33831"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32" name="Text Box 49"/>
            <p:cNvSpPr txBox="1">
              <a:spLocks noChangeArrowheads="1"/>
            </p:cNvSpPr>
            <p:nvPr/>
          </p:nvSpPr>
          <p:spPr bwMode="auto">
            <a:xfrm>
              <a:off x="3456" y="3801"/>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a:latin typeface="Times New Roman" charset="0"/>
                  <a:ea typeface="SimSun" charset="0"/>
                  <a:cs typeface="SimSun" charset="0"/>
                </a:rPr>
                <a:t>Step 0</a:t>
              </a:r>
            </a:p>
          </p:txBody>
        </p:sp>
        <p:sp>
          <p:nvSpPr>
            <p:cNvPr id="33833"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34"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35"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36"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37"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38"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39"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40"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41" name="Text Box 58"/>
            <p:cNvSpPr txBox="1">
              <a:spLocks noChangeArrowheads="1"/>
            </p:cNvSpPr>
            <p:nvPr/>
          </p:nvSpPr>
          <p:spPr bwMode="auto">
            <a:xfrm>
              <a:off x="4401" y="1814"/>
              <a:ext cx="1277" cy="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b="1" dirty="0">
                  <a:latin typeface="Times New Roman" charset="0"/>
                  <a:ea typeface="SimSun" charset="0"/>
                  <a:cs typeface="SimSun" charset="0"/>
                </a:rPr>
                <a:t>agglomerative</a:t>
              </a:r>
            </a:p>
            <a:p>
              <a:pPr eaLnBrk="0" hangingPunct="0"/>
              <a:r>
                <a:rPr lang="en-US" altLang="zh-CN" sz="1800" b="1" dirty="0">
                  <a:latin typeface="Times New Roman" charset="0"/>
                  <a:ea typeface="SimSun" charset="0"/>
                  <a:cs typeface="SimSun" charset="0"/>
                </a:rPr>
                <a:t>(AGNES)</a:t>
              </a:r>
            </a:p>
          </p:txBody>
        </p:sp>
        <p:sp>
          <p:nvSpPr>
            <p:cNvPr id="33842" name="Text Box 59"/>
            <p:cNvSpPr txBox="1">
              <a:spLocks noChangeArrowheads="1"/>
            </p:cNvSpPr>
            <p:nvPr/>
          </p:nvSpPr>
          <p:spPr bwMode="auto">
            <a:xfrm>
              <a:off x="4401" y="3552"/>
              <a:ext cx="875" cy="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r>
                <a:rPr lang="en-US" altLang="zh-CN" sz="1800" b="1">
                  <a:latin typeface="Times New Roman" charset="0"/>
                  <a:ea typeface="SimSun" charset="0"/>
                  <a:cs typeface="SimSun" charset="0"/>
                </a:rPr>
                <a:t>divisive</a:t>
              </a:r>
            </a:p>
            <a:p>
              <a:pPr eaLnBrk="0" hangingPunct="0"/>
              <a:r>
                <a:rPr lang="en-US" altLang="zh-CN" sz="1800" b="1">
                  <a:latin typeface="Times New Roman" charset="0"/>
                  <a:ea typeface="SimSun" charset="0"/>
                  <a:cs typeface="SimSun" charset="0"/>
                </a:rPr>
                <a:t>(DIANA)</a:t>
              </a:r>
              <a:endParaRPr lang="en-US" altLang="zh-CN" sz="1800">
                <a:latin typeface="Times New Roman" charset="0"/>
                <a:ea typeface="SimSun" charset="0"/>
                <a:cs typeface="SimSun" charset="0"/>
              </a:endParaRPr>
            </a:p>
          </p:txBody>
        </p:sp>
      </p:grpSp>
    </p:spTree>
    <p:extLst>
      <p:ext uri="{BB962C8B-B14F-4D97-AF65-F5344CB8AC3E}">
        <p14:creationId xmlns:p14="http://schemas.microsoft.com/office/powerpoint/2010/main" val="3028695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95400" y="304800"/>
            <a:ext cx="7162800" cy="762000"/>
          </a:xfrm>
        </p:spPr>
        <p:txBody>
          <a:bodyPr/>
          <a:lstStyle/>
          <a:p>
            <a:pPr eaLnBrk="1" hangingPunct="1"/>
            <a:r>
              <a:rPr lang="en-US" altLang="zh-CN" sz="3200" dirty="0">
                <a:latin typeface="Tahoma" charset="0"/>
                <a:ea typeface="SimSun" charset="0"/>
                <a:cs typeface="SimSun" charset="0"/>
              </a:rPr>
              <a:t>AGNES (Agglomerative Nesting)</a:t>
            </a:r>
            <a:endParaRPr lang="en-US" altLang="zh-CN" sz="2400" dirty="0">
              <a:latin typeface="Tahoma" charset="0"/>
              <a:ea typeface="SimSun" charset="0"/>
              <a:cs typeface="SimSun" charset="0"/>
            </a:endParaRPr>
          </a:p>
        </p:txBody>
      </p:sp>
      <p:sp>
        <p:nvSpPr>
          <p:cNvPr id="34819" name="Rectangle 3"/>
          <p:cNvSpPr>
            <a:spLocks noGrp="1" noChangeArrowheads="1"/>
          </p:cNvSpPr>
          <p:nvPr>
            <p:ph idx="1"/>
          </p:nvPr>
        </p:nvSpPr>
        <p:spPr>
          <a:xfrm>
            <a:off x="304800" y="1371600"/>
            <a:ext cx="8610600" cy="2895600"/>
          </a:xfrm>
        </p:spPr>
        <p:txBody>
          <a:bodyPr/>
          <a:lstStyle/>
          <a:p>
            <a:pPr eaLnBrk="1" hangingPunct="1">
              <a:lnSpc>
                <a:spcPct val="80000"/>
              </a:lnSpc>
              <a:spcBef>
                <a:spcPct val="50000"/>
              </a:spcBef>
              <a:buClr>
                <a:schemeClr val="tx1"/>
              </a:buClr>
            </a:pPr>
            <a:r>
              <a:rPr lang="en-US" altLang="zh-CN" sz="2400">
                <a:latin typeface="Tahoma" charset="0"/>
                <a:ea typeface="SimSun" charset="0"/>
                <a:cs typeface="SimSun" charset="0"/>
              </a:rPr>
              <a:t>Introduced in Kaufmann and Rousseeuw (1990)</a:t>
            </a:r>
          </a:p>
          <a:p>
            <a:pPr eaLnBrk="1" hangingPunct="1">
              <a:lnSpc>
                <a:spcPct val="80000"/>
              </a:lnSpc>
              <a:spcBef>
                <a:spcPct val="50000"/>
              </a:spcBef>
              <a:buClr>
                <a:schemeClr val="tx1"/>
              </a:buClr>
            </a:pPr>
            <a:r>
              <a:rPr lang="en-US" altLang="zh-CN" sz="2400">
                <a:latin typeface="Tahoma" charset="0"/>
                <a:ea typeface="SimSun" charset="0"/>
                <a:cs typeface="SimSun" charset="0"/>
              </a:rPr>
              <a:t>Implemented in statistical packages, e.g., Splus</a:t>
            </a:r>
          </a:p>
          <a:p>
            <a:pPr eaLnBrk="1" hangingPunct="1">
              <a:lnSpc>
                <a:spcPct val="80000"/>
              </a:lnSpc>
              <a:spcBef>
                <a:spcPct val="50000"/>
              </a:spcBef>
              <a:buClr>
                <a:schemeClr val="tx1"/>
              </a:buClr>
            </a:pPr>
            <a:r>
              <a:rPr lang="en-US" altLang="zh-CN" sz="2400">
                <a:latin typeface="Tahoma" charset="0"/>
                <a:ea typeface="SimSun" charset="0"/>
                <a:cs typeface="SimSun" charset="0"/>
              </a:rPr>
              <a:t>Use the </a:t>
            </a:r>
            <a:r>
              <a:rPr lang="en-US" altLang="zh-CN" sz="2400" b="1">
                <a:latin typeface="Tahoma" charset="0"/>
                <a:ea typeface="SimSun" charset="0"/>
                <a:cs typeface="SimSun" charset="0"/>
              </a:rPr>
              <a:t>single-link</a:t>
            </a:r>
            <a:r>
              <a:rPr lang="en-US" altLang="zh-CN" sz="2400">
                <a:latin typeface="Tahoma" charset="0"/>
                <a:ea typeface="SimSun" charset="0"/>
                <a:cs typeface="SimSun" charset="0"/>
              </a:rPr>
              <a:t> method and the dissimilarity matrix  </a:t>
            </a:r>
          </a:p>
          <a:p>
            <a:pPr eaLnBrk="1" hangingPunct="1">
              <a:lnSpc>
                <a:spcPct val="80000"/>
              </a:lnSpc>
              <a:spcBef>
                <a:spcPct val="50000"/>
              </a:spcBef>
              <a:buClr>
                <a:schemeClr val="tx1"/>
              </a:buClr>
            </a:pPr>
            <a:r>
              <a:rPr lang="en-US" altLang="zh-CN" sz="2400">
                <a:latin typeface="Tahoma" charset="0"/>
                <a:ea typeface="SimSun" charset="0"/>
                <a:cs typeface="SimSun" charset="0"/>
              </a:rPr>
              <a:t>Merge nodes that have the least dissimilarity</a:t>
            </a:r>
          </a:p>
          <a:p>
            <a:pPr eaLnBrk="1" hangingPunct="1">
              <a:lnSpc>
                <a:spcPct val="80000"/>
              </a:lnSpc>
              <a:spcBef>
                <a:spcPct val="50000"/>
              </a:spcBef>
              <a:buClr>
                <a:schemeClr val="tx1"/>
              </a:buClr>
            </a:pPr>
            <a:r>
              <a:rPr lang="en-US" altLang="zh-CN" sz="2400">
                <a:latin typeface="Tahoma" charset="0"/>
                <a:ea typeface="SimSun" charset="0"/>
                <a:cs typeface="SimSun" charset="0"/>
              </a:rPr>
              <a:t>Go on in a non-descending fashion</a:t>
            </a:r>
          </a:p>
          <a:p>
            <a:pPr eaLnBrk="1" hangingPunct="1">
              <a:lnSpc>
                <a:spcPct val="80000"/>
              </a:lnSpc>
              <a:spcBef>
                <a:spcPct val="50000"/>
              </a:spcBef>
              <a:buClr>
                <a:schemeClr val="tx1"/>
              </a:buClr>
            </a:pPr>
            <a:r>
              <a:rPr lang="en-US" altLang="zh-CN" sz="2400">
                <a:latin typeface="Tahoma" charset="0"/>
                <a:ea typeface="SimSun" charset="0"/>
                <a:cs typeface="SimSun" charset="0"/>
              </a:rPr>
              <a:t>Eventually all nodes belong to the same cluster</a:t>
            </a:r>
          </a:p>
        </p:txBody>
      </p:sp>
      <p:sp>
        <p:nvSpPr>
          <p:cNvPr id="34825" name="Slide Number Placeholder 2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426748F1-BC24-934D-AFEC-19940EF8F4D5}" type="slidenum">
              <a:rPr lang="en-US" altLang="zh-CN" sz="1200">
                <a:ea typeface="SimSun" charset="0"/>
                <a:cs typeface="SimSun" charset="0"/>
              </a:rPr>
              <a:pPr/>
              <a:t>17</a:t>
            </a:fld>
            <a:endParaRPr lang="en-US" altLang="zh-CN" sz="1200">
              <a:ea typeface="SimSun" charset="0"/>
              <a:cs typeface="SimSun" charset="0"/>
            </a:endParaRPr>
          </a:p>
        </p:txBody>
      </p:sp>
      <p:grpSp>
        <p:nvGrpSpPr>
          <p:cNvPr id="34820" name="Group 4"/>
          <p:cNvGrpSpPr>
            <a:grpSpLocks/>
          </p:cNvGrpSpPr>
          <p:nvPr/>
        </p:nvGrpSpPr>
        <p:grpSpPr bwMode="auto">
          <a:xfrm>
            <a:off x="533400" y="4343400"/>
            <a:ext cx="2209800" cy="2017713"/>
            <a:chOff x="384" y="2496"/>
            <a:chExt cx="1392" cy="1271"/>
          </a:xfrm>
        </p:grpSpPr>
        <p:graphicFrame>
          <p:nvGraphicFramePr>
            <p:cNvPr id="34834" name="Object 1026"/>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20532"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835" name="Oval 6"/>
            <p:cNvSpPr>
              <a:spLocks noChangeArrowheads="1"/>
            </p:cNvSpPr>
            <p:nvPr/>
          </p:nvSpPr>
          <p:spPr bwMode="auto">
            <a:xfrm>
              <a:off x="816" y="2736"/>
              <a:ext cx="288" cy="288"/>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ea typeface="SimSun" charset="0"/>
                <a:cs typeface="SimSun" charset="0"/>
              </a:endParaRPr>
            </a:p>
          </p:txBody>
        </p:sp>
        <p:sp>
          <p:nvSpPr>
            <p:cNvPr id="34836" name="Oval 7"/>
            <p:cNvSpPr>
              <a:spLocks noChangeArrowheads="1"/>
            </p:cNvSpPr>
            <p:nvPr/>
          </p:nvSpPr>
          <p:spPr bwMode="auto">
            <a:xfrm>
              <a:off x="816" y="3024"/>
              <a:ext cx="288" cy="288"/>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ea typeface="SimSun" charset="0"/>
                <a:cs typeface="SimSun" charset="0"/>
              </a:endParaRPr>
            </a:p>
          </p:txBody>
        </p:sp>
        <p:sp>
          <p:nvSpPr>
            <p:cNvPr id="34837" name="Oval 8"/>
            <p:cNvSpPr>
              <a:spLocks noChangeArrowheads="1"/>
            </p:cNvSpPr>
            <p:nvPr/>
          </p:nvSpPr>
          <p:spPr bwMode="auto">
            <a:xfrm>
              <a:off x="1392" y="3024"/>
              <a:ext cx="144" cy="288"/>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grpSp>
      <p:grpSp>
        <p:nvGrpSpPr>
          <p:cNvPr id="34821" name="Group 9"/>
          <p:cNvGrpSpPr>
            <a:grpSpLocks/>
          </p:cNvGrpSpPr>
          <p:nvPr/>
        </p:nvGrpSpPr>
        <p:grpSpPr bwMode="auto">
          <a:xfrm>
            <a:off x="3505200" y="4343400"/>
            <a:ext cx="2209800" cy="2017713"/>
            <a:chOff x="1968" y="2496"/>
            <a:chExt cx="1392" cy="1271"/>
          </a:xfrm>
        </p:grpSpPr>
        <p:graphicFrame>
          <p:nvGraphicFramePr>
            <p:cNvPr id="34829" name="Object 1025"/>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20533" name="Worksheet" r:id="rId8" imgW="2200656" imgH="2076907" progId="Excel.Sheet.8">
                    <p:embed/>
                  </p:oleObj>
                </mc:Choice>
                <mc:Fallback>
                  <p:oleObj name="Worksheet" r:id="rId8" imgW="2200656" imgH="207690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830" name="Oval 11"/>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ea typeface="SimSun" charset="0"/>
                <a:cs typeface="SimSun" charset="0"/>
              </a:endParaRPr>
            </a:p>
          </p:txBody>
        </p:sp>
        <p:sp>
          <p:nvSpPr>
            <p:cNvPr id="34831" name="Oval 12"/>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sp>
          <p:nvSpPr>
            <p:cNvPr id="34832" name="Oval 13"/>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sp>
          <p:nvSpPr>
            <p:cNvPr id="34833" name="Oval 14"/>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grpSp>
      <p:grpSp>
        <p:nvGrpSpPr>
          <p:cNvPr id="34822" name="Group 15"/>
          <p:cNvGrpSpPr>
            <a:grpSpLocks/>
          </p:cNvGrpSpPr>
          <p:nvPr/>
        </p:nvGrpSpPr>
        <p:grpSpPr bwMode="auto">
          <a:xfrm>
            <a:off x="6553200" y="4343400"/>
            <a:ext cx="2209800" cy="2017713"/>
            <a:chOff x="3552" y="2496"/>
            <a:chExt cx="1392" cy="1271"/>
          </a:xfrm>
        </p:grpSpPr>
        <p:graphicFrame>
          <p:nvGraphicFramePr>
            <p:cNvPr id="34826" name="Object 102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20534" name="Worksheet" r:id="rId10" imgW="2200656" imgH="2076907" progId="Excel.Sheet.8">
                    <p:embed/>
                  </p:oleObj>
                </mc:Choice>
                <mc:Fallback>
                  <p:oleObj name="Worksheet" r:id="rId10" imgW="2200656" imgH="207690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827" name="Oval 17"/>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sp>
          <p:nvSpPr>
            <p:cNvPr id="34828" name="Oval 18"/>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grpSp>
      <p:sp>
        <p:nvSpPr>
          <p:cNvPr id="34823" name="Line 19"/>
          <p:cNvSpPr>
            <a:spLocks noChangeShapeType="1"/>
          </p:cNvSpPr>
          <p:nvPr/>
        </p:nvSpPr>
        <p:spPr bwMode="auto">
          <a:xfrm>
            <a:off x="2971800" y="5257800"/>
            <a:ext cx="30480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34824" name="Line 20"/>
          <p:cNvSpPr>
            <a:spLocks noChangeShapeType="1"/>
          </p:cNvSpPr>
          <p:nvPr/>
        </p:nvSpPr>
        <p:spPr bwMode="auto">
          <a:xfrm>
            <a:off x="5943600" y="5181600"/>
            <a:ext cx="30480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1497492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304800"/>
            <a:ext cx="5791200" cy="838200"/>
          </a:xfrm>
        </p:spPr>
        <p:txBody>
          <a:bodyPr lIns="92075" tIns="46038" rIns="92075" bIns="46038" anchor="ctr">
            <a:normAutofit/>
          </a:bodyPr>
          <a:lstStyle/>
          <a:p>
            <a:pPr eaLnBrk="1" hangingPunct="1"/>
            <a:r>
              <a:rPr lang="en-US" altLang="zh-CN">
                <a:latin typeface="Tahoma" charset="0"/>
                <a:ea typeface="SimSun" charset="0"/>
                <a:cs typeface="Tahoma" charset="0"/>
                <a:sym typeface="Symbol" charset="0"/>
              </a:rPr>
              <a:t>Distance between Clusters</a:t>
            </a:r>
            <a:endParaRPr lang="en-US" altLang="zh-CN" sz="3200">
              <a:latin typeface="Tahoma" charset="0"/>
              <a:ea typeface="SimSun" charset="0"/>
              <a:cs typeface="Tahoma" charset="0"/>
            </a:endParaRPr>
          </a:p>
        </p:txBody>
      </p:sp>
      <p:sp>
        <p:nvSpPr>
          <p:cNvPr id="37891" name="Rectangle 3"/>
          <p:cNvSpPr>
            <a:spLocks noGrp="1" noChangeArrowheads="1"/>
          </p:cNvSpPr>
          <p:nvPr>
            <p:ph idx="1"/>
          </p:nvPr>
        </p:nvSpPr>
        <p:spPr>
          <a:xfrm>
            <a:off x="304800" y="1295400"/>
            <a:ext cx="8382000" cy="5181600"/>
          </a:xfrm>
        </p:spPr>
        <p:txBody>
          <a:bodyPr lIns="92075" tIns="46038" rIns="92075" bIns="46038">
            <a:normAutofit lnSpcReduction="10000"/>
          </a:bodyPr>
          <a:lstStyle/>
          <a:p>
            <a:pPr eaLnBrk="1" hangingPunct="1">
              <a:lnSpc>
                <a:spcPct val="130000"/>
              </a:lnSpc>
            </a:pPr>
            <a:r>
              <a:rPr lang="en-US" altLang="zh-CN" sz="2400" dirty="0">
                <a:latin typeface="Tahoma" charset="0"/>
                <a:ea typeface="SimSun" charset="0"/>
                <a:cs typeface="Tahoma" charset="0"/>
                <a:sym typeface="Symbol" charset="0"/>
              </a:rPr>
              <a:t>Single link:  </a:t>
            </a:r>
            <a:r>
              <a:rPr lang="en-US" altLang="zh-CN" sz="2000" dirty="0">
                <a:latin typeface="Tahoma" charset="0"/>
                <a:ea typeface="SimSun" charset="0"/>
                <a:cs typeface="Tahoma" charset="0"/>
                <a:sym typeface="Symbol" charset="0"/>
              </a:rPr>
              <a:t>smallest distance between an element in one cluster and an element in the other, i.e.,  </a:t>
            </a:r>
            <a:r>
              <a:rPr lang="en-US" altLang="zh-CN" sz="2000" dirty="0" err="1">
                <a:latin typeface="Tahoma" charset="0"/>
                <a:ea typeface="SimSun" charset="0"/>
                <a:cs typeface="Tahoma" charset="0"/>
                <a:sym typeface="Symbol" charset="0"/>
              </a:rPr>
              <a:t>dist</a:t>
            </a:r>
            <a:r>
              <a:rPr lang="en-US" altLang="zh-CN" sz="2000" dirty="0">
                <a:latin typeface="Tahoma" charset="0"/>
                <a:ea typeface="SimSun" charset="0"/>
                <a:cs typeface="Tahoma" charset="0"/>
                <a:sym typeface="Symbol" charset="0"/>
              </a:rPr>
              <a:t>(K</a:t>
            </a:r>
            <a:r>
              <a:rPr lang="en-US" altLang="zh-CN" sz="2000" baseline="-25000" dirty="0">
                <a:latin typeface="Tahoma" charset="0"/>
                <a:ea typeface="SimSun" charset="0"/>
                <a:cs typeface="Tahoma" charset="0"/>
                <a:sym typeface="Symbol" charset="0"/>
              </a:rPr>
              <a:t>i</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K</a:t>
            </a:r>
            <a:r>
              <a:rPr lang="en-US" altLang="zh-CN" sz="2000" baseline="-25000" dirty="0" err="1">
                <a:latin typeface="Tahoma" charset="0"/>
                <a:ea typeface="SimSun" charset="0"/>
                <a:cs typeface="Tahoma" charset="0"/>
                <a:sym typeface="Symbol" charset="0"/>
              </a:rPr>
              <a:t>j</a:t>
            </a:r>
            <a:r>
              <a:rPr lang="en-US" altLang="zh-CN" sz="2000" dirty="0">
                <a:latin typeface="Tahoma" charset="0"/>
                <a:ea typeface="SimSun" charset="0"/>
                <a:cs typeface="Tahoma" charset="0"/>
                <a:sym typeface="Symbol" charset="0"/>
              </a:rPr>
              <a:t>) = min(t</a:t>
            </a:r>
            <a:r>
              <a:rPr lang="en-US" altLang="zh-CN" sz="2000" baseline="-25000" dirty="0">
                <a:latin typeface="Tahoma" charset="0"/>
                <a:ea typeface="SimSun" charset="0"/>
                <a:cs typeface="Tahoma" charset="0"/>
                <a:sym typeface="Symbol" charset="0"/>
              </a:rPr>
              <a:t>ip</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t</a:t>
            </a:r>
            <a:r>
              <a:rPr lang="en-US" altLang="zh-CN" sz="2000" baseline="-25000" dirty="0" err="1">
                <a:latin typeface="Tahoma" charset="0"/>
                <a:ea typeface="SimSun" charset="0"/>
                <a:cs typeface="Tahoma" charset="0"/>
                <a:sym typeface="Symbol" charset="0"/>
              </a:rPr>
              <a:t>jq</a:t>
            </a:r>
            <a:r>
              <a:rPr lang="en-US" altLang="zh-CN" sz="2000" dirty="0">
                <a:latin typeface="Tahoma" charset="0"/>
                <a:ea typeface="SimSun" charset="0"/>
                <a:cs typeface="Tahoma" charset="0"/>
                <a:sym typeface="Symbol" charset="0"/>
              </a:rPr>
              <a:t>)</a:t>
            </a:r>
          </a:p>
          <a:p>
            <a:pPr eaLnBrk="1" hangingPunct="1">
              <a:lnSpc>
                <a:spcPct val="130000"/>
              </a:lnSpc>
            </a:pPr>
            <a:r>
              <a:rPr lang="en-US" altLang="zh-CN" sz="2400" dirty="0">
                <a:latin typeface="Tahoma" charset="0"/>
                <a:ea typeface="SimSun" charset="0"/>
                <a:cs typeface="Tahoma" charset="0"/>
                <a:sym typeface="Symbol" charset="0"/>
              </a:rPr>
              <a:t>Complete link: </a:t>
            </a:r>
            <a:r>
              <a:rPr lang="en-US" altLang="zh-CN" sz="2000" dirty="0">
                <a:latin typeface="Tahoma" charset="0"/>
                <a:ea typeface="SimSun" charset="0"/>
                <a:cs typeface="Tahoma" charset="0"/>
                <a:sym typeface="Symbol" charset="0"/>
              </a:rPr>
              <a:t>largest distance between an element in one cluster and an element in the other, i.e.,  </a:t>
            </a:r>
            <a:r>
              <a:rPr lang="en-US" altLang="zh-CN" sz="2000" dirty="0" err="1">
                <a:latin typeface="Tahoma" charset="0"/>
                <a:ea typeface="SimSun" charset="0"/>
                <a:cs typeface="Tahoma" charset="0"/>
                <a:sym typeface="Symbol" charset="0"/>
              </a:rPr>
              <a:t>dist</a:t>
            </a:r>
            <a:r>
              <a:rPr lang="en-US" altLang="zh-CN" sz="2000" dirty="0">
                <a:latin typeface="Tahoma" charset="0"/>
                <a:ea typeface="SimSun" charset="0"/>
                <a:cs typeface="Tahoma" charset="0"/>
                <a:sym typeface="Symbol" charset="0"/>
              </a:rPr>
              <a:t>(K</a:t>
            </a:r>
            <a:r>
              <a:rPr lang="en-US" altLang="zh-CN" sz="2000" baseline="-25000" dirty="0">
                <a:latin typeface="Tahoma" charset="0"/>
                <a:ea typeface="SimSun" charset="0"/>
                <a:cs typeface="Tahoma" charset="0"/>
                <a:sym typeface="Symbol" charset="0"/>
              </a:rPr>
              <a:t>i</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K</a:t>
            </a:r>
            <a:r>
              <a:rPr lang="en-US" altLang="zh-CN" sz="2000" baseline="-25000" dirty="0" err="1">
                <a:latin typeface="Tahoma" charset="0"/>
                <a:ea typeface="SimSun" charset="0"/>
                <a:cs typeface="Tahoma" charset="0"/>
                <a:sym typeface="Symbol" charset="0"/>
              </a:rPr>
              <a:t>j</a:t>
            </a:r>
            <a:r>
              <a:rPr lang="en-US" altLang="zh-CN" sz="2000" dirty="0">
                <a:latin typeface="Tahoma" charset="0"/>
                <a:ea typeface="SimSun" charset="0"/>
                <a:cs typeface="Tahoma" charset="0"/>
                <a:sym typeface="Symbol" charset="0"/>
              </a:rPr>
              <a:t>) = max(t</a:t>
            </a:r>
            <a:r>
              <a:rPr lang="en-US" altLang="zh-CN" sz="2000" baseline="-25000" dirty="0">
                <a:latin typeface="Tahoma" charset="0"/>
                <a:ea typeface="SimSun" charset="0"/>
                <a:cs typeface="Tahoma" charset="0"/>
                <a:sym typeface="Symbol" charset="0"/>
              </a:rPr>
              <a:t>ip</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t</a:t>
            </a:r>
            <a:r>
              <a:rPr lang="en-US" altLang="zh-CN" sz="2000" baseline="-25000" dirty="0" err="1">
                <a:latin typeface="Tahoma" charset="0"/>
                <a:ea typeface="SimSun" charset="0"/>
                <a:cs typeface="Tahoma" charset="0"/>
                <a:sym typeface="Symbol" charset="0"/>
              </a:rPr>
              <a:t>jq</a:t>
            </a:r>
            <a:r>
              <a:rPr lang="en-US" altLang="zh-CN" sz="2000" dirty="0">
                <a:latin typeface="Tahoma" charset="0"/>
                <a:ea typeface="SimSun" charset="0"/>
                <a:cs typeface="Tahoma" charset="0"/>
                <a:sym typeface="Symbol" charset="0"/>
              </a:rPr>
              <a:t>)</a:t>
            </a:r>
          </a:p>
          <a:p>
            <a:pPr eaLnBrk="1" hangingPunct="1">
              <a:lnSpc>
                <a:spcPct val="130000"/>
              </a:lnSpc>
            </a:pPr>
            <a:r>
              <a:rPr lang="en-US" altLang="zh-CN" sz="2400" dirty="0">
                <a:latin typeface="Tahoma" charset="0"/>
                <a:ea typeface="SimSun" charset="0"/>
                <a:cs typeface="Tahoma" charset="0"/>
                <a:sym typeface="Symbol" charset="0"/>
              </a:rPr>
              <a:t>Average: </a:t>
            </a:r>
            <a:r>
              <a:rPr lang="en-US" altLang="zh-CN" sz="2000" dirty="0" err="1">
                <a:latin typeface="Tahoma" charset="0"/>
                <a:ea typeface="SimSun" charset="0"/>
                <a:cs typeface="Tahoma" charset="0"/>
                <a:sym typeface="Symbol" charset="0"/>
              </a:rPr>
              <a:t>avg</a:t>
            </a:r>
            <a:r>
              <a:rPr lang="en-US" altLang="zh-CN" sz="2000" dirty="0">
                <a:latin typeface="Tahoma" charset="0"/>
                <a:ea typeface="SimSun" charset="0"/>
                <a:cs typeface="Tahoma" charset="0"/>
                <a:sym typeface="Symbol" charset="0"/>
              </a:rPr>
              <a:t> distance between an element in one cluster and an element in the other, i.e.,  </a:t>
            </a:r>
            <a:r>
              <a:rPr lang="en-US" altLang="zh-CN" sz="2000" dirty="0" err="1">
                <a:latin typeface="Tahoma" charset="0"/>
                <a:ea typeface="SimSun" charset="0"/>
                <a:cs typeface="Tahoma" charset="0"/>
                <a:sym typeface="Symbol" charset="0"/>
              </a:rPr>
              <a:t>dist</a:t>
            </a:r>
            <a:r>
              <a:rPr lang="en-US" altLang="zh-CN" sz="2000" dirty="0">
                <a:latin typeface="Tahoma" charset="0"/>
                <a:ea typeface="SimSun" charset="0"/>
                <a:cs typeface="Tahoma" charset="0"/>
                <a:sym typeface="Symbol" charset="0"/>
              </a:rPr>
              <a:t>(K</a:t>
            </a:r>
            <a:r>
              <a:rPr lang="en-US" altLang="zh-CN" sz="2000" baseline="-25000" dirty="0">
                <a:latin typeface="Tahoma" charset="0"/>
                <a:ea typeface="SimSun" charset="0"/>
                <a:cs typeface="Tahoma" charset="0"/>
                <a:sym typeface="Symbol" charset="0"/>
              </a:rPr>
              <a:t>i</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K</a:t>
            </a:r>
            <a:r>
              <a:rPr lang="en-US" altLang="zh-CN" sz="2000" baseline="-25000" dirty="0" err="1">
                <a:latin typeface="Tahoma" charset="0"/>
                <a:ea typeface="SimSun" charset="0"/>
                <a:cs typeface="Tahoma" charset="0"/>
                <a:sym typeface="Symbol" charset="0"/>
              </a:rPr>
              <a:t>j</a:t>
            </a:r>
            <a:r>
              <a:rPr lang="en-US" altLang="zh-CN" sz="2000" dirty="0">
                <a:latin typeface="Tahoma" charset="0"/>
                <a:ea typeface="SimSun" charset="0"/>
                <a:cs typeface="Tahoma" charset="0"/>
                <a:sym typeface="Symbol" charset="0"/>
              </a:rPr>
              <a:t>) = </a:t>
            </a:r>
            <a:r>
              <a:rPr lang="en-US" altLang="zh-CN" sz="2000" dirty="0" err="1">
                <a:latin typeface="Tahoma" charset="0"/>
                <a:ea typeface="SimSun" charset="0"/>
                <a:cs typeface="Tahoma" charset="0"/>
                <a:sym typeface="Symbol" charset="0"/>
              </a:rPr>
              <a:t>avg</a:t>
            </a:r>
            <a:r>
              <a:rPr lang="en-US" altLang="zh-CN" sz="2000" dirty="0">
                <a:latin typeface="Tahoma" charset="0"/>
                <a:ea typeface="SimSun" charset="0"/>
                <a:cs typeface="Tahoma" charset="0"/>
                <a:sym typeface="Symbol" charset="0"/>
              </a:rPr>
              <a:t>(t</a:t>
            </a:r>
            <a:r>
              <a:rPr lang="en-US" altLang="zh-CN" sz="2000" baseline="-25000" dirty="0">
                <a:latin typeface="Tahoma" charset="0"/>
                <a:ea typeface="SimSun" charset="0"/>
                <a:cs typeface="Tahoma" charset="0"/>
                <a:sym typeface="Symbol" charset="0"/>
              </a:rPr>
              <a:t>ip</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t</a:t>
            </a:r>
            <a:r>
              <a:rPr lang="en-US" altLang="zh-CN" sz="2000" baseline="-25000" dirty="0" err="1">
                <a:latin typeface="Tahoma" charset="0"/>
                <a:ea typeface="SimSun" charset="0"/>
                <a:cs typeface="Tahoma" charset="0"/>
                <a:sym typeface="Symbol" charset="0"/>
              </a:rPr>
              <a:t>jq</a:t>
            </a:r>
            <a:r>
              <a:rPr lang="en-US" altLang="zh-CN" sz="2000" dirty="0">
                <a:latin typeface="Tahoma" charset="0"/>
                <a:ea typeface="SimSun" charset="0"/>
                <a:cs typeface="Tahoma" charset="0"/>
                <a:sym typeface="Symbol" charset="0"/>
              </a:rPr>
              <a:t>)</a:t>
            </a:r>
          </a:p>
          <a:p>
            <a:pPr eaLnBrk="1" hangingPunct="1">
              <a:lnSpc>
                <a:spcPct val="130000"/>
              </a:lnSpc>
            </a:pPr>
            <a:r>
              <a:rPr lang="en-US" altLang="zh-CN" sz="2400" dirty="0">
                <a:latin typeface="Tahoma" charset="0"/>
                <a:ea typeface="SimSun" charset="0"/>
                <a:cs typeface="Tahoma" charset="0"/>
                <a:sym typeface="Symbol" charset="0"/>
              </a:rPr>
              <a:t>Centroid: </a:t>
            </a:r>
            <a:r>
              <a:rPr lang="en-US" altLang="zh-CN" sz="2000" dirty="0">
                <a:latin typeface="Tahoma" charset="0"/>
                <a:ea typeface="SimSun" charset="0"/>
                <a:cs typeface="Tahoma" charset="0"/>
                <a:sym typeface="Symbol" charset="0"/>
              </a:rPr>
              <a:t>distance between the centroids of two clusters, i.e.,  </a:t>
            </a:r>
            <a:r>
              <a:rPr lang="en-US" altLang="zh-CN" sz="2000" dirty="0" err="1" smtClean="0">
                <a:latin typeface="Tahoma" charset="0"/>
                <a:ea typeface="SimSun" charset="0"/>
                <a:cs typeface="Tahoma" charset="0"/>
                <a:sym typeface="Symbol" charset="0"/>
              </a:rPr>
              <a:t>dist</a:t>
            </a:r>
            <a:r>
              <a:rPr lang="en-US" altLang="zh-CN" sz="2000" dirty="0" smtClean="0">
                <a:latin typeface="Tahoma" charset="0"/>
                <a:ea typeface="SimSun" charset="0"/>
                <a:cs typeface="Tahoma" charset="0"/>
                <a:sym typeface="Symbol" charset="0"/>
              </a:rPr>
              <a:t>(K</a:t>
            </a:r>
            <a:r>
              <a:rPr lang="en-US" altLang="zh-CN" sz="2000" baseline="-25000" dirty="0" smtClean="0">
                <a:latin typeface="Tahoma" charset="0"/>
                <a:ea typeface="SimSun" charset="0"/>
                <a:cs typeface="Tahoma" charset="0"/>
                <a:sym typeface="Symbol" charset="0"/>
              </a:rPr>
              <a:t>i</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K</a:t>
            </a:r>
            <a:r>
              <a:rPr lang="en-US" altLang="zh-CN" sz="2000" baseline="-25000" dirty="0" err="1">
                <a:latin typeface="Tahoma" charset="0"/>
                <a:ea typeface="SimSun" charset="0"/>
                <a:cs typeface="Tahoma" charset="0"/>
                <a:sym typeface="Symbol" charset="0"/>
              </a:rPr>
              <a:t>j</a:t>
            </a:r>
            <a:r>
              <a:rPr lang="en-US" altLang="zh-CN" sz="2000" dirty="0">
                <a:latin typeface="Tahoma" charset="0"/>
                <a:ea typeface="SimSun" charset="0"/>
                <a:cs typeface="Tahoma" charset="0"/>
                <a:sym typeface="Symbol" charset="0"/>
              </a:rPr>
              <a:t>) = </a:t>
            </a:r>
            <a:r>
              <a:rPr lang="en-US" altLang="zh-CN" sz="2000" dirty="0" err="1">
                <a:latin typeface="Tahoma" charset="0"/>
                <a:ea typeface="SimSun" charset="0"/>
                <a:cs typeface="Tahoma" charset="0"/>
                <a:sym typeface="Symbol" charset="0"/>
              </a:rPr>
              <a:t>dist</a:t>
            </a:r>
            <a:r>
              <a:rPr lang="en-US" altLang="zh-CN" sz="2000" dirty="0">
                <a:latin typeface="Tahoma" charset="0"/>
                <a:ea typeface="SimSun" charset="0"/>
                <a:cs typeface="Tahoma" charset="0"/>
                <a:sym typeface="Symbol" charset="0"/>
              </a:rPr>
              <a:t>(</a:t>
            </a:r>
            <a:r>
              <a:rPr lang="en-US" altLang="zh-CN" sz="2000" dirty="0" err="1">
                <a:latin typeface="Tahoma" charset="0"/>
                <a:ea typeface="SimSun" charset="0"/>
                <a:cs typeface="Tahoma" charset="0"/>
                <a:sym typeface="Symbol" charset="0"/>
              </a:rPr>
              <a:t>C</a:t>
            </a:r>
            <a:r>
              <a:rPr lang="en-US" altLang="zh-CN" sz="2000" baseline="-25000" dirty="0" err="1">
                <a:latin typeface="Tahoma" charset="0"/>
                <a:ea typeface="SimSun" charset="0"/>
                <a:cs typeface="Tahoma" charset="0"/>
                <a:sym typeface="Symbol" charset="0"/>
              </a:rPr>
              <a:t>i</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C</a:t>
            </a:r>
            <a:r>
              <a:rPr lang="en-US" altLang="zh-CN" sz="2000" baseline="-25000" dirty="0" err="1">
                <a:latin typeface="Tahoma" charset="0"/>
                <a:ea typeface="SimSun" charset="0"/>
                <a:cs typeface="Tahoma" charset="0"/>
                <a:sym typeface="Symbol" charset="0"/>
              </a:rPr>
              <a:t>j</a:t>
            </a:r>
            <a:r>
              <a:rPr lang="en-US" altLang="zh-CN" sz="2000" dirty="0">
                <a:latin typeface="Tahoma" charset="0"/>
                <a:ea typeface="SimSun" charset="0"/>
                <a:cs typeface="Tahoma" charset="0"/>
                <a:sym typeface="Symbol" charset="0"/>
              </a:rPr>
              <a:t>)</a:t>
            </a:r>
          </a:p>
          <a:p>
            <a:pPr eaLnBrk="1" hangingPunct="1">
              <a:lnSpc>
                <a:spcPct val="130000"/>
              </a:lnSpc>
            </a:pPr>
            <a:r>
              <a:rPr lang="en-US" altLang="zh-CN" sz="2400" dirty="0" err="1">
                <a:latin typeface="Tahoma" charset="0"/>
                <a:ea typeface="SimSun" charset="0"/>
                <a:cs typeface="Tahoma" charset="0"/>
                <a:sym typeface="Symbol" charset="0"/>
              </a:rPr>
              <a:t>Medoid</a:t>
            </a:r>
            <a:r>
              <a:rPr lang="en-US" altLang="zh-CN" sz="2400" dirty="0">
                <a:latin typeface="Tahoma" charset="0"/>
                <a:ea typeface="SimSun" charset="0"/>
                <a:cs typeface="Tahoma" charset="0"/>
                <a:sym typeface="Symbol" charset="0"/>
              </a:rPr>
              <a:t>: </a:t>
            </a:r>
            <a:r>
              <a:rPr lang="en-US" altLang="zh-CN" sz="2000" dirty="0">
                <a:latin typeface="Tahoma" charset="0"/>
                <a:ea typeface="SimSun" charset="0"/>
                <a:cs typeface="Tahoma" charset="0"/>
                <a:sym typeface="Symbol" charset="0"/>
              </a:rPr>
              <a:t>distance between the </a:t>
            </a:r>
            <a:r>
              <a:rPr lang="en-US" altLang="zh-CN" sz="2000" dirty="0" err="1">
                <a:latin typeface="Tahoma" charset="0"/>
                <a:ea typeface="SimSun" charset="0"/>
                <a:cs typeface="Tahoma" charset="0"/>
                <a:sym typeface="Symbol" charset="0"/>
              </a:rPr>
              <a:t>medoids</a:t>
            </a:r>
            <a:r>
              <a:rPr lang="en-US" altLang="zh-CN" sz="2000" dirty="0">
                <a:latin typeface="Tahoma" charset="0"/>
                <a:ea typeface="SimSun" charset="0"/>
                <a:cs typeface="Tahoma" charset="0"/>
                <a:sym typeface="Symbol" charset="0"/>
              </a:rPr>
              <a:t> of two clusters, i.e.,  </a:t>
            </a:r>
            <a:r>
              <a:rPr lang="en-US" altLang="zh-CN" sz="2000" dirty="0" err="1">
                <a:latin typeface="Tahoma" charset="0"/>
                <a:ea typeface="SimSun" charset="0"/>
                <a:cs typeface="Tahoma" charset="0"/>
                <a:sym typeface="Symbol" charset="0"/>
              </a:rPr>
              <a:t>dist</a:t>
            </a:r>
            <a:r>
              <a:rPr lang="en-US" altLang="zh-CN" sz="2000" dirty="0">
                <a:latin typeface="Tahoma" charset="0"/>
                <a:ea typeface="SimSun" charset="0"/>
                <a:cs typeface="Tahoma" charset="0"/>
                <a:sym typeface="Symbol" charset="0"/>
              </a:rPr>
              <a:t>(K</a:t>
            </a:r>
            <a:r>
              <a:rPr lang="en-US" altLang="zh-CN" sz="2000" baseline="-25000" dirty="0">
                <a:latin typeface="Tahoma" charset="0"/>
                <a:ea typeface="SimSun" charset="0"/>
                <a:cs typeface="Tahoma" charset="0"/>
                <a:sym typeface="Symbol" charset="0"/>
              </a:rPr>
              <a:t>i</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K</a:t>
            </a:r>
            <a:r>
              <a:rPr lang="en-US" altLang="zh-CN" sz="2000" baseline="-25000" dirty="0" err="1">
                <a:latin typeface="Tahoma" charset="0"/>
                <a:ea typeface="SimSun" charset="0"/>
                <a:cs typeface="Tahoma" charset="0"/>
                <a:sym typeface="Symbol" charset="0"/>
              </a:rPr>
              <a:t>j</a:t>
            </a:r>
            <a:r>
              <a:rPr lang="en-US" altLang="zh-CN" sz="2000" dirty="0">
                <a:latin typeface="Tahoma" charset="0"/>
                <a:ea typeface="SimSun" charset="0"/>
                <a:cs typeface="Tahoma" charset="0"/>
                <a:sym typeface="Symbol" charset="0"/>
              </a:rPr>
              <a:t>) = </a:t>
            </a:r>
            <a:r>
              <a:rPr lang="en-US" altLang="zh-CN" sz="2000" dirty="0" err="1">
                <a:latin typeface="Tahoma" charset="0"/>
                <a:ea typeface="SimSun" charset="0"/>
                <a:cs typeface="Tahoma" charset="0"/>
                <a:sym typeface="Symbol" charset="0"/>
              </a:rPr>
              <a:t>dist</a:t>
            </a:r>
            <a:r>
              <a:rPr lang="en-US" altLang="zh-CN" sz="2000" dirty="0">
                <a:latin typeface="Tahoma" charset="0"/>
                <a:ea typeface="SimSun" charset="0"/>
                <a:cs typeface="Tahoma" charset="0"/>
                <a:sym typeface="Symbol" charset="0"/>
              </a:rPr>
              <a:t>(</a:t>
            </a:r>
            <a:r>
              <a:rPr lang="en-US" altLang="zh-CN" sz="2000" dirty="0" err="1">
                <a:latin typeface="Tahoma" charset="0"/>
                <a:ea typeface="SimSun" charset="0"/>
                <a:cs typeface="Tahoma" charset="0"/>
                <a:sym typeface="Symbol" charset="0"/>
              </a:rPr>
              <a:t>M</a:t>
            </a:r>
            <a:r>
              <a:rPr lang="en-US" altLang="zh-CN" sz="2000" baseline="-25000" dirty="0" err="1">
                <a:latin typeface="Tahoma" charset="0"/>
                <a:ea typeface="SimSun" charset="0"/>
                <a:cs typeface="Tahoma" charset="0"/>
                <a:sym typeface="Symbol" charset="0"/>
              </a:rPr>
              <a:t>i</a:t>
            </a:r>
            <a:r>
              <a:rPr lang="en-US" altLang="zh-CN" sz="2000" dirty="0">
                <a:latin typeface="Tahoma" charset="0"/>
                <a:ea typeface="SimSun" charset="0"/>
                <a:cs typeface="Tahoma" charset="0"/>
                <a:sym typeface="Symbol" charset="0"/>
              </a:rPr>
              <a:t>, </a:t>
            </a:r>
            <a:r>
              <a:rPr lang="en-US" altLang="zh-CN" sz="2000" dirty="0" err="1">
                <a:latin typeface="Tahoma" charset="0"/>
                <a:ea typeface="SimSun" charset="0"/>
                <a:cs typeface="Tahoma" charset="0"/>
                <a:sym typeface="Symbol" charset="0"/>
              </a:rPr>
              <a:t>M</a:t>
            </a:r>
            <a:r>
              <a:rPr lang="en-US" altLang="zh-CN" sz="2000" baseline="-25000" dirty="0" err="1">
                <a:latin typeface="Tahoma" charset="0"/>
                <a:ea typeface="SimSun" charset="0"/>
                <a:cs typeface="Tahoma" charset="0"/>
                <a:sym typeface="Symbol" charset="0"/>
              </a:rPr>
              <a:t>j</a:t>
            </a:r>
            <a:r>
              <a:rPr lang="en-US" altLang="zh-CN" sz="2000" dirty="0">
                <a:latin typeface="Tahoma" charset="0"/>
                <a:ea typeface="SimSun" charset="0"/>
                <a:cs typeface="Tahoma" charset="0"/>
                <a:sym typeface="Symbol" charset="0"/>
              </a:rPr>
              <a:t>)</a:t>
            </a:r>
          </a:p>
          <a:p>
            <a:pPr lvl="1" eaLnBrk="1" hangingPunct="1">
              <a:lnSpc>
                <a:spcPct val="130000"/>
              </a:lnSpc>
            </a:pPr>
            <a:r>
              <a:rPr lang="en-US" altLang="zh-CN" sz="2000" dirty="0" err="1">
                <a:latin typeface="Tahoma" charset="0"/>
                <a:ea typeface="SimSun" charset="0"/>
                <a:cs typeface="Tahoma" charset="0"/>
                <a:sym typeface="Symbol" charset="0"/>
              </a:rPr>
              <a:t>Medoid</a:t>
            </a:r>
            <a:r>
              <a:rPr lang="en-US" altLang="zh-CN" sz="2000" dirty="0">
                <a:latin typeface="Tahoma" charset="0"/>
                <a:ea typeface="SimSun" charset="0"/>
                <a:cs typeface="Tahoma" charset="0"/>
                <a:sym typeface="Symbol" charset="0"/>
              </a:rPr>
              <a:t>: a chosen, centrally located object in the cluster</a:t>
            </a:r>
          </a:p>
        </p:txBody>
      </p:sp>
      <p:grpSp>
        <p:nvGrpSpPr>
          <p:cNvPr id="37892" name="Group 45"/>
          <p:cNvGrpSpPr>
            <a:grpSpLocks/>
          </p:cNvGrpSpPr>
          <p:nvPr/>
        </p:nvGrpSpPr>
        <p:grpSpPr bwMode="auto">
          <a:xfrm>
            <a:off x="6096000" y="152400"/>
            <a:ext cx="914400" cy="1066800"/>
            <a:chOff x="6096000" y="152400"/>
            <a:chExt cx="914400" cy="1066800"/>
          </a:xfrm>
        </p:grpSpPr>
        <p:grpSp>
          <p:nvGrpSpPr>
            <p:cNvPr id="37914" name="Group 38"/>
            <p:cNvGrpSpPr>
              <a:grpSpLocks/>
            </p:cNvGrpSpPr>
            <p:nvPr/>
          </p:nvGrpSpPr>
          <p:grpSpPr bwMode="auto">
            <a:xfrm>
              <a:off x="6096000" y="152400"/>
              <a:ext cx="914400" cy="1066800"/>
              <a:chOff x="6096000" y="152400"/>
              <a:chExt cx="914400" cy="1066800"/>
            </a:xfrm>
          </p:grpSpPr>
          <p:sp>
            <p:nvSpPr>
              <p:cNvPr id="7" name="Oval 6"/>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endParaRPr lang="zh-CN" altLang="zh-CN" b="1">
                  <a:solidFill>
                    <a:schemeClr val="tx1"/>
                  </a:solidFill>
                  <a:effectLst>
                    <a:outerShdw blurRad="38100" dist="38100" dir="2700000" algn="tl">
                      <a:srgbClr val="C0C0C0"/>
                    </a:outerShdw>
                  </a:effectLst>
                </a:endParaRPr>
              </a:p>
            </p:txBody>
          </p:sp>
          <p:sp>
            <p:nvSpPr>
              <p:cNvPr id="37917" name="Oval 8"/>
              <p:cNvSpPr>
                <a:spLocks noChangeArrowheads="1"/>
              </p:cNvSpPr>
              <p:nvPr/>
            </p:nvSpPr>
            <p:spPr bwMode="auto">
              <a:xfrm>
                <a:off x="6324600" y="3048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18" name="Oval 9"/>
              <p:cNvSpPr>
                <a:spLocks noChangeArrowheads="1"/>
              </p:cNvSpPr>
              <p:nvPr/>
            </p:nvSpPr>
            <p:spPr bwMode="auto">
              <a:xfrm>
                <a:off x="6477000" y="4572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19" name="Oval 10"/>
              <p:cNvSpPr>
                <a:spLocks noChangeArrowheads="1"/>
              </p:cNvSpPr>
              <p:nvPr/>
            </p:nvSpPr>
            <p:spPr bwMode="auto">
              <a:xfrm>
                <a:off x="6629400" y="8382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0" name="Oval 11"/>
              <p:cNvSpPr>
                <a:spLocks noChangeArrowheads="1"/>
              </p:cNvSpPr>
              <p:nvPr/>
            </p:nvSpPr>
            <p:spPr bwMode="auto">
              <a:xfrm>
                <a:off x="6858000" y="6096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1" name="Oval 12"/>
              <p:cNvSpPr>
                <a:spLocks noChangeArrowheads="1"/>
              </p:cNvSpPr>
              <p:nvPr/>
            </p:nvSpPr>
            <p:spPr bwMode="auto">
              <a:xfrm>
                <a:off x="6172200" y="7620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2" name="Oval 13"/>
              <p:cNvSpPr>
                <a:spLocks noChangeArrowheads="1"/>
              </p:cNvSpPr>
              <p:nvPr/>
            </p:nvSpPr>
            <p:spPr bwMode="auto">
              <a:xfrm>
                <a:off x="6172200" y="4572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3" name="Oval 14"/>
              <p:cNvSpPr>
                <a:spLocks noChangeArrowheads="1"/>
              </p:cNvSpPr>
              <p:nvPr/>
            </p:nvSpPr>
            <p:spPr bwMode="auto">
              <a:xfrm>
                <a:off x="6629400" y="3048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4" name="Oval 16"/>
              <p:cNvSpPr>
                <a:spLocks noChangeArrowheads="1"/>
              </p:cNvSpPr>
              <p:nvPr/>
            </p:nvSpPr>
            <p:spPr bwMode="auto">
              <a:xfrm>
                <a:off x="6781800" y="4572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5" name="Oval 17"/>
              <p:cNvSpPr>
                <a:spLocks noChangeArrowheads="1"/>
              </p:cNvSpPr>
              <p:nvPr/>
            </p:nvSpPr>
            <p:spPr bwMode="auto">
              <a:xfrm>
                <a:off x="6400800" y="7620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6" name="Oval 18"/>
              <p:cNvSpPr>
                <a:spLocks noChangeArrowheads="1"/>
              </p:cNvSpPr>
              <p:nvPr/>
            </p:nvSpPr>
            <p:spPr bwMode="auto">
              <a:xfrm>
                <a:off x="6629400" y="6096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7" name="Oval 33"/>
              <p:cNvSpPr>
                <a:spLocks noChangeArrowheads="1"/>
              </p:cNvSpPr>
              <p:nvPr/>
            </p:nvSpPr>
            <p:spPr bwMode="auto">
              <a:xfrm>
                <a:off x="6477000" y="10668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8" name="Oval 34"/>
              <p:cNvSpPr>
                <a:spLocks noChangeArrowheads="1"/>
              </p:cNvSpPr>
              <p:nvPr/>
            </p:nvSpPr>
            <p:spPr bwMode="auto">
              <a:xfrm>
                <a:off x="6477000" y="2286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29" name="Oval 35"/>
              <p:cNvSpPr>
                <a:spLocks noChangeArrowheads="1"/>
              </p:cNvSpPr>
              <p:nvPr/>
            </p:nvSpPr>
            <p:spPr bwMode="auto">
              <a:xfrm>
                <a:off x="6248400" y="9906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37930" name="Oval 36"/>
              <p:cNvSpPr>
                <a:spLocks noChangeArrowheads="1"/>
              </p:cNvSpPr>
              <p:nvPr/>
            </p:nvSpPr>
            <p:spPr bwMode="auto">
              <a:xfrm>
                <a:off x="6781800" y="9906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grpSp>
        <p:sp>
          <p:nvSpPr>
            <p:cNvPr id="37915"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r>
                <a:rPr lang="en-US" altLang="zh-CN" sz="1000">
                  <a:ea typeface="SimSun" charset="0"/>
                  <a:cs typeface="SimSun" charset="0"/>
                </a:rPr>
                <a:t>X</a:t>
              </a:r>
            </a:p>
          </p:txBody>
        </p:sp>
      </p:grpSp>
      <p:grpSp>
        <p:nvGrpSpPr>
          <p:cNvPr id="37893" name="Group 46"/>
          <p:cNvGrpSpPr>
            <a:grpSpLocks/>
          </p:cNvGrpSpPr>
          <p:nvPr/>
        </p:nvGrpSpPr>
        <p:grpSpPr bwMode="auto">
          <a:xfrm>
            <a:off x="7924800" y="304800"/>
            <a:ext cx="1066800" cy="838200"/>
            <a:chOff x="7924800" y="304800"/>
            <a:chExt cx="1066800" cy="838200"/>
          </a:xfrm>
        </p:grpSpPr>
        <p:grpSp>
          <p:nvGrpSpPr>
            <p:cNvPr id="37895" name="Group 39"/>
            <p:cNvGrpSpPr>
              <a:grpSpLocks/>
            </p:cNvGrpSpPr>
            <p:nvPr/>
          </p:nvGrpSpPr>
          <p:grpSpPr bwMode="auto">
            <a:xfrm>
              <a:off x="7924800" y="304800"/>
              <a:ext cx="1066800" cy="838200"/>
              <a:chOff x="7924800" y="304800"/>
              <a:chExt cx="1066800" cy="838200"/>
            </a:xfrm>
          </p:grpSpPr>
          <p:sp>
            <p:nvSpPr>
              <p:cNvPr id="8" name="Oval 7"/>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zh-CN" b="1">
                  <a:solidFill>
                    <a:schemeClr val="tx1"/>
                  </a:solidFill>
                  <a:effectLst>
                    <a:outerShdw blurRad="38100" dist="38100" dir="2700000" algn="tl">
                      <a:srgbClr val="C0C0C0"/>
                    </a:outerShdw>
                  </a:effectLst>
                </a:endParaRPr>
              </a:p>
            </p:txBody>
          </p:sp>
          <p:sp>
            <p:nvSpPr>
              <p:cNvPr id="37898" name="Oval 15"/>
              <p:cNvSpPr>
                <a:spLocks noChangeArrowheads="1"/>
              </p:cNvSpPr>
              <p:nvPr/>
            </p:nvSpPr>
            <p:spPr bwMode="auto">
              <a:xfrm>
                <a:off x="8305800" y="6096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899" name="Oval 19"/>
              <p:cNvSpPr>
                <a:spLocks noChangeArrowheads="1"/>
              </p:cNvSpPr>
              <p:nvPr/>
            </p:nvSpPr>
            <p:spPr bwMode="auto">
              <a:xfrm>
                <a:off x="8458200" y="9144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0" name="Oval 20"/>
              <p:cNvSpPr>
                <a:spLocks noChangeArrowheads="1"/>
              </p:cNvSpPr>
              <p:nvPr/>
            </p:nvSpPr>
            <p:spPr bwMode="auto">
              <a:xfrm>
                <a:off x="8610600" y="5334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1" name="Oval 21"/>
              <p:cNvSpPr>
                <a:spLocks noChangeArrowheads="1"/>
              </p:cNvSpPr>
              <p:nvPr/>
            </p:nvSpPr>
            <p:spPr bwMode="auto">
              <a:xfrm>
                <a:off x="8458200" y="7620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2" name="Oval 22"/>
              <p:cNvSpPr>
                <a:spLocks noChangeArrowheads="1"/>
              </p:cNvSpPr>
              <p:nvPr/>
            </p:nvSpPr>
            <p:spPr bwMode="auto">
              <a:xfrm>
                <a:off x="8610600" y="3810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3" name="Oval 23"/>
              <p:cNvSpPr>
                <a:spLocks noChangeArrowheads="1"/>
              </p:cNvSpPr>
              <p:nvPr/>
            </p:nvSpPr>
            <p:spPr bwMode="auto">
              <a:xfrm>
                <a:off x="8153400" y="8382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4" name="Oval 24"/>
              <p:cNvSpPr>
                <a:spLocks noChangeArrowheads="1"/>
              </p:cNvSpPr>
              <p:nvPr/>
            </p:nvSpPr>
            <p:spPr bwMode="auto">
              <a:xfrm>
                <a:off x="8305800" y="3810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5" name="Oval 25"/>
              <p:cNvSpPr>
                <a:spLocks noChangeArrowheads="1"/>
              </p:cNvSpPr>
              <p:nvPr/>
            </p:nvSpPr>
            <p:spPr bwMode="auto">
              <a:xfrm>
                <a:off x="8001000" y="5334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6" name="Oval 26"/>
              <p:cNvSpPr>
                <a:spLocks noChangeArrowheads="1"/>
              </p:cNvSpPr>
              <p:nvPr/>
            </p:nvSpPr>
            <p:spPr bwMode="auto">
              <a:xfrm>
                <a:off x="8458200" y="533400"/>
                <a:ext cx="76200" cy="76200"/>
              </a:xfrm>
              <a:prstGeom prst="ellipse">
                <a:avLst/>
              </a:prstGeom>
              <a:solidFill>
                <a:srgbClr val="0070C0"/>
              </a:solidFill>
              <a:ln w="9525">
                <a:solidFill>
                  <a:schemeClr val="tx1"/>
                </a:solidFill>
                <a:round/>
                <a:headEnd/>
                <a:tailEnd/>
              </a:ln>
            </p:spPr>
            <p:txBody>
              <a:bodyPr wrap="none" anchor="ctr"/>
              <a:lstStyle/>
              <a:p>
                <a:endParaRPr lang="zh-CN" b="1">
                  <a:solidFill>
                    <a:srgbClr val="0000FF"/>
                  </a:solidFill>
                  <a:ea typeface="SimSun" charset="0"/>
                  <a:cs typeface="SimSun" charset="0"/>
                </a:endParaRPr>
              </a:p>
            </p:txBody>
          </p:sp>
          <p:sp>
            <p:nvSpPr>
              <p:cNvPr id="37907" name="Oval 27"/>
              <p:cNvSpPr>
                <a:spLocks noChangeArrowheads="1"/>
              </p:cNvSpPr>
              <p:nvPr/>
            </p:nvSpPr>
            <p:spPr bwMode="auto">
              <a:xfrm>
                <a:off x="8153400" y="6858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8" name="Oval 28"/>
              <p:cNvSpPr>
                <a:spLocks noChangeArrowheads="1"/>
              </p:cNvSpPr>
              <p:nvPr/>
            </p:nvSpPr>
            <p:spPr bwMode="auto">
              <a:xfrm>
                <a:off x="8305800" y="8382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09" name="Oval 29"/>
              <p:cNvSpPr>
                <a:spLocks noChangeArrowheads="1"/>
              </p:cNvSpPr>
              <p:nvPr/>
            </p:nvSpPr>
            <p:spPr bwMode="auto">
              <a:xfrm>
                <a:off x="8610600" y="9144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10" name="Oval 30"/>
              <p:cNvSpPr>
                <a:spLocks noChangeArrowheads="1"/>
              </p:cNvSpPr>
              <p:nvPr/>
            </p:nvSpPr>
            <p:spPr bwMode="auto">
              <a:xfrm>
                <a:off x="8763000" y="8382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11" name="Oval 31"/>
              <p:cNvSpPr>
                <a:spLocks noChangeArrowheads="1"/>
              </p:cNvSpPr>
              <p:nvPr/>
            </p:nvSpPr>
            <p:spPr bwMode="auto">
              <a:xfrm>
                <a:off x="8839200" y="6096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12" name="Oval 32"/>
              <p:cNvSpPr>
                <a:spLocks noChangeArrowheads="1"/>
              </p:cNvSpPr>
              <p:nvPr/>
            </p:nvSpPr>
            <p:spPr bwMode="auto">
              <a:xfrm>
                <a:off x="8686800" y="6858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7913" name="Oval 37"/>
              <p:cNvSpPr>
                <a:spLocks noChangeArrowheads="1"/>
              </p:cNvSpPr>
              <p:nvPr/>
            </p:nvSpPr>
            <p:spPr bwMode="auto">
              <a:xfrm>
                <a:off x="8229600" y="9906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grpSp>
        <p:sp>
          <p:nvSpPr>
            <p:cNvPr id="37896"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r>
                <a:rPr lang="en-US" altLang="zh-CN" sz="1000">
                  <a:ea typeface="SimSun" charset="0"/>
                  <a:cs typeface="SimSun" charset="0"/>
                </a:rPr>
                <a:t>X</a:t>
              </a:r>
            </a:p>
          </p:txBody>
        </p:sp>
      </p:grpSp>
      <p:sp>
        <p:nvSpPr>
          <p:cNvPr id="37894" name="Slide Number Placeholder 47"/>
          <p:cNvSpPr txBox="1">
            <a:spLocks noGrp="1"/>
          </p:cNvSpPr>
          <p:nvPr/>
        </p:nvSpPr>
        <p:spPr bwMode="auto">
          <a:xfrm>
            <a:off x="7239000" y="6477000"/>
            <a:ext cx="1905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lgn="r"/>
            <a:fld id="{B4899430-6DF8-4148-BD96-7A130A902417}" type="slidenum">
              <a:rPr lang="en-US" altLang="zh-CN" sz="1200">
                <a:ea typeface="SimSun" charset="0"/>
                <a:cs typeface="SimSun" charset="0"/>
              </a:rPr>
              <a:pPr algn="r"/>
              <a:t>18</a:t>
            </a:fld>
            <a:endParaRPr lang="en-US" altLang="zh-CN" sz="1200">
              <a:ea typeface="SimSun" charset="0"/>
              <a:cs typeface="SimSun" charset="0"/>
            </a:endParaRPr>
          </a:p>
        </p:txBody>
      </p:sp>
    </p:spTree>
    <p:extLst>
      <p:ext uri="{BB962C8B-B14F-4D97-AF65-F5344CB8AC3E}">
        <p14:creationId xmlns:p14="http://schemas.microsoft.com/office/powerpoint/2010/main" val="2764331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152400"/>
            <a:ext cx="7315200" cy="990600"/>
          </a:xfrm>
        </p:spPr>
        <p:txBody>
          <a:bodyPr lIns="92075" tIns="46038" rIns="92075" bIns="46038" anchor="ctr">
            <a:normAutofit fontScale="90000"/>
          </a:bodyPr>
          <a:lstStyle/>
          <a:p>
            <a:pPr eaLnBrk="1" hangingPunct="1"/>
            <a:r>
              <a:rPr lang="en-US" altLang="zh-CN" sz="3200">
                <a:latin typeface="Tahoma" charset="0"/>
                <a:ea typeface="SimSun" charset="0"/>
                <a:cs typeface="Tahoma" charset="0"/>
                <a:sym typeface="Symbol" charset="0"/>
              </a:rPr>
              <a:t>Centroid, Radius and Diameter of a </a:t>
            </a:r>
            <a:r>
              <a:rPr lang="en-US" altLang="zh-CN" sz="3200">
                <a:latin typeface="Tahoma" charset="0"/>
                <a:ea typeface="SimSun" charset="0"/>
                <a:cs typeface="Tahoma" charset="0"/>
              </a:rPr>
              <a:t>Cluster (for numerical data sets)</a:t>
            </a:r>
          </a:p>
        </p:txBody>
      </p:sp>
      <p:graphicFrame>
        <p:nvGraphicFramePr>
          <p:cNvPr id="38916" name="Object 4"/>
          <p:cNvGraphicFramePr>
            <a:graphicFrameLocks noGrp="1" noChangeAspect="1"/>
          </p:cNvGraphicFramePr>
          <p:nvPr>
            <p:ph idx="1"/>
          </p:nvPr>
        </p:nvGraphicFramePr>
        <p:xfrm>
          <a:off x="6096000" y="1447800"/>
          <a:ext cx="2136775" cy="876300"/>
        </p:xfrm>
        <a:graphic>
          <a:graphicData uri="http://schemas.openxmlformats.org/presentationml/2006/ole">
            <mc:AlternateContent xmlns:mc="http://schemas.openxmlformats.org/markup-compatibility/2006">
              <mc:Choice xmlns:v="urn:schemas-microsoft-com:vml" Requires="v">
                <p:oleObj spid="_x0000_s26676" name="Equation" r:id="rId4" imgW="1269449" imgH="520474" progId="Equation.3">
                  <p:embed/>
                </p:oleObj>
              </mc:Choice>
              <mc:Fallback>
                <p:oleObj name="Equation" r:id="rId4" imgW="1269449" imgH="520474"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447800"/>
                        <a:ext cx="2136775" cy="87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8915" name="Rectangle 3"/>
          <p:cNvSpPr>
            <a:spLocks noGrp="1" noChangeArrowheads="1"/>
          </p:cNvSpPr>
          <p:nvPr>
            <p:ph type="body" sz="half" idx="4294967295"/>
          </p:nvPr>
        </p:nvSpPr>
        <p:spPr>
          <a:xfrm>
            <a:off x="0" y="1371600"/>
            <a:ext cx="8153400" cy="5105400"/>
          </a:xfrm>
        </p:spPr>
        <p:txBody>
          <a:bodyPr lIns="92075" tIns="46038" rIns="92075" bIns="46038"/>
          <a:lstStyle/>
          <a:p>
            <a:pPr eaLnBrk="1" hangingPunct="1">
              <a:lnSpc>
                <a:spcPct val="130000"/>
              </a:lnSpc>
            </a:pPr>
            <a:r>
              <a:rPr lang="en-US" altLang="zh-CN" sz="2400">
                <a:latin typeface="Tahoma" charset="0"/>
                <a:ea typeface="SimSun" charset="0"/>
                <a:cs typeface="Tahoma" charset="0"/>
                <a:sym typeface="Symbol" charset="0"/>
              </a:rPr>
              <a:t>Centroid:  the “middle” of a cluster</a:t>
            </a:r>
          </a:p>
          <a:p>
            <a:pPr eaLnBrk="1" hangingPunct="1">
              <a:lnSpc>
                <a:spcPct val="130000"/>
              </a:lnSpc>
            </a:pPr>
            <a:endParaRPr lang="en-US" altLang="zh-CN" sz="2400">
              <a:latin typeface="Tahoma" charset="0"/>
              <a:ea typeface="SimSun" charset="0"/>
              <a:cs typeface="Tahoma" charset="0"/>
              <a:sym typeface="Symbol" charset="0"/>
            </a:endParaRPr>
          </a:p>
          <a:p>
            <a:pPr eaLnBrk="1" hangingPunct="1">
              <a:lnSpc>
                <a:spcPct val="130000"/>
              </a:lnSpc>
            </a:pPr>
            <a:r>
              <a:rPr lang="en-US" altLang="zh-CN" sz="2400">
                <a:latin typeface="Tahoma" charset="0"/>
                <a:ea typeface="SimSun" charset="0"/>
                <a:cs typeface="Tahoma" charset="0"/>
                <a:sym typeface="Symbol" charset="0"/>
              </a:rPr>
              <a:t>Radius: square root of average distance from any point of the cluster to its centroid</a:t>
            </a:r>
          </a:p>
          <a:p>
            <a:pPr eaLnBrk="1" hangingPunct="1">
              <a:lnSpc>
                <a:spcPct val="130000"/>
              </a:lnSpc>
            </a:pPr>
            <a:endParaRPr lang="en-US" altLang="zh-CN" sz="2400">
              <a:latin typeface="Tahoma" charset="0"/>
              <a:ea typeface="SimSun" charset="0"/>
              <a:cs typeface="Tahoma" charset="0"/>
              <a:sym typeface="Symbol" charset="0"/>
            </a:endParaRPr>
          </a:p>
          <a:p>
            <a:pPr eaLnBrk="1" hangingPunct="1">
              <a:lnSpc>
                <a:spcPct val="130000"/>
              </a:lnSpc>
            </a:pPr>
            <a:r>
              <a:rPr lang="en-US" altLang="zh-CN" sz="2400">
                <a:latin typeface="Tahoma" charset="0"/>
                <a:ea typeface="SimSun" charset="0"/>
                <a:cs typeface="Tahoma" charset="0"/>
                <a:sym typeface="Symbol" charset="0"/>
              </a:rPr>
              <a:t>Diameter: square root of average mean squared distance between all pairs of points in the cluster</a:t>
            </a:r>
          </a:p>
        </p:txBody>
      </p:sp>
      <p:graphicFrame>
        <p:nvGraphicFramePr>
          <p:cNvPr id="38918" name="Object 6"/>
          <p:cNvGraphicFramePr>
            <a:graphicFrameLocks noGrp="1" noChangeAspect="1"/>
          </p:cNvGraphicFramePr>
          <p:nvPr>
            <p:ph sz="quarter" idx="4294967295"/>
          </p:nvPr>
        </p:nvGraphicFramePr>
        <p:xfrm>
          <a:off x="6096000" y="5181600"/>
          <a:ext cx="3048000" cy="1006475"/>
        </p:xfrm>
        <a:graphic>
          <a:graphicData uri="http://schemas.openxmlformats.org/presentationml/2006/ole">
            <mc:AlternateContent xmlns:mc="http://schemas.openxmlformats.org/markup-compatibility/2006">
              <mc:Choice xmlns:v="urn:schemas-microsoft-com:vml" Requires="v">
                <p:oleObj spid="_x0000_s26677" name="Equation" r:id="rId6" imgW="2959100" imgH="977900" progId="Equation.3">
                  <p:embed/>
                </p:oleObj>
              </mc:Choice>
              <mc:Fallback>
                <p:oleObj name="Equation" r:id="rId6" imgW="2959100" imgH="97790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5181600"/>
                        <a:ext cx="304800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Object 5"/>
          <p:cNvGraphicFramePr>
            <a:graphicFrameLocks noChangeAspect="1"/>
          </p:cNvGraphicFramePr>
          <p:nvPr/>
        </p:nvGraphicFramePr>
        <p:xfrm>
          <a:off x="5334000" y="3048000"/>
          <a:ext cx="2828925" cy="1069975"/>
        </p:xfrm>
        <a:graphic>
          <a:graphicData uri="http://schemas.openxmlformats.org/presentationml/2006/ole">
            <mc:AlternateContent xmlns:mc="http://schemas.openxmlformats.org/markup-compatibility/2006">
              <mc:Choice xmlns:v="urn:schemas-microsoft-com:vml" Requires="v">
                <p:oleObj spid="_x0000_s26678" name="Equation" r:id="rId8" imgW="2451100" imgH="927100" progId="Equation.3">
                  <p:embed/>
                </p:oleObj>
              </mc:Choice>
              <mc:Fallback>
                <p:oleObj name="Equation" r:id="rId8" imgW="2451100" imgH="927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048000"/>
                        <a:ext cx="2828925"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8919" name="Slide Number Placeholder 9"/>
          <p:cNvSpPr txBox="1">
            <a:spLocks noGrp="1"/>
          </p:cNvSpPr>
          <p:nvPr/>
        </p:nvSpPr>
        <p:spPr bwMode="auto">
          <a:xfrm>
            <a:off x="7239000" y="6477000"/>
            <a:ext cx="1905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lgn="r"/>
            <a:fld id="{AB1AD9F3-AB9A-D644-A9BF-F4BA66F0AA54}" type="slidenum">
              <a:rPr lang="en-US" altLang="zh-CN" sz="1200">
                <a:ea typeface="SimSun" charset="0"/>
                <a:cs typeface="SimSun" charset="0"/>
              </a:rPr>
              <a:pPr algn="r"/>
              <a:t>19</a:t>
            </a:fld>
            <a:endParaRPr lang="en-US" altLang="zh-CN" sz="1200">
              <a:ea typeface="SimSun" charset="0"/>
              <a:cs typeface="SimSun" charset="0"/>
            </a:endParaRPr>
          </a:p>
        </p:txBody>
      </p:sp>
      <p:grpSp>
        <p:nvGrpSpPr>
          <p:cNvPr id="38920" name="Group 46"/>
          <p:cNvGrpSpPr>
            <a:grpSpLocks/>
          </p:cNvGrpSpPr>
          <p:nvPr/>
        </p:nvGrpSpPr>
        <p:grpSpPr bwMode="auto">
          <a:xfrm>
            <a:off x="7658100" y="228600"/>
            <a:ext cx="1066800" cy="838200"/>
            <a:chOff x="7924800" y="304800"/>
            <a:chExt cx="1066800" cy="838200"/>
          </a:xfrm>
        </p:grpSpPr>
        <p:grpSp>
          <p:nvGrpSpPr>
            <p:cNvPr id="38921" name="Group 39"/>
            <p:cNvGrpSpPr>
              <a:grpSpLocks/>
            </p:cNvGrpSpPr>
            <p:nvPr/>
          </p:nvGrpSpPr>
          <p:grpSpPr bwMode="auto">
            <a:xfrm>
              <a:off x="7924800" y="304800"/>
              <a:ext cx="1066800" cy="838200"/>
              <a:chOff x="7924800" y="304800"/>
              <a:chExt cx="1066800" cy="838200"/>
            </a:xfrm>
          </p:grpSpPr>
          <p:sp>
            <p:nvSpPr>
              <p:cNvPr id="11" name="Oval 10"/>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zh-CN" b="1">
                  <a:solidFill>
                    <a:schemeClr val="tx1"/>
                  </a:solidFill>
                  <a:effectLst>
                    <a:outerShdw blurRad="38100" dist="38100" dir="2700000" algn="tl">
                      <a:srgbClr val="C0C0C0"/>
                    </a:outerShdw>
                  </a:effectLst>
                </a:endParaRPr>
              </a:p>
            </p:txBody>
          </p:sp>
          <p:sp>
            <p:nvSpPr>
              <p:cNvPr id="38924" name="Oval 15"/>
              <p:cNvSpPr>
                <a:spLocks noChangeArrowheads="1"/>
              </p:cNvSpPr>
              <p:nvPr/>
            </p:nvSpPr>
            <p:spPr bwMode="auto">
              <a:xfrm>
                <a:off x="8305800" y="6096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25" name="Oval 19"/>
              <p:cNvSpPr>
                <a:spLocks noChangeArrowheads="1"/>
              </p:cNvSpPr>
              <p:nvPr/>
            </p:nvSpPr>
            <p:spPr bwMode="auto">
              <a:xfrm>
                <a:off x="8458200" y="9144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26" name="Oval 20"/>
              <p:cNvSpPr>
                <a:spLocks noChangeArrowheads="1"/>
              </p:cNvSpPr>
              <p:nvPr/>
            </p:nvSpPr>
            <p:spPr bwMode="auto">
              <a:xfrm>
                <a:off x="8610600" y="5334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27" name="Oval 21"/>
              <p:cNvSpPr>
                <a:spLocks noChangeArrowheads="1"/>
              </p:cNvSpPr>
              <p:nvPr/>
            </p:nvSpPr>
            <p:spPr bwMode="auto">
              <a:xfrm>
                <a:off x="8458200" y="7620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28" name="Oval 22"/>
              <p:cNvSpPr>
                <a:spLocks noChangeArrowheads="1"/>
              </p:cNvSpPr>
              <p:nvPr/>
            </p:nvSpPr>
            <p:spPr bwMode="auto">
              <a:xfrm>
                <a:off x="8610600" y="3810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29" name="Oval 23"/>
              <p:cNvSpPr>
                <a:spLocks noChangeArrowheads="1"/>
              </p:cNvSpPr>
              <p:nvPr/>
            </p:nvSpPr>
            <p:spPr bwMode="auto">
              <a:xfrm>
                <a:off x="8153400" y="8382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0" name="Oval 24"/>
              <p:cNvSpPr>
                <a:spLocks noChangeArrowheads="1"/>
              </p:cNvSpPr>
              <p:nvPr/>
            </p:nvSpPr>
            <p:spPr bwMode="auto">
              <a:xfrm>
                <a:off x="8305800" y="3810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1" name="Oval 25"/>
              <p:cNvSpPr>
                <a:spLocks noChangeArrowheads="1"/>
              </p:cNvSpPr>
              <p:nvPr/>
            </p:nvSpPr>
            <p:spPr bwMode="auto">
              <a:xfrm>
                <a:off x="8001000" y="5334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2" name="Oval 26"/>
              <p:cNvSpPr>
                <a:spLocks noChangeArrowheads="1"/>
              </p:cNvSpPr>
              <p:nvPr/>
            </p:nvSpPr>
            <p:spPr bwMode="auto">
              <a:xfrm>
                <a:off x="8458200" y="533400"/>
                <a:ext cx="76200" cy="76200"/>
              </a:xfrm>
              <a:prstGeom prst="ellipse">
                <a:avLst/>
              </a:prstGeom>
              <a:solidFill>
                <a:srgbClr val="0070C0"/>
              </a:solidFill>
              <a:ln w="9525">
                <a:solidFill>
                  <a:schemeClr val="tx1"/>
                </a:solidFill>
                <a:round/>
                <a:headEnd/>
                <a:tailEnd/>
              </a:ln>
            </p:spPr>
            <p:txBody>
              <a:bodyPr wrap="none" anchor="ctr"/>
              <a:lstStyle/>
              <a:p>
                <a:endParaRPr lang="zh-CN" b="1">
                  <a:solidFill>
                    <a:srgbClr val="0000FF"/>
                  </a:solidFill>
                  <a:ea typeface="SimSun" charset="0"/>
                  <a:cs typeface="SimSun" charset="0"/>
                </a:endParaRPr>
              </a:p>
            </p:txBody>
          </p:sp>
          <p:sp>
            <p:nvSpPr>
              <p:cNvPr id="38933" name="Oval 27"/>
              <p:cNvSpPr>
                <a:spLocks noChangeArrowheads="1"/>
              </p:cNvSpPr>
              <p:nvPr/>
            </p:nvSpPr>
            <p:spPr bwMode="auto">
              <a:xfrm>
                <a:off x="8153400" y="6858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4" name="Oval 28"/>
              <p:cNvSpPr>
                <a:spLocks noChangeArrowheads="1"/>
              </p:cNvSpPr>
              <p:nvPr/>
            </p:nvSpPr>
            <p:spPr bwMode="auto">
              <a:xfrm>
                <a:off x="8305800" y="8382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5" name="Oval 29"/>
              <p:cNvSpPr>
                <a:spLocks noChangeArrowheads="1"/>
              </p:cNvSpPr>
              <p:nvPr/>
            </p:nvSpPr>
            <p:spPr bwMode="auto">
              <a:xfrm>
                <a:off x="8610600" y="9144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6" name="Oval 30"/>
              <p:cNvSpPr>
                <a:spLocks noChangeArrowheads="1"/>
              </p:cNvSpPr>
              <p:nvPr/>
            </p:nvSpPr>
            <p:spPr bwMode="auto">
              <a:xfrm>
                <a:off x="8763000" y="8382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7" name="Oval 31"/>
              <p:cNvSpPr>
                <a:spLocks noChangeArrowheads="1"/>
              </p:cNvSpPr>
              <p:nvPr/>
            </p:nvSpPr>
            <p:spPr bwMode="auto">
              <a:xfrm>
                <a:off x="8839200" y="6096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8" name="Oval 32"/>
              <p:cNvSpPr>
                <a:spLocks noChangeArrowheads="1"/>
              </p:cNvSpPr>
              <p:nvPr/>
            </p:nvSpPr>
            <p:spPr bwMode="auto">
              <a:xfrm>
                <a:off x="8686800" y="6858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38939" name="Oval 37"/>
              <p:cNvSpPr>
                <a:spLocks noChangeArrowheads="1"/>
              </p:cNvSpPr>
              <p:nvPr/>
            </p:nvSpPr>
            <p:spPr bwMode="auto">
              <a:xfrm>
                <a:off x="8229600" y="990600"/>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grpSp>
        <p:sp>
          <p:nvSpPr>
            <p:cNvPr id="38922"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r>
                <a:rPr lang="en-US" altLang="zh-CN" sz="1000">
                  <a:ea typeface="SimSun" charset="0"/>
                  <a:cs typeface="SimSun" charset="0"/>
                </a:rPr>
                <a:t>X</a:t>
              </a:r>
            </a:p>
          </p:txBody>
        </p:sp>
      </p:grpSp>
    </p:spTree>
    <p:extLst>
      <p:ext uri="{BB962C8B-B14F-4D97-AF65-F5344CB8AC3E}">
        <p14:creationId xmlns:p14="http://schemas.microsoft.com/office/powerpoint/2010/main" val="253097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1257300" y="87334"/>
            <a:ext cx="7886700" cy="1325563"/>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Clustering</a:t>
            </a:r>
          </a:p>
        </p:txBody>
      </p:sp>
      <p:sp>
        <p:nvSpPr>
          <p:cNvPr id="706563" name="Rectangle 3"/>
          <p:cNvSpPr>
            <a:spLocks noGrp="1" noChangeArrowheads="1"/>
          </p:cNvSpPr>
          <p:nvPr>
            <p:ph idx="1"/>
          </p:nvPr>
        </p:nvSpPr>
        <p:spPr>
          <a:xfrm>
            <a:off x="395288" y="1160463"/>
            <a:ext cx="8394700" cy="5014912"/>
          </a:xfrm>
        </p:spPr>
        <p:txBody>
          <a:bodyPr>
            <a:normAutofit lnSpcReduction="10000"/>
          </a:bodyPr>
          <a:lstStyle/>
          <a:p>
            <a:pPr>
              <a:lnSpc>
                <a:spcPct val="90000"/>
              </a:lnSpc>
            </a:pPr>
            <a:r>
              <a:rPr lang="en-US" altLang="ja-JP" sz="2000" dirty="0">
                <a:latin typeface="Tahoma" panose="020B0604030504040204" pitchFamily="34" charset="0"/>
                <a:ea typeface="Tahoma" panose="020B0604030504040204" pitchFamily="34" charset="0"/>
                <a:cs typeface="Tahoma" panose="020B0604030504040204" pitchFamily="34" charset="0"/>
              </a:rPr>
              <a:t>Clustering is a technique for finding </a:t>
            </a:r>
            <a:r>
              <a:rPr lang="en-US" altLang="ja-JP" sz="2000" dirty="0">
                <a:solidFill>
                  <a:srgbClr val="FF0000"/>
                </a:solidFill>
                <a:latin typeface="Tahoma" panose="020B0604030504040204" pitchFamily="34" charset="0"/>
                <a:ea typeface="Tahoma" panose="020B0604030504040204" pitchFamily="34" charset="0"/>
                <a:cs typeface="Tahoma" panose="020B0604030504040204" pitchFamily="34" charset="0"/>
              </a:rPr>
              <a:t>similarity groups</a:t>
            </a:r>
            <a:r>
              <a:rPr lang="en-US" altLang="ja-JP" sz="2000" b="1" dirty="0">
                <a:latin typeface="Tahoma" panose="020B0604030504040204" pitchFamily="34" charset="0"/>
                <a:ea typeface="Tahoma" panose="020B0604030504040204" pitchFamily="34" charset="0"/>
                <a:cs typeface="Tahoma" panose="020B0604030504040204" pitchFamily="34" charset="0"/>
              </a:rPr>
              <a:t> </a:t>
            </a:r>
            <a:r>
              <a:rPr lang="en-US" altLang="ja-JP" sz="2000" dirty="0">
                <a:latin typeface="Tahoma" panose="020B0604030504040204" pitchFamily="34" charset="0"/>
                <a:ea typeface="Tahoma" panose="020B0604030504040204" pitchFamily="34" charset="0"/>
                <a:cs typeface="Tahoma" panose="020B0604030504040204" pitchFamily="34" charset="0"/>
              </a:rPr>
              <a:t>in data, called </a:t>
            </a:r>
            <a:r>
              <a:rPr lang="en-US" altLang="ja-JP" sz="2000" b="1" dirty="0">
                <a:solidFill>
                  <a:srgbClr val="FF0000"/>
                </a:solidFill>
                <a:latin typeface="Tahoma" panose="020B0604030504040204" pitchFamily="34" charset="0"/>
                <a:ea typeface="Tahoma" panose="020B0604030504040204" pitchFamily="34" charset="0"/>
                <a:cs typeface="Tahoma" panose="020B0604030504040204" pitchFamily="34" charset="0"/>
              </a:rPr>
              <a:t>clusters</a:t>
            </a:r>
            <a:r>
              <a:rPr lang="en-US" altLang="ja-JP" sz="2000" dirty="0">
                <a:latin typeface="Tahoma" panose="020B0604030504040204" pitchFamily="34" charset="0"/>
                <a:ea typeface="Tahoma" panose="020B0604030504040204" pitchFamily="34" charset="0"/>
                <a:cs typeface="Tahoma" panose="020B0604030504040204" pitchFamily="34" charset="0"/>
              </a:rPr>
              <a:t>. I.e., </a:t>
            </a: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90000"/>
              </a:lnSpc>
            </a:pPr>
            <a:r>
              <a:rPr lang="en-US" altLang="ja-JP" dirty="0">
                <a:latin typeface="Tahoma" panose="020B0604030504040204" pitchFamily="34" charset="0"/>
                <a:ea typeface="Tahoma" panose="020B0604030504040204" pitchFamily="34" charset="0"/>
                <a:cs typeface="Tahoma" panose="020B0604030504040204" pitchFamily="34" charset="0"/>
              </a:rPr>
              <a:t>it groups data instances that are similar to (near) each other in one cluster and data instances that are very different (far away) from each other into different clusters. </a:t>
            </a:r>
          </a:p>
          <a:p>
            <a:pPr>
              <a:lnSpc>
                <a:spcPct val="90000"/>
              </a:lnSpc>
            </a:pPr>
            <a:endParaRPr lang="en-US" altLang="ja-JP" sz="2000" dirty="0" smtClean="0">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altLang="ja-JP" sz="2000" dirty="0" smtClean="0">
                <a:latin typeface="Tahoma" panose="020B0604030504040204" pitchFamily="34" charset="0"/>
                <a:ea typeface="Tahoma" panose="020B0604030504040204" pitchFamily="34" charset="0"/>
                <a:cs typeface="Tahoma" panose="020B0604030504040204" pitchFamily="34" charset="0"/>
              </a:rPr>
              <a:t>Clustering </a:t>
            </a:r>
            <a:r>
              <a:rPr lang="en-US" altLang="ja-JP" sz="2000" dirty="0">
                <a:latin typeface="Tahoma" panose="020B0604030504040204" pitchFamily="34" charset="0"/>
                <a:ea typeface="Tahoma" panose="020B0604030504040204" pitchFamily="34" charset="0"/>
                <a:cs typeface="Tahoma" panose="020B0604030504040204" pitchFamily="34" charset="0"/>
              </a:rPr>
              <a:t>is often called an </a:t>
            </a:r>
            <a:r>
              <a:rPr lang="en-US" altLang="ja-JP" sz="2000" b="1" dirty="0">
                <a:solidFill>
                  <a:srgbClr val="3333CC"/>
                </a:solidFill>
                <a:latin typeface="Tahoma" panose="020B0604030504040204" pitchFamily="34" charset="0"/>
                <a:ea typeface="Tahoma" panose="020B0604030504040204" pitchFamily="34" charset="0"/>
                <a:cs typeface="Tahoma" panose="020B0604030504040204" pitchFamily="34" charset="0"/>
              </a:rPr>
              <a:t>unsupervised learning</a:t>
            </a:r>
            <a:r>
              <a:rPr lang="en-US" altLang="ja-JP" sz="2000" b="1" dirty="0">
                <a:latin typeface="Tahoma" panose="020B0604030504040204" pitchFamily="34" charset="0"/>
                <a:ea typeface="Tahoma" panose="020B0604030504040204" pitchFamily="34" charset="0"/>
                <a:cs typeface="Tahoma" panose="020B0604030504040204" pitchFamily="34" charset="0"/>
              </a:rPr>
              <a:t> </a:t>
            </a:r>
            <a:r>
              <a:rPr lang="en-US" altLang="ja-JP" sz="2000" dirty="0">
                <a:latin typeface="Tahoma" panose="020B0604030504040204" pitchFamily="34" charset="0"/>
                <a:ea typeface="Tahoma" panose="020B0604030504040204" pitchFamily="34" charset="0"/>
                <a:cs typeface="Tahoma" panose="020B0604030504040204" pitchFamily="34" charset="0"/>
              </a:rPr>
              <a:t>task</a:t>
            </a:r>
            <a:r>
              <a:rPr lang="en-US" altLang="ja-JP" sz="2000" b="1" dirty="0">
                <a:latin typeface="Tahoma" panose="020B0604030504040204" pitchFamily="34" charset="0"/>
                <a:ea typeface="Tahoma" panose="020B0604030504040204" pitchFamily="34" charset="0"/>
                <a:cs typeface="Tahoma" panose="020B0604030504040204" pitchFamily="34" charset="0"/>
              </a:rPr>
              <a:t> </a:t>
            </a:r>
            <a:r>
              <a:rPr lang="en-US" altLang="ja-JP" sz="2000" dirty="0">
                <a:latin typeface="Tahoma" panose="020B0604030504040204" pitchFamily="34" charset="0"/>
                <a:ea typeface="Tahoma" panose="020B0604030504040204" pitchFamily="34" charset="0"/>
                <a:cs typeface="Tahoma" panose="020B0604030504040204" pitchFamily="34" charset="0"/>
              </a:rPr>
              <a:t>as no class values denoting an </a:t>
            </a:r>
            <a:r>
              <a:rPr lang="en-US" altLang="ja-JP" sz="2000" i="1" dirty="0">
                <a:latin typeface="Tahoma" panose="020B0604030504040204" pitchFamily="34" charset="0"/>
                <a:ea typeface="Tahoma" panose="020B0604030504040204" pitchFamily="34" charset="0"/>
                <a:cs typeface="Tahoma" panose="020B0604030504040204" pitchFamily="34" charset="0"/>
              </a:rPr>
              <a:t>a priori</a:t>
            </a:r>
            <a:r>
              <a:rPr lang="en-US" altLang="ja-JP" sz="2000" dirty="0">
                <a:latin typeface="Tahoma" panose="020B0604030504040204" pitchFamily="34" charset="0"/>
                <a:ea typeface="Tahoma" panose="020B0604030504040204" pitchFamily="34" charset="0"/>
                <a:cs typeface="Tahoma" panose="020B0604030504040204" pitchFamily="34" charset="0"/>
              </a:rPr>
              <a:t> grouping of the data instances are given, which is the case in supervised learning. </a:t>
            </a:r>
          </a:p>
          <a:p>
            <a:pPr>
              <a:lnSpc>
                <a:spcPct val="90000"/>
              </a:lnSpc>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sz="2000" dirty="0" smtClean="0">
                <a:latin typeface="Tahoma" panose="020B0604030504040204" pitchFamily="34" charset="0"/>
                <a:ea typeface="Tahoma" panose="020B0604030504040204" pitchFamily="34" charset="0"/>
                <a:cs typeface="Tahoma" panose="020B0604030504040204" pitchFamily="34" charset="0"/>
              </a:rPr>
              <a:t>Due </a:t>
            </a:r>
            <a:r>
              <a:rPr lang="en-US" sz="2000" dirty="0">
                <a:latin typeface="Tahoma" panose="020B0604030504040204" pitchFamily="34" charset="0"/>
                <a:ea typeface="Tahoma" panose="020B0604030504040204" pitchFamily="34" charset="0"/>
                <a:cs typeface="Tahoma" panose="020B0604030504040204" pitchFamily="34" charset="0"/>
              </a:rPr>
              <a:t>to historical reasons, clustering is often considered </a:t>
            </a:r>
            <a:r>
              <a:rPr lang="en-US" altLang="ja-JP" sz="2000" dirty="0">
                <a:latin typeface="Tahoma" panose="020B0604030504040204" pitchFamily="34" charset="0"/>
                <a:ea typeface="Tahoma" panose="020B0604030504040204" pitchFamily="34" charset="0"/>
                <a:cs typeface="Tahoma" panose="020B0604030504040204" pitchFamily="34" charset="0"/>
              </a:rPr>
              <a:t>synonymous with unsupervised learning</a:t>
            </a:r>
            <a:r>
              <a:rPr lang="en-US" sz="2000" dirty="0">
                <a:latin typeface="Tahoma" panose="020B0604030504040204" pitchFamily="34" charset="0"/>
                <a:ea typeface="Tahoma" panose="020B0604030504040204" pitchFamily="34" charset="0"/>
                <a:cs typeface="Tahoma" panose="020B0604030504040204" pitchFamily="34" charset="0"/>
              </a:rPr>
              <a:t>.</a:t>
            </a:r>
          </a:p>
          <a:p>
            <a:pPr marL="742950" lvl="1" indent="-285750">
              <a:lnSpc>
                <a:spcPct val="90000"/>
              </a:lnSpc>
            </a:pPr>
            <a:r>
              <a:rPr lang="en-US" dirty="0">
                <a:latin typeface="Tahoma" panose="020B0604030504040204" pitchFamily="34" charset="0"/>
                <a:ea typeface="Tahoma" panose="020B0604030504040204" pitchFamily="34" charset="0"/>
                <a:cs typeface="Tahoma" panose="020B0604030504040204" pitchFamily="34" charset="0"/>
              </a:rPr>
              <a:t>In fact, association rule mining is also unsupervised</a:t>
            </a:r>
          </a:p>
          <a:p>
            <a:pPr>
              <a:lnSpc>
                <a:spcPct val="90000"/>
              </a:lnSpc>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sz="2000" dirty="0" smtClean="0">
                <a:latin typeface="Tahoma" panose="020B0604030504040204" pitchFamily="34" charset="0"/>
                <a:ea typeface="Tahoma" panose="020B0604030504040204" pitchFamily="34" charset="0"/>
                <a:cs typeface="Tahoma" panose="020B0604030504040204" pitchFamily="34" charset="0"/>
              </a:rPr>
              <a:t>This </a:t>
            </a:r>
            <a:r>
              <a:rPr lang="en-US" sz="2000" dirty="0">
                <a:latin typeface="Tahoma" panose="020B0604030504040204" pitchFamily="34" charset="0"/>
                <a:ea typeface="Tahoma" panose="020B0604030504040204" pitchFamily="34" charset="0"/>
                <a:cs typeface="Tahoma" panose="020B0604030504040204" pitchFamily="34" charset="0"/>
              </a:rPr>
              <a:t>chapter focuses on clustering. </a:t>
            </a:r>
          </a:p>
        </p:txBody>
      </p:sp>
      <p:sp>
        <p:nvSpPr>
          <p:cNvPr id="5" name="Slide Number Placeholder 4"/>
          <p:cNvSpPr>
            <a:spLocks noGrp="1"/>
          </p:cNvSpPr>
          <p:nvPr>
            <p:ph type="sldNum" sz="quarter" idx="12"/>
          </p:nvPr>
        </p:nvSpPr>
        <p:spPr/>
        <p:txBody>
          <a:bodyPr/>
          <a:lstStyle/>
          <a:p>
            <a:fld id="{60A26AE6-2FBE-41EF-ABF0-E6D178EBC1A7}" type="slidenum">
              <a:rPr lang="en-US" altLang="en-US">
                <a:latin typeface="Tahoma" panose="020B0604030504040204" pitchFamily="34" charset="0"/>
                <a:ea typeface="Tahoma" panose="020B0604030504040204" pitchFamily="34" charset="0"/>
                <a:cs typeface="Tahoma" panose="020B0604030504040204" pitchFamily="34" charset="0"/>
              </a:rPr>
              <a:pPr/>
              <a:t>2</a:t>
            </a:fld>
            <a:endParaRPr lang="en-US" alt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4077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304800"/>
            <a:ext cx="9144000" cy="685800"/>
          </a:xfrm>
        </p:spPr>
        <p:txBody>
          <a:bodyPr lIns="92075" tIns="46038" rIns="92075" bIns="46038" anchor="ctr">
            <a:normAutofit/>
          </a:bodyPr>
          <a:lstStyle/>
          <a:p>
            <a:pPr eaLnBrk="1" hangingPunct="1"/>
            <a:r>
              <a:rPr lang="en-US" altLang="zh-CN">
                <a:latin typeface="Tahoma" charset="0"/>
                <a:ea typeface="SimSun" charset="0"/>
                <a:cs typeface="SimSun" charset="0"/>
              </a:rPr>
              <a:t>Extensions to Hierarchical Clustering</a:t>
            </a:r>
          </a:p>
        </p:txBody>
      </p:sp>
      <p:sp>
        <p:nvSpPr>
          <p:cNvPr id="39939" name="Rectangle 3"/>
          <p:cNvSpPr>
            <a:spLocks noGrp="1" noChangeArrowheads="1"/>
          </p:cNvSpPr>
          <p:nvPr>
            <p:ph idx="1"/>
          </p:nvPr>
        </p:nvSpPr>
        <p:spPr>
          <a:xfrm>
            <a:off x="304800" y="1219200"/>
            <a:ext cx="8534400" cy="5181600"/>
          </a:xfrm>
        </p:spPr>
        <p:txBody>
          <a:bodyPr lIns="92075" tIns="46038" rIns="92075" bIns="46038">
            <a:normAutofit fontScale="92500" lnSpcReduction="10000"/>
          </a:bodyPr>
          <a:lstStyle/>
          <a:p>
            <a:pPr eaLnBrk="1" hangingPunct="1">
              <a:lnSpc>
                <a:spcPct val="150000"/>
              </a:lnSpc>
            </a:pPr>
            <a:r>
              <a:rPr lang="en-US" altLang="zh-CN" sz="2400">
                <a:latin typeface="Tahoma" charset="0"/>
                <a:ea typeface="SimSun" charset="0"/>
                <a:cs typeface="SimSun" charset="0"/>
              </a:rPr>
              <a:t>Major weakness of agglomerative clustering methods</a:t>
            </a:r>
          </a:p>
          <a:p>
            <a:pPr lvl="1" eaLnBrk="1" hangingPunct="1">
              <a:lnSpc>
                <a:spcPct val="150000"/>
              </a:lnSpc>
            </a:pPr>
            <a:r>
              <a:rPr lang="en-US" altLang="zh-CN" sz="2400" u="sng">
                <a:latin typeface="Tahoma" charset="0"/>
                <a:ea typeface="SimSun" charset="0"/>
                <a:cs typeface="SimSun" charset="0"/>
              </a:rPr>
              <a:t>Can never undo what was done previously</a:t>
            </a:r>
          </a:p>
          <a:p>
            <a:pPr lvl="1" eaLnBrk="1" hangingPunct="1">
              <a:lnSpc>
                <a:spcPct val="150000"/>
              </a:lnSpc>
            </a:pPr>
            <a:r>
              <a:rPr lang="en-US" altLang="zh-CN" sz="2400" u="sng">
                <a:latin typeface="Tahoma" charset="0"/>
                <a:ea typeface="SimSun" charset="0"/>
                <a:cs typeface="SimSun" charset="0"/>
              </a:rPr>
              <a:t>Do not scale</a:t>
            </a:r>
            <a:r>
              <a:rPr lang="en-US" altLang="zh-CN" sz="2400">
                <a:latin typeface="Tahoma" charset="0"/>
                <a:ea typeface="SimSun" charset="0"/>
                <a:cs typeface="SimSun" charset="0"/>
              </a:rPr>
              <a:t> well: time complexity of at least </a:t>
            </a:r>
            <a:r>
              <a:rPr lang="en-US" altLang="zh-CN" sz="2400" i="1">
                <a:latin typeface="Tahoma" charset="0"/>
                <a:ea typeface="SimSun" charset="0"/>
                <a:cs typeface="SimSun" charset="0"/>
              </a:rPr>
              <a:t>O</a:t>
            </a:r>
            <a:r>
              <a:rPr lang="en-US" altLang="zh-CN" sz="2400">
                <a:latin typeface="Tahoma" charset="0"/>
                <a:ea typeface="SimSun" charset="0"/>
                <a:cs typeface="SimSun" charset="0"/>
              </a:rPr>
              <a:t>(</a:t>
            </a:r>
            <a:r>
              <a:rPr lang="en-US" altLang="zh-CN" sz="2400" i="1">
                <a:latin typeface="Tahoma" charset="0"/>
                <a:ea typeface="SimSun" charset="0"/>
                <a:cs typeface="SimSun" charset="0"/>
              </a:rPr>
              <a:t>n</a:t>
            </a:r>
            <a:r>
              <a:rPr lang="en-US" altLang="zh-CN" sz="2400" i="1" baseline="30000">
                <a:latin typeface="Tahoma" charset="0"/>
                <a:ea typeface="SimSun" charset="0"/>
                <a:cs typeface="SimSun" charset="0"/>
              </a:rPr>
              <a:t>2</a:t>
            </a:r>
            <a:r>
              <a:rPr lang="en-US" altLang="zh-CN" sz="2400">
                <a:latin typeface="Tahoma" charset="0"/>
                <a:ea typeface="SimSun" charset="0"/>
                <a:cs typeface="SimSun" charset="0"/>
              </a:rPr>
              <a:t>), where </a:t>
            </a:r>
            <a:r>
              <a:rPr lang="en-US" altLang="zh-CN" sz="2400" i="1">
                <a:latin typeface="Tahoma" charset="0"/>
                <a:ea typeface="SimSun" charset="0"/>
                <a:cs typeface="SimSun" charset="0"/>
              </a:rPr>
              <a:t>n</a:t>
            </a:r>
            <a:r>
              <a:rPr lang="en-US" altLang="zh-CN" sz="2400">
                <a:latin typeface="Tahoma" charset="0"/>
                <a:ea typeface="SimSun" charset="0"/>
                <a:cs typeface="SimSun" charset="0"/>
              </a:rPr>
              <a:t> is the number of total objects</a:t>
            </a:r>
          </a:p>
          <a:p>
            <a:pPr eaLnBrk="1" hangingPunct="1">
              <a:lnSpc>
                <a:spcPct val="150000"/>
              </a:lnSpc>
            </a:pPr>
            <a:r>
              <a:rPr lang="en-US" altLang="zh-CN" sz="2400">
                <a:latin typeface="Tahoma" charset="0"/>
                <a:ea typeface="SimSun" charset="0"/>
                <a:cs typeface="SimSun" charset="0"/>
              </a:rPr>
              <a:t>Integration of hierarchical &amp; distance-based clustering</a:t>
            </a:r>
          </a:p>
          <a:p>
            <a:pPr lvl="1" eaLnBrk="1" hangingPunct="1">
              <a:lnSpc>
                <a:spcPct val="150000"/>
              </a:lnSpc>
            </a:pPr>
            <a:r>
              <a:rPr lang="en-US" altLang="zh-CN" sz="2400" u="sng">
                <a:latin typeface="Tahoma" charset="0"/>
                <a:ea typeface="SimSun" charset="0"/>
                <a:cs typeface="SimSun" charset="0"/>
              </a:rPr>
              <a:t>BIRCH (1996)</a:t>
            </a:r>
            <a:r>
              <a:rPr lang="en-US" altLang="zh-CN" sz="2400">
                <a:latin typeface="Tahoma" charset="0"/>
                <a:ea typeface="SimSun" charset="0"/>
                <a:cs typeface="SimSun" charset="0"/>
              </a:rPr>
              <a:t>: uses CF-tree and incrementally adjusts the quality of sub-clusters</a:t>
            </a:r>
            <a:endParaRPr lang="en-US" altLang="zh-CN" sz="2400" u="sng">
              <a:latin typeface="Tahoma" charset="0"/>
              <a:ea typeface="SimSun" charset="0"/>
              <a:cs typeface="SimSun" charset="0"/>
            </a:endParaRPr>
          </a:p>
          <a:p>
            <a:pPr lvl="1" eaLnBrk="1" hangingPunct="1">
              <a:lnSpc>
                <a:spcPct val="150000"/>
              </a:lnSpc>
            </a:pPr>
            <a:r>
              <a:rPr lang="en-US" altLang="zh-CN" sz="2400" u="sng">
                <a:latin typeface="Tahoma" charset="0"/>
                <a:ea typeface="SimSun" charset="0"/>
                <a:cs typeface="SimSun" charset="0"/>
              </a:rPr>
              <a:t>CHAMELEON (1999)</a:t>
            </a:r>
            <a:r>
              <a:rPr lang="en-US" altLang="zh-CN" sz="2400">
                <a:latin typeface="Tahoma" charset="0"/>
                <a:ea typeface="SimSun" charset="0"/>
                <a:cs typeface="SimSun" charset="0"/>
              </a:rPr>
              <a:t>: hierarchical clustering using dynamic modeling</a:t>
            </a:r>
          </a:p>
        </p:txBody>
      </p:sp>
      <p:sp>
        <p:nvSpPr>
          <p:cNvPr id="3994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31877AB7-9CBB-6748-90E7-B2430856B6FB}" type="slidenum">
              <a:rPr lang="en-US" altLang="zh-CN" sz="1200">
                <a:ea typeface="SimSun" charset="0"/>
                <a:cs typeface="SimSun" charset="0"/>
              </a:rPr>
              <a:pPr/>
              <a:t>20</a:t>
            </a:fld>
            <a:endParaRPr lang="en-US" altLang="zh-CN" sz="1200">
              <a:ea typeface="SimSun" charset="0"/>
              <a:cs typeface="SimSun" charset="0"/>
            </a:endParaRPr>
          </a:p>
        </p:txBody>
      </p:sp>
    </p:spTree>
    <p:extLst>
      <p:ext uri="{BB962C8B-B14F-4D97-AF65-F5344CB8AC3E}">
        <p14:creationId xmlns:p14="http://schemas.microsoft.com/office/powerpoint/2010/main" val="1467636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9144000" cy="1219200"/>
          </a:xfrm>
        </p:spPr>
        <p:txBody>
          <a:bodyPr>
            <a:normAutofit/>
          </a:bodyPr>
          <a:lstStyle/>
          <a:p>
            <a:pPr eaLnBrk="1" hangingPunct="1"/>
            <a:r>
              <a:rPr lang="en-US" altLang="zh-CN">
                <a:latin typeface="Tahoma" charset="0"/>
                <a:ea typeface="SimSun" charset="0"/>
                <a:cs typeface="SimSun" charset="0"/>
              </a:rPr>
              <a:t>BIRCH (Balanced Iterative Reducing and Clustering Using Hierarchies)</a:t>
            </a:r>
          </a:p>
        </p:txBody>
      </p:sp>
      <p:sp>
        <p:nvSpPr>
          <p:cNvPr id="40963" name="Rectangle 3"/>
          <p:cNvSpPr>
            <a:spLocks noGrp="1" noChangeArrowheads="1"/>
          </p:cNvSpPr>
          <p:nvPr>
            <p:ph idx="1"/>
          </p:nvPr>
        </p:nvSpPr>
        <p:spPr>
          <a:xfrm>
            <a:off x="304800" y="1447800"/>
            <a:ext cx="8610600" cy="5181600"/>
          </a:xfrm>
        </p:spPr>
        <p:txBody>
          <a:bodyPr/>
          <a:lstStyle/>
          <a:p>
            <a:pPr eaLnBrk="1" hangingPunct="1">
              <a:lnSpc>
                <a:spcPct val="110000"/>
              </a:lnSpc>
              <a:spcBef>
                <a:spcPct val="50000"/>
              </a:spcBef>
            </a:pPr>
            <a:r>
              <a:rPr lang="en-US" altLang="zh-CN" sz="2000">
                <a:latin typeface="Tahoma" charset="0"/>
                <a:ea typeface="SimSun" charset="0"/>
                <a:cs typeface="SimSun" charset="0"/>
              </a:rPr>
              <a:t>Zhang, Ramakrishnan &amp; Livny, SIGMOD’96</a:t>
            </a:r>
          </a:p>
          <a:p>
            <a:pPr eaLnBrk="1" hangingPunct="1">
              <a:lnSpc>
                <a:spcPct val="110000"/>
              </a:lnSpc>
              <a:spcBef>
                <a:spcPct val="50000"/>
              </a:spcBef>
            </a:pPr>
            <a:r>
              <a:rPr lang="en-US" altLang="zh-CN" sz="2000">
                <a:latin typeface="Tahoma" charset="0"/>
                <a:ea typeface="SimSun" charset="0"/>
                <a:cs typeface="SimSun" charset="0"/>
              </a:rPr>
              <a:t>Incrementally construct a CF (Clustering Feature) tree, a hierarchical data structure for multiphase clustering</a:t>
            </a:r>
          </a:p>
          <a:p>
            <a:pPr lvl="1" eaLnBrk="1" hangingPunct="1">
              <a:lnSpc>
                <a:spcPct val="110000"/>
              </a:lnSpc>
              <a:spcBef>
                <a:spcPct val="50000"/>
              </a:spcBef>
            </a:pPr>
            <a:r>
              <a:rPr lang="en-US" altLang="zh-CN" sz="2000">
                <a:latin typeface="Tahoma" charset="0"/>
                <a:ea typeface="SimSun" charset="0"/>
                <a:cs typeface="SimSun" charset="0"/>
              </a:rPr>
              <a:t>Phase 1: scan DB to build an initial in-memory CF tree (a multi-level compression of the data that tries to preserve the inherent clustering structure of the data)  </a:t>
            </a:r>
          </a:p>
          <a:p>
            <a:pPr lvl="1" eaLnBrk="1" hangingPunct="1">
              <a:lnSpc>
                <a:spcPct val="110000"/>
              </a:lnSpc>
              <a:spcBef>
                <a:spcPct val="50000"/>
              </a:spcBef>
            </a:pPr>
            <a:r>
              <a:rPr lang="en-US" altLang="zh-CN" sz="2000">
                <a:latin typeface="Tahoma" charset="0"/>
                <a:ea typeface="SimSun" charset="0"/>
                <a:cs typeface="SimSun" charset="0"/>
              </a:rPr>
              <a:t>Phase 2: use an arbitrary clustering algorithm to cluster the leaf nodes of the CF-tree </a:t>
            </a:r>
            <a:endParaRPr lang="en-US" altLang="zh-CN" sz="2000" i="1">
              <a:latin typeface="Tahoma" charset="0"/>
              <a:ea typeface="SimSun" charset="0"/>
              <a:cs typeface="SimSun" charset="0"/>
            </a:endParaRPr>
          </a:p>
          <a:p>
            <a:pPr eaLnBrk="1" hangingPunct="1">
              <a:lnSpc>
                <a:spcPct val="110000"/>
              </a:lnSpc>
              <a:spcBef>
                <a:spcPct val="50000"/>
              </a:spcBef>
            </a:pPr>
            <a:r>
              <a:rPr lang="en-US" altLang="zh-CN" sz="2000" i="1">
                <a:latin typeface="Tahoma" charset="0"/>
                <a:ea typeface="SimSun" charset="0"/>
                <a:cs typeface="SimSun" charset="0"/>
              </a:rPr>
              <a:t>Scales linearly</a:t>
            </a:r>
            <a:r>
              <a:rPr lang="en-US" altLang="zh-CN" sz="2000">
                <a:latin typeface="Tahoma" charset="0"/>
                <a:ea typeface="SimSun" charset="0"/>
                <a:cs typeface="SimSun" charset="0"/>
              </a:rPr>
              <a:t>: finds a good clustering with a single scan and improves the quality with a few additional scans</a:t>
            </a:r>
          </a:p>
          <a:p>
            <a:pPr eaLnBrk="1" hangingPunct="1">
              <a:lnSpc>
                <a:spcPct val="110000"/>
              </a:lnSpc>
              <a:spcBef>
                <a:spcPct val="50000"/>
              </a:spcBef>
            </a:pPr>
            <a:r>
              <a:rPr lang="en-US" altLang="zh-CN" sz="2000" i="1">
                <a:latin typeface="Tahoma" charset="0"/>
                <a:ea typeface="SimSun" charset="0"/>
                <a:cs typeface="SimSun" charset="0"/>
              </a:rPr>
              <a:t>Weakness:</a:t>
            </a:r>
            <a:r>
              <a:rPr lang="en-US" altLang="zh-CN" sz="2000">
                <a:latin typeface="Tahoma" charset="0"/>
                <a:ea typeface="SimSun" charset="0"/>
                <a:cs typeface="SimSun" charset="0"/>
              </a:rPr>
              <a:t> handles only numeric data, and sensitive to the order of the data record</a:t>
            </a:r>
          </a:p>
        </p:txBody>
      </p:sp>
      <p:sp>
        <p:nvSpPr>
          <p:cNvPr id="4096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0D64D910-F40E-F74D-925E-2BB5EEA342C9}" type="slidenum">
              <a:rPr lang="en-US" altLang="zh-CN" sz="1200">
                <a:ea typeface="SimSun" charset="0"/>
                <a:cs typeface="SimSun" charset="0"/>
              </a:rPr>
              <a:pPr/>
              <a:t>21</a:t>
            </a:fld>
            <a:endParaRPr lang="en-US" altLang="zh-CN" sz="1200">
              <a:ea typeface="SimSun" charset="0"/>
              <a:cs typeface="SimSun" charset="0"/>
            </a:endParaRPr>
          </a:p>
        </p:txBody>
      </p:sp>
    </p:spTree>
    <p:extLst>
      <p:ext uri="{BB962C8B-B14F-4D97-AF65-F5344CB8AC3E}">
        <p14:creationId xmlns:p14="http://schemas.microsoft.com/office/powerpoint/2010/main" val="2319801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066800" y="304800"/>
            <a:ext cx="70866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lstStyle/>
          <a:p>
            <a:r>
              <a:rPr lang="en-US" altLang="zh-CN" sz="3200">
                <a:solidFill>
                  <a:schemeClr val="tx2"/>
                </a:solidFill>
                <a:latin typeface="Berlin Sans FB Demi" charset="0"/>
                <a:ea typeface="SimSun" charset="0"/>
                <a:cs typeface="SimSun" charset="0"/>
              </a:rPr>
              <a:t>Clustering Feature Vector in BIRCH</a:t>
            </a:r>
            <a:endParaRPr lang="en-US" altLang="zh-CN" sz="2000" b="1">
              <a:solidFill>
                <a:schemeClr val="tx2"/>
              </a:solidFill>
              <a:latin typeface="Berlin Sans FB Demi" charset="0"/>
              <a:ea typeface="SimSun" charset="0"/>
              <a:cs typeface="SimSun" charset="0"/>
            </a:endParaRPr>
          </a:p>
        </p:txBody>
      </p:sp>
      <p:sp>
        <p:nvSpPr>
          <p:cNvPr id="41987" name="Text Box 4"/>
          <p:cNvSpPr txBox="1">
            <a:spLocks noChangeArrowheads="1"/>
          </p:cNvSpPr>
          <p:nvPr/>
        </p:nvSpPr>
        <p:spPr bwMode="auto">
          <a:xfrm>
            <a:off x="304800" y="1371600"/>
            <a:ext cx="5943600" cy="264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spcBef>
                <a:spcPct val="50000"/>
              </a:spcBef>
            </a:pPr>
            <a:r>
              <a:rPr lang="en-US" altLang="zh-CN" sz="1800" b="1">
                <a:latin typeface="Times New Roman" charset="0"/>
                <a:ea typeface="SimSun" charset="0"/>
                <a:cs typeface="SimSun" charset="0"/>
              </a:rPr>
              <a:t>Clustering Feature (CF):</a:t>
            </a:r>
            <a:r>
              <a:rPr lang="en-US" altLang="zh-CN" sz="1800">
                <a:latin typeface="Times New Roman" charset="0"/>
                <a:ea typeface="SimSun" charset="0"/>
                <a:cs typeface="SimSun" charset="0"/>
              </a:rPr>
              <a:t>  </a:t>
            </a:r>
            <a:r>
              <a:rPr lang="en-US" altLang="zh-CN" sz="1800" b="1" i="1">
                <a:latin typeface="Times New Roman" charset="0"/>
                <a:ea typeface="SimSun" charset="0"/>
                <a:cs typeface="SimSun" charset="0"/>
              </a:rPr>
              <a:t>CF = (N, LS, SS)</a:t>
            </a:r>
            <a:endParaRPr lang="en-US" altLang="zh-CN" sz="1800">
              <a:latin typeface="Times New Roman" charset="0"/>
              <a:ea typeface="SimSun" charset="0"/>
              <a:cs typeface="SimSun" charset="0"/>
            </a:endParaRPr>
          </a:p>
          <a:p>
            <a:pPr eaLnBrk="0" hangingPunct="0">
              <a:spcBef>
                <a:spcPct val="50000"/>
              </a:spcBef>
            </a:pPr>
            <a:r>
              <a:rPr lang="en-US" altLang="zh-CN" sz="1800" i="1">
                <a:latin typeface="Times New Roman" charset="0"/>
                <a:ea typeface="SimSun" charset="0"/>
                <a:cs typeface="SimSun" charset="0"/>
              </a:rPr>
              <a:t>N</a:t>
            </a:r>
            <a:r>
              <a:rPr lang="en-US" altLang="zh-CN" sz="1800">
                <a:latin typeface="Times New Roman" charset="0"/>
                <a:ea typeface="SimSun" charset="0"/>
                <a:cs typeface="SimSun" charset="0"/>
              </a:rPr>
              <a:t>: </a:t>
            </a:r>
            <a:r>
              <a:rPr lang="en-US" altLang="zh-CN" sz="1800" b="1">
                <a:latin typeface="Times New Roman" charset="0"/>
                <a:ea typeface="SimSun" charset="0"/>
                <a:cs typeface="SimSun" charset="0"/>
              </a:rPr>
              <a:t>Number of data points</a:t>
            </a:r>
          </a:p>
          <a:p>
            <a:pPr eaLnBrk="0" hangingPunct="0">
              <a:spcBef>
                <a:spcPct val="50000"/>
              </a:spcBef>
            </a:pPr>
            <a:r>
              <a:rPr lang="en-US" altLang="zh-CN" sz="1800" i="1">
                <a:latin typeface="Times New Roman" charset="0"/>
                <a:ea typeface="SimSun" charset="0"/>
                <a:cs typeface="SimSun" charset="0"/>
              </a:rPr>
              <a:t>LS: linear sum of N points:</a:t>
            </a:r>
            <a:endParaRPr lang="en-US" altLang="zh-CN" sz="1800" i="1" baseline="-25000">
              <a:latin typeface="Times New Roman" charset="0"/>
              <a:ea typeface="SimSun" charset="0"/>
              <a:cs typeface="SimSun" charset="0"/>
              <a:sym typeface="Symbol" charset="0"/>
            </a:endParaRPr>
          </a:p>
          <a:p>
            <a:pPr eaLnBrk="0" hangingPunct="0">
              <a:spcBef>
                <a:spcPct val="50000"/>
              </a:spcBef>
            </a:pPr>
            <a:endParaRPr lang="en-US" altLang="zh-CN" sz="1800" i="1">
              <a:latin typeface="Times New Roman" charset="0"/>
              <a:ea typeface="SimSun" charset="0"/>
              <a:cs typeface="SimSun" charset="0"/>
            </a:endParaRPr>
          </a:p>
          <a:p>
            <a:pPr eaLnBrk="0" hangingPunct="0">
              <a:spcBef>
                <a:spcPct val="50000"/>
              </a:spcBef>
            </a:pPr>
            <a:r>
              <a:rPr lang="en-US" altLang="zh-CN" sz="1800" i="1">
                <a:latin typeface="Times New Roman" charset="0"/>
                <a:ea typeface="SimSun" charset="0"/>
                <a:cs typeface="SimSun" charset="0"/>
              </a:rPr>
              <a:t>SS: square sum of N points</a:t>
            </a:r>
            <a:endParaRPr lang="en-US" altLang="zh-CN" sz="1800" i="1" baseline="-25000">
              <a:latin typeface="Times New Roman" charset="0"/>
              <a:ea typeface="SimSun" charset="0"/>
              <a:cs typeface="SimSun" charset="0"/>
              <a:sym typeface="Symbol" charset="0"/>
            </a:endParaRPr>
          </a:p>
        </p:txBody>
      </p:sp>
      <p:graphicFrame>
        <p:nvGraphicFramePr>
          <p:cNvPr id="41988" name="Object 0"/>
          <p:cNvGraphicFramePr>
            <a:graphicFrameLocks noChangeAspect="1"/>
          </p:cNvGraphicFramePr>
          <p:nvPr/>
        </p:nvGraphicFramePr>
        <p:xfrm>
          <a:off x="3352800" y="4078288"/>
          <a:ext cx="2209800" cy="2017712"/>
        </p:xfrm>
        <a:graphic>
          <a:graphicData uri="http://schemas.openxmlformats.org/presentationml/2006/ole">
            <mc:AlternateContent xmlns:mc="http://schemas.openxmlformats.org/markup-compatibility/2006">
              <mc:Choice xmlns:v="urn:schemas-microsoft-com:vml" Requires="v">
                <p:oleObj spid="_x0000_s32820"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078288"/>
                        <a:ext cx="2209800" cy="2017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989" name="Oval 9"/>
          <p:cNvSpPr>
            <a:spLocks noChangeArrowheads="1"/>
          </p:cNvSpPr>
          <p:nvPr/>
        </p:nvSpPr>
        <p:spPr bwMode="auto">
          <a:xfrm>
            <a:off x="3886200" y="4383088"/>
            <a:ext cx="609600" cy="990600"/>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sp>
        <p:nvSpPr>
          <p:cNvPr id="41990" name="Oval 10"/>
          <p:cNvSpPr>
            <a:spLocks noChangeArrowheads="1"/>
          </p:cNvSpPr>
          <p:nvPr/>
        </p:nvSpPr>
        <p:spPr bwMode="auto">
          <a:xfrm>
            <a:off x="4495800" y="4916488"/>
            <a:ext cx="762000" cy="762000"/>
          </a:xfrm>
          <a:prstGeom prst="ellipse">
            <a:avLst/>
          </a:prstGeom>
          <a:noFill/>
          <a:ln w="2857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ea typeface="SimSun" charset="0"/>
              <a:cs typeface="SimSun" charset="0"/>
            </a:endParaRPr>
          </a:p>
        </p:txBody>
      </p:sp>
      <p:sp>
        <p:nvSpPr>
          <p:cNvPr id="41991" name="AutoShape 11"/>
          <p:cNvSpPr>
            <a:spLocks/>
          </p:cNvSpPr>
          <p:nvPr/>
        </p:nvSpPr>
        <p:spPr bwMode="auto">
          <a:xfrm>
            <a:off x="5562600" y="3367088"/>
            <a:ext cx="3429000" cy="485775"/>
          </a:xfrm>
          <a:prstGeom prst="borderCallout2">
            <a:avLst>
              <a:gd name="adj1" fmla="val 23528"/>
              <a:gd name="adj2" fmla="val -2222"/>
              <a:gd name="adj3" fmla="val 23528"/>
              <a:gd name="adj4" fmla="val -20417"/>
              <a:gd name="adj5" fmla="val 212417"/>
              <a:gd name="adj6" fmla="val -39306"/>
            </a:avLst>
          </a:prstGeom>
          <a:noFill/>
          <a:ln w="28575">
            <a:solidFill>
              <a:schemeClr val="tx1"/>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spAutoFit/>
          </a:bodyPr>
          <a:lstStyle/>
          <a:p>
            <a:pPr eaLnBrk="0" hangingPunct="0">
              <a:spcBef>
                <a:spcPct val="50000"/>
              </a:spcBef>
            </a:pPr>
            <a:r>
              <a:rPr lang="en-US" altLang="zh-CN">
                <a:latin typeface="Times New Roman" charset="0"/>
                <a:ea typeface="SimSun" charset="0"/>
                <a:cs typeface="SimSun" charset="0"/>
              </a:rPr>
              <a:t>CF = (5, (16,30),(54,190))</a:t>
            </a:r>
          </a:p>
        </p:txBody>
      </p:sp>
      <p:sp>
        <p:nvSpPr>
          <p:cNvPr id="41992" name="Text Box 12"/>
          <p:cNvSpPr txBox="1">
            <a:spLocks noChangeArrowheads="1"/>
          </p:cNvSpPr>
          <p:nvPr/>
        </p:nvSpPr>
        <p:spPr bwMode="auto">
          <a:xfrm>
            <a:off x="6477000" y="4178300"/>
            <a:ext cx="990600" cy="191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eaLnBrk="0" hangingPunct="0">
              <a:lnSpc>
                <a:spcPct val="60000"/>
              </a:lnSpc>
              <a:spcBef>
                <a:spcPct val="50000"/>
              </a:spcBef>
            </a:pPr>
            <a:r>
              <a:rPr lang="zh-CN" altLang="en-US" sz="1800">
                <a:latin typeface="Times New Roman" charset="0"/>
                <a:ea typeface="SimSun" charset="0"/>
                <a:cs typeface="SimSun" charset="0"/>
              </a:rPr>
              <a:t>(3,4)</a:t>
            </a:r>
          </a:p>
          <a:p>
            <a:pPr eaLnBrk="0" hangingPunct="0">
              <a:lnSpc>
                <a:spcPct val="60000"/>
              </a:lnSpc>
              <a:spcBef>
                <a:spcPct val="50000"/>
              </a:spcBef>
            </a:pPr>
            <a:r>
              <a:rPr lang="zh-CN" altLang="en-US" sz="1800">
                <a:latin typeface="Times New Roman" charset="0"/>
                <a:ea typeface="SimSun" charset="0"/>
                <a:cs typeface="SimSun" charset="0"/>
              </a:rPr>
              <a:t>(2,6)</a:t>
            </a:r>
          </a:p>
          <a:p>
            <a:pPr eaLnBrk="0" hangingPunct="0">
              <a:lnSpc>
                <a:spcPct val="60000"/>
              </a:lnSpc>
              <a:spcBef>
                <a:spcPct val="50000"/>
              </a:spcBef>
            </a:pPr>
            <a:r>
              <a:rPr lang="zh-CN" altLang="en-US" sz="1800">
                <a:latin typeface="Times New Roman" charset="0"/>
                <a:ea typeface="SimSun" charset="0"/>
                <a:cs typeface="SimSun" charset="0"/>
              </a:rPr>
              <a:t>(4,5)</a:t>
            </a:r>
          </a:p>
          <a:p>
            <a:pPr eaLnBrk="0" hangingPunct="0">
              <a:lnSpc>
                <a:spcPct val="60000"/>
              </a:lnSpc>
              <a:spcBef>
                <a:spcPct val="50000"/>
              </a:spcBef>
            </a:pPr>
            <a:r>
              <a:rPr lang="zh-CN" altLang="en-US" sz="1800">
                <a:latin typeface="Times New Roman" charset="0"/>
                <a:ea typeface="SimSun" charset="0"/>
                <a:cs typeface="SimSun" charset="0"/>
              </a:rPr>
              <a:t>(4,7)</a:t>
            </a:r>
          </a:p>
          <a:p>
            <a:pPr eaLnBrk="0" hangingPunct="0">
              <a:lnSpc>
                <a:spcPct val="60000"/>
              </a:lnSpc>
              <a:spcBef>
                <a:spcPct val="50000"/>
              </a:spcBef>
            </a:pPr>
            <a:r>
              <a:rPr lang="zh-CN" altLang="en-US" sz="1800">
                <a:latin typeface="Times New Roman" charset="0"/>
                <a:ea typeface="SimSun" charset="0"/>
                <a:cs typeface="SimSun" charset="0"/>
              </a:rPr>
              <a:t>(3,8)</a:t>
            </a:r>
          </a:p>
        </p:txBody>
      </p:sp>
      <p:graphicFrame>
        <p:nvGraphicFramePr>
          <p:cNvPr id="41993" name="Object 1"/>
          <p:cNvGraphicFramePr>
            <a:graphicFrameLocks noChangeAspect="1"/>
          </p:cNvGraphicFramePr>
          <p:nvPr/>
        </p:nvGraphicFramePr>
        <p:xfrm>
          <a:off x="3905250" y="2362200"/>
          <a:ext cx="1028700" cy="838200"/>
        </p:xfrm>
        <a:graphic>
          <a:graphicData uri="http://schemas.openxmlformats.org/presentationml/2006/ole">
            <mc:AlternateContent xmlns:mc="http://schemas.openxmlformats.org/markup-compatibility/2006">
              <mc:Choice xmlns:v="urn:schemas-microsoft-com:vml" Requires="v">
                <p:oleObj spid="_x0000_s32821" name="Equation" r:id="rId7" imgW="342751" imgH="380835" progId="Equation.3">
                  <p:embed/>
                </p:oleObj>
              </mc:Choice>
              <mc:Fallback>
                <p:oleObj name="Equation" r:id="rId7" imgW="342751" imgH="38083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5250" y="2362200"/>
                        <a:ext cx="10287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2"/>
          <p:cNvGraphicFramePr>
            <a:graphicFrameLocks noChangeAspect="1"/>
          </p:cNvGraphicFramePr>
          <p:nvPr/>
        </p:nvGraphicFramePr>
        <p:xfrm>
          <a:off x="1695450" y="4114800"/>
          <a:ext cx="1181100" cy="838200"/>
        </p:xfrm>
        <a:graphic>
          <a:graphicData uri="http://schemas.openxmlformats.org/presentationml/2006/ole">
            <mc:AlternateContent xmlns:mc="http://schemas.openxmlformats.org/markup-compatibility/2006">
              <mc:Choice xmlns:v="urn:schemas-microsoft-com:vml" Requires="v">
                <p:oleObj spid="_x0000_s32822" name="Equation" r:id="rId9" imgW="393529" imgH="380835" progId="Equation.3">
                  <p:embed/>
                </p:oleObj>
              </mc:Choice>
              <mc:Fallback>
                <p:oleObj name="Equation" r:id="rId9" imgW="393529" imgH="3808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5450" y="4114800"/>
                        <a:ext cx="11811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41995" name="Slide Number Placeholder 14"/>
          <p:cNvSpPr>
            <a:spLocks noGrp="1"/>
          </p:cNvSpPr>
          <p:nvPr>
            <p:ph type="sldNum" sz="quarter" idx="12"/>
          </p:nvPr>
        </p:nvSpPr>
        <p:spPr>
          <a:xfrm>
            <a:off x="304800" y="6477000"/>
            <a:ext cx="1905000" cy="381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t"/>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lgn="l"/>
            <a:fld id="{B3C22BC2-E32F-B94A-9D9C-90EE615BCFC7}" type="slidenum">
              <a:rPr lang="en-US" altLang="zh-CN" sz="1800">
                <a:ea typeface="SimSun" charset="0"/>
                <a:cs typeface="SimSun" charset="0"/>
              </a:rPr>
              <a:pPr algn="l"/>
              <a:t>22</a:t>
            </a:fld>
            <a:endParaRPr lang="en-US" altLang="zh-CN" sz="1800">
              <a:ea typeface="SimSun" charset="0"/>
              <a:cs typeface="SimSun" charset="0"/>
            </a:endParaRPr>
          </a:p>
        </p:txBody>
      </p:sp>
    </p:spTree>
    <p:extLst>
      <p:ext uri="{BB962C8B-B14F-4D97-AF65-F5344CB8AC3E}">
        <p14:creationId xmlns:p14="http://schemas.microsoft.com/office/powerpoint/2010/main" val="996367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1038" y="228600"/>
            <a:ext cx="7548562" cy="609600"/>
          </a:xfrm>
        </p:spPr>
        <p:txBody>
          <a:bodyPr/>
          <a:lstStyle/>
          <a:p>
            <a:pPr eaLnBrk="1" hangingPunct="1"/>
            <a:r>
              <a:rPr lang="en-US" altLang="zh-CN" sz="3200">
                <a:latin typeface="Tahoma" charset="0"/>
                <a:ea typeface="SimSun" charset="0"/>
                <a:cs typeface="SimSun" charset="0"/>
              </a:rPr>
              <a:t>The CF Tree Structure</a:t>
            </a:r>
            <a:endParaRPr lang="en-US" altLang="zh-CN" sz="4000">
              <a:latin typeface="Tahoma" charset="0"/>
              <a:ea typeface="SimSun" charset="0"/>
              <a:cs typeface="SimSun" charset="0"/>
            </a:endParaRPr>
          </a:p>
        </p:txBody>
      </p:sp>
      <p:sp>
        <p:nvSpPr>
          <p:cNvPr id="44094" name="Slide Number Placeholder 87"/>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E4A20602-6AFD-BD42-878C-ACBFBE105D89}" type="slidenum">
              <a:rPr lang="en-US" altLang="zh-CN" sz="1200">
                <a:ea typeface="SimSun" charset="0"/>
                <a:cs typeface="SimSun" charset="0"/>
              </a:rPr>
              <a:pPr/>
              <a:t>23</a:t>
            </a:fld>
            <a:endParaRPr lang="en-US" altLang="zh-CN" sz="1200">
              <a:ea typeface="SimSun" charset="0"/>
              <a:cs typeface="SimSun" charset="0"/>
            </a:endParaRPr>
          </a:p>
        </p:txBody>
      </p:sp>
      <p:grpSp>
        <p:nvGrpSpPr>
          <p:cNvPr id="44035" name="Group 3"/>
          <p:cNvGrpSpPr>
            <a:grpSpLocks/>
          </p:cNvGrpSpPr>
          <p:nvPr/>
        </p:nvGrpSpPr>
        <p:grpSpPr bwMode="auto">
          <a:xfrm>
            <a:off x="1828800" y="1295400"/>
            <a:ext cx="4953000" cy="914400"/>
            <a:chOff x="1152" y="816"/>
            <a:chExt cx="3120" cy="576"/>
          </a:xfrm>
        </p:grpSpPr>
        <p:sp>
          <p:nvSpPr>
            <p:cNvPr id="44103" name="Line 4"/>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104" name="Rectangle 5"/>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44105" name="Line 6"/>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106" name="Line 7"/>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107" name="Line 8"/>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108" name="Line 9"/>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109" name="Line 10"/>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110" name="Rectangle 11"/>
            <p:cNvSpPr>
              <a:spLocks noChangeArrowheads="1"/>
            </p:cNvSpPr>
            <p:nvPr/>
          </p:nvSpPr>
          <p:spPr bwMode="auto">
            <a:xfrm>
              <a:off x="1200" y="816"/>
              <a:ext cx="4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1</a:t>
              </a:r>
            </a:p>
          </p:txBody>
        </p:sp>
        <p:sp>
          <p:nvSpPr>
            <p:cNvPr id="44111" name="Rectangle 12"/>
            <p:cNvSpPr>
              <a:spLocks noChangeArrowheads="1"/>
            </p:cNvSpPr>
            <p:nvPr/>
          </p:nvSpPr>
          <p:spPr bwMode="auto">
            <a:xfrm>
              <a:off x="1200" y="1152"/>
              <a:ext cx="5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child</a:t>
              </a:r>
              <a:r>
                <a:rPr lang="en-US" altLang="zh-CN" baseline="-25000">
                  <a:latin typeface="Times New Roman" charset="0"/>
                  <a:ea typeface="SimSun" charset="0"/>
                  <a:cs typeface="SimSun" charset="0"/>
                </a:rPr>
                <a:t>1</a:t>
              </a:r>
            </a:p>
          </p:txBody>
        </p:sp>
        <p:sp>
          <p:nvSpPr>
            <p:cNvPr id="44112" name="Rectangle 13"/>
            <p:cNvSpPr>
              <a:spLocks noChangeArrowheads="1"/>
            </p:cNvSpPr>
            <p:nvPr/>
          </p:nvSpPr>
          <p:spPr bwMode="auto">
            <a:xfrm>
              <a:off x="2208" y="816"/>
              <a:ext cx="4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3</a:t>
              </a:r>
            </a:p>
          </p:txBody>
        </p:sp>
        <p:sp>
          <p:nvSpPr>
            <p:cNvPr id="44113" name="Rectangle 14"/>
            <p:cNvSpPr>
              <a:spLocks noChangeArrowheads="1"/>
            </p:cNvSpPr>
            <p:nvPr/>
          </p:nvSpPr>
          <p:spPr bwMode="auto">
            <a:xfrm>
              <a:off x="2208" y="1152"/>
              <a:ext cx="5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child</a:t>
              </a:r>
              <a:r>
                <a:rPr lang="en-US" altLang="zh-CN" baseline="-25000">
                  <a:latin typeface="Times New Roman" charset="0"/>
                  <a:ea typeface="SimSun" charset="0"/>
                  <a:cs typeface="SimSun" charset="0"/>
                </a:rPr>
                <a:t>3</a:t>
              </a:r>
            </a:p>
          </p:txBody>
        </p:sp>
        <p:sp>
          <p:nvSpPr>
            <p:cNvPr id="44114" name="Rectangle 15"/>
            <p:cNvSpPr>
              <a:spLocks noChangeArrowheads="1"/>
            </p:cNvSpPr>
            <p:nvPr/>
          </p:nvSpPr>
          <p:spPr bwMode="auto">
            <a:xfrm>
              <a:off x="1728" y="816"/>
              <a:ext cx="4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2</a:t>
              </a:r>
            </a:p>
          </p:txBody>
        </p:sp>
        <p:sp>
          <p:nvSpPr>
            <p:cNvPr id="44115" name="Rectangle 16"/>
            <p:cNvSpPr>
              <a:spLocks noChangeArrowheads="1"/>
            </p:cNvSpPr>
            <p:nvPr/>
          </p:nvSpPr>
          <p:spPr bwMode="auto">
            <a:xfrm>
              <a:off x="1728" y="1152"/>
              <a:ext cx="5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child</a:t>
              </a:r>
              <a:r>
                <a:rPr lang="en-US" altLang="zh-CN" baseline="-25000">
                  <a:latin typeface="Times New Roman" charset="0"/>
                  <a:ea typeface="SimSun" charset="0"/>
                  <a:cs typeface="SimSun" charset="0"/>
                </a:rPr>
                <a:t>2</a:t>
              </a:r>
            </a:p>
          </p:txBody>
        </p:sp>
        <p:sp>
          <p:nvSpPr>
            <p:cNvPr id="44116" name="Rectangle 17"/>
            <p:cNvSpPr>
              <a:spLocks noChangeArrowheads="1"/>
            </p:cNvSpPr>
            <p:nvPr/>
          </p:nvSpPr>
          <p:spPr bwMode="auto">
            <a:xfrm>
              <a:off x="3696" y="816"/>
              <a:ext cx="4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6</a:t>
              </a:r>
            </a:p>
          </p:txBody>
        </p:sp>
        <p:sp>
          <p:nvSpPr>
            <p:cNvPr id="44117" name="Rectangle 18"/>
            <p:cNvSpPr>
              <a:spLocks noChangeArrowheads="1"/>
            </p:cNvSpPr>
            <p:nvPr/>
          </p:nvSpPr>
          <p:spPr bwMode="auto">
            <a:xfrm>
              <a:off x="3696" y="1152"/>
              <a:ext cx="5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child</a:t>
              </a:r>
              <a:r>
                <a:rPr lang="en-US" altLang="zh-CN" baseline="-25000">
                  <a:latin typeface="Times New Roman" charset="0"/>
                  <a:ea typeface="SimSun" charset="0"/>
                  <a:cs typeface="SimSun" charset="0"/>
                </a:rPr>
                <a:t>6</a:t>
              </a:r>
            </a:p>
          </p:txBody>
        </p:sp>
      </p:grpSp>
      <p:sp>
        <p:nvSpPr>
          <p:cNvPr id="44036" name="Line 19"/>
          <p:cNvSpPr>
            <a:spLocks noChangeShapeType="1"/>
          </p:cNvSpPr>
          <p:nvPr/>
        </p:nvSpPr>
        <p:spPr bwMode="auto">
          <a:xfrm>
            <a:off x="2557463" y="3276600"/>
            <a:ext cx="0" cy="914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37" name="Rectangle 20"/>
          <p:cNvSpPr>
            <a:spLocks noChangeArrowheads="1"/>
          </p:cNvSpPr>
          <p:nvPr/>
        </p:nvSpPr>
        <p:spPr bwMode="auto">
          <a:xfrm>
            <a:off x="920750" y="3282950"/>
            <a:ext cx="4787900" cy="9017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44038" name="Line 21"/>
          <p:cNvSpPr>
            <a:spLocks noChangeShapeType="1"/>
          </p:cNvSpPr>
          <p:nvPr/>
        </p:nvSpPr>
        <p:spPr bwMode="auto">
          <a:xfrm>
            <a:off x="1736725" y="3276600"/>
            <a:ext cx="0" cy="914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39" name="Line 22"/>
          <p:cNvSpPr>
            <a:spLocks noChangeShapeType="1"/>
          </p:cNvSpPr>
          <p:nvPr/>
        </p:nvSpPr>
        <p:spPr bwMode="auto">
          <a:xfrm>
            <a:off x="4752975" y="3276600"/>
            <a:ext cx="0" cy="914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40" name="Line 23"/>
          <p:cNvSpPr>
            <a:spLocks noChangeShapeType="1"/>
          </p:cNvSpPr>
          <p:nvPr/>
        </p:nvSpPr>
        <p:spPr bwMode="auto">
          <a:xfrm>
            <a:off x="3384550" y="3276600"/>
            <a:ext cx="0" cy="914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41" name="Line 24"/>
          <p:cNvSpPr>
            <a:spLocks noChangeShapeType="1"/>
          </p:cNvSpPr>
          <p:nvPr/>
        </p:nvSpPr>
        <p:spPr bwMode="auto">
          <a:xfrm>
            <a:off x="914400" y="3733800"/>
            <a:ext cx="2743200" cy="0"/>
          </a:xfrm>
          <a:prstGeom prst="line">
            <a:avLst/>
          </a:prstGeom>
          <a:noFill/>
          <a:ln w="12700">
            <a:solidFill>
              <a:schemeClr val="tx1"/>
            </a:solidFill>
            <a:prstDash val="lg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42" name="Line 25"/>
          <p:cNvSpPr>
            <a:spLocks noChangeShapeType="1"/>
          </p:cNvSpPr>
          <p:nvPr/>
        </p:nvSpPr>
        <p:spPr bwMode="auto">
          <a:xfrm>
            <a:off x="4495800" y="3733800"/>
            <a:ext cx="1219200" cy="0"/>
          </a:xfrm>
          <a:prstGeom prst="line">
            <a:avLst/>
          </a:prstGeom>
          <a:noFill/>
          <a:ln w="12700">
            <a:solidFill>
              <a:schemeClr val="tx1"/>
            </a:solidFill>
            <a:prstDash val="lg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43" name="Rectangle 26"/>
          <p:cNvSpPr>
            <a:spLocks noChangeArrowheads="1"/>
          </p:cNvSpPr>
          <p:nvPr/>
        </p:nvSpPr>
        <p:spPr bwMode="auto">
          <a:xfrm>
            <a:off x="990600" y="32766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1</a:t>
            </a:r>
          </a:p>
        </p:txBody>
      </p:sp>
      <p:sp>
        <p:nvSpPr>
          <p:cNvPr id="44044" name="Rectangle 27"/>
          <p:cNvSpPr>
            <a:spLocks noChangeArrowheads="1"/>
          </p:cNvSpPr>
          <p:nvPr/>
        </p:nvSpPr>
        <p:spPr bwMode="auto">
          <a:xfrm>
            <a:off x="990600" y="3810000"/>
            <a:ext cx="914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child</a:t>
            </a:r>
            <a:r>
              <a:rPr lang="en-US" altLang="zh-CN" baseline="-25000">
                <a:latin typeface="Times New Roman" charset="0"/>
                <a:ea typeface="SimSun" charset="0"/>
                <a:cs typeface="SimSun" charset="0"/>
              </a:rPr>
              <a:t>1</a:t>
            </a:r>
          </a:p>
        </p:txBody>
      </p:sp>
      <p:sp>
        <p:nvSpPr>
          <p:cNvPr id="44045" name="Rectangle 28"/>
          <p:cNvSpPr>
            <a:spLocks noChangeArrowheads="1"/>
          </p:cNvSpPr>
          <p:nvPr/>
        </p:nvSpPr>
        <p:spPr bwMode="auto">
          <a:xfrm>
            <a:off x="2590800" y="32766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3</a:t>
            </a:r>
          </a:p>
        </p:txBody>
      </p:sp>
      <p:sp>
        <p:nvSpPr>
          <p:cNvPr id="44046" name="Rectangle 29"/>
          <p:cNvSpPr>
            <a:spLocks noChangeArrowheads="1"/>
          </p:cNvSpPr>
          <p:nvPr/>
        </p:nvSpPr>
        <p:spPr bwMode="auto">
          <a:xfrm>
            <a:off x="2590800" y="3810000"/>
            <a:ext cx="914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child</a:t>
            </a:r>
            <a:r>
              <a:rPr lang="en-US" altLang="zh-CN" baseline="-25000">
                <a:latin typeface="Times New Roman" charset="0"/>
                <a:ea typeface="SimSun" charset="0"/>
                <a:cs typeface="SimSun" charset="0"/>
              </a:rPr>
              <a:t>3</a:t>
            </a:r>
          </a:p>
        </p:txBody>
      </p:sp>
      <p:sp>
        <p:nvSpPr>
          <p:cNvPr id="44047" name="Rectangle 30"/>
          <p:cNvSpPr>
            <a:spLocks noChangeArrowheads="1"/>
          </p:cNvSpPr>
          <p:nvPr/>
        </p:nvSpPr>
        <p:spPr bwMode="auto">
          <a:xfrm>
            <a:off x="1828800" y="32766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2</a:t>
            </a:r>
          </a:p>
        </p:txBody>
      </p:sp>
      <p:sp>
        <p:nvSpPr>
          <p:cNvPr id="44048" name="Rectangle 31"/>
          <p:cNvSpPr>
            <a:spLocks noChangeArrowheads="1"/>
          </p:cNvSpPr>
          <p:nvPr/>
        </p:nvSpPr>
        <p:spPr bwMode="auto">
          <a:xfrm>
            <a:off x="1828800" y="3810000"/>
            <a:ext cx="914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child</a:t>
            </a:r>
            <a:r>
              <a:rPr lang="en-US" altLang="zh-CN" baseline="-25000">
                <a:latin typeface="Times New Roman" charset="0"/>
                <a:ea typeface="SimSun" charset="0"/>
                <a:cs typeface="SimSun" charset="0"/>
              </a:rPr>
              <a:t>2</a:t>
            </a:r>
          </a:p>
        </p:txBody>
      </p:sp>
      <p:sp>
        <p:nvSpPr>
          <p:cNvPr id="44049" name="Rectangle 32"/>
          <p:cNvSpPr>
            <a:spLocks noChangeArrowheads="1"/>
          </p:cNvSpPr>
          <p:nvPr/>
        </p:nvSpPr>
        <p:spPr bwMode="auto">
          <a:xfrm>
            <a:off x="4953000" y="32766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5</a:t>
            </a:r>
          </a:p>
        </p:txBody>
      </p:sp>
      <p:sp>
        <p:nvSpPr>
          <p:cNvPr id="44050" name="Rectangle 33"/>
          <p:cNvSpPr>
            <a:spLocks noChangeArrowheads="1"/>
          </p:cNvSpPr>
          <p:nvPr/>
        </p:nvSpPr>
        <p:spPr bwMode="auto">
          <a:xfrm>
            <a:off x="4953000" y="3810000"/>
            <a:ext cx="914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child</a:t>
            </a:r>
            <a:r>
              <a:rPr lang="en-US" altLang="zh-CN" baseline="-25000">
                <a:latin typeface="Times New Roman" charset="0"/>
                <a:ea typeface="SimSun" charset="0"/>
                <a:cs typeface="SimSun" charset="0"/>
              </a:rPr>
              <a:t>5</a:t>
            </a:r>
          </a:p>
        </p:txBody>
      </p:sp>
      <p:sp>
        <p:nvSpPr>
          <p:cNvPr id="44051" name="Line 34"/>
          <p:cNvSpPr>
            <a:spLocks noChangeShapeType="1"/>
          </p:cNvSpPr>
          <p:nvPr/>
        </p:nvSpPr>
        <p:spPr bwMode="auto">
          <a:xfrm flipH="1">
            <a:off x="1295400" y="2209800"/>
            <a:ext cx="990600" cy="106680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52" name="Line 35"/>
          <p:cNvSpPr>
            <a:spLocks noChangeShapeType="1"/>
          </p:cNvSpPr>
          <p:nvPr/>
        </p:nvSpPr>
        <p:spPr bwMode="auto">
          <a:xfrm>
            <a:off x="3048000" y="2209800"/>
            <a:ext cx="4191000" cy="99060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53" name="Line 36"/>
          <p:cNvSpPr>
            <a:spLocks noChangeShapeType="1"/>
          </p:cNvSpPr>
          <p:nvPr/>
        </p:nvSpPr>
        <p:spPr bwMode="auto">
          <a:xfrm>
            <a:off x="3733800" y="2209800"/>
            <a:ext cx="5029200" cy="99060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54" name="Rectangle 37"/>
          <p:cNvSpPr>
            <a:spLocks noChangeArrowheads="1"/>
          </p:cNvSpPr>
          <p:nvPr/>
        </p:nvSpPr>
        <p:spPr bwMode="auto">
          <a:xfrm>
            <a:off x="311150" y="5035550"/>
            <a:ext cx="3797300" cy="5969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44055" name="Rectangle 38"/>
          <p:cNvSpPr>
            <a:spLocks noChangeArrowheads="1"/>
          </p:cNvSpPr>
          <p:nvPr/>
        </p:nvSpPr>
        <p:spPr bwMode="auto">
          <a:xfrm>
            <a:off x="990600" y="51054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1</a:t>
            </a:r>
          </a:p>
        </p:txBody>
      </p:sp>
      <p:sp>
        <p:nvSpPr>
          <p:cNvPr id="44056" name="Line 39"/>
          <p:cNvSpPr>
            <a:spLocks noChangeShapeType="1"/>
          </p:cNvSpPr>
          <p:nvPr/>
        </p:nvSpPr>
        <p:spPr bwMode="auto">
          <a:xfrm>
            <a:off x="9906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57" name="Rectangle 40"/>
          <p:cNvSpPr>
            <a:spLocks noChangeArrowheads="1"/>
          </p:cNvSpPr>
          <p:nvPr/>
        </p:nvSpPr>
        <p:spPr bwMode="auto">
          <a:xfrm>
            <a:off x="1600200" y="51054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2</a:t>
            </a:r>
          </a:p>
        </p:txBody>
      </p:sp>
      <p:sp>
        <p:nvSpPr>
          <p:cNvPr id="44058" name="Line 41"/>
          <p:cNvSpPr>
            <a:spLocks noChangeShapeType="1"/>
          </p:cNvSpPr>
          <p:nvPr/>
        </p:nvSpPr>
        <p:spPr bwMode="auto">
          <a:xfrm>
            <a:off x="16002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59" name="Rectangle 42"/>
          <p:cNvSpPr>
            <a:spLocks noChangeArrowheads="1"/>
          </p:cNvSpPr>
          <p:nvPr/>
        </p:nvSpPr>
        <p:spPr bwMode="auto">
          <a:xfrm>
            <a:off x="2819400" y="51054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6</a:t>
            </a:r>
          </a:p>
        </p:txBody>
      </p:sp>
      <p:sp>
        <p:nvSpPr>
          <p:cNvPr id="44060" name="Line 43"/>
          <p:cNvSpPr>
            <a:spLocks noChangeShapeType="1"/>
          </p:cNvSpPr>
          <p:nvPr/>
        </p:nvSpPr>
        <p:spPr bwMode="auto">
          <a:xfrm>
            <a:off x="28194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61" name="Line 44"/>
          <p:cNvSpPr>
            <a:spLocks noChangeShapeType="1"/>
          </p:cNvSpPr>
          <p:nvPr/>
        </p:nvSpPr>
        <p:spPr bwMode="auto">
          <a:xfrm>
            <a:off x="22098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62" name="Line 45"/>
          <p:cNvSpPr>
            <a:spLocks noChangeShapeType="1"/>
          </p:cNvSpPr>
          <p:nvPr/>
        </p:nvSpPr>
        <p:spPr bwMode="auto">
          <a:xfrm>
            <a:off x="34290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63" name="Line 46"/>
          <p:cNvSpPr>
            <a:spLocks noChangeShapeType="1"/>
          </p:cNvSpPr>
          <p:nvPr/>
        </p:nvSpPr>
        <p:spPr bwMode="auto">
          <a:xfrm>
            <a:off x="23622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64" name="Rectangle 47"/>
          <p:cNvSpPr>
            <a:spLocks noChangeArrowheads="1"/>
          </p:cNvSpPr>
          <p:nvPr/>
        </p:nvSpPr>
        <p:spPr bwMode="auto">
          <a:xfrm>
            <a:off x="381000" y="5105400"/>
            <a:ext cx="685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sz="2000">
                <a:latin typeface="Times New Roman" charset="0"/>
                <a:ea typeface="SimSun" charset="0"/>
                <a:cs typeface="SimSun" charset="0"/>
              </a:rPr>
              <a:t>prev</a:t>
            </a:r>
          </a:p>
        </p:txBody>
      </p:sp>
      <p:sp>
        <p:nvSpPr>
          <p:cNvPr id="44065" name="Rectangle 48"/>
          <p:cNvSpPr>
            <a:spLocks noChangeArrowheads="1"/>
          </p:cNvSpPr>
          <p:nvPr/>
        </p:nvSpPr>
        <p:spPr bwMode="auto">
          <a:xfrm>
            <a:off x="3429000" y="5105400"/>
            <a:ext cx="685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sz="2000">
                <a:latin typeface="Times New Roman" charset="0"/>
                <a:ea typeface="SimSun" charset="0"/>
                <a:cs typeface="SimSun" charset="0"/>
              </a:rPr>
              <a:t>next</a:t>
            </a:r>
          </a:p>
        </p:txBody>
      </p:sp>
      <p:sp>
        <p:nvSpPr>
          <p:cNvPr id="44066" name="Line 49"/>
          <p:cNvSpPr>
            <a:spLocks noChangeShapeType="1"/>
          </p:cNvSpPr>
          <p:nvPr/>
        </p:nvSpPr>
        <p:spPr bwMode="auto">
          <a:xfrm flipH="1">
            <a:off x="914400" y="4191000"/>
            <a:ext cx="381000" cy="83820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67" name="Rectangle 50"/>
          <p:cNvSpPr>
            <a:spLocks noChangeArrowheads="1"/>
          </p:cNvSpPr>
          <p:nvPr/>
        </p:nvSpPr>
        <p:spPr bwMode="auto">
          <a:xfrm>
            <a:off x="4730750" y="5035550"/>
            <a:ext cx="3797300" cy="5969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sp>
        <p:nvSpPr>
          <p:cNvPr id="44068" name="Rectangle 51"/>
          <p:cNvSpPr>
            <a:spLocks noChangeArrowheads="1"/>
          </p:cNvSpPr>
          <p:nvPr/>
        </p:nvSpPr>
        <p:spPr bwMode="auto">
          <a:xfrm>
            <a:off x="5410200" y="51054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1</a:t>
            </a:r>
          </a:p>
        </p:txBody>
      </p:sp>
      <p:sp>
        <p:nvSpPr>
          <p:cNvPr id="44069" name="Line 52"/>
          <p:cNvSpPr>
            <a:spLocks noChangeShapeType="1"/>
          </p:cNvSpPr>
          <p:nvPr/>
        </p:nvSpPr>
        <p:spPr bwMode="auto">
          <a:xfrm>
            <a:off x="54102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70" name="Rectangle 53"/>
          <p:cNvSpPr>
            <a:spLocks noChangeArrowheads="1"/>
          </p:cNvSpPr>
          <p:nvPr/>
        </p:nvSpPr>
        <p:spPr bwMode="auto">
          <a:xfrm>
            <a:off x="6019800" y="51054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2</a:t>
            </a:r>
          </a:p>
        </p:txBody>
      </p:sp>
      <p:sp>
        <p:nvSpPr>
          <p:cNvPr id="44071" name="Line 54"/>
          <p:cNvSpPr>
            <a:spLocks noChangeShapeType="1"/>
          </p:cNvSpPr>
          <p:nvPr/>
        </p:nvSpPr>
        <p:spPr bwMode="auto">
          <a:xfrm>
            <a:off x="60198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72" name="Rectangle 55"/>
          <p:cNvSpPr>
            <a:spLocks noChangeArrowheads="1"/>
          </p:cNvSpPr>
          <p:nvPr/>
        </p:nvSpPr>
        <p:spPr bwMode="auto">
          <a:xfrm>
            <a:off x="7239000" y="5105400"/>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CF</a:t>
            </a:r>
            <a:r>
              <a:rPr lang="en-US" altLang="zh-CN" baseline="-25000">
                <a:latin typeface="Times New Roman" charset="0"/>
                <a:ea typeface="SimSun" charset="0"/>
                <a:cs typeface="SimSun" charset="0"/>
              </a:rPr>
              <a:t>4</a:t>
            </a:r>
          </a:p>
        </p:txBody>
      </p:sp>
      <p:sp>
        <p:nvSpPr>
          <p:cNvPr id="44073" name="Line 56"/>
          <p:cNvSpPr>
            <a:spLocks noChangeShapeType="1"/>
          </p:cNvSpPr>
          <p:nvPr/>
        </p:nvSpPr>
        <p:spPr bwMode="auto">
          <a:xfrm>
            <a:off x="72390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74" name="Line 57"/>
          <p:cNvSpPr>
            <a:spLocks noChangeShapeType="1"/>
          </p:cNvSpPr>
          <p:nvPr/>
        </p:nvSpPr>
        <p:spPr bwMode="auto">
          <a:xfrm>
            <a:off x="66294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75" name="Line 58"/>
          <p:cNvSpPr>
            <a:spLocks noChangeShapeType="1"/>
          </p:cNvSpPr>
          <p:nvPr/>
        </p:nvSpPr>
        <p:spPr bwMode="auto">
          <a:xfrm>
            <a:off x="7848600" y="50292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76" name="Line 59"/>
          <p:cNvSpPr>
            <a:spLocks noChangeShapeType="1"/>
          </p:cNvSpPr>
          <p:nvPr/>
        </p:nvSpPr>
        <p:spPr bwMode="auto">
          <a:xfrm>
            <a:off x="67818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77" name="Rectangle 60"/>
          <p:cNvSpPr>
            <a:spLocks noChangeArrowheads="1"/>
          </p:cNvSpPr>
          <p:nvPr/>
        </p:nvSpPr>
        <p:spPr bwMode="auto">
          <a:xfrm>
            <a:off x="4800600" y="5105400"/>
            <a:ext cx="685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sz="2000">
                <a:latin typeface="Times New Roman" charset="0"/>
                <a:ea typeface="SimSun" charset="0"/>
                <a:cs typeface="SimSun" charset="0"/>
              </a:rPr>
              <a:t>prev</a:t>
            </a:r>
          </a:p>
        </p:txBody>
      </p:sp>
      <p:sp>
        <p:nvSpPr>
          <p:cNvPr id="44078" name="Rectangle 61"/>
          <p:cNvSpPr>
            <a:spLocks noChangeArrowheads="1"/>
          </p:cNvSpPr>
          <p:nvPr/>
        </p:nvSpPr>
        <p:spPr bwMode="auto">
          <a:xfrm>
            <a:off x="7848600" y="5105400"/>
            <a:ext cx="685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sz="2000">
                <a:latin typeface="Times New Roman" charset="0"/>
                <a:ea typeface="SimSun" charset="0"/>
                <a:cs typeface="SimSun" charset="0"/>
              </a:rPr>
              <a:t>next</a:t>
            </a:r>
          </a:p>
        </p:txBody>
      </p:sp>
      <p:sp>
        <p:nvSpPr>
          <p:cNvPr id="44079" name="Line 62"/>
          <p:cNvSpPr>
            <a:spLocks noChangeShapeType="1"/>
          </p:cNvSpPr>
          <p:nvPr/>
        </p:nvSpPr>
        <p:spPr bwMode="auto">
          <a:xfrm>
            <a:off x="2133600" y="4191000"/>
            <a:ext cx="4800600" cy="83820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80" name="Line 63"/>
          <p:cNvSpPr>
            <a:spLocks noChangeShapeType="1"/>
          </p:cNvSpPr>
          <p:nvPr/>
        </p:nvSpPr>
        <p:spPr bwMode="auto">
          <a:xfrm flipH="1">
            <a:off x="4114800" y="5181600"/>
            <a:ext cx="609600" cy="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81" name="Line 64"/>
          <p:cNvSpPr>
            <a:spLocks noChangeShapeType="1"/>
          </p:cNvSpPr>
          <p:nvPr/>
        </p:nvSpPr>
        <p:spPr bwMode="auto">
          <a:xfrm>
            <a:off x="4114800" y="5486400"/>
            <a:ext cx="609600" cy="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82" name="Line 65"/>
          <p:cNvSpPr>
            <a:spLocks noChangeShapeType="1"/>
          </p:cNvSpPr>
          <p:nvPr/>
        </p:nvSpPr>
        <p:spPr bwMode="auto">
          <a:xfrm>
            <a:off x="8534400" y="5562600"/>
            <a:ext cx="381000" cy="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83" name="Line 66"/>
          <p:cNvSpPr>
            <a:spLocks noChangeShapeType="1"/>
          </p:cNvSpPr>
          <p:nvPr/>
        </p:nvSpPr>
        <p:spPr bwMode="auto">
          <a:xfrm flipH="1">
            <a:off x="8534400" y="5334000"/>
            <a:ext cx="381000" cy="0"/>
          </a:xfrm>
          <a:prstGeom prst="line">
            <a:avLst/>
          </a:prstGeom>
          <a:noFill/>
          <a:ln w="254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sp>
        <p:nvSpPr>
          <p:cNvPr id="44084" name="Rectangle 67"/>
          <p:cNvSpPr>
            <a:spLocks noChangeArrowheads="1"/>
          </p:cNvSpPr>
          <p:nvPr/>
        </p:nvSpPr>
        <p:spPr bwMode="auto">
          <a:xfrm>
            <a:off x="304800" y="1371600"/>
            <a:ext cx="1066800" cy="1004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B = 7</a:t>
            </a:r>
          </a:p>
          <a:p>
            <a:pPr eaLnBrk="0" hangingPunct="0">
              <a:spcBef>
                <a:spcPct val="50000"/>
              </a:spcBef>
            </a:pPr>
            <a:r>
              <a:rPr lang="en-US" altLang="zh-CN">
                <a:latin typeface="Times New Roman" charset="0"/>
                <a:ea typeface="SimSun" charset="0"/>
                <a:cs typeface="SimSun" charset="0"/>
              </a:rPr>
              <a:t>L = 6</a:t>
            </a:r>
          </a:p>
        </p:txBody>
      </p:sp>
      <p:sp>
        <p:nvSpPr>
          <p:cNvPr id="44085" name="Line 68"/>
          <p:cNvSpPr>
            <a:spLocks noChangeShapeType="1"/>
          </p:cNvSpPr>
          <p:nvPr/>
        </p:nvSpPr>
        <p:spPr bwMode="auto">
          <a:xfrm>
            <a:off x="3962400" y="3733800"/>
            <a:ext cx="304800" cy="0"/>
          </a:xfrm>
          <a:prstGeom prst="line">
            <a:avLst/>
          </a:prstGeom>
          <a:noFill/>
          <a:ln w="2540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86" name="Line 69"/>
          <p:cNvSpPr>
            <a:spLocks noChangeShapeType="1"/>
          </p:cNvSpPr>
          <p:nvPr/>
        </p:nvSpPr>
        <p:spPr bwMode="auto">
          <a:xfrm>
            <a:off x="4876800" y="1752600"/>
            <a:ext cx="304800" cy="0"/>
          </a:xfrm>
          <a:prstGeom prst="line">
            <a:avLst/>
          </a:prstGeom>
          <a:noFill/>
          <a:ln w="2540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87" name="Line 70"/>
          <p:cNvSpPr>
            <a:spLocks noChangeShapeType="1"/>
          </p:cNvSpPr>
          <p:nvPr/>
        </p:nvSpPr>
        <p:spPr bwMode="auto">
          <a:xfrm>
            <a:off x="7391400" y="3733800"/>
            <a:ext cx="838200" cy="0"/>
          </a:xfrm>
          <a:prstGeom prst="line">
            <a:avLst/>
          </a:prstGeom>
          <a:noFill/>
          <a:ln w="2540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4088" name="Rectangle 71"/>
          <p:cNvSpPr>
            <a:spLocks noChangeArrowheads="1"/>
          </p:cNvSpPr>
          <p:nvPr/>
        </p:nvSpPr>
        <p:spPr bwMode="auto">
          <a:xfrm>
            <a:off x="3733800" y="762000"/>
            <a:ext cx="990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Root</a:t>
            </a:r>
          </a:p>
        </p:txBody>
      </p:sp>
      <p:sp>
        <p:nvSpPr>
          <p:cNvPr id="44089" name="Rectangle 72"/>
          <p:cNvSpPr>
            <a:spLocks noChangeArrowheads="1"/>
          </p:cNvSpPr>
          <p:nvPr/>
        </p:nvSpPr>
        <p:spPr bwMode="auto">
          <a:xfrm>
            <a:off x="2438400" y="2819400"/>
            <a:ext cx="1981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Non-leaf node</a:t>
            </a:r>
          </a:p>
        </p:txBody>
      </p:sp>
      <p:sp>
        <p:nvSpPr>
          <p:cNvPr id="44090" name="Rectangle 73"/>
          <p:cNvSpPr>
            <a:spLocks noChangeArrowheads="1"/>
          </p:cNvSpPr>
          <p:nvPr/>
        </p:nvSpPr>
        <p:spPr bwMode="auto">
          <a:xfrm>
            <a:off x="2362200" y="4572000"/>
            <a:ext cx="1447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Leaf node</a:t>
            </a:r>
          </a:p>
        </p:txBody>
      </p:sp>
      <p:sp>
        <p:nvSpPr>
          <p:cNvPr id="44091" name="Rectangle 74"/>
          <p:cNvSpPr>
            <a:spLocks noChangeArrowheads="1"/>
          </p:cNvSpPr>
          <p:nvPr/>
        </p:nvSpPr>
        <p:spPr bwMode="auto">
          <a:xfrm>
            <a:off x="7010400" y="4572000"/>
            <a:ext cx="1447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altLang="zh-CN">
                <a:latin typeface="Times New Roman" charset="0"/>
                <a:ea typeface="SimSun" charset="0"/>
                <a:cs typeface="SimSun" charset="0"/>
              </a:rPr>
              <a:t>Leaf node</a:t>
            </a:r>
          </a:p>
        </p:txBody>
      </p:sp>
      <p:grpSp>
        <p:nvGrpSpPr>
          <p:cNvPr id="44092" name="Group 75"/>
          <p:cNvGrpSpPr>
            <a:grpSpLocks/>
          </p:cNvGrpSpPr>
          <p:nvPr/>
        </p:nvGrpSpPr>
        <p:grpSpPr bwMode="auto">
          <a:xfrm>
            <a:off x="920750" y="5949950"/>
            <a:ext cx="749300" cy="749300"/>
            <a:chOff x="580" y="3748"/>
            <a:chExt cx="472" cy="472"/>
          </a:xfrm>
        </p:grpSpPr>
        <p:sp>
          <p:nvSpPr>
            <p:cNvPr id="44095" name="Oval 76"/>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p>
              <a:endParaRPr lang="zh-CN">
                <a:ea typeface="SimSun" charset="0"/>
                <a:cs typeface="SimSun" charset="0"/>
              </a:endParaRPr>
            </a:p>
          </p:txBody>
        </p:sp>
        <p:sp>
          <p:nvSpPr>
            <p:cNvPr id="44096" name="Oval 77"/>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p>
              <a:endParaRPr lang="zh-CN">
                <a:ea typeface="SimSun" charset="0"/>
                <a:cs typeface="SimSun" charset="0"/>
              </a:endParaRPr>
            </a:p>
          </p:txBody>
        </p:sp>
        <p:sp>
          <p:nvSpPr>
            <p:cNvPr id="44097" name="Oval 78"/>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p>
              <a:endParaRPr lang="zh-CN">
                <a:ea typeface="SimSun" charset="0"/>
                <a:cs typeface="SimSun" charset="0"/>
              </a:endParaRPr>
            </a:p>
          </p:txBody>
        </p:sp>
        <p:sp>
          <p:nvSpPr>
            <p:cNvPr id="44098" name="Oval 79"/>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p>
              <a:endParaRPr lang="zh-CN">
                <a:ea typeface="SimSun" charset="0"/>
                <a:cs typeface="SimSun" charset="0"/>
              </a:endParaRPr>
            </a:p>
          </p:txBody>
        </p:sp>
        <p:sp>
          <p:nvSpPr>
            <p:cNvPr id="44099" name="Oval 80"/>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p>
              <a:endParaRPr lang="zh-CN">
                <a:ea typeface="SimSun" charset="0"/>
                <a:cs typeface="SimSun" charset="0"/>
              </a:endParaRPr>
            </a:p>
          </p:txBody>
        </p:sp>
        <p:sp>
          <p:nvSpPr>
            <p:cNvPr id="44100" name="Oval 81"/>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p>
              <a:endParaRPr lang="zh-CN">
                <a:ea typeface="SimSun" charset="0"/>
                <a:cs typeface="SimSun" charset="0"/>
              </a:endParaRPr>
            </a:p>
          </p:txBody>
        </p:sp>
        <p:sp>
          <p:nvSpPr>
            <p:cNvPr id="44101" name="Oval 82"/>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p>
              <a:endParaRPr lang="zh-CN">
                <a:ea typeface="SimSun" charset="0"/>
                <a:cs typeface="SimSun" charset="0"/>
              </a:endParaRPr>
            </a:p>
          </p:txBody>
        </p:sp>
        <p:sp>
          <p:nvSpPr>
            <p:cNvPr id="44102" name="Oval 83"/>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ea typeface="SimSun" charset="0"/>
                <a:cs typeface="SimSun" charset="0"/>
              </a:endParaRPr>
            </a:p>
          </p:txBody>
        </p:sp>
      </p:grpSp>
      <p:sp>
        <p:nvSpPr>
          <p:cNvPr id="44093" name="Line 84"/>
          <p:cNvSpPr>
            <a:spLocks noChangeShapeType="1"/>
          </p:cNvSpPr>
          <p:nvPr/>
        </p:nvSpPr>
        <p:spPr bwMode="auto">
          <a:xfrm>
            <a:off x="1295400" y="5715000"/>
            <a:ext cx="0" cy="152400"/>
          </a:xfrm>
          <a:prstGeom prst="line">
            <a:avLst/>
          </a:prstGeom>
          <a:noFill/>
          <a:ln w="38100" cmpd="dbl">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65818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3200">
                <a:latin typeface="Tahoma" charset="0"/>
                <a:ea typeface="SimSun" charset="0"/>
                <a:cs typeface="SimSun" charset="0"/>
              </a:rPr>
              <a:t>The Birch Algorithm</a:t>
            </a:r>
          </a:p>
        </p:txBody>
      </p:sp>
      <p:sp>
        <p:nvSpPr>
          <p:cNvPr id="45059" name="Rectangle 3"/>
          <p:cNvSpPr>
            <a:spLocks noGrp="1" noChangeArrowheads="1"/>
          </p:cNvSpPr>
          <p:nvPr>
            <p:ph idx="1"/>
          </p:nvPr>
        </p:nvSpPr>
        <p:spPr>
          <a:xfrm>
            <a:off x="381000" y="1371600"/>
            <a:ext cx="8610600" cy="5257800"/>
          </a:xfrm>
        </p:spPr>
        <p:txBody>
          <a:bodyPr>
            <a:normAutofit fontScale="92500"/>
          </a:bodyPr>
          <a:lstStyle/>
          <a:p>
            <a:pPr eaLnBrk="1" hangingPunct="1"/>
            <a:r>
              <a:rPr lang="en-US" altLang="zh-CN" sz="2000">
                <a:latin typeface="Tahoma" charset="0"/>
                <a:ea typeface="SimSun" charset="0"/>
                <a:cs typeface="SimSun" charset="0"/>
              </a:rPr>
              <a:t>Cluster Diameter</a:t>
            </a:r>
          </a:p>
          <a:p>
            <a:pPr eaLnBrk="1" hangingPunct="1"/>
            <a:endParaRPr lang="en-US" altLang="zh-CN" sz="2000">
              <a:latin typeface="Tahoma" charset="0"/>
              <a:ea typeface="SimSun" charset="0"/>
              <a:cs typeface="SimSun" charset="0"/>
            </a:endParaRPr>
          </a:p>
          <a:p>
            <a:pPr eaLnBrk="1" hangingPunct="1"/>
            <a:endParaRPr lang="en-US" altLang="zh-CN" sz="2000">
              <a:latin typeface="Tahoma" charset="0"/>
              <a:ea typeface="SimSun" charset="0"/>
              <a:cs typeface="SimSun" charset="0"/>
            </a:endParaRPr>
          </a:p>
          <a:p>
            <a:pPr eaLnBrk="1" hangingPunct="1"/>
            <a:r>
              <a:rPr lang="en-US" altLang="zh-CN" sz="2000">
                <a:latin typeface="Tahoma" charset="0"/>
                <a:ea typeface="SimSun" charset="0"/>
                <a:cs typeface="SimSun" charset="0"/>
              </a:rPr>
              <a:t>For each point in the input</a:t>
            </a:r>
          </a:p>
          <a:p>
            <a:pPr lvl="1" eaLnBrk="1" hangingPunct="1"/>
            <a:r>
              <a:rPr lang="en-US" altLang="zh-CN" sz="2000">
                <a:latin typeface="Tahoma" charset="0"/>
                <a:ea typeface="SimSun" charset="0"/>
                <a:cs typeface="SimSun" charset="0"/>
              </a:rPr>
              <a:t>Find closest leaf entry</a:t>
            </a:r>
          </a:p>
          <a:p>
            <a:pPr lvl="1" eaLnBrk="1" hangingPunct="1"/>
            <a:r>
              <a:rPr lang="en-US" altLang="zh-CN" sz="2000">
                <a:latin typeface="Tahoma" charset="0"/>
                <a:ea typeface="SimSun" charset="0"/>
                <a:cs typeface="SimSun" charset="0"/>
              </a:rPr>
              <a:t>Add point to leaf entry and update CF </a:t>
            </a:r>
          </a:p>
          <a:p>
            <a:pPr lvl="1" eaLnBrk="1" hangingPunct="1"/>
            <a:r>
              <a:rPr lang="en-US" altLang="zh-CN" sz="2000">
                <a:latin typeface="Tahoma" charset="0"/>
                <a:ea typeface="SimSun" charset="0"/>
                <a:cs typeface="SimSun" charset="0"/>
              </a:rPr>
              <a:t>If entry diameter &gt; max_diameter, then split leaf, and possibly parents</a:t>
            </a:r>
          </a:p>
          <a:p>
            <a:pPr eaLnBrk="1" hangingPunct="1"/>
            <a:r>
              <a:rPr lang="en-US" altLang="zh-CN" sz="2000">
                <a:latin typeface="Tahoma" charset="0"/>
                <a:ea typeface="SimSun" charset="0"/>
                <a:cs typeface="SimSun" charset="0"/>
              </a:rPr>
              <a:t>Algorithm is O(n)</a:t>
            </a:r>
          </a:p>
          <a:p>
            <a:pPr eaLnBrk="1" hangingPunct="1"/>
            <a:r>
              <a:rPr lang="en-US" altLang="zh-CN" sz="2000">
                <a:latin typeface="Tahoma" charset="0"/>
                <a:ea typeface="SimSun" charset="0"/>
                <a:cs typeface="SimSun" charset="0"/>
              </a:rPr>
              <a:t>Concerns</a:t>
            </a:r>
          </a:p>
          <a:p>
            <a:pPr lvl="1" eaLnBrk="1" hangingPunct="1"/>
            <a:r>
              <a:rPr lang="en-US" altLang="zh-CN" sz="2000">
                <a:latin typeface="Tahoma" charset="0"/>
                <a:ea typeface="SimSun" charset="0"/>
                <a:cs typeface="SimSun" charset="0"/>
              </a:rPr>
              <a:t>Sensitive to insertion order of data points</a:t>
            </a:r>
          </a:p>
          <a:p>
            <a:pPr lvl="1" eaLnBrk="1" hangingPunct="1"/>
            <a:r>
              <a:rPr lang="en-US" altLang="zh-CN" sz="2000">
                <a:latin typeface="Tahoma" charset="0"/>
                <a:ea typeface="SimSun" charset="0"/>
                <a:cs typeface="SimSun" charset="0"/>
              </a:rPr>
              <a:t>Since we fix the size of leaf nodes, so clusters may not be so natural</a:t>
            </a:r>
          </a:p>
          <a:p>
            <a:pPr lvl="1" eaLnBrk="1" hangingPunct="1"/>
            <a:r>
              <a:rPr lang="en-US" altLang="zh-CN" sz="2000">
                <a:latin typeface="Tahoma" charset="0"/>
                <a:ea typeface="SimSun" charset="0"/>
                <a:cs typeface="SimSun" charset="0"/>
              </a:rPr>
              <a:t>Clusters tend to be spherical given the radius and diameter measures</a:t>
            </a:r>
          </a:p>
        </p:txBody>
      </p:sp>
      <p:sp>
        <p:nvSpPr>
          <p:cNvPr id="45061" name="Slide Number Placeholder 7"/>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D4FCA738-6C3B-7B4A-97FC-F936977FC473}" type="slidenum">
              <a:rPr lang="en-US" altLang="zh-CN" sz="1200">
                <a:ea typeface="SimSun" charset="0"/>
                <a:cs typeface="SimSun" charset="0"/>
              </a:rPr>
              <a:pPr/>
              <a:t>24</a:t>
            </a:fld>
            <a:endParaRPr lang="en-US" altLang="zh-CN" sz="1200">
              <a:ea typeface="SimSun" charset="0"/>
              <a:cs typeface="SimSun" charset="0"/>
            </a:endParaRPr>
          </a:p>
        </p:txBody>
      </p:sp>
      <p:graphicFrame>
        <p:nvGraphicFramePr>
          <p:cNvPr id="45060" name="Object 4"/>
          <p:cNvGraphicFramePr>
            <a:graphicFrameLocks noChangeAspect="1"/>
          </p:cNvGraphicFramePr>
          <p:nvPr/>
        </p:nvGraphicFramePr>
        <p:xfrm>
          <a:off x="3276600" y="1371600"/>
          <a:ext cx="3771900" cy="938213"/>
        </p:xfrm>
        <a:graphic>
          <a:graphicData uri="http://schemas.openxmlformats.org/presentationml/2006/ole">
            <mc:AlternateContent xmlns:mc="http://schemas.openxmlformats.org/markup-compatibility/2006">
              <mc:Choice xmlns:v="urn:schemas-microsoft-com:vml" Requires="v">
                <p:oleObj spid="_x0000_s36882" name="Equation" r:id="rId4" imgW="1459866" imgH="495085" progId="Equation.3">
                  <p:embed/>
                </p:oleObj>
              </mc:Choice>
              <mc:Fallback>
                <p:oleObj name="Equation" r:id="rId4" imgW="1459866" imgH="49508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371600"/>
                        <a:ext cx="3771900"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9280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4638"/>
            <a:ext cx="8229600" cy="547127"/>
          </a:xfrm>
        </p:spPr>
        <p:txBody>
          <a:bodyPr>
            <a:normAutofit fontScale="90000"/>
          </a:bodyPr>
          <a:lstStyle/>
          <a:p>
            <a:r>
              <a:rPr lang="en-US" altLang="zh-CN" sz="3200" dirty="0" smtClean="0">
                <a:latin typeface="Tahoma" charset="0"/>
                <a:ea typeface="SimSun" charset="0"/>
                <a:cs typeface="SimSun" charset="0"/>
              </a:rPr>
              <a:t>Cluster Evaluation </a:t>
            </a:r>
            <a:endParaRPr lang="en-US" altLang="zh-CN" sz="3200" dirty="0">
              <a:latin typeface="Tahoma" charset="0"/>
              <a:ea typeface="SimSun" charset="0"/>
              <a:cs typeface="SimSun" charset="0"/>
            </a:endParaRPr>
          </a:p>
        </p:txBody>
      </p:sp>
      <mc:AlternateContent xmlns:mc="http://schemas.openxmlformats.org/markup-compatibility/2006">
        <mc:Choice xmlns:a14="http://schemas.microsoft.com/office/drawing/2010/main" Requires="a14">
          <p:sp>
            <p:nvSpPr>
              <p:cNvPr id="81923" name="Rectangle 3"/>
              <p:cNvSpPr>
                <a:spLocks noGrp="1" noChangeArrowheads="1"/>
              </p:cNvSpPr>
              <p:nvPr>
                <p:ph idx="1"/>
              </p:nvPr>
            </p:nvSpPr>
            <p:spPr>
              <a:xfrm>
                <a:off x="152400" y="1295400"/>
                <a:ext cx="8839200" cy="5334000"/>
              </a:xfrm>
            </p:spPr>
            <p:txBody>
              <a:bodyPr>
                <a:normAutofit fontScale="92500" lnSpcReduction="10000"/>
              </a:bodyPr>
              <a:lstStyle/>
              <a:p>
                <a:pPr marL="0" indent="0">
                  <a:buNone/>
                </a:pPr>
                <a:r>
                  <a:rPr lang="en-US" altLang="zh-CN" sz="2000" b="1" dirty="0" smtClean="0">
                    <a:latin typeface="Tahoma" charset="0"/>
                    <a:ea typeface="SimSun" charset="0"/>
                    <a:cs typeface="SimSun" charset="0"/>
                  </a:rPr>
                  <a:t>Determine the number of Clusters</a:t>
                </a:r>
                <a:r>
                  <a:rPr lang="en-US" altLang="zh-CN" sz="2000" dirty="0" smtClean="0">
                    <a:latin typeface="Tahoma" charset="0"/>
                    <a:ea typeface="SimSun" charset="0"/>
                    <a:cs typeface="SimSun" charset="0"/>
                  </a:rPr>
                  <a:t> </a:t>
                </a:r>
              </a:p>
              <a:p>
                <a:r>
                  <a:rPr lang="en-US" altLang="zh-CN" sz="2000" dirty="0" smtClean="0">
                    <a:latin typeface="Tahoma" charset="0"/>
                    <a:ea typeface="SimSun" charset="0"/>
                    <a:cs typeface="SimSun" charset="0"/>
                  </a:rPr>
                  <a:t>Empirical </a:t>
                </a:r>
                <a:r>
                  <a:rPr lang="en-US" altLang="zh-CN" sz="2000" dirty="0">
                    <a:latin typeface="Tahoma" charset="0"/>
                    <a:ea typeface="SimSun" charset="0"/>
                    <a:cs typeface="SimSun" charset="0"/>
                  </a:rPr>
                  <a:t>method</a:t>
                </a:r>
              </a:p>
              <a:p>
                <a:pPr lvl="1"/>
                <a:r>
                  <a:rPr lang="en-US" altLang="zh-CN" sz="2000" dirty="0">
                    <a:latin typeface="Tahoma" charset="0"/>
                    <a:ea typeface="SimSun" charset="0"/>
                    <a:cs typeface="SimSun" charset="0"/>
                  </a:rPr>
                  <a:t># of clusters: </a:t>
                </a:r>
                <a14:m>
                  <m:oMath xmlns:m="http://schemas.openxmlformats.org/officeDocument/2006/math">
                    <m:r>
                      <a:rPr lang="en-US" altLang="zh-CN" sz="2000" b="0" i="1" smtClean="0">
                        <a:latin typeface="Cambria Math" panose="02040503050406030204" pitchFamily="18" charset="0"/>
                        <a:ea typeface="SimSun" charset="0"/>
                        <a:cs typeface="Arial" charset="0"/>
                      </a:rPr>
                      <m:t>𝑘</m:t>
                    </m:r>
                    <m:r>
                      <a:rPr lang="en-US" altLang="zh-CN" sz="2000" b="0" i="1" smtClean="0">
                        <a:latin typeface="Cambria Math" panose="02040503050406030204" pitchFamily="18" charset="0"/>
                        <a:ea typeface="Cambria Math" panose="02040503050406030204" pitchFamily="18" charset="0"/>
                        <a:cs typeface="Arial" charset="0"/>
                      </a:rPr>
                      <m:t>≈</m:t>
                    </m:r>
                    <m:rad>
                      <m:radPr>
                        <m:degHide m:val="on"/>
                        <m:ctrlPr>
                          <a:rPr lang="en-US" altLang="zh-CN" sz="2000" b="0" i="1" smtClean="0">
                            <a:latin typeface="Cambria Math" panose="02040503050406030204" pitchFamily="18" charset="0"/>
                            <a:ea typeface="Cambria Math" panose="02040503050406030204" pitchFamily="18" charset="0"/>
                            <a:cs typeface="Arial" charset="0"/>
                          </a:rPr>
                        </m:ctrlPr>
                      </m:radPr>
                      <m:deg/>
                      <m:e>
                        <m:r>
                          <a:rPr lang="en-US" altLang="zh-CN" sz="2000" b="0" i="1" smtClean="0">
                            <a:latin typeface="Cambria Math" panose="02040503050406030204" pitchFamily="18" charset="0"/>
                            <a:ea typeface="Cambria Math" panose="02040503050406030204" pitchFamily="18" charset="0"/>
                            <a:cs typeface="Arial" charset="0"/>
                          </a:rPr>
                          <m:t>𝑛</m:t>
                        </m:r>
                        <m:r>
                          <a:rPr lang="en-US" altLang="zh-CN" sz="2000" b="0" i="1" smtClean="0">
                            <a:latin typeface="Cambria Math" panose="02040503050406030204" pitchFamily="18" charset="0"/>
                            <a:ea typeface="Cambria Math" panose="02040503050406030204" pitchFamily="18" charset="0"/>
                            <a:cs typeface="Arial" charset="0"/>
                          </a:rPr>
                          <m:t>/2</m:t>
                        </m:r>
                      </m:e>
                    </m:rad>
                  </m:oMath>
                </a14:m>
                <a:r>
                  <a:rPr lang="en-US" altLang="zh-CN" sz="2000" dirty="0" smtClean="0">
                    <a:latin typeface="Tahoma" charset="0"/>
                    <a:ea typeface="SimSun" charset="0"/>
                    <a:cs typeface="Arial" charset="0"/>
                  </a:rPr>
                  <a:t> for </a:t>
                </a:r>
                <a:r>
                  <a:rPr lang="en-US" altLang="zh-CN" sz="2000" dirty="0">
                    <a:latin typeface="Tahoma" charset="0"/>
                    <a:ea typeface="SimSun" charset="0"/>
                    <a:cs typeface="Arial" charset="0"/>
                  </a:rPr>
                  <a:t>a dataset of n points, e.g., n = 200, k = 10</a:t>
                </a:r>
              </a:p>
              <a:p>
                <a:r>
                  <a:rPr lang="en-US" altLang="zh-CN" sz="2000" dirty="0">
                    <a:latin typeface="Tahoma" charset="0"/>
                    <a:ea typeface="SimSun" charset="0"/>
                    <a:cs typeface="Arial" charset="0"/>
                  </a:rPr>
                  <a:t>Elbow method</a:t>
                </a:r>
              </a:p>
              <a:p>
                <a:pPr lvl="1"/>
                <a:r>
                  <a:rPr lang="en-US" altLang="zh-CN" sz="2000" dirty="0">
                    <a:latin typeface="Tahoma" charset="0"/>
                    <a:ea typeface="SimSun" charset="0"/>
                    <a:cs typeface="Arial" charset="0"/>
                  </a:rPr>
                  <a:t>Use the turning point in the curve of sum of within cluster variance </a:t>
                </a:r>
                <a:r>
                  <a:rPr lang="en-US" altLang="zh-CN" sz="2000" dirty="0" err="1">
                    <a:latin typeface="Tahoma" charset="0"/>
                    <a:ea typeface="SimSun" charset="0"/>
                    <a:cs typeface="Arial" charset="0"/>
                  </a:rPr>
                  <a:t>w.r.t</a:t>
                </a:r>
                <a:r>
                  <a:rPr lang="en-US" altLang="zh-CN" sz="2000" dirty="0">
                    <a:latin typeface="Tahoma" charset="0"/>
                    <a:ea typeface="SimSun" charset="0"/>
                    <a:cs typeface="Arial" charset="0"/>
                  </a:rPr>
                  <a:t>  the # of clusters</a:t>
                </a:r>
              </a:p>
              <a:p>
                <a:r>
                  <a:rPr lang="en-US" altLang="zh-CN" sz="2000" dirty="0">
                    <a:latin typeface="Tahoma" charset="0"/>
                    <a:ea typeface="SimSun" charset="0"/>
                    <a:cs typeface="Arial" charset="0"/>
                  </a:rPr>
                  <a:t>Cross validation method</a:t>
                </a:r>
              </a:p>
              <a:p>
                <a:pPr lvl="1"/>
                <a:r>
                  <a:rPr lang="en-US" altLang="zh-CN" sz="2000" dirty="0">
                    <a:latin typeface="Tahoma" charset="0"/>
                    <a:ea typeface="SimSun" charset="0"/>
                    <a:cs typeface="Arial" charset="0"/>
                  </a:rPr>
                  <a:t>Divide a given data set into </a:t>
                </a:r>
                <a:r>
                  <a:rPr lang="en-US" altLang="zh-CN" sz="2000" i="1" dirty="0">
                    <a:latin typeface="Tahoma" charset="0"/>
                    <a:ea typeface="SimSun" charset="0"/>
                    <a:cs typeface="Arial" charset="0"/>
                  </a:rPr>
                  <a:t>m</a:t>
                </a:r>
                <a:r>
                  <a:rPr lang="en-US" altLang="zh-CN" sz="2000" dirty="0">
                    <a:latin typeface="Tahoma" charset="0"/>
                    <a:ea typeface="SimSun" charset="0"/>
                    <a:cs typeface="Arial" charset="0"/>
                  </a:rPr>
                  <a:t> parts</a:t>
                </a:r>
              </a:p>
              <a:p>
                <a:pPr lvl="1"/>
                <a:r>
                  <a:rPr lang="en-US" altLang="zh-CN" sz="2000" dirty="0">
                    <a:latin typeface="Tahoma" charset="0"/>
                    <a:ea typeface="SimSun" charset="0"/>
                    <a:cs typeface="Arial" charset="0"/>
                  </a:rPr>
                  <a:t>Use </a:t>
                </a:r>
                <a:r>
                  <a:rPr lang="en-US" altLang="zh-CN" sz="2000" i="1" dirty="0">
                    <a:latin typeface="Tahoma" charset="0"/>
                    <a:ea typeface="SimSun" charset="0"/>
                    <a:cs typeface="Arial" charset="0"/>
                  </a:rPr>
                  <a:t>m</a:t>
                </a:r>
                <a:r>
                  <a:rPr lang="en-US" altLang="zh-CN" sz="2000" dirty="0">
                    <a:latin typeface="Tahoma" charset="0"/>
                    <a:ea typeface="SimSun" charset="0"/>
                    <a:cs typeface="Arial" charset="0"/>
                  </a:rPr>
                  <a:t> </a:t>
                </a:r>
                <a:r>
                  <a:rPr lang="en-US" altLang="zh-CN" sz="2000" dirty="0">
                    <a:latin typeface="Tahoma" charset="0"/>
                    <a:ea typeface="SimSun" charset="0"/>
                    <a:cs typeface="Times New Roman" charset="0"/>
                  </a:rPr>
                  <a:t>–</a:t>
                </a:r>
                <a:r>
                  <a:rPr lang="en-US" altLang="zh-CN" sz="2000" dirty="0">
                    <a:latin typeface="Tahoma" charset="0"/>
                    <a:ea typeface="SimSun" charset="0"/>
                    <a:cs typeface="Arial" charset="0"/>
                  </a:rPr>
                  <a:t> 1 parts to obtain a clustering model</a:t>
                </a:r>
              </a:p>
              <a:p>
                <a:pPr lvl="1"/>
                <a:r>
                  <a:rPr lang="en-US" altLang="zh-CN" sz="2000" dirty="0">
                    <a:latin typeface="Tahoma" charset="0"/>
                    <a:ea typeface="SimSun" charset="0"/>
                    <a:cs typeface="Arial" charset="0"/>
                  </a:rPr>
                  <a:t>Use the remaining part to test the quality of the clustering</a:t>
                </a:r>
              </a:p>
              <a:p>
                <a:pPr lvl="2"/>
                <a:r>
                  <a:rPr lang="en-US" altLang="zh-CN" sz="2000" dirty="0">
                    <a:latin typeface="Tahoma" charset="0"/>
                    <a:ea typeface="SimSun" charset="0"/>
                    <a:cs typeface="Arial" charset="0"/>
                  </a:rPr>
                  <a:t>E.g., For each point in the test set, find the closest centroid, and use the sum of squared distance between all points in the test set and the closest centroids to measure how well the model fits the test set</a:t>
                </a:r>
              </a:p>
              <a:p>
                <a:pPr lvl="1"/>
                <a:r>
                  <a:rPr lang="en-US" altLang="zh-CN" sz="2000" dirty="0">
                    <a:latin typeface="Tahoma" charset="0"/>
                    <a:ea typeface="SimSun" charset="0"/>
                    <a:cs typeface="Arial" charset="0"/>
                  </a:rPr>
                  <a:t>For any k &gt; 0, repeat it </a:t>
                </a:r>
                <a:r>
                  <a:rPr lang="en-US" altLang="zh-CN" sz="2000" i="1" dirty="0">
                    <a:latin typeface="Tahoma" charset="0"/>
                    <a:ea typeface="SimSun" charset="0"/>
                    <a:cs typeface="Arial" charset="0"/>
                  </a:rPr>
                  <a:t>m</a:t>
                </a:r>
                <a:r>
                  <a:rPr lang="en-US" altLang="zh-CN" sz="2000" dirty="0">
                    <a:latin typeface="Tahoma" charset="0"/>
                    <a:ea typeface="SimSun" charset="0"/>
                    <a:cs typeface="Arial" charset="0"/>
                  </a:rPr>
                  <a:t> times, compare the overall quality measure </a:t>
                </a:r>
                <a:r>
                  <a:rPr lang="en-US" altLang="zh-CN" sz="2000" dirty="0" err="1">
                    <a:latin typeface="Tahoma" charset="0"/>
                    <a:ea typeface="SimSun" charset="0"/>
                    <a:cs typeface="Arial" charset="0"/>
                  </a:rPr>
                  <a:t>w.r.t</a:t>
                </a:r>
                <a:r>
                  <a:rPr lang="en-US" altLang="zh-CN" sz="2000" dirty="0">
                    <a:latin typeface="Tahoma" charset="0"/>
                    <a:ea typeface="SimSun" charset="0"/>
                    <a:cs typeface="Arial" charset="0"/>
                  </a:rPr>
                  <a:t>. different </a:t>
                </a:r>
                <a:r>
                  <a:rPr lang="en-US" altLang="zh-CN" sz="2000" i="1" dirty="0">
                    <a:latin typeface="Tahoma" charset="0"/>
                    <a:ea typeface="SimSun" charset="0"/>
                    <a:cs typeface="Arial" charset="0"/>
                  </a:rPr>
                  <a:t>k’s</a:t>
                </a:r>
                <a:r>
                  <a:rPr lang="en-US" altLang="zh-CN" sz="2000" dirty="0">
                    <a:latin typeface="Tahoma" charset="0"/>
                    <a:ea typeface="SimSun" charset="0"/>
                    <a:cs typeface="Arial" charset="0"/>
                  </a:rPr>
                  <a:t>, and find # of clusters that fits the data the best</a:t>
                </a:r>
              </a:p>
            </p:txBody>
          </p:sp>
        </mc:Choice>
        <mc:Fallback>
          <p:sp>
            <p:nvSpPr>
              <p:cNvPr id="81923" name="Rectangle 3"/>
              <p:cNvSpPr>
                <a:spLocks noGrp="1" noRot="1" noChangeAspect="1" noMove="1" noResize="1" noEditPoints="1" noAdjustHandles="1" noChangeArrowheads="1" noChangeShapeType="1" noTextEdit="1"/>
              </p:cNvSpPr>
              <p:nvPr>
                <p:ph idx="1"/>
              </p:nvPr>
            </p:nvSpPr>
            <p:spPr>
              <a:xfrm>
                <a:off x="152400" y="1295400"/>
                <a:ext cx="8839200" cy="5334000"/>
              </a:xfrm>
              <a:blipFill rotWithShape="0">
                <a:blip r:embed="rId3"/>
                <a:stretch>
                  <a:fillRect l="-621" t="-1143" r="-1310" b="-1600"/>
                </a:stretch>
              </a:blipFill>
            </p:spPr>
            <p:txBody>
              <a:bodyPr/>
              <a:lstStyle/>
              <a:p>
                <a:r>
                  <a:rPr lang="en-US">
                    <a:noFill/>
                  </a:rPr>
                  <a:t> </a:t>
                </a:r>
              </a:p>
            </p:txBody>
          </p:sp>
        </mc:Fallback>
      </mc:AlternateContent>
      <p:sp>
        <p:nvSpPr>
          <p:cNvPr id="81924"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lgn="r"/>
            <a:fld id="{3D99B397-3D85-7A45-ACE7-D4D8C1D81785}" type="slidenum">
              <a:rPr lang="en-US" altLang="zh-CN" sz="1200" b="1">
                <a:ea typeface="SimSun" charset="0"/>
                <a:cs typeface="SimSun" charset="0"/>
              </a:rPr>
              <a:pPr algn="r"/>
              <a:t>25</a:t>
            </a:fld>
            <a:endParaRPr lang="en-US" altLang="zh-CN" sz="1200" b="1">
              <a:ea typeface="SimSun" charset="0"/>
              <a:cs typeface="SimSun" charset="0"/>
            </a:endParaRPr>
          </a:p>
        </p:txBody>
      </p:sp>
    </p:spTree>
    <p:extLst>
      <p:ext uri="{BB962C8B-B14F-4D97-AF65-F5344CB8AC3E}">
        <p14:creationId xmlns:p14="http://schemas.microsoft.com/office/powerpoint/2010/main" val="3499792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z="3200">
                <a:latin typeface="Tahoma" charset="0"/>
                <a:ea typeface="SimSun" charset="0"/>
                <a:cs typeface="SimSun" charset="0"/>
              </a:rPr>
              <a:t>Measuring Clustering Quality</a:t>
            </a:r>
          </a:p>
        </p:txBody>
      </p:sp>
      <p:sp>
        <p:nvSpPr>
          <p:cNvPr id="82947" name="Rectangle 3"/>
          <p:cNvSpPr>
            <a:spLocks noGrp="1" noChangeArrowheads="1"/>
          </p:cNvSpPr>
          <p:nvPr>
            <p:ph idx="1"/>
          </p:nvPr>
        </p:nvSpPr>
        <p:spPr>
          <a:xfrm>
            <a:off x="304800" y="1295400"/>
            <a:ext cx="8534400" cy="5105400"/>
          </a:xfrm>
        </p:spPr>
        <p:txBody>
          <a:bodyPr>
            <a:normAutofit lnSpcReduction="10000"/>
          </a:bodyPr>
          <a:lstStyle/>
          <a:p>
            <a:pPr>
              <a:lnSpc>
                <a:spcPct val="120000"/>
              </a:lnSpc>
            </a:pPr>
            <a:r>
              <a:rPr lang="en-US" altLang="zh-CN" sz="2200">
                <a:latin typeface="Tahoma" charset="0"/>
                <a:ea typeface="SimSun" charset="0"/>
                <a:cs typeface="SimSun" charset="0"/>
              </a:rPr>
              <a:t>3 kinds of measures: External, internal and relative</a:t>
            </a:r>
          </a:p>
          <a:p>
            <a:pPr>
              <a:lnSpc>
                <a:spcPct val="120000"/>
              </a:lnSpc>
            </a:pPr>
            <a:r>
              <a:rPr lang="en-US" altLang="zh-CN" sz="2200">
                <a:latin typeface="Tahoma" charset="0"/>
                <a:ea typeface="SimSun" charset="0"/>
                <a:cs typeface="SimSun" charset="0"/>
              </a:rPr>
              <a:t>External: supervised, employ criteria not inherent to the dataset</a:t>
            </a:r>
          </a:p>
          <a:p>
            <a:pPr lvl="1">
              <a:lnSpc>
                <a:spcPct val="120000"/>
              </a:lnSpc>
            </a:pPr>
            <a:r>
              <a:rPr lang="en-US" altLang="zh-CN" sz="2200">
                <a:latin typeface="Tahoma" charset="0"/>
                <a:ea typeface="SimSun" charset="0"/>
                <a:cs typeface="SimSun" charset="0"/>
              </a:rPr>
              <a:t>Compare a clustering against prior or expert-specified knowledge (i.e., the ground truth) using certain clustering quality measure</a:t>
            </a:r>
          </a:p>
          <a:p>
            <a:pPr>
              <a:lnSpc>
                <a:spcPct val="120000"/>
              </a:lnSpc>
            </a:pPr>
            <a:r>
              <a:rPr lang="en-US" altLang="zh-CN" sz="2200">
                <a:latin typeface="Tahoma" charset="0"/>
                <a:ea typeface="SimSun" charset="0"/>
                <a:cs typeface="SimSun" charset="0"/>
              </a:rPr>
              <a:t>Internal: unsupervised, criteria derived from data itself</a:t>
            </a:r>
          </a:p>
          <a:p>
            <a:pPr lvl="1">
              <a:lnSpc>
                <a:spcPct val="120000"/>
              </a:lnSpc>
            </a:pPr>
            <a:r>
              <a:rPr lang="en-US" altLang="zh-CN" sz="2200">
                <a:latin typeface="Tahoma" charset="0"/>
                <a:ea typeface="SimSun" charset="0"/>
                <a:cs typeface="SimSun" charset="0"/>
              </a:rPr>
              <a:t>Evaluate the goodness of a clustering by considering how well the clusters are separated, and how compact the clusters are, e.g., Silhouette coefficient</a:t>
            </a:r>
          </a:p>
          <a:p>
            <a:pPr>
              <a:lnSpc>
                <a:spcPct val="120000"/>
              </a:lnSpc>
            </a:pPr>
            <a:r>
              <a:rPr lang="en-US" altLang="zh-CN" sz="2200">
                <a:latin typeface="Tahoma" charset="0"/>
                <a:ea typeface="SimSun" charset="0"/>
                <a:cs typeface="SimSun" charset="0"/>
              </a:rPr>
              <a:t>Relative: directly compare different clusterings, usually those obtained via different parameter settings for the same algorithm</a:t>
            </a:r>
          </a:p>
        </p:txBody>
      </p:sp>
      <p:sp>
        <p:nvSpPr>
          <p:cNvPr id="8294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lgn="r"/>
            <a:fld id="{E62363B7-7527-A54E-9C61-4710F327E338}" type="slidenum">
              <a:rPr lang="en-US" altLang="zh-CN" sz="1200" b="1">
                <a:ea typeface="SimSun" charset="0"/>
                <a:cs typeface="SimSun" charset="0"/>
              </a:rPr>
              <a:pPr algn="r"/>
              <a:t>26</a:t>
            </a:fld>
            <a:endParaRPr lang="en-US" altLang="zh-CN" sz="1200" b="1">
              <a:ea typeface="SimSun" charset="0"/>
              <a:cs typeface="SimSun" charset="0"/>
            </a:endParaRPr>
          </a:p>
        </p:txBody>
      </p:sp>
    </p:spTree>
    <p:extLst>
      <p:ext uri="{BB962C8B-B14F-4D97-AF65-F5344CB8AC3E}">
        <p14:creationId xmlns:p14="http://schemas.microsoft.com/office/powerpoint/2010/main" val="295427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sz="2800">
                <a:latin typeface="Tahoma" charset="0"/>
                <a:ea typeface="SimSun" charset="0"/>
                <a:cs typeface="SimSun" charset="0"/>
              </a:rPr>
              <a:t>Measuring Clustering Quality: External Methods </a:t>
            </a:r>
          </a:p>
        </p:txBody>
      </p:sp>
      <p:sp>
        <p:nvSpPr>
          <p:cNvPr id="83971" name="Rectangle 3"/>
          <p:cNvSpPr>
            <a:spLocks noGrp="1" noChangeArrowheads="1"/>
          </p:cNvSpPr>
          <p:nvPr>
            <p:ph idx="1"/>
          </p:nvPr>
        </p:nvSpPr>
        <p:spPr/>
        <p:txBody>
          <a:bodyPr>
            <a:normAutofit fontScale="70000" lnSpcReduction="20000"/>
          </a:bodyPr>
          <a:lstStyle/>
          <a:p>
            <a:r>
              <a:rPr lang="en-US" altLang="zh-CN" sz="2400">
                <a:latin typeface="Tahoma" charset="0"/>
                <a:ea typeface="SimSun" charset="0"/>
                <a:cs typeface="SimSun" charset="0"/>
              </a:rPr>
              <a:t>Clustering quality measure: </a:t>
            </a:r>
            <a:r>
              <a:rPr lang="en-US" altLang="zh-CN" sz="2400" i="1">
                <a:latin typeface="Tahoma" charset="0"/>
                <a:ea typeface="SimSun" charset="0"/>
                <a:cs typeface="SimSun" charset="0"/>
              </a:rPr>
              <a:t>Q(C, T),</a:t>
            </a:r>
            <a:r>
              <a:rPr lang="en-US" altLang="zh-CN" sz="2400">
                <a:latin typeface="Tahoma" charset="0"/>
                <a:ea typeface="SimSun" charset="0"/>
                <a:cs typeface="SimSun" charset="0"/>
              </a:rPr>
              <a:t> for a clustering </a:t>
            </a:r>
            <a:r>
              <a:rPr lang="en-US" altLang="zh-CN" sz="2400" i="1">
                <a:latin typeface="Tahoma" charset="0"/>
                <a:ea typeface="SimSun" charset="0"/>
                <a:cs typeface="SimSun" charset="0"/>
              </a:rPr>
              <a:t>C</a:t>
            </a:r>
            <a:r>
              <a:rPr lang="en-US" altLang="zh-CN" sz="2400">
                <a:latin typeface="Tahoma" charset="0"/>
                <a:ea typeface="SimSun" charset="0"/>
                <a:cs typeface="SimSun" charset="0"/>
              </a:rPr>
              <a:t> given the ground truth </a:t>
            </a:r>
            <a:r>
              <a:rPr lang="en-US" altLang="zh-CN" sz="2400" i="1">
                <a:latin typeface="Tahoma" charset="0"/>
                <a:ea typeface="SimSun" charset="0"/>
                <a:cs typeface="SimSun" charset="0"/>
              </a:rPr>
              <a:t>T</a:t>
            </a:r>
            <a:endParaRPr lang="en-US" altLang="zh-CN" sz="2400">
              <a:latin typeface="Tahoma" charset="0"/>
              <a:ea typeface="SimSun" charset="0"/>
              <a:cs typeface="SimSun" charset="0"/>
            </a:endParaRPr>
          </a:p>
          <a:p>
            <a:r>
              <a:rPr lang="en-US" altLang="zh-CN" sz="2400" i="1">
                <a:latin typeface="Tahoma" charset="0"/>
                <a:ea typeface="SimSun" charset="0"/>
                <a:cs typeface="SimSun" charset="0"/>
              </a:rPr>
              <a:t>Q</a:t>
            </a:r>
            <a:r>
              <a:rPr lang="en-US" altLang="zh-CN" sz="2400">
                <a:latin typeface="Tahoma" charset="0"/>
                <a:ea typeface="SimSun" charset="0"/>
                <a:cs typeface="SimSun" charset="0"/>
              </a:rPr>
              <a:t> is good if it satisfies the following </a:t>
            </a:r>
            <a:r>
              <a:rPr lang="en-US" altLang="zh-CN" sz="2400" b="1">
                <a:latin typeface="Tahoma" charset="0"/>
                <a:ea typeface="SimSun" charset="0"/>
                <a:cs typeface="SimSun" charset="0"/>
              </a:rPr>
              <a:t>4</a:t>
            </a:r>
            <a:r>
              <a:rPr lang="en-US" altLang="zh-CN" sz="2400">
                <a:latin typeface="Tahoma" charset="0"/>
                <a:ea typeface="SimSun" charset="0"/>
                <a:cs typeface="SimSun" charset="0"/>
              </a:rPr>
              <a:t> essential criteria</a:t>
            </a:r>
          </a:p>
          <a:p>
            <a:pPr lvl="1"/>
            <a:r>
              <a:rPr lang="en-US" altLang="zh-CN" sz="2400">
                <a:latin typeface="Tahoma" charset="0"/>
                <a:ea typeface="SimSun" charset="0"/>
                <a:cs typeface="SimSun" charset="0"/>
              </a:rPr>
              <a:t>Cluster homogeneity: the purer, the better</a:t>
            </a:r>
          </a:p>
          <a:p>
            <a:pPr lvl="1"/>
            <a:r>
              <a:rPr lang="en-US" altLang="zh-CN" sz="2400">
                <a:latin typeface="Tahoma" charset="0"/>
                <a:ea typeface="SimSun" charset="0"/>
                <a:cs typeface="SimSun" charset="0"/>
              </a:rPr>
              <a:t>Cluster completeness: should assign objects belong to the same category in the ground truth to the same cluster</a:t>
            </a:r>
          </a:p>
          <a:p>
            <a:pPr lvl="1"/>
            <a:r>
              <a:rPr lang="en-US" altLang="zh-CN" sz="2400">
                <a:latin typeface="Tahoma" charset="0"/>
                <a:ea typeface="SimSun" charset="0"/>
                <a:cs typeface="SimSun" charset="0"/>
              </a:rPr>
              <a:t>Rag bag: putting a heterogeneous object into a pure cluster should be penalized more than putting it into a </a:t>
            </a:r>
            <a:r>
              <a:rPr lang="en-US" altLang="zh-CN" sz="2400" i="1">
                <a:latin typeface="Tahoma" charset="0"/>
                <a:ea typeface="SimSun" charset="0"/>
                <a:cs typeface="SimSun" charset="0"/>
              </a:rPr>
              <a:t>rag bag</a:t>
            </a:r>
            <a:r>
              <a:rPr lang="en-US" altLang="zh-CN" sz="2400">
                <a:latin typeface="Tahoma" charset="0"/>
                <a:ea typeface="SimSun" charset="0"/>
                <a:cs typeface="SimSun" charset="0"/>
              </a:rPr>
              <a:t> (i.e., “miscellaneous” or “other” category)</a:t>
            </a:r>
          </a:p>
          <a:p>
            <a:pPr lvl="1"/>
            <a:r>
              <a:rPr lang="en-US" altLang="zh-CN" sz="2400">
                <a:latin typeface="Tahoma" charset="0"/>
                <a:ea typeface="SimSun" charset="0"/>
                <a:cs typeface="SimSun" charset="0"/>
              </a:rPr>
              <a:t>Small cluster preservation: splitting a small category into pieces is more harmful than splitting a large category into pieces</a:t>
            </a:r>
          </a:p>
        </p:txBody>
      </p:sp>
      <p:sp>
        <p:nvSpPr>
          <p:cNvPr id="8397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lgn="r"/>
            <a:fld id="{9A6612B7-7A2F-044A-8A21-A18E8FA8C388}" type="slidenum">
              <a:rPr lang="en-US" altLang="zh-CN" sz="1200" b="1">
                <a:ea typeface="SimSun" charset="0"/>
                <a:cs typeface="SimSun" charset="0"/>
              </a:rPr>
              <a:pPr algn="r"/>
              <a:t>27</a:t>
            </a:fld>
            <a:endParaRPr lang="en-US" altLang="zh-CN" sz="1200" b="1">
              <a:ea typeface="SimSun" charset="0"/>
              <a:cs typeface="SimSun" charset="0"/>
            </a:endParaRPr>
          </a:p>
        </p:txBody>
      </p:sp>
    </p:spTree>
    <p:extLst>
      <p:ext uri="{BB962C8B-B14F-4D97-AF65-F5344CB8AC3E}">
        <p14:creationId xmlns:p14="http://schemas.microsoft.com/office/powerpoint/2010/main" val="3165328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z="2800">
                <a:latin typeface="Tahoma" charset="0"/>
                <a:ea typeface="SimSun" charset="0"/>
                <a:cs typeface="SimSun" charset="0"/>
              </a:rPr>
              <a:t>Some Commonly Used External Measures</a:t>
            </a:r>
          </a:p>
        </p:txBody>
      </p:sp>
      <p:sp>
        <p:nvSpPr>
          <p:cNvPr id="84995" name="Rectangle 3"/>
          <p:cNvSpPr>
            <a:spLocks noGrp="1" noChangeArrowheads="1"/>
          </p:cNvSpPr>
          <p:nvPr>
            <p:ph idx="1"/>
          </p:nvPr>
        </p:nvSpPr>
        <p:spPr>
          <a:xfrm>
            <a:off x="304800" y="1295400"/>
            <a:ext cx="7467600" cy="5105400"/>
          </a:xfrm>
        </p:spPr>
        <p:txBody>
          <a:bodyPr>
            <a:normAutofit lnSpcReduction="10000"/>
          </a:bodyPr>
          <a:lstStyle/>
          <a:p>
            <a:r>
              <a:rPr lang="en-US" altLang="zh-CN" sz="2400">
                <a:latin typeface="Tahoma" charset="0"/>
                <a:ea typeface="SimSun" charset="0"/>
                <a:cs typeface="SimSun" charset="0"/>
              </a:rPr>
              <a:t>Matching-based measures</a:t>
            </a:r>
          </a:p>
          <a:p>
            <a:pPr lvl="1"/>
            <a:r>
              <a:rPr lang="en-US" altLang="zh-CN" sz="2400">
                <a:latin typeface="Tahoma" charset="0"/>
                <a:ea typeface="SimSun" charset="0"/>
                <a:cs typeface="SimSun" charset="0"/>
              </a:rPr>
              <a:t>Purity, maximum matching, F-measure</a:t>
            </a:r>
          </a:p>
          <a:p>
            <a:r>
              <a:rPr lang="en-US" altLang="zh-CN" sz="2400">
                <a:latin typeface="Tahoma" charset="0"/>
                <a:ea typeface="SimSun" charset="0"/>
                <a:cs typeface="SimSun" charset="0"/>
              </a:rPr>
              <a:t>Entropy-Based Measures</a:t>
            </a:r>
          </a:p>
          <a:p>
            <a:pPr lvl="1"/>
            <a:r>
              <a:rPr lang="en-US" altLang="zh-CN" sz="2400">
                <a:latin typeface="Tahoma" charset="0"/>
                <a:ea typeface="SimSun" charset="0"/>
                <a:cs typeface="SimSun" charset="0"/>
              </a:rPr>
              <a:t>Conditional entropy, normalized mutual information (NMI), variation of information</a:t>
            </a:r>
          </a:p>
          <a:p>
            <a:r>
              <a:rPr lang="en-US" altLang="zh-CN" sz="2400">
                <a:latin typeface="Tahoma" charset="0"/>
                <a:ea typeface="SimSun" charset="0"/>
                <a:cs typeface="SimSun" charset="0"/>
              </a:rPr>
              <a:t>Pair-wise measures</a:t>
            </a:r>
          </a:p>
          <a:p>
            <a:pPr lvl="1"/>
            <a:r>
              <a:rPr lang="en-US" altLang="zh-CN" sz="2400">
                <a:latin typeface="Tahoma" charset="0"/>
                <a:ea typeface="SimSun" charset="0"/>
                <a:cs typeface="SimSun" charset="0"/>
              </a:rPr>
              <a:t>Four possibilities: True positive (TP), FN, FP, TN</a:t>
            </a:r>
          </a:p>
          <a:p>
            <a:pPr lvl="1"/>
            <a:r>
              <a:rPr lang="en-US" altLang="zh-CN" sz="2400">
                <a:latin typeface="Tahoma" charset="0"/>
                <a:ea typeface="SimSun" charset="0"/>
                <a:cs typeface="SimSun" charset="0"/>
              </a:rPr>
              <a:t>Jaccard coefficient, Rand statistic, Fowlkes-Mallow measure</a:t>
            </a:r>
          </a:p>
          <a:p>
            <a:r>
              <a:rPr lang="en-US" altLang="zh-CN" sz="2400">
                <a:latin typeface="Tahoma" charset="0"/>
                <a:ea typeface="SimSun" charset="0"/>
                <a:cs typeface="SimSun" charset="0"/>
              </a:rPr>
              <a:t>Correlation measures</a:t>
            </a:r>
          </a:p>
          <a:p>
            <a:pPr lvl="1"/>
            <a:r>
              <a:rPr lang="en-US" altLang="zh-CN" sz="2400">
                <a:latin typeface="Tahoma" charset="0"/>
                <a:ea typeface="SimSun" charset="0"/>
                <a:cs typeface="SimSun" charset="0"/>
              </a:rPr>
              <a:t>Discretized Huber static, normalized discretized Huber static</a:t>
            </a:r>
          </a:p>
        </p:txBody>
      </p:sp>
      <p:sp>
        <p:nvSpPr>
          <p:cNvPr id="8499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pPr algn="r"/>
            <a:fld id="{620DAB64-8150-3747-A89E-7F4A0A9E8048}" type="slidenum">
              <a:rPr lang="en-US" altLang="zh-CN" sz="1200" b="1">
                <a:ea typeface="SimSun" charset="0"/>
                <a:cs typeface="SimSun" charset="0"/>
              </a:rPr>
              <a:pPr algn="r"/>
              <a:t>28</a:t>
            </a:fld>
            <a:endParaRPr lang="en-US" altLang="zh-CN" sz="1200" b="1">
              <a:ea typeface="SimSun" charset="0"/>
              <a:cs typeface="SimSun" charset="0"/>
            </a:endParaRPr>
          </a:p>
        </p:txBody>
      </p:sp>
      <p:grpSp>
        <p:nvGrpSpPr>
          <p:cNvPr id="84997" name="Group 47"/>
          <p:cNvGrpSpPr>
            <a:grpSpLocks/>
          </p:cNvGrpSpPr>
          <p:nvPr/>
        </p:nvGrpSpPr>
        <p:grpSpPr bwMode="auto">
          <a:xfrm>
            <a:off x="6781800" y="1295400"/>
            <a:ext cx="2043113" cy="1181100"/>
            <a:chOff x="6781800" y="1295400"/>
            <a:chExt cx="2042907" cy="1181100"/>
          </a:xfrm>
        </p:grpSpPr>
        <p:sp>
          <p:nvSpPr>
            <p:cNvPr id="85002" name="Oval 8"/>
            <p:cNvSpPr>
              <a:spLocks noChangeArrowheads="1"/>
            </p:cNvSpPr>
            <p:nvPr/>
          </p:nvSpPr>
          <p:spPr bwMode="auto">
            <a:xfrm>
              <a:off x="7162800" y="1704975"/>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03" name="Oval 9"/>
            <p:cNvSpPr>
              <a:spLocks noChangeArrowheads="1"/>
            </p:cNvSpPr>
            <p:nvPr/>
          </p:nvSpPr>
          <p:spPr bwMode="auto">
            <a:xfrm>
              <a:off x="7391400" y="1628775"/>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04" name="Oval 10"/>
            <p:cNvSpPr>
              <a:spLocks noChangeArrowheads="1"/>
            </p:cNvSpPr>
            <p:nvPr/>
          </p:nvSpPr>
          <p:spPr bwMode="auto">
            <a:xfrm>
              <a:off x="7467600" y="20955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05" name="Oval 11"/>
            <p:cNvSpPr>
              <a:spLocks noChangeArrowheads="1"/>
            </p:cNvSpPr>
            <p:nvPr/>
          </p:nvSpPr>
          <p:spPr bwMode="auto">
            <a:xfrm>
              <a:off x="7696200" y="1933575"/>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06" name="Oval 12"/>
            <p:cNvSpPr>
              <a:spLocks noChangeArrowheads="1"/>
            </p:cNvSpPr>
            <p:nvPr/>
          </p:nvSpPr>
          <p:spPr bwMode="auto">
            <a:xfrm>
              <a:off x="7010400" y="20193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07" name="Oval 13"/>
            <p:cNvSpPr>
              <a:spLocks noChangeArrowheads="1"/>
            </p:cNvSpPr>
            <p:nvPr/>
          </p:nvSpPr>
          <p:spPr bwMode="auto">
            <a:xfrm>
              <a:off x="7010400" y="1552575"/>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08" name="Oval 14"/>
            <p:cNvSpPr>
              <a:spLocks noChangeArrowheads="1"/>
            </p:cNvSpPr>
            <p:nvPr/>
          </p:nvSpPr>
          <p:spPr bwMode="auto">
            <a:xfrm>
              <a:off x="7277100" y="18669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09" name="Oval 16"/>
            <p:cNvSpPr>
              <a:spLocks noChangeArrowheads="1"/>
            </p:cNvSpPr>
            <p:nvPr/>
          </p:nvSpPr>
          <p:spPr bwMode="auto">
            <a:xfrm>
              <a:off x="7620000" y="17145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10" name="Oval 17"/>
            <p:cNvSpPr>
              <a:spLocks noChangeArrowheads="1"/>
            </p:cNvSpPr>
            <p:nvPr/>
          </p:nvSpPr>
          <p:spPr bwMode="auto">
            <a:xfrm>
              <a:off x="7239000" y="20193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11" name="Oval 18"/>
            <p:cNvSpPr>
              <a:spLocks noChangeArrowheads="1"/>
            </p:cNvSpPr>
            <p:nvPr/>
          </p:nvSpPr>
          <p:spPr bwMode="auto">
            <a:xfrm>
              <a:off x="7467600" y="18669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12" name="Oval 33"/>
            <p:cNvSpPr>
              <a:spLocks noChangeArrowheads="1"/>
            </p:cNvSpPr>
            <p:nvPr/>
          </p:nvSpPr>
          <p:spPr bwMode="auto">
            <a:xfrm>
              <a:off x="7315200" y="23241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13" name="Oval 34"/>
            <p:cNvSpPr>
              <a:spLocks noChangeArrowheads="1"/>
            </p:cNvSpPr>
            <p:nvPr/>
          </p:nvSpPr>
          <p:spPr bwMode="auto">
            <a:xfrm>
              <a:off x="7315200" y="14859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14" name="Oval 35"/>
            <p:cNvSpPr>
              <a:spLocks noChangeArrowheads="1"/>
            </p:cNvSpPr>
            <p:nvPr/>
          </p:nvSpPr>
          <p:spPr bwMode="auto">
            <a:xfrm>
              <a:off x="7048500" y="22479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15" name="Oval 36"/>
            <p:cNvSpPr>
              <a:spLocks noChangeArrowheads="1"/>
            </p:cNvSpPr>
            <p:nvPr/>
          </p:nvSpPr>
          <p:spPr bwMode="auto">
            <a:xfrm>
              <a:off x="6934200" y="1866900"/>
              <a:ext cx="76200" cy="76200"/>
            </a:xfrm>
            <a:prstGeom prst="ellipse">
              <a:avLst/>
            </a:prstGeom>
            <a:solidFill>
              <a:schemeClr val="accent1"/>
            </a:solidFill>
            <a:ln w="9525">
              <a:solidFill>
                <a:schemeClr val="tx1"/>
              </a:solidFill>
              <a:round/>
              <a:headEnd/>
              <a:tailEnd/>
            </a:ln>
          </p:spPr>
          <p:txBody>
            <a:bodyPr wrap="none" anchor="ctr"/>
            <a:lstStyle/>
            <a:p>
              <a:endParaRPr lang="zh-CN">
                <a:ea typeface="SimSun" charset="0"/>
                <a:cs typeface="SimSun" charset="0"/>
              </a:endParaRPr>
            </a:p>
          </p:txBody>
        </p:sp>
        <p:sp>
          <p:nvSpPr>
            <p:cNvPr id="85016" name="Oval 15"/>
            <p:cNvSpPr>
              <a:spLocks noChangeArrowheads="1"/>
            </p:cNvSpPr>
            <p:nvPr/>
          </p:nvSpPr>
          <p:spPr bwMode="auto">
            <a:xfrm>
              <a:off x="8096250" y="17049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17" name="Oval 19"/>
            <p:cNvSpPr>
              <a:spLocks noChangeArrowheads="1"/>
            </p:cNvSpPr>
            <p:nvPr/>
          </p:nvSpPr>
          <p:spPr bwMode="auto">
            <a:xfrm>
              <a:off x="8248650" y="20097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18" name="Oval 20"/>
            <p:cNvSpPr>
              <a:spLocks noChangeArrowheads="1"/>
            </p:cNvSpPr>
            <p:nvPr/>
          </p:nvSpPr>
          <p:spPr bwMode="auto">
            <a:xfrm>
              <a:off x="8401050" y="16287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19" name="Oval 21"/>
            <p:cNvSpPr>
              <a:spLocks noChangeArrowheads="1"/>
            </p:cNvSpPr>
            <p:nvPr/>
          </p:nvSpPr>
          <p:spPr bwMode="auto">
            <a:xfrm>
              <a:off x="8248650" y="18573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0" name="Oval 22"/>
            <p:cNvSpPr>
              <a:spLocks noChangeArrowheads="1"/>
            </p:cNvSpPr>
            <p:nvPr/>
          </p:nvSpPr>
          <p:spPr bwMode="auto">
            <a:xfrm>
              <a:off x="8401050" y="14763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1" name="Oval 23"/>
            <p:cNvSpPr>
              <a:spLocks noChangeArrowheads="1"/>
            </p:cNvSpPr>
            <p:nvPr/>
          </p:nvSpPr>
          <p:spPr bwMode="auto">
            <a:xfrm>
              <a:off x="7943850" y="19335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2" name="Oval 24"/>
            <p:cNvSpPr>
              <a:spLocks noChangeArrowheads="1"/>
            </p:cNvSpPr>
            <p:nvPr/>
          </p:nvSpPr>
          <p:spPr bwMode="auto">
            <a:xfrm>
              <a:off x="8096250" y="14763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3" name="Oval 25"/>
            <p:cNvSpPr>
              <a:spLocks noChangeArrowheads="1"/>
            </p:cNvSpPr>
            <p:nvPr/>
          </p:nvSpPr>
          <p:spPr bwMode="auto">
            <a:xfrm>
              <a:off x="7905750" y="15906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4" name="Oval 26"/>
            <p:cNvSpPr>
              <a:spLocks noChangeArrowheads="1"/>
            </p:cNvSpPr>
            <p:nvPr/>
          </p:nvSpPr>
          <p:spPr bwMode="auto">
            <a:xfrm>
              <a:off x="8248650" y="1628775"/>
              <a:ext cx="76200" cy="76200"/>
            </a:xfrm>
            <a:prstGeom prst="ellipse">
              <a:avLst/>
            </a:prstGeom>
            <a:solidFill>
              <a:srgbClr val="0070C0"/>
            </a:solidFill>
            <a:ln w="9525">
              <a:solidFill>
                <a:schemeClr val="tx1"/>
              </a:solidFill>
              <a:round/>
              <a:headEnd/>
              <a:tailEnd/>
            </a:ln>
          </p:spPr>
          <p:txBody>
            <a:bodyPr wrap="none" anchor="ctr"/>
            <a:lstStyle/>
            <a:p>
              <a:endParaRPr lang="zh-CN" b="1">
                <a:solidFill>
                  <a:srgbClr val="0000FF"/>
                </a:solidFill>
                <a:ea typeface="SimSun" charset="0"/>
                <a:cs typeface="SimSun" charset="0"/>
              </a:endParaRPr>
            </a:p>
          </p:txBody>
        </p:sp>
        <p:sp>
          <p:nvSpPr>
            <p:cNvPr id="85025" name="Oval 27"/>
            <p:cNvSpPr>
              <a:spLocks noChangeArrowheads="1"/>
            </p:cNvSpPr>
            <p:nvPr/>
          </p:nvSpPr>
          <p:spPr bwMode="auto">
            <a:xfrm>
              <a:off x="7943850" y="17811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6" name="Oval 28"/>
            <p:cNvSpPr>
              <a:spLocks noChangeArrowheads="1"/>
            </p:cNvSpPr>
            <p:nvPr/>
          </p:nvSpPr>
          <p:spPr bwMode="auto">
            <a:xfrm>
              <a:off x="8096250" y="19335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7" name="Oval 29"/>
            <p:cNvSpPr>
              <a:spLocks noChangeArrowheads="1"/>
            </p:cNvSpPr>
            <p:nvPr/>
          </p:nvSpPr>
          <p:spPr bwMode="auto">
            <a:xfrm>
              <a:off x="8401050" y="20097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8" name="Oval 30"/>
            <p:cNvSpPr>
              <a:spLocks noChangeArrowheads="1"/>
            </p:cNvSpPr>
            <p:nvPr/>
          </p:nvSpPr>
          <p:spPr bwMode="auto">
            <a:xfrm>
              <a:off x="8553450" y="19335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29" name="Oval 31"/>
            <p:cNvSpPr>
              <a:spLocks noChangeArrowheads="1"/>
            </p:cNvSpPr>
            <p:nvPr/>
          </p:nvSpPr>
          <p:spPr bwMode="auto">
            <a:xfrm>
              <a:off x="8629650" y="17049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30" name="Oval 32"/>
            <p:cNvSpPr>
              <a:spLocks noChangeArrowheads="1"/>
            </p:cNvSpPr>
            <p:nvPr/>
          </p:nvSpPr>
          <p:spPr bwMode="auto">
            <a:xfrm>
              <a:off x="8477250" y="17811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31" name="Oval 37"/>
            <p:cNvSpPr>
              <a:spLocks noChangeArrowheads="1"/>
            </p:cNvSpPr>
            <p:nvPr/>
          </p:nvSpPr>
          <p:spPr bwMode="auto">
            <a:xfrm>
              <a:off x="8020050" y="2085975"/>
              <a:ext cx="76200" cy="76200"/>
            </a:xfrm>
            <a:prstGeom prst="ellipse">
              <a:avLst/>
            </a:prstGeom>
            <a:solidFill>
              <a:srgbClr val="0070C0"/>
            </a:solidFill>
            <a:ln w="9525">
              <a:solidFill>
                <a:schemeClr val="tx1"/>
              </a:solidFill>
              <a:round/>
              <a:headEnd/>
              <a:tailEnd/>
            </a:ln>
          </p:spPr>
          <p:txBody>
            <a:bodyPr wrap="none" anchor="ctr"/>
            <a:lstStyle/>
            <a:p>
              <a:endParaRPr lang="zh-CN">
                <a:solidFill>
                  <a:srgbClr val="0000FF"/>
                </a:solidFill>
                <a:ea typeface="SimSun" charset="0"/>
                <a:cs typeface="SimSun" charset="0"/>
              </a:endParaRPr>
            </a:p>
          </p:txBody>
        </p:sp>
        <p:sp>
          <p:nvSpPr>
            <p:cNvPr id="85032" name="Rectangle 1"/>
            <p:cNvSpPr>
              <a:spLocks noChangeArrowheads="1"/>
            </p:cNvSpPr>
            <p:nvPr/>
          </p:nvSpPr>
          <p:spPr bwMode="auto">
            <a:xfrm>
              <a:off x="6781800" y="1295400"/>
              <a:ext cx="2042907" cy="11811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85033" name="Oval 2"/>
            <p:cNvSpPr>
              <a:spLocks noChangeArrowheads="1"/>
            </p:cNvSpPr>
            <p:nvPr/>
          </p:nvSpPr>
          <p:spPr bwMode="auto">
            <a:xfrm>
              <a:off x="7600950" y="1385888"/>
              <a:ext cx="1143000" cy="809624"/>
            </a:xfrm>
            <a:prstGeom prst="ellipse">
              <a:avLst/>
            </a:prstGeom>
            <a:noFill/>
            <a:ln w="2857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85034" name="Oval 44"/>
            <p:cNvSpPr>
              <a:spLocks noChangeArrowheads="1"/>
            </p:cNvSpPr>
            <p:nvPr/>
          </p:nvSpPr>
          <p:spPr bwMode="auto">
            <a:xfrm>
              <a:off x="6858000" y="1438274"/>
              <a:ext cx="781050" cy="1000126"/>
            </a:xfrm>
            <a:prstGeom prst="ellipse">
              <a:avLst/>
            </a:prstGeom>
            <a:noFill/>
            <a:ln w="28575">
              <a:solidFill>
                <a:srgbClr val="FFC000"/>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endParaRPr lang="en-US"/>
            </a:p>
          </p:txBody>
        </p:sp>
      </p:grpSp>
      <p:sp>
        <p:nvSpPr>
          <p:cNvPr id="4" name="TextBox 3"/>
          <p:cNvSpPr txBox="1"/>
          <p:nvPr/>
        </p:nvSpPr>
        <p:spPr>
          <a:xfrm>
            <a:off x="6719888" y="2514600"/>
            <a:ext cx="2105025" cy="276225"/>
          </a:xfrm>
          <a:prstGeom prst="rect">
            <a:avLst/>
          </a:prstGeom>
          <a:solidFill>
            <a:schemeClr val="accent5">
              <a:lumMod val="75000"/>
            </a:schemeClr>
          </a:solidFill>
        </p:spPr>
        <p:txBody>
          <a:bodyPr wrap="none">
            <a:spAutoFit/>
          </a:bodyPr>
          <a:lstStyle/>
          <a:p>
            <a:pPr>
              <a:defRPr/>
            </a:pPr>
            <a:r>
              <a:rPr lang="en-US" sz="1200" dirty="0">
                <a:latin typeface="Tahoma" pitchFamily="34" charset="0"/>
                <a:ea typeface="+mn-ea"/>
              </a:rPr>
              <a:t>Ground truth partitioning T</a:t>
            </a:r>
            <a:r>
              <a:rPr lang="en-US" sz="1200" baseline="-25000" dirty="0">
                <a:latin typeface="Tahoma" pitchFamily="34" charset="0"/>
                <a:ea typeface="+mn-ea"/>
              </a:rPr>
              <a:t>1</a:t>
            </a:r>
          </a:p>
        </p:txBody>
      </p:sp>
      <p:sp>
        <p:nvSpPr>
          <p:cNvPr id="84999" name="TextBox 46"/>
          <p:cNvSpPr txBox="1">
            <a:spLocks noChangeArrowheads="1"/>
          </p:cNvSpPr>
          <p:nvPr/>
        </p:nvSpPr>
        <p:spPr bwMode="auto">
          <a:xfrm>
            <a:off x="8824913" y="2514600"/>
            <a:ext cx="395287" cy="276225"/>
          </a:xfrm>
          <a:prstGeom prst="rect">
            <a:avLst/>
          </a:prstGeom>
          <a:solidFill>
            <a:srgbClr val="00B0F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r>
              <a:rPr lang="en-US" sz="1200"/>
              <a:t>T</a:t>
            </a:r>
            <a:r>
              <a:rPr lang="en-US" sz="1200" baseline="-25000"/>
              <a:t>2</a:t>
            </a:r>
          </a:p>
        </p:txBody>
      </p:sp>
      <p:sp>
        <p:nvSpPr>
          <p:cNvPr id="85000" name="TextBox 43"/>
          <p:cNvSpPr txBox="1">
            <a:spLocks noChangeArrowheads="1"/>
          </p:cNvSpPr>
          <p:nvPr/>
        </p:nvSpPr>
        <p:spPr bwMode="auto">
          <a:xfrm>
            <a:off x="7067550" y="2833688"/>
            <a:ext cx="857250" cy="276225"/>
          </a:xfrm>
          <a:prstGeom prst="rect">
            <a:avLst/>
          </a:prstGeom>
          <a:noFill/>
          <a:ln w="28575">
            <a:solidFill>
              <a:srgbClr val="FFC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r>
              <a:rPr lang="en-US" sz="1200"/>
              <a:t>Cluster C</a:t>
            </a:r>
            <a:r>
              <a:rPr lang="en-US" sz="1200" baseline="-25000"/>
              <a:t>1</a:t>
            </a:r>
          </a:p>
        </p:txBody>
      </p:sp>
      <p:sp>
        <p:nvSpPr>
          <p:cNvPr id="85001" name="TextBox 49"/>
          <p:cNvSpPr txBox="1">
            <a:spLocks noChangeArrowheads="1"/>
          </p:cNvSpPr>
          <p:nvPr/>
        </p:nvSpPr>
        <p:spPr bwMode="auto">
          <a:xfrm>
            <a:off x="7981950" y="2819400"/>
            <a:ext cx="857250" cy="276225"/>
          </a:xfrm>
          <a:prstGeom prst="rect">
            <a:avLst/>
          </a:prstGeom>
          <a:noFill/>
          <a:ln w="2857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r>
              <a:rPr lang="en-US" sz="1200"/>
              <a:t>Cluster C</a:t>
            </a:r>
            <a:r>
              <a:rPr lang="en-US" sz="1200" baseline="-25000"/>
              <a:t>2</a:t>
            </a:r>
          </a:p>
        </p:txBody>
      </p:sp>
    </p:spTree>
    <p:extLst>
      <p:ext uri="{BB962C8B-B14F-4D97-AF65-F5344CB8AC3E}">
        <p14:creationId xmlns:p14="http://schemas.microsoft.com/office/powerpoint/2010/main" val="4252097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http://www.cs.uic.edu/~</a:t>
            </a:r>
            <a:r>
              <a:rPr lang="en-US" dirty="0" smtClean="0">
                <a:hlinkClick r:id="rId2"/>
              </a:rPr>
              <a:t>liub/teach/cs583-fall-05/CS583-unsupervised-learning.ppt</a:t>
            </a:r>
            <a:endParaRPr lang="en-US" dirty="0" smtClean="0"/>
          </a:p>
          <a:p>
            <a:r>
              <a:rPr lang="en-US" dirty="0" smtClean="0">
                <a:hlinkClick r:id="rId3"/>
              </a:rPr>
              <a:t>https://wiki.engr.illinois.edu/display/cs412/</a:t>
            </a:r>
            <a:endParaRPr lang="en-US" dirty="0" smtClean="0"/>
          </a:p>
        </p:txBody>
      </p:sp>
    </p:spTree>
    <p:extLst>
      <p:ext uri="{BB962C8B-B14F-4D97-AF65-F5344CB8AC3E}">
        <p14:creationId xmlns:p14="http://schemas.microsoft.com/office/powerpoint/2010/main" val="561407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t>Clustering</a:t>
            </a:r>
          </a:p>
        </p:txBody>
      </p:sp>
      <p:sp>
        <p:nvSpPr>
          <p:cNvPr id="706563" name="Rectangle 3"/>
          <p:cNvSpPr>
            <a:spLocks noGrp="1" noChangeArrowheads="1"/>
          </p:cNvSpPr>
          <p:nvPr>
            <p:ph idx="1"/>
          </p:nvPr>
        </p:nvSpPr>
        <p:spPr>
          <a:xfrm>
            <a:off x="395288" y="1160463"/>
            <a:ext cx="8394700" cy="5014912"/>
          </a:xfrm>
        </p:spPr>
        <p:txBody>
          <a:bodyPr>
            <a:normAutofit lnSpcReduction="10000"/>
          </a:bodyPr>
          <a:lstStyle/>
          <a:p>
            <a:pPr>
              <a:lnSpc>
                <a:spcPct val="90000"/>
              </a:lnSpc>
            </a:pPr>
            <a:r>
              <a:rPr lang="en-US" altLang="ja-JP" sz="2600">
                <a:ea typeface="ＭＳ Ｐゴシック" panose="020B0600070205080204" pitchFamily="34" charset="-128"/>
              </a:rPr>
              <a:t>Clustering is a technique for finding </a:t>
            </a:r>
            <a:r>
              <a:rPr lang="en-US" altLang="ja-JP" sz="2600">
                <a:solidFill>
                  <a:srgbClr val="FF0000"/>
                </a:solidFill>
                <a:ea typeface="ＭＳ Ｐゴシック" panose="020B0600070205080204" pitchFamily="34" charset="-128"/>
              </a:rPr>
              <a:t>similarity groups</a:t>
            </a:r>
            <a:r>
              <a:rPr lang="en-US" altLang="ja-JP" sz="2600" b="1">
                <a:ea typeface="ＭＳ Ｐゴシック" panose="020B0600070205080204" pitchFamily="34" charset="-128"/>
              </a:rPr>
              <a:t> </a:t>
            </a:r>
            <a:r>
              <a:rPr lang="en-US" altLang="ja-JP" sz="2600">
                <a:ea typeface="ＭＳ Ｐゴシック" panose="020B0600070205080204" pitchFamily="34" charset="-128"/>
              </a:rPr>
              <a:t>in data, called </a:t>
            </a:r>
            <a:r>
              <a:rPr lang="en-US" altLang="ja-JP" sz="2600" b="1">
                <a:solidFill>
                  <a:srgbClr val="FF0000"/>
                </a:solidFill>
                <a:ea typeface="ＭＳ Ｐゴシック" panose="020B0600070205080204" pitchFamily="34" charset="-128"/>
              </a:rPr>
              <a:t>clusters</a:t>
            </a:r>
            <a:r>
              <a:rPr lang="en-US" altLang="ja-JP" sz="2600">
                <a:ea typeface="ＭＳ Ｐゴシック" panose="020B0600070205080204" pitchFamily="34" charset="-128"/>
              </a:rPr>
              <a:t>. I.e., </a:t>
            </a:r>
          </a:p>
          <a:p>
            <a:pPr marL="742950" lvl="1" indent="-285750">
              <a:lnSpc>
                <a:spcPct val="90000"/>
              </a:lnSpc>
            </a:pPr>
            <a:r>
              <a:rPr lang="en-US" altLang="ja-JP" sz="2200">
                <a:ea typeface="ＭＳ Ｐゴシック" panose="020B0600070205080204" pitchFamily="34" charset="-128"/>
              </a:rPr>
              <a:t>it groups data instances that are similar to (near) each other in one cluster and data instances that are very different (far away) from each other into different clusters. </a:t>
            </a:r>
          </a:p>
          <a:p>
            <a:pPr>
              <a:lnSpc>
                <a:spcPct val="90000"/>
              </a:lnSpc>
            </a:pPr>
            <a:r>
              <a:rPr lang="en-US" altLang="ja-JP" sz="2600">
                <a:ea typeface="ＭＳ Ｐゴシック" panose="020B0600070205080204" pitchFamily="34" charset="-128"/>
              </a:rPr>
              <a:t>Clustering is often called an </a:t>
            </a:r>
            <a:r>
              <a:rPr lang="en-US" altLang="ja-JP" sz="2600" b="1">
                <a:solidFill>
                  <a:srgbClr val="3333CC"/>
                </a:solidFill>
                <a:ea typeface="ＭＳ Ｐゴシック" panose="020B0600070205080204" pitchFamily="34" charset="-128"/>
              </a:rPr>
              <a:t>unsupervised learning</a:t>
            </a:r>
            <a:r>
              <a:rPr lang="en-US" altLang="ja-JP" sz="2600" b="1">
                <a:ea typeface="ＭＳ Ｐゴシック" panose="020B0600070205080204" pitchFamily="34" charset="-128"/>
              </a:rPr>
              <a:t> </a:t>
            </a:r>
            <a:r>
              <a:rPr lang="en-US" altLang="ja-JP" sz="2600">
                <a:ea typeface="ＭＳ Ｐゴシック" panose="020B0600070205080204" pitchFamily="34" charset="-128"/>
              </a:rPr>
              <a:t>task</a:t>
            </a:r>
            <a:r>
              <a:rPr lang="en-US" altLang="ja-JP" sz="2600" b="1">
                <a:ea typeface="ＭＳ Ｐゴシック" panose="020B0600070205080204" pitchFamily="34" charset="-128"/>
              </a:rPr>
              <a:t> </a:t>
            </a:r>
            <a:r>
              <a:rPr lang="en-US" altLang="ja-JP" sz="2600">
                <a:ea typeface="ＭＳ Ｐゴシック" panose="020B0600070205080204" pitchFamily="34" charset="-128"/>
              </a:rPr>
              <a:t>as no class values denoting an </a:t>
            </a:r>
            <a:r>
              <a:rPr lang="en-US" altLang="ja-JP" sz="2600" i="1">
                <a:ea typeface="ＭＳ Ｐゴシック" panose="020B0600070205080204" pitchFamily="34" charset="-128"/>
              </a:rPr>
              <a:t>a priori</a:t>
            </a:r>
            <a:r>
              <a:rPr lang="en-US" altLang="ja-JP" sz="2600">
                <a:ea typeface="ＭＳ Ｐゴシック" panose="020B0600070205080204" pitchFamily="34" charset="-128"/>
              </a:rPr>
              <a:t> grouping of the data instances are given, which is the case in supervised learning. </a:t>
            </a:r>
          </a:p>
          <a:p>
            <a:pPr>
              <a:lnSpc>
                <a:spcPct val="90000"/>
              </a:lnSpc>
            </a:pPr>
            <a:r>
              <a:rPr lang="en-US" sz="2600"/>
              <a:t>Due to historical reasons, clustering is often considered </a:t>
            </a:r>
            <a:r>
              <a:rPr lang="en-US" altLang="ja-JP" sz="2600">
                <a:ea typeface="ＭＳ Ｐゴシック" panose="020B0600070205080204" pitchFamily="34" charset="-128"/>
              </a:rPr>
              <a:t>synonymous with unsupervised learning</a:t>
            </a:r>
            <a:r>
              <a:rPr lang="en-US" sz="2600"/>
              <a:t>.</a:t>
            </a:r>
          </a:p>
          <a:p>
            <a:pPr marL="742950" lvl="1" indent="-285750">
              <a:lnSpc>
                <a:spcPct val="90000"/>
              </a:lnSpc>
            </a:pPr>
            <a:r>
              <a:rPr lang="en-US" sz="2200"/>
              <a:t>In fact, association rule mining is also unsupervised</a:t>
            </a:r>
          </a:p>
          <a:p>
            <a:pPr>
              <a:lnSpc>
                <a:spcPct val="90000"/>
              </a:lnSpc>
            </a:pPr>
            <a:r>
              <a:rPr lang="en-US" sz="2600"/>
              <a:t>This chapter focuses on clustering. </a:t>
            </a:r>
          </a:p>
        </p:txBody>
      </p:sp>
      <p:sp>
        <p:nvSpPr>
          <p:cNvPr id="5" name="Slide Number Placeholder 4"/>
          <p:cNvSpPr>
            <a:spLocks noGrp="1"/>
          </p:cNvSpPr>
          <p:nvPr>
            <p:ph type="sldNum" sz="quarter" idx="12"/>
          </p:nvPr>
        </p:nvSpPr>
        <p:spPr/>
        <p:txBody>
          <a:bodyPr/>
          <a:lstStyle/>
          <a:p>
            <a:fld id="{60A26AE6-2FBE-41EF-ABF0-E6D178EBC1A7}" type="slidenum">
              <a:rPr lang="en-US" altLang="en-US"/>
              <a:pPr/>
              <a:t>3</a:t>
            </a:fld>
            <a:endParaRPr lang="en-US" altLang="en-US"/>
          </a:p>
        </p:txBody>
      </p:sp>
    </p:spTree>
    <p:extLst>
      <p:ext uri="{BB962C8B-B14F-4D97-AF65-F5344CB8AC3E}">
        <p14:creationId xmlns:p14="http://schemas.microsoft.com/office/powerpoint/2010/main" val="291130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normAutofit fontScale="90000"/>
          </a:bodyPr>
          <a:lstStyle/>
          <a:p>
            <a:r>
              <a:rPr lang="en-US" dirty="0" smtClean="0"/>
              <a:t>An illustration</a:t>
            </a:r>
            <a:endParaRPr lang="en-US" dirty="0"/>
          </a:p>
        </p:txBody>
      </p:sp>
      <p:sp>
        <p:nvSpPr>
          <p:cNvPr id="755715" name="Rectangle 3"/>
          <p:cNvSpPr>
            <a:spLocks noGrp="1" noChangeArrowheads="1"/>
          </p:cNvSpPr>
          <p:nvPr>
            <p:ph type="body" sz="half" idx="1"/>
          </p:nvPr>
        </p:nvSpPr>
        <p:spPr>
          <a:xfrm>
            <a:off x="457200" y="1196975"/>
            <a:ext cx="8291513" cy="4933950"/>
          </a:xfrm>
        </p:spPr>
        <p:txBody>
          <a:bodyPr/>
          <a:lstStyle/>
          <a:p>
            <a:r>
              <a:rPr lang="en-US" sz="2600" dirty="0" smtClean="0"/>
              <a:t>The data set has three natural groups of data points, i.e., 3 natural clusters. </a:t>
            </a:r>
            <a:endParaRPr lang="en-US" sz="2600" dirty="0"/>
          </a:p>
        </p:txBody>
      </p:sp>
      <p:sp>
        <p:nvSpPr>
          <p:cNvPr id="6" name="Slide Number Placeholder 5"/>
          <p:cNvSpPr>
            <a:spLocks noGrp="1"/>
          </p:cNvSpPr>
          <p:nvPr>
            <p:ph type="sldNum" sz="quarter" idx="10"/>
          </p:nvPr>
        </p:nvSpPr>
        <p:spPr>
          <a:xfrm>
            <a:off x="6553200" y="6243638"/>
            <a:ext cx="2133600" cy="457200"/>
          </a:xfrm>
          <a:prstGeom prst="rect">
            <a:avLst/>
          </a:prstGeom>
        </p:spPr>
        <p:txBody>
          <a:bodyPr/>
          <a:lstStyle/>
          <a:p>
            <a:fld id="{2F1A3D56-81DC-4396-BEBB-B1ECE095B6B8}" type="slidenum">
              <a:rPr lang="en-US" altLang="en-US"/>
              <a:pPr/>
              <a:t>4</a:t>
            </a:fld>
            <a:endParaRPr lang="en-US" altLang="en-US"/>
          </a:p>
        </p:txBody>
      </p:sp>
      <p:pic>
        <p:nvPicPr>
          <p:cNvPr id="70658" name="Picture 2" descr="http://home.deib.polimi.it/matteucc/Clustering/tutorial_html/images/clusterin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858" y="280035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0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en-US"/>
              <a:t>What is clustering for? </a:t>
            </a:r>
          </a:p>
        </p:txBody>
      </p:sp>
      <p:sp>
        <p:nvSpPr>
          <p:cNvPr id="757763" name="Rectangle 3"/>
          <p:cNvSpPr>
            <a:spLocks noGrp="1" noChangeArrowheads="1"/>
          </p:cNvSpPr>
          <p:nvPr>
            <p:ph idx="1"/>
          </p:nvPr>
        </p:nvSpPr>
        <p:spPr>
          <a:xfrm>
            <a:off x="457200" y="1341438"/>
            <a:ext cx="8229600" cy="4789487"/>
          </a:xfrm>
        </p:spPr>
        <p:txBody>
          <a:bodyPr/>
          <a:lstStyle/>
          <a:p>
            <a:r>
              <a:rPr lang="en-US"/>
              <a:t>Let us see some real-life examples</a:t>
            </a:r>
          </a:p>
          <a:p>
            <a:r>
              <a:rPr lang="en-US">
                <a:solidFill>
                  <a:srgbClr val="3333CC"/>
                </a:solidFill>
              </a:rPr>
              <a:t>Example 1</a:t>
            </a:r>
            <a:r>
              <a:rPr lang="en-US"/>
              <a:t>: groups people of similar sizes together to make “small”, “medium” and “large” T-Shirts.</a:t>
            </a:r>
          </a:p>
          <a:p>
            <a:pPr lvl="1"/>
            <a:r>
              <a:rPr lang="en-US"/>
              <a:t>Tailor-made for each person: too expensive</a:t>
            </a:r>
          </a:p>
          <a:p>
            <a:pPr lvl="1"/>
            <a:r>
              <a:rPr lang="en-US"/>
              <a:t>One-size-fits-all: does not fit all. </a:t>
            </a:r>
          </a:p>
          <a:p>
            <a:r>
              <a:rPr lang="en-US">
                <a:solidFill>
                  <a:srgbClr val="3333CC"/>
                </a:solidFill>
              </a:rPr>
              <a:t>Example 2</a:t>
            </a:r>
            <a:r>
              <a:rPr lang="en-US"/>
              <a:t>: In marketing, segment customers according to their similarities</a:t>
            </a:r>
          </a:p>
          <a:p>
            <a:pPr lvl="1"/>
            <a:r>
              <a:rPr lang="en-US"/>
              <a:t>To do targeted marketing. </a:t>
            </a:r>
          </a:p>
        </p:txBody>
      </p:sp>
      <p:sp>
        <p:nvSpPr>
          <p:cNvPr id="5" name="Slide Number Placeholder 4"/>
          <p:cNvSpPr>
            <a:spLocks noGrp="1"/>
          </p:cNvSpPr>
          <p:nvPr>
            <p:ph type="sldNum" sz="quarter" idx="12"/>
          </p:nvPr>
        </p:nvSpPr>
        <p:spPr/>
        <p:txBody>
          <a:bodyPr/>
          <a:lstStyle/>
          <a:p>
            <a:fld id="{145C57E0-F5AC-489B-A3F1-536C9F42AC4E}" type="slidenum">
              <a:rPr lang="en-US" altLang="en-US"/>
              <a:pPr/>
              <a:t>5</a:t>
            </a:fld>
            <a:endParaRPr lang="en-US" altLang="en-US"/>
          </a:p>
        </p:txBody>
      </p:sp>
    </p:spTree>
    <p:extLst>
      <p:ext uri="{BB962C8B-B14F-4D97-AF65-F5344CB8AC3E}">
        <p14:creationId xmlns:p14="http://schemas.microsoft.com/office/powerpoint/2010/main" val="1631884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en-US" dirty="0"/>
              <a:t>What is clustering for? (</a:t>
            </a:r>
            <a:r>
              <a:rPr lang="en-US" dirty="0" err="1"/>
              <a:t>cont</a:t>
            </a:r>
            <a:r>
              <a:rPr lang="en-US" dirty="0"/>
              <a:t>…)</a:t>
            </a:r>
          </a:p>
        </p:txBody>
      </p:sp>
      <p:sp>
        <p:nvSpPr>
          <p:cNvPr id="758787" name="Rectangle 3"/>
          <p:cNvSpPr>
            <a:spLocks noGrp="1" noChangeArrowheads="1"/>
          </p:cNvSpPr>
          <p:nvPr>
            <p:ph idx="1"/>
          </p:nvPr>
        </p:nvSpPr>
        <p:spPr>
          <a:xfrm>
            <a:off x="457200" y="1196975"/>
            <a:ext cx="8229600" cy="5111750"/>
          </a:xfrm>
        </p:spPr>
        <p:txBody>
          <a:bodyPr/>
          <a:lstStyle/>
          <a:p>
            <a:pPr>
              <a:lnSpc>
                <a:spcPct val="90000"/>
              </a:lnSpc>
            </a:pPr>
            <a:endParaRPr lang="en-US" dirty="0" smtClean="0">
              <a:solidFill>
                <a:srgbClr val="3333CC"/>
              </a:solidFill>
            </a:endParaRPr>
          </a:p>
          <a:p>
            <a:pPr>
              <a:lnSpc>
                <a:spcPct val="90000"/>
              </a:lnSpc>
            </a:pPr>
            <a:r>
              <a:rPr lang="en-US" dirty="0" smtClean="0">
                <a:solidFill>
                  <a:srgbClr val="3333CC"/>
                </a:solidFill>
              </a:rPr>
              <a:t>Example </a:t>
            </a:r>
            <a:r>
              <a:rPr lang="en-US" dirty="0">
                <a:solidFill>
                  <a:srgbClr val="3333CC"/>
                </a:solidFill>
              </a:rPr>
              <a:t>3</a:t>
            </a:r>
            <a:r>
              <a:rPr lang="en-US" dirty="0"/>
              <a:t>: Given a collection of text documents, we want to organize them according to their content similarities,</a:t>
            </a:r>
          </a:p>
          <a:p>
            <a:pPr lvl="1">
              <a:lnSpc>
                <a:spcPct val="90000"/>
              </a:lnSpc>
            </a:pPr>
            <a:r>
              <a:rPr lang="en-US" dirty="0"/>
              <a:t>To produce a topic hierarchy</a:t>
            </a:r>
          </a:p>
          <a:p>
            <a:pPr>
              <a:lnSpc>
                <a:spcPct val="90000"/>
              </a:lnSpc>
            </a:pPr>
            <a:endParaRPr lang="en-US" dirty="0" smtClean="0">
              <a:solidFill>
                <a:srgbClr val="FF0000"/>
              </a:solidFill>
            </a:endParaRPr>
          </a:p>
          <a:p>
            <a:pPr>
              <a:lnSpc>
                <a:spcPct val="90000"/>
              </a:lnSpc>
            </a:pPr>
            <a:r>
              <a:rPr lang="en-US" dirty="0" smtClean="0">
                <a:solidFill>
                  <a:srgbClr val="FF0000"/>
                </a:solidFill>
              </a:rPr>
              <a:t>In </a:t>
            </a:r>
            <a:r>
              <a:rPr lang="en-US" dirty="0">
                <a:solidFill>
                  <a:srgbClr val="FF0000"/>
                </a:solidFill>
              </a:rPr>
              <a:t>fact, clustering is one of the most utilized data mining techniques</a:t>
            </a:r>
            <a:r>
              <a:rPr lang="en-US" dirty="0"/>
              <a:t>. </a:t>
            </a:r>
          </a:p>
          <a:p>
            <a:pPr lvl="1">
              <a:lnSpc>
                <a:spcPct val="90000"/>
              </a:lnSpc>
            </a:pPr>
            <a:r>
              <a:rPr lang="en-US" altLang="ja-JP" dirty="0">
                <a:ea typeface="ＭＳ Ｐゴシック" panose="020B0600070205080204" pitchFamily="34" charset="-128"/>
              </a:rPr>
              <a:t>It has a long history, and used in almost every field, e.g., medicine</a:t>
            </a:r>
            <a:r>
              <a:rPr lang="en-US" altLang="zh-CN" dirty="0">
                <a:ea typeface="宋体" panose="02010600030101010101" pitchFamily="2" charset="-122"/>
              </a:rPr>
              <a:t>, psychology, botany, sociology, biology, </a:t>
            </a:r>
            <a:r>
              <a:rPr lang="en-US" altLang="ja-JP" dirty="0">
                <a:ea typeface="ＭＳ Ｐゴシック" panose="020B0600070205080204" pitchFamily="34" charset="-128"/>
              </a:rPr>
              <a:t>archeology</a:t>
            </a:r>
            <a:r>
              <a:rPr lang="en-US" altLang="zh-CN" dirty="0">
                <a:ea typeface="宋体" panose="02010600030101010101" pitchFamily="2" charset="-122"/>
              </a:rPr>
              <a:t>, marketing, insurance, libraries, etc.</a:t>
            </a:r>
            <a:r>
              <a:rPr lang="en-US" altLang="ja-JP" dirty="0">
                <a:ea typeface="ＭＳ Ｐゴシック" panose="020B0600070205080204" pitchFamily="34" charset="-128"/>
              </a:rPr>
              <a:t> </a:t>
            </a:r>
          </a:p>
          <a:p>
            <a:pPr lvl="1">
              <a:lnSpc>
                <a:spcPct val="90000"/>
              </a:lnSpc>
            </a:pPr>
            <a:r>
              <a:rPr lang="en-US" altLang="ja-JP" dirty="0">
                <a:ea typeface="ＭＳ Ｐゴシック" panose="020B0600070205080204" pitchFamily="34" charset="-128"/>
              </a:rPr>
              <a:t>In recent years, due to the rapid increase of online documents, text clustering becomes important. </a:t>
            </a:r>
            <a:endParaRPr lang="en-US" dirty="0"/>
          </a:p>
        </p:txBody>
      </p:sp>
      <p:sp>
        <p:nvSpPr>
          <p:cNvPr id="5" name="Slide Number Placeholder 4"/>
          <p:cNvSpPr>
            <a:spLocks noGrp="1"/>
          </p:cNvSpPr>
          <p:nvPr>
            <p:ph type="sldNum" sz="quarter" idx="12"/>
          </p:nvPr>
        </p:nvSpPr>
        <p:spPr/>
        <p:txBody>
          <a:bodyPr/>
          <a:lstStyle/>
          <a:p>
            <a:fld id="{90A84F4F-0938-4DFE-AAB0-4ED1D99884EE}" type="slidenum">
              <a:rPr lang="en-US" altLang="en-US"/>
              <a:pPr/>
              <a:t>6</a:t>
            </a:fld>
            <a:endParaRPr lang="en-US" altLang="en-US"/>
          </a:p>
        </p:txBody>
      </p:sp>
    </p:spTree>
    <p:extLst>
      <p:ext uri="{BB962C8B-B14F-4D97-AF65-F5344CB8AC3E}">
        <p14:creationId xmlns:p14="http://schemas.microsoft.com/office/powerpoint/2010/main" val="2474719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lstStyle/>
          <a:p>
            <a:r>
              <a:rPr lang="en-US"/>
              <a:t>Aspects of clustering</a:t>
            </a:r>
          </a:p>
        </p:txBody>
      </p:sp>
      <p:sp>
        <p:nvSpPr>
          <p:cNvPr id="759811" name="Rectangle 3"/>
          <p:cNvSpPr>
            <a:spLocks noGrp="1" noChangeArrowheads="1"/>
          </p:cNvSpPr>
          <p:nvPr>
            <p:ph idx="1"/>
          </p:nvPr>
        </p:nvSpPr>
        <p:spPr>
          <a:xfrm>
            <a:off x="457200" y="1160463"/>
            <a:ext cx="8229600" cy="5148262"/>
          </a:xfrm>
        </p:spPr>
        <p:txBody>
          <a:bodyPr/>
          <a:lstStyle/>
          <a:p>
            <a:pPr>
              <a:lnSpc>
                <a:spcPct val="90000"/>
              </a:lnSpc>
            </a:pPr>
            <a:endParaRPr lang="en-US" dirty="0" smtClean="0">
              <a:solidFill>
                <a:srgbClr val="FF0000"/>
              </a:solidFill>
            </a:endParaRPr>
          </a:p>
          <a:p>
            <a:pPr>
              <a:lnSpc>
                <a:spcPct val="90000"/>
              </a:lnSpc>
            </a:pPr>
            <a:r>
              <a:rPr lang="en-US" dirty="0" smtClean="0">
                <a:solidFill>
                  <a:srgbClr val="FF0000"/>
                </a:solidFill>
              </a:rPr>
              <a:t>A </a:t>
            </a:r>
            <a:r>
              <a:rPr lang="en-US" dirty="0">
                <a:solidFill>
                  <a:srgbClr val="FF0000"/>
                </a:solidFill>
              </a:rPr>
              <a:t>clustering algorithm</a:t>
            </a:r>
          </a:p>
          <a:p>
            <a:pPr lvl="1">
              <a:lnSpc>
                <a:spcPct val="90000"/>
              </a:lnSpc>
            </a:pPr>
            <a:r>
              <a:rPr lang="en-US" dirty="0" err="1"/>
              <a:t>Partitional</a:t>
            </a:r>
            <a:r>
              <a:rPr lang="en-US" dirty="0"/>
              <a:t> clustering</a:t>
            </a:r>
          </a:p>
          <a:p>
            <a:pPr lvl="1">
              <a:lnSpc>
                <a:spcPct val="90000"/>
              </a:lnSpc>
            </a:pPr>
            <a:r>
              <a:rPr lang="en-US" dirty="0"/>
              <a:t>Hierarchical clustering</a:t>
            </a:r>
          </a:p>
          <a:p>
            <a:pPr lvl="1">
              <a:lnSpc>
                <a:spcPct val="90000"/>
              </a:lnSpc>
            </a:pPr>
            <a:r>
              <a:rPr lang="en-US" dirty="0"/>
              <a:t>…</a:t>
            </a:r>
          </a:p>
          <a:p>
            <a:pPr>
              <a:lnSpc>
                <a:spcPct val="90000"/>
              </a:lnSpc>
            </a:pPr>
            <a:r>
              <a:rPr lang="en-US" dirty="0">
                <a:solidFill>
                  <a:srgbClr val="FF0000"/>
                </a:solidFill>
              </a:rPr>
              <a:t>A distance (similarity, or dissimilarity) function</a:t>
            </a:r>
          </a:p>
          <a:p>
            <a:pPr>
              <a:lnSpc>
                <a:spcPct val="90000"/>
              </a:lnSpc>
            </a:pPr>
            <a:r>
              <a:rPr lang="en-US" dirty="0">
                <a:solidFill>
                  <a:srgbClr val="FF0000"/>
                </a:solidFill>
              </a:rPr>
              <a:t>Clustering quality</a:t>
            </a:r>
          </a:p>
          <a:p>
            <a:pPr lvl="1">
              <a:lnSpc>
                <a:spcPct val="90000"/>
              </a:lnSpc>
            </a:pPr>
            <a:r>
              <a:rPr lang="en-US" dirty="0">
                <a:latin typeface="Times New Roman" panose="02020603050405020304" pitchFamily="18" charset="0"/>
              </a:rPr>
              <a:t>Inter-clusters distance </a:t>
            </a:r>
            <a:r>
              <a:rPr lang="en-US" dirty="0">
                <a:latin typeface="Times New Roman" panose="02020603050405020304" pitchFamily="18" charset="0"/>
                <a:sym typeface="Symbol" panose="05050102010706020507" pitchFamily="18" charset="2"/>
              </a:rPr>
              <a:t> maximized</a:t>
            </a:r>
          </a:p>
          <a:p>
            <a:pPr lvl="1">
              <a:lnSpc>
                <a:spcPct val="90000"/>
              </a:lnSpc>
            </a:pPr>
            <a:r>
              <a:rPr lang="en-US" dirty="0">
                <a:latin typeface="Times New Roman" panose="02020603050405020304" pitchFamily="18" charset="0"/>
              </a:rPr>
              <a:t>Intra-clusters distance </a:t>
            </a:r>
            <a:r>
              <a:rPr lang="en-US" dirty="0">
                <a:latin typeface="Times New Roman" panose="02020603050405020304" pitchFamily="18" charset="0"/>
                <a:sym typeface="Symbol" panose="05050102010706020507" pitchFamily="18" charset="2"/>
              </a:rPr>
              <a:t> minimized</a:t>
            </a:r>
          </a:p>
          <a:p>
            <a:pPr>
              <a:lnSpc>
                <a:spcPct val="90000"/>
              </a:lnSpc>
            </a:pPr>
            <a:r>
              <a:rPr lang="en-US" dirty="0"/>
              <a:t>The </a:t>
            </a:r>
            <a:r>
              <a:rPr lang="en-US" dirty="0">
                <a:solidFill>
                  <a:srgbClr val="FF0000"/>
                </a:solidFill>
              </a:rPr>
              <a:t>quality</a:t>
            </a:r>
            <a:r>
              <a:rPr lang="en-US" dirty="0"/>
              <a:t> of a clustering result depends on the algorithm, the distance function, and the application.</a:t>
            </a:r>
          </a:p>
          <a:p>
            <a:pPr>
              <a:lnSpc>
                <a:spcPct val="90000"/>
              </a:lnSpc>
            </a:pPr>
            <a:endParaRPr lang="en-US" dirty="0"/>
          </a:p>
        </p:txBody>
      </p:sp>
      <p:sp>
        <p:nvSpPr>
          <p:cNvPr id="5" name="Slide Number Placeholder 4"/>
          <p:cNvSpPr>
            <a:spLocks noGrp="1"/>
          </p:cNvSpPr>
          <p:nvPr>
            <p:ph type="sldNum" sz="quarter" idx="12"/>
          </p:nvPr>
        </p:nvSpPr>
        <p:spPr/>
        <p:txBody>
          <a:bodyPr/>
          <a:lstStyle/>
          <a:p>
            <a:fld id="{2BD911F8-0B6E-4D58-A30C-AE97F4FFA88C}" type="slidenum">
              <a:rPr lang="en-US" altLang="en-US"/>
              <a:pPr/>
              <a:t>7</a:t>
            </a:fld>
            <a:endParaRPr lang="en-US" altLang="en-US"/>
          </a:p>
        </p:txBody>
      </p:sp>
    </p:spTree>
    <p:extLst>
      <p:ext uri="{BB962C8B-B14F-4D97-AF65-F5344CB8AC3E}">
        <p14:creationId xmlns:p14="http://schemas.microsoft.com/office/powerpoint/2010/main" val="1317293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2075" tIns="46038" rIns="92075" bIns="46038" anchor="ctr"/>
          <a:lstStyle/>
          <a:p>
            <a:pPr eaLnBrk="1" hangingPunct="1"/>
            <a:r>
              <a:rPr lang="en-US" altLang="zh-CN" sz="3200">
                <a:latin typeface="Tahoma" charset="0"/>
                <a:ea typeface="SimSun" charset="0"/>
                <a:cs typeface="SimSun" charset="0"/>
              </a:rPr>
              <a:t>Partitioning Algorithms: Basic Concept</a:t>
            </a:r>
            <a:endParaRPr lang="en-US" altLang="zh-CN" sz="2800">
              <a:latin typeface="Tahoma" charset="0"/>
              <a:ea typeface="SimSun" charset="0"/>
              <a:cs typeface="SimSun" charset="0"/>
            </a:endParaRPr>
          </a:p>
        </p:txBody>
      </p:sp>
      <p:sp>
        <p:nvSpPr>
          <p:cNvPr id="24579" name="Rectangle 3"/>
          <p:cNvSpPr>
            <a:spLocks noGrp="1" noChangeArrowheads="1"/>
          </p:cNvSpPr>
          <p:nvPr>
            <p:ph type="body" sz="half" idx="1"/>
          </p:nvPr>
        </p:nvSpPr>
        <p:spPr>
          <a:xfrm>
            <a:off x="228600" y="1371600"/>
            <a:ext cx="8534400" cy="5105400"/>
          </a:xfrm>
        </p:spPr>
        <p:txBody>
          <a:bodyPr lIns="92075" tIns="46038" rIns="92075" bIns="46038">
            <a:normAutofit fontScale="92500" lnSpcReduction="10000"/>
          </a:bodyPr>
          <a:lstStyle/>
          <a:p>
            <a:pPr eaLnBrk="1" hangingPunct="1">
              <a:lnSpc>
                <a:spcPct val="110000"/>
              </a:lnSpc>
            </a:pPr>
            <a:r>
              <a:rPr lang="en-US" altLang="zh-CN" sz="2000" u="sng" dirty="0">
                <a:ea typeface="SimSun" charset="0"/>
                <a:cs typeface="SimSun" charset="0"/>
              </a:rPr>
              <a:t>Partitioning method:</a:t>
            </a:r>
            <a:r>
              <a:rPr lang="en-US" altLang="zh-CN" sz="2000" dirty="0">
                <a:ea typeface="SimSun" charset="0"/>
                <a:cs typeface="SimSun" charset="0"/>
              </a:rPr>
              <a:t> Partitioning a database </a:t>
            </a:r>
            <a:r>
              <a:rPr lang="en-US" altLang="zh-CN" sz="2000" b="1" i="1" dirty="0">
                <a:ea typeface="SimSun" charset="0"/>
                <a:cs typeface="SimSun" charset="0"/>
              </a:rPr>
              <a:t>D</a:t>
            </a:r>
            <a:r>
              <a:rPr lang="en-US" altLang="zh-CN" sz="2000" dirty="0">
                <a:ea typeface="SimSun" charset="0"/>
                <a:cs typeface="SimSun" charset="0"/>
              </a:rPr>
              <a:t> of </a:t>
            </a:r>
            <a:r>
              <a:rPr lang="en-US" altLang="zh-CN" sz="2000" b="1" i="1" dirty="0">
                <a:ea typeface="SimSun" charset="0"/>
                <a:cs typeface="SimSun" charset="0"/>
              </a:rPr>
              <a:t>n</a:t>
            </a:r>
            <a:r>
              <a:rPr lang="en-US" altLang="zh-CN" sz="2000" dirty="0">
                <a:ea typeface="SimSun" charset="0"/>
                <a:cs typeface="SimSun" charset="0"/>
              </a:rPr>
              <a:t> objects into a set of </a:t>
            </a:r>
            <a:r>
              <a:rPr lang="en-US" altLang="zh-CN" sz="2000" b="1" i="1" dirty="0">
                <a:ea typeface="SimSun" charset="0"/>
                <a:cs typeface="SimSun" charset="0"/>
              </a:rPr>
              <a:t>k</a:t>
            </a:r>
            <a:r>
              <a:rPr lang="en-US" altLang="zh-CN" sz="2000" dirty="0">
                <a:ea typeface="SimSun" charset="0"/>
                <a:cs typeface="SimSun" charset="0"/>
              </a:rPr>
              <a:t> clusters, such that the sum of squared distances is minimized (where c</a:t>
            </a:r>
            <a:r>
              <a:rPr lang="en-US" altLang="zh-CN" sz="2000" baseline="-25000" dirty="0">
                <a:ea typeface="SimSun" charset="0"/>
                <a:cs typeface="SimSun" charset="0"/>
              </a:rPr>
              <a:t>i</a:t>
            </a:r>
            <a:r>
              <a:rPr lang="en-US" altLang="zh-CN" sz="2000" dirty="0">
                <a:ea typeface="SimSun" charset="0"/>
                <a:cs typeface="SimSun" charset="0"/>
              </a:rPr>
              <a:t> is the centroid or </a:t>
            </a:r>
            <a:r>
              <a:rPr lang="en-US" altLang="zh-CN" sz="2000" dirty="0" err="1">
                <a:ea typeface="SimSun" charset="0"/>
                <a:cs typeface="SimSun" charset="0"/>
              </a:rPr>
              <a:t>medoid</a:t>
            </a:r>
            <a:r>
              <a:rPr lang="en-US" altLang="zh-CN" sz="2000" dirty="0">
                <a:ea typeface="SimSun" charset="0"/>
                <a:cs typeface="SimSun" charset="0"/>
              </a:rPr>
              <a:t> of cluster </a:t>
            </a:r>
            <a:r>
              <a:rPr lang="en-US" altLang="zh-CN" sz="2000" dirty="0" err="1">
                <a:ea typeface="SimSun" charset="0"/>
                <a:cs typeface="SimSun" charset="0"/>
              </a:rPr>
              <a:t>C</a:t>
            </a:r>
            <a:r>
              <a:rPr lang="en-US" altLang="zh-CN" sz="2000" baseline="-25000" dirty="0" err="1">
                <a:ea typeface="SimSun" charset="0"/>
                <a:cs typeface="SimSun" charset="0"/>
              </a:rPr>
              <a:t>i</a:t>
            </a:r>
            <a:r>
              <a:rPr lang="en-US" altLang="zh-CN" sz="2000" dirty="0">
                <a:ea typeface="SimSun" charset="0"/>
                <a:cs typeface="SimSun" charset="0"/>
              </a:rPr>
              <a:t>)</a:t>
            </a:r>
          </a:p>
          <a:p>
            <a:pPr eaLnBrk="1" hangingPunct="1">
              <a:lnSpc>
                <a:spcPct val="110000"/>
              </a:lnSpc>
            </a:pPr>
            <a:endParaRPr lang="en-US" altLang="zh-CN" sz="2000" dirty="0">
              <a:ea typeface="SimSun" charset="0"/>
              <a:cs typeface="SimSun" charset="0"/>
            </a:endParaRPr>
          </a:p>
          <a:p>
            <a:pPr eaLnBrk="1" hangingPunct="1">
              <a:lnSpc>
                <a:spcPct val="110000"/>
              </a:lnSpc>
            </a:pPr>
            <a:endParaRPr lang="en-US" altLang="zh-CN" sz="2000" dirty="0">
              <a:ea typeface="SimSun" charset="0"/>
              <a:cs typeface="SimSun" charset="0"/>
            </a:endParaRPr>
          </a:p>
          <a:p>
            <a:pPr eaLnBrk="1" hangingPunct="1">
              <a:lnSpc>
                <a:spcPct val="110000"/>
              </a:lnSpc>
            </a:pPr>
            <a:r>
              <a:rPr lang="en-US" altLang="zh-CN" sz="2000" dirty="0">
                <a:ea typeface="SimSun" charset="0"/>
                <a:cs typeface="SimSun" charset="0"/>
              </a:rPr>
              <a:t>Given </a:t>
            </a:r>
            <a:r>
              <a:rPr lang="en-US" altLang="zh-CN" sz="2000" i="1" dirty="0">
                <a:ea typeface="SimSun" charset="0"/>
                <a:cs typeface="SimSun" charset="0"/>
              </a:rPr>
              <a:t>k</a:t>
            </a:r>
            <a:r>
              <a:rPr lang="en-US" altLang="zh-CN" sz="2000" dirty="0">
                <a:ea typeface="SimSun" charset="0"/>
                <a:cs typeface="SimSun" charset="0"/>
              </a:rPr>
              <a:t>, find a partition of </a:t>
            </a:r>
            <a:r>
              <a:rPr lang="en-US" altLang="zh-CN" sz="2000" i="1" dirty="0">
                <a:ea typeface="SimSun" charset="0"/>
                <a:cs typeface="SimSun" charset="0"/>
              </a:rPr>
              <a:t>k clusters </a:t>
            </a:r>
            <a:r>
              <a:rPr lang="en-US" altLang="zh-CN" sz="2000" dirty="0">
                <a:ea typeface="SimSun" charset="0"/>
                <a:cs typeface="SimSun" charset="0"/>
              </a:rPr>
              <a:t>that optimizes the chosen partitioning criterion</a:t>
            </a:r>
          </a:p>
          <a:p>
            <a:pPr lvl="1" eaLnBrk="1" hangingPunct="1">
              <a:lnSpc>
                <a:spcPct val="110000"/>
              </a:lnSpc>
            </a:pPr>
            <a:r>
              <a:rPr lang="en-US" altLang="zh-CN" sz="2000" dirty="0">
                <a:ea typeface="SimSun" charset="0"/>
                <a:cs typeface="SimSun" charset="0"/>
              </a:rPr>
              <a:t>Global optimal: exhaustively enumerate all partitions</a:t>
            </a:r>
          </a:p>
          <a:p>
            <a:pPr lvl="1" eaLnBrk="1" hangingPunct="1">
              <a:lnSpc>
                <a:spcPct val="110000"/>
              </a:lnSpc>
            </a:pPr>
            <a:r>
              <a:rPr lang="en-US" altLang="zh-CN" sz="2000" dirty="0">
                <a:ea typeface="SimSun" charset="0"/>
                <a:cs typeface="SimSun" charset="0"/>
              </a:rPr>
              <a:t>Heuristic methods: </a:t>
            </a:r>
            <a:r>
              <a:rPr lang="en-US" altLang="zh-CN" sz="2000" i="1" dirty="0">
                <a:ea typeface="SimSun" charset="0"/>
                <a:cs typeface="SimSun" charset="0"/>
              </a:rPr>
              <a:t>k-means</a:t>
            </a:r>
            <a:r>
              <a:rPr lang="en-US" altLang="zh-CN" sz="2000" dirty="0">
                <a:ea typeface="SimSun" charset="0"/>
                <a:cs typeface="SimSun" charset="0"/>
              </a:rPr>
              <a:t> and </a:t>
            </a:r>
            <a:r>
              <a:rPr lang="en-US" altLang="zh-CN" sz="2000" i="1" dirty="0">
                <a:ea typeface="SimSun" charset="0"/>
                <a:cs typeface="SimSun" charset="0"/>
              </a:rPr>
              <a:t>k-</a:t>
            </a:r>
            <a:r>
              <a:rPr lang="en-US" altLang="zh-CN" sz="2000" i="1" dirty="0" err="1">
                <a:ea typeface="SimSun" charset="0"/>
                <a:cs typeface="SimSun" charset="0"/>
              </a:rPr>
              <a:t>medoids</a:t>
            </a:r>
            <a:r>
              <a:rPr lang="en-US" altLang="zh-CN" sz="2000" dirty="0">
                <a:ea typeface="SimSun" charset="0"/>
                <a:cs typeface="SimSun" charset="0"/>
              </a:rPr>
              <a:t> algorithms</a:t>
            </a:r>
          </a:p>
          <a:p>
            <a:pPr lvl="1" eaLnBrk="1" hangingPunct="1">
              <a:lnSpc>
                <a:spcPct val="110000"/>
              </a:lnSpc>
            </a:pPr>
            <a:r>
              <a:rPr lang="en-US" altLang="zh-CN" sz="2000" i="1" u="sng" dirty="0">
                <a:ea typeface="SimSun" charset="0"/>
                <a:cs typeface="SimSun" charset="0"/>
              </a:rPr>
              <a:t>k-means</a:t>
            </a:r>
            <a:r>
              <a:rPr lang="en-US" altLang="zh-CN" sz="2000" dirty="0">
                <a:ea typeface="SimSun" charset="0"/>
                <a:cs typeface="SimSun" charset="0"/>
              </a:rPr>
              <a:t> (MacQueen’67, Lloyd’57/’82): Each cluster is represented by the center of the cluster</a:t>
            </a:r>
          </a:p>
          <a:p>
            <a:pPr lvl="1" eaLnBrk="1" hangingPunct="1">
              <a:lnSpc>
                <a:spcPct val="110000"/>
              </a:lnSpc>
            </a:pPr>
            <a:r>
              <a:rPr lang="en-US" altLang="zh-CN" sz="2000" i="1" u="sng" dirty="0">
                <a:ea typeface="SimSun" charset="0"/>
                <a:cs typeface="SimSun" charset="0"/>
              </a:rPr>
              <a:t>k-</a:t>
            </a:r>
            <a:r>
              <a:rPr lang="en-US" altLang="zh-CN" sz="2000" i="1" u="sng" dirty="0" err="1">
                <a:ea typeface="SimSun" charset="0"/>
                <a:cs typeface="SimSun" charset="0"/>
              </a:rPr>
              <a:t>medoids</a:t>
            </a:r>
            <a:r>
              <a:rPr lang="en-US" altLang="zh-CN" sz="2000" dirty="0">
                <a:ea typeface="SimSun" charset="0"/>
                <a:cs typeface="SimSun" charset="0"/>
              </a:rPr>
              <a:t> or PAM (Partition around </a:t>
            </a:r>
            <a:r>
              <a:rPr lang="en-US" altLang="zh-CN" sz="2000" dirty="0" err="1">
                <a:ea typeface="SimSun" charset="0"/>
                <a:cs typeface="SimSun" charset="0"/>
              </a:rPr>
              <a:t>medoids</a:t>
            </a:r>
            <a:r>
              <a:rPr lang="en-US" altLang="zh-CN" sz="2000" dirty="0">
                <a:ea typeface="SimSun" charset="0"/>
                <a:cs typeface="SimSun" charset="0"/>
              </a:rPr>
              <a:t>) (Kaufman &amp; Rousseeuw’87): Each cluster is represented by one of the objects in the cluster  </a:t>
            </a:r>
          </a:p>
        </p:txBody>
      </p:sp>
      <p:graphicFrame>
        <p:nvGraphicFramePr>
          <p:cNvPr id="24580" name="Object 4"/>
          <p:cNvGraphicFramePr>
            <a:graphicFrameLocks noGrp="1" noChangeAspect="1"/>
          </p:cNvGraphicFramePr>
          <p:nvPr>
            <p:ph sz="half" idx="2"/>
          </p:nvPr>
        </p:nvGraphicFramePr>
        <p:xfrm>
          <a:off x="3125788" y="2614613"/>
          <a:ext cx="2847975" cy="495300"/>
        </p:xfrm>
        <a:graphic>
          <a:graphicData uri="http://schemas.openxmlformats.org/presentationml/2006/ole">
            <mc:AlternateContent xmlns:mc="http://schemas.openxmlformats.org/markup-compatibility/2006">
              <mc:Choice xmlns:v="urn:schemas-microsoft-com:vml" Requires="v">
                <p:oleObj spid="_x0000_s2066" name="Equation" r:id="rId4" imgW="1459866" imgH="253890" progId="Equation.3">
                  <p:embed/>
                </p:oleObj>
              </mc:Choice>
              <mc:Fallback>
                <p:oleObj name="Equation" r:id="rId4" imgW="1459866" imgH="25389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788" y="2614613"/>
                        <a:ext cx="2847975"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4581" name="Slide Number Placeholder 7"/>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E2275AF5-F290-9044-B0DF-9E42A700CD2C}" type="slidenum">
              <a:rPr lang="en-US" altLang="zh-CN" sz="1200">
                <a:ea typeface="SimSun" charset="0"/>
                <a:cs typeface="SimSun" charset="0"/>
              </a:rPr>
              <a:pPr/>
              <a:t>8</a:t>
            </a:fld>
            <a:endParaRPr lang="en-US" altLang="zh-CN" sz="1200">
              <a:ea typeface="SimSun" charset="0"/>
              <a:cs typeface="SimSun" charset="0"/>
            </a:endParaRPr>
          </a:p>
        </p:txBody>
      </p:sp>
    </p:spTree>
    <p:extLst>
      <p:ext uri="{BB962C8B-B14F-4D97-AF65-F5344CB8AC3E}">
        <p14:creationId xmlns:p14="http://schemas.microsoft.com/office/powerpoint/2010/main" val="604078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22325" y="492125"/>
            <a:ext cx="7296150" cy="498475"/>
          </a:xfrm>
        </p:spPr>
        <p:txBody>
          <a:bodyPr>
            <a:normAutofit fontScale="90000"/>
          </a:bodyPr>
          <a:lstStyle/>
          <a:p>
            <a:pPr eaLnBrk="1" hangingPunct="1"/>
            <a:r>
              <a:rPr lang="en-US" altLang="zh-CN" sz="3200">
                <a:latin typeface="Tahoma" charset="0"/>
                <a:ea typeface="SimSun" charset="0"/>
                <a:cs typeface="SimSun" charset="0"/>
              </a:rPr>
              <a:t>The </a:t>
            </a:r>
            <a:r>
              <a:rPr lang="en-US" altLang="zh-CN" sz="3200" i="1">
                <a:latin typeface="Tahoma" charset="0"/>
                <a:ea typeface="SimSun" charset="0"/>
                <a:cs typeface="SimSun" charset="0"/>
              </a:rPr>
              <a:t>K-Means</a:t>
            </a:r>
            <a:r>
              <a:rPr lang="en-US" altLang="zh-CN" sz="3200">
                <a:latin typeface="Tahoma" charset="0"/>
                <a:ea typeface="SimSun" charset="0"/>
                <a:cs typeface="SimSun" charset="0"/>
              </a:rPr>
              <a:t> Clustering Method</a:t>
            </a:r>
            <a:r>
              <a:rPr lang="en-US" altLang="zh-CN" sz="2400">
                <a:latin typeface="Tahoma" charset="0"/>
                <a:ea typeface="SimSun" charset="0"/>
                <a:cs typeface="SimSun" charset="0"/>
              </a:rPr>
              <a:t> </a:t>
            </a:r>
            <a:endParaRPr lang="en-US" altLang="zh-CN" sz="2800">
              <a:latin typeface="Tahoma" charset="0"/>
              <a:ea typeface="SimSun" charset="0"/>
              <a:cs typeface="SimSun" charset="0"/>
            </a:endParaRPr>
          </a:p>
        </p:txBody>
      </p:sp>
      <p:sp>
        <p:nvSpPr>
          <p:cNvPr id="25603" name="Rectangle 3"/>
          <p:cNvSpPr>
            <a:spLocks noGrp="1" noChangeArrowheads="1"/>
          </p:cNvSpPr>
          <p:nvPr>
            <p:ph idx="1"/>
          </p:nvPr>
        </p:nvSpPr>
        <p:spPr>
          <a:xfrm>
            <a:off x="457200" y="1447800"/>
            <a:ext cx="7851775" cy="4800600"/>
          </a:xfrm>
        </p:spPr>
        <p:txBody>
          <a:bodyPr>
            <a:normAutofit lnSpcReduction="10000"/>
          </a:bodyPr>
          <a:lstStyle/>
          <a:p>
            <a:pPr eaLnBrk="1" hangingPunct="1">
              <a:lnSpc>
                <a:spcPct val="120000"/>
              </a:lnSpc>
            </a:pPr>
            <a:r>
              <a:rPr lang="en-US" altLang="zh-CN" sz="2400">
                <a:latin typeface="Tahoma" charset="0"/>
                <a:ea typeface="SimSun" charset="0"/>
                <a:cs typeface="SimSun" charset="0"/>
              </a:rPr>
              <a:t>Given </a:t>
            </a:r>
            <a:r>
              <a:rPr lang="en-US" altLang="zh-CN" sz="2400" i="1">
                <a:latin typeface="Tahoma" charset="0"/>
                <a:ea typeface="SimSun" charset="0"/>
                <a:cs typeface="SimSun" charset="0"/>
              </a:rPr>
              <a:t>k</a:t>
            </a:r>
            <a:r>
              <a:rPr lang="en-US" altLang="zh-CN" sz="2400">
                <a:latin typeface="Tahoma" charset="0"/>
                <a:ea typeface="SimSun" charset="0"/>
                <a:cs typeface="SimSun" charset="0"/>
              </a:rPr>
              <a:t>, the </a:t>
            </a:r>
            <a:r>
              <a:rPr lang="en-US" altLang="zh-CN" sz="2400" i="1">
                <a:latin typeface="Tahoma" charset="0"/>
                <a:ea typeface="SimSun" charset="0"/>
                <a:cs typeface="SimSun" charset="0"/>
              </a:rPr>
              <a:t>k-means</a:t>
            </a:r>
            <a:r>
              <a:rPr lang="en-US" altLang="zh-CN" sz="2400">
                <a:latin typeface="Tahoma" charset="0"/>
                <a:ea typeface="SimSun" charset="0"/>
                <a:cs typeface="SimSun" charset="0"/>
              </a:rPr>
              <a:t> algorithm is implemented in four steps:</a:t>
            </a:r>
          </a:p>
          <a:p>
            <a:pPr lvl="1" eaLnBrk="1" hangingPunct="1">
              <a:lnSpc>
                <a:spcPct val="120000"/>
              </a:lnSpc>
            </a:pPr>
            <a:r>
              <a:rPr lang="en-US" altLang="zh-CN" sz="2400">
                <a:solidFill>
                  <a:srgbClr val="000000"/>
                </a:solidFill>
                <a:latin typeface="Tahoma" charset="0"/>
                <a:ea typeface="SimSun" charset="0"/>
                <a:cs typeface="SimSun" charset="0"/>
              </a:rPr>
              <a:t>Partition objects into </a:t>
            </a:r>
            <a:r>
              <a:rPr lang="en-US" altLang="zh-CN" sz="2400" i="1">
                <a:solidFill>
                  <a:srgbClr val="000000"/>
                </a:solidFill>
                <a:latin typeface="Tahoma" charset="0"/>
                <a:ea typeface="SimSun" charset="0"/>
                <a:cs typeface="SimSun" charset="0"/>
              </a:rPr>
              <a:t>k</a:t>
            </a:r>
            <a:r>
              <a:rPr lang="en-US" altLang="zh-CN" sz="2400">
                <a:solidFill>
                  <a:srgbClr val="000000"/>
                </a:solidFill>
                <a:latin typeface="Tahoma" charset="0"/>
                <a:ea typeface="SimSun" charset="0"/>
                <a:cs typeface="SimSun" charset="0"/>
              </a:rPr>
              <a:t> nonempty subsets</a:t>
            </a:r>
          </a:p>
          <a:p>
            <a:pPr lvl="1" eaLnBrk="1" hangingPunct="1">
              <a:lnSpc>
                <a:spcPct val="120000"/>
              </a:lnSpc>
            </a:pPr>
            <a:r>
              <a:rPr lang="en-US" altLang="zh-CN" sz="2400">
                <a:solidFill>
                  <a:srgbClr val="000000"/>
                </a:solidFill>
                <a:latin typeface="Tahoma" charset="0"/>
                <a:ea typeface="SimSun" charset="0"/>
                <a:cs typeface="SimSun" charset="0"/>
              </a:rPr>
              <a:t>Compute seed points as the centroids of the clusters of the current partitioning (the centroid is the center, i.e., </a:t>
            </a:r>
            <a:r>
              <a:rPr lang="en-US" altLang="zh-CN" sz="2400" i="1">
                <a:solidFill>
                  <a:schemeClr val="hlink"/>
                </a:solidFill>
                <a:latin typeface="Tahoma" charset="0"/>
                <a:ea typeface="SimSun" charset="0"/>
                <a:cs typeface="SimSun" charset="0"/>
              </a:rPr>
              <a:t>mean point</a:t>
            </a:r>
            <a:r>
              <a:rPr lang="en-US" altLang="zh-CN" sz="2400">
                <a:solidFill>
                  <a:srgbClr val="000000"/>
                </a:solidFill>
                <a:latin typeface="Tahoma" charset="0"/>
                <a:ea typeface="SimSun" charset="0"/>
                <a:cs typeface="SimSun" charset="0"/>
              </a:rPr>
              <a:t>, of the cluster)</a:t>
            </a:r>
          </a:p>
          <a:p>
            <a:pPr lvl="1" eaLnBrk="1" hangingPunct="1">
              <a:lnSpc>
                <a:spcPct val="120000"/>
              </a:lnSpc>
            </a:pPr>
            <a:r>
              <a:rPr lang="en-US" altLang="zh-CN" sz="2400">
                <a:solidFill>
                  <a:srgbClr val="000000"/>
                </a:solidFill>
                <a:latin typeface="Tahoma" charset="0"/>
                <a:ea typeface="SimSun" charset="0"/>
                <a:cs typeface="SimSun" charset="0"/>
              </a:rPr>
              <a:t>Assign each object to the cluster with the nearest seed point  </a:t>
            </a:r>
          </a:p>
          <a:p>
            <a:pPr lvl="1" eaLnBrk="1" hangingPunct="1">
              <a:lnSpc>
                <a:spcPct val="120000"/>
              </a:lnSpc>
            </a:pPr>
            <a:r>
              <a:rPr lang="en-US" altLang="zh-CN" sz="2400">
                <a:solidFill>
                  <a:srgbClr val="000000"/>
                </a:solidFill>
                <a:latin typeface="Tahoma" charset="0"/>
                <a:ea typeface="SimSun" charset="0"/>
                <a:cs typeface="SimSun" charset="0"/>
              </a:rPr>
              <a:t>Go back to Step 2, stop when the assignment does not change</a:t>
            </a:r>
          </a:p>
        </p:txBody>
      </p:sp>
      <p:sp>
        <p:nvSpPr>
          <p:cNvPr id="2560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charset="0"/>
                <a:ea typeface="ＭＳ Ｐゴシック" charset="0"/>
              </a:defRPr>
            </a:lvl1pPr>
            <a:lvl2pPr>
              <a:defRPr sz="28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000">
                <a:solidFill>
                  <a:schemeClr val="tx1"/>
                </a:solidFill>
                <a:latin typeface="Tahoma" charset="0"/>
                <a:ea typeface="ＭＳ Ｐゴシック" charset="0"/>
              </a:defRPr>
            </a:lvl4pPr>
            <a:lvl5pPr>
              <a:defRPr sz="2000">
                <a:solidFill>
                  <a:schemeClr val="tx1"/>
                </a:solidFill>
                <a:latin typeface="Tahoma" charset="0"/>
                <a:ea typeface="ＭＳ Ｐゴシック" charset="0"/>
              </a:defRPr>
            </a:lvl5pPr>
            <a:lvl6pPr eaLnBrk="0" hangingPunct="0">
              <a:buFont typeface="Wingdings" charset="0"/>
              <a:defRPr sz="2000">
                <a:solidFill>
                  <a:schemeClr val="tx1"/>
                </a:solidFill>
                <a:latin typeface="Tahoma" charset="0"/>
                <a:ea typeface="ＭＳ Ｐゴシック" charset="0"/>
              </a:defRPr>
            </a:lvl6pPr>
            <a:lvl7pPr eaLnBrk="0" hangingPunct="0">
              <a:buFont typeface="Wingdings" charset="0"/>
              <a:defRPr sz="2000">
                <a:solidFill>
                  <a:schemeClr val="tx1"/>
                </a:solidFill>
                <a:latin typeface="Tahoma" charset="0"/>
                <a:ea typeface="ＭＳ Ｐゴシック" charset="0"/>
              </a:defRPr>
            </a:lvl7pPr>
            <a:lvl8pPr eaLnBrk="0" hangingPunct="0">
              <a:buFont typeface="Wingdings" charset="0"/>
              <a:defRPr sz="2000">
                <a:solidFill>
                  <a:schemeClr val="tx1"/>
                </a:solidFill>
                <a:latin typeface="Tahoma" charset="0"/>
                <a:ea typeface="ＭＳ Ｐゴシック" charset="0"/>
              </a:defRPr>
            </a:lvl8pPr>
            <a:lvl9pPr eaLnBrk="0" hangingPunct="0">
              <a:buFont typeface="Wingdings" charset="0"/>
              <a:defRPr sz="2000">
                <a:solidFill>
                  <a:schemeClr val="tx1"/>
                </a:solidFill>
                <a:latin typeface="Tahoma" charset="0"/>
                <a:ea typeface="ＭＳ Ｐゴシック" charset="0"/>
              </a:defRPr>
            </a:lvl9pPr>
          </a:lstStyle>
          <a:p>
            <a:fld id="{2C35C0B7-F202-1F43-ABD0-E46089017A6F}" type="slidenum">
              <a:rPr lang="en-US" altLang="zh-CN" sz="1200">
                <a:ea typeface="SimSun" charset="0"/>
                <a:cs typeface="SimSun" charset="0"/>
              </a:rPr>
              <a:pPr/>
              <a:t>9</a:t>
            </a:fld>
            <a:endParaRPr lang="en-US" altLang="zh-CN" sz="1200">
              <a:ea typeface="SimSun" charset="0"/>
              <a:cs typeface="SimSun" charset="0"/>
            </a:endParaRPr>
          </a:p>
        </p:txBody>
      </p:sp>
    </p:spTree>
    <p:extLst>
      <p:ext uri="{BB962C8B-B14F-4D97-AF65-F5344CB8AC3E}">
        <p14:creationId xmlns:p14="http://schemas.microsoft.com/office/powerpoint/2010/main" val="3822209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169</TotalTime>
  <Words>2279</Words>
  <Application>Microsoft Office PowerPoint</Application>
  <PresentationFormat>On-screen Show (4:3)</PresentationFormat>
  <Paragraphs>438</Paragraphs>
  <Slides>29</Slides>
  <Notes>21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29</vt:i4>
      </vt:variant>
    </vt:vector>
  </HeadingPairs>
  <TitlesOfParts>
    <vt:vector size="49" baseType="lpstr">
      <vt:lpstr>Berlin Sans FB Demi</vt:lpstr>
      <vt:lpstr>Gulim</vt:lpstr>
      <vt:lpstr>ＭＳ Ｐゴシック</vt:lpstr>
      <vt:lpstr>Small Fonts</vt:lpstr>
      <vt:lpstr>华文新魏</vt:lpstr>
      <vt:lpstr>宋体</vt:lpstr>
      <vt:lpstr>宋体</vt:lpstr>
      <vt:lpstr>Arial</vt:lpstr>
      <vt:lpstr>Calibri</vt:lpstr>
      <vt:lpstr>Cambria Math</vt:lpstr>
      <vt:lpstr>Symbol</vt:lpstr>
      <vt:lpstr>Tahoma</vt:lpstr>
      <vt:lpstr>Times New Roman</vt:lpstr>
      <vt:lpstr>Trebuchet MS</vt:lpstr>
      <vt:lpstr>Wingdings</vt:lpstr>
      <vt:lpstr>Wingdings 3</vt:lpstr>
      <vt:lpstr>Facet</vt:lpstr>
      <vt:lpstr>Equation</vt:lpstr>
      <vt:lpstr>SmartDraw</vt:lpstr>
      <vt:lpstr>Worksheet</vt:lpstr>
      <vt:lpstr>Clustering </vt:lpstr>
      <vt:lpstr>Clustering</vt:lpstr>
      <vt:lpstr>Clustering</vt:lpstr>
      <vt:lpstr>An illustration</vt:lpstr>
      <vt:lpstr>What is clustering for? </vt:lpstr>
      <vt:lpstr>What is clustering for? (cont…)</vt:lpstr>
      <vt:lpstr>Aspects of clustering</vt:lpstr>
      <vt:lpstr>Partitioning Algorithms: Basic Concept</vt:lpstr>
      <vt:lpstr>The K-Means Clustering Method </vt:lpstr>
      <vt:lpstr>An Example of K-Means Clustering</vt:lpstr>
      <vt:lpstr>Comments on the K-Means Method</vt:lpstr>
      <vt:lpstr>Variations of the K-Means Method</vt:lpstr>
      <vt:lpstr>What Is the Problem of the K-Means Method?</vt:lpstr>
      <vt:lpstr>PAM: A Typical K-Medoids Algorithm</vt:lpstr>
      <vt:lpstr>The K-Medoid Clustering Method</vt:lpstr>
      <vt:lpstr>Hierarchical Clustering</vt:lpstr>
      <vt:lpstr>AGNES (Agglomerative Nesting)</vt:lpstr>
      <vt:lpstr>Distance between Clusters</vt:lpstr>
      <vt:lpstr>Centroid, Radius and Diameter of a Cluster (for numerical data sets)</vt:lpstr>
      <vt:lpstr>Extensions to Hierarchical Clustering</vt:lpstr>
      <vt:lpstr>BIRCH (Balanced Iterative Reducing and Clustering Using Hierarchies)</vt:lpstr>
      <vt:lpstr>PowerPoint Presentation</vt:lpstr>
      <vt:lpstr>The CF Tree Structure</vt:lpstr>
      <vt:lpstr>The Birch Algorithm</vt:lpstr>
      <vt:lpstr>Cluster Evaluation </vt:lpstr>
      <vt:lpstr>Measuring Clustering Quality</vt:lpstr>
      <vt:lpstr>Measuring Clustering Quality: External Methods </vt:lpstr>
      <vt:lpstr>Some Commonly Used External Measures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dc:title>
  <dc:creator>YY Tian</dc:creator>
  <cp:lastModifiedBy>Yang Mu</cp:lastModifiedBy>
  <cp:revision>15</cp:revision>
  <dcterms:created xsi:type="dcterms:W3CDTF">2014-02-20T03:46:16Z</dcterms:created>
  <dcterms:modified xsi:type="dcterms:W3CDTF">2014-04-15T16:59:21Z</dcterms:modified>
</cp:coreProperties>
</file>