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61" r:id="rId27"/>
    <p:sldId id="262" r:id="rId28"/>
    <p:sldId id="263" r:id="rId29"/>
    <p:sldId id="264" r:id="rId30"/>
    <p:sldId id="265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F18CC-D181-4005-B41E-0BD2862F8F1C}">
          <p14:sldIdLst>
            <p14:sldId id="256"/>
            <p14:sldId id="258"/>
          </p14:sldIdLst>
        </p14:section>
        <p14:section name="Distance-based Approaches" id="{EC73E2B0-9D1E-493D-BE42-09CB869A888E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Density-based Approaches" id="{F991D5AF-FD6C-4527-9B80-B6A6AA515729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1"/>
            <p14:sldId id="262"/>
          </p14:sldIdLst>
        </p14:section>
        <p14:section name="Clustering-Based Detection" id="{BF2C9386-8237-4560-B9C2-D74E0B19B1F3}">
          <p14:sldIdLst>
            <p14:sldId id="263"/>
            <p14:sldId id="264"/>
            <p14:sldId id="26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96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AB21-9B62-7D49-A69A-69B40CF8D64A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61FE4-F7DD-1643-B075-34F1212AF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00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61FE4-F7DD-1643-B075-34F1212AF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7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82E1-1DAA-4233-A47C-729B4A90C901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86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3687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6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7195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65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5D8D-2FE6-459E-B6B0-2CD7B37160E3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63E1-6759-4489-AFC5-25210EEF9BF9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2E5-0AF3-4227-9CE7-08A1EACD449D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305F-C897-4706-89F5-1CB515B4CE80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0A8B-DA17-411B-8E94-910F512E375D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B57E-2C0B-42E2-9F3C-4EBC4E9959B6}" type="datetime1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7172-1441-4B1D-AD6C-ACC8BD752FE7}" type="datetime1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FF50-0EC4-47BA-AEF1-E587C2CCD14D}" type="datetime1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A83-C9F0-4B18-86EB-BC62289B6616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4A75-DE3C-4664-9FB5-53F5A66EAF0A}" type="datetime1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49EA-76EB-45D0-BD94-1986957E99BE}" type="datetime1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6B3091-1746-3A41-A22C-26E30D236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Arial" charset="0"/>
              </a:rPr>
              <a:t>Variant</a:t>
            </a:r>
          </a:p>
          <a:p>
            <a:pPr lvl="1"/>
            <a:r>
              <a:rPr lang="en-US">
                <a:latin typeface="Arial" charset="0"/>
              </a:rPr>
              <a:t>Outlier Detection using In-degree Number </a:t>
            </a:r>
            <a:r>
              <a:rPr lang="en-US" sz="1400">
                <a:latin typeface="Arial" charset="0"/>
              </a:rPr>
              <a:t>[Hautamaki et al. 2004]</a:t>
            </a:r>
          </a:p>
          <a:p>
            <a:pPr lvl="2"/>
            <a:r>
              <a:rPr lang="en-US">
                <a:latin typeface="Arial" charset="0"/>
              </a:rPr>
              <a:t>Idea</a:t>
            </a:r>
          </a:p>
          <a:p>
            <a:pPr lvl="3"/>
            <a:r>
              <a:rPr lang="en-US">
                <a:latin typeface="Arial" charset="0"/>
              </a:rPr>
              <a:t>Construct the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 graph for a data set</a:t>
            </a:r>
          </a:p>
          <a:p>
            <a:pPr lvl="4"/>
            <a:r>
              <a:rPr lang="en-US">
                <a:latin typeface="Arial" charset="0"/>
              </a:rPr>
              <a:t>Vertices: data points</a:t>
            </a:r>
          </a:p>
          <a:p>
            <a:pPr lvl="4"/>
            <a:r>
              <a:rPr lang="en-US">
                <a:latin typeface="Arial" charset="0"/>
              </a:rPr>
              <a:t>Edge: if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  <a:sym typeface="Symbol" charset="0"/>
              </a:rPr>
              <a:t></a:t>
            </a:r>
            <a:r>
              <a:rPr lang="en-US" i="1">
                <a:latin typeface="Arial" charset="0"/>
                <a:sym typeface="Symbol" charset="0"/>
              </a:rPr>
              <a:t>k</a:t>
            </a:r>
            <a:r>
              <a:rPr lang="en-US">
                <a:latin typeface="Arial" charset="0"/>
                <a:sym typeface="Symbol" charset="0"/>
              </a:rPr>
              <a:t>NN(</a:t>
            </a:r>
            <a:r>
              <a:rPr lang="en-US" i="1">
                <a:latin typeface="Arial" charset="0"/>
                <a:sym typeface="Symbol" charset="0"/>
              </a:rPr>
              <a:t>p</a:t>
            </a:r>
            <a:r>
              <a:rPr lang="en-US">
                <a:latin typeface="Arial" charset="0"/>
                <a:sym typeface="Symbol" charset="0"/>
              </a:rPr>
              <a:t>) then there is a directed edge from </a:t>
            </a:r>
            <a:r>
              <a:rPr lang="en-US" i="1">
                <a:latin typeface="Arial" charset="0"/>
                <a:sym typeface="Symbol" charset="0"/>
              </a:rPr>
              <a:t>p</a:t>
            </a:r>
            <a:r>
              <a:rPr lang="en-US">
                <a:latin typeface="Arial" charset="0"/>
                <a:sym typeface="Symbol" charset="0"/>
              </a:rPr>
              <a:t> to </a:t>
            </a:r>
            <a:r>
              <a:rPr lang="en-US" i="1">
                <a:latin typeface="Arial" charset="0"/>
                <a:sym typeface="Symbol" charset="0"/>
              </a:rPr>
              <a:t>q</a:t>
            </a:r>
          </a:p>
          <a:p>
            <a:pPr lvl="3"/>
            <a:r>
              <a:rPr lang="en-US">
                <a:latin typeface="Arial" charset="0"/>
              </a:rPr>
              <a:t>A vertex that has an indegree less than equal to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(user defined threshold) is an outlier</a:t>
            </a:r>
          </a:p>
          <a:p>
            <a:pPr lvl="2"/>
            <a:r>
              <a:rPr lang="en-US">
                <a:latin typeface="Arial" charset="0"/>
              </a:rPr>
              <a:t>Discussion</a:t>
            </a:r>
          </a:p>
          <a:p>
            <a:pPr lvl="3"/>
            <a:r>
              <a:rPr lang="en-US">
                <a:latin typeface="Arial" charset="0"/>
              </a:rPr>
              <a:t>The indegree of a vertex in the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 graph equals to the number of reverse kNNs (R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NN) of the corresponding point</a:t>
            </a:r>
          </a:p>
          <a:p>
            <a:pPr lvl="3"/>
            <a:r>
              <a:rPr lang="en-US">
                <a:latin typeface="Arial" charset="0"/>
              </a:rPr>
              <a:t>The R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 of a point </a:t>
            </a:r>
            <a:r>
              <a:rPr lang="en-US" i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 are those data objects having </a:t>
            </a:r>
            <a:r>
              <a:rPr lang="en-US" i="1">
                <a:latin typeface="Arial" charset="0"/>
              </a:rPr>
              <a:t>p</a:t>
            </a:r>
            <a:r>
              <a:rPr lang="en-US">
                <a:latin typeface="Arial" charset="0"/>
              </a:rPr>
              <a:t> among their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</a:t>
            </a:r>
          </a:p>
          <a:p>
            <a:pPr lvl="3"/>
            <a:r>
              <a:rPr lang="en-US">
                <a:latin typeface="Arial" charset="0"/>
              </a:rPr>
              <a:t>Intuition of the model: outliers are</a:t>
            </a:r>
          </a:p>
          <a:p>
            <a:pPr lvl="4"/>
            <a:r>
              <a:rPr lang="en-US">
                <a:latin typeface="Arial" charset="0"/>
              </a:rPr>
              <a:t>points that are among the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 of less than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other points have less than </a:t>
            </a:r>
            <a:r>
              <a:rPr lang="en-US" i="1">
                <a:latin typeface="Arial" charset="0"/>
              </a:rPr>
              <a:t>T</a:t>
            </a:r>
            <a:r>
              <a:rPr lang="en-US">
                <a:latin typeface="Arial" charset="0"/>
              </a:rPr>
              <a:t> R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</a:t>
            </a:r>
          </a:p>
          <a:p>
            <a:pPr lvl="3"/>
            <a:r>
              <a:rPr lang="en-US">
                <a:latin typeface="Arial" charset="0"/>
              </a:rPr>
              <a:t>Outputs an outlier label</a:t>
            </a:r>
          </a:p>
          <a:p>
            <a:pPr lvl="3"/>
            <a:r>
              <a:rPr lang="en-US">
                <a:latin typeface="Arial" charset="0"/>
              </a:rPr>
              <a:t>Is a local approach (depending on user defined parameter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F5EAD90-ED57-6341-9788-F55357FF276C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10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Resolution-based outlier factor (ROF) </a:t>
            </a:r>
            <a:r>
              <a:rPr lang="en-US" sz="1600" dirty="0">
                <a:latin typeface="Arial" charset="0"/>
              </a:rPr>
              <a:t>[Fan et al. 2006]</a:t>
            </a:r>
          </a:p>
          <a:p>
            <a:pPr lvl="1"/>
            <a:r>
              <a:rPr lang="en-US" dirty="0">
                <a:latin typeface="Arial" charset="0"/>
              </a:rPr>
              <a:t>Model</a:t>
            </a:r>
          </a:p>
          <a:p>
            <a:pPr lvl="2"/>
            <a:r>
              <a:rPr lang="en-US" dirty="0">
                <a:latin typeface="Arial" charset="0"/>
              </a:rPr>
              <a:t>Depending on the resolution of applied distance thresholds, points are outliers or within a cluster</a:t>
            </a:r>
          </a:p>
          <a:p>
            <a:pPr lvl="2"/>
            <a:r>
              <a:rPr lang="en-US" dirty="0">
                <a:latin typeface="Arial" charset="0"/>
              </a:rPr>
              <a:t>With the maximal resolution </a:t>
            </a:r>
            <a:r>
              <a:rPr lang="en-US" i="1" dirty="0" err="1">
                <a:latin typeface="Arial" charset="0"/>
              </a:rPr>
              <a:t>Rmax</a:t>
            </a:r>
            <a:r>
              <a:rPr lang="en-US" dirty="0">
                <a:latin typeface="Arial" charset="0"/>
              </a:rPr>
              <a:t> (minimal distance threshold) all points are outliers</a:t>
            </a:r>
          </a:p>
          <a:p>
            <a:pPr lvl="2"/>
            <a:r>
              <a:rPr lang="en-US" dirty="0">
                <a:latin typeface="Arial" charset="0"/>
              </a:rPr>
              <a:t>With the minimal resolution </a:t>
            </a:r>
            <a:r>
              <a:rPr lang="en-US" i="1" dirty="0" err="1">
                <a:latin typeface="Arial" charset="0"/>
              </a:rPr>
              <a:t>Rmin</a:t>
            </a:r>
            <a:r>
              <a:rPr lang="en-US" dirty="0">
                <a:latin typeface="Arial" charset="0"/>
              </a:rPr>
              <a:t> (maximal distance threshold) all points are within a cluster</a:t>
            </a:r>
          </a:p>
          <a:p>
            <a:pPr lvl="2"/>
            <a:r>
              <a:rPr lang="en-US" dirty="0">
                <a:latin typeface="Arial" charset="0"/>
              </a:rPr>
              <a:t>Change resolution from </a:t>
            </a:r>
            <a:r>
              <a:rPr lang="en-US" i="1" dirty="0" err="1">
                <a:latin typeface="Arial" charset="0"/>
              </a:rPr>
              <a:t>Rmax</a:t>
            </a:r>
            <a:r>
              <a:rPr lang="en-US" dirty="0">
                <a:latin typeface="Arial" charset="0"/>
              </a:rPr>
              <a:t> to </a:t>
            </a:r>
            <a:r>
              <a:rPr lang="en-US" i="1" dirty="0" err="1">
                <a:latin typeface="Arial" charset="0"/>
              </a:rPr>
              <a:t>Rmin</a:t>
            </a:r>
            <a:r>
              <a:rPr lang="en-US" dirty="0">
                <a:latin typeface="Arial" charset="0"/>
              </a:rPr>
              <a:t> so that at each step at least one point changes from being outlier to being a member of a cluster</a:t>
            </a:r>
          </a:p>
          <a:p>
            <a:pPr lvl="2"/>
            <a:r>
              <a:rPr lang="en-US" dirty="0">
                <a:latin typeface="Arial" charset="0"/>
              </a:rPr>
              <a:t>Cluster is defined similar as in DBSCAN </a:t>
            </a:r>
            <a:r>
              <a:rPr lang="en-US" sz="1200" dirty="0">
                <a:latin typeface="Arial" charset="0"/>
              </a:rPr>
              <a:t>[Ester et al 1996]</a:t>
            </a:r>
            <a:r>
              <a:rPr lang="en-US" dirty="0">
                <a:latin typeface="Arial" charset="0"/>
              </a:rPr>
              <a:t> as a transitive closure of </a:t>
            </a:r>
            <a:r>
              <a:rPr lang="en-US" i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-neighborhoods (where </a:t>
            </a:r>
            <a:r>
              <a:rPr lang="en-US" i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is the current resolution)</a:t>
            </a:r>
          </a:p>
          <a:p>
            <a:pPr lvl="2"/>
            <a:r>
              <a:rPr lang="en-US" dirty="0">
                <a:latin typeface="Arial" charset="0"/>
              </a:rPr>
              <a:t>ROF value</a:t>
            </a:r>
          </a:p>
          <a:p>
            <a:pPr lvl="4">
              <a:buFontTx/>
              <a:buNone/>
            </a:pP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Discussion</a:t>
            </a:r>
          </a:p>
          <a:p>
            <a:pPr lvl="2"/>
            <a:r>
              <a:rPr lang="en-US" dirty="0">
                <a:latin typeface="Arial" charset="0"/>
              </a:rPr>
              <a:t>Outputs a score (the ROF value)</a:t>
            </a:r>
          </a:p>
          <a:p>
            <a:pPr lvl="2"/>
            <a:r>
              <a:rPr lang="en-US" dirty="0">
                <a:latin typeface="Arial" charset="0"/>
              </a:rPr>
              <a:t>Resolution is varied automatically from local to global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0814E2C-5415-5E4A-8C42-CAB62EB59FEA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11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07531"/>
              </p:ext>
            </p:extLst>
          </p:nvPr>
        </p:nvGraphicFramePr>
        <p:xfrm>
          <a:off x="2895600" y="4656881"/>
          <a:ext cx="3733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2552400" imgH="431640" progId="Equation.3">
                  <p:embed/>
                </p:oleObj>
              </mc:Choice>
              <mc:Fallback>
                <p:oleObj name="Equation" r:id="rId3" imgW="2552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56881"/>
                        <a:ext cx="3733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25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Density-based Approaches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Arial" charset="0"/>
              </a:rPr>
              <a:t>General idea</a:t>
            </a:r>
          </a:p>
          <a:p>
            <a:pPr lvl="1"/>
            <a:r>
              <a:rPr lang="en-US">
                <a:latin typeface="Arial" charset="0"/>
              </a:rPr>
              <a:t>Compare the density around a point with the density around its local neighbors</a:t>
            </a:r>
            <a:endParaRPr lang="en-US" i="1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The relative density of a point compared to its neighbors is computed as an outlier score</a:t>
            </a:r>
            <a:endParaRPr lang="en-US" i="1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Approaches essentially differ in how to estimate density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Basic assumption</a:t>
            </a:r>
          </a:p>
          <a:p>
            <a:pPr lvl="1"/>
            <a:r>
              <a:rPr lang="en-US">
                <a:latin typeface="Arial" charset="0"/>
              </a:rPr>
              <a:t>The density around a normal data object is similar to the density around its neighbors</a:t>
            </a:r>
          </a:p>
          <a:p>
            <a:pPr lvl="1"/>
            <a:r>
              <a:rPr lang="en-US">
                <a:latin typeface="Arial" charset="0"/>
              </a:rPr>
              <a:t>The density around an outlier is considerably different to the density around its neighbors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D2E84F7-9BD3-444F-ABF1-2D4313A3BCFA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12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1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Arial" charset="0"/>
              </a:rPr>
              <a:t>Local Outlier Factor (LOF) </a:t>
            </a:r>
            <a:r>
              <a:rPr lang="en-US" sz="1600">
                <a:latin typeface="Arial" charset="0"/>
              </a:rPr>
              <a:t>[Breunig et al. 1999], [Breunig et al. 2000]</a:t>
            </a:r>
          </a:p>
          <a:p>
            <a:pPr lvl="1"/>
            <a:r>
              <a:rPr lang="en-US">
                <a:latin typeface="Arial" charset="0"/>
              </a:rPr>
              <a:t>Motivation:</a:t>
            </a:r>
          </a:p>
          <a:p>
            <a:pPr lvl="2"/>
            <a:r>
              <a:rPr lang="en-US">
                <a:latin typeface="Arial" charset="0"/>
              </a:rPr>
              <a:t>Distance-based outlier detection models have problems with different densities</a:t>
            </a:r>
          </a:p>
          <a:p>
            <a:pPr lvl="2"/>
            <a:r>
              <a:rPr lang="en-US">
                <a:latin typeface="Arial" charset="0"/>
              </a:rPr>
              <a:t>How to compare the neighborhood of points from areas of different densities?</a:t>
            </a:r>
          </a:p>
          <a:p>
            <a:pPr lvl="2"/>
            <a:r>
              <a:rPr lang="en-US">
                <a:latin typeface="Arial" charset="0"/>
              </a:rPr>
              <a:t>Example</a:t>
            </a:r>
          </a:p>
          <a:p>
            <a:pPr lvl="3"/>
            <a:r>
              <a:rPr lang="en-US">
                <a:latin typeface="Arial" charset="0"/>
              </a:rPr>
              <a:t>DB(</a:t>
            </a:r>
            <a:r>
              <a:rPr lang="en-US">
                <a:latin typeface="Arial" charset="0"/>
                <a:sym typeface="Symbol" charset="0"/>
              </a:rPr>
              <a:t>,</a:t>
            </a:r>
            <a:r>
              <a:rPr lang="en-US">
                <a:latin typeface="Arial" charset="0"/>
              </a:rPr>
              <a:t>)-outlier model</a:t>
            </a:r>
          </a:p>
          <a:p>
            <a:pPr lvl="4"/>
            <a:r>
              <a:rPr lang="en-US">
                <a:latin typeface="Arial" charset="0"/>
              </a:rPr>
              <a:t>Parameters </a:t>
            </a:r>
            <a:r>
              <a:rPr lang="en-US">
                <a:latin typeface="Arial" charset="0"/>
                <a:sym typeface="Symbol" charset="0"/>
              </a:rPr>
              <a:t> and  cannot be chosen</a:t>
            </a:r>
          </a:p>
          <a:p>
            <a:pPr lvl="4">
              <a:buFontTx/>
              <a:buNone/>
            </a:pPr>
            <a:r>
              <a:rPr lang="en-US">
                <a:latin typeface="Arial" charset="0"/>
                <a:sym typeface="Symbol" charset="0"/>
              </a:rPr>
              <a:t>	so that</a:t>
            </a:r>
            <a:r>
              <a:rPr lang="en-US">
                <a:latin typeface="Arial" charset="0"/>
              </a:rPr>
              <a:t> o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is an outlier but none of the</a:t>
            </a:r>
          </a:p>
          <a:p>
            <a:pPr lvl="4">
              <a:buFontTx/>
              <a:buNone/>
            </a:pPr>
            <a:r>
              <a:rPr lang="en-US">
                <a:latin typeface="Arial" charset="0"/>
              </a:rPr>
              <a:t>	points in cluster 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(e.g.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 is an outlier</a:t>
            </a:r>
          </a:p>
          <a:p>
            <a:pPr lvl="3"/>
            <a:r>
              <a:rPr lang="en-US">
                <a:latin typeface="Arial" charset="0"/>
              </a:rPr>
              <a:t>Outliers based on kNN-distance</a:t>
            </a:r>
          </a:p>
          <a:p>
            <a:pPr lvl="4"/>
            <a:r>
              <a:rPr lang="en-US">
                <a:latin typeface="Arial" charset="0"/>
              </a:rPr>
              <a:t>kNN-distances of objects in C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 (e.g. </a:t>
            </a:r>
            <a:r>
              <a:rPr lang="en-US" i="1">
                <a:latin typeface="Arial" charset="0"/>
              </a:rPr>
              <a:t>q</a:t>
            </a:r>
            <a:r>
              <a:rPr lang="en-US">
                <a:latin typeface="Arial" charset="0"/>
              </a:rPr>
              <a:t>)</a:t>
            </a:r>
          </a:p>
          <a:p>
            <a:pPr lvl="4">
              <a:buFontTx/>
              <a:buNone/>
            </a:pPr>
            <a:r>
              <a:rPr lang="en-US">
                <a:latin typeface="Arial" charset="0"/>
              </a:rPr>
              <a:t>	are larger than the kNN-distance of o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</a:t>
            </a:r>
          </a:p>
          <a:p>
            <a:pPr lvl="4">
              <a:buFontTx/>
              <a:buNone/>
            </a:pPr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Solution: consider relative density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8D30A9-CA87-D944-8A43-62665A42292A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13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pSp>
        <p:nvGrpSpPr>
          <p:cNvPr id="57349" name="Group 4"/>
          <p:cNvGrpSpPr>
            <a:grpSpLocks/>
          </p:cNvGrpSpPr>
          <p:nvPr/>
        </p:nvGrpSpPr>
        <p:grpSpPr bwMode="auto">
          <a:xfrm>
            <a:off x="5943600" y="3276600"/>
            <a:ext cx="3048000" cy="2895600"/>
            <a:chOff x="3168" y="1488"/>
            <a:chExt cx="1963" cy="1760"/>
          </a:xfrm>
        </p:grpSpPr>
        <p:pic>
          <p:nvPicPr>
            <p:cNvPr id="5735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488"/>
              <a:ext cx="1963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4800" y="2256"/>
              <a:ext cx="2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de-DE" sz="2000" i="1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5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000" dirty="0">
                <a:latin typeface="Arial" charset="0"/>
              </a:rPr>
              <a:t>Model</a:t>
            </a:r>
          </a:p>
          <a:p>
            <a:pPr lvl="2"/>
            <a:r>
              <a:rPr lang="en-US" sz="1800" dirty="0">
                <a:latin typeface="Arial" charset="0"/>
              </a:rPr>
              <a:t>Reachability distance</a:t>
            </a:r>
          </a:p>
          <a:p>
            <a:pPr lvl="3"/>
            <a:r>
              <a:rPr lang="en-US" sz="1600" dirty="0">
                <a:latin typeface="Arial" charset="0"/>
              </a:rPr>
              <a:t>Introduces a smoothing factor</a:t>
            </a: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2"/>
            <a:r>
              <a:rPr lang="en-US" sz="1800" dirty="0">
                <a:latin typeface="Arial" charset="0"/>
              </a:rPr>
              <a:t>Local reachability distance (</a:t>
            </a:r>
            <a:r>
              <a:rPr lang="en-US" sz="1800" dirty="0" err="1">
                <a:latin typeface="Arial" charset="0"/>
              </a:rPr>
              <a:t>lrd</a:t>
            </a:r>
            <a:r>
              <a:rPr lang="en-US" sz="1800" dirty="0">
                <a:latin typeface="Arial" charset="0"/>
              </a:rPr>
              <a:t>) of point </a:t>
            </a:r>
            <a:r>
              <a:rPr lang="en-US" sz="1800" i="1" dirty="0">
                <a:latin typeface="Arial" charset="0"/>
              </a:rPr>
              <a:t>p</a:t>
            </a:r>
          </a:p>
          <a:p>
            <a:pPr lvl="3"/>
            <a:r>
              <a:rPr lang="en-US" sz="1600" dirty="0">
                <a:latin typeface="Arial" charset="0"/>
              </a:rPr>
              <a:t>Inverse of the average reach-</a:t>
            </a:r>
            <a:r>
              <a:rPr lang="en-US" sz="1600" dirty="0" err="1">
                <a:latin typeface="Arial" charset="0"/>
              </a:rPr>
              <a:t>dists</a:t>
            </a:r>
            <a:r>
              <a:rPr lang="en-US" sz="1600" dirty="0">
                <a:latin typeface="Arial" charset="0"/>
              </a:rPr>
              <a:t> of the </a:t>
            </a:r>
            <a:r>
              <a:rPr lang="en-US" sz="1600" i="1" dirty="0" err="1">
                <a:latin typeface="Arial" charset="0"/>
              </a:rPr>
              <a:t>k</a:t>
            </a:r>
            <a:r>
              <a:rPr lang="en-US" sz="1600" dirty="0" err="1">
                <a:latin typeface="Arial" charset="0"/>
              </a:rPr>
              <a:t>NNs</a:t>
            </a:r>
            <a:r>
              <a:rPr lang="en-US" sz="1600" dirty="0">
                <a:latin typeface="Arial" charset="0"/>
              </a:rPr>
              <a:t> of </a:t>
            </a:r>
            <a:r>
              <a:rPr lang="en-US" sz="1600" i="1" dirty="0">
                <a:latin typeface="Arial" charset="0"/>
              </a:rPr>
              <a:t>p</a:t>
            </a: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2"/>
            <a:r>
              <a:rPr lang="en-US" sz="1800" dirty="0">
                <a:latin typeface="Arial" charset="0"/>
              </a:rPr>
              <a:t>Local outlier factor (LOF) of point </a:t>
            </a:r>
            <a:r>
              <a:rPr lang="en-US" sz="1800" i="1" dirty="0">
                <a:latin typeface="Arial" charset="0"/>
              </a:rPr>
              <a:t>p</a:t>
            </a:r>
          </a:p>
          <a:p>
            <a:pPr lvl="3"/>
            <a:r>
              <a:rPr lang="en-US" sz="1600" dirty="0">
                <a:latin typeface="Arial" charset="0"/>
              </a:rPr>
              <a:t>Average ratio of </a:t>
            </a:r>
            <a:r>
              <a:rPr lang="en-US" sz="1600" dirty="0" err="1">
                <a:latin typeface="Arial" charset="0"/>
              </a:rPr>
              <a:t>lrds</a:t>
            </a:r>
            <a:r>
              <a:rPr lang="en-US" sz="1600" dirty="0">
                <a:latin typeface="Arial" charset="0"/>
              </a:rPr>
              <a:t> of neighbors of </a:t>
            </a:r>
            <a:r>
              <a:rPr lang="en-US" sz="1600" i="1" dirty="0">
                <a:latin typeface="Arial" charset="0"/>
              </a:rPr>
              <a:t>p</a:t>
            </a:r>
            <a:r>
              <a:rPr lang="en-US" sz="1600" dirty="0">
                <a:latin typeface="Arial" charset="0"/>
              </a:rPr>
              <a:t> and </a:t>
            </a:r>
            <a:r>
              <a:rPr lang="en-US" sz="1600" dirty="0" err="1">
                <a:latin typeface="Arial" charset="0"/>
              </a:rPr>
              <a:t>lrd</a:t>
            </a:r>
            <a:r>
              <a:rPr lang="en-US" sz="1600" dirty="0">
                <a:latin typeface="Arial" charset="0"/>
              </a:rPr>
              <a:t> of </a:t>
            </a:r>
            <a:r>
              <a:rPr lang="en-US" sz="1600" i="1" dirty="0">
                <a:latin typeface="Arial" charset="0"/>
              </a:rPr>
              <a:t>p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04F4C20-73CA-204B-A5CE-0A53864B0A5B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14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066800"/>
            <a:ext cx="274320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38734"/>
              </p:ext>
            </p:extLst>
          </p:nvPr>
        </p:nvGraphicFramePr>
        <p:xfrm>
          <a:off x="2099528" y="2865056"/>
          <a:ext cx="4343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Formel" r:id="rId4" imgW="3213000" imgH="228600" progId="Equation.3">
                  <p:embed/>
                </p:oleObj>
              </mc:Choice>
              <mc:Fallback>
                <p:oleObj name="Formel" r:id="rId4" imgW="321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28" y="2865056"/>
                        <a:ext cx="43434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47813"/>
              </p:ext>
            </p:extLst>
          </p:nvPr>
        </p:nvGraphicFramePr>
        <p:xfrm>
          <a:off x="2705160" y="3955517"/>
          <a:ext cx="3132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Formel" r:id="rId6" imgW="2311200" imgH="711000" progId="Equation.3">
                  <p:embed/>
                </p:oleObj>
              </mc:Choice>
              <mc:Fallback>
                <p:oleObj name="Formel" r:id="rId6" imgW="2311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60" y="3955517"/>
                        <a:ext cx="31321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12418"/>
              </p:ext>
            </p:extLst>
          </p:nvPr>
        </p:nvGraphicFramePr>
        <p:xfrm>
          <a:off x="4132332" y="5494598"/>
          <a:ext cx="27225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8" imgW="1688760" imgH="647640" progId="Equation.3">
                  <p:embed/>
                </p:oleObj>
              </mc:Choice>
              <mc:Fallback>
                <p:oleObj name="Equation" r:id="rId8" imgW="16887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332" y="5494598"/>
                        <a:ext cx="2722563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20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>
                <a:latin typeface="Arial" charset="0"/>
              </a:rPr>
              <a:t>Properties</a:t>
            </a:r>
          </a:p>
          <a:p>
            <a:pPr lvl="2"/>
            <a:r>
              <a:rPr lang="en-US">
                <a:latin typeface="Arial" charset="0"/>
              </a:rPr>
              <a:t>LOF </a:t>
            </a:r>
            <a:r>
              <a:rPr lang="en-US">
                <a:latin typeface="Arial" charset="0"/>
                <a:sym typeface="Symbol" charset="0"/>
              </a:rPr>
              <a:t> </a:t>
            </a:r>
            <a:r>
              <a:rPr lang="en-US">
                <a:latin typeface="Arial" charset="0"/>
              </a:rPr>
              <a:t>1: point is in a cluster</a:t>
            </a:r>
          </a:p>
          <a:p>
            <a:pPr lvl="2">
              <a:buFontTx/>
              <a:buNone/>
            </a:pPr>
            <a:r>
              <a:rPr lang="en-US">
                <a:latin typeface="Arial" charset="0"/>
              </a:rPr>
              <a:t>	(region with homogeneous</a:t>
            </a:r>
          </a:p>
          <a:p>
            <a:pPr lvl="2">
              <a:buFontTx/>
              <a:buNone/>
            </a:pPr>
            <a:r>
              <a:rPr lang="en-US">
                <a:latin typeface="Arial" charset="0"/>
              </a:rPr>
              <a:t>	density around the point and</a:t>
            </a:r>
          </a:p>
          <a:p>
            <a:pPr lvl="2">
              <a:buFontTx/>
              <a:buNone/>
            </a:pPr>
            <a:r>
              <a:rPr lang="en-US">
                <a:latin typeface="Arial" charset="0"/>
              </a:rPr>
              <a:t>	its neighbors)</a:t>
            </a:r>
          </a:p>
          <a:p>
            <a:pPr lvl="2">
              <a:buFontTx/>
              <a:buNone/>
            </a:pP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LOF &gt;&gt; 1: point is an outlier</a:t>
            </a:r>
          </a:p>
          <a:p>
            <a:pPr lvl="2"/>
            <a:endParaRPr lang="en-US">
              <a:latin typeface="Arial" charset="0"/>
            </a:endParaRPr>
          </a:p>
          <a:p>
            <a:pPr lvl="2"/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Discussion</a:t>
            </a:r>
          </a:p>
          <a:p>
            <a:pPr lvl="2"/>
            <a:r>
              <a:rPr lang="en-US">
                <a:latin typeface="Arial" charset="0"/>
              </a:rPr>
              <a:t>Choice of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 (</a:t>
            </a:r>
            <a:r>
              <a:rPr lang="en-US" i="1">
                <a:latin typeface="Arial" charset="0"/>
              </a:rPr>
              <a:t>MinPts</a:t>
            </a:r>
            <a:r>
              <a:rPr lang="en-US">
                <a:latin typeface="Arial" charset="0"/>
              </a:rPr>
              <a:t> in the original paper) specifies the reference set</a:t>
            </a:r>
          </a:p>
          <a:p>
            <a:pPr lvl="2"/>
            <a:r>
              <a:rPr lang="en-US">
                <a:latin typeface="Arial" charset="0"/>
              </a:rPr>
              <a:t>Originally implements a local approach (resolution depends on the user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choice for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)</a:t>
            </a:r>
          </a:p>
          <a:p>
            <a:pPr lvl="2"/>
            <a:r>
              <a:rPr lang="en-US">
                <a:latin typeface="Arial" charset="0"/>
              </a:rPr>
              <a:t>Outputs a scoring (assigns an LOF value to each point)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294E7E-C1DD-3B46-9B6C-B1264F0D08EA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15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3013"/>
            <a:ext cx="43180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 Box 9"/>
          <p:cNvSpPr txBox="1">
            <a:spLocks noChangeArrowheads="1"/>
          </p:cNvSpPr>
          <p:nvPr/>
        </p:nvSpPr>
        <p:spPr bwMode="auto">
          <a:xfrm>
            <a:off x="5151438" y="2827338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1400"/>
              <a:t>Data set</a:t>
            </a:r>
          </a:p>
        </p:txBody>
      </p:sp>
      <p:sp>
        <p:nvSpPr>
          <p:cNvPr id="58375" name="Text Box 10"/>
          <p:cNvSpPr txBox="1">
            <a:spLocks noChangeArrowheads="1"/>
          </p:cNvSpPr>
          <p:nvPr/>
        </p:nvSpPr>
        <p:spPr bwMode="auto">
          <a:xfrm>
            <a:off x="7024688" y="2971800"/>
            <a:ext cx="163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de-DE" sz="1400"/>
              <a:t>LOFs (</a:t>
            </a:r>
            <a:r>
              <a:rPr lang="de-DE" sz="1400" i="1"/>
              <a:t>MinPts</a:t>
            </a:r>
            <a:r>
              <a:rPr lang="de-DE" sz="1400"/>
              <a:t> = 40)</a:t>
            </a:r>
          </a:p>
        </p:txBody>
      </p:sp>
    </p:spTree>
    <p:extLst>
      <p:ext uri="{BB962C8B-B14F-4D97-AF65-F5344CB8AC3E}">
        <p14:creationId xmlns:p14="http://schemas.microsoft.com/office/powerpoint/2010/main" val="162504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</a:rPr>
              <a:t>Variants of LOF</a:t>
            </a:r>
          </a:p>
          <a:p>
            <a:pPr lvl="1"/>
            <a:r>
              <a:rPr lang="en-US">
                <a:latin typeface="Arial" charset="0"/>
              </a:rPr>
              <a:t>Mining top-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local outliers </a:t>
            </a:r>
            <a:r>
              <a:rPr lang="en-US" sz="1400">
                <a:latin typeface="Arial" charset="0"/>
              </a:rPr>
              <a:t>[Jin et al. 2001]</a:t>
            </a:r>
          </a:p>
          <a:p>
            <a:pPr lvl="2"/>
            <a:r>
              <a:rPr lang="en-US">
                <a:latin typeface="Arial" charset="0"/>
              </a:rPr>
              <a:t>Idea:</a:t>
            </a:r>
          </a:p>
          <a:p>
            <a:pPr lvl="3"/>
            <a:r>
              <a:rPr lang="en-US">
                <a:latin typeface="Arial" charset="0"/>
              </a:rPr>
              <a:t>Usually, a user is only interested in the top-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outliers</a:t>
            </a:r>
          </a:p>
          <a:p>
            <a:pPr lvl="3"/>
            <a:r>
              <a:rPr lang="en-US">
                <a:latin typeface="Arial" charset="0"/>
              </a:rPr>
              <a:t>Do not compute the LOF for all data objects =&gt; save runtime</a:t>
            </a:r>
          </a:p>
          <a:p>
            <a:pPr lvl="2"/>
            <a:r>
              <a:rPr lang="en-US">
                <a:latin typeface="Arial" charset="0"/>
              </a:rPr>
              <a:t>Method</a:t>
            </a:r>
          </a:p>
          <a:p>
            <a:pPr lvl="3"/>
            <a:r>
              <a:rPr lang="en-US">
                <a:latin typeface="Arial" charset="0"/>
              </a:rPr>
              <a:t>Compress data points into micro clusters using the CFs of BIRCH </a:t>
            </a:r>
            <a:r>
              <a:rPr lang="en-US" sz="1200">
                <a:latin typeface="Arial" charset="0"/>
              </a:rPr>
              <a:t>[Zhang et al. 1996]</a:t>
            </a:r>
          </a:p>
          <a:p>
            <a:pPr lvl="3"/>
            <a:r>
              <a:rPr lang="en-US">
                <a:latin typeface="Arial" charset="0"/>
              </a:rPr>
              <a:t>Derive upper and lower bounds of the reachability distances, lrd-values, and LOF-values for points within a micro clusters</a:t>
            </a:r>
          </a:p>
          <a:p>
            <a:pPr lvl="3"/>
            <a:r>
              <a:rPr lang="en-US">
                <a:latin typeface="Arial" charset="0"/>
              </a:rPr>
              <a:t>Compute upper and lower bounds of LOF values for micro clusters and sort results w.r.t. ascending lower bound</a:t>
            </a:r>
          </a:p>
          <a:p>
            <a:pPr lvl="3"/>
            <a:r>
              <a:rPr lang="en-US">
                <a:latin typeface="Arial" charset="0"/>
              </a:rPr>
              <a:t>Prune micro clusters that cannot accommodate points among the top-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outliers (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highest LOF values)</a:t>
            </a:r>
          </a:p>
          <a:p>
            <a:pPr lvl="3"/>
            <a:r>
              <a:rPr lang="en-US">
                <a:latin typeface="Arial" charset="0"/>
              </a:rPr>
              <a:t>Iteratively refine remaining micro clusters and prune points accordingly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1F4C45A-AE98-924A-9E50-82EA8C733289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16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2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4269"/>
            <a:ext cx="8229600" cy="53938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charset="0"/>
              </a:rPr>
              <a:t>Variants of LOF (cont.)</a:t>
            </a:r>
          </a:p>
          <a:p>
            <a:pPr lvl="1"/>
            <a:r>
              <a:rPr lang="en-US" sz="1800" dirty="0">
                <a:latin typeface="Arial" charset="0"/>
              </a:rPr>
              <a:t>Connectivity-based outlier factor (COF) </a:t>
            </a:r>
            <a:r>
              <a:rPr lang="en-US" sz="1050" dirty="0">
                <a:latin typeface="Arial" charset="0"/>
              </a:rPr>
              <a:t>[Tang et al. 2002]</a:t>
            </a:r>
          </a:p>
          <a:p>
            <a:pPr lvl="2"/>
            <a:r>
              <a:rPr lang="en-US" sz="1600" dirty="0">
                <a:latin typeface="Arial" charset="0"/>
              </a:rPr>
              <a:t>Motivation</a:t>
            </a:r>
          </a:p>
          <a:p>
            <a:pPr lvl="3"/>
            <a:r>
              <a:rPr lang="en-US" sz="1400" dirty="0">
                <a:latin typeface="Arial" charset="0"/>
              </a:rPr>
              <a:t>In regions of low density, it may be hard to detect outliers</a:t>
            </a:r>
          </a:p>
          <a:p>
            <a:pPr lvl="3"/>
            <a:r>
              <a:rPr lang="en-US" sz="1400" dirty="0">
                <a:latin typeface="Arial" charset="0"/>
              </a:rPr>
              <a:t>Choose a low value for </a:t>
            </a:r>
            <a:r>
              <a:rPr lang="en-US" sz="1400" i="1" dirty="0">
                <a:latin typeface="Arial" charset="0"/>
              </a:rPr>
              <a:t>k</a:t>
            </a:r>
            <a:r>
              <a:rPr lang="en-US" sz="1400" dirty="0">
                <a:latin typeface="Arial" charset="0"/>
              </a:rPr>
              <a:t> is often not appropriate</a:t>
            </a:r>
          </a:p>
          <a:p>
            <a:pPr lvl="2"/>
            <a:r>
              <a:rPr lang="en-US" sz="1600" dirty="0">
                <a:latin typeface="Arial" charset="0"/>
              </a:rPr>
              <a:t>Solution</a:t>
            </a:r>
          </a:p>
          <a:p>
            <a:pPr lvl="3"/>
            <a:r>
              <a:rPr lang="en-US" sz="1400" dirty="0">
                <a:latin typeface="Arial" charset="0"/>
              </a:rPr>
              <a:t>Treat </a:t>
            </a:r>
            <a:r>
              <a:rPr lang="ja-JP" altLang="en-US" sz="1400" dirty="0">
                <a:latin typeface="Arial" charset="0"/>
              </a:rPr>
              <a:t>“</a:t>
            </a:r>
            <a:r>
              <a:rPr lang="en-US" sz="1400" dirty="0">
                <a:latin typeface="Arial" charset="0"/>
              </a:rPr>
              <a:t>low density</a:t>
            </a:r>
            <a:r>
              <a:rPr lang="ja-JP" altLang="en-US" sz="1400" dirty="0">
                <a:latin typeface="Arial" charset="0"/>
              </a:rPr>
              <a:t>”</a:t>
            </a:r>
            <a:r>
              <a:rPr lang="en-US" sz="1400" dirty="0">
                <a:latin typeface="Arial" charset="0"/>
              </a:rPr>
              <a:t> and </a:t>
            </a:r>
            <a:r>
              <a:rPr lang="ja-JP" altLang="en-US" sz="1400" dirty="0">
                <a:latin typeface="Arial" charset="0"/>
              </a:rPr>
              <a:t>“</a:t>
            </a:r>
            <a:r>
              <a:rPr lang="en-US" sz="1400" dirty="0">
                <a:latin typeface="Arial" charset="0"/>
              </a:rPr>
              <a:t>isolation</a:t>
            </a:r>
            <a:r>
              <a:rPr lang="ja-JP" altLang="en-US" sz="1400" dirty="0">
                <a:latin typeface="Arial" charset="0"/>
              </a:rPr>
              <a:t>”</a:t>
            </a:r>
            <a:r>
              <a:rPr lang="en-US" sz="1400" dirty="0">
                <a:latin typeface="Arial" charset="0"/>
              </a:rPr>
              <a:t> differently</a:t>
            </a:r>
          </a:p>
          <a:p>
            <a:pPr lvl="2"/>
            <a:r>
              <a:rPr lang="en-US" sz="1600" dirty="0">
                <a:latin typeface="Arial" charset="0"/>
              </a:rPr>
              <a:t>Example</a:t>
            </a:r>
          </a:p>
          <a:p>
            <a:pPr lvl="2">
              <a:buFontTx/>
              <a:buNone/>
            </a:pPr>
            <a:endParaRPr lang="en-US" sz="1600" dirty="0">
              <a:latin typeface="Arial" charset="0"/>
            </a:endParaRPr>
          </a:p>
          <a:p>
            <a:pPr lvl="1"/>
            <a:endParaRPr lang="en-US" sz="18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C68E4C-C4CA-E142-B93F-E15716096491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17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2700"/>
            <a:ext cx="1778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2743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17900"/>
            <a:ext cx="2743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1219200" y="5867400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3B7600"/>
                </a:solidFill>
                <a:latin typeface="Arial" charset="0"/>
              </a:rPr>
              <a:t>Data set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3962400" y="5867400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3B7600"/>
                </a:solidFill>
                <a:latin typeface="Arial" charset="0"/>
              </a:rPr>
              <a:t>LOF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7091363" y="586740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3B7600"/>
                </a:solidFill>
                <a:latin typeface="Arial" charset="0"/>
              </a:rPr>
              <a:t>COF</a:t>
            </a:r>
          </a:p>
        </p:txBody>
      </p:sp>
    </p:spTree>
    <p:extLst>
      <p:ext uri="{BB962C8B-B14F-4D97-AF65-F5344CB8AC3E}">
        <p14:creationId xmlns:p14="http://schemas.microsoft.com/office/powerpoint/2010/main" val="15312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89791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</a:rPr>
              <a:t>Influenced </a:t>
            </a:r>
            <a:r>
              <a:rPr lang="en-US" sz="2400" dirty="0" err="1">
                <a:latin typeface="Arial" charset="0"/>
              </a:rPr>
              <a:t>Outlierness</a:t>
            </a:r>
            <a:r>
              <a:rPr lang="en-US" sz="2400" dirty="0">
                <a:latin typeface="Arial" charset="0"/>
              </a:rPr>
              <a:t> (INFLO) </a:t>
            </a:r>
            <a:r>
              <a:rPr lang="en-US" sz="1200" dirty="0">
                <a:latin typeface="Arial" charset="0"/>
              </a:rPr>
              <a:t>[Jin et al. 2006]</a:t>
            </a:r>
          </a:p>
          <a:p>
            <a:pPr lvl="1"/>
            <a:r>
              <a:rPr lang="en-US" sz="2000" dirty="0">
                <a:latin typeface="Arial" charset="0"/>
              </a:rPr>
              <a:t>Motivation</a:t>
            </a:r>
          </a:p>
          <a:p>
            <a:pPr lvl="2"/>
            <a:r>
              <a:rPr lang="en-US" sz="1800" dirty="0">
                <a:latin typeface="Arial" charset="0"/>
              </a:rPr>
              <a:t>If clusters of different densities are not clearly separated, LOF will have problems</a:t>
            </a:r>
          </a:p>
          <a:p>
            <a:pPr lvl="2"/>
            <a:endParaRPr lang="en-US" sz="1800" dirty="0">
              <a:latin typeface="Arial" charset="0"/>
            </a:endParaRPr>
          </a:p>
          <a:p>
            <a:pPr lvl="1"/>
            <a:endParaRPr lang="en-US" sz="2000" dirty="0">
              <a:latin typeface="Arial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</a:rPr>
              <a:t>Idea</a:t>
            </a:r>
            <a:endParaRPr lang="en-US" sz="2000" dirty="0">
              <a:latin typeface="Arial" charset="0"/>
            </a:endParaRPr>
          </a:p>
          <a:p>
            <a:pPr lvl="2"/>
            <a:r>
              <a:rPr lang="en-US" sz="1800" dirty="0">
                <a:latin typeface="Arial" charset="0"/>
              </a:rPr>
              <a:t>Take symmetric neighborhood relationship into account</a:t>
            </a:r>
          </a:p>
          <a:p>
            <a:pPr lvl="2"/>
            <a:r>
              <a:rPr lang="en-US" sz="1800" dirty="0">
                <a:latin typeface="Arial" charset="0"/>
              </a:rPr>
              <a:t>Influence space (</a:t>
            </a:r>
            <a:r>
              <a:rPr lang="en-US" sz="1800" i="1" dirty="0" err="1">
                <a:latin typeface="Arial" charset="0"/>
              </a:rPr>
              <a:t>k</a:t>
            </a:r>
            <a:r>
              <a:rPr lang="en-US" sz="1800" dirty="0" err="1">
                <a:latin typeface="Arial" charset="0"/>
              </a:rPr>
              <a:t>IS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)) of a point 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 includes its </a:t>
            </a:r>
            <a:r>
              <a:rPr lang="en-US" sz="1800" i="1" dirty="0" err="1">
                <a:latin typeface="Arial" charset="0"/>
              </a:rPr>
              <a:t>k</a:t>
            </a:r>
            <a:r>
              <a:rPr lang="en-US" sz="1800" dirty="0" err="1">
                <a:latin typeface="Arial" charset="0"/>
              </a:rPr>
              <a:t>NNs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i="1" dirty="0" err="1">
                <a:latin typeface="Arial" charset="0"/>
              </a:rPr>
              <a:t>k</a:t>
            </a:r>
            <a:r>
              <a:rPr lang="en-US" sz="1800" dirty="0" err="1">
                <a:latin typeface="Arial" charset="0"/>
              </a:rPr>
              <a:t>NN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)) and its reverse </a:t>
            </a:r>
            <a:r>
              <a:rPr lang="en-US" sz="1800" i="1" dirty="0" err="1">
                <a:latin typeface="Arial" charset="0"/>
              </a:rPr>
              <a:t>k</a:t>
            </a:r>
            <a:r>
              <a:rPr lang="en-US" sz="1800" dirty="0" err="1">
                <a:latin typeface="Arial" charset="0"/>
              </a:rPr>
              <a:t>NNs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dirty="0" err="1">
                <a:latin typeface="Arial" charset="0"/>
              </a:rPr>
              <a:t>R</a:t>
            </a:r>
            <a:r>
              <a:rPr lang="en-US" sz="1800" i="1" dirty="0" err="1">
                <a:latin typeface="Arial" charset="0"/>
              </a:rPr>
              <a:t>k</a:t>
            </a:r>
            <a:r>
              <a:rPr lang="en-US" sz="1800" dirty="0" err="1">
                <a:latin typeface="Arial" charset="0"/>
              </a:rPr>
              <a:t>NN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))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63FAE2D-39D7-674E-8192-3B603A081F66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18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532099"/>
            <a:ext cx="24193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71" y="4887912"/>
            <a:ext cx="19050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6"/>
          <p:cNvSpPr txBox="1">
            <a:spLocks noChangeArrowheads="1"/>
          </p:cNvSpPr>
          <p:nvPr/>
        </p:nvSpPr>
        <p:spPr bwMode="auto">
          <a:xfrm>
            <a:off x="5105400" y="2413793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3B7600"/>
                </a:solidFill>
                <a:latin typeface="Arial" charset="0"/>
              </a:rPr>
              <a:t>Point 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p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 will have a higher LOF than points 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q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 or 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r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 which is counter intuitive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4191000" y="5205098"/>
            <a:ext cx="27432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 dirty="0" err="1">
                <a:solidFill>
                  <a:srgbClr val="3B7600"/>
                </a:solidFill>
                <a:latin typeface="Arial" charset="0"/>
              </a:rPr>
              <a:t>k</a:t>
            </a:r>
            <a:r>
              <a:rPr lang="en-US" sz="1600" dirty="0" err="1">
                <a:solidFill>
                  <a:srgbClr val="3B7600"/>
                </a:solidFill>
                <a:latin typeface="Arial" charset="0"/>
              </a:rPr>
              <a:t>IS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(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p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) = </a:t>
            </a:r>
            <a:r>
              <a:rPr lang="en-US" sz="1600" dirty="0" err="1">
                <a:solidFill>
                  <a:srgbClr val="3B7600"/>
                </a:solidFill>
                <a:latin typeface="Arial" charset="0"/>
              </a:rPr>
              <a:t>kNN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(p) </a:t>
            </a:r>
            <a:r>
              <a:rPr lang="en-US" sz="1600" dirty="0">
                <a:solidFill>
                  <a:srgbClr val="3B7600"/>
                </a:solidFill>
                <a:latin typeface="Arial" charset="0"/>
                <a:sym typeface="Symbol" charset="0"/>
              </a:rPr>
              <a:t> </a:t>
            </a:r>
            <a:r>
              <a:rPr lang="en-US" sz="1600" dirty="0" err="1">
                <a:solidFill>
                  <a:srgbClr val="3B7600"/>
                </a:solidFill>
                <a:latin typeface="Arial" charset="0"/>
              </a:rPr>
              <a:t>R</a:t>
            </a:r>
            <a:r>
              <a:rPr lang="en-US" sz="1600" i="1" dirty="0" err="1">
                <a:solidFill>
                  <a:srgbClr val="3B7600"/>
                </a:solidFill>
                <a:latin typeface="Arial" charset="0"/>
              </a:rPr>
              <a:t>k</a:t>
            </a:r>
            <a:r>
              <a:rPr lang="en-US" sz="1600" dirty="0" err="1">
                <a:solidFill>
                  <a:srgbClr val="3B7600"/>
                </a:solidFill>
                <a:latin typeface="Arial" charset="0"/>
              </a:rPr>
              <a:t>NN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(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p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solidFill>
                  <a:srgbClr val="3B7600"/>
                </a:solidFill>
                <a:latin typeface="Arial" charset="0"/>
              </a:rPr>
              <a:t>           = {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q</a:t>
            </a:r>
            <a:r>
              <a:rPr lang="en-US" sz="1600" baseline="-25000" dirty="0">
                <a:solidFill>
                  <a:srgbClr val="3B76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, 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q</a:t>
            </a:r>
            <a:r>
              <a:rPr lang="en-US" sz="1600" baseline="-25000" dirty="0">
                <a:solidFill>
                  <a:srgbClr val="3B76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, </a:t>
            </a:r>
            <a:r>
              <a:rPr lang="en-US" sz="1600" i="1" dirty="0">
                <a:solidFill>
                  <a:srgbClr val="3B7600"/>
                </a:solidFill>
                <a:latin typeface="Arial" charset="0"/>
              </a:rPr>
              <a:t>q</a:t>
            </a:r>
            <a:r>
              <a:rPr lang="en-US" sz="1600" baseline="-25000" dirty="0">
                <a:solidFill>
                  <a:srgbClr val="3B7600"/>
                </a:solidFill>
                <a:latin typeface="Arial" charset="0"/>
              </a:rPr>
              <a:t>4</a:t>
            </a:r>
            <a:r>
              <a:rPr lang="en-US" sz="1600" dirty="0">
                <a:solidFill>
                  <a:srgbClr val="3B7600"/>
                </a:solidFill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06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>
                <a:latin typeface="Arial" charset="0"/>
              </a:rPr>
              <a:t>Model</a:t>
            </a:r>
            <a:endParaRPr lang="en-US" sz="1400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Density is simply measured by the inverse of the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 distance, i.e.,</a:t>
            </a:r>
          </a:p>
          <a:p>
            <a:pPr lvl="2">
              <a:buFontTx/>
              <a:buNone/>
            </a:pPr>
            <a:r>
              <a:rPr lang="en-US" dirty="0">
                <a:latin typeface="Arial" charset="0"/>
              </a:rPr>
              <a:t>		</a:t>
            </a:r>
            <a:r>
              <a:rPr lang="en-US" i="1" dirty="0">
                <a:latin typeface="Arial" charset="0"/>
              </a:rPr>
              <a:t>den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) = 1/</a:t>
            </a:r>
            <a:r>
              <a:rPr lang="en-US" i="1" dirty="0">
                <a:latin typeface="Arial" charset="0"/>
              </a:rPr>
              <a:t>k</a:t>
            </a:r>
            <a:r>
              <a:rPr lang="en-US" dirty="0">
                <a:latin typeface="Arial" charset="0"/>
              </a:rPr>
              <a:t>-distance(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)</a:t>
            </a:r>
          </a:p>
          <a:p>
            <a:pPr lvl="3"/>
            <a:endParaRPr lang="en-US" sz="1000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Influenced </a:t>
            </a:r>
            <a:r>
              <a:rPr lang="en-US" dirty="0" err="1">
                <a:latin typeface="Arial" charset="0"/>
              </a:rPr>
              <a:t>outlierness</a:t>
            </a:r>
            <a:r>
              <a:rPr lang="en-US" dirty="0">
                <a:latin typeface="Arial" charset="0"/>
              </a:rPr>
              <a:t> of a point p</a:t>
            </a:r>
          </a:p>
          <a:p>
            <a:pPr lvl="3"/>
            <a:endParaRPr lang="en-US" dirty="0">
              <a:latin typeface="Arial" charset="0"/>
            </a:endParaRPr>
          </a:p>
          <a:p>
            <a:pPr lvl="3"/>
            <a:endParaRPr lang="en-US" dirty="0">
              <a:latin typeface="Arial" charset="0"/>
            </a:endParaRPr>
          </a:p>
          <a:p>
            <a:pPr lvl="3"/>
            <a:endParaRPr lang="en-US" dirty="0">
              <a:latin typeface="Arial" charset="0"/>
            </a:endParaRPr>
          </a:p>
          <a:p>
            <a:pPr lvl="3"/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INFLO takes the ratio of the average density of objects in the neighborhood of a point 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 (i.e., in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) </a:t>
            </a:r>
            <a:r>
              <a:rPr lang="en-US" dirty="0">
                <a:latin typeface="Arial" charset="0"/>
                <a:sym typeface="Symbol" charset="0"/>
              </a:rPr>
              <a:t> </a:t>
            </a:r>
            <a:r>
              <a:rPr lang="en-US" dirty="0" err="1">
                <a:latin typeface="Arial" charset="0"/>
              </a:rPr>
              <a:t>R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p</a:t>
            </a:r>
            <a:r>
              <a:rPr lang="en-US" dirty="0">
                <a:latin typeface="Arial" charset="0"/>
              </a:rPr>
              <a:t>)) to </a:t>
            </a:r>
            <a:r>
              <a:rPr lang="en-US" i="1" dirty="0">
                <a:latin typeface="Arial" charset="0"/>
              </a:rPr>
              <a:t>p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density</a:t>
            </a:r>
          </a:p>
          <a:p>
            <a:pPr lvl="2"/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Proposed algorithms for mining top-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outliers</a:t>
            </a:r>
          </a:p>
          <a:p>
            <a:pPr lvl="2"/>
            <a:r>
              <a:rPr lang="en-US" dirty="0">
                <a:latin typeface="Arial" charset="0"/>
              </a:rPr>
              <a:t>Index-based</a:t>
            </a:r>
          </a:p>
          <a:p>
            <a:pPr lvl="2"/>
            <a:r>
              <a:rPr lang="en-US" dirty="0">
                <a:latin typeface="Arial" charset="0"/>
              </a:rPr>
              <a:t>Two-way approach</a:t>
            </a:r>
          </a:p>
          <a:p>
            <a:pPr lvl="2"/>
            <a:r>
              <a:rPr lang="en-US" dirty="0">
                <a:latin typeface="Arial" charset="0"/>
              </a:rPr>
              <a:t>Micro cluster based approach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0C06AEA-B59C-4E40-AC08-E4B8CB898DD9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19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73544"/>
              </p:ext>
            </p:extLst>
          </p:nvPr>
        </p:nvGraphicFramePr>
        <p:xfrm>
          <a:off x="3586424" y="2667000"/>
          <a:ext cx="30892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1917360" imgH="558720" progId="Equation.3">
                  <p:embed/>
                </p:oleObj>
              </mc:Choice>
              <mc:Fallback>
                <p:oleObj name="Equation" r:id="rId3" imgW="19173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424" y="2667000"/>
                        <a:ext cx="30892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9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914400"/>
          </a:xfrm>
        </p:spPr>
        <p:txBody>
          <a:bodyPr>
            <a:normAutofit fontScale="90000"/>
          </a:bodyPr>
          <a:lstStyle/>
          <a:p>
            <a:r>
              <a:rPr lang="en-US" sz="2800">
                <a:latin typeface="Berlin Sans FB Demi" charset="0"/>
              </a:rPr>
              <a:t>Proximity-Based Approaches: Distance-Based vs. Density-Based Outlier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Arial" charset="0"/>
              </a:rPr>
              <a:t>Intuition: Objects that are far away from the others are outliers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Arial" charset="0"/>
              </a:rPr>
              <a:t>Assumption of proximity-based approach: The proximity of an outlier deviates significantly from that of most of the others in the data set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Arial" charset="0"/>
              </a:rPr>
              <a:t>Two types of proximity-based outlier detection methods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Arial" charset="0"/>
              </a:rPr>
              <a:t>Distance-based outlier detection: An object o is an outlier if its neighborhood does not have enough other points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latin typeface="Arial" charset="0"/>
              </a:rPr>
              <a:t>Density-based outlier detection: An object o is an outlier if its density is relatively much lower than that of its neighbors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2</a:t>
            </a:fld>
            <a:endParaRPr lang="en-US"/>
          </a:p>
        </p:txBody>
      </p:sp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E28398C-A065-2747-905F-B22C408BDC1F}" type="slidenum">
              <a:rPr lang="en-US" sz="1200" b="1">
                <a:latin typeface="Calibri" charset="0"/>
              </a:rPr>
              <a:pPr algn="r" eaLnBrk="1" hangingPunct="1"/>
              <a:t>2</a:t>
            </a:fld>
            <a:endParaRPr lang="en-US" sz="1200" b="1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tabLst>
                <a:tab pos="4213225" algn="l"/>
              </a:tabLst>
            </a:pPr>
            <a:r>
              <a:rPr lang="en-US">
                <a:latin typeface="Arial" charset="0"/>
              </a:rPr>
              <a:t>Properties</a:t>
            </a:r>
          </a:p>
          <a:p>
            <a:pPr lvl="2">
              <a:tabLst>
                <a:tab pos="4213225" algn="l"/>
              </a:tabLst>
            </a:pPr>
            <a:r>
              <a:rPr lang="en-US">
                <a:latin typeface="Arial" charset="0"/>
              </a:rPr>
              <a:t>Similar to LOF</a:t>
            </a:r>
          </a:p>
          <a:p>
            <a:pPr lvl="2">
              <a:tabLst>
                <a:tab pos="4213225" algn="l"/>
              </a:tabLst>
            </a:pPr>
            <a:r>
              <a:rPr lang="en-US">
                <a:latin typeface="Arial" charset="0"/>
              </a:rPr>
              <a:t>INFLO </a:t>
            </a:r>
            <a:r>
              <a:rPr lang="en-US">
                <a:latin typeface="Arial" charset="0"/>
                <a:sym typeface="Symbol" charset="0"/>
              </a:rPr>
              <a:t> </a:t>
            </a:r>
            <a:r>
              <a:rPr lang="en-US">
                <a:latin typeface="Arial" charset="0"/>
              </a:rPr>
              <a:t>1: point is in a cluster</a:t>
            </a:r>
          </a:p>
          <a:p>
            <a:pPr lvl="2">
              <a:tabLst>
                <a:tab pos="4213225" algn="l"/>
              </a:tabLst>
            </a:pPr>
            <a:r>
              <a:rPr lang="en-US">
                <a:latin typeface="Arial" charset="0"/>
              </a:rPr>
              <a:t>INFLO &gt;&gt; 1: point is an outlier </a:t>
            </a:r>
          </a:p>
          <a:p>
            <a:pPr lvl="3">
              <a:tabLst>
                <a:tab pos="4213225" algn="l"/>
              </a:tabLst>
            </a:pPr>
            <a:endParaRPr lang="en-US">
              <a:latin typeface="Arial" charset="0"/>
            </a:endParaRPr>
          </a:p>
          <a:p>
            <a:pPr lvl="1">
              <a:tabLst>
                <a:tab pos="4213225" algn="l"/>
              </a:tabLst>
            </a:pPr>
            <a:r>
              <a:rPr lang="en-US">
                <a:latin typeface="Arial" charset="0"/>
              </a:rPr>
              <a:t>Discussion</a:t>
            </a:r>
            <a:endParaRPr lang="en-US" sz="1400">
              <a:latin typeface="Arial" charset="0"/>
            </a:endParaRPr>
          </a:p>
          <a:p>
            <a:pPr lvl="2">
              <a:tabLst>
                <a:tab pos="4213225" algn="l"/>
              </a:tabLst>
            </a:pPr>
            <a:r>
              <a:rPr lang="en-US">
                <a:latin typeface="Arial" charset="0"/>
              </a:rPr>
              <a:t>Outputs an outlier score</a:t>
            </a:r>
          </a:p>
          <a:p>
            <a:pPr lvl="2">
              <a:tabLst>
                <a:tab pos="4213225" algn="l"/>
              </a:tabLst>
            </a:pPr>
            <a:r>
              <a:rPr lang="en-US">
                <a:latin typeface="Arial" charset="0"/>
              </a:rPr>
              <a:t>Originally proposed as a local approach (resolution of the reference set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IS can be adjusted by the user setting parameter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251A06E-CB40-644D-B951-EB3911E714E6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20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8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Local outlier correlation integral (LOCI) </a:t>
            </a:r>
            <a:r>
              <a:rPr lang="en-US" sz="1600" dirty="0">
                <a:latin typeface="Arial" charset="0"/>
              </a:rPr>
              <a:t>[Papadimitriou et al. 2003]</a:t>
            </a:r>
          </a:p>
          <a:p>
            <a:pPr lvl="1"/>
            <a:r>
              <a:rPr lang="en-US" dirty="0">
                <a:latin typeface="Arial" charset="0"/>
              </a:rPr>
              <a:t>Idea is similar to LOF and variants</a:t>
            </a:r>
          </a:p>
          <a:p>
            <a:pPr lvl="1"/>
            <a:r>
              <a:rPr lang="en-US" dirty="0">
                <a:latin typeface="Arial" charset="0"/>
              </a:rPr>
              <a:t>Differences to LOF</a:t>
            </a:r>
          </a:p>
          <a:p>
            <a:pPr lvl="2"/>
            <a:r>
              <a:rPr lang="en-US" dirty="0">
                <a:latin typeface="Arial" charset="0"/>
              </a:rPr>
              <a:t>Take the </a:t>
            </a:r>
            <a:r>
              <a:rPr lang="en-US" dirty="0">
                <a:latin typeface="Arial" charset="0"/>
                <a:sym typeface="Symbol" charset="0"/>
              </a:rPr>
              <a:t>-neighborhood instead of </a:t>
            </a:r>
            <a:r>
              <a:rPr lang="en-US" i="1" dirty="0" err="1">
                <a:latin typeface="Arial" charset="0"/>
                <a:sym typeface="Symbol" charset="0"/>
              </a:rPr>
              <a:t>k</a:t>
            </a:r>
            <a:r>
              <a:rPr lang="en-US" dirty="0" err="1">
                <a:latin typeface="Arial" charset="0"/>
                <a:sym typeface="Symbol" charset="0"/>
              </a:rPr>
              <a:t>NNs</a:t>
            </a:r>
            <a:r>
              <a:rPr lang="en-US" dirty="0">
                <a:latin typeface="Arial" charset="0"/>
                <a:sym typeface="Symbol" charset="0"/>
              </a:rPr>
              <a:t> as reference set</a:t>
            </a:r>
          </a:p>
          <a:p>
            <a:pPr lvl="2"/>
            <a:r>
              <a:rPr lang="en-US" dirty="0">
                <a:latin typeface="Arial" charset="0"/>
                <a:sym typeface="Symbol" charset="0"/>
              </a:rPr>
              <a:t>Test multiple resolutions (here called </a:t>
            </a:r>
            <a:r>
              <a:rPr lang="ja-JP" altLang="en-US" dirty="0">
                <a:latin typeface="Arial" charset="0"/>
                <a:sym typeface="Symbol" charset="0"/>
              </a:rPr>
              <a:t>“</a:t>
            </a:r>
            <a:r>
              <a:rPr lang="en-US" dirty="0">
                <a:latin typeface="Arial" charset="0"/>
                <a:sym typeface="Symbol" charset="0"/>
              </a:rPr>
              <a:t>granularities</a:t>
            </a:r>
            <a:r>
              <a:rPr lang="ja-JP" altLang="en-US" dirty="0">
                <a:latin typeface="Arial" charset="0"/>
                <a:sym typeface="Symbol" charset="0"/>
              </a:rPr>
              <a:t>”</a:t>
            </a:r>
            <a:r>
              <a:rPr lang="en-US" dirty="0">
                <a:latin typeface="Arial" charset="0"/>
                <a:sym typeface="Symbol" charset="0"/>
              </a:rPr>
              <a:t>) of the reference set to get rid of any input parameter</a:t>
            </a:r>
          </a:p>
          <a:p>
            <a:pPr lvl="1"/>
            <a:r>
              <a:rPr lang="en-US" dirty="0">
                <a:latin typeface="Arial" charset="0"/>
                <a:sym typeface="Symbol" charset="0"/>
              </a:rPr>
              <a:t>Model</a:t>
            </a:r>
          </a:p>
          <a:p>
            <a:pPr lvl="2"/>
            <a:r>
              <a:rPr lang="en-US" dirty="0">
                <a:latin typeface="Arial" charset="0"/>
                <a:sym typeface="Symbol" charset="0"/>
              </a:rPr>
              <a:t>-neighborhood of a point p: N(</a:t>
            </a:r>
            <a:r>
              <a:rPr lang="en-US" i="1" dirty="0">
                <a:latin typeface="Arial" charset="0"/>
                <a:sym typeface="Symbol" charset="0"/>
              </a:rPr>
              <a:t>p</a:t>
            </a:r>
            <a:r>
              <a:rPr lang="en-US" dirty="0">
                <a:latin typeface="Arial" charset="0"/>
                <a:sym typeface="Symbol" charset="0"/>
              </a:rPr>
              <a:t>,) = {</a:t>
            </a:r>
            <a:r>
              <a:rPr lang="en-US" i="1" dirty="0">
                <a:latin typeface="Arial" charset="0"/>
                <a:sym typeface="Symbol" charset="0"/>
              </a:rPr>
              <a:t>q</a:t>
            </a:r>
            <a:r>
              <a:rPr lang="en-US" dirty="0">
                <a:latin typeface="Arial" charset="0"/>
                <a:sym typeface="Symbol" charset="0"/>
              </a:rPr>
              <a:t> | </a:t>
            </a:r>
            <a:r>
              <a:rPr lang="en-US" i="1" dirty="0" err="1">
                <a:latin typeface="Arial" charset="0"/>
                <a:sym typeface="Symbol" charset="0"/>
              </a:rPr>
              <a:t>dist</a:t>
            </a:r>
            <a:r>
              <a:rPr lang="en-US" dirty="0">
                <a:latin typeface="Arial" charset="0"/>
                <a:sym typeface="Symbol" charset="0"/>
              </a:rPr>
              <a:t>(</a:t>
            </a:r>
            <a:r>
              <a:rPr lang="en-US" i="1" dirty="0" err="1">
                <a:latin typeface="Arial" charset="0"/>
                <a:sym typeface="Symbol" charset="0"/>
              </a:rPr>
              <a:t>p</a:t>
            </a:r>
            <a:r>
              <a:rPr lang="en-US" dirty="0" err="1">
                <a:latin typeface="Arial" charset="0"/>
                <a:sym typeface="Symbol" charset="0"/>
              </a:rPr>
              <a:t>,</a:t>
            </a:r>
            <a:r>
              <a:rPr lang="en-US" i="1" dirty="0" err="1">
                <a:latin typeface="Arial" charset="0"/>
                <a:sym typeface="Symbol" charset="0"/>
              </a:rPr>
              <a:t>q</a:t>
            </a:r>
            <a:r>
              <a:rPr lang="en-US" dirty="0">
                <a:latin typeface="Arial" charset="0"/>
                <a:sym typeface="Symbol" charset="0"/>
              </a:rPr>
              <a:t>)  }</a:t>
            </a:r>
          </a:p>
          <a:p>
            <a:pPr lvl="2"/>
            <a:r>
              <a:rPr lang="en-US" dirty="0">
                <a:latin typeface="Arial" charset="0"/>
                <a:sym typeface="Symbol" charset="0"/>
              </a:rPr>
              <a:t>Local density of an object p: number of objects in N(</a:t>
            </a:r>
            <a:r>
              <a:rPr lang="en-US" i="1" dirty="0">
                <a:latin typeface="Arial" charset="0"/>
                <a:sym typeface="Symbol" charset="0"/>
              </a:rPr>
              <a:t>p</a:t>
            </a:r>
            <a:r>
              <a:rPr lang="en-US" dirty="0">
                <a:latin typeface="Arial" charset="0"/>
                <a:sym typeface="Symbol" charset="0"/>
              </a:rPr>
              <a:t>,)</a:t>
            </a:r>
          </a:p>
          <a:p>
            <a:pPr lvl="2"/>
            <a:r>
              <a:rPr lang="en-US" dirty="0">
                <a:latin typeface="Arial" charset="0"/>
                <a:sym typeface="Symbol" charset="0"/>
              </a:rPr>
              <a:t>Average density of the neighborhood</a:t>
            </a:r>
          </a:p>
          <a:p>
            <a:pPr lvl="3"/>
            <a:endParaRPr lang="en-US" dirty="0">
              <a:latin typeface="Arial" charset="0"/>
              <a:sym typeface="Symbol" charset="0"/>
            </a:endParaRPr>
          </a:p>
          <a:p>
            <a:pPr lvl="3"/>
            <a:endParaRPr lang="en-US" dirty="0">
              <a:latin typeface="Arial" charset="0"/>
              <a:sym typeface="Symbol" charset="0"/>
            </a:endParaRPr>
          </a:p>
          <a:p>
            <a:pPr lvl="3"/>
            <a:endParaRPr lang="en-US" dirty="0">
              <a:latin typeface="Arial" charset="0"/>
              <a:sym typeface="Symbol" charset="0"/>
            </a:endParaRPr>
          </a:p>
          <a:p>
            <a:pPr lvl="2"/>
            <a:r>
              <a:rPr lang="en-US" dirty="0">
                <a:latin typeface="Arial" charset="0"/>
                <a:sym typeface="Symbol" charset="0"/>
              </a:rPr>
              <a:t>Multi-granularity Deviation Factor (MDEF)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36EAD2-3633-0B4F-9288-AA43A4FFD258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21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274158"/>
              </p:ext>
            </p:extLst>
          </p:nvPr>
        </p:nvGraphicFramePr>
        <p:xfrm>
          <a:off x="2667000" y="4556125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Formel" r:id="rId3" imgW="2298600" imgH="558720" progId="Equation.3">
                  <p:embed/>
                </p:oleObj>
              </mc:Choice>
              <mc:Fallback>
                <p:oleObj name="Formel" r:id="rId3" imgW="2298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56125"/>
                        <a:ext cx="312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44700" y="5715000"/>
          <a:ext cx="656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5" imgW="4533840" imgH="419040" progId="Equation.3">
                  <p:embed/>
                </p:oleObj>
              </mc:Choice>
              <mc:Fallback>
                <p:oleObj name="Equation" r:id="rId5" imgW="4533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715000"/>
                        <a:ext cx="656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217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Density-based Approaches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>
                <a:latin typeface="Arial" charset="0"/>
              </a:rPr>
              <a:t>Intuition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de-DE" dirty="0">
                <a:latin typeface="Arial" charset="0"/>
                <a:cs typeface="Arial" charset="0"/>
              </a:rPr>
              <a:t>MDEF(</a:t>
            </a:r>
            <a:r>
              <a:rPr lang="de-DE" i="1" dirty="0">
                <a:latin typeface="Arial" charset="0"/>
                <a:cs typeface="Arial" charset="0"/>
              </a:rPr>
              <a:t>p</a:t>
            </a:r>
            <a:r>
              <a:rPr lang="de-DE" dirty="0">
                <a:latin typeface="Arial" charset="0"/>
                <a:cs typeface="Arial" charset="0"/>
              </a:rPr>
              <a:t>,</a:t>
            </a:r>
            <a:r>
              <a:rPr lang="en-US" dirty="0">
                <a:latin typeface="Arial" charset="0"/>
                <a:sym typeface="Symbol" charset="0"/>
              </a:rPr>
              <a:t></a:t>
            </a:r>
            <a:r>
              <a:rPr lang="de-DE" dirty="0">
                <a:latin typeface="Arial" charset="0"/>
                <a:cs typeface="Arial" charset="0"/>
              </a:rPr>
              <a:t>,</a:t>
            </a:r>
            <a:r>
              <a:rPr lang="de-DE" dirty="0">
                <a:latin typeface="Arial" charset="0"/>
              </a:rPr>
              <a:t>α) is the normalized standard deviation of the densities of all points from </a:t>
            </a:r>
            <a:r>
              <a:rPr lang="de-DE" i="1" dirty="0">
                <a:latin typeface="Arial" charset="0"/>
              </a:rPr>
              <a:t>N</a:t>
            </a:r>
            <a:r>
              <a:rPr lang="de-DE" dirty="0">
                <a:latin typeface="Arial" charset="0"/>
              </a:rPr>
              <a:t>(</a:t>
            </a:r>
            <a:r>
              <a:rPr lang="de-DE" i="1" dirty="0">
                <a:latin typeface="Arial" charset="0"/>
              </a:rPr>
              <a:t>p</a:t>
            </a:r>
            <a:r>
              <a:rPr lang="de-DE" dirty="0">
                <a:latin typeface="Arial" charset="0"/>
              </a:rPr>
              <a:t>,</a:t>
            </a:r>
            <a:r>
              <a:rPr lang="en-US" dirty="0">
                <a:latin typeface="Arial" charset="0"/>
                <a:sym typeface="Symbol" charset="0"/>
              </a:rPr>
              <a:t>)</a:t>
            </a:r>
            <a:r>
              <a:rPr lang="de-DE" dirty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Properties</a:t>
            </a:r>
          </a:p>
          <a:p>
            <a:pPr lvl="2"/>
            <a:r>
              <a:rPr lang="en-US" dirty="0">
                <a:latin typeface="Arial" charset="0"/>
              </a:rPr>
              <a:t>MDEF = 0 for points within a cluster</a:t>
            </a:r>
          </a:p>
          <a:p>
            <a:pPr lvl="2"/>
            <a:r>
              <a:rPr lang="en-US" dirty="0">
                <a:latin typeface="Arial" charset="0"/>
              </a:rPr>
              <a:t>MDEF &gt; 0 for outliers	</a:t>
            </a:r>
            <a:r>
              <a:rPr lang="en-US" i="1" dirty="0">
                <a:latin typeface="Arial" charset="0"/>
              </a:rPr>
              <a:t>or </a:t>
            </a:r>
            <a:r>
              <a:rPr lang="en-US" dirty="0">
                <a:latin typeface="Arial" charset="0"/>
              </a:rPr>
              <a:t>    MDEF &gt; 3</a:t>
            </a:r>
            <a:r>
              <a:rPr lang="en-US" baseline="30000" dirty="0">
                <a:latin typeface="Arial" charset="0"/>
              </a:rPr>
              <a:t>.</a:t>
            </a:r>
            <a:r>
              <a:rPr lang="en-US" dirty="0">
                <a:latin typeface="Arial" charset="0"/>
                <a:sym typeface="Symbol" charset="0"/>
              </a:rPr>
              <a:t>MDEF =&gt; outlier</a:t>
            </a:r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C9BD567-1AF7-044F-9A9D-B353174F7D59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22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pSp>
        <p:nvGrpSpPr>
          <p:cNvPr id="7173" name="Group 20"/>
          <p:cNvGrpSpPr>
            <a:grpSpLocks/>
          </p:cNvGrpSpPr>
          <p:nvPr/>
        </p:nvGrpSpPr>
        <p:grpSpPr bwMode="auto">
          <a:xfrm>
            <a:off x="2537749" y="846138"/>
            <a:ext cx="4724400" cy="3478212"/>
            <a:chOff x="768" y="1104"/>
            <a:chExt cx="2976" cy="2191"/>
          </a:xfrm>
        </p:grpSpPr>
        <p:pic>
          <p:nvPicPr>
            <p:cNvPr id="717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152"/>
              <a:ext cx="2517" cy="2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Oval 9"/>
            <p:cNvSpPr>
              <a:spLocks noChangeArrowheads="1"/>
            </p:cNvSpPr>
            <p:nvPr/>
          </p:nvSpPr>
          <p:spPr bwMode="auto">
            <a:xfrm>
              <a:off x="1008" y="1200"/>
              <a:ext cx="528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9" name="Oval 10"/>
            <p:cNvSpPr>
              <a:spLocks noChangeArrowheads="1"/>
            </p:cNvSpPr>
            <p:nvPr/>
          </p:nvSpPr>
          <p:spPr bwMode="auto">
            <a:xfrm>
              <a:off x="2016" y="2592"/>
              <a:ext cx="528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0" name="Oval 11"/>
            <p:cNvSpPr>
              <a:spLocks noChangeArrowheads="1"/>
            </p:cNvSpPr>
            <p:nvPr/>
          </p:nvSpPr>
          <p:spPr bwMode="auto">
            <a:xfrm rot="-434365">
              <a:off x="1622" y="3023"/>
              <a:ext cx="624" cy="1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1" name="Oval 12"/>
            <p:cNvSpPr>
              <a:spLocks noChangeArrowheads="1"/>
            </p:cNvSpPr>
            <p:nvPr/>
          </p:nvSpPr>
          <p:spPr bwMode="auto">
            <a:xfrm>
              <a:off x="2976" y="2352"/>
              <a:ext cx="528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2" name="Oval 13"/>
            <p:cNvSpPr>
              <a:spLocks noChangeArrowheads="1"/>
            </p:cNvSpPr>
            <p:nvPr/>
          </p:nvSpPr>
          <p:spPr bwMode="auto">
            <a:xfrm>
              <a:off x="2228" y="1104"/>
              <a:ext cx="528" cy="2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3" name="Text Box 14"/>
            <p:cNvSpPr txBox="1">
              <a:spLocks noChangeArrowheads="1"/>
            </p:cNvSpPr>
            <p:nvPr/>
          </p:nvSpPr>
          <p:spPr bwMode="auto">
            <a:xfrm>
              <a:off x="768" y="1468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N</a:t>
              </a:r>
              <a:r>
                <a:rPr lang="en-US" sz="1600"/>
                <a:t>(</a:t>
              </a:r>
              <a:r>
                <a:rPr lang="en-US" sz="1600" i="1"/>
                <a:t>p</a:t>
              </a:r>
              <a:r>
                <a:rPr lang="en-US" sz="1600"/>
                <a:t>,</a:t>
              </a:r>
              <a:r>
                <a:rPr lang="en-US" sz="1600">
                  <a:sym typeface="Symbol" charset="0"/>
                </a:rPr>
                <a:t>)</a:t>
              </a:r>
            </a:p>
          </p:txBody>
        </p:sp>
        <p:sp>
          <p:nvSpPr>
            <p:cNvPr id="7184" name="Oval 15"/>
            <p:cNvSpPr>
              <a:spLocks noChangeArrowheads="1"/>
            </p:cNvSpPr>
            <p:nvPr/>
          </p:nvSpPr>
          <p:spPr bwMode="auto">
            <a:xfrm>
              <a:off x="2036" y="2367"/>
              <a:ext cx="96" cy="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auto">
            <a:xfrm>
              <a:off x="1824" y="2928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N</a:t>
              </a:r>
              <a:r>
                <a:rPr lang="en-US" sz="1600"/>
                <a:t>(</a:t>
              </a:r>
              <a:r>
                <a:rPr lang="en-US" sz="1600" i="1"/>
                <a:t>p</a:t>
              </a:r>
              <a:r>
                <a:rPr lang="en-US" sz="1600" i="1" baseline="-25000"/>
                <a:t>3</a:t>
              </a:r>
              <a:r>
                <a:rPr lang="en-US" sz="1600"/>
                <a:t>, </a:t>
              </a:r>
              <a:r>
                <a:rPr lang="en-US" sz="1600">
                  <a:sym typeface="Symbol" charset="0"/>
                </a:rPr>
                <a:t> </a:t>
              </a:r>
              <a:r>
                <a:rPr lang="en-US" sz="1600" baseline="30000">
                  <a:sym typeface="Symbol" charset="0"/>
                </a:rPr>
                <a:t>. </a:t>
              </a:r>
              <a:r>
                <a:rPr lang="en-US" sz="1600">
                  <a:sym typeface="Symbol" charset="0"/>
                </a:rPr>
                <a:t>)</a:t>
              </a:r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2976" y="230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N</a:t>
              </a:r>
              <a:r>
                <a:rPr lang="en-US" sz="1600"/>
                <a:t>(</a:t>
              </a:r>
              <a:r>
                <a:rPr lang="en-US" sz="1600" i="1"/>
                <a:t>p</a:t>
              </a:r>
              <a:r>
                <a:rPr lang="en-US" sz="1600" i="1" baseline="-25000"/>
                <a:t>2</a:t>
              </a:r>
              <a:r>
                <a:rPr lang="en-US" sz="1600"/>
                <a:t>, </a:t>
              </a:r>
              <a:r>
                <a:rPr lang="en-US" sz="1600">
                  <a:sym typeface="Symbol" charset="0"/>
                </a:rPr>
                <a:t> </a:t>
              </a:r>
              <a:r>
                <a:rPr lang="en-US" sz="1600" baseline="30000">
                  <a:sym typeface="Symbol" charset="0"/>
                </a:rPr>
                <a:t>. </a:t>
              </a:r>
              <a:r>
                <a:rPr lang="en-US" sz="1600">
                  <a:sym typeface="Symbol" charset="0"/>
                </a:rPr>
                <a:t>)</a:t>
              </a:r>
            </a:p>
          </p:txBody>
        </p:sp>
        <p:sp>
          <p:nvSpPr>
            <p:cNvPr id="7187" name="Text Box 18"/>
            <p:cNvSpPr txBox="1">
              <a:spLocks noChangeArrowheads="1"/>
            </p:cNvSpPr>
            <p:nvPr/>
          </p:nvSpPr>
          <p:spPr bwMode="auto">
            <a:xfrm>
              <a:off x="2304" y="1152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N</a:t>
              </a:r>
              <a:r>
                <a:rPr lang="en-US" sz="1600"/>
                <a:t>(</a:t>
              </a:r>
              <a:r>
                <a:rPr lang="en-US" sz="1600" i="1"/>
                <a:t>p</a:t>
              </a:r>
              <a:r>
                <a:rPr lang="en-US" sz="1600" i="1" baseline="-25000"/>
                <a:t>1</a:t>
              </a:r>
              <a:r>
                <a:rPr lang="en-US" sz="1600"/>
                <a:t>, </a:t>
              </a:r>
              <a:r>
                <a:rPr lang="en-US" sz="1600">
                  <a:sym typeface="Symbol" charset="0"/>
                </a:rPr>
                <a:t> </a:t>
              </a:r>
              <a:r>
                <a:rPr lang="en-US" sz="1600" baseline="30000">
                  <a:sym typeface="Symbol" charset="0"/>
                </a:rPr>
                <a:t>. </a:t>
              </a:r>
              <a:r>
                <a:rPr lang="en-US" sz="1600">
                  <a:sym typeface="Symbol" charset="0"/>
                </a:rPr>
                <a:t>)</a:t>
              </a:r>
            </a:p>
          </p:txBody>
        </p:sp>
        <p:sp>
          <p:nvSpPr>
            <p:cNvPr id="7188" name="Text Box 19"/>
            <p:cNvSpPr txBox="1">
              <a:spLocks noChangeArrowheads="1"/>
            </p:cNvSpPr>
            <p:nvPr/>
          </p:nvSpPr>
          <p:spPr bwMode="auto">
            <a:xfrm>
              <a:off x="1056" y="187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/>
                <a:t>N</a:t>
              </a:r>
              <a:r>
                <a:rPr lang="en-US" sz="1600"/>
                <a:t>(</a:t>
              </a:r>
              <a:r>
                <a:rPr lang="en-US" sz="1600" i="1"/>
                <a:t>p</a:t>
              </a:r>
              <a:r>
                <a:rPr lang="en-US" sz="1600"/>
                <a:t>,</a:t>
              </a:r>
              <a:r>
                <a:rPr lang="en-US" sz="1600">
                  <a:sym typeface="Symbol" charset="0"/>
                </a:rPr>
                <a:t> </a:t>
              </a:r>
              <a:r>
                <a:rPr lang="en-US" sz="1600" baseline="30000">
                  <a:sym typeface="Symbol" charset="0"/>
                </a:rPr>
                <a:t>. </a:t>
              </a:r>
              <a:r>
                <a:rPr lang="en-US" sz="1600">
                  <a:sym typeface="Symbol" charset="0"/>
                </a:rPr>
                <a:t>)</a:t>
              </a:r>
            </a:p>
          </p:txBody>
        </p:sp>
      </p:grp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7086600" y="3151188"/>
          <a:ext cx="1943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Formel" r:id="rId4" imgW="2298600" imgH="558720" progId="Equation.3">
                  <p:embed/>
                </p:oleObj>
              </mc:Choice>
              <mc:Fallback>
                <p:oleObj name="Formel" r:id="rId4" imgW="2298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51188"/>
                        <a:ext cx="19431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92775"/>
              </p:ext>
            </p:extLst>
          </p:nvPr>
        </p:nvGraphicFramePr>
        <p:xfrm>
          <a:off x="4855499" y="4187985"/>
          <a:ext cx="426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6" imgW="4533840" imgH="419040" progId="Equation.3">
                  <p:embed/>
                </p:oleObj>
              </mc:Choice>
              <mc:Fallback>
                <p:oleObj name="Equation" r:id="rId6" imgW="4533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499" y="4187985"/>
                        <a:ext cx="426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08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3492" name="Rectangle 16"/>
          <p:cNvSpPr>
            <a:spLocks noGrp="1" noChangeArrowheads="1"/>
          </p:cNvSpPr>
          <p:nvPr>
            <p:ph idx="1"/>
          </p:nvPr>
        </p:nvSpPr>
        <p:spPr>
          <a:xfrm>
            <a:off x="442912" y="126603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Arial" charset="0"/>
              </a:rPr>
              <a:t>Features</a:t>
            </a:r>
          </a:p>
          <a:p>
            <a:pPr lvl="2"/>
            <a:r>
              <a:rPr lang="en-US" sz="2000" dirty="0">
                <a:latin typeface="Arial" charset="0"/>
              </a:rPr>
              <a:t>Parameters </a:t>
            </a:r>
            <a:r>
              <a:rPr lang="en-US" sz="2000" dirty="0">
                <a:latin typeface="Arial" charset="0"/>
                <a:sym typeface="Symbol" charset="0"/>
              </a:rPr>
              <a:t> and  are automatically determined</a:t>
            </a:r>
          </a:p>
          <a:p>
            <a:pPr lvl="2"/>
            <a:r>
              <a:rPr lang="en-US" sz="2000" dirty="0">
                <a:latin typeface="Arial" charset="0"/>
                <a:sym typeface="Symbol" charset="0"/>
              </a:rPr>
              <a:t>In fact, all possible values for  are tested</a:t>
            </a:r>
          </a:p>
          <a:p>
            <a:pPr lvl="2"/>
            <a:r>
              <a:rPr lang="en-US" sz="2000" dirty="0">
                <a:latin typeface="Arial" charset="0"/>
                <a:sym typeface="Symbol" charset="0"/>
              </a:rPr>
              <a:t>LOCI plot displays for a given point </a:t>
            </a:r>
            <a:r>
              <a:rPr lang="en-US" sz="2000" i="1" dirty="0">
                <a:latin typeface="Arial" charset="0"/>
                <a:sym typeface="Symbol" charset="0"/>
              </a:rPr>
              <a:t>p</a:t>
            </a:r>
            <a:r>
              <a:rPr lang="en-US" sz="2000" dirty="0">
                <a:latin typeface="Arial" charset="0"/>
                <a:sym typeface="Symbol" charset="0"/>
              </a:rPr>
              <a:t> the following values w.r.t. </a:t>
            </a:r>
          </a:p>
          <a:p>
            <a:pPr lvl="3"/>
            <a:r>
              <a:rPr lang="en-US" sz="1800" i="1" dirty="0">
                <a:latin typeface="Arial" charset="0"/>
              </a:rPr>
              <a:t>Card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N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>
                <a:latin typeface="Arial" charset="0"/>
                <a:sym typeface="Symbol" charset="0"/>
              </a:rPr>
              <a:t></a:t>
            </a:r>
            <a:r>
              <a:rPr lang="en-US" sz="1800" baseline="30000" dirty="0">
                <a:latin typeface="Arial" charset="0"/>
              </a:rPr>
              <a:t>.</a:t>
            </a:r>
            <a:r>
              <a:rPr lang="en-US" sz="1800" dirty="0">
                <a:latin typeface="Arial" charset="0"/>
                <a:sym typeface="Symbol" charset="0"/>
              </a:rPr>
              <a:t>))</a:t>
            </a:r>
          </a:p>
          <a:p>
            <a:pPr lvl="3"/>
            <a:r>
              <a:rPr lang="en-US" sz="1800" i="1" dirty="0">
                <a:latin typeface="Arial" charset="0"/>
              </a:rPr>
              <a:t>den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>
                <a:latin typeface="Arial" charset="0"/>
                <a:sym typeface="Symbol" charset="0"/>
              </a:rPr>
              <a:t>, ) 		with </a:t>
            </a:r>
            <a:r>
              <a:rPr lang="en-US" sz="1800" dirty="0">
                <a:latin typeface="Arial" charset="0"/>
              </a:rPr>
              <a:t>a border of</a:t>
            </a:r>
            <a:r>
              <a:rPr lang="en-US" sz="1800" dirty="0">
                <a:latin typeface="Arial" charset="0"/>
                <a:sym typeface="Symbol" charset="0"/>
              </a:rPr>
              <a:t>  3</a:t>
            </a:r>
            <a:r>
              <a:rPr lang="en-US" sz="1800" baseline="30000" dirty="0">
                <a:latin typeface="Arial" charset="0"/>
              </a:rPr>
              <a:t>.</a:t>
            </a:r>
            <a:r>
              <a:rPr lang="en-US" sz="1800" dirty="0">
                <a:latin typeface="Arial" charset="0"/>
                <a:sym typeface="Symbol" charset="0"/>
              </a:rPr>
              <a:t></a:t>
            </a:r>
            <a:r>
              <a:rPr lang="en-US" sz="1800" i="1" dirty="0">
                <a:latin typeface="Arial" charset="0"/>
              </a:rPr>
              <a:t>den</a:t>
            </a:r>
            <a:r>
              <a:rPr lang="en-US" sz="1800" dirty="0">
                <a:latin typeface="Arial" charset="0"/>
              </a:rPr>
              <a:t>(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dirty="0">
                <a:latin typeface="Arial" charset="0"/>
                <a:sym typeface="Symbol" charset="0"/>
              </a:rPr>
              <a:t>, ) </a:t>
            </a:r>
            <a:endParaRPr lang="en-US" sz="1800" dirty="0">
              <a:latin typeface="Arial" charset="0"/>
            </a:endParaRPr>
          </a:p>
          <a:p>
            <a:pPr lvl="1"/>
            <a:endParaRPr lang="en-US" sz="2400" dirty="0">
              <a:latin typeface="Arial" charset="0"/>
            </a:endParaRPr>
          </a:p>
          <a:p>
            <a:endParaRPr lang="en-US" sz="2800" dirty="0"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754B887-FFD6-8147-9AAE-C3B5EF7DD11B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23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6349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54872"/>
            <a:ext cx="84105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21"/>
          <p:cNvSpPr txBox="1">
            <a:spLocks noChangeArrowheads="1"/>
          </p:cNvSpPr>
          <p:nvPr/>
        </p:nvSpPr>
        <p:spPr bwMode="auto">
          <a:xfrm>
            <a:off x="3581400" y="49530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ym typeface="Symbol" charset="0"/>
              </a:rPr>
              <a:t></a:t>
            </a:r>
          </a:p>
        </p:txBody>
      </p:sp>
      <p:sp>
        <p:nvSpPr>
          <p:cNvPr id="63495" name="Text Box 22"/>
          <p:cNvSpPr txBox="1">
            <a:spLocks noChangeArrowheads="1"/>
          </p:cNvSpPr>
          <p:nvPr/>
        </p:nvSpPr>
        <p:spPr bwMode="auto">
          <a:xfrm>
            <a:off x="5715000" y="49530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ym typeface="Symbol" charset="0"/>
              </a:rPr>
              <a:t></a:t>
            </a:r>
          </a:p>
        </p:txBody>
      </p:sp>
      <p:sp>
        <p:nvSpPr>
          <p:cNvPr id="63496" name="Text Box 23"/>
          <p:cNvSpPr txBox="1">
            <a:spLocks noChangeArrowheads="1"/>
          </p:cNvSpPr>
          <p:nvPr/>
        </p:nvSpPr>
        <p:spPr bwMode="auto">
          <a:xfrm>
            <a:off x="7848600" y="4953000"/>
            <a:ext cx="381000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sym typeface="Symbol" charset="0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48525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>
                <a:latin typeface="Arial" charset="0"/>
              </a:rPr>
              <a:t>Algorithms</a:t>
            </a:r>
          </a:p>
          <a:p>
            <a:pPr lvl="2"/>
            <a:r>
              <a:rPr lang="en-US">
                <a:latin typeface="Arial" charset="0"/>
                <a:sym typeface="Symbol" charset="0"/>
              </a:rPr>
              <a:t>Exact solution is rather expensive (compute MDEF values for all possible  values)</a:t>
            </a:r>
          </a:p>
          <a:p>
            <a:pPr lvl="2"/>
            <a:r>
              <a:rPr lang="en-US">
                <a:latin typeface="Arial" charset="0"/>
                <a:sym typeface="Symbol" charset="0"/>
              </a:rPr>
              <a:t>aLOCI: fast, approximate solution</a:t>
            </a:r>
          </a:p>
          <a:p>
            <a:pPr lvl="3"/>
            <a:r>
              <a:rPr lang="en-US">
                <a:latin typeface="Arial" charset="0"/>
                <a:sym typeface="Symbol" charset="0"/>
              </a:rPr>
              <a:t>Discretize data space using a grid with side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  <a:sym typeface="Symbol" charset="0"/>
              </a:rPr>
              <a:t>	length 2</a:t>
            </a:r>
          </a:p>
          <a:p>
            <a:pPr lvl="3"/>
            <a:r>
              <a:rPr lang="en-US">
                <a:latin typeface="Arial" charset="0"/>
                <a:sym typeface="Symbol" charset="0"/>
              </a:rPr>
              <a:t>Approximate range queries trough grid cells</a:t>
            </a:r>
          </a:p>
          <a:p>
            <a:pPr lvl="3"/>
            <a:r>
              <a:rPr lang="en-US">
                <a:latin typeface="Arial" charset="0"/>
                <a:sym typeface="Symbol" charset="0"/>
              </a:rPr>
              <a:t></a:t>
            </a:r>
            <a:r>
              <a:rPr lang="en-US">
                <a:latin typeface="Arial" charset="0"/>
                <a:cs typeface="Times New Roman" charset="0"/>
              </a:rPr>
              <a:t> - neighborhood of point p: ζ(p,</a:t>
            </a:r>
            <a:r>
              <a:rPr lang="en-US">
                <a:latin typeface="Arial" charset="0"/>
                <a:sym typeface="Symbol" charset="0"/>
              </a:rPr>
              <a:t></a:t>
            </a:r>
            <a:r>
              <a:rPr lang="en-US">
                <a:latin typeface="Arial" charset="0"/>
                <a:cs typeface="Times New Roman" charset="0"/>
              </a:rPr>
              <a:t>)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  <a:cs typeface="Times New Roman" charset="0"/>
              </a:rPr>
              <a:t>	all cells that are completely covered by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  <a:cs typeface="Times New Roman" charset="0"/>
              </a:rPr>
              <a:t>	</a:t>
            </a:r>
            <a:r>
              <a:rPr lang="en-US">
                <a:latin typeface="Arial" charset="0"/>
                <a:sym typeface="Symbol" charset="0"/>
              </a:rPr>
              <a:t>-sphere around </a:t>
            </a:r>
            <a:r>
              <a:rPr lang="en-US" i="1">
                <a:latin typeface="Arial" charset="0"/>
                <a:sym typeface="Symbol" charset="0"/>
              </a:rPr>
              <a:t>p</a:t>
            </a:r>
            <a:endParaRPr lang="en-US" i="1">
              <a:latin typeface="Arial" charset="0"/>
              <a:cs typeface="Times New Roman" charset="0"/>
            </a:endParaRPr>
          </a:p>
          <a:p>
            <a:pPr lvl="3"/>
            <a:r>
              <a:rPr lang="en-US">
                <a:latin typeface="Arial" charset="0"/>
                <a:sym typeface="Symbol" charset="0"/>
              </a:rPr>
              <a:t>Then,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pPr lvl="3">
              <a:buFontTx/>
              <a:buNone/>
            </a:pPr>
            <a:r>
              <a:rPr lang="en-US">
                <a:latin typeface="Arial" charset="0"/>
              </a:rPr>
              <a:t>		where </a:t>
            </a:r>
            <a:r>
              <a:rPr lang="en-US" i="1">
                <a:latin typeface="Arial" charset="0"/>
              </a:rPr>
              <a:t>c</a:t>
            </a:r>
            <a:r>
              <a:rPr lang="en-US" i="1" baseline="-25000">
                <a:latin typeface="Arial" charset="0"/>
              </a:rPr>
              <a:t>j</a:t>
            </a:r>
            <a:r>
              <a:rPr lang="en-US">
                <a:latin typeface="Arial" charset="0"/>
              </a:rPr>
              <a:t> is the object count the corresponding cell</a:t>
            </a:r>
          </a:p>
          <a:p>
            <a:pPr lvl="3"/>
            <a:r>
              <a:rPr lang="en-US">
                <a:latin typeface="Arial" charset="0"/>
              </a:rPr>
              <a:t>Since different </a:t>
            </a:r>
            <a:r>
              <a:rPr lang="en-US">
                <a:latin typeface="Arial" charset="0"/>
                <a:sym typeface="Symbol" charset="0"/>
              </a:rPr>
              <a:t></a:t>
            </a:r>
            <a:r>
              <a:rPr lang="en-US">
                <a:latin typeface="Arial" charset="0"/>
                <a:cs typeface="Times New Roman" charset="0"/>
              </a:rPr>
              <a:t> values are needed, different grids are constructed with varying resolution</a:t>
            </a:r>
          </a:p>
          <a:p>
            <a:pPr lvl="3"/>
            <a:r>
              <a:rPr lang="en-US">
                <a:latin typeface="Arial" charset="0"/>
                <a:cs typeface="Times New Roman" charset="0"/>
              </a:rPr>
              <a:t>These different grids can be managed efficiently using a Quad-tree</a:t>
            </a:r>
          </a:p>
        </p:txBody>
      </p:sp>
      <p:sp>
        <p:nvSpPr>
          <p:cNvPr id="15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36245B8-7B81-CC47-B886-49E1EE7CEFCA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24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pSp>
        <p:nvGrpSpPr>
          <p:cNvPr id="8198" name="Group 163"/>
          <p:cNvGrpSpPr>
            <a:grpSpLocks/>
          </p:cNvGrpSpPr>
          <p:nvPr/>
        </p:nvGrpSpPr>
        <p:grpSpPr bwMode="auto">
          <a:xfrm>
            <a:off x="6086475" y="2235201"/>
            <a:ext cx="2803525" cy="2311400"/>
            <a:chOff x="3244" y="2230"/>
            <a:chExt cx="1766" cy="1456"/>
          </a:xfrm>
        </p:grpSpPr>
        <p:sp>
          <p:nvSpPr>
            <p:cNvPr id="8200" name="AutoShape 9"/>
            <p:cNvSpPr>
              <a:spLocks noChangeAspect="1" noChangeArrowheads="1" noTextEdit="1"/>
            </p:cNvSpPr>
            <p:nvPr/>
          </p:nvSpPr>
          <p:spPr bwMode="auto">
            <a:xfrm>
              <a:off x="3552" y="2230"/>
              <a:ext cx="1458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12"/>
            <p:cNvSpPr>
              <a:spLocks noChangeArrowheads="1"/>
            </p:cNvSpPr>
            <p:nvPr/>
          </p:nvSpPr>
          <p:spPr bwMode="auto">
            <a:xfrm>
              <a:off x="4422" y="2730"/>
              <a:ext cx="288" cy="49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02" name="Rectangle 13"/>
            <p:cNvSpPr>
              <a:spLocks noChangeArrowheads="1"/>
            </p:cNvSpPr>
            <p:nvPr/>
          </p:nvSpPr>
          <p:spPr bwMode="auto">
            <a:xfrm>
              <a:off x="3845" y="2730"/>
              <a:ext cx="577" cy="49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03" name="Rectangle 14"/>
            <p:cNvSpPr>
              <a:spLocks noChangeArrowheads="1"/>
            </p:cNvSpPr>
            <p:nvPr/>
          </p:nvSpPr>
          <p:spPr bwMode="auto">
            <a:xfrm>
              <a:off x="4199" y="2783"/>
              <a:ext cx="7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charset="0"/>
                </a:rPr>
                <a:t>pi</a:t>
              </a:r>
              <a:endParaRPr lang="en-US" sz="2400"/>
            </a:p>
          </p:txBody>
        </p:sp>
        <p:sp>
          <p:nvSpPr>
            <p:cNvPr id="8204" name="Rectangle 15"/>
            <p:cNvSpPr>
              <a:spLocks noChangeArrowheads="1"/>
            </p:cNvSpPr>
            <p:nvPr/>
          </p:nvSpPr>
          <p:spPr bwMode="auto">
            <a:xfrm>
              <a:off x="4422" y="2482"/>
              <a:ext cx="288" cy="2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05" name="Rectangle 16"/>
            <p:cNvSpPr>
              <a:spLocks noChangeArrowheads="1"/>
            </p:cNvSpPr>
            <p:nvPr/>
          </p:nvSpPr>
          <p:spPr bwMode="auto">
            <a:xfrm>
              <a:off x="3845" y="2482"/>
              <a:ext cx="577" cy="2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>
              <a:off x="3557" y="2235"/>
              <a:ext cx="1442" cy="1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>
              <a:off x="3557" y="2482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20"/>
            <p:cNvSpPr>
              <a:spLocks noChangeShapeType="1"/>
            </p:cNvSpPr>
            <p:nvPr/>
          </p:nvSpPr>
          <p:spPr bwMode="auto">
            <a:xfrm>
              <a:off x="3557" y="2730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21"/>
            <p:cNvSpPr>
              <a:spLocks noChangeShapeType="1"/>
            </p:cNvSpPr>
            <p:nvPr/>
          </p:nvSpPr>
          <p:spPr bwMode="auto">
            <a:xfrm>
              <a:off x="3557" y="3225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22"/>
            <p:cNvSpPr>
              <a:spLocks noChangeShapeType="1"/>
            </p:cNvSpPr>
            <p:nvPr/>
          </p:nvSpPr>
          <p:spPr bwMode="auto">
            <a:xfrm>
              <a:off x="3557" y="3473"/>
              <a:ext cx="1442" cy="1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23"/>
            <p:cNvSpPr>
              <a:spLocks noChangeShapeType="1"/>
            </p:cNvSpPr>
            <p:nvPr/>
          </p:nvSpPr>
          <p:spPr bwMode="auto">
            <a:xfrm>
              <a:off x="3557" y="2235"/>
              <a:ext cx="1" cy="1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24"/>
            <p:cNvSpPr>
              <a:spLocks noChangeShapeType="1"/>
            </p:cNvSpPr>
            <p:nvPr/>
          </p:nvSpPr>
          <p:spPr bwMode="auto">
            <a:xfrm>
              <a:off x="3845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25"/>
            <p:cNvSpPr>
              <a:spLocks noChangeShapeType="1"/>
            </p:cNvSpPr>
            <p:nvPr/>
          </p:nvSpPr>
          <p:spPr bwMode="auto">
            <a:xfrm>
              <a:off x="4422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6"/>
            <p:cNvSpPr>
              <a:spLocks noChangeShapeType="1"/>
            </p:cNvSpPr>
            <p:nvPr/>
          </p:nvSpPr>
          <p:spPr bwMode="auto">
            <a:xfrm>
              <a:off x="4710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27"/>
            <p:cNvSpPr>
              <a:spLocks noChangeShapeType="1"/>
            </p:cNvSpPr>
            <p:nvPr/>
          </p:nvSpPr>
          <p:spPr bwMode="auto">
            <a:xfrm>
              <a:off x="4999" y="2235"/>
              <a:ext cx="1" cy="1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Rectangle 28"/>
            <p:cNvSpPr>
              <a:spLocks noChangeArrowheads="1"/>
            </p:cNvSpPr>
            <p:nvPr/>
          </p:nvSpPr>
          <p:spPr bwMode="auto">
            <a:xfrm>
              <a:off x="4752" y="2720"/>
              <a:ext cx="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ym typeface="Symbol" charset="0"/>
                </a:rPr>
                <a:t></a:t>
              </a:r>
            </a:p>
          </p:txBody>
        </p:sp>
        <p:sp>
          <p:nvSpPr>
            <p:cNvPr id="8217" name="Rectangle 29"/>
            <p:cNvSpPr>
              <a:spLocks noChangeArrowheads="1"/>
            </p:cNvSpPr>
            <p:nvPr/>
          </p:nvSpPr>
          <p:spPr bwMode="auto">
            <a:xfrm>
              <a:off x="4422" y="2730"/>
              <a:ext cx="288" cy="49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3845" y="2730"/>
              <a:ext cx="577" cy="49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4199" y="2783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i="1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US" sz="1400" i="1"/>
            </a:p>
          </p:txBody>
        </p:sp>
        <p:sp>
          <p:nvSpPr>
            <p:cNvPr id="8220" name="Rectangle 32"/>
            <p:cNvSpPr>
              <a:spLocks noChangeArrowheads="1"/>
            </p:cNvSpPr>
            <p:nvPr/>
          </p:nvSpPr>
          <p:spPr bwMode="auto">
            <a:xfrm>
              <a:off x="4422" y="2482"/>
              <a:ext cx="288" cy="2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Rectangle 33"/>
            <p:cNvSpPr>
              <a:spLocks noChangeArrowheads="1"/>
            </p:cNvSpPr>
            <p:nvPr/>
          </p:nvSpPr>
          <p:spPr bwMode="auto">
            <a:xfrm>
              <a:off x="3845" y="2482"/>
              <a:ext cx="577" cy="24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Rectangle 34"/>
            <p:cNvSpPr>
              <a:spLocks noChangeArrowheads="1"/>
            </p:cNvSpPr>
            <p:nvPr/>
          </p:nvSpPr>
          <p:spPr bwMode="auto">
            <a:xfrm>
              <a:off x="3888" y="3552"/>
              <a:ext cx="1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2α</a:t>
              </a:r>
              <a:r>
                <a:rPr lang="en-US" sz="1400">
                  <a:sym typeface="Symbol" charset="0"/>
                </a:rPr>
                <a:t></a:t>
              </a:r>
            </a:p>
          </p:txBody>
        </p:sp>
        <p:sp>
          <p:nvSpPr>
            <p:cNvPr id="8223" name="Line 35"/>
            <p:cNvSpPr>
              <a:spLocks noChangeShapeType="1"/>
            </p:cNvSpPr>
            <p:nvPr/>
          </p:nvSpPr>
          <p:spPr bwMode="auto">
            <a:xfrm>
              <a:off x="3557" y="2235"/>
              <a:ext cx="1442" cy="1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6"/>
            <p:cNvSpPr>
              <a:spLocks noChangeShapeType="1"/>
            </p:cNvSpPr>
            <p:nvPr/>
          </p:nvSpPr>
          <p:spPr bwMode="auto">
            <a:xfrm>
              <a:off x="3557" y="2482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7"/>
            <p:cNvSpPr>
              <a:spLocks noChangeShapeType="1"/>
            </p:cNvSpPr>
            <p:nvPr/>
          </p:nvSpPr>
          <p:spPr bwMode="auto">
            <a:xfrm>
              <a:off x="3557" y="2730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8"/>
            <p:cNvSpPr>
              <a:spLocks noChangeShapeType="1"/>
            </p:cNvSpPr>
            <p:nvPr/>
          </p:nvSpPr>
          <p:spPr bwMode="auto">
            <a:xfrm>
              <a:off x="3557" y="3225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39"/>
            <p:cNvSpPr>
              <a:spLocks noChangeShapeType="1"/>
            </p:cNvSpPr>
            <p:nvPr/>
          </p:nvSpPr>
          <p:spPr bwMode="auto">
            <a:xfrm>
              <a:off x="3557" y="3473"/>
              <a:ext cx="1442" cy="1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40"/>
            <p:cNvSpPr>
              <a:spLocks noChangeShapeType="1"/>
            </p:cNvSpPr>
            <p:nvPr/>
          </p:nvSpPr>
          <p:spPr bwMode="auto">
            <a:xfrm>
              <a:off x="3557" y="2235"/>
              <a:ext cx="1" cy="1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3845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4422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43"/>
            <p:cNvSpPr>
              <a:spLocks noChangeShapeType="1"/>
            </p:cNvSpPr>
            <p:nvPr/>
          </p:nvSpPr>
          <p:spPr bwMode="auto">
            <a:xfrm>
              <a:off x="4710" y="2235"/>
              <a:ext cx="1" cy="12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44"/>
            <p:cNvSpPr>
              <a:spLocks noChangeShapeType="1"/>
            </p:cNvSpPr>
            <p:nvPr/>
          </p:nvSpPr>
          <p:spPr bwMode="auto">
            <a:xfrm>
              <a:off x="4999" y="2235"/>
              <a:ext cx="1" cy="1238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Oval 45"/>
            <p:cNvSpPr>
              <a:spLocks noChangeArrowheads="1"/>
            </p:cNvSpPr>
            <p:nvPr/>
          </p:nvSpPr>
          <p:spPr bwMode="auto">
            <a:xfrm>
              <a:off x="3672" y="2309"/>
              <a:ext cx="1211" cy="1065"/>
            </a:xfrm>
            <a:prstGeom prst="ellips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Line 46"/>
            <p:cNvSpPr>
              <a:spLocks noChangeShapeType="1"/>
            </p:cNvSpPr>
            <p:nvPr/>
          </p:nvSpPr>
          <p:spPr bwMode="auto">
            <a:xfrm>
              <a:off x="3557" y="2978"/>
              <a:ext cx="14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47"/>
            <p:cNvSpPr>
              <a:spLocks noChangeShapeType="1"/>
            </p:cNvSpPr>
            <p:nvPr/>
          </p:nvSpPr>
          <p:spPr bwMode="auto">
            <a:xfrm>
              <a:off x="3557" y="2730"/>
              <a:ext cx="1442" cy="1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>
              <a:off x="3557" y="3225"/>
              <a:ext cx="1412" cy="1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3557" y="2482"/>
              <a:ext cx="1442" cy="1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50"/>
            <p:cNvSpPr>
              <a:spLocks noChangeShapeType="1"/>
            </p:cNvSpPr>
            <p:nvPr/>
          </p:nvSpPr>
          <p:spPr bwMode="auto">
            <a:xfrm>
              <a:off x="3845" y="2235"/>
              <a:ext cx="1" cy="121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51"/>
            <p:cNvSpPr>
              <a:spLocks noChangeShapeType="1"/>
            </p:cNvSpPr>
            <p:nvPr/>
          </p:nvSpPr>
          <p:spPr bwMode="auto">
            <a:xfrm>
              <a:off x="4134" y="2235"/>
              <a:ext cx="1" cy="1238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52"/>
            <p:cNvSpPr>
              <a:spLocks noChangeShapeType="1"/>
            </p:cNvSpPr>
            <p:nvPr/>
          </p:nvSpPr>
          <p:spPr bwMode="auto">
            <a:xfrm>
              <a:off x="4422" y="2235"/>
              <a:ext cx="1" cy="126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53"/>
            <p:cNvSpPr>
              <a:spLocks noChangeShapeType="1"/>
            </p:cNvSpPr>
            <p:nvPr/>
          </p:nvSpPr>
          <p:spPr bwMode="auto">
            <a:xfrm>
              <a:off x="4710" y="2235"/>
              <a:ext cx="1" cy="1238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2" name="Group 58"/>
            <p:cNvGrpSpPr>
              <a:grpSpLocks/>
            </p:cNvGrpSpPr>
            <p:nvPr/>
          </p:nvGrpSpPr>
          <p:grpSpPr bwMode="auto">
            <a:xfrm>
              <a:off x="4076" y="2780"/>
              <a:ext cx="29" cy="24"/>
              <a:chOff x="4447" y="1813"/>
              <a:chExt cx="29" cy="24"/>
            </a:xfrm>
          </p:grpSpPr>
          <p:sp>
            <p:nvSpPr>
              <p:cNvPr id="8347" name="Oval 54"/>
              <p:cNvSpPr>
                <a:spLocks noChangeArrowheads="1"/>
              </p:cNvSpPr>
              <p:nvPr/>
            </p:nvSpPr>
            <p:spPr bwMode="auto">
              <a:xfrm>
                <a:off x="4447" y="1813"/>
                <a:ext cx="29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8" name="Oval 55"/>
              <p:cNvSpPr>
                <a:spLocks noChangeArrowheads="1"/>
              </p:cNvSpPr>
              <p:nvPr/>
            </p:nvSpPr>
            <p:spPr bwMode="auto">
              <a:xfrm>
                <a:off x="4447" y="1813"/>
                <a:ext cx="29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9" name="Line 56"/>
              <p:cNvSpPr>
                <a:spLocks noChangeShapeType="1"/>
              </p:cNvSpPr>
              <p:nvPr/>
            </p:nvSpPr>
            <p:spPr bwMode="auto">
              <a:xfrm>
                <a:off x="4451" y="181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0" name="Line 57"/>
              <p:cNvSpPr>
                <a:spLocks noChangeShapeType="1"/>
              </p:cNvSpPr>
              <p:nvPr/>
            </p:nvSpPr>
            <p:spPr bwMode="auto">
              <a:xfrm flipV="1">
                <a:off x="4451" y="181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63"/>
            <p:cNvGrpSpPr>
              <a:grpSpLocks/>
            </p:cNvGrpSpPr>
            <p:nvPr/>
          </p:nvGrpSpPr>
          <p:grpSpPr bwMode="auto">
            <a:xfrm>
              <a:off x="4278" y="2854"/>
              <a:ext cx="29" cy="24"/>
              <a:chOff x="4649" y="1887"/>
              <a:chExt cx="29" cy="24"/>
            </a:xfrm>
          </p:grpSpPr>
          <p:sp>
            <p:nvSpPr>
              <p:cNvPr id="8343" name="Oval 59"/>
              <p:cNvSpPr>
                <a:spLocks noChangeArrowheads="1"/>
              </p:cNvSpPr>
              <p:nvPr/>
            </p:nvSpPr>
            <p:spPr bwMode="auto">
              <a:xfrm>
                <a:off x="4649" y="1887"/>
                <a:ext cx="29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4" name="Oval 60"/>
              <p:cNvSpPr>
                <a:spLocks noChangeArrowheads="1"/>
              </p:cNvSpPr>
              <p:nvPr/>
            </p:nvSpPr>
            <p:spPr bwMode="auto">
              <a:xfrm>
                <a:off x="4649" y="1887"/>
                <a:ext cx="29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5" name="Line 61"/>
              <p:cNvSpPr>
                <a:spLocks noChangeShapeType="1"/>
              </p:cNvSpPr>
              <p:nvPr/>
            </p:nvSpPr>
            <p:spPr bwMode="auto">
              <a:xfrm>
                <a:off x="4653" y="1890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6" name="Line 62"/>
              <p:cNvSpPr>
                <a:spLocks noChangeShapeType="1"/>
              </p:cNvSpPr>
              <p:nvPr/>
            </p:nvSpPr>
            <p:spPr bwMode="auto">
              <a:xfrm flipV="1">
                <a:off x="4653" y="1890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44" name="Line 64"/>
            <p:cNvSpPr>
              <a:spLocks noChangeShapeType="1"/>
            </p:cNvSpPr>
            <p:nvPr/>
          </p:nvSpPr>
          <p:spPr bwMode="auto">
            <a:xfrm flipH="1">
              <a:off x="4278" y="2854"/>
              <a:ext cx="6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5" name="Group 69"/>
            <p:cNvGrpSpPr>
              <a:grpSpLocks/>
            </p:cNvGrpSpPr>
            <p:nvPr/>
          </p:nvGrpSpPr>
          <p:grpSpPr bwMode="auto">
            <a:xfrm>
              <a:off x="4508" y="2606"/>
              <a:ext cx="29" cy="25"/>
              <a:chOff x="4879" y="1639"/>
              <a:chExt cx="29" cy="25"/>
            </a:xfrm>
          </p:grpSpPr>
          <p:sp>
            <p:nvSpPr>
              <p:cNvPr id="8339" name="Oval 65"/>
              <p:cNvSpPr>
                <a:spLocks noChangeArrowheads="1"/>
              </p:cNvSpPr>
              <p:nvPr/>
            </p:nvSpPr>
            <p:spPr bwMode="auto">
              <a:xfrm>
                <a:off x="4879" y="1639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0" name="Oval 66"/>
              <p:cNvSpPr>
                <a:spLocks noChangeArrowheads="1"/>
              </p:cNvSpPr>
              <p:nvPr/>
            </p:nvSpPr>
            <p:spPr bwMode="auto">
              <a:xfrm>
                <a:off x="4879" y="1639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41" name="Line 67"/>
              <p:cNvSpPr>
                <a:spLocks noChangeShapeType="1"/>
              </p:cNvSpPr>
              <p:nvPr/>
            </p:nvSpPr>
            <p:spPr bwMode="auto">
              <a:xfrm>
                <a:off x="4883" y="1643"/>
                <a:ext cx="21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2" name="Line 68"/>
              <p:cNvSpPr>
                <a:spLocks noChangeShapeType="1"/>
              </p:cNvSpPr>
              <p:nvPr/>
            </p:nvSpPr>
            <p:spPr bwMode="auto">
              <a:xfrm flipV="1">
                <a:off x="4883" y="1643"/>
                <a:ext cx="21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6" name="Group 74"/>
            <p:cNvGrpSpPr>
              <a:grpSpLocks/>
            </p:cNvGrpSpPr>
            <p:nvPr/>
          </p:nvGrpSpPr>
          <p:grpSpPr bwMode="auto">
            <a:xfrm>
              <a:off x="4192" y="2606"/>
              <a:ext cx="28" cy="25"/>
              <a:chOff x="4563" y="1639"/>
              <a:chExt cx="28" cy="25"/>
            </a:xfrm>
          </p:grpSpPr>
          <p:sp>
            <p:nvSpPr>
              <p:cNvPr id="8335" name="Oval 70"/>
              <p:cNvSpPr>
                <a:spLocks noChangeArrowheads="1"/>
              </p:cNvSpPr>
              <p:nvPr/>
            </p:nvSpPr>
            <p:spPr bwMode="auto">
              <a:xfrm>
                <a:off x="4563" y="1639"/>
                <a:ext cx="28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36" name="Oval 71"/>
              <p:cNvSpPr>
                <a:spLocks noChangeArrowheads="1"/>
              </p:cNvSpPr>
              <p:nvPr/>
            </p:nvSpPr>
            <p:spPr bwMode="auto">
              <a:xfrm>
                <a:off x="4563" y="1639"/>
                <a:ext cx="28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37" name="Line 72"/>
              <p:cNvSpPr>
                <a:spLocks noChangeShapeType="1"/>
              </p:cNvSpPr>
              <p:nvPr/>
            </p:nvSpPr>
            <p:spPr bwMode="auto">
              <a:xfrm>
                <a:off x="4567" y="1643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8" name="Line 73"/>
              <p:cNvSpPr>
                <a:spLocks noChangeShapeType="1"/>
              </p:cNvSpPr>
              <p:nvPr/>
            </p:nvSpPr>
            <p:spPr bwMode="auto">
              <a:xfrm flipV="1">
                <a:off x="4567" y="1643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7" name="Group 79"/>
            <p:cNvGrpSpPr>
              <a:grpSpLocks/>
            </p:cNvGrpSpPr>
            <p:nvPr/>
          </p:nvGrpSpPr>
          <p:grpSpPr bwMode="auto">
            <a:xfrm>
              <a:off x="4797" y="2333"/>
              <a:ext cx="28" cy="25"/>
              <a:chOff x="5168" y="1366"/>
              <a:chExt cx="28" cy="25"/>
            </a:xfrm>
          </p:grpSpPr>
          <p:sp>
            <p:nvSpPr>
              <p:cNvPr id="8331" name="Oval 75"/>
              <p:cNvSpPr>
                <a:spLocks noChangeArrowheads="1"/>
              </p:cNvSpPr>
              <p:nvPr/>
            </p:nvSpPr>
            <p:spPr bwMode="auto">
              <a:xfrm>
                <a:off x="5168" y="1366"/>
                <a:ext cx="28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32" name="Oval 76"/>
              <p:cNvSpPr>
                <a:spLocks noChangeArrowheads="1"/>
              </p:cNvSpPr>
              <p:nvPr/>
            </p:nvSpPr>
            <p:spPr bwMode="auto">
              <a:xfrm>
                <a:off x="5168" y="1366"/>
                <a:ext cx="28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33" name="Line 77"/>
              <p:cNvSpPr>
                <a:spLocks noChangeShapeType="1"/>
              </p:cNvSpPr>
              <p:nvPr/>
            </p:nvSpPr>
            <p:spPr bwMode="auto">
              <a:xfrm>
                <a:off x="5172" y="1370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4" name="Line 78"/>
              <p:cNvSpPr>
                <a:spLocks noChangeShapeType="1"/>
              </p:cNvSpPr>
              <p:nvPr/>
            </p:nvSpPr>
            <p:spPr bwMode="auto">
              <a:xfrm flipV="1">
                <a:off x="5172" y="1370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8" name="Group 84"/>
            <p:cNvGrpSpPr>
              <a:grpSpLocks/>
            </p:cNvGrpSpPr>
            <p:nvPr/>
          </p:nvGrpSpPr>
          <p:grpSpPr bwMode="auto">
            <a:xfrm>
              <a:off x="4278" y="2556"/>
              <a:ext cx="29" cy="25"/>
              <a:chOff x="4649" y="1589"/>
              <a:chExt cx="29" cy="25"/>
            </a:xfrm>
          </p:grpSpPr>
          <p:sp>
            <p:nvSpPr>
              <p:cNvPr id="8327" name="Oval 80"/>
              <p:cNvSpPr>
                <a:spLocks noChangeArrowheads="1"/>
              </p:cNvSpPr>
              <p:nvPr/>
            </p:nvSpPr>
            <p:spPr bwMode="auto">
              <a:xfrm>
                <a:off x="4649" y="1589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8" name="Oval 81"/>
              <p:cNvSpPr>
                <a:spLocks noChangeArrowheads="1"/>
              </p:cNvSpPr>
              <p:nvPr/>
            </p:nvSpPr>
            <p:spPr bwMode="auto">
              <a:xfrm>
                <a:off x="4649" y="1589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9" name="Line 82"/>
              <p:cNvSpPr>
                <a:spLocks noChangeShapeType="1"/>
              </p:cNvSpPr>
              <p:nvPr/>
            </p:nvSpPr>
            <p:spPr bwMode="auto">
              <a:xfrm>
                <a:off x="4653" y="1593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0" name="Line 83"/>
              <p:cNvSpPr>
                <a:spLocks noChangeShapeType="1"/>
              </p:cNvSpPr>
              <p:nvPr/>
            </p:nvSpPr>
            <p:spPr bwMode="auto">
              <a:xfrm flipV="1">
                <a:off x="4653" y="1593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9" name="Group 89"/>
            <p:cNvGrpSpPr>
              <a:grpSpLocks/>
            </p:cNvGrpSpPr>
            <p:nvPr/>
          </p:nvGrpSpPr>
          <p:grpSpPr bwMode="auto">
            <a:xfrm>
              <a:off x="4652" y="2532"/>
              <a:ext cx="29" cy="24"/>
              <a:chOff x="5023" y="1565"/>
              <a:chExt cx="29" cy="24"/>
            </a:xfrm>
          </p:grpSpPr>
          <p:sp>
            <p:nvSpPr>
              <p:cNvPr id="8323" name="Oval 85"/>
              <p:cNvSpPr>
                <a:spLocks noChangeArrowheads="1"/>
              </p:cNvSpPr>
              <p:nvPr/>
            </p:nvSpPr>
            <p:spPr bwMode="auto">
              <a:xfrm>
                <a:off x="5023" y="1565"/>
                <a:ext cx="29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4" name="Oval 86"/>
              <p:cNvSpPr>
                <a:spLocks noChangeArrowheads="1"/>
              </p:cNvSpPr>
              <p:nvPr/>
            </p:nvSpPr>
            <p:spPr bwMode="auto">
              <a:xfrm>
                <a:off x="5023" y="1565"/>
                <a:ext cx="29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5" name="Line 87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6" name="Line 88"/>
              <p:cNvSpPr>
                <a:spLocks noChangeShapeType="1"/>
              </p:cNvSpPr>
              <p:nvPr/>
            </p:nvSpPr>
            <p:spPr bwMode="auto">
              <a:xfrm flipV="1">
                <a:off x="5028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0" name="Group 94"/>
            <p:cNvGrpSpPr>
              <a:grpSpLocks/>
            </p:cNvGrpSpPr>
            <p:nvPr/>
          </p:nvGrpSpPr>
          <p:grpSpPr bwMode="auto">
            <a:xfrm>
              <a:off x="4624" y="2680"/>
              <a:ext cx="28" cy="25"/>
              <a:chOff x="4995" y="1713"/>
              <a:chExt cx="28" cy="25"/>
            </a:xfrm>
          </p:grpSpPr>
          <p:sp>
            <p:nvSpPr>
              <p:cNvPr id="8319" name="Oval 90"/>
              <p:cNvSpPr>
                <a:spLocks noChangeArrowheads="1"/>
              </p:cNvSpPr>
              <p:nvPr/>
            </p:nvSpPr>
            <p:spPr bwMode="auto">
              <a:xfrm>
                <a:off x="4995" y="1713"/>
                <a:ext cx="28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0" name="Oval 91"/>
              <p:cNvSpPr>
                <a:spLocks noChangeArrowheads="1"/>
              </p:cNvSpPr>
              <p:nvPr/>
            </p:nvSpPr>
            <p:spPr bwMode="auto">
              <a:xfrm>
                <a:off x="4995" y="1713"/>
                <a:ext cx="28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21" name="Line 92"/>
              <p:cNvSpPr>
                <a:spLocks noChangeShapeType="1"/>
              </p:cNvSpPr>
              <p:nvPr/>
            </p:nvSpPr>
            <p:spPr bwMode="auto">
              <a:xfrm>
                <a:off x="4999" y="1717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2" name="Line 93"/>
              <p:cNvSpPr>
                <a:spLocks noChangeShapeType="1"/>
              </p:cNvSpPr>
              <p:nvPr/>
            </p:nvSpPr>
            <p:spPr bwMode="auto">
              <a:xfrm flipV="1">
                <a:off x="4999" y="1717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1" name="Group 99"/>
            <p:cNvGrpSpPr>
              <a:grpSpLocks/>
            </p:cNvGrpSpPr>
            <p:nvPr/>
          </p:nvGrpSpPr>
          <p:grpSpPr bwMode="auto">
            <a:xfrm>
              <a:off x="4364" y="2780"/>
              <a:ext cx="29" cy="24"/>
              <a:chOff x="4735" y="1813"/>
              <a:chExt cx="29" cy="24"/>
            </a:xfrm>
          </p:grpSpPr>
          <p:sp>
            <p:nvSpPr>
              <p:cNvPr id="8315" name="Oval 95"/>
              <p:cNvSpPr>
                <a:spLocks noChangeArrowheads="1"/>
              </p:cNvSpPr>
              <p:nvPr/>
            </p:nvSpPr>
            <p:spPr bwMode="auto">
              <a:xfrm>
                <a:off x="4735" y="1813"/>
                <a:ext cx="29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16" name="Oval 96"/>
              <p:cNvSpPr>
                <a:spLocks noChangeArrowheads="1"/>
              </p:cNvSpPr>
              <p:nvPr/>
            </p:nvSpPr>
            <p:spPr bwMode="auto">
              <a:xfrm>
                <a:off x="4735" y="1813"/>
                <a:ext cx="29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17" name="Line 97"/>
              <p:cNvSpPr>
                <a:spLocks noChangeShapeType="1"/>
              </p:cNvSpPr>
              <p:nvPr/>
            </p:nvSpPr>
            <p:spPr bwMode="auto">
              <a:xfrm>
                <a:off x="4740" y="181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8" name="Line 98"/>
              <p:cNvSpPr>
                <a:spLocks noChangeShapeType="1"/>
              </p:cNvSpPr>
              <p:nvPr/>
            </p:nvSpPr>
            <p:spPr bwMode="auto">
              <a:xfrm flipV="1">
                <a:off x="4740" y="181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2" name="Group 104"/>
            <p:cNvGrpSpPr>
              <a:grpSpLocks/>
            </p:cNvGrpSpPr>
            <p:nvPr/>
          </p:nvGrpSpPr>
          <p:grpSpPr bwMode="auto">
            <a:xfrm>
              <a:off x="4537" y="3151"/>
              <a:ext cx="29" cy="25"/>
              <a:chOff x="4908" y="2184"/>
              <a:chExt cx="29" cy="25"/>
            </a:xfrm>
          </p:grpSpPr>
          <p:sp>
            <p:nvSpPr>
              <p:cNvPr id="8311" name="Oval 100"/>
              <p:cNvSpPr>
                <a:spLocks noChangeArrowheads="1"/>
              </p:cNvSpPr>
              <p:nvPr/>
            </p:nvSpPr>
            <p:spPr bwMode="auto">
              <a:xfrm>
                <a:off x="4908" y="2184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12" name="Oval 101"/>
              <p:cNvSpPr>
                <a:spLocks noChangeArrowheads="1"/>
              </p:cNvSpPr>
              <p:nvPr/>
            </p:nvSpPr>
            <p:spPr bwMode="auto">
              <a:xfrm>
                <a:off x="4908" y="2184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13" name="Line 102"/>
              <p:cNvSpPr>
                <a:spLocks noChangeShapeType="1"/>
              </p:cNvSpPr>
              <p:nvPr/>
            </p:nvSpPr>
            <p:spPr bwMode="auto">
              <a:xfrm>
                <a:off x="4913" y="2188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4" name="Line 103"/>
              <p:cNvSpPr>
                <a:spLocks noChangeShapeType="1"/>
              </p:cNvSpPr>
              <p:nvPr/>
            </p:nvSpPr>
            <p:spPr bwMode="auto">
              <a:xfrm flipV="1">
                <a:off x="4913" y="2188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3" name="Group 109"/>
            <p:cNvGrpSpPr>
              <a:grpSpLocks/>
            </p:cNvGrpSpPr>
            <p:nvPr/>
          </p:nvGrpSpPr>
          <p:grpSpPr bwMode="auto">
            <a:xfrm>
              <a:off x="3615" y="2532"/>
              <a:ext cx="28" cy="24"/>
              <a:chOff x="3986" y="1565"/>
              <a:chExt cx="28" cy="24"/>
            </a:xfrm>
          </p:grpSpPr>
          <p:sp>
            <p:nvSpPr>
              <p:cNvPr id="8307" name="Oval 105"/>
              <p:cNvSpPr>
                <a:spLocks noChangeArrowheads="1"/>
              </p:cNvSpPr>
              <p:nvPr/>
            </p:nvSpPr>
            <p:spPr bwMode="auto">
              <a:xfrm>
                <a:off x="3986" y="1565"/>
                <a:ext cx="28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8" name="Oval 106"/>
              <p:cNvSpPr>
                <a:spLocks noChangeArrowheads="1"/>
              </p:cNvSpPr>
              <p:nvPr/>
            </p:nvSpPr>
            <p:spPr bwMode="auto">
              <a:xfrm>
                <a:off x="3986" y="1565"/>
                <a:ext cx="28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9" name="Line 107"/>
              <p:cNvSpPr>
                <a:spLocks noChangeShapeType="1"/>
              </p:cNvSpPr>
              <p:nvPr/>
            </p:nvSpPr>
            <p:spPr bwMode="auto">
              <a:xfrm>
                <a:off x="3990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0" name="Line 108"/>
              <p:cNvSpPr>
                <a:spLocks noChangeShapeType="1"/>
              </p:cNvSpPr>
              <p:nvPr/>
            </p:nvSpPr>
            <p:spPr bwMode="auto">
              <a:xfrm flipV="1">
                <a:off x="3990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4" name="Group 114"/>
            <p:cNvGrpSpPr>
              <a:grpSpLocks/>
            </p:cNvGrpSpPr>
            <p:nvPr/>
          </p:nvGrpSpPr>
          <p:grpSpPr bwMode="auto">
            <a:xfrm>
              <a:off x="3759" y="3300"/>
              <a:ext cx="28" cy="24"/>
              <a:chOff x="4130" y="2333"/>
              <a:chExt cx="28" cy="24"/>
            </a:xfrm>
          </p:grpSpPr>
          <p:sp>
            <p:nvSpPr>
              <p:cNvPr id="8303" name="Oval 110"/>
              <p:cNvSpPr>
                <a:spLocks noChangeArrowheads="1"/>
              </p:cNvSpPr>
              <p:nvPr/>
            </p:nvSpPr>
            <p:spPr bwMode="auto">
              <a:xfrm>
                <a:off x="4130" y="2333"/>
                <a:ext cx="28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4" name="Oval 111"/>
              <p:cNvSpPr>
                <a:spLocks noChangeArrowheads="1"/>
              </p:cNvSpPr>
              <p:nvPr/>
            </p:nvSpPr>
            <p:spPr bwMode="auto">
              <a:xfrm>
                <a:off x="4130" y="2333"/>
                <a:ext cx="28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5" name="Line 112"/>
              <p:cNvSpPr>
                <a:spLocks noChangeShapeType="1"/>
              </p:cNvSpPr>
              <p:nvPr/>
            </p:nvSpPr>
            <p:spPr bwMode="auto">
              <a:xfrm>
                <a:off x="4134" y="233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" name="Line 113"/>
              <p:cNvSpPr>
                <a:spLocks noChangeShapeType="1"/>
              </p:cNvSpPr>
              <p:nvPr/>
            </p:nvSpPr>
            <p:spPr bwMode="auto">
              <a:xfrm flipV="1">
                <a:off x="4134" y="2336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5" name="Group 119"/>
            <p:cNvGrpSpPr>
              <a:grpSpLocks/>
            </p:cNvGrpSpPr>
            <p:nvPr/>
          </p:nvGrpSpPr>
          <p:grpSpPr bwMode="auto">
            <a:xfrm>
              <a:off x="3875" y="2333"/>
              <a:ext cx="28" cy="25"/>
              <a:chOff x="4246" y="1366"/>
              <a:chExt cx="28" cy="25"/>
            </a:xfrm>
          </p:grpSpPr>
          <p:sp>
            <p:nvSpPr>
              <p:cNvPr id="8299" name="Oval 115"/>
              <p:cNvSpPr>
                <a:spLocks noChangeArrowheads="1"/>
              </p:cNvSpPr>
              <p:nvPr/>
            </p:nvSpPr>
            <p:spPr bwMode="auto">
              <a:xfrm>
                <a:off x="4246" y="1366"/>
                <a:ext cx="28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0" name="Oval 116"/>
              <p:cNvSpPr>
                <a:spLocks noChangeArrowheads="1"/>
              </p:cNvSpPr>
              <p:nvPr/>
            </p:nvSpPr>
            <p:spPr bwMode="auto">
              <a:xfrm>
                <a:off x="4246" y="1366"/>
                <a:ext cx="28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01" name="Line 117"/>
              <p:cNvSpPr>
                <a:spLocks noChangeShapeType="1"/>
              </p:cNvSpPr>
              <p:nvPr/>
            </p:nvSpPr>
            <p:spPr bwMode="auto">
              <a:xfrm>
                <a:off x="4250" y="1370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" name="Line 118"/>
              <p:cNvSpPr>
                <a:spLocks noChangeShapeType="1"/>
              </p:cNvSpPr>
              <p:nvPr/>
            </p:nvSpPr>
            <p:spPr bwMode="auto">
              <a:xfrm flipV="1">
                <a:off x="4250" y="1370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6" name="Group 124"/>
            <p:cNvGrpSpPr>
              <a:grpSpLocks/>
            </p:cNvGrpSpPr>
            <p:nvPr/>
          </p:nvGrpSpPr>
          <p:grpSpPr bwMode="auto">
            <a:xfrm>
              <a:off x="4508" y="2433"/>
              <a:ext cx="29" cy="24"/>
              <a:chOff x="4879" y="1466"/>
              <a:chExt cx="29" cy="24"/>
            </a:xfrm>
          </p:grpSpPr>
          <p:sp>
            <p:nvSpPr>
              <p:cNvPr id="8295" name="Oval 120"/>
              <p:cNvSpPr>
                <a:spLocks noChangeArrowheads="1"/>
              </p:cNvSpPr>
              <p:nvPr/>
            </p:nvSpPr>
            <p:spPr bwMode="auto">
              <a:xfrm>
                <a:off x="4879" y="1466"/>
                <a:ext cx="29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96" name="Oval 121"/>
              <p:cNvSpPr>
                <a:spLocks noChangeArrowheads="1"/>
              </p:cNvSpPr>
              <p:nvPr/>
            </p:nvSpPr>
            <p:spPr bwMode="auto">
              <a:xfrm>
                <a:off x="4879" y="1466"/>
                <a:ext cx="29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97" name="Line 122"/>
              <p:cNvSpPr>
                <a:spLocks noChangeShapeType="1"/>
              </p:cNvSpPr>
              <p:nvPr/>
            </p:nvSpPr>
            <p:spPr bwMode="auto">
              <a:xfrm>
                <a:off x="4883" y="1469"/>
                <a:ext cx="21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" name="Line 123"/>
              <p:cNvSpPr>
                <a:spLocks noChangeShapeType="1"/>
              </p:cNvSpPr>
              <p:nvPr/>
            </p:nvSpPr>
            <p:spPr bwMode="auto">
              <a:xfrm flipV="1">
                <a:off x="4883" y="1469"/>
                <a:ext cx="21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7" name="Group 129"/>
            <p:cNvGrpSpPr>
              <a:grpSpLocks/>
            </p:cNvGrpSpPr>
            <p:nvPr/>
          </p:nvGrpSpPr>
          <p:grpSpPr bwMode="auto">
            <a:xfrm>
              <a:off x="4278" y="3052"/>
              <a:ext cx="29" cy="25"/>
              <a:chOff x="4649" y="2085"/>
              <a:chExt cx="29" cy="25"/>
            </a:xfrm>
          </p:grpSpPr>
          <p:sp>
            <p:nvSpPr>
              <p:cNvPr id="8291" name="Oval 125"/>
              <p:cNvSpPr>
                <a:spLocks noChangeArrowheads="1"/>
              </p:cNvSpPr>
              <p:nvPr/>
            </p:nvSpPr>
            <p:spPr bwMode="auto">
              <a:xfrm>
                <a:off x="4649" y="2085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92" name="Oval 126"/>
              <p:cNvSpPr>
                <a:spLocks noChangeArrowheads="1"/>
              </p:cNvSpPr>
              <p:nvPr/>
            </p:nvSpPr>
            <p:spPr bwMode="auto">
              <a:xfrm>
                <a:off x="4649" y="2085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93" name="Line 127"/>
              <p:cNvSpPr>
                <a:spLocks noChangeShapeType="1"/>
              </p:cNvSpPr>
              <p:nvPr/>
            </p:nvSpPr>
            <p:spPr bwMode="auto">
              <a:xfrm>
                <a:off x="4653" y="2089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4" name="Line 128"/>
              <p:cNvSpPr>
                <a:spLocks noChangeShapeType="1"/>
              </p:cNvSpPr>
              <p:nvPr/>
            </p:nvSpPr>
            <p:spPr bwMode="auto">
              <a:xfrm flipV="1">
                <a:off x="4653" y="2089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8" name="Group 134"/>
            <p:cNvGrpSpPr>
              <a:grpSpLocks/>
            </p:cNvGrpSpPr>
            <p:nvPr/>
          </p:nvGrpSpPr>
          <p:grpSpPr bwMode="auto">
            <a:xfrm>
              <a:off x="4508" y="2804"/>
              <a:ext cx="29" cy="25"/>
              <a:chOff x="4879" y="1837"/>
              <a:chExt cx="29" cy="25"/>
            </a:xfrm>
          </p:grpSpPr>
          <p:sp>
            <p:nvSpPr>
              <p:cNvPr id="8287" name="Oval 130"/>
              <p:cNvSpPr>
                <a:spLocks noChangeArrowheads="1"/>
              </p:cNvSpPr>
              <p:nvPr/>
            </p:nvSpPr>
            <p:spPr bwMode="auto">
              <a:xfrm>
                <a:off x="4879" y="1837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8" name="Oval 131"/>
              <p:cNvSpPr>
                <a:spLocks noChangeArrowheads="1"/>
              </p:cNvSpPr>
              <p:nvPr/>
            </p:nvSpPr>
            <p:spPr bwMode="auto">
              <a:xfrm>
                <a:off x="4879" y="1837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9" name="Line 132"/>
              <p:cNvSpPr>
                <a:spLocks noChangeShapeType="1"/>
              </p:cNvSpPr>
              <p:nvPr/>
            </p:nvSpPr>
            <p:spPr bwMode="auto">
              <a:xfrm>
                <a:off x="4883" y="1841"/>
                <a:ext cx="21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0" name="Line 133"/>
              <p:cNvSpPr>
                <a:spLocks noChangeShapeType="1"/>
              </p:cNvSpPr>
              <p:nvPr/>
            </p:nvSpPr>
            <p:spPr bwMode="auto">
              <a:xfrm flipV="1">
                <a:off x="4883" y="1841"/>
                <a:ext cx="21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59" name="Group 139"/>
            <p:cNvGrpSpPr>
              <a:grpSpLocks/>
            </p:cNvGrpSpPr>
            <p:nvPr/>
          </p:nvGrpSpPr>
          <p:grpSpPr bwMode="auto">
            <a:xfrm>
              <a:off x="4768" y="3052"/>
              <a:ext cx="29" cy="25"/>
              <a:chOff x="5139" y="2085"/>
              <a:chExt cx="29" cy="25"/>
            </a:xfrm>
          </p:grpSpPr>
          <p:sp>
            <p:nvSpPr>
              <p:cNvPr id="8283" name="Oval 135"/>
              <p:cNvSpPr>
                <a:spLocks noChangeArrowheads="1"/>
              </p:cNvSpPr>
              <p:nvPr/>
            </p:nvSpPr>
            <p:spPr bwMode="auto">
              <a:xfrm>
                <a:off x="5139" y="2085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4" name="Oval 136"/>
              <p:cNvSpPr>
                <a:spLocks noChangeArrowheads="1"/>
              </p:cNvSpPr>
              <p:nvPr/>
            </p:nvSpPr>
            <p:spPr bwMode="auto">
              <a:xfrm>
                <a:off x="5139" y="2085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5" name="Line 137"/>
              <p:cNvSpPr>
                <a:spLocks noChangeShapeType="1"/>
              </p:cNvSpPr>
              <p:nvPr/>
            </p:nvSpPr>
            <p:spPr bwMode="auto">
              <a:xfrm>
                <a:off x="5143" y="2089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6" name="Line 138"/>
              <p:cNvSpPr>
                <a:spLocks noChangeShapeType="1"/>
              </p:cNvSpPr>
              <p:nvPr/>
            </p:nvSpPr>
            <p:spPr bwMode="auto">
              <a:xfrm flipV="1">
                <a:off x="5143" y="2089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0" name="Group 144"/>
            <p:cNvGrpSpPr>
              <a:grpSpLocks/>
            </p:cNvGrpSpPr>
            <p:nvPr/>
          </p:nvGrpSpPr>
          <p:grpSpPr bwMode="auto">
            <a:xfrm>
              <a:off x="3701" y="2804"/>
              <a:ext cx="29" cy="25"/>
              <a:chOff x="4072" y="1837"/>
              <a:chExt cx="29" cy="25"/>
            </a:xfrm>
          </p:grpSpPr>
          <p:sp>
            <p:nvSpPr>
              <p:cNvPr id="8279" name="Oval 140"/>
              <p:cNvSpPr>
                <a:spLocks noChangeArrowheads="1"/>
              </p:cNvSpPr>
              <p:nvPr/>
            </p:nvSpPr>
            <p:spPr bwMode="auto">
              <a:xfrm>
                <a:off x="4072" y="1837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0" name="Oval 141"/>
              <p:cNvSpPr>
                <a:spLocks noChangeArrowheads="1"/>
              </p:cNvSpPr>
              <p:nvPr/>
            </p:nvSpPr>
            <p:spPr bwMode="auto">
              <a:xfrm>
                <a:off x="4072" y="1837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81" name="Line 142"/>
              <p:cNvSpPr>
                <a:spLocks noChangeShapeType="1"/>
              </p:cNvSpPr>
              <p:nvPr/>
            </p:nvSpPr>
            <p:spPr bwMode="auto">
              <a:xfrm>
                <a:off x="4076" y="1841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2" name="Line 143"/>
              <p:cNvSpPr>
                <a:spLocks noChangeShapeType="1"/>
              </p:cNvSpPr>
              <p:nvPr/>
            </p:nvSpPr>
            <p:spPr bwMode="auto">
              <a:xfrm flipV="1">
                <a:off x="4076" y="1841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1" name="Group 149"/>
            <p:cNvGrpSpPr>
              <a:grpSpLocks/>
            </p:cNvGrpSpPr>
            <p:nvPr/>
          </p:nvGrpSpPr>
          <p:grpSpPr bwMode="auto">
            <a:xfrm>
              <a:off x="3875" y="2532"/>
              <a:ext cx="28" cy="24"/>
              <a:chOff x="4246" y="1565"/>
              <a:chExt cx="28" cy="24"/>
            </a:xfrm>
          </p:grpSpPr>
          <p:sp>
            <p:nvSpPr>
              <p:cNvPr id="8275" name="Oval 145"/>
              <p:cNvSpPr>
                <a:spLocks noChangeArrowheads="1"/>
              </p:cNvSpPr>
              <p:nvPr/>
            </p:nvSpPr>
            <p:spPr bwMode="auto">
              <a:xfrm>
                <a:off x="4246" y="1565"/>
                <a:ext cx="28" cy="2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76" name="Oval 146"/>
              <p:cNvSpPr>
                <a:spLocks noChangeArrowheads="1"/>
              </p:cNvSpPr>
              <p:nvPr/>
            </p:nvSpPr>
            <p:spPr bwMode="auto">
              <a:xfrm>
                <a:off x="4246" y="1565"/>
                <a:ext cx="28" cy="24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77" name="Line 147"/>
              <p:cNvSpPr>
                <a:spLocks noChangeShapeType="1"/>
              </p:cNvSpPr>
              <p:nvPr/>
            </p:nvSpPr>
            <p:spPr bwMode="auto">
              <a:xfrm>
                <a:off x="4250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8" name="Line 148"/>
              <p:cNvSpPr>
                <a:spLocks noChangeShapeType="1"/>
              </p:cNvSpPr>
              <p:nvPr/>
            </p:nvSpPr>
            <p:spPr bwMode="auto">
              <a:xfrm flipV="1">
                <a:off x="4250" y="1568"/>
                <a:ext cx="20" cy="1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2" name="Group 154"/>
            <p:cNvGrpSpPr>
              <a:grpSpLocks/>
            </p:cNvGrpSpPr>
            <p:nvPr/>
          </p:nvGrpSpPr>
          <p:grpSpPr bwMode="auto">
            <a:xfrm>
              <a:off x="4941" y="2581"/>
              <a:ext cx="28" cy="25"/>
              <a:chOff x="5312" y="1614"/>
              <a:chExt cx="28" cy="25"/>
            </a:xfrm>
          </p:grpSpPr>
          <p:sp>
            <p:nvSpPr>
              <p:cNvPr id="8271" name="Oval 150"/>
              <p:cNvSpPr>
                <a:spLocks noChangeArrowheads="1"/>
              </p:cNvSpPr>
              <p:nvPr/>
            </p:nvSpPr>
            <p:spPr bwMode="auto">
              <a:xfrm>
                <a:off x="5312" y="1614"/>
                <a:ext cx="28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72" name="Oval 151"/>
              <p:cNvSpPr>
                <a:spLocks noChangeArrowheads="1"/>
              </p:cNvSpPr>
              <p:nvPr/>
            </p:nvSpPr>
            <p:spPr bwMode="auto">
              <a:xfrm>
                <a:off x="5312" y="1614"/>
                <a:ext cx="28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73" name="Line 152"/>
              <p:cNvSpPr>
                <a:spLocks noChangeShapeType="1"/>
              </p:cNvSpPr>
              <p:nvPr/>
            </p:nvSpPr>
            <p:spPr bwMode="auto">
              <a:xfrm>
                <a:off x="5316" y="1618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4" name="Line 153"/>
              <p:cNvSpPr>
                <a:spLocks noChangeShapeType="1"/>
              </p:cNvSpPr>
              <p:nvPr/>
            </p:nvSpPr>
            <p:spPr bwMode="auto">
              <a:xfrm flipV="1">
                <a:off x="5316" y="1618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63" name="Group 159"/>
            <p:cNvGrpSpPr>
              <a:grpSpLocks/>
            </p:cNvGrpSpPr>
            <p:nvPr/>
          </p:nvGrpSpPr>
          <p:grpSpPr bwMode="auto">
            <a:xfrm>
              <a:off x="3586" y="2754"/>
              <a:ext cx="29" cy="25"/>
              <a:chOff x="3957" y="1787"/>
              <a:chExt cx="29" cy="25"/>
            </a:xfrm>
          </p:grpSpPr>
          <p:sp>
            <p:nvSpPr>
              <p:cNvPr id="8267" name="Oval 155"/>
              <p:cNvSpPr>
                <a:spLocks noChangeArrowheads="1"/>
              </p:cNvSpPr>
              <p:nvPr/>
            </p:nvSpPr>
            <p:spPr bwMode="auto">
              <a:xfrm>
                <a:off x="3957" y="1787"/>
                <a:ext cx="29" cy="2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68" name="Oval 156"/>
              <p:cNvSpPr>
                <a:spLocks noChangeArrowheads="1"/>
              </p:cNvSpPr>
              <p:nvPr/>
            </p:nvSpPr>
            <p:spPr bwMode="auto">
              <a:xfrm>
                <a:off x="3957" y="1787"/>
                <a:ext cx="29" cy="25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69" name="Line 157"/>
              <p:cNvSpPr>
                <a:spLocks noChangeShapeType="1"/>
              </p:cNvSpPr>
              <p:nvPr/>
            </p:nvSpPr>
            <p:spPr bwMode="auto">
              <a:xfrm>
                <a:off x="3961" y="1791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0" name="Line 158"/>
              <p:cNvSpPr>
                <a:spLocks noChangeShapeType="1"/>
              </p:cNvSpPr>
              <p:nvPr/>
            </p:nvSpPr>
            <p:spPr bwMode="auto">
              <a:xfrm flipV="1">
                <a:off x="3961" y="1791"/>
                <a:ext cx="20" cy="17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64" name="Rectangle 160"/>
            <p:cNvSpPr>
              <a:spLocks noChangeArrowheads="1"/>
            </p:cNvSpPr>
            <p:nvPr/>
          </p:nvSpPr>
          <p:spPr bwMode="auto">
            <a:xfrm>
              <a:off x="3244" y="2784"/>
              <a:ext cx="16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2α</a:t>
              </a:r>
              <a:r>
                <a:rPr lang="en-US" sz="1400">
                  <a:sym typeface="Symbol" charset="0"/>
                </a:rPr>
                <a:t></a:t>
              </a:r>
            </a:p>
          </p:txBody>
        </p:sp>
        <p:sp>
          <p:nvSpPr>
            <p:cNvPr id="8265" name="AutoShape 161"/>
            <p:cNvSpPr>
              <a:spLocks/>
            </p:cNvSpPr>
            <p:nvPr/>
          </p:nvSpPr>
          <p:spPr bwMode="auto">
            <a:xfrm>
              <a:off x="3456" y="2736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266" name="AutoShape 162"/>
            <p:cNvSpPr>
              <a:spLocks/>
            </p:cNvSpPr>
            <p:nvPr/>
          </p:nvSpPr>
          <p:spPr bwMode="auto">
            <a:xfrm rot="-5400000">
              <a:off x="3960" y="338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aphicFrame>
        <p:nvGraphicFramePr>
          <p:cNvPr id="8194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5133"/>
              </p:ext>
            </p:extLst>
          </p:nvPr>
        </p:nvGraphicFramePr>
        <p:xfrm>
          <a:off x="2886075" y="3763963"/>
          <a:ext cx="2590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1765080" imgH="749160" progId="Equation.3">
                  <p:embed/>
                </p:oleObj>
              </mc:Choice>
              <mc:Fallback>
                <p:oleObj name="Equation" r:id="rId3" imgW="176508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763963"/>
                        <a:ext cx="2590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5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Density-based Approaches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>
                <a:latin typeface="Arial" charset="0"/>
              </a:rPr>
              <a:t>Discussion</a:t>
            </a:r>
          </a:p>
          <a:p>
            <a:pPr lvl="2"/>
            <a:r>
              <a:rPr lang="en-US">
                <a:latin typeface="Arial" charset="0"/>
              </a:rPr>
              <a:t>Exponential runtime w.r.t. data dimensionality</a:t>
            </a:r>
          </a:p>
          <a:p>
            <a:pPr lvl="2"/>
            <a:r>
              <a:rPr lang="en-US">
                <a:latin typeface="Arial" charset="0"/>
              </a:rPr>
              <a:t>Output:</a:t>
            </a:r>
          </a:p>
          <a:p>
            <a:pPr lvl="3"/>
            <a:r>
              <a:rPr lang="en-US">
                <a:latin typeface="Arial" charset="0"/>
              </a:rPr>
              <a:t>Score (MDEF) or</a:t>
            </a:r>
          </a:p>
          <a:p>
            <a:pPr lvl="3"/>
            <a:r>
              <a:rPr lang="en-US">
                <a:latin typeface="Arial" charset="0"/>
              </a:rPr>
              <a:t>Label: if MDEF of a point &gt; 3</a:t>
            </a:r>
            <a:r>
              <a:rPr lang="en-US" baseline="30000">
                <a:latin typeface="Arial" charset="0"/>
              </a:rPr>
              <a:t>.</a:t>
            </a:r>
            <a:r>
              <a:rPr lang="en-US">
                <a:latin typeface="Arial" charset="0"/>
                <a:sym typeface="Symbol" charset="0"/>
              </a:rPr>
              <a:t>MDEF then this point is marked as outlier</a:t>
            </a:r>
          </a:p>
          <a:p>
            <a:pPr lvl="3"/>
            <a:r>
              <a:rPr lang="en-US">
                <a:latin typeface="Arial" charset="0"/>
              </a:rPr>
              <a:t>LOCI plot</a:t>
            </a:r>
          </a:p>
          <a:p>
            <a:pPr lvl="4"/>
            <a:r>
              <a:rPr lang="en-US">
                <a:latin typeface="Arial" charset="0"/>
              </a:rPr>
              <a:t>At which resolution is a point an outlier (if any)</a:t>
            </a:r>
          </a:p>
          <a:p>
            <a:pPr lvl="4"/>
            <a:r>
              <a:rPr lang="en-US">
                <a:latin typeface="Arial" charset="0"/>
              </a:rPr>
              <a:t>Additional information such as diameter of clusters, distances to clusters, etc.</a:t>
            </a:r>
          </a:p>
          <a:p>
            <a:pPr lvl="2"/>
            <a:r>
              <a:rPr lang="en-US">
                <a:latin typeface="Arial" charset="0"/>
              </a:rPr>
              <a:t>All interesting resolutions, i.e., possible values for </a:t>
            </a:r>
            <a:r>
              <a:rPr lang="en-US">
                <a:latin typeface="Arial" charset="0"/>
                <a:sym typeface="Symbol" charset="0"/>
              </a:rPr>
              <a:t>,</a:t>
            </a:r>
            <a:r>
              <a:rPr lang="en-US">
                <a:latin typeface="Arial" charset="0"/>
              </a:rPr>
              <a:t> (from local to global) are tested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C29E83F-1AD8-3B48-A391-28E98C5A413D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25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9296400" cy="685800"/>
          </a:xfrm>
        </p:spPr>
        <p:txBody>
          <a:bodyPr/>
          <a:lstStyle/>
          <a:p>
            <a:r>
              <a:rPr lang="en-US" sz="2800">
                <a:latin typeface="Berlin Sans FB Demi" charset="0"/>
              </a:rPr>
              <a:t>Density-Based Outlier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6019800" cy="2514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Arial" charset="0"/>
              </a:rPr>
              <a:t>Local outliers: Outliers comparing to their local neighborhoods, instead of the global data distribution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charset="0"/>
              </a:rPr>
              <a:t>In Fig., o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o2 are local outliers to C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, o</a:t>
            </a:r>
            <a:r>
              <a:rPr lang="en-US" sz="2000" baseline="-25000">
                <a:latin typeface="Arial" charset="0"/>
              </a:rPr>
              <a:t>3</a:t>
            </a:r>
            <a:r>
              <a:rPr lang="en-US" sz="2000">
                <a:latin typeface="Arial" charset="0"/>
              </a:rPr>
              <a:t> is a global outlier, but o</a:t>
            </a:r>
            <a:r>
              <a:rPr lang="en-US" sz="2000" baseline="-25000">
                <a:latin typeface="Arial" charset="0"/>
              </a:rPr>
              <a:t>4</a:t>
            </a:r>
            <a:r>
              <a:rPr lang="en-US" sz="2000">
                <a:latin typeface="Arial" charset="0"/>
              </a:rPr>
              <a:t> is not an outlier.  However, proximity-based clustering cannot find o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o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are outlier (e.g., comparing with O</a:t>
            </a:r>
            <a:r>
              <a:rPr lang="en-US" sz="2000" baseline="-25000">
                <a:latin typeface="Arial" charset="0"/>
              </a:rPr>
              <a:t>4</a:t>
            </a:r>
            <a:r>
              <a:rPr lang="en-US" sz="2000">
                <a:latin typeface="Arial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26</a:t>
            </a:fld>
            <a:endParaRPr lang="en-US"/>
          </a:p>
        </p:txBody>
      </p:sp>
      <p:sp>
        <p:nvSpPr>
          <p:cNvPr id="2867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5B34A2D7-34B2-0D47-B67E-628DF584A340}" type="slidenum">
              <a:rPr lang="en-US" sz="1200" b="1">
                <a:latin typeface="Calibri" charset="0"/>
              </a:rPr>
              <a:pPr algn="r" eaLnBrk="1" hangingPunct="1"/>
              <a:t>26</a:t>
            </a:fld>
            <a:endParaRPr lang="en-US" sz="1200" b="1">
              <a:latin typeface="Calibri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04800" y="3657600"/>
            <a:ext cx="8686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Intuition (density-based outlier detection): The density around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an outlier</a:t>
            </a:r>
            <a:r>
              <a:rPr lang="en-US" sz="2000">
                <a:latin typeface="Arial" charset="0"/>
              </a:rPr>
              <a:t> object is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significantly different from</a:t>
            </a:r>
            <a:r>
              <a:rPr lang="en-US" sz="2000">
                <a:latin typeface="Arial" charset="0"/>
              </a:rPr>
              <a:t> the density around its neighbors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Method: Use the relative density of an object against its neighbors as the indicator of the degree of the object being outliers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 i="1">
                <a:latin typeface="Arial" charset="0"/>
              </a:rPr>
              <a:t>k-distance</a:t>
            </a:r>
            <a:r>
              <a:rPr lang="en-US" sz="2000">
                <a:latin typeface="Arial" charset="0"/>
              </a:rPr>
              <a:t> of an object o, dist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(o): distance between o and its k-th NN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 i="1">
                <a:latin typeface="Arial" charset="0"/>
              </a:rPr>
              <a:t>k-distance neighborhood</a:t>
            </a:r>
            <a:r>
              <a:rPr lang="en-US" sz="2000">
                <a:latin typeface="Arial" charset="0"/>
              </a:rPr>
              <a:t> of o, N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(o) = {o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| 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 in D, dist(o, 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) </a:t>
            </a:r>
            <a:r>
              <a:rPr lang="en-US" sz="2000">
                <a:latin typeface="Arial" charset="0"/>
                <a:cs typeface="Arial" charset="0"/>
              </a:rPr>
              <a:t>≤</a:t>
            </a:r>
            <a:r>
              <a:rPr lang="en-US" sz="2000">
                <a:latin typeface="Arial" charset="0"/>
              </a:rPr>
              <a:t> dist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(o)}</a:t>
            </a:r>
          </a:p>
          <a:p>
            <a:pPr marL="742950" lvl="1" indent="-28575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N</a:t>
            </a:r>
            <a:r>
              <a:rPr lang="en-US" sz="2000" baseline="-25000">
                <a:latin typeface="Arial" charset="0"/>
              </a:rPr>
              <a:t>k</a:t>
            </a:r>
            <a:r>
              <a:rPr lang="en-US" sz="2000">
                <a:latin typeface="Arial" charset="0"/>
              </a:rPr>
              <a:t>(o) could be bigger than k since multiple objects may have identical distance to o</a:t>
            </a: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990600"/>
            <a:ext cx="290671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9296400" cy="685800"/>
          </a:xfrm>
        </p:spPr>
        <p:txBody>
          <a:bodyPr/>
          <a:lstStyle/>
          <a:p>
            <a:r>
              <a:rPr lang="en-US" sz="2800">
                <a:latin typeface="Berlin Sans FB Demi" charset="0"/>
              </a:rPr>
              <a:t>Local Outlier Factor: LOF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5257800" cy="251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>
                <a:latin typeface="Arial" charset="0"/>
              </a:rPr>
              <a:t>Reachability distance from </a:t>
            </a:r>
            <a:r>
              <a:rPr lang="en-US" sz="2000" i="1">
                <a:latin typeface="Arial" charset="0"/>
              </a:rPr>
              <a:t>o</a:t>
            </a:r>
            <a:r>
              <a:rPr lang="ja-JP" altLang="en-US" sz="2000" i="1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 to </a:t>
            </a:r>
            <a:r>
              <a:rPr lang="en-US" sz="2000" i="1">
                <a:latin typeface="Arial" charset="0"/>
              </a:rPr>
              <a:t>o</a:t>
            </a:r>
            <a:r>
              <a:rPr lang="en-US" sz="2000">
                <a:latin typeface="Arial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000">
              <a:latin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sz="2000">
                <a:latin typeface="Arial" charset="0"/>
              </a:rPr>
              <a:t>where k is a user-specified parameter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rial" charset="0"/>
              </a:rPr>
              <a:t>Local reachability density of </a:t>
            </a:r>
            <a:r>
              <a:rPr lang="en-US" sz="2000" i="1">
                <a:latin typeface="Arial" charset="0"/>
              </a:rPr>
              <a:t>o</a:t>
            </a:r>
            <a:r>
              <a:rPr lang="en-US" sz="2000">
                <a:latin typeface="Arial" charset="0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27</a:t>
            </a:fld>
            <a:endParaRPr lang="en-US"/>
          </a:p>
        </p:txBody>
      </p:sp>
      <p:sp>
        <p:nvSpPr>
          <p:cNvPr id="2970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BEDE4E2C-A704-7848-8C77-CA0F99D574EA}" type="slidenum">
              <a:rPr lang="en-US" sz="1200" b="1">
                <a:latin typeface="Calibri" charset="0"/>
              </a:rPr>
              <a:pPr algn="r" eaLnBrk="1" hangingPunct="1"/>
              <a:t>27</a:t>
            </a:fld>
            <a:endParaRPr lang="en-US" sz="1200" b="1">
              <a:latin typeface="Calibri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4800" y="3352800"/>
            <a:ext cx="8686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LOF (Local outlier factor) of an object o is the average of the ratio of local reachability of </a:t>
            </a:r>
            <a:r>
              <a:rPr lang="en-US" sz="2000" i="1">
                <a:latin typeface="Arial" charset="0"/>
              </a:rPr>
              <a:t>o</a:t>
            </a:r>
            <a:r>
              <a:rPr lang="en-US" sz="2000">
                <a:latin typeface="Arial" charset="0"/>
              </a:rPr>
              <a:t> and those of </a:t>
            </a:r>
            <a:r>
              <a:rPr lang="en-US" sz="2000" i="1">
                <a:latin typeface="Arial" charset="0"/>
              </a:rPr>
              <a:t>o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s k-nearest neighbors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000">
              <a:latin typeface="Arial" charset="0"/>
            </a:endParaRP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endParaRPr lang="en-US" sz="2000" i="1">
              <a:latin typeface="Arial" charset="0"/>
            </a:endParaRP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The lower the local reachability density of o, and the higher the local reachability density of the kNN of o, the higher LOF</a:t>
            </a:r>
          </a:p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This captures a local outlier whose local density is relatively low comparing to the local densities of its kNN</a:t>
            </a:r>
          </a:p>
        </p:txBody>
      </p:sp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90600"/>
            <a:ext cx="3352800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0292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4625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5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Berlin Sans FB Demi" charset="0"/>
              </a:rPr>
              <a:t>Clustering-Based Outlier Detection (1 &amp; 2):</a:t>
            </a:r>
            <a:br>
              <a:rPr lang="en-US" sz="3200" dirty="0">
                <a:latin typeface="Berlin Sans FB Demi" charset="0"/>
              </a:rPr>
            </a:br>
            <a:r>
              <a:rPr lang="en-US" sz="2400" dirty="0">
                <a:latin typeface="Berlin Sans FB Demi" charset="0"/>
              </a:rPr>
              <a:t>Not belong to any cluster, or far from the closest one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10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An object is an outlier if (1) it does not belong to any cluster, (2) there is a large distance between the object and its closest cluster , or (3) it belongs to a small or sparse cluster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28</a:t>
            </a:fld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3" y="1752600"/>
            <a:ext cx="1963737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8" y="3429000"/>
            <a:ext cx="2144712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52400" y="1905000"/>
            <a:ext cx="6858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Case I: Not belong to any cluster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Identify animals not part of a flock:  Using a density-based clustering method such as DBSCAN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Case 2:  Far from its closest cluster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Using k-means, partition data points of into clusters 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For each object o, assign an outlier score based on its distance from its closest center </a:t>
            </a:r>
          </a:p>
          <a:p>
            <a:pPr marL="1143000" lvl="2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If dist(o, c</a:t>
            </a:r>
            <a:r>
              <a:rPr lang="en-US" sz="2000" baseline="-25000">
                <a:latin typeface="Arial" charset="0"/>
              </a:rPr>
              <a:t>o</a:t>
            </a:r>
            <a:r>
              <a:rPr lang="en-US" sz="2000">
                <a:latin typeface="Arial" charset="0"/>
              </a:rPr>
              <a:t>)/avg_dist(c</a:t>
            </a:r>
            <a:r>
              <a:rPr lang="en-US" sz="2000" baseline="-25000">
                <a:latin typeface="Arial" charset="0"/>
              </a:rPr>
              <a:t>o</a:t>
            </a:r>
            <a:r>
              <a:rPr lang="en-US" sz="2000">
                <a:latin typeface="Arial" charset="0"/>
              </a:rPr>
              <a:t>) is large, likely an outlier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Ex. Intrusion detection: Consider the similarity between data points and the clusters in a training data set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52400" y="5410200"/>
            <a:ext cx="8839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Use a training set to find patterns of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normal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data, e.g., frequent itemsets in each segment, and cluster similar connections into groups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Compare new data points with the clusters mined</a:t>
            </a:r>
            <a:r>
              <a:rPr lang="en-US" sz="2000">
                <a:latin typeface="Arial" charset="0"/>
                <a:cs typeface="Arial" charset="0"/>
              </a:rPr>
              <a:t>—</a:t>
            </a:r>
            <a:r>
              <a:rPr lang="en-US" sz="2000">
                <a:latin typeface="Arial" charset="0"/>
              </a:rPr>
              <a:t>Outliers are possible attacks</a:t>
            </a:r>
          </a:p>
        </p:txBody>
      </p:sp>
      <p:sp>
        <p:nvSpPr>
          <p:cNvPr id="3175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6233B8BD-FA72-AB49-986F-3C3354F6C3C0}" type="slidenum">
              <a:rPr lang="en-US" sz="1400" b="1">
                <a:latin typeface="Calibri" charset="0"/>
              </a:rPr>
              <a:pPr algn="r" eaLnBrk="1" hangingPunct="1"/>
              <a:t>28</a:t>
            </a:fld>
            <a:endParaRPr lang="en-US" sz="1400" b="1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066800"/>
            <a:ext cx="2605087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64770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i="1">
                <a:latin typeface="Arial" charset="0"/>
              </a:rPr>
              <a:t>FindCBLOF: </a:t>
            </a:r>
            <a:r>
              <a:rPr lang="en-US" sz="2000">
                <a:latin typeface="Arial" charset="0"/>
              </a:rPr>
              <a:t>Detect outliers in small clusters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latin typeface="Arial" charset="0"/>
              </a:rPr>
              <a:t>Find clusters, and sort them in decreasing size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latin typeface="Arial" charset="0"/>
              </a:rPr>
              <a:t>To each data point, assign a </a:t>
            </a:r>
            <a:r>
              <a:rPr lang="en-US" sz="2000" i="1">
                <a:latin typeface="Arial" charset="0"/>
              </a:rPr>
              <a:t>cluster-based local outlier factor </a:t>
            </a:r>
            <a:r>
              <a:rPr lang="en-US" sz="2000">
                <a:latin typeface="Arial" charset="0"/>
              </a:rPr>
              <a:t>(CBLOF):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latin typeface="Arial" charset="0"/>
              </a:rPr>
              <a:t>If obj p belongs to a large cluster, CBLOF = cluster_size X similarity between p and cluster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latin typeface="Arial" charset="0"/>
              </a:rPr>
              <a:t>If p belongs to a small one, CBLOF = cluster size X  similarity betw. p and the closest large 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29</a:t>
            </a:fld>
            <a:endParaRPr lang="en-US"/>
          </a:p>
        </p:txBody>
      </p:sp>
      <p:sp>
        <p:nvSpPr>
          <p:cNvPr id="3277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A693A2DE-AA41-F94E-8977-4E999C14F5C1}" type="slidenum">
              <a:rPr lang="en-US" sz="1400" b="1">
                <a:latin typeface="Calibri" charset="0"/>
              </a:rPr>
              <a:pPr algn="r" eaLnBrk="1" hangingPunct="1"/>
              <a:t>29</a:t>
            </a:fld>
            <a:endParaRPr lang="en-US" sz="1400" b="1">
              <a:latin typeface="Calibri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/>
            <a:r>
              <a:rPr lang="en-US" sz="3200">
                <a:solidFill>
                  <a:schemeClr val="tx2"/>
                </a:solidFill>
                <a:latin typeface="Berlin Sans FB Demi" charset="0"/>
              </a:rPr>
              <a:t>Clustering-Based Outlier Detection (3): </a:t>
            </a:r>
            <a:br>
              <a:rPr lang="en-US" sz="3200">
                <a:solidFill>
                  <a:schemeClr val="tx2"/>
                </a:solidFill>
                <a:latin typeface="Berlin Sans FB Demi" charset="0"/>
              </a:rPr>
            </a:br>
            <a:r>
              <a:rPr lang="en-US" sz="3200">
                <a:solidFill>
                  <a:schemeClr val="tx2"/>
                </a:solidFill>
                <a:latin typeface="Berlin Sans FB Demi" charset="0"/>
              </a:rPr>
              <a:t>Detecting Outliers in Small Clusters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228600" y="4648200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000">
                <a:latin typeface="Arial" charset="0"/>
              </a:rPr>
              <a:t>Ex. In the figure, o is outlier since its closest large cluster is C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, but the similarity between o and C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is small. For any point in C</a:t>
            </a:r>
            <a:r>
              <a:rPr lang="en-US" sz="2000" baseline="-25000">
                <a:latin typeface="Arial" charset="0"/>
              </a:rPr>
              <a:t>3</a:t>
            </a:r>
            <a:r>
              <a:rPr lang="en-US" sz="2000">
                <a:latin typeface="Arial" charset="0"/>
              </a:rPr>
              <a:t>, its closest large cluster is C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but its similarity from C</a:t>
            </a:r>
            <a:r>
              <a:rPr lang="en-US" sz="2000" baseline="-25000"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is low, plus |C</a:t>
            </a:r>
            <a:r>
              <a:rPr lang="en-US" sz="2000" baseline="-25000">
                <a:latin typeface="Arial" charset="0"/>
              </a:rPr>
              <a:t>3</a:t>
            </a:r>
            <a:r>
              <a:rPr lang="en-US" sz="2000">
                <a:latin typeface="Arial" charset="0"/>
              </a:rPr>
              <a:t>| = 3 is small</a:t>
            </a:r>
          </a:p>
        </p:txBody>
      </p:sp>
    </p:spTree>
    <p:extLst>
      <p:ext uri="{BB962C8B-B14F-4D97-AF65-F5344CB8AC3E}">
        <p14:creationId xmlns:p14="http://schemas.microsoft.com/office/powerpoint/2010/main" val="30335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Distance-based Approaches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General Idea</a:t>
            </a:r>
          </a:p>
          <a:p>
            <a:pPr lvl="1"/>
            <a:r>
              <a:rPr lang="en-US">
                <a:latin typeface="Arial" charset="0"/>
              </a:rPr>
              <a:t>Judge a point based on the distance(s) to its neighbors</a:t>
            </a:r>
          </a:p>
          <a:p>
            <a:pPr lvl="1"/>
            <a:r>
              <a:rPr lang="en-US">
                <a:latin typeface="Arial" charset="0"/>
              </a:rPr>
              <a:t>Several variants proposed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Basic Assumption</a:t>
            </a:r>
          </a:p>
          <a:p>
            <a:pPr lvl="1"/>
            <a:r>
              <a:rPr lang="en-US">
                <a:latin typeface="Arial" charset="0"/>
              </a:rPr>
              <a:t>Normal data objects have a dense neighborhood</a:t>
            </a:r>
          </a:p>
          <a:p>
            <a:pPr lvl="1"/>
            <a:r>
              <a:rPr lang="en-US">
                <a:latin typeface="Arial" charset="0"/>
              </a:rPr>
              <a:t>Outliers are far apart from their neighbors, i.e., have a less dense neighborhood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ED648E0-1C27-EE42-AA6F-8020315C80D8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3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5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9448800" cy="762000"/>
          </a:xfrm>
        </p:spPr>
        <p:txBody>
          <a:bodyPr/>
          <a:lstStyle/>
          <a:p>
            <a:r>
              <a:rPr lang="en-US" sz="3200">
                <a:latin typeface="Berlin Sans FB Demi" charset="0"/>
              </a:rPr>
              <a:t>Clustering-Based Method: Strength and Weakness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>
                <a:latin typeface="Arial" charset="0"/>
              </a:rPr>
              <a:t>Strength</a:t>
            </a:r>
          </a:p>
          <a:p>
            <a:pPr lvl="1"/>
            <a:r>
              <a:rPr lang="en-US" sz="2000">
                <a:latin typeface="Arial" charset="0"/>
              </a:rPr>
              <a:t>Detect outliers without requiring any labeled data</a:t>
            </a:r>
          </a:p>
          <a:p>
            <a:pPr lvl="1"/>
            <a:r>
              <a:rPr lang="en-US" sz="2000">
                <a:latin typeface="Arial" charset="0"/>
              </a:rPr>
              <a:t> Work for many types of data</a:t>
            </a:r>
          </a:p>
          <a:p>
            <a:pPr lvl="1"/>
            <a:r>
              <a:rPr lang="en-US" sz="2000">
                <a:latin typeface="Arial" charset="0"/>
              </a:rPr>
              <a:t>Clusters can be regarded as summaries of the data</a:t>
            </a:r>
          </a:p>
          <a:p>
            <a:pPr lvl="1"/>
            <a:r>
              <a:rPr lang="en-US" sz="2000">
                <a:latin typeface="Arial" charset="0"/>
              </a:rPr>
              <a:t>Once the cluster are obtained, need only compare any object against the clusters to determine whether it is an outlier (fast)</a:t>
            </a:r>
          </a:p>
          <a:p>
            <a:r>
              <a:rPr lang="en-US" sz="2000">
                <a:latin typeface="Arial" charset="0"/>
              </a:rPr>
              <a:t>Weakness</a:t>
            </a:r>
          </a:p>
          <a:p>
            <a:pPr lvl="1"/>
            <a:r>
              <a:rPr lang="en-US" sz="2000">
                <a:latin typeface="Arial" charset="0"/>
              </a:rPr>
              <a:t>Effectiveness depends highly on the clustering method used</a:t>
            </a:r>
            <a:r>
              <a:rPr lang="en-US" sz="2000">
                <a:latin typeface="Arial" charset="0"/>
                <a:cs typeface="Arial" charset="0"/>
              </a:rPr>
              <a:t>—</a:t>
            </a:r>
            <a:r>
              <a:rPr lang="en-US" sz="2000">
                <a:latin typeface="Arial" charset="0"/>
              </a:rPr>
              <a:t>they may not be optimized for outlier detection</a:t>
            </a:r>
          </a:p>
          <a:p>
            <a:pPr lvl="1"/>
            <a:r>
              <a:rPr lang="en-US" sz="2000">
                <a:latin typeface="Arial" charset="0"/>
              </a:rPr>
              <a:t>High computational cost: Need to first find clusters</a:t>
            </a:r>
          </a:p>
          <a:p>
            <a:pPr lvl="1"/>
            <a:r>
              <a:rPr lang="en-US" sz="2000">
                <a:latin typeface="Arial" charset="0"/>
              </a:rPr>
              <a:t>A method to reduce the cost: Fixed-width clustering</a:t>
            </a:r>
          </a:p>
          <a:p>
            <a:pPr lvl="2"/>
            <a:r>
              <a:rPr lang="en-US" sz="2000">
                <a:latin typeface="Arial" charset="0"/>
              </a:rPr>
              <a:t>A point is assigned to a cluster if the center of the cluster is within a pre-defined distance threshold from the point</a:t>
            </a:r>
          </a:p>
          <a:p>
            <a:pPr lvl="2"/>
            <a:r>
              <a:rPr lang="en-US" sz="2000">
                <a:latin typeface="Arial" charset="0"/>
              </a:rPr>
              <a:t>If a point cannot be assigned to any existing cluster, a new cluster is created and the distance threshold may be learned from the training data under certain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https://www.siam.org/meetings/sdm10/tutorial3.pdf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091-1746-3A41-A22C-26E30D2365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</a:rPr>
              <a:t>DB(</a:t>
            </a:r>
            <a:r>
              <a:rPr lang="en-US" sz="2400" dirty="0">
                <a:latin typeface="Arial" charset="0"/>
                <a:sym typeface="Symbol" charset="0"/>
              </a:rPr>
              <a:t>,</a:t>
            </a:r>
            <a:r>
              <a:rPr lang="en-US" sz="2400" dirty="0">
                <a:latin typeface="Arial" charset="0"/>
              </a:rPr>
              <a:t>)-Outliers</a:t>
            </a:r>
          </a:p>
          <a:p>
            <a:pPr lvl="1"/>
            <a:r>
              <a:rPr lang="en-US" sz="2000" dirty="0">
                <a:latin typeface="Arial" charset="0"/>
              </a:rPr>
              <a:t>Basic model </a:t>
            </a:r>
            <a:r>
              <a:rPr lang="en-US" sz="1100" dirty="0">
                <a:latin typeface="Arial" charset="0"/>
              </a:rPr>
              <a:t>[Knorr and Ng 1997]</a:t>
            </a:r>
          </a:p>
          <a:p>
            <a:pPr lvl="2"/>
            <a:r>
              <a:rPr lang="en-US" sz="1800" dirty="0">
                <a:latin typeface="Arial" charset="0"/>
              </a:rPr>
              <a:t>Given a radius </a:t>
            </a:r>
            <a:r>
              <a:rPr lang="en-US" sz="1800" dirty="0">
                <a:latin typeface="Arial" charset="0"/>
                <a:sym typeface="Symbol" charset="0"/>
              </a:rPr>
              <a:t></a:t>
            </a:r>
            <a:r>
              <a:rPr lang="en-US" sz="1800" dirty="0">
                <a:latin typeface="Arial" charset="0"/>
              </a:rPr>
              <a:t> and a percentage </a:t>
            </a:r>
            <a:r>
              <a:rPr lang="en-US" sz="1800" dirty="0">
                <a:latin typeface="Arial" charset="0"/>
                <a:sym typeface="Symbol" charset="0"/>
              </a:rPr>
              <a:t></a:t>
            </a:r>
            <a:endParaRPr lang="en-US" sz="1800" i="1" dirty="0">
              <a:latin typeface="Arial" charset="0"/>
            </a:endParaRPr>
          </a:p>
          <a:p>
            <a:pPr lvl="2"/>
            <a:r>
              <a:rPr lang="en-US" sz="1800" dirty="0">
                <a:latin typeface="Arial" charset="0"/>
              </a:rPr>
              <a:t>A point 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 is considered an outlier if at most </a:t>
            </a:r>
            <a:r>
              <a:rPr lang="en-US" sz="1800" dirty="0">
                <a:latin typeface="Arial" charset="0"/>
                <a:sym typeface="Symbol" charset="0"/>
              </a:rPr>
              <a:t></a:t>
            </a:r>
            <a:r>
              <a:rPr lang="en-US" sz="1800" dirty="0">
                <a:latin typeface="Arial" charset="0"/>
              </a:rPr>
              <a:t> percent of all other points have a distance to </a:t>
            </a:r>
            <a:r>
              <a:rPr lang="en-US" sz="1800" i="1" dirty="0">
                <a:latin typeface="Arial" charset="0"/>
              </a:rPr>
              <a:t>p</a:t>
            </a:r>
            <a:r>
              <a:rPr lang="en-US" sz="1800" dirty="0">
                <a:latin typeface="Arial" charset="0"/>
              </a:rPr>
              <a:t> less than </a:t>
            </a:r>
            <a:r>
              <a:rPr lang="en-US" sz="1800" dirty="0" smtClean="0">
                <a:latin typeface="Arial" charset="0"/>
                <a:sym typeface="Symbol" charset="0"/>
              </a:rPr>
              <a:t></a:t>
            </a:r>
          </a:p>
          <a:p>
            <a:pPr lvl="2"/>
            <a:endParaRPr lang="en-US" sz="1800" i="1" dirty="0">
              <a:latin typeface="Arial" charset="0"/>
            </a:endParaRPr>
          </a:p>
          <a:p>
            <a:pPr lvl="2"/>
            <a:endParaRPr lang="en-US" sz="1800" dirty="0">
              <a:latin typeface="Arial" charset="0"/>
            </a:endParaRPr>
          </a:p>
          <a:p>
            <a:pPr lvl="2"/>
            <a:endParaRPr lang="en-US" sz="1800" dirty="0">
              <a:latin typeface="Arial" charset="0"/>
            </a:endParaRPr>
          </a:p>
          <a:p>
            <a:pPr lvl="2"/>
            <a:endParaRPr lang="en-US" sz="1800" dirty="0">
              <a:latin typeface="Arial" charset="0"/>
            </a:endParaRPr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9C5AB31-ACCC-F941-9D5A-93469569BEBB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4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2045184" y="4104412"/>
            <a:ext cx="3657600" cy="2233613"/>
            <a:chOff x="912" y="2491"/>
            <a:chExt cx="2304" cy="1407"/>
          </a:xfrm>
        </p:grpSpPr>
        <p:pic>
          <p:nvPicPr>
            <p:cNvPr id="2057" name="Picture 12" descr="outli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96"/>
              <a:ext cx="2304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Text Box 14"/>
            <p:cNvSpPr txBox="1">
              <a:spLocks noChangeArrowheads="1"/>
            </p:cNvSpPr>
            <p:nvPr/>
          </p:nvSpPr>
          <p:spPr bwMode="auto">
            <a:xfrm>
              <a:off x="2256" y="2688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sz="1400"/>
                <a:t>p</a:t>
              </a:r>
              <a:r>
                <a:rPr lang="de-DE" sz="1400" baseline="-25000"/>
                <a:t>1</a:t>
              </a:r>
            </a:p>
          </p:txBody>
        </p:sp>
        <p:sp>
          <p:nvSpPr>
            <p:cNvPr id="2060" name="Text Box 15"/>
            <p:cNvSpPr txBox="1">
              <a:spLocks noChangeArrowheads="1"/>
            </p:cNvSpPr>
            <p:nvPr/>
          </p:nvSpPr>
          <p:spPr bwMode="auto">
            <a:xfrm>
              <a:off x="2832" y="254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Arial" charset="0"/>
                  <a:sym typeface="Symbol" charset="0"/>
                </a:rPr>
                <a:t></a:t>
              </a:r>
              <a:endParaRPr lang="de-DE" sz="1600">
                <a:latin typeface="Arial" charset="0"/>
                <a:sym typeface="Symbol" charset="0"/>
              </a:endParaRPr>
            </a:p>
          </p:txBody>
        </p:sp>
        <p:sp>
          <p:nvSpPr>
            <p:cNvPr id="2061" name="Text Box 16"/>
            <p:cNvSpPr txBox="1">
              <a:spLocks noChangeArrowheads="1"/>
            </p:cNvSpPr>
            <p:nvPr/>
          </p:nvSpPr>
          <p:spPr bwMode="auto">
            <a:xfrm>
              <a:off x="1392" y="3561"/>
              <a:ext cx="2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de-DE" sz="1400"/>
                <a:t>p</a:t>
              </a:r>
              <a:r>
                <a:rPr lang="de-DE" sz="1400" baseline="-25000"/>
                <a:t>2</a:t>
              </a:r>
            </a:p>
          </p:txBody>
        </p:sp>
        <p:grpSp>
          <p:nvGrpSpPr>
            <p:cNvPr id="2062" name="Group 21"/>
            <p:cNvGrpSpPr>
              <a:grpSpLocks/>
            </p:cNvGrpSpPr>
            <p:nvPr/>
          </p:nvGrpSpPr>
          <p:grpSpPr bwMode="auto">
            <a:xfrm>
              <a:off x="2135" y="2491"/>
              <a:ext cx="576" cy="576"/>
              <a:chOff x="2160" y="2496"/>
              <a:chExt cx="576" cy="576"/>
            </a:xfrm>
          </p:grpSpPr>
          <p:sp>
            <p:nvSpPr>
              <p:cNvPr id="2066" name="Line 17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3B7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" name="Oval 19"/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576" cy="576"/>
              </a:xfrm>
              <a:prstGeom prst="ellipse">
                <a:avLst/>
              </a:prstGeom>
              <a:noFill/>
              <a:ln w="9525">
                <a:solidFill>
                  <a:srgbClr val="3B7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2063" name="Group 22"/>
            <p:cNvGrpSpPr>
              <a:grpSpLocks/>
            </p:cNvGrpSpPr>
            <p:nvPr/>
          </p:nvGrpSpPr>
          <p:grpSpPr bwMode="auto">
            <a:xfrm>
              <a:off x="1238" y="3322"/>
              <a:ext cx="576" cy="576"/>
              <a:chOff x="2160" y="2496"/>
              <a:chExt cx="576" cy="576"/>
            </a:xfrm>
          </p:grpSpPr>
          <p:sp>
            <p:nvSpPr>
              <p:cNvPr id="2064" name="Line 23"/>
              <p:cNvSpPr>
                <a:spLocks noChangeShapeType="1"/>
              </p:cNvSpPr>
              <p:nvPr/>
            </p:nvSpPr>
            <p:spPr bwMode="auto">
              <a:xfrm>
                <a:off x="2448" y="2784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3B7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" name="Oval 24"/>
              <p:cNvSpPr>
                <a:spLocks noChangeArrowheads="1"/>
              </p:cNvSpPr>
              <p:nvPr/>
            </p:nvSpPr>
            <p:spPr bwMode="auto">
              <a:xfrm>
                <a:off x="2160" y="2496"/>
                <a:ext cx="576" cy="576"/>
              </a:xfrm>
              <a:prstGeom prst="ellipse">
                <a:avLst/>
              </a:prstGeom>
              <a:noFill/>
              <a:ln w="9525">
                <a:solidFill>
                  <a:srgbClr val="3B76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31926"/>
              </p:ext>
            </p:extLst>
          </p:nvPr>
        </p:nvGraphicFramePr>
        <p:xfrm>
          <a:off x="1101327" y="3412652"/>
          <a:ext cx="6723159" cy="77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4" imgW="3632040" imgH="419040" progId="Equation.3">
                  <p:embed/>
                </p:oleObj>
              </mc:Choice>
              <mc:Fallback>
                <p:oleObj name="Equation" r:id="rId4" imgW="36320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1327" y="3412652"/>
                        <a:ext cx="6723159" cy="77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10337" y="3402726"/>
            <a:ext cx="3535364" cy="1479551"/>
            <a:chOff x="3149" y="1644"/>
            <a:chExt cx="2227" cy="932"/>
          </a:xfrm>
        </p:grpSpPr>
        <p:sp>
          <p:nvSpPr>
            <p:cNvPr id="2068" name="Text Box 6"/>
            <p:cNvSpPr txBox="1">
              <a:spLocks noChangeArrowheads="1"/>
            </p:cNvSpPr>
            <p:nvPr/>
          </p:nvSpPr>
          <p:spPr bwMode="auto">
            <a:xfrm>
              <a:off x="3984" y="2208"/>
              <a:ext cx="13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3B7600"/>
                  </a:solidFill>
                  <a:latin typeface="Arial" charset="0"/>
                </a:rPr>
                <a:t>range-query with radius </a:t>
              </a:r>
              <a:r>
                <a:rPr lang="en-US" sz="1600" dirty="0">
                  <a:solidFill>
                    <a:srgbClr val="3B7600"/>
                  </a:solidFill>
                  <a:sym typeface="Symbol" charset="0"/>
                </a:rPr>
                <a:t></a:t>
              </a:r>
            </a:p>
          </p:txBody>
        </p:sp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3149" y="1644"/>
              <a:ext cx="1684" cy="228"/>
            </a:xfrm>
            <a:prstGeom prst="rect">
              <a:avLst/>
            </a:prstGeom>
            <a:noFill/>
            <a:ln w="19050">
              <a:solidFill>
                <a:srgbClr val="3B7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cxnSp>
          <p:nvCxnSpPr>
            <p:cNvPr id="2070" name="AutoShape 9"/>
            <p:cNvCxnSpPr>
              <a:cxnSpLocks noChangeShapeType="1"/>
              <a:stCxn id="2068" idx="0"/>
              <a:endCxn id="2069" idx="2"/>
            </p:cNvCxnSpPr>
            <p:nvPr/>
          </p:nvCxnSpPr>
          <p:spPr bwMode="auto">
            <a:xfrm flipH="1" flipV="1">
              <a:off x="3991" y="1872"/>
              <a:ext cx="689" cy="336"/>
            </a:xfrm>
            <a:prstGeom prst="straightConnector1">
              <a:avLst/>
            </a:prstGeom>
            <a:noFill/>
            <a:ln w="9525">
              <a:solidFill>
                <a:srgbClr val="3B7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32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Arial" charset="0"/>
              </a:rPr>
              <a:t>Algorithms</a:t>
            </a:r>
          </a:p>
          <a:p>
            <a:pPr lvl="2"/>
            <a:r>
              <a:rPr lang="en-US" dirty="0">
                <a:latin typeface="Arial" charset="0"/>
              </a:rPr>
              <a:t>Index-based </a:t>
            </a:r>
            <a:r>
              <a:rPr lang="en-US" sz="1200" dirty="0">
                <a:latin typeface="Arial" charset="0"/>
              </a:rPr>
              <a:t>[Knorr and Ng 1998]</a:t>
            </a:r>
            <a:endParaRPr lang="en-US" dirty="0">
              <a:latin typeface="Arial" charset="0"/>
            </a:endParaRPr>
          </a:p>
          <a:p>
            <a:pPr lvl="3"/>
            <a:r>
              <a:rPr lang="en-US" dirty="0">
                <a:latin typeface="Arial" charset="0"/>
              </a:rPr>
              <a:t>Compute distance range join using spatial index structure</a:t>
            </a:r>
          </a:p>
          <a:p>
            <a:pPr lvl="3"/>
            <a:r>
              <a:rPr lang="en-US" dirty="0">
                <a:latin typeface="Arial" charset="0"/>
              </a:rPr>
              <a:t>Exclude point from further consideration if its </a:t>
            </a:r>
            <a:r>
              <a:rPr lang="en-US" dirty="0">
                <a:latin typeface="Arial" charset="0"/>
                <a:sym typeface="Symbol" charset="0"/>
              </a:rPr>
              <a:t>-neighborhood contains more than   </a:t>
            </a:r>
            <a:r>
              <a:rPr lang="en-US" i="1" dirty="0">
                <a:latin typeface="Arial" charset="0"/>
                <a:sym typeface="Symbol" charset="0"/>
              </a:rPr>
              <a:t>Card</a:t>
            </a:r>
            <a:r>
              <a:rPr lang="en-US" dirty="0">
                <a:latin typeface="Arial" charset="0"/>
                <a:sym typeface="Symbol" charset="0"/>
              </a:rPr>
              <a:t>(</a:t>
            </a:r>
            <a:r>
              <a:rPr lang="en-US" i="1" dirty="0">
                <a:latin typeface="Arial" charset="0"/>
                <a:sym typeface="Symbol" charset="0"/>
              </a:rPr>
              <a:t>DB</a:t>
            </a:r>
            <a:r>
              <a:rPr lang="en-US" dirty="0">
                <a:latin typeface="Arial" charset="0"/>
                <a:sym typeface="Symbol" charset="0"/>
              </a:rPr>
              <a:t>) </a:t>
            </a:r>
            <a:r>
              <a:rPr lang="en-US" sz="1800" b="1" baseline="30000" dirty="0">
                <a:latin typeface="Arial" charset="0"/>
                <a:sym typeface="Symbol" charset="0"/>
              </a:rPr>
              <a:t>.</a:t>
            </a:r>
            <a:r>
              <a:rPr lang="en-US" dirty="0">
                <a:latin typeface="Arial" charset="0"/>
                <a:sym typeface="Symbol" charset="0"/>
              </a:rPr>
              <a:t>    points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Nested-loop based </a:t>
            </a:r>
            <a:r>
              <a:rPr lang="en-US" sz="1200" dirty="0">
                <a:latin typeface="Arial" charset="0"/>
              </a:rPr>
              <a:t>[Knorr and Ng 1998]</a:t>
            </a:r>
            <a:endParaRPr lang="en-US" dirty="0">
              <a:latin typeface="Arial" charset="0"/>
            </a:endParaRPr>
          </a:p>
          <a:p>
            <a:pPr lvl="3"/>
            <a:r>
              <a:rPr lang="en-US" dirty="0">
                <a:latin typeface="Arial" charset="0"/>
              </a:rPr>
              <a:t>Divide buffer in two parts</a:t>
            </a:r>
          </a:p>
          <a:p>
            <a:pPr lvl="3"/>
            <a:r>
              <a:rPr lang="en-US" dirty="0">
                <a:latin typeface="Arial" charset="0"/>
              </a:rPr>
              <a:t>Use second part to scan/compare all points with the points from the first part</a:t>
            </a:r>
          </a:p>
          <a:p>
            <a:pPr lvl="2"/>
            <a:r>
              <a:rPr lang="en-US" dirty="0">
                <a:latin typeface="Arial" charset="0"/>
              </a:rPr>
              <a:t>Grid-based </a:t>
            </a:r>
            <a:r>
              <a:rPr lang="en-US" sz="1200" dirty="0">
                <a:latin typeface="Arial" charset="0"/>
              </a:rPr>
              <a:t>[Knorr and Ng 1998]</a:t>
            </a:r>
          </a:p>
          <a:p>
            <a:pPr lvl="3"/>
            <a:r>
              <a:rPr lang="en-US" dirty="0">
                <a:latin typeface="Arial" charset="0"/>
              </a:rPr>
              <a:t>Build grid such that any two points from the same grid cell have a distance of at most </a:t>
            </a:r>
            <a:r>
              <a:rPr lang="en-US" dirty="0">
                <a:latin typeface="Arial" charset="0"/>
                <a:sym typeface="Symbol" charset="0"/>
              </a:rPr>
              <a:t> to each other</a:t>
            </a:r>
          </a:p>
          <a:p>
            <a:pPr lvl="3"/>
            <a:r>
              <a:rPr lang="en-US" dirty="0">
                <a:latin typeface="Arial" charset="0"/>
                <a:sym typeface="Symbol" charset="0"/>
              </a:rPr>
              <a:t>Points need only compared</a:t>
            </a:r>
            <a:r>
              <a:rPr lang="en-US" dirty="0">
                <a:latin typeface="Arial" charset="0"/>
              </a:rPr>
              <a:t> with points from neighboring cells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0FC61BB-C789-0C4E-A717-910FC1BEAB66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5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888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Arial" charset="0"/>
              </a:rPr>
              <a:t>Deriving </a:t>
            </a:r>
            <a:r>
              <a:rPr lang="en-US" sz="2000" dirty="0" err="1">
                <a:latin typeface="Arial" charset="0"/>
              </a:rPr>
              <a:t>intensional</a:t>
            </a:r>
            <a:r>
              <a:rPr lang="en-US" sz="2000" dirty="0">
                <a:latin typeface="Arial" charset="0"/>
              </a:rPr>
              <a:t> knowledge </a:t>
            </a:r>
            <a:r>
              <a:rPr lang="en-US" sz="1100" dirty="0">
                <a:latin typeface="Arial" charset="0"/>
              </a:rPr>
              <a:t>[Knorr and Ng 1999]</a:t>
            </a:r>
          </a:p>
          <a:p>
            <a:pPr lvl="2"/>
            <a:r>
              <a:rPr lang="en-US" sz="1800" dirty="0">
                <a:latin typeface="Arial" charset="0"/>
              </a:rPr>
              <a:t>Relies on the DB(</a:t>
            </a:r>
            <a:r>
              <a:rPr lang="en-US" sz="1800" dirty="0">
                <a:latin typeface="Arial" charset="0"/>
                <a:sym typeface="Symbol" charset="0"/>
              </a:rPr>
              <a:t>,</a:t>
            </a:r>
            <a:r>
              <a:rPr lang="en-US" sz="1800" dirty="0">
                <a:latin typeface="Arial" charset="0"/>
              </a:rPr>
              <a:t>)-outlier model</a:t>
            </a:r>
          </a:p>
          <a:p>
            <a:pPr lvl="2"/>
            <a:r>
              <a:rPr lang="en-US" sz="1800" dirty="0">
                <a:latin typeface="Arial" charset="0"/>
              </a:rPr>
              <a:t>Find the minimal subset(s) of attributes that explains the </a:t>
            </a:r>
            <a:r>
              <a:rPr lang="ja-JP" altLang="en-US" sz="1800" dirty="0">
                <a:latin typeface="Arial" charset="0"/>
              </a:rPr>
              <a:t>“</a:t>
            </a:r>
            <a:r>
              <a:rPr lang="en-US" sz="1800" dirty="0" err="1">
                <a:latin typeface="Arial" charset="0"/>
              </a:rPr>
              <a:t>outlierness</a:t>
            </a:r>
            <a:r>
              <a:rPr lang="ja-JP" altLang="en-US" sz="1800" dirty="0">
                <a:latin typeface="Arial" charset="0"/>
              </a:rPr>
              <a:t>”</a:t>
            </a:r>
            <a:r>
              <a:rPr lang="en-US" sz="1800" dirty="0">
                <a:latin typeface="Arial" charset="0"/>
              </a:rPr>
              <a:t> of a point, i.e., in which the point is still an outlier</a:t>
            </a:r>
          </a:p>
          <a:p>
            <a:pPr lvl="2"/>
            <a:r>
              <a:rPr lang="en-US" sz="1800" dirty="0">
                <a:latin typeface="Arial" charset="0"/>
              </a:rPr>
              <a:t>Example</a:t>
            </a:r>
          </a:p>
          <a:p>
            <a:pPr lvl="3"/>
            <a:r>
              <a:rPr lang="en-US" sz="1600" dirty="0">
                <a:latin typeface="Arial" charset="0"/>
              </a:rPr>
              <a:t>Identified outliers</a:t>
            </a: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3"/>
            <a:endParaRPr lang="en-US" sz="1600" dirty="0">
              <a:latin typeface="Arial" charset="0"/>
            </a:endParaRPr>
          </a:p>
          <a:p>
            <a:pPr lvl="4"/>
            <a:endParaRPr lang="en-US" sz="800" dirty="0">
              <a:latin typeface="Arial" charset="0"/>
            </a:endParaRPr>
          </a:p>
          <a:p>
            <a:pPr lvl="3"/>
            <a:r>
              <a:rPr lang="en-US" sz="1600" dirty="0">
                <a:latin typeface="Arial" charset="0"/>
              </a:rPr>
              <a:t>Derived </a:t>
            </a:r>
            <a:r>
              <a:rPr lang="en-US" sz="1600" dirty="0" err="1">
                <a:latin typeface="Arial" charset="0"/>
              </a:rPr>
              <a:t>intensional</a:t>
            </a:r>
            <a:r>
              <a:rPr lang="en-US" sz="1600" dirty="0">
                <a:latin typeface="Arial" charset="0"/>
              </a:rPr>
              <a:t> knowledge (sketch)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E6EA3BD-B8EF-9246-9BE9-4CA4ECFC77D6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6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03" y="3200432"/>
            <a:ext cx="62484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03" y="4465637"/>
            <a:ext cx="44196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Outlier scoring based on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 distances</a:t>
            </a:r>
          </a:p>
          <a:p>
            <a:pPr lvl="1"/>
            <a:r>
              <a:rPr lang="en-US" dirty="0">
                <a:latin typeface="Arial" charset="0"/>
              </a:rPr>
              <a:t>General models</a:t>
            </a:r>
          </a:p>
          <a:p>
            <a:pPr lvl="2"/>
            <a:r>
              <a:rPr lang="en-US" dirty="0">
                <a:latin typeface="Arial" charset="0"/>
              </a:rPr>
              <a:t>Take the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 distance of a point as its outlier score </a:t>
            </a:r>
            <a:r>
              <a:rPr lang="en-US" sz="1400" dirty="0">
                <a:latin typeface="Arial" charset="0"/>
              </a:rPr>
              <a:t>[</a:t>
            </a:r>
            <a:r>
              <a:rPr lang="en-US" sz="1400" dirty="0" err="1">
                <a:latin typeface="Arial" charset="0"/>
              </a:rPr>
              <a:t>Ramaswamy</a:t>
            </a:r>
            <a:r>
              <a:rPr lang="en-US" sz="1400" dirty="0">
                <a:latin typeface="Arial" charset="0"/>
              </a:rPr>
              <a:t> et al 2000]</a:t>
            </a:r>
          </a:p>
          <a:p>
            <a:pPr lvl="2"/>
            <a:r>
              <a:rPr lang="en-US" dirty="0">
                <a:latin typeface="Arial" charset="0"/>
              </a:rPr>
              <a:t>Aggregate the distances of a point to all its 1NN, 2NN, …,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 as an outlier score </a:t>
            </a:r>
            <a:r>
              <a:rPr lang="en-US" sz="1400" dirty="0">
                <a:latin typeface="Arial" charset="0"/>
              </a:rPr>
              <a:t>[</a:t>
            </a:r>
            <a:r>
              <a:rPr lang="en-US" sz="1400" dirty="0" err="1">
                <a:latin typeface="Arial" charset="0"/>
              </a:rPr>
              <a:t>Angiulli</a:t>
            </a:r>
            <a:r>
              <a:rPr lang="en-US" sz="1400" dirty="0">
                <a:latin typeface="Arial" charset="0"/>
              </a:rPr>
              <a:t> and </a:t>
            </a:r>
            <a:r>
              <a:rPr lang="en-US" sz="1400" dirty="0" err="1">
                <a:latin typeface="Arial" charset="0"/>
              </a:rPr>
              <a:t>Pizzuti</a:t>
            </a:r>
            <a:r>
              <a:rPr lang="en-US" sz="1400" dirty="0">
                <a:latin typeface="Arial" charset="0"/>
              </a:rPr>
              <a:t> 2002]</a:t>
            </a:r>
          </a:p>
          <a:p>
            <a:pPr lvl="1"/>
            <a:r>
              <a:rPr lang="en-US" dirty="0">
                <a:latin typeface="Arial" charset="0"/>
              </a:rPr>
              <a:t>Algorithms</a:t>
            </a:r>
          </a:p>
          <a:p>
            <a:pPr lvl="2"/>
            <a:r>
              <a:rPr lang="en-US" dirty="0">
                <a:latin typeface="Arial" charset="0"/>
              </a:rPr>
              <a:t>General approaches</a:t>
            </a:r>
          </a:p>
          <a:p>
            <a:pPr lvl="3"/>
            <a:r>
              <a:rPr lang="en-US" dirty="0">
                <a:latin typeface="Arial" charset="0"/>
              </a:rPr>
              <a:t>Nested-Loop</a:t>
            </a:r>
          </a:p>
          <a:p>
            <a:pPr lvl="4"/>
            <a:r>
              <a:rPr lang="en-US" dirty="0">
                <a:latin typeface="Arial" charset="0"/>
              </a:rPr>
              <a:t>Naïve approach:</a:t>
            </a:r>
          </a:p>
          <a:p>
            <a:pPr lvl="4">
              <a:buFontTx/>
              <a:buNone/>
            </a:pPr>
            <a:r>
              <a:rPr lang="en-US" dirty="0">
                <a:latin typeface="Arial" charset="0"/>
              </a:rPr>
              <a:t>	For each object: compute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NNs</a:t>
            </a:r>
            <a:r>
              <a:rPr lang="en-US" dirty="0">
                <a:latin typeface="Arial" charset="0"/>
              </a:rPr>
              <a:t> with a sequential scan</a:t>
            </a:r>
          </a:p>
          <a:p>
            <a:pPr lvl="4"/>
            <a:r>
              <a:rPr lang="en-US" dirty="0">
                <a:latin typeface="Arial" charset="0"/>
              </a:rPr>
              <a:t>Enhancement: use index structures for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</a:t>
            </a:r>
            <a:r>
              <a:rPr lang="en-US" dirty="0">
                <a:latin typeface="Arial" charset="0"/>
              </a:rPr>
              <a:t> queries</a:t>
            </a:r>
          </a:p>
          <a:p>
            <a:pPr lvl="3"/>
            <a:r>
              <a:rPr lang="en-US" dirty="0">
                <a:latin typeface="Arial" charset="0"/>
              </a:rPr>
              <a:t>Partition-based</a:t>
            </a:r>
          </a:p>
          <a:p>
            <a:pPr lvl="4"/>
            <a:r>
              <a:rPr lang="en-US" dirty="0">
                <a:latin typeface="Arial" charset="0"/>
              </a:rPr>
              <a:t>Partition data into micro clusters</a:t>
            </a:r>
          </a:p>
          <a:p>
            <a:pPr lvl="4"/>
            <a:r>
              <a:rPr lang="en-US" dirty="0">
                <a:latin typeface="Arial" charset="0"/>
              </a:rPr>
              <a:t>Aggregate information for each partition (e.g. minimum bounding rectangles)</a:t>
            </a:r>
          </a:p>
          <a:p>
            <a:pPr lvl="4"/>
            <a:r>
              <a:rPr lang="en-US" dirty="0">
                <a:latin typeface="Arial" charset="0"/>
              </a:rPr>
              <a:t>Allows to prune micro clusters that cannot qualify when searching for the </a:t>
            </a:r>
            <a:r>
              <a:rPr lang="en-US" i="1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</a:rPr>
              <a:t>NNs</a:t>
            </a:r>
            <a:r>
              <a:rPr lang="en-US" dirty="0">
                <a:latin typeface="Arial" charset="0"/>
              </a:rPr>
              <a:t> of a particular point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41E0B0-EB9A-4943-9EDF-07C1F9499C6F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7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9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>
                <a:latin typeface="Arial" charset="0"/>
              </a:rPr>
              <a:t>Sample Algorithms (computing top-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outliers)</a:t>
            </a:r>
          </a:p>
          <a:p>
            <a:pPr lvl="2"/>
            <a:r>
              <a:rPr lang="en-US">
                <a:latin typeface="Arial" charset="0"/>
              </a:rPr>
              <a:t>Nested-Loop </a:t>
            </a:r>
            <a:r>
              <a:rPr lang="en-US" sz="1400">
                <a:latin typeface="Arial" charset="0"/>
              </a:rPr>
              <a:t>[Ramaswamy et al 2000]</a:t>
            </a:r>
            <a:endParaRPr lang="en-US">
              <a:latin typeface="Arial" charset="0"/>
            </a:endParaRPr>
          </a:p>
          <a:p>
            <a:pPr lvl="3"/>
            <a:r>
              <a:rPr lang="en-US">
                <a:latin typeface="Arial" charset="0"/>
              </a:rPr>
              <a:t>Simple NL algorithm with index support for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 queries</a:t>
            </a:r>
          </a:p>
          <a:p>
            <a:pPr lvl="3"/>
            <a:r>
              <a:rPr lang="en-US">
                <a:latin typeface="Arial" charset="0"/>
              </a:rPr>
              <a:t>Partition-based algorithm (based on a clustering algorithm that has linear time complexity)</a:t>
            </a:r>
          </a:p>
          <a:p>
            <a:pPr lvl="3"/>
            <a:r>
              <a:rPr lang="en-US">
                <a:latin typeface="Arial" charset="0"/>
              </a:rPr>
              <a:t>Algorithm for the simple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</a:t>
            </a:r>
          </a:p>
          <a:p>
            <a:pPr lvl="2"/>
            <a:r>
              <a:rPr lang="en-US">
                <a:latin typeface="Arial" charset="0"/>
              </a:rPr>
              <a:t>Linearization </a:t>
            </a:r>
            <a:r>
              <a:rPr lang="en-US" sz="1400">
                <a:latin typeface="Arial" charset="0"/>
              </a:rPr>
              <a:t>[Angiulli and Pizzuti 2002]</a:t>
            </a:r>
            <a:endParaRPr lang="en-US">
              <a:latin typeface="Arial" charset="0"/>
            </a:endParaRPr>
          </a:p>
          <a:p>
            <a:pPr lvl="3"/>
            <a:r>
              <a:rPr lang="en-US">
                <a:latin typeface="Arial" charset="0"/>
              </a:rPr>
              <a:t>Linearization of a multi-dimensional data set using space-fill curves</a:t>
            </a:r>
          </a:p>
          <a:p>
            <a:pPr lvl="3"/>
            <a:r>
              <a:rPr lang="en-US">
                <a:latin typeface="Arial" charset="0"/>
              </a:rPr>
              <a:t>1D representation is partitioned into micro clusters</a:t>
            </a:r>
          </a:p>
          <a:p>
            <a:pPr lvl="3"/>
            <a:r>
              <a:rPr lang="en-US">
                <a:latin typeface="Arial" charset="0"/>
              </a:rPr>
              <a:t>Algorithm for the average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</a:t>
            </a:r>
          </a:p>
          <a:p>
            <a:pPr lvl="2"/>
            <a:r>
              <a:rPr lang="en-US">
                <a:latin typeface="Arial" charset="0"/>
              </a:rPr>
              <a:t>ORCA </a:t>
            </a:r>
            <a:r>
              <a:rPr lang="en-US" sz="1400">
                <a:latin typeface="Arial" charset="0"/>
              </a:rPr>
              <a:t>[Bay and Schwabacher 2003]</a:t>
            </a:r>
          </a:p>
          <a:p>
            <a:pPr lvl="3"/>
            <a:r>
              <a:rPr lang="en-US">
                <a:latin typeface="Arial" charset="0"/>
              </a:rPr>
              <a:t>NL algorithm with randomization and simple pruning</a:t>
            </a:r>
          </a:p>
          <a:p>
            <a:pPr lvl="3"/>
            <a:r>
              <a:rPr lang="en-US">
                <a:latin typeface="Arial" charset="0"/>
              </a:rPr>
              <a:t>Pruning: if a point has a score greater than the top-</a:t>
            </a:r>
            <a:r>
              <a:rPr lang="en-US" i="1">
                <a:latin typeface="Arial" charset="0"/>
              </a:rPr>
              <a:t>n</a:t>
            </a:r>
            <a:r>
              <a:rPr lang="en-US">
                <a:latin typeface="Arial" charset="0"/>
              </a:rPr>
              <a:t> outlier so far (cut-off), remove this point from further consideration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</a:rPr>
              <a:t>	=&gt; non-outliers are pruned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</a:rPr>
              <a:t>	=&gt; works good on randomized data (can be done in linear time)</a:t>
            </a:r>
          </a:p>
          <a:p>
            <a:pPr lvl="3">
              <a:buFontTx/>
              <a:buNone/>
            </a:pPr>
            <a:r>
              <a:rPr lang="en-US">
                <a:latin typeface="Arial" charset="0"/>
              </a:rPr>
              <a:t>	=&gt; worst-case: naïve NL algorithm</a:t>
            </a:r>
          </a:p>
          <a:p>
            <a:pPr lvl="3"/>
            <a:r>
              <a:rPr lang="en-US">
                <a:latin typeface="Arial" charset="0"/>
              </a:rPr>
              <a:t>Algorithm for both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models and the DB(</a:t>
            </a:r>
            <a:r>
              <a:rPr lang="en-US">
                <a:latin typeface="Arial" charset="0"/>
                <a:sym typeface="Symbol" charset="0"/>
              </a:rPr>
              <a:t>,</a:t>
            </a:r>
            <a:r>
              <a:rPr lang="en-US">
                <a:latin typeface="Arial" charset="0"/>
              </a:rPr>
              <a:t>)-outlier model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578710-5D74-5F49-814F-5222885E1C73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8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6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Distance-based Approaches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>
                <a:latin typeface="Arial" charset="0"/>
              </a:rPr>
              <a:t>Sample Algorithms (cont.)</a:t>
            </a:r>
          </a:p>
          <a:p>
            <a:pPr lvl="2"/>
            <a:r>
              <a:rPr lang="en-US">
                <a:latin typeface="Arial" charset="0"/>
              </a:rPr>
              <a:t>RBRP </a:t>
            </a:r>
            <a:r>
              <a:rPr lang="en-US" sz="1400">
                <a:latin typeface="Arial" charset="0"/>
              </a:rPr>
              <a:t>[Ghoting et al. 2006], </a:t>
            </a:r>
            <a:endParaRPr lang="en-US">
              <a:latin typeface="Arial" charset="0"/>
            </a:endParaRPr>
          </a:p>
          <a:p>
            <a:pPr lvl="3"/>
            <a:r>
              <a:rPr lang="en-US">
                <a:latin typeface="Arial" charset="0"/>
              </a:rPr>
              <a:t>Idea: try to increase the cut-off as quick as possible =&gt; increase the pruning power</a:t>
            </a:r>
          </a:p>
          <a:p>
            <a:pPr lvl="3"/>
            <a:r>
              <a:rPr lang="en-US">
                <a:latin typeface="Arial" charset="0"/>
              </a:rPr>
              <a:t>Compute approximate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 for each point to get a better cut-off</a:t>
            </a:r>
          </a:p>
          <a:p>
            <a:pPr lvl="3"/>
            <a:r>
              <a:rPr lang="en-US">
                <a:latin typeface="Arial" charset="0"/>
              </a:rPr>
              <a:t>For approximate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 search, the data points are partitioned into micro clusters and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NNs are only searched within each micro cluster</a:t>
            </a:r>
          </a:p>
          <a:p>
            <a:pPr lvl="3"/>
            <a:r>
              <a:rPr lang="en-US">
                <a:latin typeface="Arial" charset="0"/>
              </a:rPr>
              <a:t>Algorithm for both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models</a:t>
            </a:r>
          </a:p>
          <a:p>
            <a:pPr lvl="2"/>
            <a:r>
              <a:rPr lang="en-US">
                <a:latin typeface="Arial" charset="0"/>
              </a:rPr>
              <a:t>Further approaches</a:t>
            </a:r>
            <a:endParaRPr lang="en-US" sz="1400">
              <a:latin typeface="Arial" charset="0"/>
            </a:endParaRPr>
          </a:p>
          <a:p>
            <a:pPr lvl="3"/>
            <a:r>
              <a:rPr lang="en-US">
                <a:latin typeface="Arial" charset="0"/>
              </a:rPr>
              <a:t>Also apply partitioning-based algorithms using micro clusters </a:t>
            </a:r>
            <a:r>
              <a:rPr lang="en-US" sz="1200">
                <a:latin typeface="Arial" charset="0"/>
              </a:rPr>
              <a:t>[McCallum et al 2000], [Tao et al. 2006]</a:t>
            </a:r>
            <a:endParaRPr lang="en-US">
              <a:latin typeface="Arial" charset="0"/>
            </a:endParaRPr>
          </a:p>
          <a:p>
            <a:pPr lvl="3"/>
            <a:r>
              <a:rPr lang="en-US">
                <a:latin typeface="Arial" charset="0"/>
              </a:rPr>
              <a:t>Approximate solution based on reference points </a:t>
            </a:r>
            <a:r>
              <a:rPr lang="en-US" sz="1200">
                <a:latin typeface="Arial" charset="0"/>
              </a:rPr>
              <a:t>[Pei et al. 2006]</a:t>
            </a:r>
            <a:endParaRPr lang="en-US">
              <a:latin typeface="Arial" charset="0"/>
            </a:endParaRPr>
          </a:p>
          <a:p>
            <a:pPr lvl="3"/>
            <a:endParaRPr lang="en-U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Discussion</a:t>
            </a:r>
          </a:p>
          <a:p>
            <a:pPr lvl="2"/>
            <a:r>
              <a:rPr lang="en-US">
                <a:latin typeface="Arial" charset="0"/>
              </a:rPr>
              <a:t>Output can be a scoring (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models) or a labeling (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NN-distance models and the DB(</a:t>
            </a:r>
            <a:r>
              <a:rPr lang="en-US">
                <a:latin typeface="Arial" charset="0"/>
                <a:sym typeface="Symbol" charset="0"/>
              </a:rPr>
              <a:t>,</a:t>
            </a:r>
            <a:r>
              <a:rPr lang="en-US">
                <a:latin typeface="Arial" charset="0"/>
              </a:rPr>
              <a:t>)-outlier model)</a:t>
            </a:r>
          </a:p>
          <a:p>
            <a:pPr lvl="2"/>
            <a:r>
              <a:rPr lang="en-US">
                <a:latin typeface="Arial" charset="0"/>
              </a:rPr>
              <a:t>Approaches are local (resolution can be adjusted by the user via </a:t>
            </a:r>
            <a:r>
              <a:rPr lang="en-US">
                <a:latin typeface="Arial" charset="0"/>
                <a:sym typeface="Symbol" charset="0"/>
              </a:rPr>
              <a:t></a:t>
            </a:r>
            <a:r>
              <a:rPr lang="en-US">
                <a:latin typeface="Arial" charset="0"/>
              </a:rPr>
              <a:t> or </a:t>
            </a:r>
            <a:r>
              <a:rPr lang="en-US" i="1">
                <a:latin typeface="Arial" charset="0"/>
              </a:rPr>
              <a:t>k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6E8BE01-4709-4D4A-B0D8-6371B9F7F98D}" type="slidenum">
              <a:rPr lang="de-DE" sz="1400">
                <a:solidFill>
                  <a:srgbClr val="3B7600"/>
                </a:solidFill>
                <a:latin typeface="Arial" charset="0"/>
              </a:rPr>
              <a:pPr eaLnBrk="1" hangingPunct="1"/>
              <a:t>9</a:t>
            </a:fld>
            <a:endParaRPr lang="de-DE" sz="1400">
              <a:solidFill>
                <a:srgbClr val="3B7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40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2592</Words>
  <Application>Microsoft Office PowerPoint</Application>
  <PresentationFormat>On-screen Show (4:3)</PresentationFormat>
  <Paragraphs>402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Berlin Sans FB Demi</vt:lpstr>
      <vt:lpstr>メイリオ</vt:lpstr>
      <vt:lpstr>ＭＳ Ｐゴシック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Equation</vt:lpstr>
      <vt:lpstr>Formel</vt:lpstr>
      <vt:lpstr>Anomaly detection </vt:lpstr>
      <vt:lpstr>Proximity-Based Approaches: Distance-Based vs. Density-Based Outlier Detection</vt:lpstr>
      <vt:lpstr>Distance-based Approaches</vt:lpstr>
      <vt:lpstr>Distance-based Approaches</vt:lpstr>
      <vt:lpstr>Distance-based Approaches</vt:lpstr>
      <vt:lpstr>Distance-based Approaches</vt:lpstr>
      <vt:lpstr>Distance-based Approaches</vt:lpstr>
      <vt:lpstr>Distance-based Approaches</vt:lpstr>
      <vt:lpstr>Distance-based Approaches</vt:lpstr>
      <vt:lpstr>Distance-based Approaches</vt:lpstr>
      <vt:lpstr>Distance-based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Approaches</vt:lpstr>
      <vt:lpstr>Density-Based Outlier Detection</vt:lpstr>
      <vt:lpstr>Local Outlier Factor: LOF</vt:lpstr>
      <vt:lpstr>Clustering-Based Outlier Detection (1 &amp; 2): Not belong to any cluster, or far from the closest one</vt:lpstr>
      <vt:lpstr>PowerPoint Presentation</vt:lpstr>
      <vt:lpstr>Clustering-Based Method: Strength and Weakness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</dc:title>
  <dc:creator>YY Tian</dc:creator>
  <cp:lastModifiedBy>Yang Mu</cp:lastModifiedBy>
  <cp:revision>15</cp:revision>
  <dcterms:created xsi:type="dcterms:W3CDTF">2014-02-20T19:16:55Z</dcterms:created>
  <dcterms:modified xsi:type="dcterms:W3CDTF">2014-04-15T16:59:48Z</dcterms:modified>
</cp:coreProperties>
</file>