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722B25-93BE-4D38-8C77-CA8EECC3393A}">
          <p14:sldIdLst>
            <p14:sldId id="256"/>
          </p14:sldIdLst>
        </p14:section>
        <p14:section name="Background" id="{ED5782B5-F1C4-402E-AF96-CEBDB7E381DA}">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 name="Digital evidence" id="{25FE7DA4-172E-4BA9-9DD8-2149C74C7D3F}">
          <p14:sldIdLst>
            <p14:sldId id="277"/>
            <p14:sldId id="278"/>
            <p14:sldId id="279"/>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960"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7E9AE-389A-40C8-A56C-C3C9384721E8}" type="datetimeFigureOut">
              <a:rPr lang="en-US" smtClean="0"/>
              <a:t>4/15/2014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E9F74-1CF5-44BD-8C38-E84EF8B485FA}" type="slidenum">
              <a:rPr lang="en-US" smtClean="0"/>
              <a:t>‹#›</a:t>
            </a:fld>
            <a:endParaRPr lang="en-US"/>
          </a:p>
        </p:txBody>
      </p:sp>
    </p:spTree>
    <p:extLst>
      <p:ext uri="{BB962C8B-B14F-4D97-AF65-F5344CB8AC3E}">
        <p14:creationId xmlns:p14="http://schemas.microsoft.com/office/powerpoint/2010/main" val="31983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3648F1E-623C-4DFB-885B-1236088AC1FF}" type="slidenum">
              <a:rPr lang="en-US" smtClean="0"/>
              <a:pPr/>
              <a:t>22</a:t>
            </a:fld>
            <a:endParaRPr lang="en-US" smtClean="0"/>
          </a:p>
        </p:txBody>
      </p:sp>
      <p:sp>
        <p:nvSpPr>
          <p:cNvPr id="162819" name="Rectangle 2"/>
          <p:cNvSpPr>
            <a:spLocks noGrp="1" noRot="1" noChangeAspect="1" noChangeArrowheads="1" noTextEdit="1"/>
          </p:cNvSpPr>
          <p:nvPr>
            <p:ph type="sldImg"/>
          </p:nvPr>
        </p:nvSpPr>
        <p:spPr>
          <a:xfrm>
            <a:off x="1144588" y="685800"/>
            <a:ext cx="4572000" cy="3429000"/>
          </a:xfrm>
          <a:ln/>
        </p:spPr>
      </p:sp>
      <p:sp>
        <p:nvSpPr>
          <p:cNvPr id="162820" name="Rectangle 3"/>
          <p:cNvSpPr>
            <a:spLocks noGrp="1" noChangeArrowheads="1"/>
          </p:cNvSpPr>
          <p:nvPr>
            <p:ph type="body" idx="1"/>
          </p:nvPr>
        </p:nvSpPr>
        <p:spPr>
          <a:noFill/>
          <a:ln/>
        </p:spPr>
        <p:txBody>
          <a:bodyPr/>
          <a:lstStyle/>
          <a:p>
            <a:r>
              <a:rPr lang="en-US" sz="1800" dirty="0" smtClean="0"/>
              <a:t>Data in computer systems is usually stored in electromagnetic or electronic form. These types of storage are highly susceptible to alteration or destruction.</a:t>
            </a:r>
          </a:p>
          <a:p>
            <a:r>
              <a:rPr lang="en-US" sz="1800" dirty="0" smtClean="0"/>
              <a:t>Caution must be exercised when collecting, transporting, examining and storing this type of evidence to avoid the loss of evidence and intellectual property.</a:t>
            </a:r>
          </a:p>
          <a:p>
            <a:endParaRPr lang="en-US" sz="1800" dirty="0" smtClean="0"/>
          </a:p>
        </p:txBody>
      </p:sp>
    </p:spTree>
    <p:extLst>
      <p:ext uri="{BB962C8B-B14F-4D97-AF65-F5344CB8AC3E}">
        <p14:creationId xmlns:p14="http://schemas.microsoft.com/office/powerpoint/2010/main" val="93356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CB189-93A9-42B1-8FA1-8B0FE1EE6C5E}" type="slidenum">
              <a:rPr lang="en-US" smtClean="0"/>
              <a:pPr/>
              <a:t>23</a:t>
            </a:fld>
            <a:endParaRPr lang="en-US"/>
          </a:p>
        </p:txBody>
      </p:sp>
    </p:spTree>
    <p:extLst>
      <p:ext uri="{BB962C8B-B14F-4D97-AF65-F5344CB8AC3E}">
        <p14:creationId xmlns:p14="http://schemas.microsoft.com/office/powerpoint/2010/main" val="117165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policy to require</a:t>
            </a:r>
            <a:r>
              <a:rPr lang="en-US" baseline="0" dirty="0" smtClean="0"/>
              <a:t> a search warrant before examination begins serves as protection from conducting an illegal search and helps to prevent the evidence ascertained from the examination from being kept out of court.</a:t>
            </a:r>
            <a:endParaRPr lang="en-US" dirty="0"/>
          </a:p>
        </p:txBody>
      </p:sp>
      <p:sp>
        <p:nvSpPr>
          <p:cNvPr id="4" name="Slide Number Placeholder 3"/>
          <p:cNvSpPr>
            <a:spLocks noGrp="1"/>
          </p:cNvSpPr>
          <p:nvPr>
            <p:ph type="sldNum" sz="quarter" idx="10"/>
          </p:nvPr>
        </p:nvSpPr>
        <p:spPr/>
        <p:txBody>
          <a:bodyPr/>
          <a:lstStyle/>
          <a:p>
            <a:fld id="{A4ECB189-93A9-42B1-8FA1-8B0FE1EE6C5E}" type="slidenum">
              <a:rPr lang="en-US" smtClean="0"/>
              <a:pPr/>
              <a:t>24</a:t>
            </a:fld>
            <a:endParaRPr lang="en-US"/>
          </a:p>
        </p:txBody>
      </p:sp>
    </p:spTree>
    <p:extLst>
      <p:ext uri="{BB962C8B-B14F-4D97-AF65-F5344CB8AC3E}">
        <p14:creationId xmlns:p14="http://schemas.microsoft.com/office/powerpoint/2010/main" val="10528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ECB189-93A9-42B1-8FA1-8B0FE1EE6C5E}" type="slidenum">
              <a:rPr lang="en-US" smtClean="0"/>
              <a:pPr/>
              <a:t>25</a:t>
            </a:fld>
            <a:endParaRPr lang="en-US"/>
          </a:p>
        </p:txBody>
      </p:sp>
    </p:spTree>
    <p:extLst>
      <p:ext uri="{BB962C8B-B14F-4D97-AF65-F5344CB8AC3E}">
        <p14:creationId xmlns:p14="http://schemas.microsoft.com/office/powerpoint/2010/main" val="176714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ECB189-93A9-42B1-8FA1-8B0FE1EE6C5E}" type="slidenum">
              <a:rPr lang="en-US" smtClean="0"/>
              <a:pPr/>
              <a:t>26</a:t>
            </a:fld>
            <a:endParaRPr lang="en-US"/>
          </a:p>
        </p:txBody>
      </p:sp>
    </p:spTree>
    <p:extLst>
      <p:ext uri="{BB962C8B-B14F-4D97-AF65-F5344CB8AC3E}">
        <p14:creationId xmlns:p14="http://schemas.microsoft.com/office/powerpoint/2010/main" val="171838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387885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104620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4998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234728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7724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1907976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96322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27545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40824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9B08E-F411-D045-AEAD-5A06B533699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171605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B9B08E-F411-D045-AEAD-5A06B533699C}"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308061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B9B08E-F411-D045-AEAD-5A06B533699C}" type="datetimeFigureOut">
              <a:rPr lang="en-US" smtClean="0"/>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56055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B9B08E-F411-D045-AEAD-5A06B533699C}" type="datetimeFigureOut">
              <a:rPr lang="en-US" smtClean="0"/>
              <a:t>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428643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9B08E-F411-D045-AEAD-5A06B533699C}" type="datetimeFigureOut">
              <a:rPr lang="en-US" smtClean="0"/>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19240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9B08E-F411-D045-AEAD-5A06B533699C}"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189493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9B08E-F411-D045-AEAD-5A06B533699C}"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B7B32-1B17-574F-ADCA-FA2F53B7066E}" type="slidenum">
              <a:rPr lang="en-US" smtClean="0"/>
              <a:t>‹#›</a:t>
            </a:fld>
            <a:endParaRPr lang="en-US"/>
          </a:p>
        </p:txBody>
      </p:sp>
    </p:spTree>
    <p:extLst>
      <p:ext uri="{BB962C8B-B14F-4D97-AF65-F5344CB8AC3E}">
        <p14:creationId xmlns:p14="http://schemas.microsoft.com/office/powerpoint/2010/main" val="280271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9B08E-F411-D045-AEAD-5A06B533699C}" type="datetimeFigureOut">
              <a:rPr lang="en-US" smtClean="0"/>
              <a:t>4/15/2014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DEB7B32-1B17-574F-ADCA-FA2F53B7066E}" type="slidenum">
              <a:rPr lang="en-US" smtClean="0"/>
              <a:t>‹#›</a:t>
            </a:fld>
            <a:endParaRPr lang="en-US"/>
          </a:p>
        </p:txBody>
      </p:sp>
    </p:spTree>
    <p:extLst>
      <p:ext uri="{BB962C8B-B14F-4D97-AF65-F5344CB8AC3E}">
        <p14:creationId xmlns:p14="http://schemas.microsoft.com/office/powerpoint/2010/main" val="104099971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ca.courts.state.tx.us/tcjiu/ppt/10-Land.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Application of data mining to computer forensics</a:t>
            </a:r>
            <a:br>
              <a:rPr lang="en-US" dirty="0" smtClean="0"/>
            </a:b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699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Initiating An Investigation</a:t>
            </a:r>
            <a:endParaRPr lang="en-US" sz="1600" b="1">
              <a:solidFill>
                <a:srgbClr val="115089"/>
              </a:solidFill>
            </a:endParaRPr>
          </a:p>
        </p:txBody>
      </p:sp>
      <p:sp>
        <p:nvSpPr>
          <p:cNvPr id="87043" name="Rectangle 3"/>
          <p:cNvSpPr>
            <a:spLocks noGrp="1" noChangeArrowheads="1"/>
          </p:cNvSpPr>
          <p:nvPr>
            <p:ph idx="1"/>
          </p:nvPr>
        </p:nvSpPr>
        <p:spPr>
          <a:xfrm>
            <a:off x="457200" y="1143000"/>
            <a:ext cx="7086600" cy="4983163"/>
          </a:xfrm>
        </p:spPr>
        <p:txBody>
          <a:bodyPr/>
          <a:lstStyle/>
          <a:p>
            <a:r>
              <a:rPr lang="en-US" sz="2400"/>
              <a:t>DO NOT begin by exploring files on system randomly</a:t>
            </a:r>
          </a:p>
          <a:p>
            <a:r>
              <a:rPr lang="en-US" sz="2400"/>
              <a:t>Establish evidence custodian - start a detailed journal with the date and time and date/information discovered</a:t>
            </a:r>
          </a:p>
          <a:p>
            <a:r>
              <a:rPr lang="en-US" sz="2400"/>
              <a:t>If possible, designate suspected equipment as </a:t>
            </a:r>
            <a:r>
              <a:rPr lang="ja-JP" altLang="en-US" sz="2400">
                <a:latin typeface="Arial"/>
              </a:rPr>
              <a:t>“</a:t>
            </a:r>
            <a:r>
              <a:rPr lang="en-US" sz="2400"/>
              <a:t>off-limits</a:t>
            </a:r>
            <a:r>
              <a:rPr lang="ja-JP" altLang="en-US" sz="2400">
                <a:latin typeface="Arial"/>
              </a:rPr>
              <a:t>”</a:t>
            </a:r>
            <a:r>
              <a:rPr lang="en-US" sz="2400"/>
              <a:t> to normal activity.  This includes back-ups, remotely or locally scheduled </a:t>
            </a:r>
            <a:br>
              <a:rPr lang="en-US" sz="2400"/>
            </a:br>
            <a:r>
              <a:rPr lang="en-US" sz="2400"/>
              <a:t>house-keeping, and configuration </a:t>
            </a:r>
            <a:br>
              <a:rPr lang="en-US" sz="2400"/>
            </a:br>
            <a:r>
              <a:rPr lang="en-US" sz="2400"/>
              <a:t>changes</a:t>
            </a:r>
          </a:p>
          <a:p>
            <a:r>
              <a:rPr lang="en-US" sz="2400"/>
              <a:t>Collect email, DNS, and other network </a:t>
            </a:r>
            <a:br>
              <a:rPr lang="en-US" sz="2400"/>
            </a:br>
            <a:r>
              <a:rPr lang="en-US" sz="2400"/>
              <a:t>service logs</a:t>
            </a:r>
          </a:p>
          <a:p>
            <a:endParaRPr lang="en-US" sz="2400"/>
          </a:p>
        </p:txBody>
      </p:sp>
    </p:spTree>
    <p:extLst>
      <p:ext uri="{BB962C8B-B14F-4D97-AF65-F5344CB8AC3E}">
        <p14:creationId xmlns:p14="http://schemas.microsoft.com/office/powerpoint/2010/main" val="2496986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Initiating An Investigation </a:t>
            </a:r>
            <a:r>
              <a:rPr lang="en-US" sz="2400" b="1">
                <a:solidFill>
                  <a:srgbClr val="115089"/>
                </a:solidFill>
              </a:rPr>
              <a:t>(cont)</a:t>
            </a:r>
            <a:endParaRPr lang="en-US" sz="1000" b="1">
              <a:solidFill>
                <a:srgbClr val="115089"/>
              </a:solidFill>
            </a:endParaRPr>
          </a:p>
        </p:txBody>
      </p:sp>
      <p:sp>
        <p:nvSpPr>
          <p:cNvPr id="88067" name="Rectangle 3"/>
          <p:cNvSpPr>
            <a:spLocks noGrp="1" noChangeArrowheads="1"/>
          </p:cNvSpPr>
          <p:nvPr>
            <p:ph idx="1"/>
          </p:nvPr>
        </p:nvSpPr>
        <p:spPr>
          <a:xfrm>
            <a:off x="457200" y="1143000"/>
            <a:ext cx="7086600" cy="4983163"/>
          </a:xfrm>
        </p:spPr>
        <p:txBody>
          <a:bodyPr/>
          <a:lstStyle/>
          <a:p>
            <a:r>
              <a:rPr lang="en-US" sz="2400"/>
              <a:t>Capture exhaustive external TCP and UDP port scans of the host</a:t>
            </a:r>
          </a:p>
          <a:p>
            <a:pPr lvl="1"/>
            <a:r>
              <a:rPr lang="en-US" sz="2000"/>
              <a:t>Could present a problem if TCP is wrapped</a:t>
            </a:r>
          </a:p>
          <a:p>
            <a:r>
              <a:rPr lang="en-US" sz="2400"/>
              <a:t>Contact security personnel [CERT], management, Federal and local enforcement, as well as affected sites or persons</a:t>
            </a:r>
          </a:p>
        </p:txBody>
      </p:sp>
    </p:spTree>
    <p:extLst>
      <p:ext uri="{BB962C8B-B14F-4D97-AF65-F5344CB8AC3E}">
        <p14:creationId xmlns:p14="http://schemas.microsoft.com/office/powerpoint/2010/main" val="1769312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Incidence Response</a:t>
            </a:r>
            <a:endParaRPr lang="en-US" sz="1600" b="1">
              <a:solidFill>
                <a:srgbClr val="115089"/>
              </a:solidFill>
            </a:endParaRPr>
          </a:p>
        </p:txBody>
      </p:sp>
      <p:sp>
        <p:nvSpPr>
          <p:cNvPr id="89091" name="Rectangle 3"/>
          <p:cNvSpPr>
            <a:spLocks noGrp="1" noChangeArrowheads="1"/>
          </p:cNvSpPr>
          <p:nvPr>
            <p:ph idx="1"/>
          </p:nvPr>
        </p:nvSpPr>
        <p:spPr>
          <a:xfrm>
            <a:off x="457200" y="1143000"/>
            <a:ext cx="7086600" cy="4983163"/>
          </a:xfrm>
        </p:spPr>
        <p:txBody>
          <a:bodyPr/>
          <a:lstStyle/>
          <a:p>
            <a:r>
              <a:rPr lang="en-US" sz="2400"/>
              <a:t>Identify, designate, or become evidence custodian</a:t>
            </a:r>
          </a:p>
          <a:p>
            <a:r>
              <a:rPr lang="en-US" sz="2400"/>
              <a:t>Review any existing journal of what has been done to system already and/or how intrusion was detected</a:t>
            </a:r>
          </a:p>
          <a:p>
            <a:r>
              <a:rPr lang="en-US" sz="2400"/>
              <a:t>Begin new or maintain existing journal</a:t>
            </a:r>
          </a:p>
          <a:p>
            <a:r>
              <a:rPr lang="en-US" sz="2400"/>
              <a:t>Install monitoring tools (sniffers, port detectors, etc.)</a:t>
            </a:r>
          </a:p>
          <a:p>
            <a:r>
              <a:rPr lang="en-US" sz="2400"/>
              <a:t>Without rebooting or affecting running processes, perform a copy of physical disk</a:t>
            </a:r>
          </a:p>
          <a:p>
            <a:r>
              <a:rPr lang="en-US" sz="2400"/>
              <a:t>Capture network information</a:t>
            </a:r>
          </a:p>
          <a:p>
            <a:endParaRPr lang="en-US" sz="2400"/>
          </a:p>
        </p:txBody>
      </p:sp>
    </p:spTree>
    <p:extLst>
      <p:ext uri="{BB962C8B-B14F-4D97-AF65-F5344CB8AC3E}">
        <p14:creationId xmlns:p14="http://schemas.microsoft.com/office/powerpoint/2010/main" val="3425476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Incidence Response </a:t>
            </a:r>
            <a:r>
              <a:rPr lang="en-US" sz="2400" b="1">
                <a:solidFill>
                  <a:srgbClr val="115089"/>
                </a:solidFill>
              </a:rPr>
              <a:t>(cont)</a:t>
            </a:r>
            <a:endParaRPr lang="en-US" sz="1000" b="1">
              <a:solidFill>
                <a:srgbClr val="115089"/>
              </a:solidFill>
            </a:endParaRPr>
          </a:p>
        </p:txBody>
      </p:sp>
      <p:sp>
        <p:nvSpPr>
          <p:cNvPr id="90115" name="Rectangle 3"/>
          <p:cNvSpPr>
            <a:spLocks noGrp="1" noChangeArrowheads="1"/>
          </p:cNvSpPr>
          <p:nvPr>
            <p:ph idx="1"/>
          </p:nvPr>
        </p:nvSpPr>
        <p:spPr>
          <a:xfrm>
            <a:off x="457200" y="1143000"/>
            <a:ext cx="7086600" cy="4983163"/>
          </a:xfrm>
        </p:spPr>
        <p:txBody>
          <a:bodyPr/>
          <a:lstStyle/>
          <a:p>
            <a:r>
              <a:rPr lang="en-US" sz="2400"/>
              <a:t>Capture processes and files in use (e.g. dll, exe)</a:t>
            </a:r>
          </a:p>
          <a:p>
            <a:r>
              <a:rPr lang="en-US" sz="2400"/>
              <a:t>Capture config information</a:t>
            </a:r>
          </a:p>
          <a:p>
            <a:r>
              <a:rPr lang="en-US" sz="2400"/>
              <a:t>Receipt and signing of data</a:t>
            </a:r>
          </a:p>
          <a:p>
            <a:endParaRPr lang="en-US" sz="2400"/>
          </a:p>
        </p:txBody>
      </p:sp>
    </p:spTree>
    <p:extLst>
      <p:ext uri="{BB962C8B-B14F-4D97-AF65-F5344CB8AC3E}">
        <p14:creationId xmlns:p14="http://schemas.microsoft.com/office/powerpoint/2010/main" val="2509211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Handling Information</a:t>
            </a:r>
            <a:endParaRPr lang="en-US" sz="1000" b="1">
              <a:solidFill>
                <a:srgbClr val="115089"/>
              </a:solidFill>
            </a:endParaRPr>
          </a:p>
        </p:txBody>
      </p:sp>
      <p:sp>
        <p:nvSpPr>
          <p:cNvPr id="91139" name="Rectangle 3"/>
          <p:cNvSpPr>
            <a:spLocks noGrp="1" noChangeArrowheads="1"/>
          </p:cNvSpPr>
          <p:nvPr>
            <p:ph idx="1"/>
          </p:nvPr>
        </p:nvSpPr>
        <p:spPr>
          <a:xfrm>
            <a:off x="457200" y="1143000"/>
            <a:ext cx="7086600" cy="4983163"/>
          </a:xfrm>
        </p:spPr>
        <p:txBody>
          <a:bodyPr>
            <a:normAutofit lnSpcReduction="10000"/>
          </a:bodyPr>
          <a:lstStyle/>
          <a:p>
            <a:r>
              <a:rPr lang="en-US" sz="2400"/>
              <a:t>Information and data being sought after and collected in the investigation must be properly handled</a:t>
            </a:r>
          </a:p>
          <a:p>
            <a:r>
              <a:rPr lang="en-US" sz="2400"/>
              <a:t>Volatile Information</a:t>
            </a:r>
          </a:p>
          <a:p>
            <a:pPr lvl="1"/>
            <a:r>
              <a:rPr lang="en-US" sz="2000"/>
              <a:t>Network Information</a:t>
            </a:r>
          </a:p>
          <a:p>
            <a:pPr lvl="2"/>
            <a:r>
              <a:rPr lang="en-US" sz="1800"/>
              <a:t>Communication between system and the network</a:t>
            </a:r>
          </a:p>
          <a:p>
            <a:pPr lvl="1"/>
            <a:r>
              <a:rPr lang="en-US" sz="2000"/>
              <a:t>Active Processes</a:t>
            </a:r>
          </a:p>
          <a:p>
            <a:pPr lvl="2"/>
            <a:r>
              <a:rPr lang="en-US" sz="1800"/>
              <a:t>Programs and daemons currently active on the system</a:t>
            </a:r>
          </a:p>
          <a:p>
            <a:pPr lvl="1"/>
            <a:r>
              <a:rPr lang="en-US" sz="2000"/>
              <a:t>Logged-on Users</a:t>
            </a:r>
          </a:p>
          <a:p>
            <a:pPr lvl="2"/>
            <a:r>
              <a:rPr lang="en-US" sz="1800"/>
              <a:t>Users/employees currently using system</a:t>
            </a:r>
          </a:p>
          <a:p>
            <a:pPr lvl="1"/>
            <a:r>
              <a:rPr lang="en-US" sz="2000"/>
              <a:t>Open Files</a:t>
            </a:r>
          </a:p>
          <a:p>
            <a:pPr lvl="2"/>
            <a:r>
              <a:rPr lang="en-US" sz="1800"/>
              <a:t>Libraries in use; hidden files; Trojans (rootkit) loaded in system</a:t>
            </a:r>
          </a:p>
          <a:p>
            <a:endParaRPr lang="en-US" sz="2400"/>
          </a:p>
        </p:txBody>
      </p:sp>
    </p:spTree>
    <p:extLst>
      <p:ext uri="{BB962C8B-B14F-4D97-AF65-F5344CB8AC3E}">
        <p14:creationId xmlns:p14="http://schemas.microsoft.com/office/powerpoint/2010/main" val="2495984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Handling Information </a:t>
            </a:r>
            <a:r>
              <a:rPr lang="en-US" sz="2400" b="1">
                <a:solidFill>
                  <a:srgbClr val="115089"/>
                </a:solidFill>
              </a:rPr>
              <a:t>(cont)</a:t>
            </a:r>
            <a:endParaRPr lang="en-US" sz="700" b="1">
              <a:solidFill>
                <a:srgbClr val="115089"/>
              </a:solidFill>
            </a:endParaRPr>
          </a:p>
        </p:txBody>
      </p:sp>
      <p:sp>
        <p:nvSpPr>
          <p:cNvPr id="92163" name="Rectangle 3"/>
          <p:cNvSpPr>
            <a:spLocks noGrp="1" noChangeArrowheads="1"/>
          </p:cNvSpPr>
          <p:nvPr>
            <p:ph idx="1"/>
          </p:nvPr>
        </p:nvSpPr>
        <p:spPr>
          <a:xfrm>
            <a:off x="457200" y="1143000"/>
            <a:ext cx="7086600" cy="4983163"/>
          </a:xfrm>
        </p:spPr>
        <p:txBody>
          <a:bodyPr/>
          <a:lstStyle/>
          <a:p>
            <a:r>
              <a:rPr lang="en-US" sz="2400"/>
              <a:t>Non-Volatile Information</a:t>
            </a:r>
          </a:p>
          <a:p>
            <a:pPr lvl="1"/>
            <a:r>
              <a:rPr lang="en-US" sz="2000"/>
              <a:t>This includes information, configuration settings, system files and registry settings that are available after reboot</a:t>
            </a:r>
          </a:p>
          <a:p>
            <a:pPr lvl="1"/>
            <a:r>
              <a:rPr lang="en-US" sz="2000"/>
              <a:t>Accessed through drive mappings from system</a:t>
            </a:r>
          </a:p>
          <a:p>
            <a:pPr lvl="1"/>
            <a:r>
              <a:rPr lang="en-US" sz="2000"/>
              <a:t>This information should investigated and reviewed from a backup copy</a:t>
            </a:r>
          </a:p>
          <a:p>
            <a:pPr>
              <a:buFontTx/>
              <a:buNone/>
            </a:pPr>
            <a:endParaRPr lang="en-US" sz="2400"/>
          </a:p>
        </p:txBody>
      </p:sp>
    </p:spTree>
    <p:extLst>
      <p:ext uri="{BB962C8B-B14F-4D97-AF65-F5344CB8AC3E}">
        <p14:creationId xmlns:p14="http://schemas.microsoft.com/office/powerpoint/2010/main" val="3368641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Computer Forensic Requirements</a:t>
            </a:r>
            <a:endParaRPr lang="en-US" sz="700" b="1">
              <a:solidFill>
                <a:srgbClr val="115089"/>
              </a:solidFill>
            </a:endParaRPr>
          </a:p>
        </p:txBody>
      </p:sp>
      <p:sp>
        <p:nvSpPr>
          <p:cNvPr id="93187" name="Rectangle 3"/>
          <p:cNvSpPr>
            <a:spLocks noGrp="1" noChangeArrowheads="1"/>
          </p:cNvSpPr>
          <p:nvPr>
            <p:ph idx="1"/>
          </p:nvPr>
        </p:nvSpPr>
        <p:spPr>
          <a:xfrm>
            <a:off x="457200" y="1143000"/>
            <a:ext cx="7086600" cy="4983163"/>
          </a:xfrm>
        </p:spPr>
        <p:txBody>
          <a:bodyPr/>
          <a:lstStyle/>
          <a:p>
            <a:r>
              <a:rPr lang="en-US" sz="2400"/>
              <a:t>Hardware</a:t>
            </a:r>
          </a:p>
          <a:p>
            <a:pPr lvl="1"/>
            <a:r>
              <a:rPr lang="en-US" sz="2000"/>
              <a:t>Familiarity with all internal and external devices/components of a computer</a:t>
            </a:r>
          </a:p>
          <a:p>
            <a:pPr lvl="1"/>
            <a:r>
              <a:rPr lang="en-US" sz="2000"/>
              <a:t>Thorough understanding of hard drives and settings</a:t>
            </a:r>
          </a:p>
          <a:p>
            <a:pPr lvl="1"/>
            <a:r>
              <a:rPr lang="en-US" sz="2000"/>
              <a:t>Understanding motherboards and the various chipsets used</a:t>
            </a:r>
          </a:p>
          <a:p>
            <a:pPr lvl="1"/>
            <a:r>
              <a:rPr lang="en-US" sz="2000"/>
              <a:t>Power connections</a:t>
            </a:r>
          </a:p>
          <a:p>
            <a:pPr lvl="1"/>
            <a:r>
              <a:rPr lang="en-US" sz="2000"/>
              <a:t>Memory</a:t>
            </a:r>
          </a:p>
          <a:p>
            <a:r>
              <a:rPr lang="en-US" sz="2400"/>
              <a:t>BIOS</a:t>
            </a:r>
          </a:p>
          <a:p>
            <a:pPr lvl="1"/>
            <a:r>
              <a:rPr lang="en-US" sz="2000"/>
              <a:t>Understanding how the BIOS works</a:t>
            </a:r>
          </a:p>
          <a:p>
            <a:pPr lvl="1"/>
            <a:r>
              <a:rPr lang="en-US" sz="2000"/>
              <a:t>Familiarity with the various settings and limitations of the BIOS</a:t>
            </a:r>
          </a:p>
          <a:p>
            <a:pPr lvl="1"/>
            <a:endParaRPr lang="en-US" sz="2000"/>
          </a:p>
        </p:txBody>
      </p:sp>
    </p:spTree>
    <p:extLst>
      <p:ext uri="{BB962C8B-B14F-4D97-AF65-F5344CB8AC3E}">
        <p14:creationId xmlns:p14="http://schemas.microsoft.com/office/powerpoint/2010/main" val="2640768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Computer Forensic Requirements </a:t>
            </a:r>
            <a:r>
              <a:rPr lang="en-US" sz="1400" b="1">
                <a:solidFill>
                  <a:srgbClr val="115089"/>
                </a:solidFill>
              </a:rPr>
              <a:t>(cont)</a:t>
            </a:r>
            <a:endParaRPr lang="en-US" b="1">
              <a:solidFill>
                <a:srgbClr val="115089"/>
              </a:solidFill>
            </a:endParaRPr>
          </a:p>
        </p:txBody>
      </p:sp>
      <p:sp>
        <p:nvSpPr>
          <p:cNvPr id="94211" name="Rectangle 3"/>
          <p:cNvSpPr>
            <a:spLocks noGrp="1" noChangeArrowheads="1"/>
          </p:cNvSpPr>
          <p:nvPr>
            <p:ph idx="1"/>
          </p:nvPr>
        </p:nvSpPr>
        <p:spPr>
          <a:xfrm>
            <a:off x="457200" y="1143000"/>
            <a:ext cx="7086600" cy="4983163"/>
          </a:xfrm>
        </p:spPr>
        <p:txBody>
          <a:bodyPr>
            <a:normAutofit lnSpcReduction="10000"/>
          </a:bodyPr>
          <a:lstStyle/>
          <a:p>
            <a:r>
              <a:rPr lang="en-US" sz="2400"/>
              <a:t>Operation Systems</a:t>
            </a:r>
          </a:p>
          <a:p>
            <a:pPr lvl="1"/>
            <a:r>
              <a:rPr lang="en-US" sz="2000"/>
              <a:t>Windows 3.1/95/98/ME/NT/2000/2003/XP</a:t>
            </a:r>
          </a:p>
          <a:p>
            <a:pPr lvl="1"/>
            <a:r>
              <a:rPr lang="en-US" sz="2000"/>
              <a:t>DOS</a:t>
            </a:r>
          </a:p>
          <a:p>
            <a:pPr lvl="1"/>
            <a:r>
              <a:rPr lang="en-US" sz="2000"/>
              <a:t>UNIX</a:t>
            </a:r>
          </a:p>
          <a:p>
            <a:pPr lvl="1"/>
            <a:r>
              <a:rPr lang="en-US" sz="2000"/>
              <a:t>LINUX</a:t>
            </a:r>
          </a:p>
          <a:p>
            <a:pPr lvl="1"/>
            <a:r>
              <a:rPr lang="en-US" sz="2000"/>
              <a:t>VAX/VMS</a:t>
            </a:r>
          </a:p>
          <a:p>
            <a:r>
              <a:rPr lang="en-US" sz="2400"/>
              <a:t>Software</a:t>
            </a:r>
          </a:p>
          <a:p>
            <a:pPr lvl="1"/>
            <a:r>
              <a:rPr lang="en-US" sz="2000"/>
              <a:t>Familiarity with most popular software packages </a:t>
            </a:r>
            <a:br>
              <a:rPr lang="en-US" sz="2000"/>
            </a:br>
            <a:r>
              <a:rPr lang="en-US" sz="2000"/>
              <a:t>such as Office</a:t>
            </a:r>
          </a:p>
          <a:p>
            <a:r>
              <a:rPr lang="en-US" sz="2400"/>
              <a:t>Forensic Tools</a:t>
            </a:r>
          </a:p>
          <a:p>
            <a:pPr lvl="1"/>
            <a:r>
              <a:rPr lang="en-US" sz="2000"/>
              <a:t>Familiarity with computer forensic techniques and the software packages that could be used</a:t>
            </a:r>
          </a:p>
        </p:txBody>
      </p:sp>
    </p:spTree>
    <p:extLst>
      <p:ext uri="{BB962C8B-B14F-4D97-AF65-F5344CB8AC3E}">
        <p14:creationId xmlns:p14="http://schemas.microsoft.com/office/powerpoint/2010/main" val="3900324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Anti-Forensics</a:t>
            </a:r>
            <a:endParaRPr lang="en-US" b="1">
              <a:solidFill>
                <a:srgbClr val="115089"/>
              </a:solidFill>
            </a:endParaRPr>
          </a:p>
        </p:txBody>
      </p:sp>
      <p:sp>
        <p:nvSpPr>
          <p:cNvPr id="96259" name="Rectangle 3"/>
          <p:cNvSpPr>
            <a:spLocks noGrp="1" noChangeArrowheads="1"/>
          </p:cNvSpPr>
          <p:nvPr>
            <p:ph idx="1"/>
          </p:nvPr>
        </p:nvSpPr>
        <p:spPr>
          <a:xfrm>
            <a:off x="457200" y="1143000"/>
            <a:ext cx="7086600" cy="4983163"/>
          </a:xfrm>
        </p:spPr>
        <p:txBody>
          <a:bodyPr/>
          <a:lstStyle/>
          <a:p>
            <a:r>
              <a:rPr lang="en-US" sz="2400"/>
              <a:t>Software that limits and/or corrupts evidence that could be collected by an investigator</a:t>
            </a:r>
          </a:p>
          <a:p>
            <a:r>
              <a:rPr lang="en-US" sz="2400"/>
              <a:t>Performs data hiding and distortion</a:t>
            </a:r>
          </a:p>
          <a:p>
            <a:r>
              <a:rPr lang="en-US" sz="2400"/>
              <a:t>Exploits limitations of known and used forensic tools</a:t>
            </a:r>
          </a:p>
          <a:p>
            <a:r>
              <a:rPr lang="en-US" sz="2400"/>
              <a:t>Works both on Windows and LINUX based systems</a:t>
            </a:r>
          </a:p>
          <a:p>
            <a:r>
              <a:rPr lang="en-US" sz="2400"/>
              <a:t>In place prior to or post system acquisition</a:t>
            </a:r>
          </a:p>
        </p:txBody>
      </p:sp>
    </p:spTree>
    <p:extLst>
      <p:ext uri="{BB962C8B-B14F-4D97-AF65-F5344CB8AC3E}">
        <p14:creationId xmlns:p14="http://schemas.microsoft.com/office/powerpoint/2010/main" val="2663034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Evidence Processing Guidelines </a:t>
            </a:r>
            <a:endParaRPr lang="en-US" b="1">
              <a:solidFill>
                <a:srgbClr val="115089"/>
              </a:solidFill>
            </a:endParaRPr>
          </a:p>
        </p:txBody>
      </p:sp>
      <p:sp>
        <p:nvSpPr>
          <p:cNvPr id="97283" name="Rectangle 3"/>
          <p:cNvSpPr>
            <a:spLocks noGrp="1" noChangeArrowheads="1"/>
          </p:cNvSpPr>
          <p:nvPr>
            <p:ph idx="1"/>
          </p:nvPr>
        </p:nvSpPr>
        <p:spPr>
          <a:xfrm>
            <a:off x="457200" y="1143000"/>
            <a:ext cx="7086600" cy="4983163"/>
          </a:xfrm>
        </p:spPr>
        <p:txBody>
          <a:bodyPr/>
          <a:lstStyle/>
          <a:p>
            <a:r>
              <a:rPr lang="en-US" sz="2400"/>
              <a:t>New Technologies Inc.  recommends following 16 steps in processing evidence </a:t>
            </a:r>
          </a:p>
          <a:p>
            <a:r>
              <a:rPr lang="en-US" sz="2400"/>
              <a:t>They offer training on properly handling each step</a:t>
            </a:r>
          </a:p>
          <a:p>
            <a:pPr lvl="1"/>
            <a:r>
              <a:rPr lang="en-US" sz="2000"/>
              <a:t>Step 1: Shut down the computer</a:t>
            </a:r>
          </a:p>
          <a:p>
            <a:pPr lvl="2"/>
            <a:r>
              <a:rPr lang="en-US" sz="1800"/>
              <a:t>Considerations must be given to volatile information</a:t>
            </a:r>
          </a:p>
          <a:p>
            <a:pPr lvl="2"/>
            <a:r>
              <a:rPr lang="en-US" sz="1800"/>
              <a:t>Prevents remote access to machine and destruction of evidence (manual or ant-forensic software)</a:t>
            </a:r>
          </a:p>
          <a:p>
            <a:pPr lvl="1"/>
            <a:r>
              <a:rPr lang="en-US" sz="2000"/>
              <a:t>Step 2: Document the Hardware Configuration </a:t>
            </a:r>
            <a:br>
              <a:rPr lang="en-US" sz="2000"/>
            </a:br>
            <a:r>
              <a:rPr lang="en-US" sz="2000"/>
              <a:t>of The System</a:t>
            </a:r>
          </a:p>
          <a:p>
            <a:pPr lvl="2"/>
            <a:r>
              <a:rPr lang="en-US" sz="1800"/>
              <a:t>Note everything about the computer configuration </a:t>
            </a:r>
            <a:br>
              <a:rPr lang="en-US" sz="1800"/>
            </a:br>
            <a:r>
              <a:rPr lang="en-US" sz="1800"/>
              <a:t>prior to re-locating</a:t>
            </a:r>
          </a:p>
        </p:txBody>
      </p:sp>
    </p:spTree>
    <p:extLst>
      <p:ext uri="{BB962C8B-B14F-4D97-AF65-F5344CB8AC3E}">
        <p14:creationId xmlns:p14="http://schemas.microsoft.com/office/powerpoint/2010/main" val="4139924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Definition</a:t>
            </a:r>
          </a:p>
        </p:txBody>
      </p:sp>
      <p:sp>
        <p:nvSpPr>
          <p:cNvPr id="76803" name="Rectangle 3"/>
          <p:cNvSpPr>
            <a:spLocks noGrp="1" noChangeArrowheads="1"/>
          </p:cNvSpPr>
          <p:nvPr>
            <p:ph idx="1"/>
          </p:nvPr>
        </p:nvSpPr>
        <p:spPr>
          <a:xfrm>
            <a:off x="457200" y="1143000"/>
            <a:ext cx="7086600" cy="4983163"/>
          </a:xfrm>
        </p:spPr>
        <p:txBody>
          <a:bodyPr>
            <a:normAutofit lnSpcReduction="10000"/>
          </a:bodyPr>
          <a:lstStyle/>
          <a:p>
            <a:pPr>
              <a:lnSpc>
                <a:spcPct val="90000"/>
              </a:lnSpc>
            </a:pPr>
            <a:r>
              <a:rPr lang="en-US" sz="2400"/>
              <a:t>What is Computer Forensics??</a:t>
            </a:r>
          </a:p>
          <a:p>
            <a:pPr lvl="1">
              <a:lnSpc>
                <a:spcPct val="90000"/>
              </a:lnSpc>
            </a:pPr>
            <a:r>
              <a:rPr lang="en-US" sz="2000"/>
              <a:t>Computer forensics involves the preservation, identification, extraction, documentation, and interpretation of computer media for evidentiary and/or root cause analysis.</a:t>
            </a:r>
          </a:p>
          <a:p>
            <a:pPr lvl="1">
              <a:lnSpc>
                <a:spcPct val="90000"/>
              </a:lnSpc>
            </a:pPr>
            <a:r>
              <a:rPr lang="en-US" sz="2000"/>
              <a:t>Evidence might be required for a wide range of computer crimes and misuses</a:t>
            </a:r>
          </a:p>
          <a:p>
            <a:pPr lvl="1">
              <a:lnSpc>
                <a:spcPct val="90000"/>
              </a:lnSpc>
            </a:pPr>
            <a:r>
              <a:rPr lang="en-US" sz="2000"/>
              <a:t>Multiple methods of </a:t>
            </a:r>
          </a:p>
          <a:p>
            <a:pPr lvl="2">
              <a:lnSpc>
                <a:spcPct val="90000"/>
              </a:lnSpc>
            </a:pPr>
            <a:r>
              <a:rPr lang="en-US" sz="1800"/>
              <a:t>Discovering data on computer system</a:t>
            </a:r>
          </a:p>
          <a:p>
            <a:pPr lvl="2">
              <a:lnSpc>
                <a:spcPct val="90000"/>
              </a:lnSpc>
            </a:pPr>
            <a:r>
              <a:rPr lang="en-US" sz="1800"/>
              <a:t>Recovering deleted, encrypted, or damaged file information</a:t>
            </a:r>
          </a:p>
          <a:p>
            <a:pPr lvl="2">
              <a:lnSpc>
                <a:spcPct val="90000"/>
              </a:lnSpc>
            </a:pPr>
            <a:r>
              <a:rPr lang="en-US" sz="1800"/>
              <a:t>Monitoring live activity</a:t>
            </a:r>
          </a:p>
          <a:p>
            <a:pPr lvl="2">
              <a:lnSpc>
                <a:spcPct val="90000"/>
              </a:lnSpc>
            </a:pPr>
            <a:r>
              <a:rPr lang="en-US" sz="1800"/>
              <a:t>Detecting violations of corporate policy</a:t>
            </a:r>
          </a:p>
          <a:p>
            <a:pPr lvl="1">
              <a:lnSpc>
                <a:spcPct val="90000"/>
              </a:lnSpc>
            </a:pPr>
            <a:r>
              <a:rPr lang="en-US" sz="2000"/>
              <a:t>Information collected assists in arrests, prosecution, termination of employment, and preventing future illegal activity</a:t>
            </a:r>
          </a:p>
          <a:p>
            <a:pPr lvl="1">
              <a:lnSpc>
                <a:spcPct val="90000"/>
              </a:lnSpc>
            </a:pPr>
            <a:endParaRPr lang="en-US" sz="2000"/>
          </a:p>
        </p:txBody>
      </p:sp>
    </p:spTree>
    <p:extLst>
      <p:ext uri="{BB962C8B-B14F-4D97-AF65-F5344CB8AC3E}">
        <p14:creationId xmlns:p14="http://schemas.microsoft.com/office/powerpoint/2010/main" val="1124965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Evidence Processing Guidelines </a:t>
            </a:r>
            <a:r>
              <a:rPr lang="en-US" sz="2400" b="1">
                <a:solidFill>
                  <a:srgbClr val="115089"/>
                </a:solidFill>
              </a:rPr>
              <a:t>(cont)</a:t>
            </a:r>
            <a:endParaRPr lang="en-US" b="1">
              <a:solidFill>
                <a:srgbClr val="115089"/>
              </a:solidFill>
            </a:endParaRPr>
          </a:p>
        </p:txBody>
      </p:sp>
      <p:sp>
        <p:nvSpPr>
          <p:cNvPr id="99331" name="Rectangle 3"/>
          <p:cNvSpPr>
            <a:spLocks noGrp="1" noChangeArrowheads="1"/>
          </p:cNvSpPr>
          <p:nvPr>
            <p:ph idx="1"/>
          </p:nvPr>
        </p:nvSpPr>
        <p:spPr>
          <a:xfrm>
            <a:off x="457200" y="1143000"/>
            <a:ext cx="7086600" cy="4983163"/>
          </a:xfrm>
        </p:spPr>
        <p:txBody>
          <a:bodyPr>
            <a:normAutofit lnSpcReduction="10000"/>
          </a:bodyPr>
          <a:lstStyle/>
          <a:p>
            <a:pPr lvl="1"/>
            <a:r>
              <a:rPr lang="en-US" sz="2000"/>
              <a:t>Step 3: Transport the Computer System to A Secure Location</a:t>
            </a:r>
          </a:p>
          <a:p>
            <a:pPr lvl="2"/>
            <a:r>
              <a:rPr lang="en-US" sz="1800"/>
              <a:t>Do not leave the computer unattended unless it is locked in a secure location</a:t>
            </a:r>
          </a:p>
          <a:p>
            <a:pPr lvl="1"/>
            <a:r>
              <a:rPr lang="en-US" sz="2000"/>
              <a:t>Step 4: Make Bit Stream Backups of Hard Disks and Floppy Disks</a:t>
            </a:r>
          </a:p>
          <a:p>
            <a:pPr lvl="1"/>
            <a:r>
              <a:rPr lang="en-US" sz="2000"/>
              <a:t>Step 5: Mathematically Authenticate Data on All Storage Devices</a:t>
            </a:r>
          </a:p>
          <a:p>
            <a:pPr lvl="2"/>
            <a:r>
              <a:rPr lang="en-US" sz="1800"/>
              <a:t>Must be able to prove that you did not alter </a:t>
            </a:r>
            <a:br>
              <a:rPr lang="en-US" sz="1800"/>
            </a:br>
            <a:r>
              <a:rPr lang="en-US" sz="1800"/>
              <a:t>any of the evidence after the computer </a:t>
            </a:r>
            <a:br>
              <a:rPr lang="en-US" sz="1800"/>
            </a:br>
            <a:r>
              <a:rPr lang="en-US" sz="1800"/>
              <a:t>came into your possession</a:t>
            </a:r>
          </a:p>
          <a:p>
            <a:pPr lvl="1"/>
            <a:r>
              <a:rPr lang="en-US" sz="2000"/>
              <a:t>Step 6: Document the System Date and Time</a:t>
            </a:r>
          </a:p>
          <a:p>
            <a:pPr lvl="1"/>
            <a:r>
              <a:rPr lang="en-US" sz="2000"/>
              <a:t>Step 7: Make a List of Key Search Words</a:t>
            </a:r>
          </a:p>
          <a:p>
            <a:pPr lvl="1"/>
            <a:r>
              <a:rPr lang="en-US" sz="2000"/>
              <a:t>Step 8: Evaluate the Windows Swap File</a:t>
            </a:r>
          </a:p>
        </p:txBody>
      </p:sp>
    </p:spTree>
    <p:extLst>
      <p:ext uri="{BB962C8B-B14F-4D97-AF65-F5344CB8AC3E}">
        <p14:creationId xmlns:p14="http://schemas.microsoft.com/office/powerpoint/2010/main" val="1961565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Evidence Processing Guidelines </a:t>
            </a:r>
            <a:r>
              <a:rPr lang="en-US" sz="2400" b="1">
                <a:solidFill>
                  <a:srgbClr val="115089"/>
                </a:solidFill>
              </a:rPr>
              <a:t>(cont)</a:t>
            </a:r>
            <a:endParaRPr lang="en-US" b="1">
              <a:solidFill>
                <a:srgbClr val="115089"/>
              </a:solidFill>
            </a:endParaRPr>
          </a:p>
        </p:txBody>
      </p:sp>
      <p:sp>
        <p:nvSpPr>
          <p:cNvPr id="100355" name="Rectangle 3"/>
          <p:cNvSpPr>
            <a:spLocks noGrp="1" noChangeArrowheads="1"/>
          </p:cNvSpPr>
          <p:nvPr>
            <p:ph idx="1"/>
          </p:nvPr>
        </p:nvSpPr>
        <p:spPr>
          <a:xfrm>
            <a:off x="457200" y="1143000"/>
            <a:ext cx="7086600" cy="4983163"/>
          </a:xfrm>
        </p:spPr>
        <p:txBody>
          <a:bodyPr/>
          <a:lstStyle/>
          <a:p>
            <a:pPr lvl="1"/>
            <a:r>
              <a:rPr lang="en-US" sz="2000"/>
              <a:t>Step 9: Evaluate File Slack</a:t>
            </a:r>
          </a:p>
          <a:p>
            <a:pPr lvl="2"/>
            <a:r>
              <a:rPr lang="en-US" sz="1800"/>
              <a:t>File slack is a data storage area of which most computer users are unaware; a source of significant security leakage.</a:t>
            </a:r>
          </a:p>
          <a:p>
            <a:pPr lvl="1"/>
            <a:r>
              <a:rPr lang="en-US" sz="2000"/>
              <a:t>Step 10: Evaluate Unallocated Space (Erased Files)</a:t>
            </a:r>
          </a:p>
          <a:p>
            <a:pPr lvl="1"/>
            <a:r>
              <a:rPr lang="en-US" sz="2000"/>
              <a:t>Step 11: Search Files, File Slack and Unallocated Space for Key Words</a:t>
            </a:r>
          </a:p>
          <a:p>
            <a:pPr lvl="1"/>
            <a:r>
              <a:rPr lang="en-US" sz="2000"/>
              <a:t>Step 12: Document File Names, Dates and Times</a:t>
            </a:r>
          </a:p>
          <a:p>
            <a:pPr lvl="1"/>
            <a:r>
              <a:rPr lang="en-US" sz="2000"/>
              <a:t>Step 13: Identify File, Program and Storage </a:t>
            </a:r>
            <a:br>
              <a:rPr lang="en-US" sz="2000"/>
            </a:br>
            <a:r>
              <a:rPr lang="en-US" sz="2000"/>
              <a:t>Anomalies</a:t>
            </a:r>
          </a:p>
          <a:p>
            <a:pPr lvl="1"/>
            <a:r>
              <a:rPr lang="en-US" sz="2000"/>
              <a:t>Step 14: Evaluate Program Functionality</a:t>
            </a:r>
          </a:p>
          <a:p>
            <a:pPr lvl="1"/>
            <a:r>
              <a:rPr lang="en-US" sz="2000"/>
              <a:t>Step 15: Document Your Findings</a:t>
            </a:r>
          </a:p>
          <a:p>
            <a:pPr lvl="1"/>
            <a:r>
              <a:rPr lang="en-US" sz="2000"/>
              <a:t>Step 16: Retain Copies of Software Used</a:t>
            </a:r>
          </a:p>
          <a:p>
            <a:pPr lvl="1"/>
            <a:endParaRPr lang="en-US" sz="2000"/>
          </a:p>
          <a:p>
            <a:pPr lvl="1"/>
            <a:endParaRPr lang="en-US" sz="2000"/>
          </a:p>
        </p:txBody>
      </p:sp>
    </p:spTree>
    <p:extLst>
      <p:ext uri="{BB962C8B-B14F-4D97-AF65-F5344CB8AC3E}">
        <p14:creationId xmlns:p14="http://schemas.microsoft.com/office/powerpoint/2010/main" val="3878237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a:bodyPr>
          <a:lstStyle/>
          <a:p>
            <a:pPr eaLnBrk="1" hangingPunct="1"/>
            <a:r>
              <a:rPr lang="en-US" b="1" dirty="0" smtClean="0">
                <a:latin typeface="Arial" pitchFamily="34" charset="0"/>
                <a:cs typeface="Arial" pitchFamily="34" charset="0"/>
              </a:rPr>
              <a:t>What is Digital Evidence and How is it Different?</a:t>
            </a:r>
          </a:p>
        </p:txBody>
      </p:sp>
      <p:sp>
        <p:nvSpPr>
          <p:cNvPr id="125955" name="Rectangle 3"/>
          <p:cNvSpPr>
            <a:spLocks noGrp="1" noChangeArrowheads="1"/>
          </p:cNvSpPr>
          <p:nvPr>
            <p:ph idx="1"/>
          </p:nvPr>
        </p:nvSpPr>
        <p:spPr>
          <a:xfrm>
            <a:off x="304800" y="1676400"/>
            <a:ext cx="3657600" cy="4343400"/>
          </a:xfrm>
        </p:spPr>
        <p:txBody>
          <a:bodyPr>
            <a:normAutofit fontScale="47500" lnSpcReduction="20000"/>
          </a:bodyPr>
          <a:lstStyle/>
          <a:p>
            <a:r>
              <a:rPr lang="en-US" sz="2800" dirty="0" smtClean="0">
                <a:latin typeface="Arial" pitchFamily="34" charset="0"/>
                <a:cs typeface="Arial" pitchFamily="34" charset="0"/>
              </a:rPr>
              <a:t>Information and data of investigative value that is stored on or transmitted by an electronic device</a:t>
            </a: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Can transcend borders quickly via Internet</a:t>
            </a:r>
          </a:p>
          <a:p>
            <a:pPr eaLnBrk="1" hangingPunct="1">
              <a:buNone/>
            </a:pPr>
            <a:endParaRPr lang="en-US" sz="2800" dirty="0" smtClean="0">
              <a:latin typeface="Arial" pitchFamily="34" charset="0"/>
              <a:cs typeface="Arial" pitchFamily="34" charset="0"/>
            </a:endParaRPr>
          </a:p>
          <a:p>
            <a:pPr eaLnBrk="1" hangingPunct="1"/>
            <a:r>
              <a:rPr lang="en-US" sz="2800" dirty="0" smtClean="0">
                <a:latin typeface="Arial" pitchFamily="34" charset="0"/>
                <a:cs typeface="Arial" pitchFamily="34" charset="0"/>
              </a:rPr>
              <a:t>Data in computer systems is highly susceptible to alteration or destruction</a:t>
            </a:r>
          </a:p>
          <a:p>
            <a:pPr eaLnBrk="1" hangingPunct="1">
              <a:buFontTx/>
              <a:buNone/>
            </a:pPr>
            <a:endParaRPr lang="en-US" sz="1000" dirty="0" smtClean="0">
              <a:latin typeface="Arial" pitchFamily="34" charset="0"/>
              <a:cs typeface="Arial" pitchFamily="34" charset="0"/>
            </a:endParaRPr>
          </a:p>
          <a:p>
            <a:pPr eaLnBrk="1" hangingPunct="1"/>
            <a:r>
              <a:rPr lang="en-US" sz="2800" dirty="0" smtClean="0">
                <a:latin typeface="Arial" pitchFamily="34" charset="0"/>
                <a:cs typeface="Arial" pitchFamily="34" charset="0"/>
              </a:rPr>
              <a:t>Caution must be exercised when collecting, transporting, examining and storing this type of evidence to avoid data loss</a:t>
            </a:r>
          </a:p>
          <a:p>
            <a:pPr eaLnBrk="1" hangingPunct="1">
              <a:buFontTx/>
              <a:buNone/>
            </a:pPr>
            <a:endParaRPr lang="en-US" sz="1000" dirty="0" smtClean="0">
              <a:latin typeface="Arial" pitchFamily="34" charset="0"/>
              <a:cs typeface="Arial" pitchFamily="34" charset="0"/>
            </a:endParaRPr>
          </a:p>
          <a:p>
            <a:pPr eaLnBrk="1" hangingPunct="1"/>
            <a:r>
              <a:rPr lang="en-US" sz="2800" dirty="0" smtClean="0">
                <a:latin typeface="Arial" pitchFamily="34" charset="0"/>
                <a:cs typeface="Arial" pitchFamily="34" charset="0"/>
              </a:rPr>
              <a:t>Special training, skills, equipment, and software are needed to retrieve evidence stored within computers and computer media to avoid alteration or destruction</a:t>
            </a:r>
          </a:p>
          <a:p>
            <a:pPr eaLnBrk="1" hangingPunct="1"/>
            <a:endParaRPr lang="en-US" sz="2800"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2362200"/>
            <a:ext cx="4010757" cy="21288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4491038"/>
            <a:ext cx="2851386"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21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Autofit/>
          </a:bodyPr>
          <a:lstStyle/>
          <a:p>
            <a:pPr eaLnBrk="1" hangingPunct="1"/>
            <a:r>
              <a:rPr lang="en-US" b="1" dirty="0" smtClean="0">
                <a:latin typeface="Arial" pitchFamily="34" charset="0"/>
                <a:cs typeface="Arial" pitchFamily="34" charset="0"/>
              </a:rPr>
              <a:t>Digital Evidence at the Crime Scene - Considerations</a:t>
            </a:r>
          </a:p>
        </p:txBody>
      </p:sp>
      <p:sp>
        <p:nvSpPr>
          <p:cNvPr id="126979" name="Rectangle 3"/>
          <p:cNvSpPr>
            <a:spLocks noGrp="1" noChangeArrowheads="1"/>
          </p:cNvSpPr>
          <p:nvPr>
            <p:ph idx="1"/>
          </p:nvPr>
        </p:nvSpPr>
        <p:spPr>
          <a:xfrm>
            <a:off x="457200" y="2027238"/>
            <a:ext cx="8382000" cy="4525962"/>
          </a:xfrm>
        </p:spPr>
        <p:txBody>
          <a:bodyPr/>
          <a:lstStyle/>
          <a:p>
            <a:pPr eaLnBrk="1" hangingPunct="1"/>
            <a:r>
              <a:rPr lang="en-US" dirty="0" smtClean="0">
                <a:latin typeface="Arial" pitchFamily="34" charset="0"/>
                <a:cs typeface="Arial" pitchFamily="34" charset="0"/>
              </a:rPr>
              <a:t>Search Warrant / Consent to Search</a:t>
            </a:r>
          </a:p>
          <a:p>
            <a:pPr eaLnBrk="1" hangingPunct="1"/>
            <a:r>
              <a:rPr lang="en-US" dirty="0" smtClean="0">
                <a:latin typeface="Arial" pitchFamily="34" charset="0"/>
                <a:cs typeface="Arial" pitchFamily="34" charset="0"/>
              </a:rPr>
              <a:t>Identifying Evidence to be Collected</a:t>
            </a:r>
          </a:p>
          <a:p>
            <a:pPr eaLnBrk="1" hangingPunct="1"/>
            <a:r>
              <a:rPr lang="en-US" dirty="0" smtClean="0">
                <a:latin typeface="Arial" pitchFamily="34" charset="0"/>
                <a:cs typeface="Arial" pitchFamily="34" charset="0"/>
              </a:rPr>
              <a:t>Documentation, Collection, Preservation of Evidence</a:t>
            </a:r>
          </a:p>
          <a:p>
            <a:pPr eaLnBrk="1" hangingPunct="1"/>
            <a:r>
              <a:rPr lang="en-US" dirty="0" smtClean="0">
                <a:latin typeface="Arial" pitchFamily="34" charset="0"/>
                <a:cs typeface="Arial" pitchFamily="34" charset="0"/>
              </a:rPr>
              <a:t>Transporting Evidence to the Laboratory</a:t>
            </a:r>
          </a:p>
        </p:txBody>
      </p:sp>
    </p:spTree>
    <p:extLst>
      <p:ext uri="{BB962C8B-B14F-4D97-AF65-F5344CB8AC3E}">
        <p14:creationId xmlns:p14="http://schemas.microsoft.com/office/powerpoint/2010/main" val="1188200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274638"/>
            <a:ext cx="8229600" cy="792162"/>
          </a:xfrm>
        </p:spPr>
        <p:txBody>
          <a:bodyPr>
            <a:noAutofit/>
          </a:bodyPr>
          <a:lstStyle/>
          <a:p>
            <a:pPr eaLnBrk="1" hangingPunct="1"/>
            <a:r>
              <a:rPr lang="en-US" sz="3600" b="1" dirty="0" smtClean="0">
                <a:latin typeface="Arial" pitchFamily="34" charset="0"/>
                <a:cs typeface="Arial" pitchFamily="34" charset="0"/>
              </a:rPr>
              <a:t>Search Warrant / Consent to Search</a:t>
            </a:r>
          </a:p>
        </p:txBody>
      </p:sp>
      <p:sp>
        <p:nvSpPr>
          <p:cNvPr id="128003" name="Rectangle 3"/>
          <p:cNvSpPr>
            <a:spLocks noGrp="1" noChangeArrowheads="1"/>
          </p:cNvSpPr>
          <p:nvPr>
            <p:ph idx="1"/>
          </p:nvPr>
        </p:nvSpPr>
        <p:spPr>
          <a:xfrm>
            <a:off x="457200" y="1143000"/>
            <a:ext cx="8229600" cy="5257800"/>
          </a:xfrm>
        </p:spPr>
        <p:txBody>
          <a:bodyPr>
            <a:noAutofit/>
          </a:bodyPr>
          <a:lstStyle/>
          <a:p>
            <a:pPr eaLnBrk="1" hangingPunct="1">
              <a:lnSpc>
                <a:spcPct val="90000"/>
              </a:lnSpc>
            </a:pPr>
            <a:r>
              <a:rPr lang="en-US" sz="2200" dirty="0" smtClean="0">
                <a:latin typeface="Arial" pitchFamily="34" charset="0"/>
                <a:cs typeface="Arial" pitchFamily="34" charset="0"/>
              </a:rPr>
              <a:t>DPS Crime Lab Policy is to have copy of the search warrant or consent to search form </a:t>
            </a:r>
            <a:r>
              <a:rPr lang="en-US" sz="2200" b="1" u="sng" dirty="0" smtClean="0">
                <a:latin typeface="Arial" pitchFamily="34" charset="0"/>
                <a:cs typeface="Arial" pitchFamily="34" charset="0"/>
              </a:rPr>
              <a:t>before</a:t>
            </a:r>
            <a:r>
              <a:rPr lang="en-US" sz="2200" dirty="0" smtClean="0">
                <a:latin typeface="Arial" pitchFamily="34" charset="0"/>
                <a:cs typeface="Arial" pitchFamily="34" charset="0"/>
              </a:rPr>
              <a:t> examination can begin</a:t>
            </a:r>
          </a:p>
          <a:p>
            <a:pPr eaLnBrk="1" hangingPunct="1">
              <a:lnSpc>
                <a:spcPct val="90000"/>
              </a:lnSpc>
              <a:buNone/>
            </a:pPr>
            <a:endParaRPr lang="en-US" sz="800" dirty="0" smtClean="0">
              <a:latin typeface="Arial" pitchFamily="34" charset="0"/>
              <a:cs typeface="Arial" pitchFamily="34" charset="0"/>
            </a:endParaRPr>
          </a:p>
          <a:p>
            <a:pPr eaLnBrk="1" hangingPunct="1">
              <a:lnSpc>
                <a:spcPct val="90000"/>
              </a:lnSpc>
            </a:pPr>
            <a:r>
              <a:rPr lang="en-US" sz="2200" dirty="0" smtClean="0">
                <a:latin typeface="Arial" pitchFamily="34" charset="0"/>
                <a:cs typeface="Arial" pitchFamily="34" charset="0"/>
              </a:rPr>
              <a:t>Specific wording not only to seize the media but also to access data stored within the media…there is a difference</a:t>
            </a:r>
          </a:p>
          <a:p>
            <a:pPr lvl="1">
              <a:lnSpc>
                <a:spcPct val="90000"/>
              </a:lnSpc>
            </a:pPr>
            <a:r>
              <a:rPr lang="en-US" sz="1600" b="1" dirty="0" smtClean="0">
                <a:latin typeface="Arial" pitchFamily="34" charset="0"/>
                <a:cs typeface="Arial" pitchFamily="34" charset="0"/>
              </a:rPr>
              <a:t>This requirement provides protection at the time of trial preventing the examiner of the evidence from unlawful search of the data contained on the items submitted. This is an example of how digital evidence differs from other types of evidence that can be seen “in plain sight”. A search warrant to collect possible evidence of a crime at the scene typically covers the evidence you can walk into a room and see or touch. It is a more intrusive search to get into a laptop, remove the hard drive and examine (search) for evidence of a crime. </a:t>
            </a:r>
          </a:p>
          <a:p>
            <a:pPr marL="457200" lvl="1" indent="0">
              <a:lnSpc>
                <a:spcPct val="90000"/>
              </a:lnSpc>
              <a:buNone/>
            </a:pPr>
            <a:endParaRPr lang="en-US" sz="800" b="1" dirty="0" smtClean="0">
              <a:latin typeface="Arial" pitchFamily="34" charset="0"/>
              <a:cs typeface="Arial" pitchFamily="34" charset="0"/>
            </a:endParaRPr>
          </a:p>
          <a:p>
            <a:pPr eaLnBrk="1" hangingPunct="1">
              <a:lnSpc>
                <a:spcPct val="90000"/>
              </a:lnSpc>
            </a:pPr>
            <a:r>
              <a:rPr lang="en-US" sz="2200" dirty="0" smtClean="0">
                <a:latin typeface="Arial" pitchFamily="34" charset="0"/>
                <a:cs typeface="Arial" pitchFamily="34" charset="0"/>
              </a:rPr>
              <a:t>Go-bys are available from the DPS Lab</a:t>
            </a:r>
          </a:p>
          <a:p>
            <a:pPr eaLnBrk="1" hangingPunct="1">
              <a:lnSpc>
                <a:spcPct val="90000"/>
              </a:lnSpc>
            </a:pPr>
            <a:endParaRPr lang="en-US" sz="800" dirty="0" smtClean="0">
              <a:latin typeface="Arial" pitchFamily="34" charset="0"/>
              <a:cs typeface="Arial" pitchFamily="34" charset="0"/>
            </a:endParaRPr>
          </a:p>
          <a:p>
            <a:pPr eaLnBrk="1" hangingPunct="1">
              <a:lnSpc>
                <a:spcPct val="90000"/>
              </a:lnSpc>
            </a:pPr>
            <a:r>
              <a:rPr lang="en-US" sz="2200" i="1" dirty="0" smtClean="0">
                <a:latin typeface="Arial" pitchFamily="34" charset="0"/>
                <a:cs typeface="Arial" pitchFamily="34" charset="0"/>
              </a:rPr>
              <a:t>A common misconception about the search warrant “return” to the issuing Judge:  officers often ask if we can begin examination within that return time.  When in fact, the evidence merely needs to be submitted to the lab within that return deadline to the Judge.</a:t>
            </a:r>
          </a:p>
        </p:txBody>
      </p:sp>
    </p:spTree>
    <p:extLst>
      <p:ext uri="{BB962C8B-B14F-4D97-AF65-F5344CB8AC3E}">
        <p14:creationId xmlns:p14="http://schemas.microsoft.com/office/powerpoint/2010/main" val="3381883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838200"/>
            <a:ext cx="8229600" cy="1143000"/>
          </a:xfrm>
        </p:spPr>
        <p:txBody>
          <a:bodyPr>
            <a:normAutofit fontScale="90000"/>
          </a:bodyPr>
          <a:lstStyle/>
          <a:p>
            <a:pPr eaLnBrk="1" hangingPunct="1"/>
            <a:r>
              <a:rPr lang="en-US" sz="4000" b="1" dirty="0" smtClean="0">
                <a:latin typeface="Arial" pitchFamily="34" charset="0"/>
                <a:cs typeface="Arial" pitchFamily="34" charset="0"/>
              </a:rPr>
              <a:t>Types of electronic devices or MEDIA that may contain digital evidence</a:t>
            </a:r>
          </a:p>
        </p:txBody>
      </p:sp>
      <p:sp>
        <p:nvSpPr>
          <p:cNvPr id="131075" name="Rectangle 3"/>
          <p:cNvSpPr>
            <a:spLocks noGrp="1" noChangeArrowheads="1"/>
          </p:cNvSpPr>
          <p:nvPr>
            <p:ph sz="half" idx="1"/>
          </p:nvPr>
        </p:nvSpPr>
        <p:spPr>
          <a:xfrm>
            <a:off x="457200" y="3276600"/>
            <a:ext cx="4038600" cy="2925763"/>
          </a:xfrm>
        </p:spPr>
        <p:txBody>
          <a:bodyPr>
            <a:normAutofit fontScale="92500" lnSpcReduction="20000"/>
          </a:bodyPr>
          <a:lstStyle/>
          <a:p>
            <a:pPr eaLnBrk="1" hangingPunct="1"/>
            <a:r>
              <a:rPr lang="en-US" sz="2000" dirty="0" smtClean="0">
                <a:latin typeface="Arial" pitchFamily="34" charset="0"/>
                <a:cs typeface="Arial" pitchFamily="34" charset="0"/>
              </a:rPr>
              <a:t>Personal computer, laptop</a:t>
            </a:r>
          </a:p>
          <a:p>
            <a:pPr eaLnBrk="1" hangingPunct="1"/>
            <a:r>
              <a:rPr lang="en-US" sz="2000" dirty="0" smtClean="0">
                <a:latin typeface="Arial" pitchFamily="34" charset="0"/>
                <a:cs typeface="Arial" pitchFamily="34" charset="0"/>
              </a:rPr>
              <a:t>External hard drives (USB connection)</a:t>
            </a:r>
          </a:p>
          <a:p>
            <a:pPr eaLnBrk="1" hangingPunct="1"/>
            <a:r>
              <a:rPr lang="en-US" sz="2000" dirty="0" smtClean="0">
                <a:latin typeface="Arial" pitchFamily="34" charset="0"/>
                <a:cs typeface="Arial" pitchFamily="34" charset="0"/>
              </a:rPr>
              <a:t>DVD, CD, floppy disks</a:t>
            </a:r>
          </a:p>
          <a:p>
            <a:pPr eaLnBrk="1" hangingPunct="1"/>
            <a:r>
              <a:rPr lang="en-US" sz="2000" dirty="0" smtClean="0">
                <a:latin typeface="Arial" pitchFamily="34" charset="0"/>
                <a:cs typeface="Arial" pitchFamily="34" charset="0"/>
              </a:rPr>
              <a:t>Flash drives (thumb, USB)</a:t>
            </a:r>
          </a:p>
          <a:p>
            <a:pPr eaLnBrk="1" hangingPunct="1"/>
            <a:r>
              <a:rPr lang="en-US" sz="2000" dirty="0" smtClean="0">
                <a:latin typeface="Arial" pitchFamily="34" charset="0"/>
                <a:cs typeface="Arial" pitchFamily="34" charset="0"/>
              </a:rPr>
              <a:t>Memory sticks</a:t>
            </a:r>
          </a:p>
          <a:p>
            <a:pPr eaLnBrk="1" hangingPunct="1"/>
            <a:r>
              <a:rPr lang="en-US" sz="2000" dirty="0" smtClean="0">
                <a:latin typeface="Arial" pitchFamily="34" charset="0"/>
                <a:cs typeface="Arial" pitchFamily="34" charset="0"/>
              </a:rPr>
              <a:t>Digital cameras</a:t>
            </a:r>
          </a:p>
          <a:p>
            <a:pPr eaLnBrk="1" hangingPunct="1"/>
            <a:r>
              <a:rPr lang="en-US" sz="2000" dirty="0" smtClean="0">
                <a:latin typeface="Arial" pitchFamily="34" charset="0"/>
                <a:cs typeface="Arial" pitchFamily="34" charset="0"/>
              </a:rPr>
              <a:t>SD Cards</a:t>
            </a:r>
          </a:p>
          <a:p>
            <a:pPr eaLnBrk="1" hangingPunct="1"/>
            <a:endParaRPr lang="en-US" sz="2000" dirty="0" smtClean="0"/>
          </a:p>
          <a:p>
            <a:pPr eaLnBrk="1" hangingPunct="1"/>
            <a:endParaRPr lang="en-US" sz="2000" dirty="0" smtClean="0"/>
          </a:p>
          <a:p>
            <a:pPr eaLnBrk="1" hangingPunct="1"/>
            <a:endParaRPr lang="en-US" sz="2000" dirty="0" smtClean="0"/>
          </a:p>
        </p:txBody>
      </p:sp>
      <p:sp>
        <p:nvSpPr>
          <p:cNvPr id="131076" name="Rectangle 4"/>
          <p:cNvSpPr>
            <a:spLocks noGrp="1" noChangeArrowheads="1"/>
          </p:cNvSpPr>
          <p:nvPr>
            <p:ph sz="half" idx="2"/>
          </p:nvPr>
        </p:nvSpPr>
        <p:spPr>
          <a:xfrm>
            <a:off x="4648200" y="3276600"/>
            <a:ext cx="4038600" cy="3001963"/>
          </a:xfrm>
        </p:spPr>
        <p:txBody>
          <a:bodyPr>
            <a:normAutofit fontScale="92500" lnSpcReduction="20000"/>
          </a:bodyPr>
          <a:lstStyle/>
          <a:p>
            <a:pPr eaLnBrk="1" hangingPunct="1"/>
            <a:r>
              <a:rPr lang="en-US" sz="2000" dirty="0" smtClean="0">
                <a:latin typeface="Arial" pitchFamily="34" charset="0"/>
                <a:cs typeface="Arial" pitchFamily="34" charset="0"/>
              </a:rPr>
              <a:t>Personal Data Assistants (PDAs, iPods, Palm)</a:t>
            </a:r>
          </a:p>
          <a:p>
            <a:pPr eaLnBrk="1" hangingPunct="1"/>
            <a:r>
              <a:rPr lang="en-US" sz="2000" dirty="0" smtClean="0">
                <a:latin typeface="Arial" pitchFamily="34" charset="0"/>
                <a:cs typeface="Arial" pitchFamily="34" charset="0"/>
              </a:rPr>
              <a:t>Cellular phones</a:t>
            </a:r>
          </a:p>
          <a:p>
            <a:pPr eaLnBrk="1" hangingPunct="1"/>
            <a:r>
              <a:rPr lang="en-US" sz="2000" dirty="0" smtClean="0">
                <a:latin typeface="Arial" pitchFamily="34" charset="0"/>
                <a:cs typeface="Arial" pitchFamily="34" charset="0"/>
              </a:rPr>
              <a:t>MP3 Players</a:t>
            </a:r>
          </a:p>
          <a:p>
            <a:pPr eaLnBrk="1" hangingPunct="1"/>
            <a:r>
              <a:rPr lang="en-US" sz="2000" dirty="0" smtClean="0">
                <a:latin typeface="Arial" pitchFamily="34" charset="0"/>
                <a:cs typeface="Arial" pitchFamily="34" charset="0"/>
              </a:rPr>
              <a:t>Smart Phones (Blackberry/iPhone/Android)</a:t>
            </a:r>
          </a:p>
          <a:p>
            <a:pPr eaLnBrk="1" hangingPunct="1"/>
            <a:r>
              <a:rPr lang="en-US" sz="2000" dirty="0" err="1" smtClean="0">
                <a:latin typeface="Arial" pitchFamily="34" charset="0"/>
                <a:cs typeface="Arial" pitchFamily="34" charset="0"/>
              </a:rPr>
              <a:t>iPads</a:t>
            </a:r>
            <a:r>
              <a:rPr lang="en-US" sz="2000" dirty="0" smtClean="0">
                <a:latin typeface="Arial" pitchFamily="34" charset="0"/>
                <a:cs typeface="Arial" pitchFamily="34" charset="0"/>
              </a:rPr>
              <a:t>, tablets</a:t>
            </a:r>
          </a:p>
          <a:p>
            <a:pPr eaLnBrk="1" hangingPunct="1"/>
            <a:r>
              <a:rPr lang="en-US" sz="2000" dirty="0" smtClean="0">
                <a:latin typeface="Arial" pitchFamily="34" charset="0"/>
                <a:cs typeface="Arial" pitchFamily="34" charset="0"/>
              </a:rPr>
              <a:t>Many unusual pieces of media</a:t>
            </a:r>
          </a:p>
        </p:txBody>
      </p:sp>
    </p:spTree>
    <p:extLst>
      <p:ext uri="{BB962C8B-B14F-4D97-AF65-F5344CB8AC3E}">
        <p14:creationId xmlns:p14="http://schemas.microsoft.com/office/powerpoint/2010/main" val="614838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52400" y="274638"/>
            <a:ext cx="8534400" cy="1143000"/>
          </a:xfrm>
        </p:spPr>
        <p:txBody>
          <a:bodyPr>
            <a:noAutofit/>
          </a:bodyPr>
          <a:lstStyle/>
          <a:p>
            <a:pPr eaLnBrk="1" hangingPunct="1"/>
            <a:r>
              <a:rPr lang="en-US" sz="4000" b="1" dirty="0" smtClean="0">
                <a:latin typeface="Arial" pitchFamily="34" charset="0"/>
                <a:cs typeface="Arial" pitchFamily="34" charset="0"/>
              </a:rPr>
              <a:t>Other Items of Evidence at Scene</a:t>
            </a:r>
          </a:p>
        </p:txBody>
      </p:sp>
      <p:sp>
        <p:nvSpPr>
          <p:cNvPr id="138243" name="Rectangle 3"/>
          <p:cNvSpPr>
            <a:spLocks noGrp="1" noChangeArrowheads="1"/>
          </p:cNvSpPr>
          <p:nvPr>
            <p:ph idx="1"/>
          </p:nvPr>
        </p:nvSpPr>
        <p:spPr/>
        <p:txBody>
          <a:bodyPr/>
          <a:lstStyle/>
          <a:p>
            <a:pPr eaLnBrk="1" hangingPunct="1"/>
            <a:r>
              <a:rPr lang="en-US" dirty="0" smtClean="0">
                <a:latin typeface="Arial" pitchFamily="34" charset="0"/>
                <a:cs typeface="Arial" pitchFamily="34" charset="0"/>
              </a:rPr>
              <a:t>Computer media relevant to crime</a:t>
            </a:r>
          </a:p>
          <a:p>
            <a:pPr eaLnBrk="1" hangingPunct="1"/>
            <a:r>
              <a:rPr lang="en-US" dirty="0" smtClean="0">
                <a:latin typeface="Arial" pitchFamily="34" charset="0"/>
                <a:cs typeface="Arial" pitchFamily="34" charset="0"/>
              </a:rPr>
              <a:t>Documents surrounding computer</a:t>
            </a:r>
          </a:p>
          <a:p>
            <a:pPr eaLnBrk="1" hangingPunct="1"/>
            <a:r>
              <a:rPr lang="en-US" dirty="0" smtClean="0">
                <a:latin typeface="Arial" pitchFamily="34" charset="0"/>
                <a:cs typeface="Arial" pitchFamily="34" charset="0"/>
              </a:rPr>
              <a:t>Documents in the printer, scanner, trash</a:t>
            </a:r>
          </a:p>
          <a:p>
            <a:pPr eaLnBrk="1" hangingPunct="1"/>
            <a:r>
              <a:rPr lang="en-US" dirty="0" smtClean="0">
                <a:latin typeface="Arial" pitchFamily="34" charset="0"/>
                <a:cs typeface="Arial" pitchFamily="34" charset="0"/>
              </a:rPr>
              <a:t>Web camera (usually on top of monitor)</a:t>
            </a:r>
          </a:p>
          <a:p>
            <a:pPr eaLnBrk="1" hangingPunct="1"/>
            <a:r>
              <a:rPr lang="en-US" dirty="0" smtClean="0">
                <a:latin typeface="Arial" pitchFamily="34" charset="0"/>
                <a:cs typeface="Arial" pitchFamily="34" charset="0"/>
              </a:rPr>
              <a:t>PDA, cell phones with charger/data cable</a:t>
            </a:r>
          </a:p>
          <a:p>
            <a:pPr eaLnBrk="1" hangingPunct="1"/>
            <a:r>
              <a:rPr lang="en-US" dirty="0" smtClean="0">
                <a:latin typeface="Arial" pitchFamily="34" charset="0"/>
                <a:cs typeface="Arial" pitchFamily="34" charset="0"/>
              </a:rPr>
              <a:t>Related software</a:t>
            </a:r>
          </a:p>
          <a:p>
            <a:pPr eaLnBrk="1" hangingPunct="1"/>
            <a:r>
              <a:rPr lang="en-US" dirty="0" smtClean="0">
                <a:latin typeface="Arial" pitchFamily="34" charset="0"/>
                <a:cs typeface="Arial" pitchFamily="34" charset="0"/>
              </a:rPr>
              <a:t>Related cables / power cords / chargers</a:t>
            </a:r>
          </a:p>
        </p:txBody>
      </p:sp>
    </p:spTree>
    <p:extLst>
      <p:ext uri="{BB962C8B-B14F-4D97-AF65-F5344CB8AC3E}">
        <p14:creationId xmlns:p14="http://schemas.microsoft.com/office/powerpoint/2010/main" val="634624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u="sng" dirty="0">
                <a:hlinkClick r:id="rId2"/>
              </a:rPr>
              <a:t>http://</a:t>
            </a:r>
            <a:r>
              <a:rPr lang="en-US" u="sng" dirty="0" smtClean="0">
                <a:hlinkClick r:id="rId2"/>
              </a:rPr>
              <a:t>www.cca.courts.state.tx.us/tcjiu/ppt/10-Land.pptx</a:t>
            </a:r>
            <a:endParaRPr lang="en-US" u="sng" dirty="0" smtClean="0"/>
          </a:p>
          <a:p>
            <a:endParaRPr lang="en-US" dirty="0"/>
          </a:p>
        </p:txBody>
      </p:sp>
    </p:spTree>
    <p:extLst>
      <p:ext uri="{BB962C8B-B14F-4D97-AF65-F5344CB8AC3E}">
        <p14:creationId xmlns:p14="http://schemas.microsoft.com/office/powerpoint/2010/main" val="193938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Definition (cont)</a:t>
            </a:r>
          </a:p>
        </p:txBody>
      </p:sp>
      <p:sp>
        <p:nvSpPr>
          <p:cNvPr id="77827" name="Rectangle 3"/>
          <p:cNvSpPr>
            <a:spLocks noGrp="1" noChangeArrowheads="1"/>
          </p:cNvSpPr>
          <p:nvPr>
            <p:ph idx="1"/>
          </p:nvPr>
        </p:nvSpPr>
        <p:spPr>
          <a:xfrm>
            <a:off x="457200" y="1143000"/>
            <a:ext cx="7086600" cy="4983163"/>
          </a:xfrm>
        </p:spPr>
        <p:txBody>
          <a:bodyPr/>
          <a:lstStyle/>
          <a:p>
            <a:pPr>
              <a:lnSpc>
                <a:spcPct val="90000"/>
              </a:lnSpc>
            </a:pPr>
            <a:r>
              <a:rPr lang="en-US" sz="2400"/>
              <a:t>What Constitutes Digital Evidence?</a:t>
            </a:r>
          </a:p>
          <a:p>
            <a:pPr lvl="1">
              <a:lnSpc>
                <a:spcPct val="90000"/>
              </a:lnSpc>
            </a:pPr>
            <a:r>
              <a:rPr lang="en-US" sz="2000"/>
              <a:t>Any information being subject to human intervention or not, that can be extracted from a computer.</a:t>
            </a:r>
          </a:p>
          <a:p>
            <a:pPr lvl="1">
              <a:lnSpc>
                <a:spcPct val="90000"/>
              </a:lnSpc>
            </a:pPr>
            <a:r>
              <a:rPr lang="en-US" sz="2000"/>
              <a:t>Must be in human-readable format or capable of being interpreted by a person with expertise in the subject.</a:t>
            </a:r>
          </a:p>
          <a:p>
            <a:pPr>
              <a:lnSpc>
                <a:spcPct val="90000"/>
              </a:lnSpc>
            </a:pPr>
            <a:r>
              <a:rPr lang="en-US" sz="2400"/>
              <a:t>Computer Forensics Examples</a:t>
            </a:r>
          </a:p>
          <a:p>
            <a:pPr lvl="1">
              <a:lnSpc>
                <a:spcPct val="90000"/>
              </a:lnSpc>
            </a:pPr>
            <a:r>
              <a:rPr lang="en-US" sz="2000"/>
              <a:t>Recovering thousands of deleted emails</a:t>
            </a:r>
          </a:p>
          <a:p>
            <a:pPr lvl="1">
              <a:lnSpc>
                <a:spcPct val="90000"/>
              </a:lnSpc>
            </a:pPr>
            <a:r>
              <a:rPr lang="en-US" sz="2000"/>
              <a:t>Performing investigation post employment </a:t>
            </a:r>
            <a:br>
              <a:rPr lang="en-US" sz="2000"/>
            </a:br>
            <a:r>
              <a:rPr lang="en-US" sz="2000"/>
              <a:t>termination</a:t>
            </a:r>
          </a:p>
          <a:p>
            <a:pPr lvl="1">
              <a:lnSpc>
                <a:spcPct val="90000"/>
              </a:lnSpc>
            </a:pPr>
            <a:r>
              <a:rPr lang="en-US" sz="2000"/>
              <a:t>Recovering evidence post formatting hard </a:t>
            </a:r>
            <a:br>
              <a:rPr lang="en-US" sz="2000"/>
            </a:br>
            <a:r>
              <a:rPr lang="en-US" sz="2000"/>
              <a:t>drive </a:t>
            </a:r>
          </a:p>
          <a:p>
            <a:pPr lvl="1">
              <a:lnSpc>
                <a:spcPct val="90000"/>
              </a:lnSpc>
            </a:pPr>
            <a:r>
              <a:rPr lang="en-US" sz="2000"/>
              <a:t>Performing investigation after multiple </a:t>
            </a:r>
            <a:br>
              <a:rPr lang="en-US" sz="2000"/>
            </a:br>
            <a:r>
              <a:rPr lang="en-US" sz="2000"/>
              <a:t>users had taken over the system</a:t>
            </a:r>
          </a:p>
        </p:txBody>
      </p:sp>
    </p:spTree>
    <p:extLst>
      <p:ext uri="{BB962C8B-B14F-4D97-AF65-F5344CB8AC3E}">
        <p14:creationId xmlns:p14="http://schemas.microsoft.com/office/powerpoint/2010/main" val="1407570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Reasons For Evidence</a:t>
            </a:r>
          </a:p>
        </p:txBody>
      </p:sp>
      <p:sp>
        <p:nvSpPr>
          <p:cNvPr id="78851" name="Rectangle 3"/>
          <p:cNvSpPr>
            <a:spLocks noGrp="1" noChangeArrowheads="1"/>
          </p:cNvSpPr>
          <p:nvPr>
            <p:ph idx="1"/>
          </p:nvPr>
        </p:nvSpPr>
        <p:spPr>
          <a:xfrm>
            <a:off x="457200" y="1143000"/>
            <a:ext cx="7086600" cy="4983163"/>
          </a:xfrm>
        </p:spPr>
        <p:txBody>
          <a:bodyPr>
            <a:normAutofit fontScale="92500" lnSpcReduction="20000"/>
          </a:bodyPr>
          <a:lstStyle/>
          <a:p>
            <a:pPr>
              <a:lnSpc>
                <a:spcPct val="90000"/>
              </a:lnSpc>
            </a:pPr>
            <a:r>
              <a:rPr lang="en-US" sz="2400"/>
              <a:t>Wide range of computer crimes and misuses</a:t>
            </a:r>
          </a:p>
          <a:p>
            <a:pPr lvl="1">
              <a:lnSpc>
                <a:spcPct val="90000"/>
              </a:lnSpc>
            </a:pPr>
            <a:r>
              <a:rPr lang="en-US" sz="2000"/>
              <a:t>Non-Business Environment: evidence collected by Federal, State and local authorities for crimes relating to: </a:t>
            </a:r>
          </a:p>
          <a:p>
            <a:pPr lvl="2">
              <a:lnSpc>
                <a:spcPct val="90000"/>
              </a:lnSpc>
            </a:pPr>
            <a:r>
              <a:rPr lang="en-US" sz="1800"/>
              <a:t>Theft of trade secrets</a:t>
            </a:r>
          </a:p>
          <a:p>
            <a:pPr lvl="2">
              <a:lnSpc>
                <a:spcPct val="90000"/>
              </a:lnSpc>
            </a:pPr>
            <a:r>
              <a:rPr lang="en-US" sz="1800"/>
              <a:t>Fraud</a:t>
            </a:r>
          </a:p>
          <a:p>
            <a:pPr lvl="2">
              <a:lnSpc>
                <a:spcPct val="90000"/>
              </a:lnSpc>
            </a:pPr>
            <a:r>
              <a:rPr lang="en-US" sz="1800"/>
              <a:t>Extortion</a:t>
            </a:r>
          </a:p>
          <a:p>
            <a:pPr lvl="2">
              <a:lnSpc>
                <a:spcPct val="90000"/>
              </a:lnSpc>
            </a:pPr>
            <a:r>
              <a:rPr lang="en-US" sz="1800"/>
              <a:t>Industrial espionage</a:t>
            </a:r>
          </a:p>
          <a:p>
            <a:pPr lvl="2">
              <a:lnSpc>
                <a:spcPct val="90000"/>
              </a:lnSpc>
            </a:pPr>
            <a:r>
              <a:rPr lang="en-US" sz="1800"/>
              <a:t>Position of pornography</a:t>
            </a:r>
          </a:p>
          <a:p>
            <a:pPr lvl="2">
              <a:lnSpc>
                <a:spcPct val="90000"/>
              </a:lnSpc>
            </a:pPr>
            <a:r>
              <a:rPr lang="en-US" sz="1800"/>
              <a:t>SPAM investigations</a:t>
            </a:r>
          </a:p>
          <a:p>
            <a:pPr lvl="2">
              <a:lnSpc>
                <a:spcPct val="90000"/>
              </a:lnSpc>
            </a:pPr>
            <a:r>
              <a:rPr lang="en-US" sz="1800"/>
              <a:t>Virus/Trojan distribution</a:t>
            </a:r>
          </a:p>
          <a:p>
            <a:pPr lvl="2">
              <a:lnSpc>
                <a:spcPct val="90000"/>
              </a:lnSpc>
            </a:pPr>
            <a:r>
              <a:rPr lang="en-US" sz="1800"/>
              <a:t>Homicide investigations</a:t>
            </a:r>
          </a:p>
          <a:p>
            <a:pPr lvl="2">
              <a:lnSpc>
                <a:spcPct val="90000"/>
              </a:lnSpc>
            </a:pPr>
            <a:r>
              <a:rPr lang="en-US" sz="1800"/>
              <a:t>Intellectual property breaches</a:t>
            </a:r>
          </a:p>
          <a:p>
            <a:pPr lvl="2">
              <a:lnSpc>
                <a:spcPct val="90000"/>
              </a:lnSpc>
            </a:pPr>
            <a:r>
              <a:rPr lang="en-US" sz="1800"/>
              <a:t>Unauthorized use of personal information</a:t>
            </a:r>
          </a:p>
          <a:p>
            <a:pPr lvl="2">
              <a:lnSpc>
                <a:spcPct val="90000"/>
              </a:lnSpc>
            </a:pPr>
            <a:r>
              <a:rPr lang="en-US" sz="1800"/>
              <a:t>Forgery</a:t>
            </a:r>
          </a:p>
          <a:p>
            <a:pPr lvl="2">
              <a:lnSpc>
                <a:spcPct val="90000"/>
              </a:lnSpc>
            </a:pPr>
            <a:r>
              <a:rPr lang="en-US" sz="1800"/>
              <a:t>Perjury</a:t>
            </a:r>
          </a:p>
        </p:txBody>
      </p:sp>
    </p:spTree>
    <p:extLst>
      <p:ext uri="{BB962C8B-B14F-4D97-AF65-F5344CB8AC3E}">
        <p14:creationId xmlns:p14="http://schemas.microsoft.com/office/powerpoint/2010/main" val="2213342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Reasons For Evidence (cont)</a:t>
            </a:r>
          </a:p>
        </p:txBody>
      </p:sp>
      <p:sp>
        <p:nvSpPr>
          <p:cNvPr id="79875" name="Rectangle 3"/>
          <p:cNvSpPr>
            <a:spLocks noGrp="1" noChangeArrowheads="1"/>
          </p:cNvSpPr>
          <p:nvPr>
            <p:ph idx="1"/>
          </p:nvPr>
        </p:nvSpPr>
        <p:spPr>
          <a:xfrm>
            <a:off x="457200" y="1143000"/>
            <a:ext cx="7086600" cy="4983163"/>
          </a:xfrm>
        </p:spPr>
        <p:txBody>
          <a:bodyPr/>
          <a:lstStyle/>
          <a:p>
            <a:pPr>
              <a:lnSpc>
                <a:spcPct val="90000"/>
              </a:lnSpc>
            </a:pPr>
            <a:r>
              <a:rPr lang="en-US" sz="2400"/>
              <a:t>Computer related crime and violations include a range of activities including:</a:t>
            </a:r>
          </a:p>
          <a:p>
            <a:pPr lvl="1">
              <a:lnSpc>
                <a:spcPct val="90000"/>
              </a:lnSpc>
            </a:pPr>
            <a:r>
              <a:rPr lang="en-US" sz="2000"/>
              <a:t>Business Environment: </a:t>
            </a:r>
          </a:p>
          <a:p>
            <a:pPr lvl="2">
              <a:lnSpc>
                <a:spcPct val="90000"/>
              </a:lnSpc>
            </a:pPr>
            <a:r>
              <a:rPr lang="en-US" sz="1800"/>
              <a:t>Theft of or destruction of intellectual property</a:t>
            </a:r>
          </a:p>
          <a:p>
            <a:pPr lvl="2">
              <a:lnSpc>
                <a:spcPct val="90000"/>
              </a:lnSpc>
            </a:pPr>
            <a:r>
              <a:rPr lang="en-US" sz="1800"/>
              <a:t>Unauthorized activity</a:t>
            </a:r>
          </a:p>
          <a:p>
            <a:pPr lvl="2">
              <a:lnSpc>
                <a:spcPct val="90000"/>
              </a:lnSpc>
            </a:pPr>
            <a:r>
              <a:rPr lang="en-US" sz="1600"/>
              <a:t>Tracking internet browsing habits</a:t>
            </a:r>
          </a:p>
          <a:p>
            <a:pPr lvl="2">
              <a:lnSpc>
                <a:spcPct val="90000"/>
              </a:lnSpc>
            </a:pPr>
            <a:r>
              <a:rPr lang="en-US" sz="1800"/>
              <a:t>Reconstructing Events</a:t>
            </a:r>
          </a:p>
          <a:p>
            <a:pPr lvl="2">
              <a:lnSpc>
                <a:spcPct val="90000"/>
              </a:lnSpc>
            </a:pPr>
            <a:r>
              <a:rPr lang="en-US" sz="1800"/>
              <a:t>Inferring intentions</a:t>
            </a:r>
          </a:p>
          <a:p>
            <a:pPr lvl="2">
              <a:lnSpc>
                <a:spcPct val="90000"/>
              </a:lnSpc>
            </a:pPr>
            <a:r>
              <a:rPr lang="en-US" sz="1800"/>
              <a:t>Selling company bandwidth</a:t>
            </a:r>
          </a:p>
          <a:p>
            <a:pPr lvl="2">
              <a:lnSpc>
                <a:spcPct val="90000"/>
              </a:lnSpc>
            </a:pPr>
            <a:r>
              <a:rPr lang="en-US" sz="1800"/>
              <a:t>Wrongful dismissal claims</a:t>
            </a:r>
          </a:p>
          <a:p>
            <a:pPr lvl="2">
              <a:lnSpc>
                <a:spcPct val="90000"/>
              </a:lnSpc>
            </a:pPr>
            <a:r>
              <a:rPr lang="en-US" sz="1800"/>
              <a:t>Sexual harassment</a:t>
            </a:r>
          </a:p>
          <a:p>
            <a:pPr lvl="2">
              <a:lnSpc>
                <a:spcPct val="90000"/>
              </a:lnSpc>
            </a:pPr>
            <a:r>
              <a:rPr lang="en-US" sz="1800"/>
              <a:t>Software Piracy</a:t>
            </a:r>
          </a:p>
          <a:p>
            <a:pPr lvl="2">
              <a:lnSpc>
                <a:spcPct val="90000"/>
              </a:lnSpc>
            </a:pPr>
            <a:endParaRPr lang="en-US" sz="1800"/>
          </a:p>
        </p:txBody>
      </p:sp>
    </p:spTree>
    <p:extLst>
      <p:ext uri="{BB962C8B-B14F-4D97-AF65-F5344CB8AC3E}">
        <p14:creationId xmlns:p14="http://schemas.microsoft.com/office/powerpoint/2010/main" val="404741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Who Uses Computer Forensics?</a:t>
            </a:r>
          </a:p>
        </p:txBody>
      </p:sp>
      <p:sp>
        <p:nvSpPr>
          <p:cNvPr id="80899" name="Rectangle 3"/>
          <p:cNvSpPr>
            <a:spLocks noGrp="1" noChangeArrowheads="1"/>
          </p:cNvSpPr>
          <p:nvPr>
            <p:ph idx="1"/>
          </p:nvPr>
        </p:nvSpPr>
        <p:spPr>
          <a:xfrm>
            <a:off x="457200" y="1143000"/>
            <a:ext cx="7086600" cy="4983163"/>
          </a:xfrm>
        </p:spPr>
        <p:txBody>
          <a:bodyPr>
            <a:normAutofit lnSpcReduction="10000"/>
          </a:bodyPr>
          <a:lstStyle/>
          <a:p>
            <a:pPr>
              <a:lnSpc>
                <a:spcPct val="90000"/>
              </a:lnSpc>
            </a:pPr>
            <a:r>
              <a:rPr lang="en-US" sz="2400"/>
              <a:t>Criminal Prosecutors</a:t>
            </a:r>
          </a:p>
          <a:p>
            <a:pPr lvl="1">
              <a:lnSpc>
                <a:spcPct val="90000"/>
              </a:lnSpc>
            </a:pPr>
            <a:r>
              <a:rPr lang="en-US" sz="2000"/>
              <a:t>Rely on evidence obtained from a computer to prosecute suspects and use as evidence</a:t>
            </a:r>
          </a:p>
          <a:p>
            <a:pPr>
              <a:lnSpc>
                <a:spcPct val="90000"/>
              </a:lnSpc>
            </a:pPr>
            <a:r>
              <a:rPr lang="en-US" sz="2400"/>
              <a:t>Civil Litigations</a:t>
            </a:r>
          </a:p>
          <a:p>
            <a:pPr lvl="1">
              <a:lnSpc>
                <a:spcPct val="90000"/>
              </a:lnSpc>
            </a:pPr>
            <a:r>
              <a:rPr lang="en-US" sz="2000"/>
              <a:t>Personal and business data discovered on a computer can be used in fraud, divorce, harassment, or discrimination cases</a:t>
            </a:r>
          </a:p>
          <a:p>
            <a:pPr>
              <a:lnSpc>
                <a:spcPct val="90000"/>
              </a:lnSpc>
            </a:pPr>
            <a:r>
              <a:rPr lang="en-US" sz="2400"/>
              <a:t>Insurance Companies</a:t>
            </a:r>
          </a:p>
          <a:p>
            <a:pPr lvl="1">
              <a:lnSpc>
                <a:spcPct val="90000"/>
              </a:lnSpc>
            </a:pPr>
            <a:r>
              <a:rPr lang="en-US" sz="2000"/>
              <a:t>Evidence discovered on computer can be </a:t>
            </a:r>
            <a:br>
              <a:rPr lang="en-US" sz="2000"/>
            </a:br>
            <a:r>
              <a:rPr lang="en-US" sz="2000"/>
              <a:t>used to mollify costs (fraud, worker</a:t>
            </a:r>
            <a:r>
              <a:rPr lang="ja-JP" altLang="en-US" sz="2000">
                <a:latin typeface="Arial"/>
              </a:rPr>
              <a:t>’</a:t>
            </a:r>
            <a:r>
              <a:rPr lang="en-US" sz="2000"/>
              <a:t>s </a:t>
            </a:r>
            <a:br>
              <a:rPr lang="en-US" sz="2000"/>
            </a:br>
            <a:r>
              <a:rPr lang="en-US" sz="2000"/>
              <a:t>compensation, arson, etc)</a:t>
            </a:r>
          </a:p>
          <a:p>
            <a:pPr>
              <a:lnSpc>
                <a:spcPct val="90000"/>
              </a:lnSpc>
            </a:pPr>
            <a:r>
              <a:rPr lang="en-US" sz="2400"/>
              <a:t>Private Corporations</a:t>
            </a:r>
          </a:p>
          <a:p>
            <a:pPr lvl="1">
              <a:lnSpc>
                <a:spcPct val="90000"/>
              </a:lnSpc>
            </a:pPr>
            <a:r>
              <a:rPr lang="en-US" sz="2000"/>
              <a:t>Obtained evidence from employee computers can </a:t>
            </a:r>
            <a:br>
              <a:rPr lang="en-US" sz="2000"/>
            </a:br>
            <a:r>
              <a:rPr lang="en-US" sz="2000"/>
              <a:t>be used as evidence in harassment, fraud, and embezzlement cases</a:t>
            </a:r>
          </a:p>
        </p:txBody>
      </p:sp>
    </p:spTree>
    <p:extLst>
      <p:ext uri="{BB962C8B-B14F-4D97-AF65-F5344CB8AC3E}">
        <p14:creationId xmlns:p14="http://schemas.microsoft.com/office/powerpoint/2010/main" val="500174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Who Uses Computer Forensics? </a:t>
            </a:r>
            <a:r>
              <a:rPr lang="en-US" sz="2400" b="1">
                <a:solidFill>
                  <a:srgbClr val="115089"/>
                </a:solidFill>
              </a:rPr>
              <a:t>(cont)</a:t>
            </a:r>
          </a:p>
        </p:txBody>
      </p:sp>
      <p:sp>
        <p:nvSpPr>
          <p:cNvPr id="81923" name="Rectangle 3"/>
          <p:cNvSpPr>
            <a:spLocks noGrp="1" noChangeArrowheads="1"/>
          </p:cNvSpPr>
          <p:nvPr>
            <p:ph idx="1"/>
          </p:nvPr>
        </p:nvSpPr>
        <p:spPr>
          <a:xfrm>
            <a:off x="457200" y="1143000"/>
            <a:ext cx="7086600" cy="4983163"/>
          </a:xfrm>
        </p:spPr>
        <p:txBody>
          <a:bodyPr/>
          <a:lstStyle/>
          <a:p>
            <a:pPr>
              <a:lnSpc>
                <a:spcPct val="90000"/>
              </a:lnSpc>
            </a:pPr>
            <a:r>
              <a:rPr lang="en-US" sz="2400"/>
              <a:t>Law Enforcement Officials</a:t>
            </a:r>
          </a:p>
          <a:p>
            <a:pPr lvl="1">
              <a:lnSpc>
                <a:spcPct val="90000"/>
              </a:lnSpc>
            </a:pPr>
            <a:r>
              <a:rPr lang="en-US" sz="2000"/>
              <a:t>Rely on computer forensics to backup search warrants and post-seizure handling</a:t>
            </a:r>
          </a:p>
          <a:p>
            <a:pPr>
              <a:lnSpc>
                <a:spcPct val="90000"/>
              </a:lnSpc>
            </a:pPr>
            <a:r>
              <a:rPr lang="en-US" sz="2400"/>
              <a:t>Individual/Private Citizens</a:t>
            </a:r>
          </a:p>
          <a:p>
            <a:pPr lvl="1">
              <a:lnSpc>
                <a:spcPct val="90000"/>
              </a:lnSpc>
            </a:pPr>
            <a:r>
              <a:rPr lang="en-US" sz="2000"/>
              <a:t>Obtain the services of professional computer forensic specialists to support claims of harassment, abuse, or wrongful termination from employment</a:t>
            </a:r>
          </a:p>
        </p:txBody>
      </p:sp>
    </p:spTree>
    <p:extLst>
      <p:ext uri="{BB962C8B-B14F-4D97-AF65-F5344CB8AC3E}">
        <p14:creationId xmlns:p14="http://schemas.microsoft.com/office/powerpoint/2010/main" val="3871124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274638"/>
            <a:ext cx="8229600" cy="792162"/>
          </a:xfrm>
        </p:spPr>
        <p:txBody>
          <a:bodyPr/>
          <a:lstStyle/>
          <a:p>
            <a:pPr algn="l"/>
            <a:r>
              <a:rPr lang="en-US" sz="3600" b="1" dirty="0">
                <a:solidFill>
                  <a:srgbClr val="115089"/>
                </a:solidFill>
              </a:rPr>
              <a:t>Handling Evidence</a:t>
            </a:r>
            <a:endParaRPr lang="en-US" sz="2400" b="1" dirty="0">
              <a:solidFill>
                <a:srgbClr val="115089"/>
              </a:solidFill>
            </a:endParaRPr>
          </a:p>
        </p:txBody>
      </p:sp>
      <p:sp>
        <p:nvSpPr>
          <p:cNvPr id="84995" name="Rectangle 3"/>
          <p:cNvSpPr>
            <a:spLocks noGrp="1" noChangeArrowheads="1"/>
          </p:cNvSpPr>
          <p:nvPr>
            <p:ph idx="1"/>
          </p:nvPr>
        </p:nvSpPr>
        <p:spPr>
          <a:xfrm>
            <a:off x="457200" y="1143000"/>
            <a:ext cx="7086600" cy="4983163"/>
          </a:xfrm>
        </p:spPr>
        <p:txBody>
          <a:bodyPr>
            <a:normAutofit lnSpcReduction="10000"/>
          </a:bodyPr>
          <a:lstStyle/>
          <a:p>
            <a:pPr>
              <a:lnSpc>
                <a:spcPct val="90000"/>
              </a:lnSpc>
            </a:pPr>
            <a:r>
              <a:rPr lang="en-US" sz="2400" dirty="0"/>
              <a:t>Admissibility of Evidence</a:t>
            </a:r>
          </a:p>
          <a:p>
            <a:pPr lvl="1">
              <a:lnSpc>
                <a:spcPct val="90000"/>
              </a:lnSpc>
            </a:pPr>
            <a:r>
              <a:rPr lang="en-US" sz="2000" dirty="0"/>
              <a:t>Legal rules which determine whether potential evidence can be considered by a court</a:t>
            </a:r>
          </a:p>
          <a:p>
            <a:pPr lvl="1">
              <a:lnSpc>
                <a:spcPct val="90000"/>
              </a:lnSpc>
            </a:pPr>
            <a:r>
              <a:rPr lang="en-US" sz="2000" dirty="0"/>
              <a:t>Must be obtained in a manner which ensures the authenticity and validity and that no tampering had taken place</a:t>
            </a:r>
          </a:p>
          <a:p>
            <a:pPr>
              <a:lnSpc>
                <a:spcPct val="90000"/>
              </a:lnSpc>
            </a:pPr>
            <a:r>
              <a:rPr lang="en-US" sz="2400" dirty="0"/>
              <a:t>No possible evidence is damaged, destroyed, or otherwise compromised by the procedures used to search the computer</a:t>
            </a:r>
          </a:p>
          <a:p>
            <a:pPr>
              <a:lnSpc>
                <a:spcPct val="90000"/>
              </a:lnSpc>
            </a:pPr>
            <a:r>
              <a:rPr lang="en-US" sz="2400" dirty="0"/>
              <a:t>Preventing viruses from being introduced to a computer during the analysis process</a:t>
            </a:r>
          </a:p>
          <a:p>
            <a:pPr>
              <a:lnSpc>
                <a:spcPct val="90000"/>
              </a:lnSpc>
            </a:pPr>
            <a:r>
              <a:rPr lang="en-US" sz="2400" dirty="0"/>
              <a:t>Extracted / relevant evidence is properly handled and protected from later mechanical </a:t>
            </a:r>
            <a:br>
              <a:rPr lang="en-US" sz="2400" dirty="0"/>
            </a:br>
            <a:r>
              <a:rPr lang="en-US" sz="2400" dirty="0"/>
              <a:t>or electromagnetic damage</a:t>
            </a:r>
          </a:p>
        </p:txBody>
      </p:sp>
    </p:spTree>
    <p:extLst>
      <p:ext uri="{BB962C8B-B14F-4D97-AF65-F5344CB8AC3E}">
        <p14:creationId xmlns:p14="http://schemas.microsoft.com/office/powerpoint/2010/main" val="209366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74638"/>
            <a:ext cx="8229600" cy="792162"/>
          </a:xfrm>
        </p:spPr>
        <p:txBody>
          <a:bodyPr/>
          <a:lstStyle/>
          <a:p>
            <a:pPr algn="l"/>
            <a:r>
              <a:rPr lang="en-US" sz="3600" b="1">
                <a:solidFill>
                  <a:srgbClr val="115089"/>
                </a:solidFill>
              </a:rPr>
              <a:t>Handling Evidence </a:t>
            </a:r>
            <a:r>
              <a:rPr lang="en-US" sz="2400" b="1">
                <a:solidFill>
                  <a:srgbClr val="115089"/>
                </a:solidFill>
              </a:rPr>
              <a:t>(cont)</a:t>
            </a:r>
            <a:endParaRPr lang="en-US" sz="1600" b="1">
              <a:solidFill>
                <a:srgbClr val="115089"/>
              </a:solidFill>
            </a:endParaRPr>
          </a:p>
        </p:txBody>
      </p:sp>
      <p:sp>
        <p:nvSpPr>
          <p:cNvPr id="86019" name="Rectangle 3"/>
          <p:cNvSpPr>
            <a:spLocks noGrp="1" noChangeArrowheads="1"/>
          </p:cNvSpPr>
          <p:nvPr>
            <p:ph idx="1"/>
          </p:nvPr>
        </p:nvSpPr>
        <p:spPr>
          <a:xfrm>
            <a:off x="457200" y="1143000"/>
            <a:ext cx="7086600" cy="4983163"/>
          </a:xfrm>
        </p:spPr>
        <p:txBody>
          <a:bodyPr/>
          <a:lstStyle/>
          <a:p>
            <a:r>
              <a:rPr lang="en-US" sz="2400"/>
              <a:t>Establishing and maintaining a continuing chain of custody</a:t>
            </a:r>
          </a:p>
          <a:p>
            <a:r>
              <a:rPr lang="en-US" sz="2400"/>
              <a:t>Limiting the amount of time business operations are affected</a:t>
            </a:r>
          </a:p>
          <a:p>
            <a:r>
              <a:rPr lang="en-US" sz="2400"/>
              <a:t>Not divulging and respecting any ethically [and legally] client-attorney information that is inadvertently acquired during a forensic exploration</a:t>
            </a:r>
          </a:p>
          <a:p>
            <a:endParaRPr lang="en-US" sz="2400"/>
          </a:p>
          <a:p>
            <a:endParaRPr lang="en-US" sz="2400"/>
          </a:p>
        </p:txBody>
      </p:sp>
    </p:spTree>
    <p:extLst>
      <p:ext uri="{BB962C8B-B14F-4D97-AF65-F5344CB8AC3E}">
        <p14:creationId xmlns:p14="http://schemas.microsoft.com/office/powerpoint/2010/main" val="1095500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392</TotalTime>
  <Words>1599</Words>
  <Application>Microsoft Office PowerPoint</Application>
  <PresentationFormat>On-screen Show (4:3)</PresentationFormat>
  <Paragraphs>219</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メイリオ</vt:lpstr>
      <vt:lpstr>Arial</vt:lpstr>
      <vt:lpstr>Calibri</vt:lpstr>
      <vt:lpstr>Trebuchet MS</vt:lpstr>
      <vt:lpstr>Wingdings 3</vt:lpstr>
      <vt:lpstr>Facet</vt:lpstr>
      <vt:lpstr>Application of data mining to computer forensics  </vt:lpstr>
      <vt:lpstr>Definition</vt:lpstr>
      <vt:lpstr>Definition (cont)</vt:lpstr>
      <vt:lpstr>Reasons For Evidence</vt:lpstr>
      <vt:lpstr>Reasons For Evidence (cont)</vt:lpstr>
      <vt:lpstr>Who Uses Computer Forensics?</vt:lpstr>
      <vt:lpstr>Who Uses Computer Forensics? (cont)</vt:lpstr>
      <vt:lpstr>Handling Evidence</vt:lpstr>
      <vt:lpstr>Handling Evidence (cont)</vt:lpstr>
      <vt:lpstr>Initiating An Investigation</vt:lpstr>
      <vt:lpstr>Initiating An Investigation (cont)</vt:lpstr>
      <vt:lpstr>Incidence Response</vt:lpstr>
      <vt:lpstr>Incidence Response (cont)</vt:lpstr>
      <vt:lpstr>Handling Information</vt:lpstr>
      <vt:lpstr>Handling Information (cont)</vt:lpstr>
      <vt:lpstr>Computer Forensic Requirements</vt:lpstr>
      <vt:lpstr>Computer Forensic Requirements (cont)</vt:lpstr>
      <vt:lpstr>Anti-Forensics</vt:lpstr>
      <vt:lpstr>Evidence Processing Guidelines </vt:lpstr>
      <vt:lpstr>Evidence Processing Guidelines (cont)</vt:lpstr>
      <vt:lpstr>Evidence Processing Guidelines (cont)</vt:lpstr>
      <vt:lpstr>What is Digital Evidence and How is it Different?</vt:lpstr>
      <vt:lpstr>Digital Evidence at the Crime Scene - Considerations</vt:lpstr>
      <vt:lpstr>Search Warrant / Consent to Search</vt:lpstr>
      <vt:lpstr>Types of electronic devices or MEDIA that may contain digital evidence</vt:lpstr>
      <vt:lpstr>Other Items of Evidence at Scene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data mining to computer forensics  </dc:title>
  <dc:creator>YY Tian</dc:creator>
  <cp:lastModifiedBy>Yang Mu</cp:lastModifiedBy>
  <cp:revision>7</cp:revision>
  <dcterms:created xsi:type="dcterms:W3CDTF">2014-02-20T20:24:05Z</dcterms:created>
  <dcterms:modified xsi:type="dcterms:W3CDTF">2014-04-15T17:11:28Z</dcterms:modified>
</cp:coreProperties>
</file>