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70" r:id="rId5"/>
    <p:sldId id="257" r:id="rId6"/>
    <p:sldId id="261" r:id="rId7"/>
    <p:sldId id="259" r:id="rId8"/>
    <p:sldId id="258" r:id="rId9"/>
    <p:sldId id="260" r:id="rId10"/>
    <p:sldId id="267" r:id="rId11"/>
    <p:sldId id="263" r:id="rId12"/>
    <p:sldId id="264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4455-1C8B-42D5-AC7E-BBE064DD66A6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7A9F1-61EE-41E3-BBB0-97FC8290F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EAF7-2401-4BE9-BFC9-5D03FD8B9077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899C-EA60-4FBC-8E67-B46E9C0EDF8C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025A-8D91-41DD-9A3D-87617BF1DD57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377F-E512-4D33-8C6C-FF8B6F9CC191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A4EA-3811-4FED-AB80-3235071CDC01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D388-5902-46B3-967C-D7570AFE0A33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822-0296-4D2E-81BA-9BAF18F31009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5314-3236-4A93-A59C-C042BB50FED7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A396-D984-4F7D-B7F3-ADBE4EFE6FE0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F75-F0A5-426A-B05F-FF24E588CE39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8391-A75C-41E3-A66B-0C0009DFB7A2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2C99-2ECA-48BD-BD22-B8239A75E9C7}" type="datetime1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6828-46DF-4230-A12B-70FC3DEB1D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8486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and Analysis of the LEAP Key Management Protocol*</a:t>
            </a:r>
            <a:br>
              <a:rPr lang="en-US" dirty="0" smtClean="0"/>
            </a:br>
            <a:r>
              <a:rPr lang="en-US" sz="2200" dirty="0" smtClean="0"/>
              <a:t>(Why you </a:t>
            </a:r>
            <a:r>
              <a:rPr lang="en-US" sz="2200" dirty="0" smtClean="0"/>
              <a:t>should also </a:t>
            </a:r>
            <a:r>
              <a:rPr lang="en-US" sz="2200" dirty="0" smtClean="0"/>
              <a:t>formally verify your favorite </a:t>
            </a:r>
            <a:r>
              <a:rPr lang="en-US" sz="2200" dirty="0" smtClean="0"/>
              <a:t>protocols)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Rakesh Verma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Science Department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Houston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dirty="0" smtClean="0">
                <a:solidFill>
                  <a:schemeClr val="tx1"/>
                </a:solidFill>
              </a:rPr>
              <a:t>Joint work with Bailey Basile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of the back-ends has a different set of options. </a:t>
            </a:r>
          </a:p>
          <a:p>
            <a:r>
              <a:rPr lang="en-US" dirty="0" smtClean="0"/>
              <a:t>OFMC and CL-</a:t>
            </a:r>
            <a:r>
              <a:rPr lang="en-US" dirty="0" err="1" smtClean="0"/>
              <a:t>AtSe</a:t>
            </a:r>
            <a:r>
              <a:rPr lang="en-US" dirty="0" smtClean="0"/>
              <a:t> most useful  for us: reliable, allow </a:t>
            </a:r>
            <a:r>
              <a:rPr lang="en-US" dirty="0" err="1" smtClean="0"/>
              <a:t>untyped</a:t>
            </a:r>
            <a:r>
              <a:rPr lang="en-US" dirty="0" smtClean="0"/>
              <a:t> models, and include the </a:t>
            </a:r>
            <a:r>
              <a:rPr lang="en-US" dirty="0" err="1" smtClean="0"/>
              <a:t>xor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Weak authentication, which does not provide replay protection, can be specified in cases where the protocol is not meant to prevent replay attacks.</a:t>
            </a:r>
          </a:p>
          <a:p>
            <a:r>
              <a:rPr lang="en-US" dirty="0" smtClean="0"/>
              <a:t>AVISPA requires extensive experimentation with the many parameters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Hop Pairwise Shared Key (2 nodes)</a:t>
            </a:r>
          </a:p>
          <a:p>
            <a:r>
              <a:rPr lang="en-US" dirty="0" smtClean="0"/>
              <a:t>Single Hop Pairwise Shared Key (3 nodes)</a:t>
            </a:r>
          </a:p>
          <a:p>
            <a:r>
              <a:rPr lang="en-US" dirty="0" smtClean="0"/>
              <a:t>Multi-hop Pairwise Shared Key (2 proxies) </a:t>
            </a:r>
          </a:p>
          <a:p>
            <a:r>
              <a:rPr lang="en-US" dirty="0" smtClean="0"/>
              <a:t>Cluster Key</a:t>
            </a:r>
          </a:p>
          <a:p>
            <a:r>
              <a:rPr lang="el-GR" dirty="0" smtClean="0"/>
              <a:t>μ</a:t>
            </a:r>
            <a:r>
              <a:rPr lang="en-US" dirty="0" smtClean="0"/>
              <a:t>-TESLA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Found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attacks – some simple and some subtle</a:t>
            </a:r>
          </a:p>
          <a:p>
            <a:r>
              <a:rPr lang="en-US" dirty="0" smtClean="0"/>
              <a:t>Authentication attacks – some can be fixed, but a couple of serious attacks were found </a:t>
            </a:r>
          </a:p>
          <a:p>
            <a:r>
              <a:rPr lang="en-US" dirty="0" smtClean="0"/>
              <a:t>Secrecy attack – only with an insider attacker</a:t>
            </a:r>
          </a:p>
          <a:p>
            <a:r>
              <a:rPr lang="en-US" dirty="0" smtClean="0"/>
              <a:t>Attack due to inconsistent use of </a:t>
            </a:r>
            <a:r>
              <a:rPr lang="el-GR" dirty="0" smtClean="0"/>
              <a:t>μ</a:t>
            </a:r>
            <a:r>
              <a:rPr lang="en-US" dirty="0" smtClean="0"/>
              <a:t>-TESLA: LEAP violated recommendation of authors of </a:t>
            </a:r>
            <a:r>
              <a:rPr lang="el-GR" dirty="0" smtClean="0"/>
              <a:t>μ</a:t>
            </a:r>
            <a:r>
              <a:rPr lang="en-US" dirty="0" smtClean="0"/>
              <a:t>-TESLA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 – LEAP assumes that the time to set up the keys is less than the time it takes an intruder to compromise a node</a:t>
            </a:r>
          </a:p>
          <a:p>
            <a:r>
              <a:rPr lang="en-US" dirty="0" smtClean="0"/>
              <a:t>However, an intruder can jam during key set up time and prevent the network from deploying</a:t>
            </a:r>
          </a:p>
          <a:p>
            <a:r>
              <a:rPr lang="en-US" dirty="0" smtClean="0"/>
              <a:t>Solution: R-LEAP+: Blackshear and </a:t>
            </a:r>
            <a:r>
              <a:rPr lang="en-US" dirty="0" err="1" smtClean="0"/>
              <a:t>Verma</a:t>
            </a:r>
            <a:r>
              <a:rPr lang="en-US" dirty="0" smtClean="0"/>
              <a:t> </a:t>
            </a:r>
            <a:r>
              <a:rPr lang="en-US" dirty="0" smtClean="0"/>
              <a:t> [ACM-SAC 2010, </a:t>
            </a:r>
            <a:r>
              <a:rPr lang="en-US" dirty="0" smtClean="0"/>
              <a:t>Security </a:t>
            </a:r>
            <a:r>
              <a:rPr lang="en-US" dirty="0" smtClean="0"/>
              <a:t>track]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your protocol manually and formally</a:t>
            </a:r>
          </a:p>
          <a:p>
            <a:r>
              <a:rPr lang="en-US" dirty="0" smtClean="0"/>
              <a:t>Formal analysis of other protocols: R-LEAP+,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1978: Needham Schroeder Protocol in CACM </a:t>
            </a:r>
          </a:p>
          <a:p>
            <a:r>
              <a:rPr lang="en-US" dirty="0" smtClean="0"/>
              <a:t>1981: Replay attack, Denning &amp; Sacco, CACM, Timestamps or </a:t>
            </a:r>
            <a:r>
              <a:rPr lang="en-US" dirty="0" err="1" smtClean="0"/>
              <a:t>nonces</a:t>
            </a:r>
            <a:r>
              <a:rPr lang="en-US" dirty="0" smtClean="0"/>
              <a:t> added to fix attack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1995: Man-in-the-middle attack with </a:t>
            </a:r>
            <a:r>
              <a:rPr lang="en-US" dirty="0" smtClean="0"/>
              <a:t>an insider </a:t>
            </a:r>
            <a:r>
              <a:rPr lang="en-US" dirty="0" smtClean="0"/>
              <a:t>attacker, Gavin Lowe using the formal verification system, </a:t>
            </a:r>
            <a:r>
              <a:rPr lang="en-US" dirty="0" smtClean="0"/>
              <a:t>FDR, a model checker for CSP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 for WSN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predistribution</a:t>
            </a:r>
            <a:r>
              <a:rPr lang="en-US" dirty="0" smtClean="0"/>
              <a:t> schemes, e.g., </a:t>
            </a:r>
            <a:r>
              <a:rPr lang="en-US" dirty="0" err="1" smtClean="0"/>
              <a:t>Eschenauer</a:t>
            </a:r>
            <a:r>
              <a:rPr lang="en-US" dirty="0" smtClean="0"/>
              <a:t> &amp; </a:t>
            </a:r>
            <a:r>
              <a:rPr lang="en-US" dirty="0" err="1" smtClean="0"/>
              <a:t>Gligor</a:t>
            </a:r>
            <a:endParaRPr lang="en-US" dirty="0" smtClean="0"/>
          </a:p>
          <a:p>
            <a:r>
              <a:rPr lang="en-US" dirty="0" smtClean="0"/>
              <a:t>Du, Deng, Han and </a:t>
            </a:r>
            <a:r>
              <a:rPr lang="en-US" dirty="0" err="1" smtClean="0"/>
              <a:t>Varshney</a:t>
            </a:r>
            <a:endParaRPr lang="en-US" dirty="0" smtClean="0"/>
          </a:p>
          <a:p>
            <a:r>
              <a:rPr lang="en-US" dirty="0" smtClean="0"/>
              <a:t>LEAP </a:t>
            </a:r>
            <a:endParaRPr lang="en-US" dirty="0" smtClean="0"/>
          </a:p>
          <a:p>
            <a:r>
              <a:rPr lang="en-US" dirty="0" smtClean="0"/>
              <a:t>SHELL</a:t>
            </a:r>
          </a:p>
          <a:p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management techniques</a:t>
            </a:r>
          </a:p>
          <a:p>
            <a:r>
              <a:rPr lang="en-US" dirty="0" smtClean="0"/>
              <a:t>LEAP Protocol</a:t>
            </a:r>
          </a:p>
          <a:p>
            <a:r>
              <a:rPr lang="en-US" dirty="0" smtClean="0"/>
              <a:t>AVISPA </a:t>
            </a:r>
          </a:p>
          <a:p>
            <a:r>
              <a:rPr lang="en-US" dirty="0" smtClean="0"/>
              <a:t>Scenarios Tried</a:t>
            </a:r>
          </a:p>
          <a:p>
            <a:r>
              <a:rPr lang="en-US" dirty="0" smtClean="0"/>
              <a:t>Attacks Found</a:t>
            </a:r>
          </a:p>
          <a:p>
            <a:r>
              <a:rPr lang="en-US" dirty="0" smtClean="0"/>
              <a:t>Conclusions and </a:t>
            </a:r>
            <a:r>
              <a:rPr lang="en-US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LEAP: </a:t>
            </a:r>
            <a:r>
              <a:rPr lang="en-US" dirty="0"/>
              <a:t>key management protocol intended for large-scale wireless sensor networks </a:t>
            </a:r>
            <a:endParaRPr lang="en-US" dirty="0" smtClean="0"/>
          </a:p>
          <a:p>
            <a:r>
              <a:rPr lang="en-US" dirty="0" smtClean="0"/>
              <a:t>Goal: authentication and confidentiality</a:t>
            </a:r>
            <a:r>
              <a:rPr lang="en-US" dirty="0"/>
              <a:t>;</a:t>
            </a:r>
            <a:r>
              <a:rPr lang="en-US" dirty="0" smtClean="0"/>
              <a:t> intruder may eavesdrop, inject packets, and replay </a:t>
            </a:r>
            <a:r>
              <a:rPr lang="en-US" dirty="0" smtClean="0"/>
              <a:t>messages </a:t>
            </a:r>
            <a:endParaRPr lang="en-US" dirty="0" smtClean="0"/>
          </a:p>
          <a:p>
            <a:r>
              <a:rPr lang="en-US" dirty="0" smtClean="0"/>
              <a:t>Desire a robust </a:t>
            </a:r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that will survive in the face of security attacks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ffects of any attacks are minimized (to a node's neighbors only, for example). </a:t>
            </a:r>
          </a:p>
          <a:p>
            <a:r>
              <a:rPr lang="en-US" dirty="0" smtClean="0"/>
              <a:t>Supports </a:t>
            </a:r>
            <a:r>
              <a:rPr lang="en-US" dirty="0"/>
              <a:t>in-network processing necessary </a:t>
            </a:r>
            <a:r>
              <a:rPr lang="en-US" dirty="0" smtClean="0"/>
              <a:t>for most </a:t>
            </a:r>
            <a:r>
              <a:rPr lang="en-US" dirty="0"/>
              <a:t>applications of these </a:t>
            </a:r>
            <a:r>
              <a:rPr lang="en-US" dirty="0" smtClean="0"/>
              <a:t>networks</a:t>
            </a:r>
          </a:p>
          <a:p>
            <a:r>
              <a:rPr lang="en-US" dirty="0"/>
              <a:t>F</a:t>
            </a:r>
            <a:r>
              <a:rPr lang="en-US" dirty="0" smtClean="0"/>
              <a:t>our </a:t>
            </a:r>
            <a:r>
              <a:rPr lang="en-US" dirty="0"/>
              <a:t>types of keys: individual </a:t>
            </a:r>
            <a:r>
              <a:rPr lang="en-US" dirty="0" smtClean="0"/>
              <a:t>keys, pairwise </a:t>
            </a:r>
            <a:r>
              <a:rPr lang="en-US" dirty="0"/>
              <a:t>shared keys, cluster keys and group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LEAP: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Individual keys</a:t>
            </a:r>
            <a:r>
              <a:rPr lang="en-US" dirty="0" smtClean="0"/>
              <a:t>: symmetric keys shared between the base station and each of the nodes. For example, a node might use the individual key to notify the base station of a suspicious neighbor.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Pairwise shared keys</a:t>
            </a:r>
            <a:r>
              <a:rPr lang="en-US" dirty="0" smtClean="0"/>
              <a:t>: symmetric keys shared between a node and each of its neighbors. Used to establish cluster keys.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Cluster keys</a:t>
            </a:r>
            <a:r>
              <a:rPr lang="en-US" dirty="0" smtClean="0"/>
              <a:t>: symmetric keys shared between a node and all of its neighbors. Used for locally broadcast messages  &amp; for updating the group key.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Group key</a:t>
            </a:r>
            <a:r>
              <a:rPr lang="en-US" dirty="0" smtClean="0"/>
              <a:t>: symmetric key shared between the base station and all nodes</a:t>
            </a:r>
          </a:p>
          <a:p>
            <a:pPr lvl="1"/>
            <a:r>
              <a:rPr lang="en-US" dirty="0" smtClean="0"/>
              <a:t>Allows encrypted and authenticated messages to broadcast through the whole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lnSpc>
                <a:spcPct val="90000"/>
              </a:lnSpc>
              <a:defRPr/>
            </a:pPr>
            <a:r>
              <a:rPr lang="en-US" sz="2000" dirty="0" smtClean="0">
                <a:cs typeface="Times New Roman" pitchFamily="18" charset="0"/>
              </a:rPr>
              <a:t>Uses authentication mechanism, µ-TESLA, for authentication </a:t>
            </a:r>
            <a:r>
              <a:rPr lang="en-US" sz="2000" dirty="0">
                <a:cs typeface="Times New Roman" pitchFamily="18" charset="0"/>
              </a:rPr>
              <a:t>of the sink </a:t>
            </a:r>
            <a:r>
              <a:rPr lang="en-US" sz="2000" dirty="0" smtClean="0">
                <a:cs typeface="Times New Roman" pitchFamily="18" charset="0"/>
              </a:rPr>
              <a:t>node (base station)</a:t>
            </a:r>
          </a:p>
          <a:p>
            <a:pPr marL="720090" lvl="1" indent="-320040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E</a:t>
            </a:r>
            <a:r>
              <a:rPr lang="en-US" sz="2000" dirty="0" smtClean="0">
                <a:cs typeface="Times New Roman" pitchFamily="18" charset="0"/>
              </a:rPr>
              <a:t>nsures </a:t>
            </a:r>
            <a:r>
              <a:rPr lang="en-US" sz="2000" dirty="0">
                <a:cs typeface="Times New Roman" pitchFamily="18" charset="0"/>
              </a:rPr>
              <a:t>that the packets sent </a:t>
            </a:r>
            <a:r>
              <a:rPr lang="en-US" sz="2000" dirty="0" smtClean="0">
                <a:cs typeface="Times New Roman" pitchFamily="18" charset="0"/>
              </a:rPr>
              <a:t>to </a:t>
            </a:r>
            <a:r>
              <a:rPr lang="en-US" sz="2000" dirty="0">
                <a:cs typeface="Times New Roman" pitchFamily="18" charset="0"/>
              </a:rPr>
              <a:t>the group are from the sink node </a:t>
            </a:r>
            <a:r>
              <a:rPr lang="en-US" sz="2000" dirty="0" smtClean="0">
                <a:cs typeface="Times New Roman" pitchFamily="18" charset="0"/>
              </a:rPr>
              <a:t>only</a:t>
            </a:r>
            <a:endParaRPr lang="en-US" sz="2000" dirty="0">
              <a:cs typeface="Times New Roman" pitchFamily="18" charset="0"/>
            </a:endParaRPr>
          </a:p>
          <a:p>
            <a:pPr marL="320040" indent="-320040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U</a:t>
            </a:r>
            <a:r>
              <a:rPr lang="en-US" sz="2000" dirty="0" smtClean="0">
                <a:cs typeface="Times New Roman" pitchFamily="18" charset="0"/>
              </a:rPr>
              <a:t>ses </a:t>
            </a:r>
            <a:r>
              <a:rPr lang="en-US" sz="2000" dirty="0">
                <a:cs typeface="Times New Roman" pitchFamily="18" charset="0"/>
              </a:rPr>
              <a:t>a pre-distribution key to help establish the four types of keys. </a:t>
            </a:r>
            <a:r>
              <a:rPr lang="en-US" sz="2000" dirty="0" smtClean="0">
                <a:cs typeface="Times New Roman" pitchFamily="18" charset="0"/>
              </a:rPr>
              <a:t>	</a:t>
            </a:r>
          </a:p>
          <a:p>
            <a:pPr marL="320040" indent="-320040">
              <a:lnSpc>
                <a:spcPct val="90000"/>
              </a:lnSpc>
              <a:buNone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320040" indent="-320040">
              <a:lnSpc>
                <a:spcPct val="90000"/>
              </a:lnSpc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Steps:</a:t>
            </a:r>
          </a:p>
          <a:p>
            <a:pPr marL="320040" indent="-320040">
              <a:lnSpc>
                <a:spcPct val="90000"/>
              </a:lnSpc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(1) Individual </a:t>
            </a:r>
            <a:r>
              <a:rPr lang="en-US" sz="2000" dirty="0">
                <a:cs typeface="Times New Roman" pitchFamily="18" charset="0"/>
              </a:rPr>
              <a:t>key </a:t>
            </a:r>
            <a:r>
              <a:rPr lang="en-US" sz="2000" dirty="0" smtClean="0">
                <a:cs typeface="Times New Roman" pitchFamily="18" charset="0"/>
              </a:rPr>
              <a:t>established </a:t>
            </a:r>
            <a:r>
              <a:rPr lang="en-US" sz="2000" dirty="0">
                <a:cs typeface="Times New Roman" pitchFamily="18" charset="0"/>
              </a:rPr>
              <a:t>using a function of a seed and the ID of </a:t>
            </a:r>
            <a:r>
              <a:rPr lang="en-US" sz="2000" dirty="0" smtClean="0">
                <a:cs typeface="Times New Roman" pitchFamily="18" charset="0"/>
              </a:rPr>
              <a:t>node</a:t>
            </a:r>
            <a:endParaRPr lang="en-US" sz="2000" dirty="0">
              <a:cs typeface="Times New Roman" pitchFamily="18" charset="0"/>
            </a:endParaRPr>
          </a:p>
          <a:p>
            <a:pPr marL="320040" indent="-320040">
              <a:lnSpc>
                <a:spcPct val="90000"/>
              </a:lnSpc>
              <a:buNone/>
              <a:defRPr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(2) Nodes </a:t>
            </a:r>
            <a:r>
              <a:rPr lang="en-US" sz="2000" dirty="0">
                <a:cs typeface="Times New Roman" pitchFamily="18" charset="0"/>
              </a:rPr>
              <a:t>broadcast their </a:t>
            </a:r>
            <a:r>
              <a:rPr lang="en-US" sz="2000" dirty="0" smtClean="0">
                <a:cs typeface="Times New Roman" pitchFamily="18" charset="0"/>
              </a:rPr>
              <a:t>IDs. Receiving </a:t>
            </a:r>
            <a:r>
              <a:rPr lang="en-US" sz="2000" dirty="0">
                <a:cs typeface="Times New Roman" pitchFamily="18" charset="0"/>
              </a:rPr>
              <a:t>node uses a function, seeded with an initial key, to calculate the shared key between it and </a:t>
            </a:r>
            <a:r>
              <a:rPr lang="en-US" sz="2000" dirty="0" smtClean="0">
                <a:cs typeface="Times New Roman" pitchFamily="18" charset="0"/>
              </a:rPr>
              <a:t>each neighbor</a:t>
            </a:r>
            <a:endParaRPr lang="en-US" sz="2000" dirty="0">
              <a:cs typeface="Times New Roman" pitchFamily="18" charset="0"/>
            </a:endParaRPr>
          </a:p>
          <a:p>
            <a:pPr marL="320040" indent="-320040">
              <a:lnSpc>
                <a:spcPct val="90000"/>
              </a:lnSpc>
              <a:buNone/>
              <a:defRPr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(3) Cluster </a:t>
            </a:r>
            <a:r>
              <a:rPr lang="en-US" sz="2000" dirty="0">
                <a:cs typeface="Times New Roman" pitchFamily="18" charset="0"/>
              </a:rPr>
              <a:t>key </a:t>
            </a:r>
            <a:r>
              <a:rPr lang="en-US" sz="2000" dirty="0" smtClean="0">
                <a:cs typeface="Times New Roman" pitchFamily="18" charset="0"/>
              </a:rPr>
              <a:t>distributed </a:t>
            </a:r>
            <a:r>
              <a:rPr lang="en-US" sz="2000" dirty="0">
                <a:cs typeface="Times New Roman" pitchFamily="18" charset="0"/>
              </a:rPr>
              <a:t>by the cluster head using pairwise communication secured with </a:t>
            </a:r>
            <a:r>
              <a:rPr lang="en-US" sz="2000" dirty="0" smtClean="0">
                <a:cs typeface="Times New Roman" pitchFamily="18" charset="0"/>
              </a:rPr>
              <a:t>pairwise </a:t>
            </a:r>
            <a:r>
              <a:rPr lang="en-US" sz="2000" dirty="0">
                <a:cs typeface="Times New Roman" pitchFamily="18" charset="0"/>
              </a:rPr>
              <a:t>shared </a:t>
            </a:r>
            <a:r>
              <a:rPr lang="en-US" sz="2000" dirty="0" smtClean="0">
                <a:cs typeface="Times New Roman" pitchFamily="18" charset="0"/>
              </a:rPr>
              <a:t>key</a:t>
            </a:r>
            <a:endParaRPr lang="en-US" sz="2000" dirty="0">
              <a:cs typeface="Times New Roman" pitchFamily="18" charset="0"/>
            </a:endParaRPr>
          </a:p>
          <a:p>
            <a:pPr marL="320040" indent="-320040">
              <a:lnSpc>
                <a:spcPct val="90000"/>
              </a:lnSpc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	(4) For distributing group key, sink </a:t>
            </a:r>
            <a:r>
              <a:rPr lang="en-US" sz="2000" dirty="0">
                <a:cs typeface="Times New Roman" pitchFamily="18" charset="0"/>
              </a:rPr>
              <a:t>node broadcasts it in a multi­hop </a:t>
            </a:r>
            <a:r>
              <a:rPr lang="en-US" sz="2000" dirty="0" smtClean="0">
                <a:cs typeface="Times New Roman" pitchFamily="18" charset="0"/>
              </a:rPr>
              <a:t>cluster-by-cluster </a:t>
            </a:r>
            <a:r>
              <a:rPr lang="en-US" sz="2000" dirty="0">
                <a:cs typeface="Times New Roman" pitchFamily="18" charset="0"/>
              </a:rPr>
              <a:t>manner starting with </a:t>
            </a:r>
            <a:r>
              <a:rPr lang="en-US" sz="2000" dirty="0" smtClean="0">
                <a:cs typeface="Times New Roman" pitchFamily="18" charset="0"/>
              </a:rPr>
              <a:t>closest cluster</a:t>
            </a:r>
            <a:r>
              <a:rPr lang="en-US" sz="2000" dirty="0"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AVISPA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AVISPA = Automated </a:t>
            </a:r>
            <a:r>
              <a:rPr lang="en-US" dirty="0"/>
              <a:t>Validation of Internet Security Protocols and Applications </a:t>
            </a:r>
            <a:r>
              <a:rPr lang="en-US" dirty="0" smtClean="0"/>
              <a:t> </a:t>
            </a:r>
          </a:p>
          <a:p>
            <a:r>
              <a:rPr lang="en-US" dirty="0"/>
              <a:t>S</a:t>
            </a:r>
            <a:r>
              <a:rPr lang="en-US" dirty="0" smtClean="0"/>
              <a:t>et of applications for </a:t>
            </a:r>
            <a:r>
              <a:rPr lang="en-US" dirty="0"/>
              <a:t>building formal models of security protocols &amp;</a:t>
            </a:r>
            <a:r>
              <a:rPr lang="en-US" dirty="0" smtClean="0"/>
              <a:t> </a:t>
            </a:r>
            <a:r>
              <a:rPr lang="en-US" dirty="0"/>
              <a:t>formally analyzing their </a:t>
            </a:r>
            <a:r>
              <a:rPr lang="en-US" dirty="0" smtClean="0"/>
              <a:t>security properties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Provides: </a:t>
            </a:r>
            <a:r>
              <a:rPr lang="en-US" dirty="0" smtClean="0">
                <a:solidFill>
                  <a:srgbClr val="0070C0"/>
                </a:solidFill>
              </a:rPr>
              <a:t>High </a:t>
            </a:r>
            <a:r>
              <a:rPr lang="en-US" dirty="0">
                <a:solidFill>
                  <a:srgbClr val="0070C0"/>
                </a:solidFill>
              </a:rPr>
              <a:t>Level Protocol </a:t>
            </a:r>
            <a:r>
              <a:rPr lang="en-US" dirty="0" smtClean="0">
                <a:solidFill>
                  <a:srgbClr val="0070C0"/>
                </a:solidFill>
              </a:rPr>
              <a:t>Specification </a:t>
            </a:r>
            <a:r>
              <a:rPr lang="en-US" dirty="0">
                <a:solidFill>
                  <a:srgbClr val="0070C0"/>
                </a:solidFill>
              </a:rPr>
              <a:t>Language </a:t>
            </a:r>
            <a:r>
              <a:rPr lang="en-US" dirty="0"/>
              <a:t>(HLPSL) for specifying </a:t>
            </a:r>
            <a:r>
              <a:rPr lang="en-US" dirty="0" smtClean="0"/>
              <a:t>protocols and </a:t>
            </a:r>
            <a:r>
              <a:rPr lang="en-US" dirty="0"/>
              <a:t>their security properties. </a:t>
            </a:r>
            <a:endParaRPr lang="en-US" dirty="0" smtClean="0"/>
          </a:p>
          <a:p>
            <a:r>
              <a:rPr lang="en-US" dirty="0" smtClean="0"/>
              <a:t>Provides: Formal verification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AVISPA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057400"/>
            <a:ext cx="3810000" cy="609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20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HLPSL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828-46DF-4230-A12B-70FC3DEB1D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Verma - MWSN 2013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3124200"/>
            <a:ext cx="3810000" cy="609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267200"/>
            <a:ext cx="1600200" cy="533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4267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267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4267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1524000"/>
            <a:ext cx="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2667000"/>
            <a:ext cx="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1638300" y="3733800"/>
            <a:ext cx="952500" cy="533400"/>
          </a:xfrm>
          <a:prstGeom prst="straightConnector1">
            <a:avLst/>
          </a:prstGeom>
          <a:ln w="635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91200" y="3733800"/>
            <a:ext cx="1104900" cy="533400"/>
          </a:xfrm>
          <a:prstGeom prst="straightConnector1">
            <a:avLst/>
          </a:prstGeom>
          <a:ln w="635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3390900" y="3733800"/>
            <a:ext cx="419100" cy="533400"/>
          </a:xfrm>
          <a:prstGeom prst="straightConnector1">
            <a:avLst/>
          </a:prstGeom>
          <a:ln w="635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800" y="3810000"/>
            <a:ext cx="266700" cy="533400"/>
          </a:xfrm>
          <a:prstGeom prst="straightConnector1">
            <a:avLst/>
          </a:prstGeom>
          <a:ln w="635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4267200"/>
            <a:ext cx="1600200" cy="533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43400" y="4267200"/>
            <a:ext cx="1600200" cy="533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4267200"/>
            <a:ext cx="1600200" cy="5334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4343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OFMC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67000" y="4343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SATMC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4343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CL-</a:t>
            </a:r>
            <a:r>
              <a:rPr lang="en-US" dirty="0" err="1" smtClean="0"/>
              <a:t>AtSe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4343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TA4SP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1295401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Protocol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33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Traces or Security Proof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5181600"/>
            <a:ext cx="3810000" cy="609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24000" y="4800600"/>
            <a:ext cx="838200" cy="457200"/>
          </a:xfrm>
          <a:prstGeom prst="straightConnector1">
            <a:avLst/>
          </a:prstGeom>
          <a:ln w="635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</p:cNvCxnSpPr>
          <p:nvPr/>
        </p:nvCxnSpPr>
        <p:spPr>
          <a:xfrm flipH="1">
            <a:off x="6172200" y="4800600"/>
            <a:ext cx="723900" cy="381000"/>
          </a:xfrm>
          <a:prstGeom prst="straightConnector1">
            <a:avLst/>
          </a:prstGeom>
          <a:ln w="635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</p:cNvCxnSpPr>
          <p:nvPr/>
        </p:nvCxnSpPr>
        <p:spPr>
          <a:xfrm>
            <a:off x="3390900" y="4800600"/>
            <a:ext cx="38100" cy="381000"/>
          </a:xfrm>
          <a:prstGeom prst="straightConnector1">
            <a:avLst/>
          </a:prstGeom>
          <a:ln w="635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2"/>
          </p:cNvCxnSpPr>
          <p:nvPr/>
        </p:nvCxnSpPr>
        <p:spPr>
          <a:xfrm>
            <a:off x="5143500" y="4800600"/>
            <a:ext cx="38100" cy="381000"/>
          </a:xfrm>
          <a:prstGeom prst="straightConnector1">
            <a:avLst/>
          </a:prstGeom>
          <a:ln w="63500">
            <a:prstDash val="sysDash"/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729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Modeling and Analysis of the LEAP Key Management Protocol* (Why you should also formally verify your favorite protocols) </vt:lpstr>
      <vt:lpstr>Motivation</vt:lpstr>
      <vt:lpstr>Key Management for WSN</vt:lpstr>
      <vt:lpstr>Outline</vt:lpstr>
      <vt:lpstr>LEAP</vt:lpstr>
      <vt:lpstr>LEAP: Keys</vt:lpstr>
      <vt:lpstr>LEAP</vt:lpstr>
      <vt:lpstr>AVISPA</vt:lpstr>
      <vt:lpstr>Architecture of AVISPA </vt:lpstr>
      <vt:lpstr>AVISPA</vt:lpstr>
      <vt:lpstr>Scenarios Tried</vt:lpstr>
      <vt:lpstr>Attacks Found </vt:lpstr>
      <vt:lpstr>Other Problems</vt:lpstr>
      <vt:lpstr>Conclusions &amp; Future Work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74</cp:revision>
  <dcterms:created xsi:type="dcterms:W3CDTF">2013-06-22T22:08:20Z</dcterms:created>
  <dcterms:modified xsi:type="dcterms:W3CDTF">2013-06-24T12:13:05Z</dcterms:modified>
</cp:coreProperties>
</file>