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2" r:id="rId3"/>
    <p:sldId id="288" r:id="rId4"/>
    <p:sldId id="290" r:id="rId5"/>
    <p:sldId id="291" r:id="rId6"/>
    <p:sldId id="257" r:id="rId7"/>
    <p:sldId id="258" r:id="rId8"/>
    <p:sldId id="259" r:id="rId9"/>
    <p:sldId id="260" r:id="rId10"/>
    <p:sldId id="261" r:id="rId11"/>
    <p:sldId id="267" r:id="rId12"/>
    <p:sldId id="262" r:id="rId13"/>
    <p:sldId id="263" r:id="rId14"/>
    <p:sldId id="264" r:id="rId15"/>
    <p:sldId id="265" r:id="rId16"/>
    <p:sldId id="266" r:id="rId17"/>
    <p:sldId id="269" r:id="rId18"/>
    <p:sldId id="271" r:id="rId19"/>
    <p:sldId id="272" r:id="rId20"/>
    <p:sldId id="287" r:id="rId21"/>
    <p:sldId id="273" r:id="rId22"/>
    <p:sldId id="274" r:id="rId23"/>
    <p:sldId id="275" r:id="rId24"/>
    <p:sldId id="276" r:id="rId25"/>
    <p:sldId id="277" r:id="rId26"/>
    <p:sldId id="279" r:id="rId27"/>
    <p:sldId id="280" r:id="rId28"/>
    <p:sldId id="281" r:id="rId29"/>
    <p:sldId id="282" r:id="rId30"/>
    <p:sldId id="283" r:id="rId31"/>
    <p:sldId id="284" r:id="rId32"/>
    <p:sldId id="285" r:id="rId33"/>
    <p:sldId id="293" r:id="rId34"/>
    <p:sldId id="286"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307" y="8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93D0A0-483C-44C8-B23C-5E46B5416EFC}" type="datetimeFigureOut">
              <a:rPr lang="en-IN" smtClean="0"/>
              <a:t>05-01-2022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043C12-829B-44C1-887F-B8C2ED251CA5}" type="slidenum">
              <a:rPr lang="en-IN" smtClean="0"/>
              <a:t>‹#›</a:t>
            </a:fld>
            <a:endParaRPr lang="en-IN"/>
          </a:p>
        </p:txBody>
      </p:sp>
    </p:spTree>
    <p:extLst>
      <p:ext uri="{BB962C8B-B14F-4D97-AF65-F5344CB8AC3E}">
        <p14:creationId xmlns:p14="http://schemas.microsoft.com/office/powerpoint/2010/main" val="1437710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93D0A0-483C-44C8-B23C-5E46B5416EFC}" type="datetimeFigureOut">
              <a:rPr lang="en-IN" smtClean="0"/>
              <a:t>05-01-2022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043C12-829B-44C1-887F-B8C2ED251CA5}" type="slidenum">
              <a:rPr lang="en-IN" smtClean="0"/>
              <a:t>‹#›</a:t>
            </a:fld>
            <a:endParaRPr lang="en-IN"/>
          </a:p>
        </p:txBody>
      </p:sp>
    </p:spTree>
    <p:extLst>
      <p:ext uri="{BB962C8B-B14F-4D97-AF65-F5344CB8AC3E}">
        <p14:creationId xmlns:p14="http://schemas.microsoft.com/office/powerpoint/2010/main" val="837413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93D0A0-483C-44C8-B23C-5E46B5416EFC}" type="datetimeFigureOut">
              <a:rPr lang="en-IN" smtClean="0"/>
              <a:t>05-01-2022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043C12-829B-44C1-887F-B8C2ED251CA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505000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93D0A0-483C-44C8-B23C-5E46B5416EFC}" type="datetimeFigureOut">
              <a:rPr lang="en-IN" smtClean="0"/>
              <a:t>05-01-2022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043C12-829B-44C1-887F-B8C2ED251CA5}" type="slidenum">
              <a:rPr lang="en-IN" smtClean="0"/>
              <a:t>‹#›</a:t>
            </a:fld>
            <a:endParaRPr lang="en-IN"/>
          </a:p>
        </p:txBody>
      </p:sp>
    </p:spTree>
    <p:extLst>
      <p:ext uri="{BB962C8B-B14F-4D97-AF65-F5344CB8AC3E}">
        <p14:creationId xmlns:p14="http://schemas.microsoft.com/office/powerpoint/2010/main" val="41310471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93D0A0-483C-44C8-B23C-5E46B5416EFC}" type="datetimeFigureOut">
              <a:rPr lang="en-IN" smtClean="0"/>
              <a:t>05-01-2022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043C12-829B-44C1-887F-B8C2ED251CA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482661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93D0A0-483C-44C8-B23C-5E46B5416EFC}" type="datetimeFigureOut">
              <a:rPr lang="en-IN" smtClean="0"/>
              <a:t>05-01-2022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043C12-829B-44C1-887F-B8C2ED251CA5}" type="slidenum">
              <a:rPr lang="en-IN" smtClean="0"/>
              <a:t>‹#›</a:t>
            </a:fld>
            <a:endParaRPr lang="en-IN"/>
          </a:p>
        </p:txBody>
      </p:sp>
    </p:spTree>
    <p:extLst>
      <p:ext uri="{BB962C8B-B14F-4D97-AF65-F5344CB8AC3E}">
        <p14:creationId xmlns:p14="http://schemas.microsoft.com/office/powerpoint/2010/main" val="20289545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93D0A0-483C-44C8-B23C-5E46B5416EFC}" type="datetimeFigureOut">
              <a:rPr lang="en-IN" smtClean="0"/>
              <a:t>05-01-2022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043C12-829B-44C1-887F-B8C2ED251CA5}" type="slidenum">
              <a:rPr lang="en-IN" smtClean="0"/>
              <a:t>‹#›</a:t>
            </a:fld>
            <a:endParaRPr lang="en-IN"/>
          </a:p>
        </p:txBody>
      </p:sp>
    </p:spTree>
    <p:extLst>
      <p:ext uri="{BB962C8B-B14F-4D97-AF65-F5344CB8AC3E}">
        <p14:creationId xmlns:p14="http://schemas.microsoft.com/office/powerpoint/2010/main" val="2082483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93D0A0-483C-44C8-B23C-5E46B5416EFC}" type="datetimeFigureOut">
              <a:rPr lang="en-IN" smtClean="0"/>
              <a:t>05-01-2022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043C12-829B-44C1-887F-B8C2ED251CA5}" type="slidenum">
              <a:rPr lang="en-IN" smtClean="0"/>
              <a:t>‹#›</a:t>
            </a:fld>
            <a:endParaRPr lang="en-IN"/>
          </a:p>
        </p:txBody>
      </p:sp>
    </p:spTree>
    <p:extLst>
      <p:ext uri="{BB962C8B-B14F-4D97-AF65-F5344CB8AC3E}">
        <p14:creationId xmlns:p14="http://schemas.microsoft.com/office/powerpoint/2010/main" val="407951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93D0A0-483C-44C8-B23C-5E46B5416EFC}" type="datetimeFigureOut">
              <a:rPr lang="en-IN" smtClean="0"/>
              <a:t>05-01-2022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043C12-829B-44C1-887F-B8C2ED251CA5}" type="slidenum">
              <a:rPr lang="en-IN" smtClean="0"/>
              <a:t>‹#›</a:t>
            </a:fld>
            <a:endParaRPr lang="en-IN"/>
          </a:p>
        </p:txBody>
      </p:sp>
    </p:spTree>
    <p:extLst>
      <p:ext uri="{BB962C8B-B14F-4D97-AF65-F5344CB8AC3E}">
        <p14:creationId xmlns:p14="http://schemas.microsoft.com/office/powerpoint/2010/main" val="1467102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93D0A0-483C-44C8-B23C-5E46B5416EFC}" type="datetimeFigureOut">
              <a:rPr lang="en-IN" smtClean="0"/>
              <a:t>05-01-2022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043C12-829B-44C1-887F-B8C2ED251CA5}" type="slidenum">
              <a:rPr lang="en-IN" smtClean="0"/>
              <a:t>‹#›</a:t>
            </a:fld>
            <a:endParaRPr lang="en-IN"/>
          </a:p>
        </p:txBody>
      </p:sp>
    </p:spTree>
    <p:extLst>
      <p:ext uri="{BB962C8B-B14F-4D97-AF65-F5344CB8AC3E}">
        <p14:creationId xmlns:p14="http://schemas.microsoft.com/office/powerpoint/2010/main" val="3911340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93D0A0-483C-44C8-B23C-5E46B5416EFC}" type="datetimeFigureOut">
              <a:rPr lang="en-IN" smtClean="0"/>
              <a:t>05-01-2022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043C12-829B-44C1-887F-B8C2ED251CA5}" type="slidenum">
              <a:rPr lang="en-IN" smtClean="0"/>
              <a:t>‹#›</a:t>
            </a:fld>
            <a:endParaRPr lang="en-IN"/>
          </a:p>
        </p:txBody>
      </p:sp>
    </p:spTree>
    <p:extLst>
      <p:ext uri="{BB962C8B-B14F-4D97-AF65-F5344CB8AC3E}">
        <p14:creationId xmlns:p14="http://schemas.microsoft.com/office/powerpoint/2010/main" val="3968527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93D0A0-483C-44C8-B23C-5E46B5416EFC}" type="datetimeFigureOut">
              <a:rPr lang="en-IN" smtClean="0"/>
              <a:t>05-01-2022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043C12-829B-44C1-887F-B8C2ED251CA5}" type="slidenum">
              <a:rPr lang="en-IN" smtClean="0"/>
              <a:t>‹#›</a:t>
            </a:fld>
            <a:endParaRPr lang="en-IN"/>
          </a:p>
        </p:txBody>
      </p:sp>
    </p:spTree>
    <p:extLst>
      <p:ext uri="{BB962C8B-B14F-4D97-AF65-F5344CB8AC3E}">
        <p14:creationId xmlns:p14="http://schemas.microsoft.com/office/powerpoint/2010/main" val="3219124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93D0A0-483C-44C8-B23C-5E46B5416EFC}" type="datetimeFigureOut">
              <a:rPr lang="en-IN" smtClean="0"/>
              <a:t>05-01-2022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043C12-829B-44C1-887F-B8C2ED251CA5}" type="slidenum">
              <a:rPr lang="en-IN" smtClean="0"/>
              <a:t>‹#›</a:t>
            </a:fld>
            <a:endParaRPr lang="en-IN"/>
          </a:p>
        </p:txBody>
      </p:sp>
    </p:spTree>
    <p:extLst>
      <p:ext uri="{BB962C8B-B14F-4D97-AF65-F5344CB8AC3E}">
        <p14:creationId xmlns:p14="http://schemas.microsoft.com/office/powerpoint/2010/main" val="162396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93D0A0-483C-44C8-B23C-5E46B5416EFC}" type="datetimeFigureOut">
              <a:rPr lang="en-IN" smtClean="0"/>
              <a:t>05-01-2022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0043C12-829B-44C1-887F-B8C2ED251CA5}" type="slidenum">
              <a:rPr lang="en-IN" smtClean="0"/>
              <a:t>‹#›</a:t>
            </a:fld>
            <a:endParaRPr lang="en-IN"/>
          </a:p>
        </p:txBody>
      </p:sp>
    </p:spTree>
    <p:extLst>
      <p:ext uri="{BB962C8B-B14F-4D97-AF65-F5344CB8AC3E}">
        <p14:creationId xmlns:p14="http://schemas.microsoft.com/office/powerpoint/2010/main" val="21622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93D0A0-483C-44C8-B23C-5E46B5416EFC}" type="datetimeFigureOut">
              <a:rPr lang="en-IN" smtClean="0"/>
              <a:t>05-01-2022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043C12-829B-44C1-887F-B8C2ED251CA5}" type="slidenum">
              <a:rPr lang="en-IN" smtClean="0"/>
              <a:t>‹#›</a:t>
            </a:fld>
            <a:endParaRPr lang="en-IN"/>
          </a:p>
        </p:txBody>
      </p:sp>
    </p:spTree>
    <p:extLst>
      <p:ext uri="{BB962C8B-B14F-4D97-AF65-F5344CB8AC3E}">
        <p14:creationId xmlns:p14="http://schemas.microsoft.com/office/powerpoint/2010/main" val="4139151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93D0A0-483C-44C8-B23C-5E46B5416EFC}" type="datetimeFigureOut">
              <a:rPr lang="en-IN" smtClean="0"/>
              <a:t>05-01-2022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043C12-829B-44C1-887F-B8C2ED251CA5}" type="slidenum">
              <a:rPr lang="en-IN" smtClean="0"/>
              <a:t>‹#›</a:t>
            </a:fld>
            <a:endParaRPr lang="en-IN"/>
          </a:p>
        </p:txBody>
      </p:sp>
    </p:spTree>
    <p:extLst>
      <p:ext uri="{BB962C8B-B14F-4D97-AF65-F5344CB8AC3E}">
        <p14:creationId xmlns:p14="http://schemas.microsoft.com/office/powerpoint/2010/main" val="3821133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393D0A0-483C-44C8-B23C-5E46B5416EFC}" type="datetimeFigureOut">
              <a:rPr lang="en-IN" smtClean="0"/>
              <a:t>05-01-2022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0043C12-829B-44C1-887F-B8C2ED251CA5}" type="slidenum">
              <a:rPr lang="en-IN" smtClean="0"/>
              <a:t>‹#›</a:t>
            </a:fld>
            <a:endParaRPr lang="en-IN"/>
          </a:p>
        </p:txBody>
      </p:sp>
    </p:spTree>
    <p:extLst>
      <p:ext uri="{BB962C8B-B14F-4D97-AF65-F5344CB8AC3E}">
        <p14:creationId xmlns:p14="http://schemas.microsoft.com/office/powerpoint/2010/main" val="42679329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4B5B7-42BC-4F41-AE84-A10A8C95417C}"/>
              </a:ext>
            </a:extLst>
          </p:cNvPr>
          <p:cNvSpPr>
            <a:spLocks noGrp="1"/>
          </p:cNvSpPr>
          <p:nvPr>
            <p:ph type="ctrTitle"/>
          </p:nvPr>
        </p:nvSpPr>
        <p:spPr/>
        <p:txBody>
          <a:bodyPr/>
          <a:lstStyle/>
          <a:p>
            <a:r>
              <a:rPr lang="en-US" dirty="0"/>
              <a:t>SMART HOME NETWORKS USING PACKET TRACER</a:t>
            </a:r>
            <a:endParaRPr lang="en-IN" dirty="0"/>
          </a:p>
        </p:txBody>
      </p:sp>
      <p:sp>
        <p:nvSpPr>
          <p:cNvPr id="3" name="Subtitle 2">
            <a:extLst>
              <a:ext uri="{FF2B5EF4-FFF2-40B4-BE49-F238E27FC236}">
                <a16:creationId xmlns:a16="http://schemas.microsoft.com/office/drawing/2014/main" id="{BE8C5530-D909-4E3D-B2B8-0E464A0AD2C9}"/>
              </a:ext>
            </a:extLst>
          </p:cNvPr>
          <p:cNvSpPr>
            <a:spLocks noGrp="1"/>
          </p:cNvSpPr>
          <p:nvPr>
            <p:ph type="subTitle" idx="1"/>
          </p:nvPr>
        </p:nvSpPr>
        <p:spPr>
          <a:xfrm>
            <a:off x="1507067" y="4050832"/>
            <a:ext cx="7766936" cy="2557786"/>
          </a:xfrm>
        </p:spPr>
        <p:txBody>
          <a:bodyPr>
            <a:normAutofit fontScale="92500" lnSpcReduction="10000"/>
          </a:bodyPr>
          <a:lstStyle/>
          <a:p>
            <a:endParaRPr lang="en-US" dirty="0"/>
          </a:p>
          <a:p>
            <a:pPr algn="ctr"/>
            <a:r>
              <a:rPr lang="en-US" dirty="0"/>
              <a:t>BISHWA JYOTI DAS</a:t>
            </a:r>
          </a:p>
          <a:p>
            <a:pPr algn="ctr"/>
            <a:r>
              <a:rPr lang="en-US" dirty="0"/>
              <a:t>School of Computer Science &amp; Engineering</a:t>
            </a:r>
          </a:p>
          <a:p>
            <a:pPr algn="ctr"/>
            <a:r>
              <a:rPr lang="en-US" dirty="0" err="1"/>
              <a:t>Dr.P.Sriramalakshmi</a:t>
            </a:r>
            <a:endParaRPr lang="en-US" dirty="0"/>
          </a:p>
          <a:p>
            <a:pPr algn="ctr"/>
            <a:r>
              <a:rPr lang="en-US" dirty="0"/>
              <a:t>School of Electrical Engineering</a:t>
            </a:r>
          </a:p>
          <a:p>
            <a:pPr algn="ctr"/>
            <a:r>
              <a:rPr lang="en-US" dirty="0" err="1"/>
              <a:t>Dr.C.Vaithilingam</a:t>
            </a:r>
            <a:endParaRPr lang="en-US" dirty="0"/>
          </a:p>
          <a:p>
            <a:pPr algn="ctr"/>
            <a:r>
              <a:rPr lang="en-US" dirty="0"/>
              <a:t>School of Electrical Engineering</a:t>
            </a:r>
          </a:p>
          <a:p>
            <a:pPr algn="ctr"/>
            <a:endParaRPr lang="en-US" dirty="0"/>
          </a:p>
          <a:p>
            <a:pPr algn="ctr"/>
            <a:endParaRPr lang="en-IN" dirty="0"/>
          </a:p>
        </p:txBody>
      </p:sp>
    </p:spTree>
    <p:extLst>
      <p:ext uri="{BB962C8B-B14F-4D97-AF65-F5344CB8AC3E}">
        <p14:creationId xmlns:p14="http://schemas.microsoft.com/office/powerpoint/2010/main" val="144818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191F9-E350-4F91-818A-47D4F07E1487}"/>
              </a:ext>
            </a:extLst>
          </p:cNvPr>
          <p:cNvSpPr>
            <a:spLocks noGrp="1"/>
          </p:cNvSpPr>
          <p:nvPr>
            <p:ph type="title"/>
          </p:nvPr>
        </p:nvSpPr>
        <p:spPr/>
        <p:txBody>
          <a:bodyPr/>
          <a:lstStyle/>
          <a:p>
            <a:r>
              <a:rPr lang="en-US" dirty="0"/>
              <a:t>MAIN WIRING CLOSET</a:t>
            </a:r>
            <a:endParaRPr lang="en-IN" dirty="0"/>
          </a:p>
        </p:txBody>
      </p:sp>
      <p:pic>
        <p:nvPicPr>
          <p:cNvPr id="5" name="Content Placeholder 4">
            <a:extLst>
              <a:ext uri="{FF2B5EF4-FFF2-40B4-BE49-F238E27FC236}">
                <a16:creationId xmlns:a16="http://schemas.microsoft.com/office/drawing/2014/main" id="{48BCD73E-2106-4D8E-8F0D-6EECF4C1F4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63602" y="2160588"/>
            <a:ext cx="4224834" cy="3881437"/>
          </a:xfrm>
        </p:spPr>
      </p:pic>
    </p:spTree>
    <p:extLst>
      <p:ext uri="{BB962C8B-B14F-4D97-AF65-F5344CB8AC3E}">
        <p14:creationId xmlns:p14="http://schemas.microsoft.com/office/powerpoint/2010/main" val="1793052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D748E-A24A-44E9-9ED9-BF333BD2E4FF}"/>
              </a:ext>
            </a:extLst>
          </p:cNvPr>
          <p:cNvSpPr>
            <a:spLocks noGrp="1"/>
          </p:cNvSpPr>
          <p:nvPr>
            <p:ph type="title"/>
          </p:nvPr>
        </p:nvSpPr>
        <p:spPr/>
        <p:txBody>
          <a:bodyPr>
            <a:normAutofit/>
          </a:bodyPr>
          <a:lstStyle/>
          <a:p>
            <a:r>
              <a:rPr lang="en-US" sz="3200" dirty="0"/>
              <a:t>VIEW OF RACK CONTAINING SERVERS,SWITCHES,ROUTERS AND CLOUD</a:t>
            </a:r>
            <a:endParaRPr lang="en-IN" sz="3200" dirty="0"/>
          </a:p>
        </p:txBody>
      </p:sp>
      <p:pic>
        <p:nvPicPr>
          <p:cNvPr id="5" name="Content Placeholder 4">
            <a:extLst>
              <a:ext uri="{FF2B5EF4-FFF2-40B4-BE49-F238E27FC236}">
                <a16:creationId xmlns:a16="http://schemas.microsoft.com/office/drawing/2014/main" id="{DFA9EADB-CB47-4FCD-AEB0-B5964F4C45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27077" y="2160588"/>
            <a:ext cx="3297883" cy="3881437"/>
          </a:xfrm>
        </p:spPr>
      </p:pic>
    </p:spTree>
    <p:extLst>
      <p:ext uri="{BB962C8B-B14F-4D97-AF65-F5344CB8AC3E}">
        <p14:creationId xmlns:p14="http://schemas.microsoft.com/office/powerpoint/2010/main" val="1170231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A1413-A2B8-44CD-A12A-878B7D5F18CD}"/>
              </a:ext>
            </a:extLst>
          </p:cNvPr>
          <p:cNvSpPr>
            <a:spLocks noGrp="1"/>
          </p:cNvSpPr>
          <p:nvPr>
            <p:ph type="title"/>
          </p:nvPr>
        </p:nvSpPr>
        <p:spPr/>
        <p:txBody>
          <a:bodyPr>
            <a:normAutofit fontScale="90000"/>
          </a:bodyPr>
          <a:lstStyle/>
          <a:p>
            <a:r>
              <a:rPr lang="en-US" dirty="0"/>
              <a:t>WHEN PROPERLY CONNECTED PACKETS CAN BE SENT TO CHECK NETWORK CONNECTIVITY</a:t>
            </a:r>
            <a:endParaRPr lang="en-IN" dirty="0"/>
          </a:p>
        </p:txBody>
      </p:sp>
      <p:pic>
        <p:nvPicPr>
          <p:cNvPr id="5" name="Content Placeholder 4">
            <a:extLst>
              <a:ext uri="{FF2B5EF4-FFF2-40B4-BE49-F238E27FC236}">
                <a16:creationId xmlns:a16="http://schemas.microsoft.com/office/drawing/2014/main" id="{16AC7039-46FE-4E8F-A139-76758BBE79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559" y="3541236"/>
            <a:ext cx="7360920" cy="1320800"/>
          </a:xfrm>
        </p:spPr>
      </p:pic>
    </p:spTree>
    <p:extLst>
      <p:ext uri="{BB962C8B-B14F-4D97-AF65-F5344CB8AC3E}">
        <p14:creationId xmlns:p14="http://schemas.microsoft.com/office/powerpoint/2010/main" val="2328612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4A10C-2691-4D3C-8E0D-8B89300A7E23}"/>
              </a:ext>
            </a:extLst>
          </p:cNvPr>
          <p:cNvSpPr>
            <a:spLocks noGrp="1"/>
          </p:cNvSpPr>
          <p:nvPr>
            <p:ph type="title"/>
          </p:nvPr>
        </p:nvSpPr>
        <p:spPr/>
        <p:txBody>
          <a:bodyPr/>
          <a:lstStyle/>
          <a:p>
            <a:r>
              <a:rPr lang="en-US" dirty="0"/>
              <a:t>SMART HOME NETWORK SYSTEM</a:t>
            </a:r>
            <a:endParaRPr lang="en-IN" dirty="0"/>
          </a:p>
        </p:txBody>
      </p:sp>
      <p:pic>
        <p:nvPicPr>
          <p:cNvPr id="5" name="Content Placeholder 4">
            <a:extLst>
              <a:ext uri="{FF2B5EF4-FFF2-40B4-BE49-F238E27FC236}">
                <a16:creationId xmlns:a16="http://schemas.microsoft.com/office/drawing/2014/main" id="{FDF54545-EAD8-4045-91B0-0D3E8453B7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0769" y="2160588"/>
            <a:ext cx="5250499" cy="3881437"/>
          </a:xfrm>
        </p:spPr>
      </p:pic>
    </p:spTree>
    <p:extLst>
      <p:ext uri="{BB962C8B-B14F-4D97-AF65-F5344CB8AC3E}">
        <p14:creationId xmlns:p14="http://schemas.microsoft.com/office/powerpoint/2010/main" val="2279066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1BF0B-5C0C-482E-8BC1-60944D0B455C}"/>
              </a:ext>
            </a:extLst>
          </p:cNvPr>
          <p:cNvSpPr>
            <a:spLocks noGrp="1"/>
          </p:cNvSpPr>
          <p:nvPr>
            <p:ph type="title"/>
          </p:nvPr>
        </p:nvSpPr>
        <p:spPr/>
        <p:txBody>
          <a:bodyPr/>
          <a:lstStyle/>
          <a:p>
            <a:r>
              <a:rPr lang="en-US" dirty="0"/>
              <a:t>CONFIGURATION OF IP ADDRESS</a:t>
            </a:r>
            <a:endParaRPr lang="en-IN" dirty="0"/>
          </a:p>
        </p:txBody>
      </p:sp>
      <p:pic>
        <p:nvPicPr>
          <p:cNvPr id="5" name="Content Placeholder 4">
            <a:extLst>
              <a:ext uri="{FF2B5EF4-FFF2-40B4-BE49-F238E27FC236}">
                <a16:creationId xmlns:a16="http://schemas.microsoft.com/office/drawing/2014/main" id="{F55F63C2-4076-4371-90F0-075C6DAB3C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4023" y="2160588"/>
            <a:ext cx="4863991" cy="3881437"/>
          </a:xfrm>
        </p:spPr>
      </p:pic>
    </p:spTree>
    <p:extLst>
      <p:ext uri="{BB962C8B-B14F-4D97-AF65-F5344CB8AC3E}">
        <p14:creationId xmlns:p14="http://schemas.microsoft.com/office/powerpoint/2010/main" val="1286296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83D7B-FD8E-41CA-BE81-5BB5A8309405}"/>
              </a:ext>
            </a:extLst>
          </p:cNvPr>
          <p:cNvSpPr>
            <a:spLocks noGrp="1"/>
          </p:cNvSpPr>
          <p:nvPr>
            <p:ph type="title"/>
          </p:nvPr>
        </p:nvSpPr>
        <p:spPr/>
        <p:txBody>
          <a:bodyPr/>
          <a:lstStyle/>
          <a:p>
            <a:r>
              <a:rPr lang="en-US" dirty="0"/>
              <a:t>WIRELESS SETTINGS CONFIGURATION</a:t>
            </a:r>
            <a:endParaRPr lang="en-IN" dirty="0"/>
          </a:p>
        </p:txBody>
      </p:sp>
      <p:pic>
        <p:nvPicPr>
          <p:cNvPr id="5" name="Content Placeholder 4">
            <a:extLst>
              <a:ext uri="{FF2B5EF4-FFF2-40B4-BE49-F238E27FC236}">
                <a16:creationId xmlns:a16="http://schemas.microsoft.com/office/drawing/2014/main" id="{6B88109F-645A-4DBD-918E-CFA3695ECE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8549" y="2184876"/>
            <a:ext cx="5234940" cy="3832860"/>
          </a:xfrm>
        </p:spPr>
      </p:pic>
    </p:spTree>
    <p:extLst>
      <p:ext uri="{BB962C8B-B14F-4D97-AF65-F5344CB8AC3E}">
        <p14:creationId xmlns:p14="http://schemas.microsoft.com/office/powerpoint/2010/main" val="2064408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39B5C-D699-47B8-9FFC-2F1E07F55665}"/>
              </a:ext>
            </a:extLst>
          </p:cNvPr>
          <p:cNvSpPr>
            <a:spLocks noGrp="1"/>
          </p:cNvSpPr>
          <p:nvPr>
            <p:ph type="title"/>
          </p:nvPr>
        </p:nvSpPr>
        <p:spPr/>
        <p:txBody>
          <a:bodyPr/>
          <a:lstStyle/>
          <a:p>
            <a:r>
              <a:rPr lang="en-US" dirty="0"/>
              <a:t>TO CONNECT TO DEVICES VIA WEB BROWSER OF THE SMARTPHONE</a:t>
            </a:r>
            <a:endParaRPr lang="en-IN" dirty="0"/>
          </a:p>
        </p:txBody>
      </p:sp>
      <p:pic>
        <p:nvPicPr>
          <p:cNvPr id="5" name="Content Placeholder 4">
            <a:extLst>
              <a:ext uri="{FF2B5EF4-FFF2-40B4-BE49-F238E27FC236}">
                <a16:creationId xmlns:a16="http://schemas.microsoft.com/office/drawing/2014/main" id="{D77AAB53-F942-4098-AE75-F00ACCD2DB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89024" y="2160588"/>
            <a:ext cx="3973989" cy="3881437"/>
          </a:xfrm>
        </p:spPr>
      </p:pic>
    </p:spTree>
    <p:extLst>
      <p:ext uri="{BB962C8B-B14F-4D97-AF65-F5344CB8AC3E}">
        <p14:creationId xmlns:p14="http://schemas.microsoft.com/office/powerpoint/2010/main" val="1183630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B87C5-62F8-4CD5-A2C4-BE435160C9A5}"/>
              </a:ext>
            </a:extLst>
          </p:cNvPr>
          <p:cNvSpPr>
            <a:spLocks noGrp="1"/>
          </p:cNvSpPr>
          <p:nvPr>
            <p:ph type="title"/>
          </p:nvPr>
        </p:nvSpPr>
        <p:spPr/>
        <p:txBody>
          <a:bodyPr/>
          <a:lstStyle/>
          <a:p>
            <a:r>
              <a:rPr lang="en-US" dirty="0"/>
              <a:t>GRAPH OF SUNLIGHT INTENSITY VS TIME</a:t>
            </a:r>
            <a:endParaRPr lang="en-IN" dirty="0"/>
          </a:p>
        </p:txBody>
      </p:sp>
      <p:pic>
        <p:nvPicPr>
          <p:cNvPr id="5" name="Content Placeholder 4">
            <a:extLst>
              <a:ext uri="{FF2B5EF4-FFF2-40B4-BE49-F238E27FC236}">
                <a16:creationId xmlns:a16="http://schemas.microsoft.com/office/drawing/2014/main" id="{58FA8157-6E35-404D-9C1F-A0A69268EE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0849" y="2501106"/>
            <a:ext cx="6530340" cy="3200400"/>
          </a:xfrm>
        </p:spPr>
      </p:pic>
    </p:spTree>
    <p:extLst>
      <p:ext uri="{BB962C8B-B14F-4D97-AF65-F5344CB8AC3E}">
        <p14:creationId xmlns:p14="http://schemas.microsoft.com/office/powerpoint/2010/main" val="809675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2F3DB-92D8-45C5-8AD5-71663C5D671E}"/>
              </a:ext>
            </a:extLst>
          </p:cNvPr>
          <p:cNvSpPr>
            <a:spLocks noGrp="1"/>
          </p:cNvSpPr>
          <p:nvPr>
            <p:ph type="title"/>
          </p:nvPr>
        </p:nvSpPr>
        <p:spPr/>
        <p:txBody>
          <a:bodyPr/>
          <a:lstStyle/>
          <a:p>
            <a:r>
              <a:rPr lang="en-US" dirty="0"/>
              <a:t>SUNLIGHT INTENSITY AND OTHER FACTORS AT A PARTICULAR TIME OF DAY</a:t>
            </a:r>
            <a:endParaRPr lang="en-IN" dirty="0"/>
          </a:p>
        </p:txBody>
      </p:sp>
      <p:pic>
        <p:nvPicPr>
          <p:cNvPr id="5" name="Content Placeholder 4">
            <a:extLst>
              <a:ext uri="{FF2B5EF4-FFF2-40B4-BE49-F238E27FC236}">
                <a16:creationId xmlns:a16="http://schemas.microsoft.com/office/drawing/2014/main" id="{2AE1ACA1-1CFD-4B7C-B2DE-797B492B35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0849" y="2459196"/>
            <a:ext cx="6530340" cy="3284220"/>
          </a:xfrm>
        </p:spPr>
      </p:pic>
    </p:spTree>
    <p:extLst>
      <p:ext uri="{BB962C8B-B14F-4D97-AF65-F5344CB8AC3E}">
        <p14:creationId xmlns:p14="http://schemas.microsoft.com/office/powerpoint/2010/main" val="30167243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0A3F2-5B26-47CD-A3DA-B485F0B67847}"/>
              </a:ext>
            </a:extLst>
          </p:cNvPr>
          <p:cNvSpPr>
            <a:spLocks noGrp="1"/>
          </p:cNvSpPr>
          <p:nvPr>
            <p:ph type="title"/>
          </p:nvPr>
        </p:nvSpPr>
        <p:spPr/>
        <p:txBody>
          <a:bodyPr/>
          <a:lstStyle/>
          <a:p>
            <a:r>
              <a:rPr lang="en-US" dirty="0"/>
              <a:t>SUNLIGHT AND OTHER FACTORS AT ANOTHER TIME INTERVAL</a:t>
            </a:r>
            <a:endParaRPr lang="en-IN" dirty="0"/>
          </a:p>
        </p:txBody>
      </p:sp>
      <p:pic>
        <p:nvPicPr>
          <p:cNvPr id="5" name="Content Placeholder 4">
            <a:extLst>
              <a:ext uri="{FF2B5EF4-FFF2-40B4-BE49-F238E27FC236}">
                <a16:creationId xmlns:a16="http://schemas.microsoft.com/office/drawing/2014/main" id="{D2474B03-0631-4420-BA33-F59F2F8F37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1849" y="2436336"/>
            <a:ext cx="5768340" cy="3329940"/>
          </a:xfrm>
        </p:spPr>
      </p:pic>
    </p:spTree>
    <p:extLst>
      <p:ext uri="{BB962C8B-B14F-4D97-AF65-F5344CB8AC3E}">
        <p14:creationId xmlns:p14="http://schemas.microsoft.com/office/powerpoint/2010/main" val="3628726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t>OBJECTIVE</a:t>
            </a:r>
          </a:p>
          <a:p>
            <a:pPr>
              <a:buFont typeface="Wingdings" panose="05000000000000000000" pitchFamily="2" charset="2"/>
              <a:buChar char="Ø"/>
            </a:pPr>
            <a:r>
              <a:rPr lang="en-US" dirty="0"/>
              <a:t>INTRODUCTION</a:t>
            </a:r>
          </a:p>
          <a:p>
            <a:pPr>
              <a:buFont typeface="Wingdings" panose="05000000000000000000" pitchFamily="2" charset="2"/>
              <a:buChar char="v"/>
            </a:pPr>
            <a:r>
              <a:rPr lang="en-US" dirty="0"/>
              <a:t>METHODOLOGY</a:t>
            </a:r>
          </a:p>
          <a:p>
            <a:pPr>
              <a:buFont typeface="Courier New" panose="02070309020205020404" pitchFamily="49" charset="0"/>
              <a:buChar char="o"/>
            </a:pPr>
            <a:r>
              <a:rPr lang="en-US" dirty="0"/>
              <a:t>IMPLEMENTATION</a:t>
            </a:r>
          </a:p>
          <a:p>
            <a:r>
              <a:rPr lang="en-US" dirty="0"/>
              <a:t>REFERENCES</a:t>
            </a:r>
          </a:p>
        </p:txBody>
      </p:sp>
    </p:spTree>
    <p:extLst>
      <p:ext uri="{BB962C8B-B14F-4D97-AF65-F5344CB8AC3E}">
        <p14:creationId xmlns:p14="http://schemas.microsoft.com/office/powerpoint/2010/main" val="26406962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94FD8-A393-47AA-8BCD-81075229625D}"/>
              </a:ext>
            </a:extLst>
          </p:cNvPr>
          <p:cNvSpPr>
            <a:spLocks noGrp="1"/>
          </p:cNvSpPr>
          <p:nvPr>
            <p:ph type="title"/>
          </p:nvPr>
        </p:nvSpPr>
        <p:spPr/>
        <p:txBody>
          <a:bodyPr/>
          <a:lstStyle/>
          <a:p>
            <a:r>
              <a:rPr lang="en-US" dirty="0"/>
              <a:t>CONNECT TO HOME GATEWAY</a:t>
            </a:r>
            <a:endParaRPr lang="en-IN" dirty="0"/>
          </a:p>
        </p:txBody>
      </p:sp>
      <p:pic>
        <p:nvPicPr>
          <p:cNvPr id="5" name="Content Placeholder 4">
            <a:extLst>
              <a:ext uri="{FF2B5EF4-FFF2-40B4-BE49-F238E27FC236}">
                <a16:creationId xmlns:a16="http://schemas.microsoft.com/office/drawing/2014/main" id="{4E2D5474-C3D2-4EC4-B060-4542FF5F24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6169" y="2417286"/>
            <a:ext cx="5219700" cy="3368040"/>
          </a:xfrm>
        </p:spPr>
      </p:pic>
    </p:spTree>
    <p:extLst>
      <p:ext uri="{BB962C8B-B14F-4D97-AF65-F5344CB8AC3E}">
        <p14:creationId xmlns:p14="http://schemas.microsoft.com/office/powerpoint/2010/main" val="897036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5AB1D-EF7C-4259-9A95-315B5C58B232}"/>
              </a:ext>
            </a:extLst>
          </p:cNvPr>
          <p:cNvSpPr>
            <a:spLocks noGrp="1"/>
          </p:cNvSpPr>
          <p:nvPr>
            <p:ph type="title"/>
          </p:nvPr>
        </p:nvSpPr>
        <p:spPr/>
        <p:txBody>
          <a:bodyPr/>
          <a:lstStyle/>
          <a:p>
            <a:r>
              <a:rPr lang="en-US" dirty="0"/>
              <a:t>VARIOUS IOT DEVICES CAN BE CONTROLLED FROM GATEWAY</a:t>
            </a:r>
            <a:endParaRPr lang="en-IN" dirty="0"/>
          </a:p>
        </p:txBody>
      </p:sp>
      <p:pic>
        <p:nvPicPr>
          <p:cNvPr id="5" name="Content Placeholder 4">
            <a:extLst>
              <a:ext uri="{FF2B5EF4-FFF2-40B4-BE49-F238E27FC236}">
                <a16:creationId xmlns:a16="http://schemas.microsoft.com/office/drawing/2014/main" id="{B0B62C7F-CD79-46D0-8406-AAC18ED7CA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7119" y="2474436"/>
            <a:ext cx="5257800" cy="3253740"/>
          </a:xfrm>
        </p:spPr>
      </p:pic>
    </p:spTree>
    <p:extLst>
      <p:ext uri="{BB962C8B-B14F-4D97-AF65-F5344CB8AC3E}">
        <p14:creationId xmlns:p14="http://schemas.microsoft.com/office/powerpoint/2010/main" val="27483283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A40CC-25BD-44A5-BA06-AD66615F1230}"/>
              </a:ext>
            </a:extLst>
          </p:cNvPr>
          <p:cNvSpPr>
            <a:spLocks noGrp="1"/>
          </p:cNvSpPr>
          <p:nvPr>
            <p:ph type="title"/>
          </p:nvPr>
        </p:nvSpPr>
        <p:spPr/>
        <p:txBody>
          <a:bodyPr/>
          <a:lstStyle/>
          <a:p>
            <a:r>
              <a:rPr lang="en-US" dirty="0"/>
              <a:t>CONFIGURATION OF OUTDOOR LAWN MOWER</a:t>
            </a:r>
            <a:endParaRPr lang="en-IN" dirty="0"/>
          </a:p>
        </p:txBody>
      </p:sp>
      <p:pic>
        <p:nvPicPr>
          <p:cNvPr id="5" name="Content Placeholder 4">
            <a:extLst>
              <a:ext uri="{FF2B5EF4-FFF2-40B4-BE49-F238E27FC236}">
                <a16:creationId xmlns:a16="http://schemas.microsoft.com/office/drawing/2014/main" id="{F9073C47-692B-4D7F-8833-BD248E9BA9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9499" y="3160236"/>
            <a:ext cx="5273040" cy="1882140"/>
          </a:xfrm>
        </p:spPr>
      </p:pic>
    </p:spTree>
    <p:extLst>
      <p:ext uri="{BB962C8B-B14F-4D97-AF65-F5344CB8AC3E}">
        <p14:creationId xmlns:p14="http://schemas.microsoft.com/office/powerpoint/2010/main" val="3588073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C82D7-E7E1-40B7-8DC1-35E7D33477C2}"/>
              </a:ext>
            </a:extLst>
          </p:cNvPr>
          <p:cNvSpPr>
            <a:spLocks noGrp="1"/>
          </p:cNvSpPr>
          <p:nvPr>
            <p:ph type="title"/>
          </p:nvPr>
        </p:nvSpPr>
        <p:spPr/>
        <p:txBody>
          <a:bodyPr/>
          <a:lstStyle/>
          <a:p>
            <a:r>
              <a:rPr lang="en-US" dirty="0"/>
              <a:t>I/O CONFIGURATION SETTINGS</a:t>
            </a:r>
            <a:endParaRPr lang="en-IN" dirty="0"/>
          </a:p>
        </p:txBody>
      </p:sp>
      <p:pic>
        <p:nvPicPr>
          <p:cNvPr id="5" name="Content Placeholder 4">
            <a:extLst>
              <a:ext uri="{FF2B5EF4-FFF2-40B4-BE49-F238E27FC236}">
                <a16:creationId xmlns:a16="http://schemas.microsoft.com/office/drawing/2014/main" id="{9937A108-FCED-4A58-89FD-190C39DED5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7119" y="2649696"/>
            <a:ext cx="5257800" cy="2903220"/>
          </a:xfrm>
        </p:spPr>
      </p:pic>
    </p:spTree>
    <p:extLst>
      <p:ext uri="{BB962C8B-B14F-4D97-AF65-F5344CB8AC3E}">
        <p14:creationId xmlns:p14="http://schemas.microsoft.com/office/powerpoint/2010/main" val="3171362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BC36D-5BBC-4EC7-9200-ECC0AD305E6B}"/>
              </a:ext>
            </a:extLst>
          </p:cNvPr>
          <p:cNvSpPr>
            <a:spLocks noGrp="1"/>
          </p:cNvSpPr>
          <p:nvPr>
            <p:ph type="title"/>
          </p:nvPr>
        </p:nvSpPr>
        <p:spPr/>
        <p:txBody>
          <a:bodyPr/>
          <a:lstStyle/>
          <a:p>
            <a:r>
              <a:rPr lang="en-US" dirty="0"/>
              <a:t>CONFIGURATION SETTINGS</a:t>
            </a:r>
            <a:endParaRPr lang="en-IN" dirty="0"/>
          </a:p>
        </p:txBody>
      </p:sp>
      <p:pic>
        <p:nvPicPr>
          <p:cNvPr id="5" name="Content Placeholder 4">
            <a:extLst>
              <a:ext uri="{FF2B5EF4-FFF2-40B4-BE49-F238E27FC236}">
                <a16:creationId xmlns:a16="http://schemas.microsoft.com/office/drawing/2014/main" id="{D96DD46F-84EE-4FBC-99E4-B32018DD96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0621" y="2160588"/>
            <a:ext cx="4390795" cy="3881437"/>
          </a:xfrm>
        </p:spPr>
      </p:pic>
    </p:spTree>
    <p:extLst>
      <p:ext uri="{BB962C8B-B14F-4D97-AF65-F5344CB8AC3E}">
        <p14:creationId xmlns:p14="http://schemas.microsoft.com/office/powerpoint/2010/main" val="7856767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D353D-CD51-4EAD-8F29-78240C4C5864}"/>
              </a:ext>
            </a:extLst>
          </p:cNvPr>
          <p:cNvSpPr>
            <a:spLocks noGrp="1"/>
          </p:cNvSpPr>
          <p:nvPr>
            <p:ph type="title"/>
          </p:nvPr>
        </p:nvSpPr>
        <p:spPr/>
        <p:txBody>
          <a:bodyPr/>
          <a:lstStyle/>
          <a:p>
            <a:r>
              <a:rPr lang="en-US" dirty="0"/>
              <a:t>ADD RESPECTIVE COMPONENTS ACCORDING TO OUR NEED</a:t>
            </a:r>
            <a:endParaRPr lang="en-IN" dirty="0"/>
          </a:p>
        </p:txBody>
      </p:sp>
      <p:pic>
        <p:nvPicPr>
          <p:cNvPr id="5" name="Content Placeholder 4">
            <a:extLst>
              <a:ext uri="{FF2B5EF4-FFF2-40B4-BE49-F238E27FC236}">
                <a16:creationId xmlns:a16="http://schemas.microsoft.com/office/drawing/2014/main" id="{F843BE5D-93F2-4089-8023-8144FCFCCB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6649" y="2455386"/>
            <a:ext cx="5158740" cy="3291840"/>
          </a:xfrm>
        </p:spPr>
      </p:pic>
    </p:spTree>
    <p:extLst>
      <p:ext uri="{BB962C8B-B14F-4D97-AF65-F5344CB8AC3E}">
        <p14:creationId xmlns:p14="http://schemas.microsoft.com/office/powerpoint/2010/main" val="27825865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08BCA-D1E8-4243-80AF-3192D790724A}"/>
              </a:ext>
            </a:extLst>
          </p:cNvPr>
          <p:cNvSpPr>
            <a:spLocks noGrp="1"/>
          </p:cNvSpPr>
          <p:nvPr>
            <p:ph type="title"/>
          </p:nvPr>
        </p:nvSpPr>
        <p:spPr/>
        <p:txBody>
          <a:bodyPr/>
          <a:lstStyle/>
          <a:p>
            <a:r>
              <a:rPr lang="en-US" dirty="0"/>
              <a:t>PROGRAMMING PART OF LAWN MOWER </a:t>
            </a:r>
            <a:endParaRPr lang="en-IN" dirty="0"/>
          </a:p>
        </p:txBody>
      </p:sp>
      <p:pic>
        <p:nvPicPr>
          <p:cNvPr id="5" name="Content Placeholder 4">
            <a:extLst>
              <a:ext uri="{FF2B5EF4-FFF2-40B4-BE49-F238E27FC236}">
                <a16:creationId xmlns:a16="http://schemas.microsoft.com/office/drawing/2014/main" id="{3B05BC35-8A03-4902-B517-BC881B8890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9463" y="2160588"/>
            <a:ext cx="3933112" cy="3881437"/>
          </a:xfrm>
        </p:spPr>
      </p:pic>
    </p:spTree>
    <p:extLst>
      <p:ext uri="{BB962C8B-B14F-4D97-AF65-F5344CB8AC3E}">
        <p14:creationId xmlns:p14="http://schemas.microsoft.com/office/powerpoint/2010/main" val="2455045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B0314-C7EB-4B7A-821F-B4F938E8ECB3}"/>
              </a:ext>
            </a:extLst>
          </p:cNvPr>
          <p:cNvSpPr>
            <a:spLocks noGrp="1"/>
          </p:cNvSpPr>
          <p:nvPr>
            <p:ph type="title"/>
          </p:nvPr>
        </p:nvSpPr>
        <p:spPr/>
        <p:txBody>
          <a:bodyPr/>
          <a:lstStyle/>
          <a:p>
            <a:r>
              <a:rPr lang="en-US" dirty="0"/>
              <a:t>TO START LAWN MOWER CLICK ON RUN</a:t>
            </a:r>
            <a:endParaRPr lang="en-IN" dirty="0"/>
          </a:p>
        </p:txBody>
      </p:sp>
      <p:pic>
        <p:nvPicPr>
          <p:cNvPr id="5" name="Content Placeholder 4">
            <a:extLst>
              <a:ext uri="{FF2B5EF4-FFF2-40B4-BE49-F238E27FC236}">
                <a16:creationId xmlns:a16="http://schemas.microsoft.com/office/drawing/2014/main" id="{03FFD123-4E26-4BA8-AF7A-78F18D4C5D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6592" y="2160588"/>
            <a:ext cx="3938854" cy="3881437"/>
          </a:xfrm>
        </p:spPr>
      </p:pic>
    </p:spTree>
    <p:extLst>
      <p:ext uri="{BB962C8B-B14F-4D97-AF65-F5344CB8AC3E}">
        <p14:creationId xmlns:p14="http://schemas.microsoft.com/office/powerpoint/2010/main" val="16791882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FD04-822F-4CD0-B8A7-E52673880A46}"/>
              </a:ext>
            </a:extLst>
          </p:cNvPr>
          <p:cNvSpPr>
            <a:spLocks noGrp="1"/>
          </p:cNvSpPr>
          <p:nvPr>
            <p:ph type="title"/>
          </p:nvPr>
        </p:nvSpPr>
        <p:spPr/>
        <p:txBody>
          <a:bodyPr/>
          <a:lstStyle/>
          <a:p>
            <a:r>
              <a:rPr lang="en-US" dirty="0"/>
              <a:t>CONNECT TO HOME GATEWAY</a:t>
            </a:r>
            <a:endParaRPr lang="en-IN" dirty="0"/>
          </a:p>
        </p:txBody>
      </p:sp>
      <p:pic>
        <p:nvPicPr>
          <p:cNvPr id="5" name="Content Placeholder 4">
            <a:extLst>
              <a:ext uri="{FF2B5EF4-FFF2-40B4-BE49-F238E27FC236}">
                <a16:creationId xmlns:a16="http://schemas.microsoft.com/office/drawing/2014/main" id="{D4AE9112-6771-4787-9EE1-BFF06069C2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8549" y="2668746"/>
            <a:ext cx="5234940" cy="2865120"/>
          </a:xfrm>
        </p:spPr>
      </p:pic>
    </p:spTree>
    <p:extLst>
      <p:ext uri="{BB962C8B-B14F-4D97-AF65-F5344CB8AC3E}">
        <p14:creationId xmlns:p14="http://schemas.microsoft.com/office/powerpoint/2010/main" val="30629630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20780-D8D1-4C50-9B45-C51F769FA3F6}"/>
              </a:ext>
            </a:extLst>
          </p:cNvPr>
          <p:cNvSpPr>
            <a:spLocks noGrp="1"/>
          </p:cNvSpPr>
          <p:nvPr>
            <p:ph type="title"/>
          </p:nvPr>
        </p:nvSpPr>
        <p:spPr/>
        <p:txBody>
          <a:bodyPr/>
          <a:lstStyle/>
          <a:p>
            <a:r>
              <a:rPr lang="en-US" dirty="0"/>
              <a:t>LAWN MOWER IS CURRENTLY OFF</a:t>
            </a:r>
            <a:endParaRPr lang="en-IN" dirty="0"/>
          </a:p>
        </p:txBody>
      </p:sp>
      <p:pic>
        <p:nvPicPr>
          <p:cNvPr id="5" name="Content Placeholder 4">
            <a:extLst>
              <a:ext uri="{FF2B5EF4-FFF2-40B4-BE49-F238E27FC236}">
                <a16:creationId xmlns:a16="http://schemas.microsoft.com/office/drawing/2014/main" id="{D8B8B1D4-87E3-49ED-9CC7-2220D68864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2359" y="2664936"/>
            <a:ext cx="5227320" cy="2872740"/>
          </a:xfrm>
        </p:spPr>
      </p:pic>
    </p:spTree>
    <p:extLst>
      <p:ext uri="{BB962C8B-B14F-4D97-AF65-F5344CB8AC3E}">
        <p14:creationId xmlns:p14="http://schemas.microsoft.com/office/powerpoint/2010/main" val="4219183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1D275-A5FD-4659-93ED-E0B771CA7F9D}"/>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C2884AB1-D73F-4530-ACD6-6625EAC0347C}"/>
              </a:ext>
            </a:extLst>
          </p:cNvPr>
          <p:cNvSpPr>
            <a:spLocks noGrp="1"/>
          </p:cNvSpPr>
          <p:nvPr>
            <p:ph idx="1"/>
          </p:nvPr>
        </p:nvSpPr>
        <p:spPr/>
        <p:txBody>
          <a:bodyPr/>
          <a:lstStyle/>
          <a:p>
            <a:pPr algn="just"/>
            <a:r>
              <a:rPr lang="en-US" sz="1800" b="1" dirty="0">
                <a:effectLst/>
                <a:latin typeface="Times New Roman" panose="02020603050405020304" pitchFamily="18" charset="0"/>
                <a:ea typeface="Times New Roman" panose="02020603050405020304" pitchFamily="18" charset="0"/>
              </a:rPr>
              <a:t>In the present world technology has evolved a lot. </a:t>
            </a:r>
            <a:r>
              <a:rPr lang="en-US" sz="1800" b="1" spc="-15" dirty="0">
                <a:effectLst/>
                <a:latin typeface="Times New Roman" panose="02020603050405020304" pitchFamily="18" charset="0"/>
                <a:ea typeface="Times New Roman" panose="02020603050405020304" pitchFamily="18" charset="0"/>
              </a:rPr>
              <a:t>IOT </a:t>
            </a:r>
            <a:r>
              <a:rPr lang="en-US" sz="1800" b="1" dirty="0">
                <a:effectLst/>
                <a:latin typeface="Times New Roman" panose="02020603050405020304" pitchFamily="18" charset="0"/>
                <a:ea typeface="Times New Roman" panose="02020603050405020304" pitchFamily="18" charset="0"/>
              </a:rPr>
              <a:t>technologies have gained </a:t>
            </a:r>
            <a:r>
              <a:rPr lang="en-US" b="1" dirty="0">
                <a:latin typeface="Times New Roman" panose="02020603050405020304" pitchFamily="18" charset="0"/>
                <a:ea typeface="Times New Roman" panose="02020603050405020304" pitchFamily="18" charset="0"/>
              </a:rPr>
              <a:t>m</a:t>
            </a:r>
            <a:r>
              <a:rPr lang="en-US" sz="1800" b="1" dirty="0">
                <a:effectLst/>
                <a:latin typeface="Times New Roman" panose="02020603050405020304" pitchFamily="18" charset="0"/>
                <a:ea typeface="Times New Roman" panose="02020603050405020304" pitchFamily="18" charset="0"/>
              </a:rPr>
              <a:t>uch of the limelight </a:t>
            </a:r>
            <a:r>
              <a:rPr lang="en-US" sz="1800" b="1" spc="-15" dirty="0">
                <a:effectLst/>
                <a:latin typeface="Times New Roman" panose="02020603050405020304" pitchFamily="18" charset="0"/>
                <a:ea typeface="Times New Roman" panose="02020603050405020304" pitchFamily="18" charset="0"/>
              </a:rPr>
              <a:t>nowadays. </a:t>
            </a:r>
          </a:p>
          <a:p>
            <a:pPr algn="just"/>
            <a:r>
              <a:rPr lang="en-US" sz="1800" b="1" dirty="0">
                <a:effectLst/>
                <a:latin typeface="Times New Roman" panose="02020603050405020304" pitchFamily="18" charset="0"/>
                <a:ea typeface="Times New Roman" panose="02020603050405020304" pitchFamily="18" charset="0"/>
              </a:rPr>
              <a:t>This paper mainly focuses on how to run </a:t>
            </a:r>
            <a:r>
              <a:rPr lang="en-US" sz="1800" b="1" spc="-15" dirty="0">
                <a:effectLst/>
                <a:latin typeface="Times New Roman" panose="02020603050405020304" pitchFamily="18" charset="0"/>
                <a:ea typeface="Times New Roman" panose="02020603050405020304" pitchFamily="18" charset="0"/>
              </a:rPr>
              <a:t>IOT </a:t>
            </a:r>
            <a:r>
              <a:rPr lang="en-US" sz="1800" b="1" dirty="0">
                <a:effectLst/>
                <a:latin typeface="Times New Roman" panose="02020603050405020304" pitchFamily="18" charset="0"/>
                <a:ea typeface="Times New Roman" panose="02020603050405020304" pitchFamily="18" charset="0"/>
              </a:rPr>
              <a:t>based </a:t>
            </a:r>
            <a:r>
              <a:rPr lang="en-US" sz="1800" b="1" spc="-10" dirty="0">
                <a:effectLst/>
                <a:latin typeface="Times New Roman" panose="02020603050405020304" pitchFamily="18" charset="0"/>
                <a:ea typeface="Times New Roman" panose="02020603050405020304" pitchFamily="18" charset="0"/>
              </a:rPr>
              <a:t>technologies </a:t>
            </a:r>
            <a:r>
              <a:rPr lang="en-US" sz="1800" b="1" dirty="0">
                <a:effectLst/>
                <a:latin typeface="Times New Roman" panose="02020603050405020304" pitchFamily="18" charset="0"/>
                <a:ea typeface="Times New Roman" panose="02020603050405020304" pitchFamily="18" charset="0"/>
              </a:rPr>
              <a:t>with</a:t>
            </a:r>
            <a:r>
              <a:rPr lang="en-US" sz="1800" b="1" spc="-3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the</a:t>
            </a:r>
            <a:r>
              <a:rPr lang="en-US" sz="1800" b="1" spc="-2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use</a:t>
            </a:r>
            <a:r>
              <a:rPr lang="en-US" sz="1800" b="1" spc="-3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of</a:t>
            </a:r>
            <a:r>
              <a:rPr lang="en-US" sz="1800" b="1" spc="-2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software.</a:t>
            </a:r>
            <a:r>
              <a:rPr lang="en-US" sz="1800" b="1" spc="-25" dirty="0">
                <a:effectLst/>
                <a:latin typeface="Times New Roman" panose="02020603050405020304" pitchFamily="18" charset="0"/>
                <a:ea typeface="Times New Roman" panose="02020603050405020304" pitchFamily="18" charset="0"/>
              </a:rPr>
              <a:t> </a:t>
            </a:r>
          </a:p>
          <a:p>
            <a:pPr algn="just"/>
            <a:r>
              <a:rPr lang="en-US" sz="1800" b="1" dirty="0">
                <a:effectLst/>
                <a:latin typeface="Times New Roman" panose="02020603050405020304" pitchFamily="18" charset="0"/>
                <a:ea typeface="Times New Roman" panose="02020603050405020304" pitchFamily="18" charset="0"/>
              </a:rPr>
              <a:t>For</a:t>
            </a:r>
            <a:r>
              <a:rPr lang="en-US" sz="1800" b="1" spc="-3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this</a:t>
            </a:r>
            <a:r>
              <a:rPr lang="en-US" sz="1800" b="1" spc="-2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Cisco</a:t>
            </a:r>
            <a:r>
              <a:rPr lang="en-US" sz="1800" b="1" spc="-2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Packet </a:t>
            </a:r>
            <a:r>
              <a:rPr lang="en-US" sz="1800" b="1" spc="-15" dirty="0">
                <a:effectLst/>
                <a:latin typeface="Times New Roman" panose="02020603050405020304" pitchFamily="18" charset="0"/>
                <a:ea typeface="Times New Roman" panose="02020603050405020304" pitchFamily="18" charset="0"/>
              </a:rPr>
              <a:t>Tracer </a:t>
            </a:r>
            <a:r>
              <a:rPr lang="en-US" sz="1800" b="1" dirty="0">
                <a:effectLst/>
                <a:latin typeface="Times New Roman" panose="02020603050405020304" pitchFamily="18" charset="0"/>
                <a:ea typeface="Times New Roman" panose="02020603050405020304" pitchFamily="18" charset="0"/>
              </a:rPr>
              <a:t>software is used where simulations are done to find  how to </a:t>
            </a:r>
            <a:r>
              <a:rPr lang="en-US" sz="1800" b="1" spc="-15" dirty="0">
                <a:effectLst/>
                <a:latin typeface="Times New Roman" panose="02020603050405020304" pitchFamily="18" charset="0"/>
                <a:ea typeface="Times New Roman" panose="02020603050405020304" pitchFamily="18" charset="0"/>
              </a:rPr>
              <a:t>control </a:t>
            </a:r>
            <a:r>
              <a:rPr lang="en-US" sz="1800" b="1" dirty="0">
                <a:effectLst/>
                <a:latin typeface="Times New Roman" panose="02020603050405020304" pitchFamily="18" charset="0"/>
                <a:ea typeface="Times New Roman" panose="02020603050405020304" pitchFamily="18" charset="0"/>
              </a:rPr>
              <a:t>the </a:t>
            </a:r>
            <a:r>
              <a:rPr lang="en-US" sz="1800" b="1" spc="-15" dirty="0">
                <a:effectLst/>
                <a:latin typeface="Times New Roman" panose="02020603050405020304" pitchFamily="18" charset="0"/>
                <a:ea typeface="Times New Roman" panose="02020603050405020304" pitchFamily="18" charset="0"/>
              </a:rPr>
              <a:t>IOT </a:t>
            </a:r>
            <a:r>
              <a:rPr lang="en-US" sz="1800" b="1" dirty="0">
                <a:effectLst/>
                <a:latin typeface="Times New Roman" panose="02020603050405020304" pitchFamily="18" charset="0"/>
                <a:ea typeface="Times New Roman" panose="02020603050405020304" pitchFamily="18" charset="0"/>
              </a:rPr>
              <a:t>devices by connecting it to a home portal gateway. </a:t>
            </a:r>
          </a:p>
          <a:p>
            <a:pPr algn="just"/>
            <a:r>
              <a:rPr lang="en-US" sz="1800" b="1" spc="-15" dirty="0">
                <a:effectLst/>
                <a:latin typeface="Times New Roman" panose="02020603050405020304" pitchFamily="18" charset="0"/>
                <a:ea typeface="Times New Roman" panose="02020603050405020304" pitchFamily="18" charset="0"/>
              </a:rPr>
              <a:t>IOT </a:t>
            </a:r>
            <a:r>
              <a:rPr lang="en-US" sz="1800" b="1" dirty="0">
                <a:effectLst/>
                <a:latin typeface="Times New Roman" panose="02020603050405020304" pitchFamily="18" charset="0"/>
                <a:ea typeface="Times New Roman" panose="02020603050405020304" pitchFamily="18" charset="0"/>
              </a:rPr>
              <a:t>devices in real life environment by connecting</a:t>
            </a:r>
            <a:r>
              <a:rPr lang="en-US" sz="1800" b="1" spc="10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a:t>
            </a:r>
            <a:r>
              <a:rPr lang="en-US" sz="1800" b="1" spc="1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Solar</a:t>
            </a:r>
            <a:r>
              <a:rPr lang="en-US" sz="1800" b="1" spc="10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Panel</a:t>
            </a:r>
            <a:r>
              <a:rPr lang="en-US" sz="1800" b="1" spc="1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and</a:t>
            </a:r>
            <a:r>
              <a:rPr lang="en-US" sz="1800" b="1" spc="10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Battery</a:t>
            </a:r>
            <a:r>
              <a:rPr lang="en-US" sz="1800" b="1" spc="1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as</a:t>
            </a:r>
            <a:r>
              <a:rPr lang="en-US" sz="1800" b="1" spc="10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well</a:t>
            </a:r>
            <a:r>
              <a:rPr lang="en-US" b="1" dirty="0">
                <a:latin typeface="Times New Roman" panose="02020603050405020304" pitchFamily="18" charset="0"/>
                <a:ea typeface="Times New Roman" panose="02020603050405020304" pitchFamily="18" charset="0"/>
              </a:rPr>
              <a:t> are simulated using Cisco Packet Tracer.</a:t>
            </a:r>
            <a:endParaRPr lang="en-US" sz="1800" b="1" dirty="0">
              <a:effectLst/>
              <a:latin typeface="Times New Roman" panose="02020603050405020304" pitchFamily="18" charset="0"/>
              <a:ea typeface="Times New Roman" panose="02020603050405020304" pitchFamily="18" charset="0"/>
            </a:endParaRPr>
          </a:p>
          <a:p>
            <a:pPr marL="0" indent="0" algn="just">
              <a:buNone/>
            </a:pPr>
            <a:endParaRPr lang="en-US" b="1" dirty="0">
              <a:latin typeface="Times New Roman" panose="02020603050405020304" pitchFamily="18" charset="0"/>
            </a:endParaRPr>
          </a:p>
        </p:txBody>
      </p:sp>
    </p:spTree>
    <p:extLst>
      <p:ext uri="{BB962C8B-B14F-4D97-AF65-F5344CB8AC3E}">
        <p14:creationId xmlns:p14="http://schemas.microsoft.com/office/powerpoint/2010/main" val="13520519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CEAD7-3978-4588-90DD-BB3DFE4B3BB3}"/>
              </a:ext>
            </a:extLst>
          </p:cNvPr>
          <p:cNvSpPr>
            <a:spLocks noGrp="1"/>
          </p:cNvSpPr>
          <p:nvPr>
            <p:ph type="title"/>
          </p:nvPr>
        </p:nvSpPr>
        <p:spPr/>
        <p:txBody>
          <a:bodyPr/>
          <a:lstStyle/>
          <a:p>
            <a:r>
              <a:rPr lang="en-US" dirty="0"/>
              <a:t>VIEW OF HOME GATEWAY WHEN MOWER IS OFF</a:t>
            </a:r>
            <a:endParaRPr lang="en-IN" dirty="0"/>
          </a:p>
        </p:txBody>
      </p:sp>
      <p:pic>
        <p:nvPicPr>
          <p:cNvPr id="5" name="Content Placeholder 4">
            <a:extLst>
              <a:ext uri="{FF2B5EF4-FFF2-40B4-BE49-F238E27FC236}">
                <a16:creationId xmlns:a16="http://schemas.microsoft.com/office/drawing/2014/main" id="{5DD3A3EA-0FD9-4789-99BB-F7DB045368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6625" y="2160588"/>
            <a:ext cx="5678787" cy="3881437"/>
          </a:xfrm>
        </p:spPr>
      </p:pic>
    </p:spTree>
    <p:extLst>
      <p:ext uri="{BB962C8B-B14F-4D97-AF65-F5344CB8AC3E}">
        <p14:creationId xmlns:p14="http://schemas.microsoft.com/office/powerpoint/2010/main" val="17835608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C7192-0471-45B1-952A-3F52781F6308}"/>
              </a:ext>
            </a:extLst>
          </p:cNvPr>
          <p:cNvSpPr>
            <a:spLocks noGrp="1"/>
          </p:cNvSpPr>
          <p:nvPr>
            <p:ph type="title"/>
          </p:nvPr>
        </p:nvSpPr>
        <p:spPr/>
        <p:txBody>
          <a:bodyPr/>
          <a:lstStyle/>
          <a:p>
            <a:r>
              <a:rPr lang="en-US" dirty="0"/>
              <a:t>LAWN MOWER IS SWITCHED ON</a:t>
            </a:r>
            <a:endParaRPr lang="en-IN" dirty="0"/>
          </a:p>
        </p:txBody>
      </p:sp>
      <p:pic>
        <p:nvPicPr>
          <p:cNvPr id="5" name="Content Placeholder 4">
            <a:extLst>
              <a:ext uri="{FF2B5EF4-FFF2-40B4-BE49-F238E27FC236}">
                <a16:creationId xmlns:a16="http://schemas.microsoft.com/office/drawing/2014/main" id="{593025B4-2178-46DF-B74B-E3AA0DA7C4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9499" y="2482056"/>
            <a:ext cx="5273040" cy="3238500"/>
          </a:xfrm>
        </p:spPr>
      </p:pic>
    </p:spTree>
    <p:extLst>
      <p:ext uri="{BB962C8B-B14F-4D97-AF65-F5344CB8AC3E}">
        <p14:creationId xmlns:p14="http://schemas.microsoft.com/office/powerpoint/2010/main" val="32632247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34756-D4AD-4F6E-B1DC-E82815323826}"/>
              </a:ext>
            </a:extLst>
          </p:cNvPr>
          <p:cNvSpPr>
            <a:spLocks noGrp="1"/>
          </p:cNvSpPr>
          <p:nvPr>
            <p:ph type="title"/>
          </p:nvPr>
        </p:nvSpPr>
        <p:spPr/>
        <p:txBody>
          <a:bodyPr/>
          <a:lstStyle/>
          <a:p>
            <a:r>
              <a:rPr lang="en-US" dirty="0"/>
              <a:t>VIEW OF HOME GATEWAY WHEN MOWER IS ON</a:t>
            </a:r>
            <a:endParaRPr lang="en-IN" dirty="0"/>
          </a:p>
        </p:txBody>
      </p:sp>
      <p:pic>
        <p:nvPicPr>
          <p:cNvPr id="5" name="Content Placeholder 4">
            <a:extLst>
              <a:ext uri="{FF2B5EF4-FFF2-40B4-BE49-F238E27FC236}">
                <a16:creationId xmlns:a16="http://schemas.microsoft.com/office/drawing/2014/main" id="{9A61458B-6699-4E1C-9EC1-B84EE7EEA7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8161" y="2160588"/>
            <a:ext cx="5755716" cy="3881437"/>
          </a:xfrm>
        </p:spPr>
      </p:pic>
    </p:spTree>
    <p:extLst>
      <p:ext uri="{BB962C8B-B14F-4D97-AF65-F5344CB8AC3E}">
        <p14:creationId xmlns:p14="http://schemas.microsoft.com/office/powerpoint/2010/main" val="29332082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1) </a:t>
            </a:r>
            <a:r>
              <a:rPr lang="en-US" dirty="0" err="1"/>
              <a:t>packettracernetwork</a:t>
            </a:r>
            <a:r>
              <a:rPr lang="en-US" dirty="0"/>
              <a:t>. (2018, January):Link: http://www.packettracernetwork.com/features/packettracer-7- new-features.html </a:t>
            </a:r>
          </a:p>
          <a:p>
            <a:pPr marL="0" indent="0">
              <a:buNone/>
            </a:pPr>
            <a:r>
              <a:rPr lang="en-US" dirty="0"/>
              <a:t>2) A, E., &amp; K. A, H. (</a:t>
            </a:r>
            <a:r>
              <a:rPr lang="en-US" dirty="0" err="1"/>
              <a:t>nd</a:t>
            </a:r>
            <a:r>
              <a:rPr lang="en-US" dirty="0"/>
              <a:t>.). To design and implement a </a:t>
            </a:r>
            <a:r>
              <a:rPr lang="en-US" dirty="0" err="1"/>
              <a:t>WiFi</a:t>
            </a:r>
            <a:r>
              <a:rPr lang="en-US" dirty="0"/>
              <a:t> Based Home Automation System using Packet Tracer. </a:t>
            </a:r>
          </a:p>
          <a:p>
            <a:pPr marL="0" indent="0">
              <a:buNone/>
            </a:pPr>
            <a:r>
              <a:rPr lang="en-US" dirty="0"/>
              <a:t>3) Abdi, A. (2018). Designing Smart Campus Using Internet of Things(IOT). International Journal of Computer Science Trends and Technology (IJCST). </a:t>
            </a:r>
          </a:p>
          <a:p>
            <a:pPr marL="0" indent="0">
              <a:buNone/>
            </a:pPr>
            <a:r>
              <a:rPr lang="en-US" dirty="0"/>
              <a:t>4) al, </a:t>
            </a:r>
            <a:r>
              <a:rPr lang="en-US" dirty="0" err="1"/>
              <a:t>M.c.</a:t>
            </a:r>
            <a:r>
              <a:rPr lang="en-US" dirty="0"/>
              <a:t>(n.d.). Designing Smart Campus Using IOT or Internet of Things. 6(3). </a:t>
            </a:r>
          </a:p>
          <a:p>
            <a:pPr marL="0" indent="0">
              <a:buNone/>
            </a:pPr>
            <a:r>
              <a:rPr lang="en-US" dirty="0"/>
              <a:t>5) </a:t>
            </a:r>
            <a:r>
              <a:rPr lang="en-US" dirty="0" err="1"/>
              <a:t>ALFarsi</a:t>
            </a:r>
            <a:r>
              <a:rPr lang="en-US" dirty="0"/>
              <a:t>, G., Jabbar, J., &amp; </a:t>
            </a:r>
            <a:r>
              <a:rPr lang="en-US" dirty="0" err="1"/>
              <a:t>ALSinani</a:t>
            </a:r>
            <a:r>
              <a:rPr lang="en-US" dirty="0"/>
              <a:t>, M. (2018). Implement a Mobile Application News Tool for Distributing and Spreading Messages as well as Events. International Journal of Interactive Mobile Technologies (</a:t>
            </a:r>
            <a:r>
              <a:rPr lang="en-US" dirty="0" err="1"/>
              <a:t>iJIM</a:t>
            </a:r>
            <a:r>
              <a:rPr lang="en-US" dirty="0"/>
              <a:t>), 12(7). </a:t>
            </a:r>
          </a:p>
          <a:p>
            <a:pPr marL="0" indent="0">
              <a:buNone/>
            </a:pPr>
            <a:r>
              <a:rPr lang="en-US" dirty="0"/>
              <a:t>6) ALFARSI, G., M, K. A., &amp; ALSINANI, M. (2017). A RULE-BASED SYSTEM FOR ADVISING UNDERGRADUATE STUDENTS. Journal of Theoretical and Applied Information Technology, 95(11)</a:t>
            </a:r>
          </a:p>
        </p:txBody>
      </p:sp>
    </p:spTree>
    <p:extLst>
      <p:ext uri="{BB962C8B-B14F-4D97-AF65-F5344CB8AC3E}">
        <p14:creationId xmlns:p14="http://schemas.microsoft.com/office/powerpoint/2010/main" val="40236847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3A60ED0-6E0A-4215-8385-AC4219E568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8595" y="1592421"/>
            <a:ext cx="6439458" cy="3673158"/>
          </a:xfrm>
        </p:spPr>
      </p:pic>
    </p:spTree>
    <p:extLst>
      <p:ext uri="{BB962C8B-B14F-4D97-AF65-F5344CB8AC3E}">
        <p14:creationId xmlns:p14="http://schemas.microsoft.com/office/powerpoint/2010/main" val="3793532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363D3-94D1-4F09-86FF-90A1E4035ADB}"/>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65BD4CAC-79DA-4606-96D4-AB52419AA6CF}"/>
              </a:ext>
            </a:extLst>
          </p:cNvPr>
          <p:cNvSpPr>
            <a:spLocks noGrp="1"/>
          </p:cNvSpPr>
          <p:nvPr>
            <p:ph idx="1"/>
          </p:nvPr>
        </p:nvSpPr>
        <p:spPr/>
        <p:txBody>
          <a:bodyPr/>
          <a:lstStyle/>
          <a:p>
            <a:pPr marL="126365" marR="277495" indent="126365" algn="just">
              <a:lnSpc>
                <a:spcPct val="103000"/>
              </a:lnSpc>
              <a:spcBef>
                <a:spcPts val="775"/>
              </a:spcBef>
              <a:spcAft>
                <a:spcPts val="0"/>
              </a:spcAft>
            </a:pPr>
            <a:r>
              <a:rPr lang="en-US" sz="1800" dirty="0">
                <a:effectLst/>
                <a:latin typeface="Times New Roman" panose="02020603050405020304" pitchFamily="18" charset="0"/>
                <a:ea typeface="Times New Roman" panose="02020603050405020304" pitchFamily="18" charset="0"/>
              </a:rPr>
              <a:t>Smart Home Networks basically focus on </a:t>
            </a:r>
            <a:r>
              <a:rPr lang="en-US" sz="1800" dirty="0" err="1">
                <a:effectLst/>
                <a:latin typeface="Times New Roman" panose="02020603050405020304" pitchFamily="18" charset="0"/>
                <a:ea typeface="Times New Roman" panose="02020603050405020304" pitchFamily="18" charset="0"/>
              </a:rPr>
              <a:t>modernising</a:t>
            </a:r>
            <a:r>
              <a:rPr lang="en-US" sz="1800" dirty="0">
                <a:effectLst/>
                <a:latin typeface="Times New Roman" panose="02020603050405020304" pitchFamily="18" charset="0"/>
                <a:ea typeface="Times New Roman" panose="02020603050405020304" pitchFamily="18" charset="0"/>
              </a:rPr>
              <a:t> </a:t>
            </a:r>
            <a:r>
              <a:rPr lang="en-US" sz="1800" spc="-30" dirty="0">
                <a:effectLst/>
                <a:latin typeface="Times New Roman" panose="02020603050405020304" pitchFamily="18" charset="0"/>
                <a:ea typeface="Times New Roman" panose="02020603050405020304" pitchFamily="18" charset="0"/>
              </a:rPr>
              <a:t>our </a:t>
            </a:r>
            <a:r>
              <a:rPr lang="en-US" sz="1800" dirty="0">
                <a:effectLst/>
                <a:latin typeface="Times New Roman" panose="02020603050405020304" pitchFamily="18" charset="0"/>
                <a:ea typeface="Times New Roman" panose="02020603050405020304" pitchFamily="18" charset="0"/>
              </a:rPr>
              <a:t>home by connecting the devices in it respectively. Here </a:t>
            </a:r>
            <a:r>
              <a:rPr lang="en-US" sz="1800" spc="-20" dirty="0">
                <a:effectLst/>
                <a:latin typeface="Times New Roman" panose="02020603050405020304" pitchFamily="18" charset="0"/>
                <a:ea typeface="Times New Roman" panose="02020603050405020304" pitchFamily="18" charset="0"/>
              </a:rPr>
              <a:t>are </a:t>
            </a:r>
            <a:r>
              <a:rPr lang="en-US" sz="1800" dirty="0">
                <a:effectLst/>
                <a:latin typeface="Times New Roman" panose="02020603050405020304" pitchFamily="18" charset="0"/>
                <a:ea typeface="Times New Roman" panose="02020603050405020304" pitchFamily="18" charset="0"/>
              </a:rPr>
              <a:t>some of the literature reviews based on the previous </a:t>
            </a:r>
            <a:r>
              <a:rPr lang="en-US" sz="1800" spc="-25" dirty="0">
                <a:effectLst/>
                <a:latin typeface="Times New Roman" panose="02020603050405020304" pitchFamily="18" charset="0"/>
                <a:ea typeface="Times New Roman" panose="02020603050405020304" pitchFamily="18" charset="0"/>
              </a:rPr>
              <a:t>work </a:t>
            </a:r>
            <a:r>
              <a:rPr lang="en-US" sz="1800" dirty="0">
                <a:effectLst/>
                <a:latin typeface="Times New Roman" panose="02020603050405020304" pitchFamily="18" charset="0"/>
                <a:ea typeface="Times New Roman" panose="02020603050405020304" pitchFamily="18" charset="0"/>
              </a:rPr>
              <a:t>done on smart home</a:t>
            </a:r>
            <a:r>
              <a:rPr lang="en-US" sz="1800" spc="1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networks.</a:t>
            </a:r>
            <a:endParaRPr lang="en-IN" sz="1800" dirty="0">
              <a:effectLst/>
              <a:latin typeface="Times New Roman" panose="02020603050405020304" pitchFamily="18" charset="0"/>
              <a:ea typeface="Times New Roman" panose="02020603050405020304" pitchFamily="18" charset="0"/>
            </a:endParaRPr>
          </a:p>
          <a:p>
            <a:pPr marL="126365" marR="277495" indent="126365" algn="just">
              <a:lnSpc>
                <a:spcPct val="103000"/>
              </a:lnSpc>
              <a:spcBef>
                <a:spcPts val="70"/>
              </a:spcBef>
              <a:spcAft>
                <a:spcPts val="0"/>
              </a:spcAft>
            </a:pPr>
            <a:r>
              <a:rPr lang="en-US" sz="1800" dirty="0" err="1">
                <a:effectLst/>
                <a:latin typeface="Times New Roman" panose="02020603050405020304" pitchFamily="18" charset="0"/>
                <a:ea typeface="Times New Roman" panose="02020603050405020304" pitchFamily="18" charset="0"/>
              </a:rPr>
              <a:t>Sohail</a:t>
            </a:r>
            <a:r>
              <a:rPr lang="en-US" sz="1800" dirty="0">
                <a:effectLst/>
                <a:latin typeface="Times New Roman" panose="02020603050405020304" pitchFamily="18" charset="0"/>
                <a:ea typeface="Times New Roman" panose="02020603050405020304" pitchFamily="18" charset="0"/>
              </a:rPr>
              <a:t> Iqbal Malik and others in 2019 did basic research   on how to run </a:t>
            </a:r>
            <a:r>
              <a:rPr lang="en-US" sz="1800" spc="-15" dirty="0">
                <a:effectLst/>
                <a:latin typeface="Times New Roman" panose="02020603050405020304" pitchFamily="18" charset="0"/>
                <a:ea typeface="Times New Roman" panose="02020603050405020304" pitchFamily="18" charset="0"/>
              </a:rPr>
              <a:t>IOT </a:t>
            </a:r>
            <a:r>
              <a:rPr lang="en-US" sz="1800" dirty="0">
                <a:effectLst/>
                <a:latin typeface="Times New Roman" panose="02020603050405020304" pitchFamily="18" charset="0"/>
                <a:ea typeface="Times New Roman" panose="02020603050405020304" pitchFamily="18" charset="0"/>
              </a:rPr>
              <a:t>devices in Packet </a:t>
            </a:r>
            <a:r>
              <a:rPr lang="en-US" sz="1800" spc="-15" dirty="0">
                <a:effectLst/>
                <a:latin typeface="Times New Roman" panose="02020603050405020304" pitchFamily="18" charset="0"/>
                <a:ea typeface="Times New Roman" panose="02020603050405020304" pitchFamily="18" charset="0"/>
              </a:rPr>
              <a:t>Tracer. </a:t>
            </a:r>
            <a:r>
              <a:rPr lang="en-US" sz="1800" dirty="0">
                <a:effectLst/>
                <a:latin typeface="Times New Roman" panose="02020603050405020304" pitchFamily="18" charset="0"/>
                <a:ea typeface="Times New Roman" panose="02020603050405020304" pitchFamily="18" charset="0"/>
              </a:rPr>
              <a:t>They basically studied how to run </a:t>
            </a:r>
            <a:r>
              <a:rPr lang="en-US" sz="1800" spc="-15" dirty="0">
                <a:effectLst/>
                <a:latin typeface="Times New Roman" panose="02020603050405020304" pitchFamily="18" charset="0"/>
                <a:ea typeface="Times New Roman" panose="02020603050405020304" pitchFamily="18" charset="0"/>
              </a:rPr>
              <a:t>IOT </a:t>
            </a:r>
            <a:r>
              <a:rPr lang="en-US" sz="1800" dirty="0">
                <a:effectLst/>
                <a:latin typeface="Times New Roman" panose="02020603050405020304" pitchFamily="18" charset="0"/>
                <a:ea typeface="Times New Roman" panose="02020603050405020304" pitchFamily="18" charset="0"/>
              </a:rPr>
              <a:t>devices by connecting them to </a:t>
            </a:r>
            <a:r>
              <a:rPr lang="en-US" sz="1800" spc="-25" dirty="0">
                <a:effectLst/>
                <a:latin typeface="Times New Roman" panose="02020603050405020304" pitchFamily="18" charset="0"/>
                <a:ea typeface="Times New Roman" panose="02020603050405020304" pitchFamily="18" charset="0"/>
              </a:rPr>
              <a:t>the </a:t>
            </a:r>
            <a:r>
              <a:rPr lang="en-US" sz="1800" dirty="0">
                <a:effectLst/>
                <a:latin typeface="Times New Roman" panose="02020603050405020304" pitchFamily="18" charset="0"/>
                <a:ea typeface="Times New Roman" panose="02020603050405020304" pitchFamily="18" charset="0"/>
              </a:rPr>
              <a:t>home gateway respectively( </a:t>
            </a:r>
            <a:r>
              <a:rPr lang="en-US" sz="1800" dirty="0" err="1">
                <a:effectLst/>
                <a:latin typeface="Times New Roman" panose="02020603050405020304" pitchFamily="18" charset="0"/>
                <a:ea typeface="Times New Roman" panose="02020603050405020304" pitchFamily="18" charset="0"/>
              </a:rPr>
              <a:t>Ghaliya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Alfarsi</a:t>
            </a:r>
            <a:r>
              <a:rPr lang="en-US" sz="1800" dirty="0">
                <a:effectLst/>
                <a:latin typeface="Times New Roman" panose="02020603050405020304" pitchFamily="18" charset="0"/>
                <a:ea typeface="Times New Roman" panose="02020603050405020304" pitchFamily="18" charset="0"/>
              </a:rPr>
              <a:t> , </a:t>
            </a:r>
            <a:r>
              <a:rPr lang="en-US" sz="1800" dirty="0" err="1">
                <a:effectLst/>
                <a:latin typeface="Times New Roman" panose="02020603050405020304" pitchFamily="18" charset="0"/>
                <a:ea typeface="Times New Roman" panose="02020603050405020304" pitchFamily="18" charset="0"/>
              </a:rPr>
              <a:t>Abir</a:t>
            </a:r>
            <a:r>
              <a:rPr lang="en-US" sz="1800" spc="-2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Alsidiri</a:t>
            </a:r>
            <a:r>
              <a:rPr lang="en-IN" dirty="0">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Jasiya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Jabbar,Ragad</a:t>
            </a:r>
            <a:r>
              <a:rPr lang="en-US" sz="1800" dirty="0">
                <a:effectLst/>
                <a:latin typeface="Times New Roman" panose="02020603050405020304" pitchFamily="18" charset="0"/>
                <a:ea typeface="Times New Roman" panose="02020603050405020304" pitchFamily="18" charset="0"/>
              </a:rPr>
              <a:t> M </a:t>
            </a:r>
            <a:r>
              <a:rPr lang="en-US" sz="1800" dirty="0" err="1">
                <a:effectLst/>
                <a:latin typeface="Times New Roman" panose="02020603050405020304" pitchFamily="18" charset="0"/>
                <a:ea typeface="Times New Roman" panose="02020603050405020304" pitchFamily="18" charset="0"/>
              </a:rPr>
              <a:t>Tawafak</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Sohail</a:t>
            </a:r>
            <a:r>
              <a:rPr lang="en-US" sz="1800" dirty="0">
                <a:effectLst/>
                <a:latin typeface="Times New Roman" panose="02020603050405020304" pitchFamily="18" charset="0"/>
                <a:ea typeface="Times New Roman" panose="02020603050405020304" pitchFamily="18" charset="0"/>
              </a:rPr>
              <a:t> Iqbal Malik &amp; Maryam </a:t>
            </a:r>
            <a:r>
              <a:rPr lang="en-US" sz="1800" dirty="0" err="1">
                <a:effectLst/>
                <a:latin typeface="Times New Roman" panose="02020603050405020304" pitchFamily="18" charset="0"/>
                <a:ea typeface="Times New Roman" panose="02020603050405020304" pitchFamily="18" charset="0"/>
              </a:rPr>
              <a:t>Alsinani</a:t>
            </a:r>
            <a:r>
              <a:rPr lang="en-US" sz="1800" dirty="0">
                <a:effectLst/>
                <a:latin typeface="Times New Roman" panose="02020603050405020304" pitchFamily="18" charset="0"/>
                <a:ea typeface="Times New Roman" panose="02020603050405020304" pitchFamily="18" charset="0"/>
              </a:rPr>
              <a:t>, 2019).</a:t>
            </a:r>
            <a:endParaRPr lang="en-IN" sz="1800" dirty="0">
              <a:effectLst/>
              <a:latin typeface="Times New Roman" panose="02020603050405020304" pitchFamily="18" charset="0"/>
              <a:ea typeface="Times New Roman" panose="02020603050405020304" pitchFamily="18" charset="0"/>
            </a:endParaRPr>
          </a:p>
          <a:p>
            <a:pPr marL="126365" marR="277495" indent="126365" algn="just">
              <a:lnSpc>
                <a:spcPct val="103000"/>
              </a:lnSpc>
              <a:spcBef>
                <a:spcPts val="65"/>
              </a:spcBef>
              <a:spcAft>
                <a:spcPts val="0"/>
              </a:spcAft>
            </a:pPr>
            <a:r>
              <a:rPr lang="en-US" sz="1800" dirty="0">
                <a:effectLst/>
                <a:latin typeface="Times New Roman" panose="02020603050405020304" pitchFamily="18" charset="0"/>
                <a:ea typeface="Times New Roman" panose="02020603050405020304" pitchFamily="18" charset="0"/>
              </a:rPr>
              <a:t>Isa Al-</a:t>
            </a:r>
            <a:r>
              <a:rPr lang="en-US" sz="1800" dirty="0" err="1">
                <a:effectLst/>
                <a:latin typeface="Times New Roman" panose="02020603050405020304" pitchFamily="18" charset="0"/>
                <a:ea typeface="Times New Roman" panose="02020603050405020304" pitchFamily="18" charset="0"/>
              </a:rPr>
              <a:t>Shemsi</a:t>
            </a:r>
            <a:r>
              <a:rPr lang="en-US" sz="1800" dirty="0">
                <a:effectLst/>
                <a:latin typeface="Times New Roman" panose="02020603050405020304" pitchFamily="18" charset="0"/>
                <a:ea typeface="Times New Roman" panose="02020603050405020304" pitchFamily="18" charset="0"/>
              </a:rPr>
              <a:t> at in 2018 used the updated packet </a:t>
            </a:r>
            <a:r>
              <a:rPr lang="en-US" sz="1800" spc="-15" dirty="0">
                <a:effectLst/>
                <a:latin typeface="Times New Roman" panose="02020603050405020304" pitchFamily="18" charset="0"/>
                <a:ea typeface="Times New Roman" panose="02020603050405020304" pitchFamily="18" charset="0"/>
              </a:rPr>
              <a:t>tracer </a:t>
            </a:r>
            <a:r>
              <a:rPr lang="en-US" sz="1800" dirty="0">
                <a:effectLst/>
                <a:latin typeface="Times New Roman" panose="02020603050405020304" pitchFamily="18" charset="0"/>
                <a:ea typeface="Times New Roman" panose="02020603050405020304" pitchFamily="18" charset="0"/>
              </a:rPr>
              <a:t>software in implementing Smart Home Networks and </a:t>
            </a:r>
            <a:r>
              <a:rPr lang="en-US" sz="1800" spc="-20" dirty="0">
                <a:effectLst/>
                <a:latin typeface="Times New Roman" panose="02020603050405020304" pitchFamily="18" charset="0"/>
                <a:ea typeface="Times New Roman" panose="02020603050405020304" pitchFamily="18" charset="0"/>
              </a:rPr>
              <a:t>also </a:t>
            </a:r>
            <a:r>
              <a:rPr lang="en-US" sz="1800" dirty="0">
                <a:effectLst/>
                <a:latin typeface="Times New Roman" panose="02020603050405020304" pitchFamily="18" charset="0"/>
                <a:ea typeface="Times New Roman" panose="02020603050405020304" pitchFamily="18" charset="0"/>
              </a:rPr>
              <a:t>providing programming environment for controlling objects. It implemented Home Gateway and microcontroller </a:t>
            </a:r>
            <a:r>
              <a:rPr lang="en-US" sz="1800" spc="-15" dirty="0">
                <a:effectLst/>
                <a:latin typeface="Times New Roman" panose="02020603050405020304" pitchFamily="18" charset="0"/>
                <a:ea typeface="Times New Roman" panose="02020603050405020304" pitchFamily="18" charset="0"/>
              </a:rPr>
              <a:t>(MCU) </a:t>
            </a:r>
            <a:r>
              <a:rPr lang="en-US" sz="1800" dirty="0">
                <a:effectLst/>
                <a:latin typeface="Times New Roman" panose="02020603050405020304" pitchFamily="18" charset="0"/>
                <a:ea typeface="Times New Roman" panose="02020603050405020304" pitchFamily="18" charset="0"/>
              </a:rPr>
              <a:t>for wireless communication. Devices were registered </a:t>
            </a:r>
            <a:r>
              <a:rPr lang="en-US" sz="1800" spc="-15" dirty="0">
                <a:effectLst/>
                <a:latin typeface="Times New Roman" panose="02020603050405020304" pitchFamily="18" charset="0"/>
                <a:ea typeface="Times New Roman" panose="02020603050405020304" pitchFamily="18" charset="0"/>
              </a:rPr>
              <a:t>using  </a:t>
            </a:r>
            <a:r>
              <a:rPr lang="en-US" sz="1800" dirty="0">
                <a:effectLst/>
                <a:latin typeface="Times New Roman" panose="02020603050405020304" pitchFamily="18" charset="0"/>
                <a:ea typeface="Times New Roman" panose="02020603050405020304" pitchFamily="18" charset="0"/>
              </a:rPr>
              <a:t>home gateway and MCU was used to link the sensors to </a:t>
            </a:r>
            <a:r>
              <a:rPr lang="en-US" sz="1800" spc="-20" dirty="0">
                <a:effectLst/>
                <a:latin typeface="Times New Roman" panose="02020603050405020304" pitchFamily="18" charset="0"/>
                <a:ea typeface="Times New Roman" panose="02020603050405020304" pitchFamily="18" charset="0"/>
              </a:rPr>
              <a:t>the </a:t>
            </a:r>
            <a:r>
              <a:rPr lang="en-US" sz="1800" dirty="0">
                <a:effectLst/>
                <a:latin typeface="Times New Roman" panose="02020603050405020304" pitchFamily="18" charset="0"/>
                <a:ea typeface="Times New Roman" panose="02020603050405020304" pitchFamily="18" charset="0"/>
              </a:rPr>
              <a:t>device. The researcher used </a:t>
            </a:r>
            <a:r>
              <a:rPr lang="en-US" sz="1800" spc="-15" dirty="0">
                <a:effectLst/>
                <a:latin typeface="Times New Roman" panose="02020603050405020304" pitchFamily="18" charset="0"/>
                <a:ea typeface="Times New Roman" panose="02020603050405020304" pitchFamily="18" charset="0"/>
              </a:rPr>
              <a:t>Java </a:t>
            </a:r>
            <a:r>
              <a:rPr lang="en-US" sz="1800" dirty="0">
                <a:effectLst/>
                <a:latin typeface="Times New Roman" panose="02020603050405020304" pitchFamily="18" charset="0"/>
                <a:ea typeface="Times New Roman" panose="02020603050405020304" pitchFamily="18" charset="0"/>
              </a:rPr>
              <a:t>Script along with Python </a:t>
            </a:r>
            <a:r>
              <a:rPr lang="en-US" sz="1800" spc="-20" dirty="0">
                <a:effectLst/>
                <a:latin typeface="Times New Roman" panose="02020603050405020304" pitchFamily="18" charset="0"/>
                <a:ea typeface="Times New Roman" panose="02020603050405020304" pitchFamily="18" charset="0"/>
              </a:rPr>
              <a:t>for </a:t>
            </a:r>
            <a:r>
              <a:rPr lang="en-US" sz="1800" dirty="0">
                <a:effectLst/>
                <a:latin typeface="Times New Roman" panose="02020603050405020304" pitchFamily="18" charset="0"/>
                <a:ea typeface="Times New Roman" panose="02020603050405020304" pitchFamily="18" charset="0"/>
              </a:rPr>
              <a:t>implementation purposes. (Al-</a:t>
            </a:r>
            <a:r>
              <a:rPr lang="en-US" sz="1800" dirty="0" err="1">
                <a:effectLst/>
                <a:latin typeface="Times New Roman" panose="02020603050405020304" pitchFamily="18" charset="0"/>
                <a:ea typeface="Times New Roman" panose="02020603050405020304" pitchFamily="18" charset="0"/>
              </a:rPr>
              <a:t>Shemsi</a:t>
            </a:r>
            <a:r>
              <a:rPr lang="en-US" sz="1800" dirty="0">
                <a:effectLst/>
                <a:latin typeface="Times New Roman" panose="02020603050405020304" pitchFamily="18" charset="0"/>
                <a:ea typeface="Times New Roman" panose="02020603050405020304" pitchFamily="18" charset="0"/>
              </a:rPr>
              <a:t>,</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2018).</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749269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3CF35-CF2E-46DB-9861-C25C3BCD59AE}"/>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D508B37C-514E-4133-A421-9751A912E5D7}"/>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rPr>
              <a:t>Smart Home Networks have been the topic of discussion since the beginning of the century. As we know most of </a:t>
            </a:r>
            <a:r>
              <a:rPr lang="en-US" sz="1800" spc="-15" dirty="0">
                <a:effectLst/>
                <a:latin typeface="Times New Roman" panose="02020603050405020304" pitchFamily="18" charset="0"/>
                <a:ea typeface="Times New Roman" panose="02020603050405020304" pitchFamily="18" charset="0"/>
              </a:rPr>
              <a:t>these </a:t>
            </a:r>
            <a:r>
              <a:rPr lang="en-US" sz="1800" dirty="0">
                <a:effectLst/>
                <a:latin typeface="Times New Roman" panose="02020603050405020304" pitchFamily="18" charset="0"/>
                <a:ea typeface="Times New Roman" panose="02020603050405020304" pitchFamily="18" charset="0"/>
              </a:rPr>
              <a:t>works are </a:t>
            </a:r>
            <a:r>
              <a:rPr lang="en-US" sz="1800" dirty="0" err="1">
                <a:effectLst/>
                <a:latin typeface="Times New Roman" panose="02020603050405020304" pitchFamily="18" charset="0"/>
                <a:ea typeface="Times New Roman" panose="02020603050405020304" pitchFamily="18" charset="0"/>
              </a:rPr>
              <a:t>visualised</a:t>
            </a:r>
            <a:r>
              <a:rPr lang="en-US" sz="1800" dirty="0">
                <a:effectLst/>
                <a:latin typeface="Times New Roman" panose="02020603050405020304" pitchFamily="18" charset="0"/>
                <a:ea typeface="Times New Roman" panose="02020603050405020304" pitchFamily="18" charset="0"/>
              </a:rPr>
              <a:t> with the help of Cisco Packet </a:t>
            </a:r>
            <a:r>
              <a:rPr lang="en-US" sz="1800" spc="-25" dirty="0">
                <a:effectLst/>
                <a:latin typeface="Times New Roman" panose="02020603050405020304" pitchFamily="18" charset="0"/>
                <a:ea typeface="Times New Roman" panose="02020603050405020304" pitchFamily="18" charset="0"/>
              </a:rPr>
              <a:t>Tracer </a:t>
            </a:r>
            <a:r>
              <a:rPr lang="en-US" sz="1800" dirty="0">
                <a:effectLst/>
                <a:latin typeface="Times New Roman" panose="02020603050405020304" pitchFamily="18" charset="0"/>
                <a:ea typeface="Times New Roman" panose="02020603050405020304" pitchFamily="18" charset="0"/>
              </a:rPr>
              <a:t>as it supports not only the basic networking features</a:t>
            </a:r>
            <a:r>
              <a:rPr lang="en-US" sz="1800" spc="40" dirty="0">
                <a:effectLst/>
                <a:latin typeface="Times New Roman" panose="02020603050405020304" pitchFamily="18" charset="0"/>
                <a:ea typeface="Times New Roman" panose="02020603050405020304" pitchFamily="18" charset="0"/>
              </a:rPr>
              <a:t> </a:t>
            </a:r>
            <a:r>
              <a:rPr lang="en-US" sz="1800" spc="-25" dirty="0">
                <a:effectLst/>
                <a:latin typeface="Times New Roman" panose="02020603050405020304" pitchFamily="18" charset="0"/>
                <a:ea typeface="Times New Roman" panose="02020603050405020304" pitchFamily="18" charset="0"/>
              </a:rPr>
              <a:t>like </a:t>
            </a:r>
            <a:r>
              <a:rPr lang="en-US" sz="1800" dirty="0">
                <a:effectLst/>
                <a:latin typeface="Times New Roman" panose="02020603050405020304" pitchFamily="18" charset="0"/>
                <a:ea typeface="Times New Roman" panose="02020603050405020304" pitchFamily="18" charset="0"/>
              </a:rPr>
              <a:t>sending packets but also supports programming languages like JavaScript(JS) ,Python, Visual Basic.</a:t>
            </a:r>
          </a:p>
          <a:p>
            <a:r>
              <a:rPr lang="en-US" sz="1800" dirty="0">
                <a:effectLst/>
                <a:latin typeface="Times New Roman" panose="02020603050405020304" pitchFamily="18" charset="0"/>
                <a:ea typeface="Times New Roman" panose="02020603050405020304" pitchFamily="18" charset="0"/>
              </a:rPr>
              <a:t>We can connect as many network devices to our Smart Home Gateway and see whether they are functioning properly or not. We can perform this by using the smartphone and then going to web browser and typing the IP address of the Home Gateway. This will open an interface which will allow us to check the working of these networking devices.</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66055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D6188-AD4F-4AC2-AF0C-12FFC9ACB4DD}"/>
              </a:ext>
            </a:extLst>
          </p:cNvPr>
          <p:cNvSpPr>
            <a:spLocks noGrp="1"/>
          </p:cNvSpPr>
          <p:nvPr>
            <p:ph type="title"/>
          </p:nvPr>
        </p:nvSpPr>
        <p:spPr/>
        <p:txBody>
          <a:bodyPr/>
          <a:lstStyle/>
          <a:p>
            <a:r>
              <a:rPr lang="en-US" dirty="0"/>
              <a:t>CREATE A BASIC NETWORK</a:t>
            </a:r>
            <a:endParaRPr lang="en-IN" dirty="0"/>
          </a:p>
        </p:txBody>
      </p:sp>
      <p:pic>
        <p:nvPicPr>
          <p:cNvPr id="25" name="Content Placeholder 24">
            <a:extLst>
              <a:ext uri="{FF2B5EF4-FFF2-40B4-BE49-F238E27FC236}">
                <a16:creationId xmlns:a16="http://schemas.microsoft.com/office/drawing/2014/main" id="{31105405-C35C-41A2-8C5F-922EE225AF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4808" y="2160588"/>
            <a:ext cx="6675120" cy="4608137"/>
          </a:xfrm>
        </p:spPr>
      </p:pic>
    </p:spTree>
    <p:extLst>
      <p:ext uri="{BB962C8B-B14F-4D97-AF65-F5344CB8AC3E}">
        <p14:creationId xmlns:p14="http://schemas.microsoft.com/office/powerpoint/2010/main" val="3575233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719FE-6B6C-4687-B3C3-F9410909C93C}"/>
              </a:ext>
            </a:extLst>
          </p:cNvPr>
          <p:cNvSpPr>
            <a:spLocks noGrp="1"/>
          </p:cNvSpPr>
          <p:nvPr>
            <p:ph type="title"/>
          </p:nvPr>
        </p:nvSpPr>
        <p:spPr/>
        <p:txBody>
          <a:bodyPr/>
          <a:lstStyle/>
          <a:p>
            <a:r>
              <a:rPr lang="en-US" dirty="0"/>
              <a:t>PHYSICAL VIEW OF THE NETWORK</a:t>
            </a:r>
            <a:endParaRPr lang="en-IN" dirty="0"/>
          </a:p>
        </p:txBody>
      </p:sp>
      <p:pic>
        <p:nvPicPr>
          <p:cNvPr id="5" name="Content Placeholder 4">
            <a:extLst>
              <a:ext uri="{FF2B5EF4-FFF2-40B4-BE49-F238E27FC236}">
                <a16:creationId xmlns:a16="http://schemas.microsoft.com/office/drawing/2014/main" id="{3648350D-9705-424B-AF1E-720B355DC6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6067" y="2160588"/>
            <a:ext cx="7395177" cy="4697412"/>
          </a:xfrm>
        </p:spPr>
      </p:pic>
    </p:spTree>
    <p:extLst>
      <p:ext uri="{BB962C8B-B14F-4D97-AF65-F5344CB8AC3E}">
        <p14:creationId xmlns:p14="http://schemas.microsoft.com/office/powerpoint/2010/main" val="3279859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28867-7B6E-4295-8E77-AC2936AF828D}"/>
              </a:ext>
            </a:extLst>
          </p:cNvPr>
          <p:cNvSpPr>
            <a:spLocks noGrp="1"/>
          </p:cNvSpPr>
          <p:nvPr>
            <p:ph type="title"/>
          </p:nvPr>
        </p:nvSpPr>
        <p:spPr/>
        <p:txBody>
          <a:bodyPr/>
          <a:lstStyle/>
          <a:p>
            <a:r>
              <a:rPr lang="en-US" dirty="0"/>
              <a:t>PHYSICAL VIEW OF CITY</a:t>
            </a:r>
            <a:endParaRPr lang="en-IN" dirty="0"/>
          </a:p>
        </p:txBody>
      </p:sp>
      <p:pic>
        <p:nvPicPr>
          <p:cNvPr id="7" name="Content Placeholder 6">
            <a:extLst>
              <a:ext uri="{FF2B5EF4-FFF2-40B4-BE49-F238E27FC236}">
                <a16:creationId xmlns:a16="http://schemas.microsoft.com/office/drawing/2014/main" id="{849729FF-F7D2-4918-AB4C-EAEDDAB10E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8505" y="2160588"/>
            <a:ext cx="5055027" cy="3881437"/>
          </a:xfrm>
        </p:spPr>
      </p:pic>
    </p:spTree>
    <p:extLst>
      <p:ext uri="{BB962C8B-B14F-4D97-AF65-F5344CB8AC3E}">
        <p14:creationId xmlns:p14="http://schemas.microsoft.com/office/powerpoint/2010/main" val="3286628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BB167-5748-43EB-92AE-7576D2D168C8}"/>
              </a:ext>
            </a:extLst>
          </p:cNvPr>
          <p:cNvSpPr>
            <a:spLocks noGrp="1"/>
          </p:cNvSpPr>
          <p:nvPr>
            <p:ph type="title"/>
          </p:nvPr>
        </p:nvSpPr>
        <p:spPr/>
        <p:txBody>
          <a:bodyPr/>
          <a:lstStyle/>
          <a:p>
            <a:r>
              <a:rPr lang="en-US" dirty="0"/>
              <a:t>PHYSICAL VIEW OF CORPORATE OFFICE</a:t>
            </a:r>
            <a:endParaRPr lang="en-IN" dirty="0"/>
          </a:p>
        </p:txBody>
      </p:sp>
      <p:pic>
        <p:nvPicPr>
          <p:cNvPr id="5" name="Content Placeholder 4">
            <a:extLst>
              <a:ext uri="{FF2B5EF4-FFF2-40B4-BE49-F238E27FC236}">
                <a16:creationId xmlns:a16="http://schemas.microsoft.com/office/drawing/2014/main" id="{988DB1D9-A312-420C-9956-3C0C59BF77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05585" y="2160588"/>
            <a:ext cx="5140868" cy="3881437"/>
          </a:xfrm>
        </p:spPr>
      </p:pic>
    </p:spTree>
    <p:extLst>
      <p:ext uri="{BB962C8B-B14F-4D97-AF65-F5344CB8AC3E}">
        <p14:creationId xmlns:p14="http://schemas.microsoft.com/office/powerpoint/2010/main" val="261677880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54</TotalTime>
  <Words>776</Words>
  <Application>Microsoft Office PowerPoint</Application>
  <PresentationFormat>Widescreen</PresentationFormat>
  <Paragraphs>60</Paragraphs>
  <Slides>34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Courier New</vt:lpstr>
      <vt:lpstr>Times New Roman</vt:lpstr>
      <vt:lpstr>Trebuchet MS</vt:lpstr>
      <vt:lpstr>Wingdings</vt:lpstr>
      <vt:lpstr>Wingdings 3</vt:lpstr>
      <vt:lpstr>Facet</vt:lpstr>
      <vt:lpstr>SMART HOME NETWORKS USING PACKET TRACER</vt:lpstr>
      <vt:lpstr>OUTLINE</vt:lpstr>
      <vt:lpstr>OBJECTIVE</vt:lpstr>
      <vt:lpstr>INTRODUCTION</vt:lpstr>
      <vt:lpstr>METHODOLOGY</vt:lpstr>
      <vt:lpstr>CREATE A BASIC NETWORK</vt:lpstr>
      <vt:lpstr>PHYSICAL VIEW OF THE NETWORK</vt:lpstr>
      <vt:lpstr>PHYSICAL VIEW OF CITY</vt:lpstr>
      <vt:lpstr>PHYSICAL VIEW OF CORPORATE OFFICE</vt:lpstr>
      <vt:lpstr>MAIN WIRING CLOSET</vt:lpstr>
      <vt:lpstr>VIEW OF RACK CONTAINING SERVERS,SWITCHES,ROUTERS AND CLOUD</vt:lpstr>
      <vt:lpstr>WHEN PROPERLY CONNECTED PACKETS CAN BE SENT TO CHECK NETWORK CONNECTIVITY</vt:lpstr>
      <vt:lpstr>SMART HOME NETWORK SYSTEM</vt:lpstr>
      <vt:lpstr>CONFIGURATION OF IP ADDRESS</vt:lpstr>
      <vt:lpstr>WIRELESS SETTINGS CONFIGURATION</vt:lpstr>
      <vt:lpstr>TO CONNECT TO DEVICES VIA WEB BROWSER OF THE SMARTPHONE</vt:lpstr>
      <vt:lpstr>GRAPH OF SUNLIGHT INTENSITY VS TIME</vt:lpstr>
      <vt:lpstr>SUNLIGHT INTENSITY AND OTHER FACTORS AT A PARTICULAR TIME OF DAY</vt:lpstr>
      <vt:lpstr>SUNLIGHT AND OTHER FACTORS AT ANOTHER TIME INTERVAL</vt:lpstr>
      <vt:lpstr>CONNECT TO HOME GATEWAY</vt:lpstr>
      <vt:lpstr>VARIOUS IOT DEVICES CAN BE CONTROLLED FROM GATEWAY</vt:lpstr>
      <vt:lpstr>CONFIGURATION OF OUTDOOR LAWN MOWER</vt:lpstr>
      <vt:lpstr>I/O CONFIGURATION SETTINGS</vt:lpstr>
      <vt:lpstr>CONFIGURATION SETTINGS</vt:lpstr>
      <vt:lpstr>ADD RESPECTIVE COMPONENTS ACCORDING TO OUR NEED</vt:lpstr>
      <vt:lpstr>PROGRAMMING PART OF LAWN MOWER </vt:lpstr>
      <vt:lpstr>TO START LAWN MOWER CLICK ON RUN</vt:lpstr>
      <vt:lpstr>CONNECT TO HOME GATEWAY</vt:lpstr>
      <vt:lpstr>LAWN MOWER IS CURRENTLY OFF</vt:lpstr>
      <vt:lpstr>VIEW OF HOME GATEWAY WHEN MOWER IS OFF</vt:lpstr>
      <vt:lpstr>LAWN MOWER IS SWITCHED ON</vt:lpstr>
      <vt:lpstr>VIEW OF HOME GATEWAY WHEN MOWER IS 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PROJECT ON SMART HOME NETWORKS USING PACKET TRACER</dc:title>
  <dc:creator>BISHWA JYOTI DAS</dc:creator>
  <cp:lastModifiedBy>BISHWA JYOTI DAS</cp:lastModifiedBy>
  <cp:revision>11</cp:revision>
  <dcterms:created xsi:type="dcterms:W3CDTF">2021-11-12T11:42:19Z</dcterms:created>
  <dcterms:modified xsi:type="dcterms:W3CDTF">2022-01-05T11:57:50Z</dcterms:modified>
</cp:coreProperties>
</file>