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8" r:id="rId2"/>
  </p:sldIdLst>
  <p:sldSz cx="13320713" cy="8297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FC5"/>
    <a:srgbClr val="173F6D"/>
    <a:srgbClr val="2F3C39"/>
    <a:srgbClr val="A1D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9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841"/>
            <a:ext cx="13320713" cy="629638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990" y="1753402"/>
            <a:ext cx="11550736" cy="3594834"/>
          </a:xfrm>
        </p:spPr>
        <p:txBody>
          <a:bodyPr/>
          <a:lstStyle>
            <a:lvl1pPr>
              <a:defRPr sz="59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990" y="6389581"/>
            <a:ext cx="11550736" cy="52629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99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9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8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7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9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9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96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1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988" y="5808504"/>
            <a:ext cx="11539175" cy="685727"/>
          </a:xfrm>
        </p:spPr>
        <p:txBody>
          <a:bodyPr anchor="b">
            <a:normAutofit/>
          </a:bodyPr>
          <a:lstStyle>
            <a:lvl1pPr algn="l">
              <a:defRPr sz="2622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3320713" cy="5808504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748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4988" y="6494231"/>
            <a:ext cx="11539175" cy="597369"/>
          </a:xfrm>
        </p:spPr>
        <p:txBody>
          <a:bodyPr>
            <a:normAutofit/>
          </a:bodyPr>
          <a:lstStyle>
            <a:lvl1pPr marL="0" indent="0">
              <a:buNone/>
              <a:defRPr sz="1311"/>
            </a:lvl1pPr>
            <a:lvl2pPr marL="499537" indent="0">
              <a:buNone/>
              <a:defRPr sz="1311"/>
            </a:lvl2pPr>
            <a:lvl3pPr marL="999073" indent="0">
              <a:buNone/>
              <a:defRPr sz="1093"/>
            </a:lvl3pPr>
            <a:lvl4pPr marL="1498610" indent="0">
              <a:buNone/>
              <a:defRPr sz="983"/>
            </a:lvl4pPr>
            <a:lvl5pPr marL="1998147" indent="0">
              <a:buNone/>
              <a:defRPr sz="983"/>
            </a:lvl5pPr>
            <a:lvl6pPr marL="2497684" indent="0">
              <a:buNone/>
              <a:defRPr sz="983"/>
            </a:lvl6pPr>
            <a:lvl7pPr marL="2997220" indent="0">
              <a:buNone/>
              <a:defRPr sz="983"/>
            </a:lvl7pPr>
            <a:lvl8pPr marL="3496757" indent="0">
              <a:buNone/>
              <a:defRPr sz="983"/>
            </a:lvl8pPr>
            <a:lvl9pPr marL="3996294" indent="0">
              <a:buNone/>
              <a:defRPr sz="9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99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90179" y="1308512"/>
            <a:ext cx="6918659" cy="391926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768" y="1498530"/>
            <a:ext cx="6439481" cy="3201431"/>
          </a:xfrm>
        </p:spPr>
        <p:txBody>
          <a:bodyPr anchor="b"/>
          <a:lstStyle>
            <a:lvl1pPr algn="l">
              <a:defRPr sz="4589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177" y="5376648"/>
            <a:ext cx="6437073" cy="862989"/>
          </a:xfrm>
        </p:spPr>
        <p:txBody>
          <a:bodyPr anchor="t">
            <a:noAutofit/>
          </a:bodyPr>
          <a:lstStyle>
            <a:lvl1pPr marL="0" indent="0" algn="l">
              <a:buNone/>
              <a:defRPr sz="1967">
                <a:solidFill>
                  <a:schemeClr val="tx1"/>
                </a:solidFill>
              </a:defRPr>
            </a:lvl1pPr>
            <a:lvl2pPr marL="499537" indent="0">
              <a:buNone/>
              <a:defRPr sz="1967">
                <a:solidFill>
                  <a:schemeClr val="tx1">
                    <a:tint val="75000"/>
                  </a:schemeClr>
                </a:solidFill>
              </a:defRPr>
            </a:lvl2pPr>
            <a:lvl3pPr marL="999073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49861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4pPr>
            <a:lvl5pPr marL="1998147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5pPr>
            <a:lvl6pPr marL="2497684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6pPr>
            <a:lvl7pPr marL="29972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7pPr>
            <a:lvl8pPr marL="3496757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8pPr>
            <a:lvl9pPr marL="3996294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8275889" y="1308513"/>
            <a:ext cx="4162724" cy="493112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310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246505" y="2766662"/>
            <a:ext cx="5348296" cy="3029690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82726" y="2947396"/>
            <a:ext cx="4788247" cy="2429332"/>
          </a:xfrm>
        </p:spPr>
        <p:txBody>
          <a:bodyPr/>
          <a:lstStyle>
            <a:lvl1pPr>
              <a:defRPr sz="34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725911" y="2765955"/>
            <a:ext cx="5332109" cy="277747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600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3320713" cy="2644944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4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379694" y="539747"/>
            <a:ext cx="4941020" cy="6551854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1158" y="709240"/>
            <a:ext cx="2725754" cy="62128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990" y="539747"/>
            <a:ext cx="7223624" cy="655185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3320713" cy="2644944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988" y="541077"/>
            <a:ext cx="11550734" cy="11742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07" y="2688865"/>
            <a:ext cx="11531697" cy="44000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13320713" cy="629638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988" y="3571053"/>
            <a:ext cx="11539175" cy="1777180"/>
          </a:xfrm>
        </p:spPr>
        <p:txBody>
          <a:bodyPr anchor="b"/>
          <a:lstStyle>
            <a:lvl1pPr algn="r">
              <a:defRPr sz="5244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988" y="6390010"/>
            <a:ext cx="11539175" cy="525065"/>
          </a:xfrm>
        </p:spPr>
        <p:txBody>
          <a:bodyPr anchor="t">
            <a:noAutofit/>
          </a:bodyPr>
          <a:lstStyle>
            <a:lvl1pPr marL="0" indent="0" algn="r">
              <a:buNone/>
              <a:defRPr sz="1967">
                <a:solidFill>
                  <a:schemeClr val="tx1"/>
                </a:solidFill>
              </a:defRPr>
            </a:lvl1pPr>
            <a:lvl2pPr marL="499537" indent="0">
              <a:buNone/>
              <a:defRPr sz="1967">
                <a:solidFill>
                  <a:schemeClr val="tx1">
                    <a:tint val="75000"/>
                  </a:schemeClr>
                </a:solidFill>
              </a:defRPr>
            </a:lvl2pPr>
            <a:lvl3pPr marL="999073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49861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4pPr>
            <a:lvl5pPr marL="1998147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5pPr>
            <a:lvl6pPr marL="2497684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6pPr>
            <a:lvl7pPr marL="29972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7pPr>
            <a:lvl8pPr marL="3496757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8pPr>
            <a:lvl9pPr marL="3996294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2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3320713" cy="2644944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507" y="2688865"/>
            <a:ext cx="5665972" cy="440273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0235" y="2688865"/>
            <a:ext cx="5675488" cy="440273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3320713" cy="2644944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155" y="2631498"/>
            <a:ext cx="5670324" cy="697250"/>
          </a:xfrm>
        </p:spPr>
        <p:txBody>
          <a:bodyPr anchor="b">
            <a:noAutofit/>
          </a:bodyPr>
          <a:lstStyle>
            <a:lvl1pPr marL="0" indent="0" algn="ctr">
              <a:buNone/>
              <a:defRPr sz="2185" b="0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0155" y="3328750"/>
            <a:ext cx="5670323" cy="3762851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0235" y="2631498"/>
            <a:ext cx="5675488" cy="697250"/>
          </a:xfrm>
        </p:spPr>
        <p:txBody>
          <a:bodyPr anchor="b">
            <a:noAutofit/>
          </a:bodyPr>
          <a:lstStyle>
            <a:lvl1pPr marL="0" indent="0" algn="ctr">
              <a:buNone/>
              <a:defRPr sz="2185" b="0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0235" y="3328750"/>
            <a:ext cx="5675488" cy="3762851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3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3320713" cy="2644944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8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4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172502" y="539745"/>
            <a:ext cx="3875957" cy="2195644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502" y="539746"/>
            <a:ext cx="3875957" cy="1958184"/>
          </a:xfrm>
        </p:spPr>
        <p:txBody>
          <a:bodyPr anchor="b"/>
          <a:lstStyle>
            <a:lvl1pPr algn="l">
              <a:defRPr sz="2185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159" y="539746"/>
            <a:ext cx="6831490" cy="655185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2502" y="2735389"/>
            <a:ext cx="3875957" cy="4356210"/>
          </a:xfrm>
        </p:spPr>
        <p:txBody>
          <a:bodyPr/>
          <a:lstStyle>
            <a:lvl1pPr marL="0" indent="0">
              <a:buNone/>
              <a:defRPr sz="1530"/>
            </a:lvl1pPr>
            <a:lvl2pPr marL="499537" indent="0">
              <a:buNone/>
              <a:defRPr sz="1311"/>
            </a:lvl2pPr>
            <a:lvl3pPr marL="999073" indent="0">
              <a:buNone/>
              <a:defRPr sz="1093"/>
            </a:lvl3pPr>
            <a:lvl4pPr marL="1498610" indent="0">
              <a:buNone/>
              <a:defRPr sz="983"/>
            </a:lvl4pPr>
            <a:lvl5pPr marL="1998147" indent="0">
              <a:buNone/>
              <a:defRPr sz="983"/>
            </a:lvl5pPr>
            <a:lvl6pPr marL="2497684" indent="0">
              <a:buNone/>
              <a:defRPr sz="983"/>
            </a:lvl6pPr>
            <a:lvl7pPr marL="2997220" indent="0">
              <a:buNone/>
              <a:defRPr sz="983"/>
            </a:lvl7pPr>
            <a:lvl8pPr marL="3496757" indent="0">
              <a:buNone/>
              <a:defRPr sz="983"/>
            </a:lvl8pPr>
            <a:lvl9pPr marL="3996294" indent="0">
              <a:buNone/>
              <a:defRPr sz="9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1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154" y="880269"/>
            <a:ext cx="5302269" cy="1956692"/>
          </a:xfrm>
        </p:spPr>
        <p:txBody>
          <a:bodyPr anchor="b">
            <a:normAutofit/>
          </a:bodyPr>
          <a:lstStyle>
            <a:lvl1pPr algn="l">
              <a:defRPr sz="2622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662670" y="0"/>
            <a:ext cx="6658044" cy="8297863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53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154" y="2836960"/>
            <a:ext cx="5302269" cy="4254639"/>
          </a:xfrm>
        </p:spPr>
        <p:txBody>
          <a:bodyPr anchor="t">
            <a:normAutofit/>
          </a:bodyPr>
          <a:lstStyle>
            <a:lvl1pPr marL="0" indent="0">
              <a:buNone/>
              <a:defRPr sz="1311"/>
            </a:lvl1pPr>
            <a:lvl2pPr marL="499537" indent="0">
              <a:buNone/>
              <a:defRPr sz="1311"/>
            </a:lvl2pPr>
            <a:lvl3pPr marL="999073" indent="0">
              <a:buNone/>
              <a:defRPr sz="1093"/>
            </a:lvl3pPr>
            <a:lvl4pPr marL="1498610" indent="0">
              <a:buNone/>
              <a:defRPr sz="983"/>
            </a:lvl4pPr>
            <a:lvl5pPr marL="1998147" indent="0">
              <a:buNone/>
              <a:defRPr sz="983"/>
            </a:lvl5pPr>
            <a:lvl6pPr marL="2497684" indent="0">
              <a:buNone/>
              <a:defRPr sz="983"/>
            </a:lvl6pPr>
            <a:lvl7pPr marL="2997220" indent="0">
              <a:buNone/>
              <a:defRPr sz="983"/>
            </a:lvl7pPr>
            <a:lvl8pPr marL="3496757" indent="0">
              <a:buNone/>
              <a:defRPr sz="983"/>
            </a:lvl8pPr>
            <a:lvl9pPr marL="3996294" indent="0">
              <a:buNone/>
              <a:defRPr sz="9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5552" y="7309770"/>
            <a:ext cx="1067317" cy="441784"/>
          </a:xfrm>
        </p:spPr>
        <p:txBody>
          <a:bodyPr/>
          <a:lstStyle/>
          <a:p>
            <a:fld id="{3CBC1C18-307B-4F68-A007-B5B542270E8D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5054" y="7309770"/>
            <a:ext cx="3600496" cy="441784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2869" y="7157952"/>
            <a:ext cx="1160487" cy="59360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011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988" y="541077"/>
            <a:ext cx="11550734" cy="11742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989" y="2643025"/>
            <a:ext cx="11541215" cy="44458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314" y="7309770"/>
            <a:ext cx="9444595" cy="4417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83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98808" y="7309770"/>
            <a:ext cx="1468104" cy="4417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83">
                <a:solidFill>
                  <a:schemeClr val="tx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6912" y="7157952"/>
            <a:ext cx="1160487" cy="593602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185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84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hf sldNum="0" hdr="0" ftr="0" dt="0"/>
  <p:txStyles>
    <p:titleStyle>
      <a:lvl1pPr algn="l" defTabSz="499537" rtl="0" eaLnBrk="1" latinLnBrk="0" hangingPunct="1">
        <a:spcBef>
          <a:spcPct val="0"/>
        </a:spcBef>
        <a:buNone/>
        <a:defRPr sz="437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4653" indent="-374653" algn="l" defTabSz="499537" rtl="0" eaLnBrk="1" latinLnBrk="0" hangingPunct="1">
        <a:spcBef>
          <a:spcPct val="20000"/>
        </a:spcBef>
        <a:spcAft>
          <a:spcPts val="656"/>
        </a:spcAft>
        <a:buClr>
          <a:schemeClr val="accent1"/>
        </a:buClr>
        <a:buFont typeface="Wingdings 2" charset="2"/>
        <a:buChar char=""/>
        <a:defRPr sz="1967" kern="1200">
          <a:solidFill>
            <a:schemeClr val="tx1"/>
          </a:solidFill>
          <a:latin typeface="+mn-lt"/>
          <a:ea typeface="+mn-ea"/>
          <a:cs typeface="+mn-cs"/>
        </a:defRPr>
      </a:lvl1pPr>
      <a:lvl2pPr marL="811747" indent="-312210" algn="l" defTabSz="499537" rtl="0" eaLnBrk="1" latinLnBrk="0" hangingPunct="1">
        <a:spcBef>
          <a:spcPct val="20000"/>
        </a:spcBef>
        <a:spcAft>
          <a:spcPts val="656"/>
        </a:spcAft>
        <a:buClr>
          <a:schemeClr val="accent1"/>
        </a:buClr>
        <a:buFont typeface="Wingdings 2" charset="2"/>
        <a:buChar char=""/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1248842" indent="-249768" algn="l" defTabSz="499537" rtl="0" eaLnBrk="1" latinLnBrk="0" hangingPunct="1">
        <a:spcBef>
          <a:spcPct val="20000"/>
        </a:spcBef>
        <a:spcAft>
          <a:spcPts val="656"/>
        </a:spcAft>
        <a:buClr>
          <a:schemeClr val="accent1"/>
        </a:buClr>
        <a:buFont typeface="Wingdings 2" charset="2"/>
        <a:buChar char=""/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748379" indent="-249768" algn="l" defTabSz="499537" rtl="0" eaLnBrk="1" latinLnBrk="0" hangingPunct="1">
        <a:spcBef>
          <a:spcPct val="20000"/>
        </a:spcBef>
        <a:spcAft>
          <a:spcPts val="656"/>
        </a:spcAft>
        <a:buClr>
          <a:schemeClr val="accent1"/>
        </a:buClr>
        <a:buFont typeface="Wingdings 2" charset="2"/>
        <a:buChar char=""/>
        <a:defRPr sz="1311" kern="1200">
          <a:solidFill>
            <a:schemeClr val="tx1"/>
          </a:solidFill>
          <a:latin typeface="+mn-lt"/>
          <a:ea typeface="+mn-ea"/>
          <a:cs typeface="+mn-cs"/>
        </a:defRPr>
      </a:lvl4pPr>
      <a:lvl5pPr marL="2247915" indent="-249768" algn="l" defTabSz="499537" rtl="0" eaLnBrk="1" latinLnBrk="0" hangingPunct="1">
        <a:spcBef>
          <a:spcPct val="20000"/>
        </a:spcBef>
        <a:spcAft>
          <a:spcPts val="656"/>
        </a:spcAft>
        <a:buClr>
          <a:schemeClr val="accent1"/>
        </a:buClr>
        <a:buFont typeface="Wingdings 2" charset="2"/>
        <a:buChar char=""/>
        <a:defRPr sz="1311" kern="1200">
          <a:solidFill>
            <a:schemeClr val="tx1"/>
          </a:solidFill>
          <a:latin typeface="+mn-lt"/>
          <a:ea typeface="+mn-ea"/>
          <a:cs typeface="+mn-cs"/>
        </a:defRPr>
      </a:lvl5pPr>
      <a:lvl6pPr marL="2622240" indent="-249768" algn="l" defTabSz="499537" rtl="0" eaLnBrk="1" latinLnBrk="0" hangingPunct="1">
        <a:spcBef>
          <a:spcPct val="20000"/>
        </a:spcBef>
        <a:spcAft>
          <a:spcPts val="656"/>
        </a:spcAft>
        <a:buClr>
          <a:schemeClr val="accent1"/>
        </a:buClr>
        <a:buFont typeface="Wingdings 2" charset="2"/>
        <a:buChar char=""/>
        <a:defRPr sz="1311" kern="1200">
          <a:solidFill>
            <a:schemeClr val="tx1"/>
          </a:solidFill>
          <a:latin typeface="+mn-lt"/>
          <a:ea typeface="+mn-ea"/>
          <a:cs typeface="+mn-cs"/>
        </a:defRPr>
      </a:lvl6pPr>
      <a:lvl7pPr marL="3059280" indent="-249768" algn="l" defTabSz="499537" rtl="0" eaLnBrk="1" latinLnBrk="0" hangingPunct="1">
        <a:spcBef>
          <a:spcPct val="20000"/>
        </a:spcBef>
        <a:spcAft>
          <a:spcPts val="656"/>
        </a:spcAft>
        <a:buClr>
          <a:schemeClr val="accent1"/>
        </a:buClr>
        <a:buFont typeface="Wingdings 2" charset="2"/>
        <a:buChar char=""/>
        <a:defRPr sz="1311" kern="1200">
          <a:solidFill>
            <a:schemeClr val="tx1"/>
          </a:solidFill>
          <a:latin typeface="+mn-lt"/>
          <a:ea typeface="+mn-ea"/>
          <a:cs typeface="+mn-cs"/>
        </a:defRPr>
      </a:lvl7pPr>
      <a:lvl8pPr marL="3496320" indent="-249768" algn="l" defTabSz="499537" rtl="0" eaLnBrk="1" latinLnBrk="0" hangingPunct="1">
        <a:spcBef>
          <a:spcPct val="20000"/>
        </a:spcBef>
        <a:spcAft>
          <a:spcPts val="656"/>
        </a:spcAft>
        <a:buClr>
          <a:schemeClr val="accent1"/>
        </a:buClr>
        <a:buFont typeface="Wingdings 2" charset="2"/>
        <a:buChar char=""/>
        <a:defRPr sz="1311" kern="1200">
          <a:solidFill>
            <a:schemeClr val="tx1"/>
          </a:solidFill>
          <a:latin typeface="+mn-lt"/>
          <a:ea typeface="+mn-ea"/>
          <a:cs typeface="+mn-cs"/>
        </a:defRPr>
      </a:lvl8pPr>
      <a:lvl9pPr marL="3933360" indent="-249768" algn="l" defTabSz="499537" rtl="0" eaLnBrk="1" latinLnBrk="0" hangingPunct="1">
        <a:spcBef>
          <a:spcPct val="20000"/>
        </a:spcBef>
        <a:spcAft>
          <a:spcPts val="656"/>
        </a:spcAft>
        <a:buClr>
          <a:schemeClr val="accent1"/>
        </a:buClr>
        <a:buFont typeface="Wingdings 2" charset="2"/>
        <a:buChar char=""/>
        <a:defRPr sz="13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537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1pPr>
      <a:lvl2pPr marL="499537" algn="l" defTabSz="499537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2pPr>
      <a:lvl3pPr marL="999073" algn="l" defTabSz="499537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3pPr>
      <a:lvl4pPr marL="1498610" algn="l" defTabSz="499537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1998147" algn="l" defTabSz="499537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497684" algn="l" defTabSz="499537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2997220" algn="l" defTabSz="499537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496757" algn="l" defTabSz="499537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3996294" algn="l" defTabSz="499537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3F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2D3CE31-FEAC-9347-A668-D23B30A0D411}"/>
              </a:ext>
            </a:extLst>
          </p:cNvPr>
          <p:cNvSpPr/>
          <p:nvPr/>
        </p:nvSpPr>
        <p:spPr>
          <a:xfrm>
            <a:off x="646653" y="2528747"/>
            <a:ext cx="4525078" cy="4945040"/>
          </a:xfrm>
          <a:prstGeom prst="roundRect">
            <a:avLst/>
          </a:prstGeom>
          <a:solidFill>
            <a:srgbClr val="0D6FC5">
              <a:alpha val="2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noProof="1"/>
              <a:t>Mass import via DSP-TOOLS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E1F1B0-05F5-7C4E-8928-C22A0EE98873}"/>
              </a:ext>
            </a:extLst>
          </p:cNvPr>
          <p:cNvGrpSpPr/>
          <p:nvPr/>
        </p:nvGrpSpPr>
        <p:grpSpPr>
          <a:xfrm>
            <a:off x="5727073" y="2528752"/>
            <a:ext cx="4708187" cy="4051207"/>
            <a:chOff x="3005847" y="1464136"/>
            <a:chExt cx="4708187" cy="405120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77795E2-7E87-C346-B896-049D9C3B7398}"/>
                </a:ext>
              </a:extLst>
            </p:cNvPr>
            <p:cNvSpPr/>
            <p:nvPr/>
          </p:nvSpPr>
          <p:spPr>
            <a:xfrm>
              <a:off x="3005847" y="1464136"/>
              <a:ext cx="4708187" cy="4051207"/>
            </a:xfrm>
            <a:prstGeom prst="roundRect">
              <a:avLst/>
            </a:prstGeom>
            <a:solidFill>
              <a:srgbClr val="0D6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H" sz="2400" b="1" noProof="1">
                  <a:solidFill>
                    <a:schemeClr val="tx1"/>
                  </a:solidFill>
                </a:rPr>
                <a:t>Graph Database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4A4AB8D-0D6D-6842-B8FD-19EC9F561C03}"/>
                </a:ext>
              </a:extLst>
            </p:cNvPr>
            <p:cNvSpPr/>
            <p:nvPr/>
          </p:nvSpPr>
          <p:spPr>
            <a:xfrm>
              <a:off x="3200400" y="2156959"/>
              <a:ext cx="2057183" cy="437786"/>
            </a:xfrm>
            <a:prstGeom prst="roundRect">
              <a:avLst/>
            </a:prstGeom>
            <a:solidFill>
              <a:srgbClr val="0D6FC5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1200" noProof="1">
                  <a:solidFill>
                    <a:schemeClr val="tx1"/>
                  </a:solidFill>
                </a:rPr>
                <a:t>based on RDF: Resource Description Framework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795AFBE-B214-9349-BE35-610E65B71F14}"/>
                </a:ext>
              </a:extLst>
            </p:cNvPr>
            <p:cNvSpPr/>
            <p:nvPr/>
          </p:nvSpPr>
          <p:spPr>
            <a:xfrm>
              <a:off x="5392365" y="2150435"/>
              <a:ext cx="2057182" cy="437786"/>
            </a:xfrm>
            <a:prstGeom prst="roundRect">
              <a:avLst/>
            </a:prstGeom>
            <a:solidFill>
              <a:srgbClr val="0D6FC5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noProof="1">
                  <a:solidFill>
                    <a:schemeClr val="tx1"/>
                  </a:solidFill>
                </a:rPr>
                <a:t>a</a:t>
              </a:r>
              <a:r>
                <a:rPr lang="en-CH" sz="1200" noProof="1">
                  <a:solidFill>
                    <a:schemeClr val="tx1"/>
                  </a:solidFill>
                </a:rPr>
                <a:t>ccessible via DSP-API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E09185C-2CBC-1748-B7BC-DF9839A77AE6}"/>
                </a:ext>
              </a:extLst>
            </p:cNvPr>
            <p:cNvSpPr/>
            <p:nvPr/>
          </p:nvSpPr>
          <p:spPr>
            <a:xfrm>
              <a:off x="3188559" y="2791421"/>
              <a:ext cx="4345022" cy="254906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H" sz="2400" b="1" noProof="1">
                  <a:solidFill>
                    <a:schemeClr val="tx1"/>
                  </a:solidFill>
                </a:rPr>
                <a:t>Data model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DE5D0B2-3EEA-CB4D-B648-BDF486CF4A03}"/>
                </a:ext>
              </a:extLst>
            </p:cNvPr>
            <p:cNvSpPr/>
            <p:nvPr/>
          </p:nvSpPr>
          <p:spPr>
            <a:xfrm>
              <a:off x="4262193" y="4051030"/>
              <a:ext cx="2298971" cy="108625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H" sz="2400" b="1" noProof="1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EF7ECDF-95CD-7342-AB16-73D651535EE8}"/>
                </a:ext>
              </a:extLst>
            </p:cNvPr>
            <p:cNvSpPr/>
            <p:nvPr/>
          </p:nvSpPr>
          <p:spPr>
            <a:xfrm>
              <a:off x="3371463" y="3453682"/>
              <a:ext cx="3979775" cy="43778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r>
                <a:rPr lang="en-GB" sz="1200" noProof="1">
                  <a:solidFill>
                    <a:schemeClr val="tx1"/>
                  </a:solidFill>
                </a:rPr>
                <a:t>D</a:t>
              </a:r>
              <a:r>
                <a:rPr lang="en-CH" sz="1200" noProof="1">
                  <a:solidFill>
                    <a:schemeClr val="tx1"/>
                  </a:solidFill>
                </a:rPr>
                <a:t>efines data structure:</a:t>
              </a:r>
            </a:p>
            <a:p>
              <a:endParaRPr lang="en-GB" sz="1200" noProof="1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noProof="1">
                  <a:solidFill>
                    <a:schemeClr val="tx1"/>
                  </a:solidFill>
                </a:rPr>
                <a:t>r</a:t>
              </a:r>
              <a:r>
                <a:rPr lang="en-CH" sz="1200" noProof="1">
                  <a:solidFill>
                    <a:schemeClr val="tx1"/>
                  </a:solidFill>
                </a:rPr>
                <a:t>esource classes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H" sz="1200" noProof="1">
                  <a:solidFill>
                    <a:schemeClr val="tx1"/>
                  </a:solidFill>
                </a:rPr>
                <a:t>property classes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FA6DB1C-5269-BD4E-A5B2-F320FC89B1D9}"/>
                </a:ext>
              </a:extLst>
            </p:cNvPr>
            <p:cNvSpPr/>
            <p:nvPr/>
          </p:nvSpPr>
          <p:spPr>
            <a:xfrm>
              <a:off x="4424320" y="4594157"/>
              <a:ext cx="1974715" cy="43778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200" noProof="1">
                  <a:solidFill>
                    <a:schemeClr val="tx1"/>
                  </a:solidFill>
                </a:rPr>
                <a:t>resources </a:t>
              </a:r>
            </a:p>
            <a:p>
              <a:pPr algn="ctr"/>
              <a:r>
                <a:rPr lang="de-CH" sz="1200" noProof="1">
                  <a:solidFill>
                    <a:schemeClr val="tx1"/>
                  </a:solidFill>
                </a:rPr>
                <a:t>with their properties</a:t>
              </a:r>
              <a:endParaRPr lang="en-CH" sz="12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41C23C5-2875-804A-87DD-252B7F8CF21E}"/>
              </a:ext>
            </a:extLst>
          </p:cNvPr>
          <p:cNvGrpSpPr/>
          <p:nvPr/>
        </p:nvGrpSpPr>
        <p:grpSpPr>
          <a:xfrm>
            <a:off x="10816532" y="2528747"/>
            <a:ext cx="1767404" cy="4945040"/>
            <a:chOff x="9418401" y="1982551"/>
            <a:chExt cx="1767404" cy="4945040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9BF71D6-5CE8-174C-BFA8-C93F379A8802}"/>
                </a:ext>
              </a:extLst>
            </p:cNvPr>
            <p:cNvSpPr/>
            <p:nvPr/>
          </p:nvSpPr>
          <p:spPr>
            <a:xfrm>
              <a:off x="9418401" y="1982551"/>
              <a:ext cx="1767404" cy="4945040"/>
            </a:xfrm>
            <a:prstGeom prst="roundRect">
              <a:avLst/>
            </a:prstGeom>
            <a:solidFill>
              <a:srgbClr val="0D6FC5">
                <a:alpha val="2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noProof="1">
                  <a:solidFill>
                    <a:schemeClr val="tx1"/>
                  </a:solidFill>
                </a:rPr>
                <a:t>Browser access (DSP-APP)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29A1AD0-3879-1544-AE3F-D616CA7C0F11}"/>
                </a:ext>
              </a:extLst>
            </p:cNvPr>
            <p:cNvGrpSpPr/>
            <p:nvPr/>
          </p:nvGrpSpPr>
          <p:grpSpPr>
            <a:xfrm>
              <a:off x="9652363" y="4026389"/>
              <a:ext cx="1267636" cy="1171143"/>
              <a:chOff x="8922261" y="3008282"/>
              <a:chExt cx="1550033" cy="1171143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91D11F3-34F1-6044-B00A-4D56B80263BD}"/>
                  </a:ext>
                </a:extLst>
              </p:cNvPr>
              <p:cNvSpPr/>
              <p:nvPr/>
            </p:nvSpPr>
            <p:spPr>
              <a:xfrm>
                <a:off x="8922262" y="3008282"/>
                <a:ext cx="1550032" cy="437786"/>
              </a:xfrm>
              <a:prstGeom prst="roundRect">
                <a:avLst/>
              </a:prstGeom>
              <a:solidFill>
                <a:srgbClr val="0D6FC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noProof="1">
                    <a:solidFill>
                      <a:schemeClr val="tx1"/>
                    </a:solidFill>
                  </a:rPr>
                  <a:t>ontology editor</a:t>
                </a:r>
                <a:endParaRPr lang="en-CH" sz="12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8272AF57-963A-C443-87C3-5ABB391ED53A}"/>
                  </a:ext>
                </a:extLst>
              </p:cNvPr>
              <p:cNvSpPr/>
              <p:nvPr/>
            </p:nvSpPr>
            <p:spPr>
              <a:xfrm>
                <a:off x="8922261" y="3741639"/>
                <a:ext cx="1550033" cy="437786"/>
              </a:xfrm>
              <a:prstGeom prst="roundRect">
                <a:avLst/>
              </a:prstGeom>
              <a:solidFill>
                <a:srgbClr val="0D6FC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noProof="1">
                    <a:solidFill>
                      <a:schemeClr val="tx1"/>
                    </a:solidFill>
                  </a:rPr>
                  <a:t>data viewer</a:t>
                </a:r>
                <a:endParaRPr lang="en-CH" sz="1200" noProof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6A74A7A-F76A-764B-ACE9-B2954763ACBC}"/>
              </a:ext>
            </a:extLst>
          </p:cNvPr>
          <p:cNvSpPr/>
          <p:nvPr/>
        </p:nvSpPr>
        <p:spPr>
          <a:xfrm>
            <a:off x="5462439" y="7160959"/>
            <a:ext cx="2020745" cy="22200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100" noProof="1"/>
              <a:t>bulk data import (once)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26CF7E-2F94-2646-83A2-76A71B63014A}"/>
              </a:ext>
            </a:extLst>
          </p:cNvPr>
          <p:cNvGrpSpPr/>
          <p:nvPr/>
        </p:nvGrpSpPr>
        <p:grpSpPr>
          <a:xfrm>
            <a:off x="733756" y="5509892"/>
            <a:ext cx="4360194" cy="1820343"/>
            <a:chOff x="67602" y="4963690"/>
            <a:chExt cx="4360194" cy="182034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496419B-3104-4646-9A0F-E97B630D2761}"/>
                </a:ext>
              </a:extLst>
            </p:cNvPr>
            <p:cNvSpPr/>
            <p:nvPr/>
          </p:nvSpPr>
          <p:spPr>
            <a:xfrm>
              <a:off x="67602" y="4963690"/>
              <a:ext cx="1843022" cy="108625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noProof="1"/>
                <a:t>p</a:t>
              </a:r>
              <a:r>
                <a:rPr lang="en-CH" sz="1200" b="1" noProof="1"/>
                <a:t>roject’s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noProof="1"/>
                <a:t>custom</a:t>
              </a:r>
              <a:r>
                <a:rPr lang="en-CH" sz="1100" noProof="1"/>
                <a:t> database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noProof="1"/>
                <a:t>custom f</a:t>
              </a:r>
              <a:r>
                <a:rPr lang="en-CH" sz="1100" noProof="1"/>
                <a:t>ileserver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H" sz="1100" noProof="1"/>
                <a:t>files on a drive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H" sz="1100" noProof="1"/>
                <a:t>…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7A27BE9F-F7A5-0746-9893-EFBBE91C31E4}"/>
                </a:ext>
              </a:extLst>
            </p:cNvPr>
            <p:cNvSpPr/>
            <p:nvPr/>
          </p:nvSpPr>
          <p:spPr>
            <a:xfrm>
              <a:off x="2022981" y="4963691"/>
              <a:ext cx="986633" cy="108625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100" noProof="1"/>
                <a:t>export.xyz</a:t>
              </a:r>
              <a:endParaRPr lang="en-CH" sz="1100" noProof="1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E54226E-6472-2748-B4AC-8FBAD741000E}"/>
                </a:ext>
              </a:extLst>
            </p:cNvPr>
            <p:cNvSpPr/>
            <p:nvPr/>
          </p:nvSpPr>
          <p:spPr>
            <a:xfrm>
              <a:off x="3112559" y="4963690"/>
              <a:ext cx="1315237" cy="1086254"/>
            </a:xfrm>
            <a:prstGeom prst="roundRect">
              <a:avLst/>
            </a:prstGeom>
            <a:solidFill>
              <a:srgbClr val="0D6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noProof="1"/>
                <a:t>data.xml</a:t>
              </a:r>
            </a:p>
            <a:p>
              <a:pPr algn="ctr"/>
              <a:r>
                <a:rPr lang="de-CH" sz="1100" noProof="1"/>
                <a:t>DaSCH-specific </a:t>
              </a:r>
            </a:p>
            <a:p>
              <a:pPr algn="ctr"/>
              <a:r>
                <a:rPr lang="de-CH" sz="1100" noProof="1"/>
                <a:t>XML format</a:t>
              </a:r>
              <a:endParaRPr lang="en-CH" sz="1100" noProof="1"/>
            </a:p>
          </p:txBody>
        </p:sp>
        <p:sp>
          <p:nvSpPr>
            <p:cNvPr id="41" name="Curved Down Arrow 40">
              <a:extLst>
                <a:ext uri="{FF2B5EF4-FFF2-40B4-BE49-F238E27FC236}">
                  <a16:creationId xmlns:a16="http://schemas.microsoft.com/office/drawing/2014/main" id="{81C139FD-F729-4145-A258-88A847488976}"/>
                </a:ext>
              </a:extLst>
            </p:cNvPr>
            <p:cNvSpPr/>
            <p:nvPr/>
          </p:nvSpPr>
          <p:spPr>
            <a:xfrm flipV="1">
              <a:off x="1109882" y="6150092"/>
              <a:ext cx="1334277" cy="316671"/>
            </a:xfrm>
            <a:prstGeom prst="curvedDownArrow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noProof="1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124A8218-DB7F-EE43-990B-267F85432229}"/>
                </a:ext>
              </a:extLst>
            </p:cNvPr>
            <p:cNvSpPr/>
            <p:nvPr/>
          </p:nvSpPr>
          <p:spPr>
            <a:xfrm>
              <a:off x="1397369" y="6562028"/>
              <a:ext cx="760564" cy="22200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1100" noProof="1"/>
                <a:t>export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F55E675-66C9-D44F-B211-ED874603D592}"/>
                </a:ext>
              </a:extLst>
            </p:cNvPr>
            <p:cNvSpPr/>
            <p:nvPr/>
          </p:nvSpPr>
          <p:spPr>
            <a:xfrm>
              <a:off x="2687894" y="6561544"/>
              <a:ext cx="946825" cy="22200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1100" noProof="1"/>
                <a:t>conversion</a:t>
              </a:r>
            </a:p>
          </p:txBody>
        </p:sp>
        <p:sp>
          <p:nvSpPr>
            <p:cNvPr id="47" name="Curved Down Arrow 46">
              <a:extLst>
                <a:ext uri="{FF2B5EF4-FFF2-40B4-BE49-F238E27FC236}">
                  <a16:creationId xmlns:a16="http://schemas.microsoft.com/office/drawing/2014/main" id="{7912245E-C896-184F-9A85-C9D4766880DF}"/>
                </a:ext>
              </a:extLst>
            </p:cNvPr>
            <p:cNvSpPr/>
            <p:nvPr/>
          </p:nvSpPr>
          <p:spPr>
            <a:xfrm flipV="1">
              <a:off x="2494169" y="6171516"/>
              <a:ext cx="1334277" cy="316671"/>
            </a:xfrm>
            <a:prstGeom prst="curvedDownArrow">
              <a:avLst/>
            </a:prstGeom>
            <a:solidFill>
              <a:srgbClr val="0D6FC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noProof="1">
                <a:solidFill>
                  <a:schemeClr val="tx1"/>
                </a:solidFill>
              </a:endParaRPr>
            </a:p>
          </p:txBody>
        </p:sp>
      </p:grpSp>
      <p:sp>
        <p:nvSpPr>
          <p:cNvPr id="48" name="Curved Down Arrow 47">
            <a:extLst>
              <a:ext uri="{FF2B5EF4-FFF2-40B4-BE49-F238E27FC236}">
                <a16:creationId xmlns:a16="http://schemas.microsoft.com/office/drawing/2014/main" id="{F28BC851-876E-7A48-92AD-0AD94505AA93}"/>
              </a:ext>
            </a:extLst>
          </p:cNvPr>
          <p:cNvSpPr/>
          <p:nvPr/>
        </p:nvSpPr>
        <p:spPr>
          <a:xfrm rot="20968978" flipV="1">
            <a:off x="4664118" y="6441456"/>
            <a:ext cx="3744128" cy="604885"/>
          </a:xfrm>
          <a:prstGeom prst="curvedDownArrow">
            <a:avLst/>
          </a:prstGeom>
          <a:solidFill>
            <a:srgbClr val="0D6FC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noProof="1">
              <a:solidFill>
                <a:schemeClr val="tx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0C3D07-281D-374D-9473-E1950BAC2F34}"/>
              </a:ext>
            </a:extLst>
          </p:cNvPr>
          <p:cNvGrpSpPr/>
          <p:nvPr/>
        </p:nvGrpSpPr>
        <p:grpSpPr>
          <a:xfrm>
            <a:off x="733761" y="3331841"/>
            <a:ext cx="4282903" cy="1580689"/>
            <a:chOff x="67602" y="2785639"/>
            <a:chExt cx="4282903" cy="158068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AD91DB-4758-E445-A533-25A2BE635A1F}"/>
                </a:ext>
              </a:extLst>
            </p:cNvPr>
            <p:cNvGrpSpPr/>
            <p:nvPr/>
          </p:nvGrpSpPr>
          <p:grpSpPr>
            <a:xfrm>
              <a:off x="67602" y="2785639"/>
              <a:ext cx="3954428" cy="1094049"/>
              <a:chOff x="46527" y="1974757"/>
              <a:chExt cx="3954428" cy="1094049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5B9B4020-956A-E84F-8F60-13DA9246E0E1}"/>
                  </a:ext>
                </a:extLst>
              </p:cNvPr>
              <p:cNvSpPr/>
              <p:nvPr/>
            </p:nvSpPr>
            <p:spPr>
              <a:xfrm>
                <a:off x="2157933" y="1982552"/>
                <a:ext cx="1843022" cy="108625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noProof="1"/>
                  <a:t>data_model.json</a:t>
                </a:r>
              </a:p>
              <a:p>
                <a:r>
                  <a:rPr lang="en-GB" sz="1100" noProof="1"/>
                  <a:t>Definition of resource classes and properties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601DE40-7F2D-D043-A5C4-5BCAF13A9E48}"/>
                  </a:ext>
                </a:extLst>
              </p:cNvPr>
              <p:cNvSpPr/>
              <p:nvPr/>
            </p:nvSpPr>
            <p:spPr>
              <a:xfrm>
                <a:off x="46527" y="1974757"/>
                <a:ext cx="1843022" cy="1086254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/>
                <a:r>
                  <a:rPr lang="en-GB" sz="1200" b="1" noProof="1"/>
                  <a:t>helper files</a:t>
                </a:r>
              </a:p>
              <a:p>
                <a:pPr lvl="0"/>
                <a:r>
                  <a:rPr lang="en-GB" sz="1100" noProof="1"/>
                  <a:t>resource_classes.xlsx</a:t>
                </a:r>
              </a:p>
              <a:p>
                <a:pPr lvl="0"/>
                <a:r>
                  <a:rPr lang="en-GB" sz="1100" noProof="1"/>
                  <a:t>properties.xlsx</a:t>
                </a:r>
              </a:p>
              <a:p>
                <a:pPr lvl="0"/>
                <a:r>
                  <a:rPr lang="en-GB" sz="1100" noProof="1"/>
                  <a:t>list1.xlsx</a:t>
                </a:r>
              </a:p>
              <a:p>
                <a:pPr lvl="0"/>
                <a:r>
                  <a:rPr lang="en-GB" sz="1100" noProof="1"/>
                  <a:t>list2.xlsx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D8F64E3-2A41-3B48-AAB7-4F26D7B02488}"/>
                </a:ext>
              </a:extLst>
            </p:cNvPr>
            <p:cNvGrpSpPr/>
            <p:nvPr/>
          </p:nvGrpSpPr>
          <p:grpSpPr>
            <a:xfrm>
              <a:off x="1397369" y="4001161"/>
              <a:ext cx="2953136" cy="365167"/>
              <a:chOff x="1397369" y="3217518"/>
              <a:chExt cx="2953136" cy="365167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C0BADA13-4548-0D48-B423-F6A7E2CDB923}"/>
                  </a:ext>
                </a:extLst>
              </p:cNvPr>
              <p:cNvSpPr/>
              <p:nvPr/>
            </p:nvSpPr>
            <p:spPr>
              <a:xfrm>
                <a:off x="2731646" y="3217518"/>
                <a:ext cx="1618859" cy="36516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H" sz="1100" noProof="1"/>
                  <a:t>data model creation</a:t>
                </a:r>
              </a:p>
            </p:txBody>
          </p:sp>
          <p:sp>
            <p:nvSpPr>
              <p:cNvPr id="50" name="Curved Down Arrow 49">
                <a:extLst>
                  <a:ext uri="{FF2B5EF4-FFF2-40B4-BE49-F238E27FC236}">
                    <a16:creationId xmlns:a16="http://schemas.microsoft.com/office/drawing/2014/main" id="{D9E3BD4B-269D-BF4A-9CC0-44203920997C}"/>
                  </a:ext>
                </a:extLst>
              </p:cNvPr>
              <p:cNvSpPr/>
              <p:nvPr/>
            </p:nvSpPr>
            <p:spPr>
              <a:xfrm flipV="1">
                <a:off x="1397369" y="3217518"/>
                <a:ext cx="1334277" cy="316671"/>
              </a:xfrm>
              <a:prstGeom prst="curvedDownArrow">
                <a:avLst/>
              </a:prstGeom>
              <a:solidFill>
                <a:srgbClr val="0D6FC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noProof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64766488-4E4C-3848-BC6A-A03CBBE2C6FC}"/>
              </a:ext>
            </a:extLst>
          </p:cNvPr>
          <p:cNvSpPr/>
          <p:nvPr/>
        </p:nvSpPr>
        <p:spPr>
          <a:xfrm>
            <a:off x="4970286" y="4156185"/>
            <a:ext cx="2051746" cy="152083"/>
          </a:xfrm>
          <a:prstGeom prst="rightArrow">
            <a:avLst/>
          </a:prstGeom>
          <a:solidFill>
            <a:srgbClr val="0D6FC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noProof="1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F829E5B7-D800-5D46-A0B4-18A67DEA5784}"/>
              </a:ext>
            </a:extLst>
          </p:cNvPr>
          <p:cNvSpPr/>
          <p:nvPr/>
        </p:nvSpPr>
        <p:spPr>
          <a:xfrm rot="11621457">
            <a:off x="9367866" y="4344069"/>
            <a:ext cx="1605813" cy="151389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noProof="1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97F2E601-A152-D64A-AD79-49CF3F35F54F}"/>
              </a:ext>
            </a:extLst>
          </p:cNvPr>
          <p:cNvSpPr/>
          <p:nvPr/>
        </p:nvSpPr>
        <p:spPr>
          <a:xfrm rot="10015457">
            <a:off x="9214679" y="5583880"/>
            <a:ext cx="1728000" cy="180000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166AA9-2D2E-B60A-B5CA-873A181A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68" y="517542"/>
            <a:ext cx="10032004" cy="871773"/>
          </a:xfrm>
        </p:spPr>
        <p:txBody>
          <a:bodyPr/>
          <a:lstStyle/>
          <a:p>
            <a:r>
              <a:rPr lang="en-CH" sz="4400" dirty="0"/>
              <a:t>The DaSCH Service Platform (DSP)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D540F2-64C4-2F04-120F-E490E4728D15}"/>
              </a:ext>
            </a:extLst>
          </p:cNvPr>
          <p:cNvSpPr/>
          <p:nvPr/>
        </p:nvSpPr>
        <p:spPr>
          <a:xfrm>
            <a:off x="871765" y="1547079"/>
            <a:ext cx="2526040" cy="36427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researcher’s responsibilities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CBD1E4-46E6-6455-0EC6-9BD219A972BF}"/>
              </a:ext>
            </a:extLst>
          </p:cNvPr>
          <p:cNvSpPr/>
          <p:nvPr/>
        </p:nvSpPr>
        <p:spPr>
          <a:xfrm>
            <a:off x="3573674" y="1541426"/>
            <a:ext cx="2526040" cy="364272"/>
          </a:xfrm>
          <a:prstGeom prst="roundRect">
            <a:avLst/>
          </a:prstGeom>
          <a:solidFill>
            <a:srgbClr val="0D6F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responsibilities of DaSCH</a:t>
            </a:r>
          </a:p>
        </p:txBody>
      </p:sp>
    </p:spTree>
    <p:extLst>
      <p:ext uri="{BB962C8B-B14F-4D97-AF65-F5344CB8AC3E}">
        <p14:creationId xmlns:p14="http://schemas.microsoft.com/office/powerpoint/2010/main" val="3224901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3077</TotalTime>
  <Words>115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2</vt:lpstr>
      <vt:lpstr>Quotable</vt:lpstr>
      <vt:lpstr>The DaSCH Service Platform (DSP)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DaSCH,  Swiss National Data &amp; Service Center for the Humanities </dc:title>
  <dc:creator>Johannes Nussbaum</dc:creator>
  <cp:lastModifiedBy>Johannes Nussbaum</cp:lastModifiedBy>
  <cp:revision>17</cp:revision>
  <dcterms:created xsi:type="dcterms:W3CDTF">2022-03-28T12:56:11Z</dcterms:created>
  <dcterms:modified xsi:type="dcterms:W3CDTF">2022-08-10T09:32:51Z</dcterms:modified>
</cp:coreProperties>
</file>