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F004C-045D-4EC2-BE8A-A31A054A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17FD33-3C96-41CA-9A1C-5E3164878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6316CA-AB47-45C5-B2B1-B36BDCA9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3FC8-B147-4DC7-B10D-10E6AFB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12F7C-5834-4B27-8301-11CE64F2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35B2A-B089-44B7-A19B-B9B3B929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EB7042-7DDB-415B-A3F9-962288C24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8C564-257C-4979-968D-3B103ACB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E5E7E-61E2-457E-BAB0-FFE5D046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2C1FC-C5CB-4F0C-B9FB-1D8EAFA8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9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59B2AA-8E9A-404B-B567-CC2E24A7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3DC33C-1C3E-41D2-B19B-80A3AB85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29EDD-7DD1-44EB-B6EC-98F7CD2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B534D-A914-4828-8A17-DB24AEC8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9E6AD-C082-42C6-A7E2-70E005C8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0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C2C69-CE9A-46F7-8BA5-6B5784EE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2B1E0-5A14-4750-9228-30CC5DA0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04340-651D-4505-AACF-F668C2E3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E3C5D-5C1F-4066-9614-2E5C2642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CA8C3-584B-4D06-94F9-EBE5B297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F856D-4475-4587-BC9B-7D86D4BD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7979E-8BF2-49C3-9998-E25D4B31D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CD5C8-F5B1-46DE-8077-E3113855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EABA5-9688-4B1D-B71F-1B07F9DB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B1994-F982-408D-AD02-4CD4AA65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9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E4A90-25CD-4A91-B444-417B213F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E3048-A7FB-4BC0-B200-68DB6201E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D34F71-8EDF-4A05-9B9F-586485B69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F6BA4-A0DA-4A38-9C39-8FE96DB5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F572F-4D00-43E9-B7FD-E76BF096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7A4020-0118-4521-97B8-D94060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D250F-E78F-4378-A447-016C373E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B770C-5D83-4991-AF15-80E4E185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A4C0EA-AECE-4245-805A-8B832969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B35EA6-4AFC-4019-B6E1-B59F850B2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2F43B-CB6D-4BC1-AC0C-C76F71CAA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90C39-522A-467C-A87C-1113A880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40A001-D2D5-4481-B0C7-2967CE27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EF10E3-17EF-4F9E-927A-D9954C5E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7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97AC-2268-463B-BA09-75054718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20C933-FFD5-4B88-BDDB-57D2FDB0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3DB855-E962-4254-B31A-18CE005F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E1FD75-B188-4E98-BE5F-BF91B523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CA60EC-4241-4A58-B777-8B1AD3BB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4F7882-9EB8-4953-8771-A7724E07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1289BE-0E17-4613-86A0-96E6E90D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8E7CC-1EF3-4FAF-ACDB-9D8EF173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F6A67-A804-4F40-A7BA-7480E38D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E412FC-508D-4053-9D86-D61FEAB1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E7CE4-CC71-4171-8C43-0C99EE90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5F4F9D-90EA-48F5-B70D-42D4C941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7A1BA5-2DA9-4029-9B34-BA3DB857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1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C0711-E350-44DA-B027-9DA3DD8C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4AFC2E-B4D0-4EDA-9B34-2243BC78A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791F00-68BD-41E5-AD7D-1AF399ED1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D2430-07DD-49FA-A506-2FDEC6C0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A8C92D-477C-4F63-9DD4-0A24DD6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3DF286-D087-4970-9D1B-89FD3655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33FE7-E2DD-47DD-AEFA-ED40960C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FBC8BE-3367-45D9-8406-B77BC187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FFCFA-B62D-41FD-AA5A-B3A951701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8545-582D-4816-B862-643A4FD64FE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14225-B593-4231-B08D-EE4FEF7FC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36643-13EB-424A-812A-1CA44DBD1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897C-557B-4ACB-9D7C-1ED8B0FBC2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innen, Foto, Objekt enthält.&#10;&#10;Automatisch generierte Beschreibung">
            <a:extLst>
              <a:ext uri="{FF2B5EF4-FFF2-40B4-BE49-F238E27FC236}">
                <a16:creationId xmlns:a16="http://schemas.microsoft.com/office/drawing/2014/main" id="{6CFFF16B-B507-44D5-9F88-8C79987D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82" y="1142668"/>
            <a:ext cx="5452475" cy="554689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E81DA80-2F73-4BBD-84DB-0483AADBE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3" y="896856"/>
            <a:ext cx="5754420" cy="58583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FF7379-05D4-4C29-BA05-24220B7C06BB}"/>
              </a:ext>
            </a:extLst>
          </p:cNvPr>
          <p:cNvSpPr txBox="1"/>
          <p:nvPr/>
        </p:nvSpPr>
        <p:spPr>
          <a:xfrm>
            <a:off x="639678" y="168442"/>
            <a:ext cx="1091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Central- and </a:t>
            </a:r>
            <a:r>
              <a:rPr lang="de-CH" b="1" dirty="0" err="1"/>
              <a:t>spherical</a:t>
            </a:r>
            <a:r>
              <a:rPr lang="de-CH" b="1" dirty="0"/>
              <a:t> </a:t>
            </a:r>
            <a:r>
              <a:rPr lang="de-CH" b="1" dirty="0" err="1"/>
              <a:t>projection</a:t>
            </a:r>
            <a:r>
              <a:rPr lang="de-CH" b="1" dirty="0"/>
              <a:t> </a:t>
            </a:r>
            <a:r>
              <a:rPr lang="de-CH" b="1" dirty="0" err="1"/>
              <a:t>applied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an </a:t>
            </a:r>
            <a:r>
              <a:rPr lang="de-CH" b="1" dirty="0" err="1"/>
              <a:t>image</a:t>
            </a:r>
            <a:r>
              <a:rPr lang="de-CH" b="1" dirty="0"/>
              <a:t>: </a:t>
            </a:r>
          </a:p>
          <a:p>
            <a:r>
              <a:rPr lang="de-CH" dirty="0"/>
              <a:t> a </a:t>
            </a:r>
            <a:r>
              <a:rPr lang="de-CH" dirty="0" err="1"/>
              <a:t>low</a:t>
            </a:r>
            <a:r>
              <a:rPr lang="de-CH" dirty="0"/>
              <a:t>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electron</a:t>
            </a:r>
            <a:r>
              <a:rPr lang="de-CH" dirty="0"/>
              <a:t> </a:t>
            </a:r>
            <a:r>
              <a:rPr lang="de-CH" dirty="0" err="1"/>
              <a:t>diffraction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(</a:t>
            </a:r>
            <a:r>
              <a:rPr lang="de-CH" dirty="0" err="1"/>
              <a:t>right</a:t>
            </a:r>
            <a:r>
              <a:rPr lang="de-CH" dirty="0"/>
              <a:t>)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C40E40-4319-47A2-842B-2FC405D809AE}"/>
              </a:ext>
            </a:extLst>
          </p:cNvPr>
          <p:cNvSpPr txBox="1"/>
          <p:nvPr/>
        </p:nvSpPr>
        <p:spPr>
          <a:xfrm>
            <a:off x="6437582" y="168442"/>
            <a:ext cx="64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Code: </a:t>
            </a:r>
            <a:r>
              <a:rPr lang="en-GB" i="1" dirty="0"/>
              <a:t>data-analysis/LEED-correction/LEEDcorrection.py</a:t>
            </a:r>
          </a:p>
        </p:txBody>
      </p:sp>
    </p:spTree>
    <p:extLst>
      <p:ext uri="{BB962C8B-B14F-4D97-AF65-F5344CB8AC3E}">
        <p14:creationId xmlns:p14="http://schemas.microsoft.com/office/powerpoint/2010/main" val="26377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B4D5AF4-61D6-43FC-8235-8797A3F0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" y="1742319"/>
            <a:ext cx="5205085" cy="48827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0DCD40-958A-40CC-A4A8-4A6AA0620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87" y="1742319"/>
            <a:ext cx="4944488" cy="476676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D58359-E51E-4813-A351-271B4AECAA4D}"/>
              </a:ext>
            </a:extLst>
          </p:cNvPr>
          <p:cNvSpPr txBox="1"/>
          <p:nvPr/>
        </p:nvSpPr>
        <p:spPr>
          <a:xfrm>
            <a:off x="156411" y="204537"/>
            <a:ext cx="638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Adsorption </a:t>
            </a:r>
            <a:r>
              <a:rPr lang="de-CH" b="1" dirty="0" err="1"/>
              <a:t>geometry</a:t>
            </a:r>
            <a:r>
              <a:rPr lang="de-CH" b="1" dirty="0"/>
              <a:t> </a:t>
            </a:r>
            <a:r>
              <a:rPr lang="de-CH" b="1" dirty="0" err="1"/>
              <a:t>visaulization</a:t>
            </a:r>
            <a:r>
              <a:rPr lang="de-CH" b="1" dirty="0"/>
              <a:t> in </a:t>
            </a:r>
            <a:r>
              <a:rPr lang="de-CH" b="1" dirty="0" err="1"/>
              <a:t>reciprocal</a:t>
            </a:r>
            <a:r>
              <a:rPr lang="de-CH" b="1" dirty="0"/>
              <a:t>- and real </a:t>
            </a:r>
            <a:r>
              <a:rPr lang="de-CH" b="1" dirty="0" err="1"/>
              <a:t>space</a:t>
            </a:r>
            <a:r>
              <a:rPr lang="de-CH" b="1" dirty="0"/>
              <a:t>:</a:t>
            </a:r>
          </a:p>
          <a:p>
            <a:r>
              <a:rPr lang="de-CH" dirty="0"/>
              <a:t>Adsorption </a:t>
            </a:r>
            <a:r>
              <a:rPr lang="de-CH" dirty="0" err="1"/>
              <a:t>geometry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layer</a:t>
            </a:r>
            <a:r>
              <a:rPr lang="de-CH" dirty="0"/>
              <a:t> </a:t>
            </a:r>
            <a:r>
              <a:rPr lang="de-CH" dirty="0" err="1"/>
              <a:t>Pentacene</a:t>
            </a:r>
            <a:r>
              <a:rPr lang="de-CH" dirty="0"/>
              <a:t> </a:t>
            </a:r>
            <a:r>
              <a:rPr lang="de-CH" dirty="0" err="1"/>
              <a:t>molecules</a:t>
            </a:r>
            <a:r>
              <a:rPr lang="de-CH" dirty="0"/>
              <a:t> on top </a:t>
            </a:r>
            <a:r>
              <a:rPr lang="de-CH" dirty="0" err="1"/>
              <a:t>of</a:t>
            </a:r>
            <a:r>
              <a:rPr lang="de-CH" dirty="0"/>
              <a:t> a Ag(110) </a:t>
            </a:r>
            <a:r>
              <a:rPr lang="de-CH" dirty="0" err="1"/>
              <a:t>surface</a:t>
            </a:r>
            <a:r>
              <a:rPr lang="de-CH" dirty="0"/>
              <a:t>.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E05EFA-CFF3-43BF-A4A2-73BD60DE3C10}"/>
              </a:ext>
            </a:extLst>
          </p:cNvPr>
          <p:cNvSpPr txBox="1"/>
          <p:nvPr/>
        </p:nvSpPr>
        <p:spPr>
          <a:xfrm>
            <a:off x="6665987" y="204537"/>
            <a:ext cx="534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Code: </a:t>
            </a:r>
            <a:r>
              <a:rPr lang="de-CH" i="1" dirty="0" err="1"/>
              <a:t>adsorbate-structure</a:t>
            </a:r>
            <a:r>
              <a:rPr lang="de-CH" i="1" dirty="0"/>
              <a:t>/</a:t>
            </a:r>
            <a:r>
              <a:rPr lang="en-GB" i="1" dirty="0"/>
              <a:t>adsorption_structure.py</a:t>
            </a:r>
          </a:p>
        </p:txBody>
      </p:sp>
    </p:spTree>
    <p:extLst>
      <p:ext uri="{BB962C8B-B14F-4D97-AF65-F5344CB8AC3E}">
        <p14:creationId xmlns:p14="http://schemas.microsoft.com/office/powerpoint/2010/main" val="2056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03B9B1-1534-436A-B32C-5C774B1A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1624260"/>
            <a:ext cx="5502442" cy="4126831"/>
          </a:xfrm>
          <a:prstGeom prst="rect">
            <a:avLst/>
          </a:prstGeom>
        </p:spPr>
      </p:pic>
      <p:pic>
        <p:nvPicPr>
          <p:cNvPr id="9" name="Grafik 8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CC1BA6F5-CFCB-4614-9BEC-1704B25E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757"/>
            <a:ext cx="6781801" cy="39553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EE87028-6953-4D11-9FC8-2FA3742C7534}"/>
              </a:ext>
            </a:extLst>
          </p:cNvPr>
          <p:cNvSpPr txBox="1"/>
          <p:nvPr/>
        </p:nvSpPr>
        <p:spPr>
          <a:xfrm>
            <a:off x="288758" y="156411"/>
            <a:ext cx="614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Visualization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1D </a:t>
            </a:r>
            <a:r>
              <a:rPr lang="de-CH" b="1" dirty="0" err="1"/>
              <a:t>spectra</a:t>
            </a:r>
            <a:r>
              <a:rPr lang="de-CH" b="1" dirty="0"/>
              <a:t>:</a:t>
            </a:r>
          </a:p>
          <a:p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spectra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normal- and </a:t>
            </a:r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scale</a:t>
            </a:r>
            <a:r>
              <a:rPr lang="de-CH" dirty="0"/>
              <a:t>, </a:t>
            </a:r>
          </a:p>
          <a:p>
            <a:r>
              <a:rPr lang="de-CH" dirty="0"/>
              <a:t>Right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spectra</a:t>
            </a:r>
            <a:r>
              <a:rPr lang="de-CH" dirty="0"/>
              <a:t> normal </a:t>
            </a:r>
            <a:r>
              <a:rPr lang="de-CH" dirty="0" err="1"/>
              <a:t>scale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binding</a:t>
            </a:r>
            <a:r>
              <a:rPr lang="de-CH" dirty="0"/>
              <a:t>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axis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489ED6F-BE86-4098-B56F-924C2B29F900}"/>
              </a:ext>
            </a:extLst>
          </p:cNvPr>
          <p:cNvSpPr txBox="1"/>
          <p:nvPr/>
        </p:nvSpPr>
        <p:spPr>
          <a:xfrm>
            <a:off x="6665987" y="204537"/>
            <a:ext cx="534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code: UPS, XPS, 2PPE </a:t>
            </a:r>
            <a:r>
              <a:rPr lang="de-CH" i="1" dirty="0" err="1"/>
              <a:t>Spectra</a:t>
            </a:r>
            <a:r>
              <a:rPr lang="de-CH" i="1" dirty="0"/>
              <a:t>/2PPE, UPS, XPS.py</a:t>
            </a:r>
            <a:endParaRPr lang="en-GB" i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FB0CFE1-4A35-4656-B11E-3D4E0BA14ABB}"/>
              </a:ext>
            </a:extLst>
          </p:cNvPr>
          <p:cNvSpPr txBox="1"/>
          <p:nvPr/>
        </p:nvSpPr>
        <p:spPr>
          <a:xfrm>
            <a:off x="6781801" y="890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97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418AEE-131B-402A-BF1E-0EBB503CA0F3}"/>
              </a:ext>
            </a:extLst>
          </p:cNvPr>
          <p:cNvSpPr txBox="1"/>
          <p:nvPr/>
        </p:nvSpPr>
        <p:spPr>
          <a:xfrm>
            <a:off x="216568" y="204536"/>
            <a:ext cx="671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Propagation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any</a:t>
            </a:r>
            <a:r>
              <a:rPr lang="de-CH" b="1" dirty="0"/>
              <a:t> </a:t>
            </a:r>
            <a:r>
              <a:rPr lang="de-CH" b="1" dirty="0" err="1"/>
              <a:t>monochromatic</a:t>
            </a:r>
            <a:r>
              <a:rPr lang="de-CH" b="1" dirty="0"/>
              <a:t> </a:t>
            </a:r>
            <a:r>
              <a:rPr lang="de-CH" b="1" dirty="0" err="1"/>
              <a:t>wavefront</a:t>
            </a:r>
            <a:r>
              <a:rPr lang="de-CH" b="1" dirty="0"/>
              <a:t>:</a:t>
            </a:r>
          </a:p>
          <a:p>
            <a:r>
              <a:rPr lang="de-CH" dirty="0" err="1"/>
              <a:t>Left</a:t>
            </a:r>
            <a:r>
              <a:rPr lang="de-CH" dirty="0"/>
              <a:t>: </a:t>
            </a:r>
            <a:r>
              <a:rPr lang="de-CH" dirty="0" err="1"/>
              <a:t>Airy</a:t>
            </a:r>
            <a:r>
              <a:rPr lang="de-CH" dirty="0"/>
              <a:t> beam </a:t>
            </a:r>
            <a:r>
              <a:rPr lang="de-CH" dirty="0" err="1"/>
              <a:t>profile</a:t>
            </a:r>
            <a:r>
              <a:rPr lang="de-CH" dirty="0"/>
              <a:t> (plane </a:t>
            </a:r>
            <a:r>
              <a:rPr lang="de-CH" dirty="0" err="1"/>
              <a:t>view</a:t>
            </a:r>
            <a:r>
              <a:rPr lang="de-CH" dirty="0"/>
              <a:t>)</a:t>
            </a:r>
          </a:p>
          <a:p>
            <a:r>
              <a:rPr lang="de-CH" dirty="0"/>
              <a:t>Right: </a:t>
            </a:r>
            <a:r>
              <a:rPr lang="de-CH" dirty="0" err="1"/>
              <a:t>optical</a:t>
            </a:r>
            <a:r>
              <a:rPr lang="de-CH" dirty="0"/>
              <a:t> </a:t>
            </a:r>
            <a:r>
              <a:rPr lang="de-CH" dirty="0" err="1"/>
              <a:t>setup</a:t>
            </a:r>
            <a:r>
              <a:rPr lang="de-CH" dirty="0"/>
              <a:t> (top) and beam </a:t>
            </a:r>
            <a:r>
              <a:rPr lang="de-CH" dirty="0" err="1"/>
              <a:t>propagation</a:t>
            </a:r>
            <a:r>
              <a:rPr lang="de-CH" dirty="0"/>
              <a:t> </a:t>
            </a:r>
            <a:r>
              <a:rPr lang="de-CH" dirty="0" err="1"/>
              <a:t>visualization</a:t>
            </a:r>
            <a:r>
              <a:rPr lang="de-CH" dirty="0"/>
              <a:t> (d </a:t>
            </a:r>
            <a:r>
              <a:rPr lang="de-CH" dirty="0" err="1"/>
              <a:t>vs</a:t>
            </a:r>
            <a:r>
              <a:rPr lang="de-CH" dirty="0"/>
              <a:t> z)</a:t>
            </a:r>
          </a:p>
          <a:p>
            <a:r>
              <a:rPr lang="de-CH" dirty="0"/>
              <a:t>{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spot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beam </a:t>
            </a:r>
            <a:r>
              <a:rPr lang="de-CH" dirty="0" err="1"/>
              <a:t>profile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) </a:t>
            </a:r>
            <a:r>
              <a:rPr lang="de-CH" dirty="0" err="1"/>
              <a:t>undergoes</a:t>
            </a:r>
            <a:r>
              <a:rPr lang="de-CH" dirty="0"/>
              <a:t> a </a:t>
            </a:r>
            <a:r>
              <a:rPr lang="de-CH" dirty="0" err="1"/>
              <a:t>quadratic</a:t>
            </a:r>
            <a:r>
              <a:rPr lang="de-CH" dirty="0"/>
              <a:t> </a:t>
            </a:r>
            <a:r>
              <a:rPr lang="de-CH" dirty="0" err="1"/>
              <a:t>deflection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propagation</a:t>
            </a:r>
            <a:r>
              <a:rPr lang="de-CH" dirty="0"/>
              <a:t> (</a:t>
            </a:r>
            <a:r>
              <a:rPr lang="de-CH" dirty="0" err="1"/>
              <a:t>without</a:t>
            </a:r>
            <a:r>
              <a:rPr lang="de-CH" dirty="0"/>
              <a:t> external </a:t>
            </a:r>
            <a:r>
              <a:rPr lang="de-CH" dirty="0" err="1"/>
              <a:t>force</a:t>
            </a:r>
            <a:r>
              <a:rPr lang="de-CH" dirty="0"/>
              <a:t>)}</a:t>
            </a: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ACD8C8-E2BA-44C2-85E0-8BB1ADB9EA51}"/>
              </a:ext>
            </a:extLst>
          </p:cNvPr>
          <p:cNvSpPr txBox="1"/>
          <p:nvPr/>
        </p:nvSpPr>
        <p:spPr>
          <a:xfrm>
            <a:off x="5394157" y="204536"/>
            <a:ext cx="697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code: </a:t>
            </a:r>
            <a:r>
              <a:rPr lang="en-GB" i="1" dirty="0" err="1"/>
              <a:t>wavefront</a:t>
            </a:r>
            <a:r>
              <a:rPr lang="en-GB" i="1" dirty="0"/>
              <a:t> propagation with ASM/angular_spectrum_method.py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17FF22-1E5A-48DA-A0D2-E9EFD078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675"/>
            <a:ext cx="6291788" cy="48727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337C6A-E9BA-4A79-862F-0CDCF33BE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87" y="3350795"/>
            <a:ext cx="5743575" cy="3429000"/>
          </a:xfrm>
          <a:prstGeom prst="rect">
            <a:avLst/>
          </a:prstGeom>
        </p:spPr>
      </p:pic>
      <p:pic>
        <p:nvPicPr>
          <p:cNvPr id="11" name="Grafik 10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AC84008B-1142-42A6-9F4B-808B30135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50" y="1685925"/>
            <a:ext cx="54292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E94946D-5051-413B-A7FD-53496928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3764"/>
            <a:ext cx="10623884" cy="53710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8A62540-1909-4567-9793-C788BC2F3AEF}"/>
              </a:ext>
            </a:extLst>
          </p:cNvPr>
          <p:cNvSpPr txBox="1"/>
          <p:nvPr/>
        </p:nvSpPr>
        <p:spPr>
          <a:xfrm>
            <a:off x="252663" y="216568"/>
            <a:ext cx="689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Analsys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time </a:t>
            </a:r>
            <a:r>
              <a:rPr lang="de-CH" b="1" dirty="0" err="1"/>
              <a:t>resolved</a:t>
            </a:r>
            <a:r>
              <a:rPr lang="de-CH" b="1" dirty="0"/>
              <a:t> </a:t>
            </a:r>
            <a:r>
              <a:rPr lang="de-CH" b="1" dirty="0" err="1"/>
              <a:t>spectra</a:t>
            </a:r>
            <a:r>
              <a:rPr lang="de-CH" b="1" dirty="0"/>
              <a:t>, </a:t>
            </a:r>
            <a:r>
              <a:rPr lang="de-CH" b="1" dirty="0" err="1"/>
              <a:t>there</a:t>
            </a:r>
            <a:r>
              <a:rPr lang="de-CH" b="1" dirty="0"/>
              <a:t> </a:t>
            </a:r>
            <a:r>
              <a:rPr lang="de-CH" b="1" dirty="0" err="1"/>
              <a:t>is</a:t>
            </a:r>
            <a:r>
              <a:rPr lang="de-CH" b="1" dirty="0"/>
              <a:t> a </a:t>
            </a:r>
            <a:r>
              <a:rPr lang="de-CH" b="1" dirty="0" err="1"/>
              <a:t>spectra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each</a:t>
            </a:r>
            <a:r>
              <a:rPr lang="de-CH" b="1" dirty="0"/>
              <a:t> </a:t>
            </a:r>
            <a:r>
              <a:rPr lang="de-CH" b="1" dirty="0" err="1"/>
              <a:t>timestep</a:t>
            </a:r>
            <a:r>
              <a:rPr lang="de-CH" b="1" dirty="0"/>
              <a:t>:</a:t>
            </a:r>
          </a:p>
          <a:p>
            <a:r>
              <a:rPr lang="de-CH" dirty="0" err="1"/>
              <a:t>Difference</a:t>
            </a:r>
            <a:r>
              <a:rPr lang="de-CH" dirty="0"/>
              <a:t> </a:t>
            </a:r>
            <a:r>
              <a:rPr lang="de-CH" dirty="0" err="1"/>
              <a:t>plot</a:t>
            </a:r>
            <a:r>
              <a:rPr lang="de-CH" dirty="0"/>
              <a:t> (</a:t>
            </a:r>
            <a:r>
              <a:rPr lang="de-CH" dirty="0" err="1"/>
              <a:t>bottom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) and </a:t>
            </a:r>
            <a:r>
              <a:rPr lang="de-CH" dirty="0" err="1"/>
              <a:t>Gaussian</a:t>
            </a:r>
            <a:r>
              <a:rPr lang="de-CH" dirty="0"/>
              <a:t> fit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traces</a:t>
            </a:r>
            <a:r>
              <a:rPr lang="de-CH" dirty="0"/>
              <a:t> in </a:t>
            </a:r>
            <a:r>
              <a:rPr lang="de-CH" dirty="0" err="1"/>
              <a:t>three</a:t>
            </a:r>
            <a:r>
              <a:rPr lang="de-CH" dirty="0"/>
              <a:t> different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regions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FE3945C-E3C5-429A-8194-28B209DD5E9E}"/>
              </a:ext>
            </a:extLst>
          </p:cNvPr>
          <p:cNvSpPr txBox="1"/>
          <p:nvPr/>
        </p:nvSpPr>
        <p:spPr>
          <a:xfrm>
            <a:off x="8273715" y="216568"/>
            <a:ext cx="697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Code: </a:t>
            </a:r>
            <a:r>
              <a:rPr lang="en-GB" i="1" dirty="0"/>
              <a:t>TR-UZHLab/TR_UZHlab.py</a:t>
            </a:r>
          </a:p>
        </p:txBody>
      </p:sp>
    </p:spTree>
    <p:extLst>
      <p:ext uri="{BB962C8B-B14F-4D97-AF65-F5344CB8AC3E}">
        <p14:creationId xmlns:p14="http://schemas.microsoft.com/office/powerpoint/2010/main" val="19989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C6F9FC1-CD68-4E6C-8430-901859CC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7" y="1624263"/>
            <a:ext cx="4823065" cy="4926932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165CD3C-BDA0-4BCB-A1F9-7D7CA303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09" y="1497931"/>
            <a:ext cx="4521324" cy="52156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F376470-5D64-4D34-BF69-F9BE68D7B545}"/>
              </a:ext>
            </a:extLst>
          </p:cNvPr>
          <p:cNvSpPr txBox="1"/>
          <p:nvPr/>
        </p:nvSpPr>
        <p:spPr>
          <a:xfrm>
            <a:off x="108283" y="20604"/>
            <a:ext cx="832585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700" b="1" dirty="0"/>
              <a:t>Analysis </a:t>
            </a:r>
            <a:r>
              <a:rPr lang="de-CH" sz="1700" b="1" dirty="0" err="1"/>
              <a:t>of</a:t>
            </a:r>
            <a:r>
              <a:rPr lang="de-CH" sz="1700" b="1" dirty="0"/>
              <a:t> time-</a:t>
            </a:r>
            <a:r>
              <a:rPr lang="de-CH" sz="1700" b="1" dirty="0" err="1"/>
              <a:t>resolved</a:t>
            </a:r>
            <a:r>
              <a:rPr lang="de-CH" sz="1700" b="1" dirty="0"/>
              <a:t> </a:t>
            </a:r>
            <a:r>
              <a:rPr lang="de-CH" sz="1700" b="1" dirty="0" err="1"/>
              <a:t>spectra</a:t>
            </a:r>
            <a:r>
              <a:rPr lang="de-CH" sz="1700" b="1" dirty="0"/>
              <a:t> in </a:t>
            </a:r>
            <a:r>
              <a:rPr lang="de-CH" sz="1700" b="1" dirty="0" err="1"/>
              <a:t>the</a:t>
            </a:r>
            <a:r>
              <a:rPr lang="de-CH" sz="1700" b="1" dirty="0"/>
              <a:t> </a:t>
            </a:r>
            <a:r>
              <a:rPr lang="de-CH" sz="1700" b="1" dirty="0" err="1"/>
              <a:t>occupied</a:t>
            </a:r>
            <a:r>
              <a:rPr lang="de-CH" sz="1700" b="1" dirty="0"/>
              <a:t> and </a:t>
            </a:r>
            <a:r>
              <a:rPr lang="de-CH" sz="1700" b="1" dirty="0" err="1"/>
              <a:t>unoccupied</a:t>
            </a:r>
            <a:r>
              <a:rPr lang="de-CH" sz="1700" b="1" dirty="0"/>
              <a:t> </a:t>
            </a:r>
            <a:r>
              <a:rPr lang="de-CH" sz="1700" b="1" dirty="0" err="1"/>
              <a:t>states</a:t>
            </a:r>
            <a:r>
              <a:rPr lang="de-CH" sz="1700" b="1" dirty="0"/>
              <a:t>:</a:t>
            </a:r>
          </a:p>
          <a:p>
            <a:r>
              <a:rPr lang="de-CH" sz="1700" dirty="0" err="1"/>
              <a:t>Left</a:t>
            </a:r>
            <a:r>
              <a:rPr lang="de-CH" sz="1700" dirty="0"/>
              <a:t>: </a:t>
            </a:r>
            <a:r>
              <a:rPr lang="de-CH" sz="1700" dirty="0" err="1"/>
              <a:t>Gaussian</a:t>
            </a:r>
            <a:r>
              <a:rPr lang="de-CH" sz="1700" dirty="0"/>
              <a:t> fit </a:t>
            </a:r>
            <a:r>
              <a:rPr lang="de-CH" sz="1700" dirty="0" err="1"/>
              <a:t>with</a:t>
            </a:r>
            <a:r>
              <a:rPr lang="de-CH" sz="1700" dirty="0"/>
              <a:t> linear </a:t>
            </a:r>
            <a:r>
              <a:rPr lang="de-CH" sz="1700" dirty="0" err="1"/>
              <a:t>background</a:t>
            </a:r>
            <a:r>
              <a:rPr lang="de-CH" sz="1700" dirty="0"/>
              <a:t> </a:t>
            </a:r>
            <a:r>
              <a:rPr lang="de-CH" sz="1700" dirty="0" err="1"/>
              <a:t>to</a:t>
            </a:r>
            <a:r>
              <a:rPr lang="de-CH" sz="1700" dirty="0"/>
              <a:t> </a:t>
            </a:r>
            <a:r>
              <a:rPr lang="de-CH" sz="1700" dirty="0" err="1"/>
              <a:t>each</a:t>
            </a:r>
            <a:r>
              <a:rPr lang="de-CH" sz="1700" dirty="0"/>
              <a:t> </a:t>
            </a:r>
            <a:r>
              <a:rPr lang="de-CH" sz="1700" dirty="0" err="1"/>
              <a:t>spectra</a:t>
            </a:r>
            <a:r>
              <a:rPr lang="de-CH" sz="1700" dirty="0"/>
              <a:t> </a:t>
            </a:r>
            <a:r>
              <a:rPr lang="de-CH" sz="1700" dirty="0" err="1"/>
              <a:t>to</a:t>
            </a:r>
            <a:r>
              <a:rPr lang="de-CH" sz="1700" dirty="0"/>
              <a:t> </a:t>
            </a:r>
            <a:r>
              <a:rPr lang="de-CH" sz="1700" dirty="0" err="1"/>
              <a:t>get</a:t>
            </a:r>
            <a:r>
              <a:rPr lang="de-CH" sz="1700" dirty="0"/>
              <a:t> time </a:t>
            </a:r>
          </a:p>
          <a:p>
            <a:r>
              <a:rPr lang="de-CH" sz="1700" dirty="0" err="1"/>
              <a:t>depending</a:t>
            </a:r>
            <a:r>
              <a:rPr lang="de-CH" sz="1700" dirty="0"/>
              <a:t> </a:t>
            </a:r>
            <a:r>
              <a:rPr lang="de-CH" sz="1700" dirty="0" err="1"/>
              <a:t>parameters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occupied</a:t>
            </a:r>
            <a:r>
              <a:rPr lang="de-CH" sz="1700" dirty="0"/>
              <a:t> </a:t>
            </a:r>
            <a:r>
              <a:rPr lang="de-CH" sz="1700" dirty="0" err="1"/>
              <a:t>states</a:t>
            </a:r>
            <a:r>
              <a:rPr lang="de-CH" sz="1700" dirty="0"/>
              <a:t>.</a:t>
            </a:r>
          </a:p>
          <a:p>
            <a:r>
              <a:rPr lang="de-CH" sz="1700" dirty="0"/>
              <a:t>Right: Selected </a:t>
            </a:r>
            <a:r>
              <a:rPr lang="de-CH" sz="1700" dirty="0" err="1"/>
              <a:t>traces</a:t>
            </a:r>
            <a:r>
              <a:rPr lang="de-CH" sz="1700" dirty="0"/>
              <a:t> </a:t>
            </a:r>
            <a:r>
              <a:rPr lang="de-CH" sz="1700" dirty="0" err="1"/>
              <a:t>over</a:t>
            </a:r>
            <a:r>
              <a:rPr lang="de-CH" sz="1700" dirty="0"/>
              <a:t> </a:t>
            </a:r>
            <a:r>
              <a:rPr lang="de-CH" sz="1700" dirty="0" err="1"/>
              <a:t>small</a:t>
            </a:r>
            <a:r>
              <a:rPr lang="de-CH" sz="1700" dirty="0"/>
              <a:t> </a:t>
            </a:r>
            <a:r>
              <a:rPr lang="de-CH" sz="1700" dirty="0" err="1"/>
              <a:t>energy</a:t>
            </a:r>
            <a:r>
              <a:rPr lang="de-CH" sz="1700" dirty="0"/>
              <a:t> </a:t>
            </a:r>
            <a:r>
              <a:rPr lang="de-CH" sz="1700" dirty="0" err="1"/>
              <a:t>regions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the</a:t>
            </a:r>
            <a:r>
              <a:rPr lang="de-CH" sz="1700" dirty="0"/>
              <a:t> relative </a:t>
            </a:r>
            <a:r>
              <a:rPr lang="de-CH" sz="1700" dirty="0" err="1"/>
              <a:t>difference</a:t>
            </a:r>
            <a:r>
              <a:rPr lang="de-CH" sz="1700" dirty="0"/>
              <a:t> </a:t>
            </a:r>
          </a:p>
          <a:p>
            <a:r>
              <a:rPr lang="de-CH" sz="1700" dirty="0" err="1"/>
              <a:t>with</a:t>
            </a:r>
            <a:r>
              <a:rPr lang="de-CH" sz="1700" dirty="0"/>
              <a:t> a </a:t>
            </a:r>
            <a:r>
              <a:rPr lang="de-CH" sz="1700" dirty="0" err="1"/>
              <a:t>exponential</a:t>
            </a:r>
            <a:r>
              <a:rPr lang="de-CH" sz="1700" dirty="0"/>
              <a:t> </a:t>
            </a:r>
            <a:r>
              <a:rPr lang="de-CH" sz="1700" dirty="0" err="1"/>
              <a:t>modified</a:t>
            </a:r>
            <a:r>
              <a:rPr lang="de-CH" sz="1700" dirty="0"/>
              <a:t> </a:t>
            </a:r>
            <a:r>
              <a:rPr lang="de-CH" sz="1700" dirty="0" err="1"/>
              <a:t>Gaussian</a:t>
            </a:r>
            <a:r>
              <a:rPr lang="de-CH" sz="1700" dirty="0"/>
              <a:t> fit </a:t>
            </a:r>
            <a:r>
              <a:rPr lang="de-CH" sz="1700" dirty="0" err="1"/>
              <a:t>function</a:t>
            </a:r>
            <a:r>
              <a:rPr lang="de-CH" sz="1700" dirty="0"/>
              <a:t> </a:t>
            </a:r>
            <a:r>
              <a:rPr lang="de-CH" sz="1700" dirty="0" err="1"/>
              <a:t>to</a:t>
            </a:r>
            <a:r>
              <a:rPr lang="de-CH" sz="1700" dirty="0"/>
              <a:t> </a:t>
            </a:r>
            <a:r>
              <a:rPr lang="de-CH" sz="1700" dirty="0" err="1"/>
              <a:t>estimate</a:t>
            </a:r>
            <a:r>
              <a:rPr lang="de-CH" sz="1700" dirty="0"/>
              <a:t> </a:t>
            </a:r>
            <a:r>
              <a:rPr lang="de-CH" sz="1700" dirty="0" err="1"/>
              <a:t>the</a:t>
            </a:r>
            <a:r>
              <a:rPr lang="de-CH" sz="1700" dirty="0"/>
              <a:t> </a:t>
            </a:r>
            <a:r>
              <a:rPr lang="de-CH" sz="1700" dirty="0" err="1"/>
              <a:t>decay</a:t>
            </a:r>
            <a:r>
              <a:rPr lang="de-CH" sz="1700" dirty="0"/>
              <a:t> </a:t>
            </a:r>
            <a:r>
              <a:rPr lang="de-CH" sz="1700" dirty="0" err="1"/>
              <a:t>parameters</a:t>
            </a:r>
            <a:r>
              <a:rPr lang="de-CH" sz="1700" dirty="0"/>
              <a:t>. </a:t>
            </a:r>
            <a:endParaRPr lang="en-GB" sz="17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56E605-065F-4A8B-8397-CEF062C6FAC0}"/>
              </a:ext>
            </a:extLst>
          </p:cNvPr>
          <p:cNvSpPr txBox="1"/>
          <p:nvPr/>
        </p:nvSpPr>
        <p:spPr>
          <a:xfrm>
            <a:off x="7166811" y="20604"/>
            <a:ext cx="69743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700" i="1" dirty="0"/>
              <a:t>Code: </a:t>
            </a:r>
            <a:r>
              <a:rPr lang="en-GB" sz="1700" i="1" dirty="0"/>
              <a:t>TR-ARTEMIS-Oxford/TR_ARTEMIS_procedures.py</a:t>
            </a:r>
          </a:p>
        </p:txBody>
      </p:sp>
    </p:spTree>
    <p:extLst>
      <p:ext uri="{BB962C8B-B14F-4D97-AF65-F5344CB8AC3E}">
        <p14:creationId xmlns:p14="http://schemas.microsoft.com/office/powerpoint/2010/main" val="25007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schachtler</dc:creator>
  <cp:lastModifiedBy>daniel schachtler</cp:lastModifiedBy>
  <cp:revision>7</cp:revision>
  <dcterms:created xsi:type="dcterms:W3CDTF">2019-04-25T08:13:43Z</dcterms:created>
  <dcterms:modified xsi:type="dcterms:W3CDTF">2019-04-25T10:18:50Z</dcterms:modified>
</cp:coreProperties>
</file>