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jpg" ContentType="image/jpeg"/>
  <Default Extension="bin" ContentType="application/vnd.openxmlformats-officedocument.oleObject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theme/theme1.xml" ContentType="application/vnd.openxmlformats-officedocument.theme+xml"/>
  <Override PartName="/ppt/notesSlides/notesSlide7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904061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87400620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204395207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708848896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712185988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59765286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212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24270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8194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056CF3-BF82-A6D6-5D5F-7F90CBD602C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14699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5992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96088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706DB3-E619-66E6-2D72-88713A881AD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48423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47994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31653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E15E3F-D5E3-20DA-1E99-B626F8CDFA2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66258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81657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63012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428E89-8731-8040-A4DA-61767B40F07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69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48948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27931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C9ED24-4934-26F2-76F0-7D67F07FA5C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9996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96038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13505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F28419-2835-373C-71D1-29800B5AA5C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13661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40954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6472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9C3BE9-DDA5-FD60-D980-5195596A728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3048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72065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23808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722FC6-E923-03D4-8CE8-264C48B029A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9972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52573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47458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236970-8BF2-03E4-CA70-38CFD1B95A8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2825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92862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79138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5D3759-3F19-38CB-909D-30C84BB113D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560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41275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81403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4473B1-0674-CD3A-7482-D4928D631F1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81573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5696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45588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0AECA5-447F-4093-AB28-6FE08A5ED8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9660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0102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72290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4FF85F-122D-DF6B-6A9B-10E7C727D20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38623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59028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MINT Nachwuchsbaromter</a:t>
            </a:r>
            <a:endParaRPr lang="de-DE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de-DE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Hintergründe für Abbrüche: </a:t>
            </a:r>
            <a:endParaRPr lang="de-DE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Unterschiede zwischen Erwartungen und Interesse</a:t>
            </a:r>
            <a:endParaRPr lang="de-DE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fehlende fachliche Voraussetzungen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Gerade RA komplexe und abstrakte Sachverhalte (Beispiele???)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20010715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F55B73-0C90-3B4A-2507-548057B57AA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704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41738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26931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90B368-339F-1D2D-7D7B-E3F4AA99DCD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8256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42317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82776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3E6329-A25E-361E-E76F-E752D6C35FF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9279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78263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6054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33BD01-4C54-89FB-BCC8-20FC478DE5F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235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58703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3877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1BA0CC-F6F6-2F49-73A9-EF1B1BD4324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4768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8652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89117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52A634-FFE0-9B16-F4B2-82774F934FD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4240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95541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28598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432AF7-C9A4-9C33-B262-4C210A542A3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279336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028493531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7286734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745947637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18841722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55434004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9718388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744735499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8212978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447550543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247257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02409485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659100966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277282008" name="Gerader Verbinder 83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168489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45636451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57772883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pic>
        <p:nvPicPr>
          <p:cNvPr id="1922415626" name=""/>
          <p:cNvPicPr>
            <a:picLocks noChangeAspect="1"/>
          </p:cNvPicPr>
          <p:nvPr/>
        </p:nvPicPr>
        <p:blipFill rotWithShape="1">
          <a:blip r:embed="rId2"/>
          <a:stretch/>
        </p:blipFill>
        <p:spPr bwMode="auto">
          <a:xfrm rot="0" flipH="0" flipV="0">
            <a:off x="9205954" y="300703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673498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106813009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55889929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731213436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393832341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615232370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896856241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969004328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632245837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132781359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246458847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203790107" name="Gerader Verbinder 32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0407403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823299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D4C7B6-65DB-4651-9D6D-787BD251B230}" type="datetime4">
              <a:rPr lang="de-DE"/>
              <a:t>26. März 2025</a:t>
            </a:fld>
            <a:endParaRPr lang="de-DE"/>
          </a:p>
        </p:txBody>
      </p:sp>
      <p:sp>
        <p:nvSpPr>
          <p:cNvPr id="8460247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57156418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946839314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480896558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07233514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926082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68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6074B9-4BBE-42DB-8ECC-1B8A75D6203E}" type="datetime4">
              <a:rPr lang="de-DE"/>
              <a:t>26. März 2025</a:t>
            </a:fld>
            <a:endParaRPr lang="de-DE"/>
          </a:p>
        </p:txBody>
      </p:sp>
      <p:sp>
        <p:nvSpPr>
          <p:cNvPr id="120143839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2268091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45702563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839794188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37953363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57213995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1301540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20340970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553056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FCBA888-8294-4426-A426-0D17B6B1880D}" type="datetime4">
              <a:rPr lang="de-DE"/>
              <a:t>26. März 2025</a:t>
            </a:fld>
            <a:endParaRPr lang="de-DE"/>
          </a:p>
        </p:txBody>
      </p:sp>
      <p:sp>
        <p:nvSpPr>
          <p:cNvPr id="165012928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77222050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74362853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764190807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49115052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55738532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75111553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3195599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85943228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792103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762915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2F894D4-C9B8-4F96-8FF6-79E826889C55}" type="datetime4">
              <a:rPr lang="de-DE"/>
              <a:t>26. März 2025</a:t>
            </a:fld>
            <a:endParaRPr lang="de-DE"/>
          </a:p>
        </p:txBody>
      </p:sp>
      <p:sp>
        <p:nvSpPr>
          <p:cNvPr id="187490870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65099148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59</a:t>
            </a:fld>
            <a:endParaRPr lang="de-DE"/>
          </a:p>
        </p:txBody>
      </p:sp>
      <p:sp>
        <p:nvSpPr>
          <p:cNvPr id="489065556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80163403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7518929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256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DA0F4A-AEAE-4C58-AA76-7EADB0FF7089}" type="datetime4">
              <a:rPr lang="de-DE"/>
              <a:t>26. März 2025</a:t>
            </a:fld>
            <a:endParaRPr lang="de-DE"/>
          </a:p>
        </p:txBody>
      </p:sp>
      <p:sp>
        <p:nvSpPr>
          <p:cNvPr id="39537579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595508899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57</a:t>
            </a:fld>
            <a:endParaRPr lang="de-DE"/>
          </a:p>
        </p:txBody>
      </p:sp>
      <p:sp>
        <p:nvSpPr>
          <p:cNvPr id="682053687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59456890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91365307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09804760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90006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4667C9-4C75-43A9-95B7-0690D6F29CA5}" type="datetime4">
              <a:rPr lang="de-DE"/>
              <a:t>26. März 2025</a:t>
            </a:fld>
            <a:endParaRPr lang="de-DE"/>
          </a:p>
        </p:txBody>
      </p:sp>
      <p:sp>
        <p:nvSpPr>
          <p:cNvPr id="17046195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3190359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60288820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066078239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9750954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0438318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4340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60547276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462FD0-9E74-4D67-97DA-C8DBAA1AE5FF}" type="datetime4">
              <a:rPr lang="de-DE"/>
              <a:t>26. März 2025</a:t>
            </a:fld>
            <a:endParaRPr lang="de-DE"/>
          </a:p>
        </p:txBody>
      </p:sp>
      <p:sp>
        <p:nvSpPr>
          <p:cNvPr id="196486169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91367025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297258510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4498141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88416252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18368193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1808099894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231695989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385036515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994361482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329562648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072393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864531698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94273735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740952766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620113426" name="Gerader Verbinder 37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3826154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pic>
        <p:nvPicPr>
          <p:cNvPr id="619063755" name=""/>
          <p:cNvPicPr>
            <a:picLocks noChangeAspect="1"/>
          </p:cNvPicPr>
          <p:nvPr/>
        </p:nvPicPr>
        <p:blipFill rotWithShape="1">
          <a:blip r:embed="rId2"/>
          <a:stretch/>
        </p:blipFill>
        <p:spPr bwMode="auto">
          <a:xfrm rot="0" flipH="0" flipV="0">
            <a:off x="9822060" y="311108"/>
            <a:ext cx="774000" cy="388800"/>
          </a:xfrm>
          <a:prstGeom prst="rect">
            <a:avLst/>
          </a:prstGeom>
        </p:spPr>
      </p:pic>
      <p:sp>
        <p:nvSpPr>
          <p:cNvPr id="2013740754" name=""/>
          <p:cNvSpPr txBox="1"/>
          <p:nvPr/>
        </p:nvSpPr>
        <p:spPr bwMode="auto">
          <a:xfrm flipH="0" flipV="0">
            <a:off x="11597834" y="6588945"/>
            <a:ext cx="110329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58</a:t>
            </a:r>
            <a:endParaRPr sz="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54471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6129960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D94168-1D2E-414B-9AFB-B7BB2EA3568F}" type="datetime4">
              <a:rPr lang="de-DE"/>
              <a:t>26. März 2025</a:t>
            </a:fld>
            <a:endParaRPr lang="de-DE"/>
          </a:p>
        </p:txBody>
      </p:sp>
      <p:sp>
        <p:nvSpPr>
          <p:cNvPr id="20307593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8925502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205795440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944911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86890894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4EDA59-479C-41C3-99F0-9A24DD470063}" type="datetime4">
              <a:rPr lang="de-DE"/>
              <a:t>26. März 2025</a:t>
            </a:fld>
            <a:endParaRPr lang="de-DE"/>
          </a:p>
        </p:txBody>
      </p:sp>
      <p:sp>
        <p:nvSpPr>
          <p:cNvPr id="19250777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2426163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28081775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9403908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13103741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998408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8D2C6F2-BFE9-4DA1-8335-8212BBEBDEDB}" type="datetime4">
              <a:rPr lang="de-DE"/>
              <a:t>26. März 2025</a:t>
            </a:fld>
            <a:endParaRPr lang="de-DE"/>
          </a:p>
        </p:txBody>
      </p:sp>
      <p:sp>
        <p:nvSpPr>
          <p:cNvPr id="173643728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89437649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559061192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2831838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35850616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942265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030230950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48223366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102968157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67087465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484103781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7201388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174581518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102471881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300781209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625232005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1401632212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068874655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1780636403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470798788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818773957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077557248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295057317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632209851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280099033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81082392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972493484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587163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679795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71155091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95449043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03209955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38351222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2122135263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366211856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80993867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965052229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1317956270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61846629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08106416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28205304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995310348" name="Gerader Verbinder 88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9388839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030118597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501013658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pic>
        <p:nvPicPr>
          <p:cNvPr id="2147049409" name=""/>
          <p:cNvPicPr>
            <a:picLocks noChangeAspect="1"/>
          </p:cNvPicPr>
          <p:nvPr/>
        </p:nvPicPr>
        <p:blipFill rotWithShape="1">
          <a:blip r:embed="rId2"/>
          <a:stretch/>
        </p:blipFill>
        <p:spPr bwMode="auto">
          <a:xfrm rot="0" flipH="0" flipV="0">
            <a:off x="9205953" y="300702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973044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180691-36C4-442B-801E-F5F906A331D4}" type="datetime4">
              <a:rPr lang="de-DE"/>
              <a:t>26. März 2025</a:t>
            </a:fld>
            <a:endParaRPr lang="de-DE"/>
          </a:p>
        </p:txBody>
      </p:sp>
      <p:sp>
        <p:nvSpPr>
          <p:cNvPr id="18490873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09936185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212646102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82683324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9723614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70185349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72548437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938793122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5717774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799370431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70087261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71929323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1622812788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9462349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063235822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679346868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41754791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6465108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438563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17200451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DBE663-8CF8-4EA4-AF83-5C771F9A06FE}" type="datetime4">
              <a:rPr lang="de-DE"/>
              <a:t>26. März 2025</a:t>
            </a:fld>
            <a:endParaRPr lang="de-DE"/>
          </a:p>
        </p:txBody>
      </p:sp>
      <p:sp>
        <p:nvSpPr>
          <p:cNvPr id="19594511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0079773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55</a:t>
            </a:fld>
            <a:endParaRPr lang="de-DE"/>
          </a:p>
        </p:txBody>
      </p:sp>
      <p:sp>
        <p:nvSpPr>
          <p:cNvPr id="906161113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55607574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21239635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81006872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915645898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815311973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09774528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1353312847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450553290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129883379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772055061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275080206" name="Gerader Verbinder 86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214733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821800232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12202226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484930061" name=""/>
          <p:cNvSpPr txBox="1"/>
          <p:nvPr/>
        </p:nvSpPr>
        <p:spPr bwMode="auto">
          <a:xfrm flipH="0" flipV="0">
            <a:off x="11597833" y="6588945"/>
            <a:ext cx="110437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20</a:t>
            </a:r>
            <a:endParaRPr sz="800"/>
          </a:p>
        </p:txBody>
      </p:sp>
      <p:pic>
        <p:nvPicPr>
          <p:cNvPr id="1375469143" name=""/>
          <p:cNvPicPr>
            <a:picLocks noChangeAspect="1"/>
          </p:cNvPicPr>
          <p:nvPr/>
        </p:nvPicPr>
        <p:blipFill rotWithShape="1">
          <a:blip r:embed="rId2"/>
          <a:stretch/>
        </p:blipFill>
        <p:spPr bwMode="auto">
          <a:xfrm rot="0" flipH="0" flipV="0">
            <a:off x="9205953" y="300702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949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4FCF17-48A0-4939-9B86-4A0E590241E6}" type="datetime4">
              <a:rPr lang="de-DE"/>
              <a:t>26. März 2025</a:t>
            </a:fld>
            <a:endParaRPr lang="de-DE"/>
          </a:p>
        </p:txBody>
      </p:sp>
      <p:sp>
        <p:nvSpPr>
          <p:cNvPr id="33477581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4255545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58</a:t>
            </a:fld>
            <a:endParaRPr lang="de-DE"/>
          </a:p>
        </p:txBody>
      </p:sp>
      <p:sp>
        <p:nvSpPr>
          <p:cNvPr id="29219414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98945982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84896961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34388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1C8739-BFB7-40C2-B28E-69BB709E9C11}" type="datetime4">
              <a:rPr lang="de-DE"/>
              <a:t>26. März 2025</a:t>
            </a:fld>
            <a:endParaRPr lang="de-DE"/>
          </a:p>
        </p:txBody>
      </p:sp>
      <p:sp>
        <p:nvSpPr>
          <p:cNvPr id="138077461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3146223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47</a:t>
            </a:fld>
            <a:endParaRPr lang="de-DE"/>
          </a:p>
        </p:txBody>
      </p:sp>
      <p:sp>
        <p:nvSpPr>
          <p:cNvPr id="1299317845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79388226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47293381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04853114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94736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7B6080-B214-4A27-A13D-95A31493955D}" type="datetime4">
              <a:rPr lang="de-DE"/>
              <a:t>26. März 2025</a:t>
            </a:fld>
            <a:endParaRPr lang="de-DE"/>
          </a:p>
        </p:txBody>
      </p:sp>
      <p:sp>
        <p:nvSpPr>
          <p:cNvPr id="140594406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41272543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856146238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72712622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06595525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16669876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3662999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0624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4E4BF54-E288-44CA-9624-72B71A8A42AB}" type="datetime4">
              <a:rPr lang="de-DE"/>
              <a:t>26. März 2025</a:t>
            </a:fld>
            <a:endParaRPr lang="de-DE"/>
          </a:p>
        </p:txBody>
      </p:sp>
      <p:sp>
        <p:nvSpPr>
          <p:cNvPr id="208414825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90530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33</a:t>
            </a:fld>
            <a:endParaRPr lang="de-DE"/>
          </a:p>
        </p:txBody>
      </p:sp>
      <p:sp>
        <p:nvSpPr>
          <p:cNvPr id="24774329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8596589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29887697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4306323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177025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00764770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2055A8-E7B1-419D-84AA-0C89B698BF26}" type="datetime4">
              <a:rPr lang="de-DE"/>
              <a:t>26. März 2025</a:t>
            </a:fld>
            <a:endParaRPr lang="de-DE"/>
          </a:p>
        </p:txBody>
      </p:sp>
      <p:sp>
        <p:nvSpPr>
          <p:cNvPr id="106096433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3157622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982850256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941655832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82369256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2624820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296595141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18614750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4F9C00A-8AFB-47C9-A7D9-7909CE906E5E}" type="datetime4">
              <a:rPr lang="de-DE"/>
              <a:t>26. März 2025</a:t>
            </a:fld>
            <a:endParaRPr lang="de-DE"/>
          </a:p>
        </p:txBody>
      </p:sp>
      <p:sp>
        <p:nvSpPr>
          <p:cNvPr id="1559758121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556446958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509892" y="6634664"/>
            <a:ext cx="175890" cy="12227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F2A514-1398-68A8-267B-8FBB4564EB74}" type="slidenum">
              <a:rPr/>
              <a:t>33</a:t>
            </a:fld>
            <a:endParaRPr lang="de-DE"/>
          </a:p>
        </p:txBody>
      </p:sp>
      <p:sp>
        <p:nvSpPr>
          <p:cNvPr id="711983859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38398292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38252999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348193190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05889012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062794456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107364848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1340009332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3240626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060946724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980105818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79120033" name="Gerader Verbinder 39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9203414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24364005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  <p:pic>
        <p:nvPicPr>
          <p:cNvPr id="1691314272" name=""/>
          <p:cNvPicPr>
            <a:picLocks noChangeAspect="1"/>
          </p:cNvPicPr>
          <p:nvPr/>
        </p:nvPicPr>
        <p:blipFill rotWithShape="1">
          <a:blip r:embed="rId22"/>
          <a:stretch/>
        </p:blipFill>
        <p:spPr bwMode="auto">
          <a:xfrm rot="0" flipH="0" flipV="0">
            <a:off x="9822061" y="311109"/>
            <a:ext cx="774000" cy="388800"/>
          </a:xfrm>
          <a:prstGeom prst="rect">
            <a:avLst/>
          </a:prstGeom>
        </p:spPr>
      </p:pic>
      <p:sp>
        <p:nvSpPr>
          <p:cNvPr id="651387269" name=""/>
          <p:cNvSpPr txBox="1"/>
          <p:nvPr/>
        </p:nvSpPr>
        <p:spPr bwMode="auto">
          <a:xfrm flipH="0" flipV="0">
            <a:off x="8085562" y="916781"/>
            <a:ext cx="8215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68887233" name=""/>
          <p:cNvSpPr txBox="1"/>
          <p:nvPr/>
        </p:nvSpPr>
        <p:spPr bwMode="auto">
          <a:xfrm flipH="0" flipV="0">
            <a:off x="11597834" y="6588945"/>
            <a:ext cx="110401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20</a:t>
            </a:r>
            <a:endParaRPr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grammerhumor.io/programming-memes/computer-science-students-journey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654080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1999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19390576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1999" cy="52292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769985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2751324" y="2913727"/>
            <a:ext cx="6845226" cy="2012040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Best Practices und Trends bei didaktischen </a:t>
            </a:r>
            <a:b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Simulatoren für Rechnerarchitektur:</a:t>
            </a:r>
            <a:b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Eine systematische Literaturrecherche</a:t>
            </a:r>
            <a:b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b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sz="1600" b="0">
                <a:solidFill>
                  <a:schemeClr val="bg1"/>
                </a:solidFill>
              </a:rPr>
              <a:t>Präsentation der Bachelorarbeit am Lehrstuhl 3 - Rechnerarchitektur</a:t>
            </a:r>
            <a:endParaRPr sz="26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1151374" name=""/>
          <p:cNvSpPr txBox="1"/>
          <p:nvPr/>
        </p:nvSpPr>
        <p:spPr bwMode="auto">
          <a:xfrm flipH="0" flipV="0">
            <a:off x="119061" y="6469198"/>
            <a:ext cx="6018694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 i="0">
                <a:solidFill>
                  <a:schemeClr val="bg1"/>
                </a:solidFill>
              </a:rPr>
              <a:t>Dustin Heither</a:t>
            </a:r>
            <a:r>
              <a:rPr sz="900" i="0">
                <a:solidFill>
                  <a:schemeClr val="bg1"/>
                </a:solidFill>
              </a:rPr>
              <a:t> - Präsentation der Bachelorarbeit - WiSe 2025/26</a:t>
            </a:r>
            <a:endParaRPr sz="900" i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88105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4" y="3168354"/>
            <a:ext cx="11185458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Ergebnisse</a:t>
            </a:r>
            <a:endParaRPr/>
          </a:p>
        </p:txBody>
      </p:sp>
      <p:sp>
        <p:nvSpPr>
          <p:cNvPr id="8799292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162EA4-DACE-74DD-09C2-9C1EA1B1C666}" type="datetime4">
              <a:rPr lang="de-DE"/>
              <a:t/>
            </a:fld>
            <a:endParaRPr lang="de-DE"/>
          </a:p>
        </p:txBody>
      </p:sp>
      <p:sp>
        <p:nvSpPr>
          <p:cNvPr id="26795570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346367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A615EF-9811-395E-AC26-AE01BE0FEF1B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66823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BDB11BF-AF5A-67D8-305A-DDCBCB353001}" type="datetime4">
              <a:rPr lang="de-DE"/>
              <a:t/>
            </a:fld>
            <a:endParaRPr lang="de-DE"/>
          </a:p>
        </p:txBody>
      </p:sp>
      <p:sp>
        <p:nvSpPr>
          <p:cNvPr id="156984066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62040338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BE15DB-FDEF-E44F-B8B7-214746882928}" type="slidenum">
              <a:rPr lang="de-DE"/>
              <a:t/>
            </a:fld>
            <a:endParaRPr lang="de-DE"/>
          </a:p>
        </p:txBody>
      </p:sp>
      <p:sp>
        <p:nvSpPr>
          <p:cNvPr id="197558824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Ergebnisse</a:t>
            </a:r>
            <a:endParaRPr/>
          </a:p>
        </p:txBody>
      </p:sp>
      <p:sp>
        <p:nvSpPr>
          <p:cNvPr id="1701573989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Thema</a:t>
            </a:r>
            <a:endParaRPr/>
          </a:p>
        </p:txBody>
      </p:sp>
      <p:pic>
        <p:nvPicPr>
          <p:cNvPr id="162963896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tretch/>
        </p:blipFill>
        <p:spPr bwMode="auto">
          <a:xfrm rot="0">
            <a:off x="518319" y="1868015"/>
            <a:ext cx="5469732" cy="3477445"/>
          </a:xfrm>
          <a:prstGeom prst="rect">
            <a:avLst/>
          </a:prstGeom>
        </p:spPr>
      </p:pic>
      <p:sp>
        <p:nvSpPr>
          <p:cNvPr id="151884848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b="1">
                <a:solidFill>
                  <a:schemeClr val="accent3"/>
                </a:solidFill>
              </a:rPr>
              <a:t>Literaturrecherche</a:t>
            </a:r>
            <a:endParaRPr/>
          </a:p>
          <a:p>
            <a:pPr algn="ctr">
              <a:defRPr/>
            </a:pPr>
            <a:r>
              <a:rPr/>
              <a:t>Verteilung der Themen</a:t>
            </a:r>
            <a:endParaRPr/>
          </a:p>
        </p:txBody>
      </p:sp>
      <p:pic>
        <p:nvPicPr>
          <p:cNvPr id="377821323" name=""/>
          <p:cNvPicPr>
            <a:picLocks noChangeAspect="1"/>
          </p:cNvPicPr>
          <p:nvPr>
            <p:ph type="pic" sz="quarter" idx="27" hasCustomPrompt="1"/>
          </p:nvPr>
        </p:nvPicPr>
        <p:blipFill rotWithShape="1">
          <a:blip r:embed="rId4"/>
          <a:stretch/>
        </p:blipFill>
        <p:spPr bwMode="auto">
          <a:xfrm rot="0">
            <a:off x="6206330" y="1966289"/>
            <a:ext cx="5469732" cy="3280897"/>
          </a:xfrm>
          <a:prstGeom prst="rect">
            <a:avLst/>
          </a:prstGeom>
        </p:spPr>
      </p:pic>
      <p:sp>
        <p:nvSpPr>
          <p:cNvPr id="151912882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1" i="0" u="none" strike="noStrike" cap="none" spc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Simulatorrecherche</a:t>
            </a:r>
            <a:endParaRPr sz="1400"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Verteilung der Themen</a:t>
            </a:r>
            <a:endParaRPr/>
          </a:p>
        </p:txBody>
      </p:sp>
      <p:sp>
        <p:nvSpPr>
          <p:cNvPr id="1120026875" name=""/>
          <p:cNvSpPr txBox="1"/>
          <p:nvPr/>
        </p:nvSpPr>
        <p:spPr bwMode="auto">
          <a:xfrm rot="0" flipH="0" flipV="0">
            <a:off x="2874999" y="730249"/>
            <a:ext cx="3032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96567198" name=""/>
          <p:cNvSpPr/>
          <p:nvPr/>
        </p:nvSpPr>
        <p:spPr bwMode="auto">
          <a:xfrm rot="0" flipH="0" flipV="0">
            <a:off x="518316" y="2555874"/>
            <a:ext cx="5087182" cy="333374"/>
          </a:xfrm>
          <a:prstGeom prst="flowChartAlternateProcess">
            <a:avLst/>
          </a:prstGeom>
          <a:noFill/>
          <a:ln w="126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7007464" name=""/>
          <p:cNvSpPr/>
          <p:nvPr/>
        </p:nvSpPr>
        <p:spPr bwMode="auto">
          <a:xfrm rot="0" flipH="0" flipV="0">
            <a:off x="6179760" y="2722562"/>
            <a:ext cx="5087182" cy="333374"/>
          </a:xfrm>
          <a:prstGeom prst="flowChartAlternateProcess">
            <a:avLst/>
          </a:prstGeom>
          <a:noFill/>
          <a:ln w="126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911802" name=""/>
          <p:cNvSpPr/>
          <p:nvPr/>
        </p:nvSpPr>
        <p:spPr bwMode="auto">
          <a:xfrm rot="0" flipH="0" flipV="0">
            <a:off x="1680785" y="4256086"/>
            <a:ext cx="860838" cy="601662"/>
          </a:xfrm>
          <a:prstGeom prst="flowChartAlternateProcess">
            <a:avLst/>
          </a:prstGeom>
          <a:noFill/>
          <a:ln w="126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020117" name=""/>
          <p:cNvSpPr/>
          <p:nvPr/>
        </p:nvSpPr>
        <p:spPr bwMode="auto">
          <a:xfrm rot="0" flipH="0" flipV="0">
            <a:off x="7437060" y="4408486"/>
            <a:ext cx="860838" cy="306387"/>
          </a:xfrm>
          <a:prstGeom prst="flowChartAlternateProcess">
            <a:avLst/>
          </a:prstGeom>
          <a:noFill/>
          <a:ln w="126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56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00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91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2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691863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45C1969-185B-DE45-303E-C83AAD9BC820}" type="datetime4">
              <a:rPr lang="de-DE"/>
              <a:t/>
            </a:fld>
            <a:endParaRPr lang="de-DE"/>
          </a:p>
        </p:txBody>
      </p:sp>
      <p:sp>
        <p:nvSpPr>
          <p:cNvPr id="130338034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69957370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6AC6D01-CA34-3EBF-7262-C3AE9AD0B936}" type="slidenum">
              <a:rPr lang="de-DE"/>
              <a:t/>
            </a:fld>
            <a:endParaRPr lang="de-DE"/>
          </a:p>
        </p:txBody>
      </p:sp>
      <p:sp>
        <p:nvSpPr>
          <p:cNvPr id="1081522044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Ergebnisse</a:t>
            </a:r>
            <a:endParaRPr/>
          </a:p>
        </p:txBody>
      </p:sp>
      <p:sp>
        <p:nvSpPr>
          <p:cNvPr id="1052610812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Gamfication</a:t>
            </a:r>
            <a:endParaRPr/>
          </a:p>
        </p:txBody>
      </p:sp>
      <p:sp>
        <p:nvSpPr>
          <p:cNvPr id="156013366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b="1">
                <a:solidFill>
                  <a:schemeClr val="accent3"/>
                </a:solidFill>
              </a:rPr>
              <a:t>Literaturrecherche</a:t>
            </a:r>
            <a:endParaRPr/>
          </a:p>
          <a:p>
            <a:pPr algn="ctr">
              <a:defRPr/>
            </a:pPr>
            <a:r>
              <a:rPr/>
              <a:t>Gamification</a:t>
            </a:r>
            <a:endParaRPr/>
          </a:p>
        </p:txBody>
      </p:sp>
      <p:sp>
        <p:nvSpPr>
          <p:cNvPr id="62096146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1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Simulatorrecherche</a:t>
            </a:r>
            <a:endParaRPr sz="1400"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Gamification</a:t>
            </a:r>
            <a:endParaRPr/>
          </a:p>
        </p:txBody>
      </p:sp>
      <p:sp>
        <p:nvSpPr>
          <p:cNvPr id="1880432980" name=""/>
          <p:cNvSpPr txBox="1"/>
          <p:nvPr/>
        </p:nvSpPr>
        <p:spPr bwMode="auto">
          <a:xfrm rot="0" flipH="0" flipV="0">
            <a:off x="2874999" y="730249"/>
            <a:ext cx="3032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05733993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tretch/>
        </p:blipFill>
        <p:spPr bwMode="auto">
          <a:xfrm rot="0">
            <a:off x="518316" y="1631155"/>
            <a:ext cx="5469732" cy="3654685"/>
          </a:xfrm>
          <a:prstGeom prst="rect">
            <a:avLst/>
          </a:prstGeom>
        </p:spPr>
      </p:pic>
      <p:sp>
        <p:nvSpPr>
          <p:cNvPr id="256189109" name="Textplatzhalter 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6206330" y="1631155"/>
            <a:ext cx="5469732" cy="3654685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b="1"/>
              <a:t>Keine </a:t>
            </a:r>
            <a:r>
              <a:rPr/>
              <a:t>spielerischen Elemente </a:t>
            </a:r>
            <a:br>
              <a:rPr/>
            </a:br>
            <a:r>
              <a:rPr/>
              <a:t>identifiziert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63154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BC10319-713C-D3C8-3A37-4EF54FD073CC}" type="datetime4">
              <a:rPr lang="de-DE"/>
              <a:t/>
            </a:fld>
            <a:endParaRPr lang="de-DE"/>
          </a:p>
        </p:txBody>
      </p:sp>
      <p:sp>
        <p:nvSpPr>
          <p:cNvPr id="20416715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042346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B2E900-8E29-9C63-BA33-46F392FD9694}" type="slidenum">
              <a:rPr lang="de-DE"/>
              <a:t/>
            </a:fld>
            <a:endParaRPr lang="de-DE"/>
          </a:p>
        </p:txBody>
      </p:sp>
      <p:sp>
        <p:nvSpPr>
          <p:cNvPr id="106414311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Ergebnisse</a:t>
            </a:r>
            <a:endParaRPr/>
          </a:p>
        </p:txBody>
      </p:sp>
      <p:sp>
        <p:nvSpPr>
          <p:cNvPr id="84776245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050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Abstraktionslevel</a:t>
            </a:r>
            <a:endParaRPr/>
          </a:p>
        </p:txBody>
      </p:sp>
      <p:pic>
        <p:nvPicPr>
          <p:cNvPr id="1525961614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tretch/>
        </p:blipFill>
        <p:spPr bwMode="auto">
          <a:xfrm rot="0">
            <a:off x="518316" y="1829835"/>
            <a:ext cx="5469732" cy="3553805"/>
          </a:xfrm>
          <a:prstGeom prst="rect">
            <a:avLst/>
          </a:prstGeom>
        </p:spPr>
      </p:pic>
      <p:sp>
        <p:nvSpPr>
          <p:cNvPr id="1892022024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b="1">
                <a:solidFill>
                  <a:schemeClr val="accent3"/>
                </a:solidFill>
              </a:rPr>
              <a:t>Literaturrecherche</a:t>
            </a:r>
            <a:endParaRPr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Abstraktion nach Themen </a:t>
            </a:r>
            <a:endParaRPr/>
          </a:p>
        </p:txBody>
      </p:sp>
      <p:pic>
        <p:nvPicPr>
          <p:cNvPr id="1243995044" name=""/>
          <p:cNvPicPr>
            <a:picLocks noChangeAspect="1"/>
          </p:cNvPicPr>
          <p:nvPr>
            <p:ph type="pic" sz="quarter" idx="27" hasCustomPrompt="1"/>
          </p:nvPr>
        </p:nvPicPr>
        <p:blipFill rotWithShape="1">
          <a:blip r:embed="rId4"/>
          <a:stretch/>
        </p:blipFill>
        <p:spPr bwMode="auto">
          <a:xfrm rot="0">
            <a:off x="6206330" y="2042340"/>
            <a:ext cx="5469732" cy="3128795"/>
          </a:xfrm>
          <a:prstGeom prst="rect">
            <a:avLst/>
          </a:prstGeom>
        </p:spPr>
      </p:pic>
      <p:sp>
        <p:nvSpPr>
          <p:cNvPr id="81456213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1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Simulatorrecherche</a:t>
            </a:r>
            <a:endParaRPr sz="1400"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Abstraktion nach Themen </a:t>
            </a:r>
            <a:endParaRPr/>
          </a:p>
        </p:txBody>
      </p:sp>
      <p:sp>
        <p:nvSpPr>
          <p:cNvPr id="720001340" name=""/>
          <p:cNvSpPr txBox="1"/>
          <p:nvPr/>
        </p:nvSpPr>
        <p:spPr bwMode="auto">
          <a:xfrm rot="0" flipH="0" flipV="0">
            <a:off x="2874999" y="730249"/>
            <a:ext cx="3032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02532505" name=""/>
          <p:cNvSpPr/>
          <p:nvPr/>
        </p:nvSpPr>
        <p:spPr bwMode="auto">
          <a:xfrm rot="0" flipH="0" flipV="0">
            <a:off x="4264815" y="1829835"/>
            <a:ext cx="467558" cy="2250039"/>
          </a:xfrm>
          <a:prstGeom prst="flowChartAlternateProcess">
            <a:avLst/>
          </a:prstGeom>
          <a:noFill/>
          <a:ln w="126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342168" name=""/>
          <p:cNvSpPr/>
          <p:nvPr/>
        </p:nvSpPr>
        <p:spPr bwMode="auto">
          <a:xfrm rot="0" flipH="0" flipV="0">
            <a:off x="9782965" y="2042340"/>
            <a:ext cx="467557" cy="1847034"/>
          </a:xfrm>
          <a:prstGeom prst="flowChartAlternateProcess">
            <a:avLst/>
          </a:prstGeom>
          <a:noFill/>
          <a:ln w="126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4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632120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1CF9F-F89D-561B-3A85-02362C9C67C7}" type="datetime4">
              <a:rPr lang="de-DE"/>
              <a:t/>
            </a:fld>
            <a:endParaRPr lang="de-DE"/>
          </a:p>
        </p:txBody>
      </p:sp>
      <p:sp>
        <p:nvSpPr>
          <p:cNvPr id="152076319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50278180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876CD12-8727-C886-968B-622734DDC208}" type="slidenum">
              <a:rPr lang="de-DE"/>
              <a:t/>
            </a:fld>
            <a:endParaRPr lang="de-DE"/>
          </a:p>
        </p:txBody>
      </p:sp>
      <p:sp>
        <p:nvSpPr>
          <p:cNvPr id="1328212491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Ergebnisse</a:t>
            </a:r>
            <a:endParaRPr/>
          </a:p>
        </p:txBody>
      </p:sp>
      <p:sp>
        <p:nvSpPr>
          <p:cNvPr id="105734506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302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Zugriff</a:t>
            </a:r>
            <a:endParaRPr/>
          </a:p>
        </p:txBody>
      </p:sp>
      <p:pic>
        <p:nvPicPr>
          <p:cNvPr id="1634044633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tretch/>
        </p:blipFill>
        <p:spPr bwMode="auto">
          <a:xfrm rot="0">
            <a:off x="518316" y="1812398"/>
            <a:ext cx="5469732" cy="3588677"/>
          </a:xfrm>
          <a:prstGeom prst="rect">
            <a:avLst/>
          </a:prstGeom>
        </p:spPr>
      </p:pic>
      <p:sp>
        <p:nvSpPr>
          <p:cNvPr id="21650547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b="1">
                <a:solidFill>
                  <a:schemeClr val="accent3"/>
                </a:solidFill>
              </a:rPr>
              <a:t>Literaturrecherche</a:t>
            </a:r>
            <a:endParaRPr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Zugriff</a:t>
            </a:r>
            <a:endParaRPr/>
          </a:p>
        </p:txBody>
      </p:sp>
      <p:pic>
        <p:nvPicPr>
          <p:cNvPr id="1591937464" name=""/>
          <p:cNvPicPr>
            <a:picLocks noChangeAspect="1"/>
          </p:cNvPicPr>
          <p:nvPr>
            <p:ph type="pic" sz="quarter" idx="27" hasCustomPrompt="1"/>
          </p:nvPr>
        </p:nvPicPr>
        <p:blipFill rotWithShape="1">
          <a:blip r:embed="rId4"/>
          <a:stretch/>
        </p:blipFill>
        <p:spPr bwMode="auto">
          <a:xfrm rot="0" flipH="0" flipV="0">
            <a:off x="5350855" y="1752475"/>
            <a:ext cx="6698096" cy="3648600"/>
          </a:xfrm>
          <a:prstGeom prst="rect">
            <a:avLst/>
          </a:prstGeom>
        </p:spPr>
      </p:pic>
      <p:sp>
        <p:nvSpPr>
          <p:cNvPr id="19310565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1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Simulatorrecherche</a:t>
            </a:r>
            <a:endParaRPr sz="1400"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Zugriff</a:t>
            </a:r>
            <a:endParaRPr/>
          </a:p>
        </p:txBody>
      </p:sp>
      <p:sp>
        <p:nvSpPr>
          <p:cNvPr id="1990208898" name=""/>
          <p:cNvSpPr txBox="1"/>
          <p:nvPr/>
        </p:nvSpPr>
        <p:spPr bwMode="auto">
          <a:xfrm rot="0" flipH="0" flipV="0">
            <a:off x="2874999" y="730249"/>
            <a:ext cx="3032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34038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D7CE26A-629D-F5B8-ECDD-C771CD971941}" type="datetime4">
              <a:rPr lang="de-DE"/>
              <a:t/>
            </a:fld>
            <a:endParaRPr lang="de-DE"/>
          </a:p>
        </p:txBody>
      </p:sp>
      <p:sp>
        <p:nvSpPr>
          <p:cNvPr id="96535062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85622217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F07768-168D-B571-0D68-174FEE6B5F63}" type="slidenum">
              <a:rPr lang="de-DE"/>
              <a:t/>
            </a:fld>
            <a:endParaRPr lang="de-DE"/>
          </a:p>
        </p:txBody>
      </p:sp>
      <p:sp>
        <p:nvSpPr>
          <p:cNvPr id="1445212391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Ergebnisse</a:t>
            </a:r>
            <a:endParaRPr/>
          </a:p>
        </p:txBody>
      </p:sp>
      <p:sp>
        <p:nvSpPr>
          <p:cNvPr id="18017893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482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Preis</a:t>
            </a:r>
            <a:endParaRPr/>
          </a:p>
        </p:txBody>
      </p:sp>
      <p:pic>
        <p:nvPicPr>
          <p:cNvPr id="325044049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tretch/>
        </p:blipFill>
        <p:spPr bwMode="auto">
          <a:xfrm rot="0">
            <a:off x="518316" y="1823408"/>
            <a:ext cx="5469732" cy="3566658"/>
          </a:xfrm>
          <a:prstGeom prst="rect">
            <a:avLst/>
          </a:prstGeom>
        </p:spPr>
      </p:pic>
      <p:sp>
        <p:nvSpPr>
          <p:cNvPr id="59599036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b="1">
                <a:solidFill>
                  <a:schemeClr val="accent3"/>
                </a:solidFill>
              </a:rPr>
              <a:t>Literaturrecherche</a:t>
            </a:r>
            <a:endParaRPr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Preis</a:t>
            </a:r>
            <a:endParaRPr/>
          </a:p>
        </p:txBody>
      </p:sp>
      <p:pic>
        <p:nvPicPr>
          <p:cNvPr id="1507323330" name=""/>
          <p:cNvPicPr>
            <a:picLocks noChangeAspect="1"/>
          </p:cNvPicPr>
          <p:nvPr>
            <p:ph type="pic" sz="quarter" idx="27" hasCustomPrompt="1"/>
          </p:nvPr>
        </p:nvPicPr>
        <p:blipFill rotWithShape="1">
          <a:blip r:embed="rId4"/>
          <a:stretch/>
        </p:blipFill>
        <p:spPr bwMode="auto">
          <a:xfrm rot="0">
            <a:off x="6206330" y="1874963"/>
            <a:ext cx="5469732" cy="3463548"/>
          </a:xfrm>
          <a:prstGeom prst="rect">
            <a:avLst/>
          </a:prstGeom>
        </p:spPr>
      </p:pic>
      <p:sp>
        <p:nvSpPr>
          <p:cNvPr id="4685418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1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Simulatorrecherche</a:t>
            </a:r>
            <a:endParaRPr sz="1400"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Preis</a:t>
            </a:r>
            <a:endParaRPr/>
          </a:p>
        </p:txBody>
      </p:sp>
      <p:sp>
        <p:nvSpPr>
          <p:cNvPr id="1429654026" name=""/>
          <p:cNvSpPr txBox="1"/>
          <p:nvPr/>
        </p:nvSpPr>
        <p:spPr bwMode="auto">
          <a:xfrm rot="0" flipH="0" flipV="0">
            <a:off x="2874999" y="730249"/>
            <a:ext cx="3032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50060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C72E7C-32AE-8DF8-2197-323DCB0B632C}" type="datetime4">
              <a:rPr lang="de-DE"/>
              <a:t/>
            </a:fld>
            <a:endParaRPr lang="de-DE"/>
          </a:p>
        </p:txBody>
      </p:sp>
      <p:sp>
        <p:nvSpPr>
          <p:cNvPr id="13213005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6428077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E6C182-9B7E-7D5B-7F7D-715EBD394415}" type="slidenum">
              <a:rPr lang="de-DE"/>
              <a:t/>
            </a:fld>
            <a:endParaRPr lang="de-DE"/>
          </a:p>
        </p:txBody>
      </p:sp>
      <p:sp>
        <p:nvSpPr>
          <p:cNvPr id="163185002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Ergebnisse</a:t>
            </a:r>
            <a:endParaRPr/>
          </a:p>
        </p:txBody>
      </p:sp>
      <p:sp>
        <p:nvSpPr>
          <p:cNvPr id="135136774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950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Dokumentation</a:t>
            </a:r>
            <a:endParaRPr/>
          </a:p>
        </p:txBody>
      </p:sp>
      <p:pic>
        <p:nvPicPr>
          <p:cNvPr id="2006479093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tretch/>
        </p:blipFill>
        <p:spPr bwMode="auto">
          <a:xfrm rot="0">
            <a:off x="518316" y="1745190"/>
            <a:ext cx="5469732" cy="3723094"/>
          </a:xfrm>
          <a:prstGeom prst="rect">
            <a:avLst/>
          </a:prstGeom>
        </p:spPr>
      </p:pic>
      <p:sp>
        <p:nvSpPr>
          <p:cNvPr id="1272968293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b="1">
                <a:solidFill>
                  <a:schemeClr val="accent3"/>
                </a:solidFill>
              </a:rPr>
              <a:t>Literaturrecherche</a:t>
            </a:r>
            <a:endParaRPr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Dokumentation</a:t>
            </a:r>
            <a:endParaRPr/>
          </a:p>
        </p:txBody>
      </p:sp>
      <p:pic>
        <p:nvPicPr>
          <p:cNvPr id="636544441" name=""/>
          <p:cNvPicPr>
            <a:picLocks noChangeAspect="1"/>
          </p:cNvPicPr>
          <p:nvPr>
            <p:ph type="pic" sz="quarter" idx="27" hasCustomPrompt="1"/>
          </p:nvPr>
        </p:nvPicPr>
        <p:blipFill rotWithShape="1">
          <a:blip r:embed="rId4"/>
          <a:stretch/>
        </p:blipFill>
        <p:spPr bwMode="auto">
          <a:xfrm rot="0">
            <a:off x="6206330" y="1854431"/>
            <a:ext cx="5469732" cy="3504612"/>
          </a:xfrm>
          <a:prstGeom prst="rect">
            <a:avLst/>
          </a:prstGeom>
        </p:spPr>
      </p:pic>
      <p:sp>
        <p:nvSpPr>
          <p:cNvPr id="297098708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1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Simulatorrecherche</a:t>
            </a:r>
            <a:endParaRPr sz="1400"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Dokumentation</a:t>
            </a:r>
            <a:endParaRPr/>
          </a:p>
        </p:txBody>
      </p:sp>
      <p:sp>
        <p:nvSpPr>
          <p:cNvPr id="233678246" name=""/>
          <p:cNvSpPr txBox="1"/>
          <p:nvPr/>
        </p:nvSpPr>
        <p:spPr bwMode="auto">
          <a:xfrm rot="0" flipH="0" flipV="0">
            <a:off x="2874999" y="730249"/>
            <a:ext cx="3032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69688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56B4C3C-E08A-D414-45E8-C16FA6231BD8}" type="datetime4">
              <a:rPr lang="de-DE"/>
              <a:t/>
            </a:fld>
            <a:endParaRPr lang="de-DE"/>
          </a:p>
        </p:txBody>
      </p:sp>
      <p:sp>
        <p:nvSpPr>
          <p:cNvPr id="1503819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2428597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672BC6B-7C37-1D1A-719D-B14B60771C15}" type="slidenum">
              <a:rPr lang="de-DE"/>
              <a:t/>
            </a:fld>
            <a:endParaRPr lang="de-DE"/>
          </a:p>
        </p:txBody>
      </p:sp>
      <p:sp>
        <p:nvSpPr>
          <p:cNvPr id="1544237462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Ergebnisse</a:t>
            </a:r>
            <a:endParaRPr/>
          </a:p>
        </p:txBody>
      </p:sp>
      <p:sp>
        <p:nvSpPr>
          <p:cNvPr id="23492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7570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(nur Simulatorrecherche): Zeit und OS</a:t>
            </a:r>
            <a:endParaRPr/>
          </a:p>
        </p:txBody>
      </p:sp>
      <p:pic>
        <p:nvPicPr>
          <p:cNvPr id="1252185152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tretch/>
        </p:blipFill>
        <p:spPr bwMode="auto">
          <a:xfrm rot="0" flipH="0" flipV="0">
            <a:off x="238520" y="1762124"/>
            <a:ext cx="6029325" cy="3521169"/>
          </a:xfrm>
          <a:prstGeom prst="rect">
            <a:avLst/>
          </a:prstGeom>
        </p:spPr>
      </p:pic>
      <p:sp>
        <p:nvSpPr>
          <p:cNvPr id="2791349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b="1">
                <a:solidFill>
                  <a:schemeClr val="accent3"/>
                </a:solidFill>
              </a:rPr>
              <a:t>Simulatorrecherche</a:t>
            </a:r>
            <a:endParaRPr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Zeit</a:t>
            </a:r>
            <a:endParaRPr/>
          </a:p>
        </p:txBody>
      </p:sp>
      <p:pic>
        <p:nvPicPr>
          <p:cNvPr id="1896444872" name=""/>
          <p:cNvPicPr>
            <a:picLocks noChangeAspect="1"/>
          </p:cNvPicPr>
          <p:nvPr>
            <p:ph type="pic" sz="quarter" idx="27" hasCustomPrompt="1"/>
          </p:nvPr>
        </p:nvPicPr>
        <p:blipFill rotWithShape="1">
          <a:blip r:embed="rId4"/>
          <a:stretch/>
        </p:blipFill>
        <p:spPr bwMode="auto">
          <a:xfrm rot="0">
            <a:off x="6095999" y="1954311"/>
            <a:ext cx="5469732" cy="3400103"/>
          </a:xfrm>
          <a:prstGeom prst="rect">
            <a:avLst/>
          </a:prstGeom>
        </p:spPr>
      </p:pic>
      <p:sp>
        <p:nvSpPr>
          <p:cNvPr id="2122287559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1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Simulatorrecherche</a:t>
            </a:r>
            <a:endParaRPr sz="1400"/>
          </a:p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Aufteilung OS</a:t>
            </a:r>
            <a:endParaRPr/>
          </a:p>
        </p:txBody>
      </p:sp>
      <p:sp>
        <p:nvSpPr>
          <p:cNvPr id="580528871" name=""/>
          <p:cNvSpPr txBox="1"/>
          <p:nvPr/>
        </p:nvSpPr>
        <p:spPr bwMode="auto">
          <a:xfrm rot="0" flipH="0" flipV="0">
            <a:off x="2874999" y="730249"/>
            <a:ext cx="3032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821847718" name=""/>
          <p:cNvSpPr/>
          <p:nvPr/>
        </p:nvSpPr>
        <p:spPr bwMode="auto">
          <a:xfrm rot="0" flipH="0" flipV="0">
            <a:off x="6397605" y="3189334"/>
            <a:ext cx="4780019" cy="333374"/>
          </a:xfrm>
          <a:prstGeom prst="flowChartAlternateProcess">
            <a:avLst/>
          </a:prstGeom>
          <a:noFill/>
          <a:ln w="126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467001" name=""/>
          <p:cNvSpPr/>
          <p:nvPr/>
        </p:nvSpPr>
        <p:spPr bwMode="auto">
          <a:xfrm rot="0" flipH="0" flipV="0">
            <a:off x="6397605" y="4405358"/>
            <a:ext cx="4780018" cy="333374"/>
          </a:xfrm>
          <a:prstGeom prst="flowChartAlternateProcess">
            <a:avLst/>
          </a:prstGeom>
          <a:noFill/>
          <a:ln w="12699" cap="flat" cmpd="sng" algn="ctr">
            <a:solidFill>
              <a:srgbClr val="FF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4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4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134233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4" y="2900513"/>
            <a:ext cx="11198418" cy="109763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Best Practices, Trends</a:t>
            </a:r>
            <a:b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und Diskussion</a:t>
            </a:r>
            <a:endParaRPr/>
          </a:p>
        </p:txBody>
      </p:sp>
      <p:sp>
        <p:nvSpPr>
          <p:cNvPr id="75461611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3FE44D-0A8B-56D9-8C19-D41F943B392D}" type="datetime4">
              <a:rPr lang="de-DE"/>
              <a:t/>
            </a:fld>
            <a:endParaRPr lang="de-DE"/>
          </a:p>
        </p:txBody>
      </p:sp>
      <p:sp>
        <p:nvSpPr>
          <p:cNvPr id="27335203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28054706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B0FE4B-424F-E0CC-86CC-D45BDB5F2AC9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02098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91FCD8-25EE-C49D-EA57-04534B591BFD}" type="datetime4">
              <a:rPr lang="de-DE"/>
              <a:t/>
            </a:fld>
            <a:endParaRPr lang="de-DE"/>
          </a:p>
        </p:txBody>
      </p:sp>
      <p:sp>
        <p:nvSpPr>
          <p:cNvPr id="2241271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6776637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F152D58-E287-A33E-3609-26D5FAB02E93}" type="slidenum">
              <a:rPr lang="de-DE"/>
              <a:t/>
            </a:fld>
            <a:endParaRPr lang="de-DE"/>
          </a:p>
        </p:txBody>
      </p:sp>
      <p:sp>
        <p:nvSpPr>
          <p:cNvPr id="651694722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Best Practices und Trends</a:t>
            </a:r>
            <a:endParaRPr/>
          </a:p>
        </p:txBody>
      </p:sp>
      <p:pic>
        <p:nvPicPr>
          <p:cNvPr id="196684998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tretch/>
        </p:blipFill>
        <p:spPr bwMode="auto">
          <a:xfrm rot="0">
            <a:off x="1207958" y="1631154"/>
            <a:ext cx="4090451" cy="4569618"/>
          </a:xfrm>
          <a:prstGeom prst="rect">
            <a:avLst/>
          </a:prstGeom>
        </p:spPr>
      </p:pic>
      <p:sp>
        <p:nvSpPr>
          <p:cNvPr id="173847087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0" y="1631155"/>
            <a:ext cx="5469732" cy="4569618"/>
          </a:xfrm>
        </p:spPr>
        <p:txBody>
          <a:bodyPr/>
          <a:lstStyle/>
          <a:p>
            <a:pPr>
              <a:defRPr/>
            </a:pPr>
            <a:r>
              <a:rPr b="1">
                <a:solidFill>
                  <a:schemeClr val="accent3"/>
                </a:solidFill>
              </a:rPr>
              <a:t>Diskussion</a:t>
            </a:r>
            <a:endParaRPr b="0">
              <a:solidFill>
                <a:schemeClr val="accent3"/>
              </a:solidFill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b="0">
                <a:solidFill>
                  <a:schemeClr val="tx1"/>
                </a:solidFill>
              </a:rPr>
              <a:t>Kosten und Bedeutung von OER</a:t>
            </a:r>
            <a:endParaRPr b="0"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b="0">
                <a:solidFill>
                  <a:schemeClr val="tx1"/>
                </a:solidFill>
              </a:rPr>
              <a:t>Fokus ausweiten auf bspw. STEM Forschung</a:t>
            </a:r>
            <a:endParaRPr b="0"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b="0">
                <a:solidFill>
                  <a:schemeClr val="tx1"/>
                </a:solidFill>
              </a:rPr>
              <a:t>Berücksichtigung von organisationalen und didaktischen Rahmenbedingungen</a:t>
            </a:r>
            <a:endParaRPr b="0"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b="0">
                <a:solidFill>
                  <a:schemeClr val="tx1"/>
                </a:solidFill>
              </a:rPr>
              <a:t>Prüfung durch begleitende Evaluationen in Lehrveranstaltungen</a:t>
            </a:r>
            <a:endParaRPr b="0">
              <a:solidFill>
                <a:schemeClr val="tx1"/>
              </a:solidFill>
            </a:endParaRPr>
          </a:p>
          <a:p>
            <a:pPr>
              <a:defRPr/>
            </a:pPr>
            <a:endParaRPr b="1">
              <a:solidFill>
                <a:schemeClr val="accent3"/>
              </a:solidFill>
            </a:endParaRPr>
          </a:p>
          <a:p>
            <a:pPr>
              <a:defRPr/>
            </a:pPr>
            <a:r>
              <a:rPr b="1">
                <a:solidFill>
                  <a:schemeClr val="accent3"/>
                </a:solidFill>
              </a:rPr>
              <a:t>Reflexion</a:t>
            </a:r>
            <a:endParaRPr b="1">
              <a:solidFill>
                <a:schemeClr val="accent3"/>
              </a:solidFill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b="0">
                <a:solidFill>
                  <a:schemeClr val="tx1"/>
                </a:solidFill>
              </a:rPr>
              <a:t>Kriterium „Bekanntheit“ veröffentlichter Simulatoren</a:t>
            </a:r>
            <a:endParaRPr b="0"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b="0">
                <a:solidFill>
                  <a:schemeClr val="tx1"/>
                </a:solidFill>
              </a:rPr>
              <a:t>Untergliederung des Aspekts „Gamification“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128200226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0506556" name=""/>
          <p:cNvSpPr txBox="1"/>
          <p:nvPr/>
        </p:nvSpPr>
        <p:spPr bwMode="auto">
          <a:xfrm rot="0" flipH="0" flipV="0">
            <a:off x="922646" y="6200773"/>
            <a:ext cx="466179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[6]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16138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04ABED6-2052-CB09-01F3-3028FD83E06F}" type="datetime4">
              <a:rPr lang="de-DE"/>
              <a:t>26. März 2025</a:t>
            </a:fld>
            <a:endParaRPr lang="de-DE"/>
          </a:p>
        </p:txBody>
      </p:sp>
      <p:sp>
        <p:nvSpPr>
          <p:cNvPr id="154968785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624857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F11D83-E914-FCD6-B610-FE94B6F6D790}" type="slidenum">
              <a:rPr lang="de-DE"/>
              <a:t>2</a:t>
            </a:fld>
            <a:endParaRPr lang="de-DE"/>
          </a:p>
        </p:txBody>
      </p:sp>
      <p:sp>
        <p:nvSpPr>
          <p:cNvPr id="9160976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0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Methodik</a:t>
            </a:r>
            <a:endParaRPr/>
          </a:p>
        </p:txBody>
      </p:sp>
      <p:sp>
        <p:nvSpPr>
          <p:cNvPr id="902721965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198018716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Best Practices, Trends und Diskussion</a:t>
            </a:r>
            <a:endParaRPr sz="1800"/>
          </a:p>
        </p:txBody>
      </p:sp>
      <p:sp>
        <p:nvSpPr>
          <p:cNvPr id="2110652297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969275721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Theoretische Grundlagen</a:t>
            </a:r>
            <a:endParaRPr/>
          </a:p>
        </p:txBody>
      </p:sp>
      <p:sp>
        <p:nvSpPr>
          <p:cNvPr id="778980545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278604499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Ergebnisse der Recherche</a:t>
            </a:r>
            <a:endParaRPr/>
          </a:p>
        </p:txBody>
      </p:sp>
      <p:sp>
        <p:nvSpPr>
          <p:cNvPr id="1672109397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33165651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5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Agenda</a:t>
            </a:r>
            <a:endParaRPr/>
          </a:p>
        </p:txBody>
      </p:sp>
      <p:sp>
        <p:nvSpPr>
          <p:cNvPr id="20289935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06966644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Motivation</a:t>
            </a:r>
            <a:endParaRPr/>
          </a:p>
        </p:txBody>
      </p:sp>
      <p:sp>
        <p:nvSpPr>
          <p:cNvPr id="132880752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75304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833BE9-8A39-C15D-6843-444FD36333A5}" type="datetime4">
              <a:rPr lang="de-DE"/>
              <a:t>26. März 2025</a:t>
            </a:fld>
            <a:endParaRPr lang="de-DE"/>
          </a:p>
        </p:txBody>
      </p:sp>
      <p:sp>
        <p:nvSpPr>
          <p:cNvPr id="67550921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66033743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53BF86-2B87-BB47-76C6-A4B27E7E4655}" type="slidenum">
              <a:rPr lang="de-DE"/>
              <a:t>58</a:t>
            </a:fld>
            <a:endParaRPr lang="de-DE"/>
          </a:p>
        </p:txBody>
      </p:sp>
      <p:sp>
        <p:nvSpPr>
          <p:cNvPr id="34260494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[1]	Programming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Humor.io: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science student's journey...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(2022) aus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"/>
              </a:rPr>
              <a:t>	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"/>
              </a:rPr>
              <a:t>https://programmerhumor.io/programming-memes/computer-science-students-journey/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(zuletzt aufgerufen am 	19.10.2025).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[2] - [6]	Eigene Darstellung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b="0"/>
          </a:p>
        </p:txBody>
      </p:sp>
      <p:sp>
        <p:nvSpPr>
          <p:cNvPr id="799336605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6130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Quellenverzeichnis</a:t>
            </a:r>
            <a:endParaRPr/>
          </a:p>
        </p:txBody>
      </p:sp>
      <p:sp>
        <p:nvSpPr>
          <p:cNvPr id="110390747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78073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D2E66E-F75A-1C9B-A9A1-7AF6AF159FFE}" type="datetime4">
              <a:rPr lang="de-DE"/>
              <a:t>26. März 2025</a:t>
            </a:fld>
            <a:endParaRPr lang="de-DE"/>
          </a:p>
        </p:txBody>
      </p:sp>
      <p:sp>
        <p:nvSpPr>
          <p:cNvPr id="83166648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49294380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D56264-F7E8-28D3-59BE-8131D80F477B}" type="slidenum">
              <a:rPr lang="de-DE"/>
              <a:t>3</a:t>
            </a:fld>
            <a:endParaRPr lang="de-DE"/>
          </a:p>
        </p:txBody>
      </p:sp>
      <p:sp>
        <p:nvSpPr>
          <p:cNvPr id="1423322220" name="Textplatzhalter 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518316" y="2181619"/>
            <a:ext cx="5469732" cy="1834755"/>
          </a:xfrm>
          <a:prstGeom prst="flowChartAlternateProcess">
            <a:avLst/>
          </a:prstGeom>
          <a:solidFill>
            <a:schemeClr val="tx2">
              <a:alpha val="20000"/>
            </a:schemeClr>
          </a:solidFill>
          <a:ln/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sz="1600" b="1">
                <a:solidFill>
                  <a:schemeClr val="tx1"/>
                </a:solidFill>
                <a:latin typeface="Arial"/>
                <a:cs typeface="Arial"/>
              </a:rPr>
              <a:t>    Problem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66190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Abbruchquote im Jahr 2022 Studierender von MINT-Studiengängen lag bei 50,5%</a:t>
            </a:r>
            <a:endParaRPr sz="1600" b="1">
              <a:solidFill>
                <a:srgbClr val="FF0000"/>
              </a:solidFill>
              <a:latin typeface="Arial"/>
              <a:cs typeface="Arial"/>
            </a:endParaRPr>
          </a:p>
          <a:p>
            <a:pPr marL="661900" marR="0" lvl="1" indent="-261850" algn="l" defTabSz="914400" rtl="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Komplexe und abstrakte Sachverhalte in der RA</a:t>
            </a:r>
            <a:endParaRPr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35375998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Motivation</a:t>
            </a:r>
            <a:endParaRPr/>
          </a:p>
        </p:txBody>
      </p:sp>
      <p:pic>
        <p:nvPicPr>
          <p:cNvPr id="701698855" name=""/>
          <p:cNvPicPr>
            <a:picLocks noChangeAspect="1"/>
          </p:cNvPicPr>
          <p:nvPr>
            <p:ph type="pic" sz="quarter" idx="25" hasCustomPrompt="1"/>
          </p:nvPr>
        </p:nvPicPr>
        <p:blipFill rotWithShape="1">
          <a:blip r:embed="rId3"/>
          <a:srcRect l="1494" t="0" r="0" b="0"/>
          <a:stretch/>
        </p:blipFill>
        <p:spPr bwMode="auto">
          <a:xfrm rot="0" flipH="0" flipV="0">
            <a:off x="7165999" y="1631154"/>
            <a:ext cx="3605075" cy="4569618"/>
          </a:xfrm>
          <a:prstGeom prst="rect">
            <a:avLst/>
          </a:prstGeom>
        </p:spPr>
      </p:pic>
      <p:sp>
        <p:nvSpPr>
          <p:cNvPr id="8209224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97325942" name=""/>
          <p:cNvSpPr txBox="1"/>
          <p:nvPr/>
        </p:nvSpPr>
        <p:spPr bwMode="auto">
          <a:xfrm rot="0" flipH="0" flipV="0">
            <a:off x="6680623" y="6268221"/>
            <a:ext cx="465963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[1]</a:t>
            </a:r>
            <a:endParaRPr sz="1200"/>
          </a:p>
        </p:txBody>
      </p:sp>
      <p:sp>
        <p:nvSpPr>
          <p:cNvPr id="17444324" name="Textplatzhalter 6"/>
          <p:cNvSpPr>
            <a:spLocks noGrp="1"/>
          </p:cNvSpPr>
          <p:nvPr/>
        </p:nvSpPr>
        <p:spPr bwMode="auto">
          <a:xfrm flipH="0" flipV="0">
            <a:off x="518316" y="4698459"/>
            <a:ext cx="5469732" cy="1112329"/>
          </a:xfrm>
          <a:prstGeom prst="flowChartAlternateProcess">
            <a:avLst/>
          </a:prstGeom>
          <a:solidFill>
            <a:srgbClr val="0070C0">
              <a:alpha val="20000"/>
            </a:srgbClr>
          </a:solidFill>
          <a:ln/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sz="1600" b="1">
                <a:solidFill>
                  <a:schemeClr val="tx1"/>
                </a:solidFill>
                <a:latin typeface="Arial"/>
                <a:cs typeface="Arial"/>
              </a:rPr>
              <a:t>    Mögliche Lösung?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Einsatz didaktischer Simulatoren</a:t>
            </a:r>
            <a:r>
              <a:rPr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15776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4" y="3161155"/>
            <a:ext cx="11171058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Methodik</a:t>
            </a:r>
            <a:endParaRPr/>
          </a:p>
        </p:txBody>
      </p:sp>
      <p:sp>
        <p:nvSpPr>
          <p:cNvPr id="92267616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ABB8E4-43A2-54C3-6023-454CCC687A86}" type="datetime4">
              <a:rPr lang="de-DE"/>
              <a:t/>
            </a:fld>
            <a:endParaRPr lang="de-DE"/>
          </a:p>
        </p:txBody>
      </p:sp>
      <p:sp>
        <p:nvSpPr>
          <p:cNvPr id="66298873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0908097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F69E65-2B96-85B1-B3BA-74D4335A8042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9118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2F523B3-5BB5-940A-A8B4-CC1FD61174B0}" type="datetime4">
              <a:rPr lang="de-DE"/>
              <a:t/>
            </a:fld>
            <a:endParaRPr lang="de-DE"/>
          </a:p>
        </p:txBody>
      </p:sp>
      <p:sp>
        <p:nvSpPr>
          <p:cNvPr id="136151853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7819278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6C0B85E-81BF-0D25-A8B7-87731170D42B}" type="slidenum">
              <a:rPr lang="de-DE"/>
              <a:t/>
            </a:fld>
            <a:endParaRPr lang="de-DE"/>
          </a:p>
        </p:txBody>
      </p:sp>
      <p:sp>
        <p:nvSpPr>
          <p:cNvPr id="98602330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Methodik</a:t>
            </a:r>
            <a:endParaRPr/>
          </a:p>
        </p:txBody>
      </p:sp>
      <p:sp>
        <p:nvSpPr>
          <p:cNvPr id="89454077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/>
          <a:lstStyle/>
          <a:p>
            <a:pPr>
              <a:defRPr/>
            </a:pPr>
            <a:r>
              <a:rPr b="1"/>
              <a:t>Datenbanken</a:t>
            </a:r>
            <a:endParaRPr b="1"/>
          </a:p>
          <a:p>
            <a:pPr marL="261850" indent="-261850">
              <a:buFont typeface="Arial"/>
              <a:buChar char="–"/>
              <a:defRPr/>
            </a:pPr>
            <a:r>
              <a:rPr b="0"/>
              <a:t>IEEE Xplore, ACM Digital Library</a:t>
            </a:r>
            <a:endParaRPr b="0"/>
          </a:p>
          <a:p>
            <a:pPr marL="261850" indent="-261850">
              <a:buFont typeface="Arial"/>
              <a:buChar char="–"/>
              <a:defRPr/>
            </a:pPr>
            <a:r>
              <a:rPr b="0"/>
              <a:t>Universitätskataloge und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Google Schola</a:t>
            </a:r>
            <a:r>
              <a:rPr b="0"/>
              <a:t>r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1"/>
              <a:t>Am häufigsten verwendete Suchstrings</a:t>
            </a:r>
            <a:endParaRPr b="1"/>
          </a:p>
          <a:p>
            <a:pPr marL="261850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„</a:t>
            </a:r>
            <a:r>
              <a:rPr lang="de-DE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architecture“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„</a:t>
            </a:r>
            <a:r>
              <a:rPr lang="de-DE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education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“, „</a:t>
            </a:r>
            <a:r>
              <a:rPr lang="de-DE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simulator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“, „</a:t>
            </a:r>
            <a:r>
              <a:rPr lang="de-DE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teaching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“, „</a:t>
            </a:r>
            <a:r>
              <a:rPr lang="de-DE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Rechnerarchitektur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 und „</a:t>
            </a:r>
            <a:r>
              <a:rPr lang="de-DE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Lehre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“</a:t>
            </a:r>
            <a:endParaRPr b="0"/>
          </a:p>
          <a:p>
            <a:pPr marL="261850" indent="-261850">
              <a:buFont typeface="Arial"/>
              <a:buChar char="–"/>
              <a:defRPr/>
            </a:pPr>
            <a:endParaRPr b="0"/>
          </a:p>
          <a:p>
            <a:pPr>
              <a:defRPr/>
            </a:pPr>
            <a:r>
              <a:rPr b="1"/>
              <a:t>Ergebnis</a:t>
            </a:r>
            <a:endParaRPr b="1"/>
          </a:p>
          <a:p>
            <a:pPr marL="261850" indent="-261850">
              <a:buFont typeface="Arial"/>
              <a:buChar char="–"/>
              <a:defRPr/>
            </a:pPr>
            <a:r>
              <a:rPr b="0"/>
              <a:t>Literaturrecherche: 	</a:t>
            </a:r>
            <a:r>
              <a:rPr b="1">
                <a:solidFill>
                  <a:srgbClr val="FF94D1"/>
                </a:solidFill>
              </a:rPr>
              <a:t>151 Publikationen</a:t>
            </a:r>
            <a:endParaRPr b="0"/>
          </a:p>
          <a:p>
            <a:pPr marL="261850" indent="-261850">
              <a:buFont typeface="Arial"/>
              <a:buChar char="–"/>
              <a:defRPr/>
            </a:pPr>
            <a:r>
              <a:rPr b="0"/>
              <a:t>Simulatorrecherche: 	</a:t>
            </a:r>
            <a:r>
              <a:rPr b="1">
                <a:solidFill>
                  <a:srgbClr val="B082FF"/>
                </a:solidFill>
              </a:rPr>
              <a:t>57 Simulatoren</a:t>
            </a:r>
            <a:endParaRPr b="0"/>
          </a:p>
        </p:txBody>
      </p:sp>
      <p:sp>
        <p:nvSpPr>
          <p:cNvPr id="163889097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pic>
        <p:nvPicPr>
          <p:cNvPr id="293131345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6711115" y="1421616"/>
            <a:ext cx="4415877" cy="4988696"/>
          </a:xfrm>
          <a:prstGeom prst="rect">
            <a:avLst/>
          </a:prstGeom>
        </p:spPr>
      </p:pic>
      <p:sp>
        <p:nvSpPr>
          <p:cNvPr id="934306343" name=""/>
          <p:cNvSpPr txBox="1"/>
          <p:nvPr/>
        </p:nvSpPr>
        <p:spPr bwMode="auto">
          <a:xfrm rot="0" flipH="0" flipV="0">
            <a:off x="6711115" y="6268221"/>
            <a:ext cx="466071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[2]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57724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4" y="3166734"/>
            <a:ext cx="11182218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Theoretische Grundlagen</a:t>
            </a:r>
            <a:endParaRPr/>
          </a:p>
        </p:txBody>
      </p:sp>
      <p:sp>
        <p:nvSpPr>
          <p:cNvPr id="42590727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26EB00-AA6E-86E4-FF49-6FCB75F94E99}" type="datetime4">
              <a:rPr lang="de-DE"/>
              <a:t/>
            </a:fld>
            <a:endParaRPr lang="de-DE"/>
          </a:p>
        </p:txBody>
      </p:sp>
      <p:sp>
        <p:nvSpPr>
          <p:cNvPr id="1963720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1283302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0704831-2C47-D1E4-1204-3F5CF657AAEF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5800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EF4660-5FAB-CB10-9BCF-A576FC949356}" type="datetime4">
              <a:rPr lang="de-DE"/>
              <a:t/>
            </a:fld>
            <a:endParaRPr lang="de-DE"/>
          </a:p>
        </p:txBody>
      </p:sp>
      <p:sp>
        <p:nvSpPr>
          <p:cNvPr id="165538785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758352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DC1358-25E3-65F4-CB00-4084B771CAF8}" type="slidenum">
              <a:rPr lang="de-DE"/>
              <a:t/>
            </a:fld>
            <a:endParaRPr lang="de-DE"/>
          </a:p>
        </p:txBody>
      </p:sp>
      <p:sp>
        <p:nvSpPr>
          <p:cNvPr id="153394254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526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Theoretische Grundlagen</a:t>
            </a:r>
            <a:endParaRPr/>
          </a:p>
        </p:txBody>
      </p:sp>
      <p:sp>
        <p:nvSpPr>
          <p:cNvPr id="1017378699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>
              <a:defRPr/>
            </a:pPr>
            <a:r>
              <a:rPr b="1"/>
              <a:t>Was ist ein Simulator?</a:t>
            </a:r>
            <a:endParaRPr b="1"/>
          </a:p>
        </p:txBody>
      </p:sp>
      <p:sp>
        <p:nvSpPr>
          <p:cNvPr id="994643359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Cognitive Theory of Multimedia Learning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(CTML)</a:t>
            </a:r>
            <a:endParaRPr lang="de-DE" sz="1600" b="0" i="0" u="none" strike="noStrike" cap="none" spc="0">
              <a:solidFill>
                <a:schemeClr val="accent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de-DE" sz="1600" b="1" i="0" u="none" strike="noStrike" cap="none" spc="0">
                <a:solidFill>
                  <a:schemeClr val="accent3"/>
                </a:solidFill>
                <a:latin typeface="Arial"/>
                <a:ea typeface="Arial"/>
                <a:cs typeface="Arial"/>
              </a:rPr>
              <a:t>Komponenten</a:t>
            </a:r>
            <a:endParaRPr lang="de-DE" sz="1600" b="0" i="0" u="none" strike="noStrike" cap="none" spc="0">
              <a:solidFill>
                <a:schemeClr val="accent3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Dual Channel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Limited Capacity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Active Processing</a:t>
            </a:r>
            <a:endParaRPr lang="de-DE" sz="1600" b="0" i="0" u="none" strike="noStrike" cap="none" spc="0">
              <a:solidFill>
                <a:schemeClr val="accent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b="0" u="none">
              <a:solidFill>
                <a:schemeClr val="tx1"/>
              </a:solidFill>
            </a:endParaRPr>
          </a:p>
          <a:p>
            <a:pPr>
              <a:defRPr/>
            </a:pPr>
            <a:r>
              <a:rPr b="1" u="none">
                <a:solidFill>
                  <a:schemeClr val="accent3"/>
                </a:solidFill>
              </a:rPr>
              <a:t>Einordnung</a:t>
            </a:r>
            <a:endParaRPr b="0" u="none">
              <a:solidFill>
                <a:schemeClr val="accent3"/>
              </a:solidFill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b="0" u="none">
                <a:solidFill>
                  <a:schemeClr val="tx1"/>
                </a:solidFill>
              </a:rPr>
              <a:t>Kognitivismus</a:t>
            </a:r>
            <a:endParaRPr b="0" u="none">
              <a:solidFill>
                <a:schemeClr val="tx1"/>
              </a:solidFill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b="0" u="none">
                <a:solidFill>
                  <a:schemeClr val="tx1"/>
                </a:solidFill>
              </a:rPr>
              <a:t>Elemente des Konstruktivismus</a:t>
            </a:r>
            <a:endParaRPr b="1"/>
          </a:p>
        </p:txBody>
      </p:sp>
      <p:sp>
        <p:nvSpPr>
          <p:cNvPr id="185608640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>
              <a:defRPr/>
            </a:pPr>
            <a:r>
              <a:rPr b="1"/>
              <a:t>Konzepte digitalen Lernens</a:t>
            </a:r>
            <a:br>
              <a:rPr b="1"/>
            </a:br>
            <a:endParaRPr b="1"/>
          </a:p>
          <a:p>
            <a:pPr>
              <a:defRPr/>
            </a:pPr>
            <a:r>
              <a:rPr b="1" u="none">
                <a:solidFill>
                  <a:schemeClr val="accent3"/>
                </a:solidFill>
              </a:rPr>
              <a:t>Organisationsformen</a:t>
            </a:r>
            <a:endParaRPr b="0" u="sng"/>
          </a:p>
          <a:p>
            <a:pPr marL="261850" indent="-261850">
              <a:buFont typeface="Arial"/>
              <a:buChar char="–"/>
              <a:defRPr/>
            </a:pPr>
            <a:r>
              <a:rPr b="0"/>
              <a:t>E-Learning, M-Learning, Blended Learning</a:t>
            </a:r>
            <a:endParaRPr b="0"/>
          </a:p>
          <a:p>
            <a:pPr>
              <a:defRPr/>
            </a:pPr>
            <a:endParaRPr b="0"/>
          </a:p>
          <a:p>
            <a:pPr>
              <a:defRPr/>
            </a:pPr>
            <a:r>
              <a:rPr b="1" u="none">
                <a:solidFill>
                  <a:schemeClr val="accent3"/>
                </a:solidFill>
              </a:rPr>
              <a:t>Technologien</a:t>
            </a:r>
            <a:endParaRPr b="0" u="sng"/>
          </a:p>
          <a:p>
            <a:pPr marL="261850" indent="-261850">
              <a:buFont typeface="Arial"/>
              <a:buChar char="–"/>
              <a:defRPr/>
            </a:pPr>
            <a:r>
              <a:rPr b="0" u="none"/>
              <a:t>Immersive Technologien, Learning Analytics, Virtual Labs</a:t>
            </a:r>
            <a:endParaRPr b="0" u="sng"/>
          </a:p>
          <a:p>
            <a:pPr marL="261850" indent="-261850">
              <a:buFont typeface="Arial"/>
              <a:buChar char="–"/>
              <a:defRPr/>
            </a:pPr>
            <a:endParaRPr b="0" u="sng"/>
          </a:p>
          <a:p>
            <a:pPr>
              <a:defRPr/>
            </a:pPr>
            <a:r>
              <a:rPr b="1" u="none">
                <a:solidFill>
                  <a:schemeClr val="accent3"/>
                </a:solidFill>
              </a:rPr>
              <a:t>Motivationsfördernd</a:t>
            </a:r>
            <a:endParaRPr b="0" u="sng"/>
          </a:p>
          <a:p>
            <a:pPr marL="261850" indent="-261850">
              <a:buFont typeface="Arial"/>
              <a:buChar char="–"/>
              <a:defRPr/>
            </a:pPr>
            <a:r>
              <a:rPr b="0" u="none"/>
              <a:t>Gamification</a:t>
            </a:r>
            <a:endParaRPr b="0" u="none"/>
          </a:p>
        </p:txBody>
      </p:sp>
      <p:sp>
        <p:nvSpPr>
          <p:cNvPr id="16583935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734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Definitionen und Begrifflichkeiten</a:t>
            </a:r>
            <a:endParaRPr/>
          </a:p>
        </p:txBody>
      </p:sp>
      <p:pic>
        <p:nvPicPr>
          <p:cNvPr id="172223853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1699257" y="2082403"/>
            <a:ext cx="1206941" cy="3667124"/>
          </a:xfrm>
          <a:prstGeom prst="rect">
            <a:avLst/>
          </a:prstGeom>
        </p:spPr>
      </p:pic>
      <p:sp>
        <p:nvSpPr>
          <p:cNvPr id="1425549298" name=""/>
          <p:cNvSpPr txBox="1"/>
          <p:nvPr/>
        </p:nvSpPr>
        <p:spPr bwMode="auto">
          <a:xfrm rot="0" flipH="0" flipV="0">
            <a:off x="518316" y="5863409"/>
            <a:ext cx="356954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[3]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67245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8B021AA-AFC5-FB8D-04F9-DDCE6CF4A62D}" type="datetime4">
              <a:rPr lang="de-DE"/>
              <a:t/>
            </a:fld>
            <a:endParaRPr lang="de-DE"/>
          </a:p>
        </p:txBody>
      </p:sp>
      <p:sp>
        <p:nvSpPr>
          <p:cNvPr id="138903741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74262323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4FA0268-E28B-3861-A807-98F0090D3DB8}" type="slidenum">
              <a:rPr lang="de-DE"/>
              <a:t/>
            </a:fld>
            <a:endParaRPr lang="de-DE"/>
          </a:p>
        </p:txBody>
      </p:sp>
      <p:sp>
        <p:nvSpPr>
          <p:cNvPr id="421223132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Chronologische Entwicklung</a:t>
            </a:r>
            <a:endParaRPr/>
          </a:p>
        </p:txBody>
      </p:sp>
      <p:sp>
        <p:nvSpPr>
          <p:cNvPr id="78819440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Didaktische Simulatoren</a:t>
            </a:r>
            <a:endParaRPr/>
          </a:p>
        </p:txBody>
      </p:sp>
      <p:pic>
        <p:nvPicPr>
          <p:cNvPr id="805689266" name=""/>
          <p:cNvPicPr>
            <a:picLocks noChangeAspect="1"/>
          </p:cNvPicPr>
          <p:nvPr>
            <p:ph sz="quarter" idx="14" hasCustomPrompt="1"/>
          </p:nvPr>
        </p:nvPicPr>
        <p:blipFill rotWithShape="1">
          <a:blip r:embed="rId3"/>
          <a:stretch/>
        </p:blipFill>
        <p:spPr bwMode="auto">
          <a:xfrm rot="0" flipH="0" flipV="0">
            <a:off x="518316" y="2884620"/>
            <a:ext cx="11155365" cy="2062690"/>
          </a:xfrm>
          <a:prstGeom prst="rect">
            <a:avLst/>
          </a:prstGeom>
        </p:spPr>
      </p:pic>
      <p:sp>
        <p:nvSpPr>
          <p:cNvPr id="1583211219" name=""/>
          <p:cNvSpPr txBox="1"/>
          <p:nvPr/>
        </p:nvSpPr>
        <p:spPr bwMode="auto">
          <a:xfrm rot="0" flipH="0" flipV="0">
            <a:off x="4203099" y="5172846"/>
            <a:ext cx="357026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[4]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81838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868C74-8C2E-651A-559E-742CEDF5EB54}" type="datetime4">
              <a:rPr lang="de-DE"/>
              <a:t/>
            </a:fld>
            <a:endParaRPr lang="de-DE"/>
          </a:p>
        </p:txBody>
      </p:sp>
      <p:sp>
        <p:nvSpPr>
          <p:cNvPr id="14225751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0574713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475A899-CCBB-3A40-3003-0C26C4245AE6}" type="slidenum">
              <a:rPr lang="de-DE"/>
              <a:t/>
            </a:fld>
            <a:endParaRPr lang="de-DE"/>
          </a:p>
        </p:txBody>
      </p:sp>
      <p:sp>
        <p:nvSpPr>
          <p:cNvPr id="5739074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Chronologische Entwicklung</a:t>
            </a:r>
            <a:endParaRPr/>
          </a:p>
        </p:txBody>
      </p:sp>
      <p:sp>
        <p:nvSpPr>
          <p:cNvPr id="2021757259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Didaktische Simulatoren</a:t>
            </a:r>
            <a:endParaRPr/>
          </a:p>
        </p:txBody>
      </p:sp>
      <p:pic>
        <p:nvPicPr>
          <p:cNvPr id="1296269499" name=""/>
          <p:cNvPicPr>
            <a:picLocks noChangeAspect="1"/>
          </p:cNvPicPr>
          <p:nvPr>
            <p:ph sz="quarter" idx="14" hasCustomPrompt="1"/>
          </p:nvPr>
        </p:nvPicPr>
        <p:blipFill rotWithShape="1">
          <a:blip r:embed="rId3"/>
          <a:stretch/>
        </p:blipFill>
        <p:spPr bwMode="auto">
          <a:xfrm rot="0">
            <a:off x="518316" y="2720747"/>
            <a:ext cx="11155365" cy="2390435"/>
          </a:xfrm>
          <a:prstGeom prst="rect">
            <a:avLst/>
          </a:prstGeom>
        </p:spPr>
      </p:pic>
      <p:sp>
        <p:nvSpPr>
          <p:cNvPr id="673968943" name=""/>
          <p:cNvSpPr txBox="1"/>
          <p:nvPr/>
        </p:nvSpPr>
        <p:spPr bwMode="auto">
          <a:xfrm rot="0" flipH="0" flipV="0">
            <a:off x="4203099" y="5172846"/>
            <a:ext cx="357098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[5]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ONLYOFFICE/9.1.0.172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/>
  <cp:revision>125</cp:revision>
  <dcterms:created xsi:type="dcterms:W3CDTF">2021-11-18T07:49:57Z</dcterms:created>
  <dcterms:modified xsi:type="dcterms:W3CDTF">2025-10-19T12:27:48Z</dcterms:modified>
</cp:coreProperties>
</file>