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wmf" ContentType="image/x-wmf"/>
  <Default Extension="png" ContentType="image/png"/>
  <Default Extension="rels" ContentType="application/vnd.openxmlformats-package.relationships+xml"/>
  <Default Extension="bin" ContentType="application/vnd.openxmlformats-officedocument.oleObject"/>
  <Override PartName="/ppt/notesSlides/notesSlide16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slides/slide16.xml" ContentType="application/vnd.openxmlformats-officedocument.presentationml.slide+xml"/>
  <Override PartName="/ppt/slides/slide13.xml" ContentType="application/vnd.openxmlformats-officedocument.presentationml.slide+xml"/>
  <Override PartName="/docProps/custom.xml" ContentType="application/vnd.openxmlformats-officedocument.custom-properties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8.xml" ContentType="application/vnd.openxmlformats-officedocument.presentationml.slideLayout+xml"/>
  <Override PartName="/ppt/slides/slide7.xml" ContentType="application/vnd.openxmlformats-officedocument.presentationml.slide+xml"/>
  <Override PartName="/ppt/slides/slide4.xml" ContentType="application/vnd.openxmlformats-officedocument.presentationml.slide+xml"/>
  <Override PartName="/ppt/slides/slide2.xml" ContentType="application/vnd.openxmlformats-officedocument.presentationml.slide+xml"/>
  <Override PartName="/ppt/slideLayouts/slideLayout19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s/slide15.xml" ContentType="application/vnd.openxmlformats-officedocument.presentationml.slide+xml"/>
  <Override PartName="/ppt/slides/slide8.xml" ContentType="application/vnd.openxmlformats-officedocument.presentationml.slide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6.xml" ContentType="application/vnd.openxmlformats-officedocument.presentationml.slide+xml"/>
  <Override PartName="/ppt/slideLayouts/slideLayout12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5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app.xml" ContentType="application/vnd.openxmlformats-officedocument.extended-properties+xml"/>
  <Override PartName="/ppt/slides/slide12.xml" ContentType="application/vnd.openxmlformats-officedocument.presentationml.slide+xml"/>
  <Override PartName="/ppt/slideLayouts/slideLayout8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.xml" ContentType="application/vnd.openxmlformats-officedocument.presentationml.slide+xml"/>
  <Override PartName="/ppt/notesSlides/notesSlide8.xml" ContentType="application/vnd.openxmlformats-officedocument.presentationml.notes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Masters/notesMaster1.xml" ContentType="application/vnd.openxmlformats-officedocument.presentationml.notesMaster+xml"/>
  <Override PartName="/ppt/notesSlides/notesSlide15.xml" ContentType="application/vnd.openxmlformats-officedocument.presentationml.notesSlide+xml"/>
  <Override PartName="/ppt/slides/slide14.xml" ContentType="application/vnd.openxmlformats-officedocument.presentationml.slide+xml"/>
  <Override PartName="/ppt/theme/theme1.xml" ContentType="application/vnd.openxmlformats-officedocument.them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ppt/tableStyles.xml" ContentType="application/vnd.openxmlformats-officedocument.presentationml.tableStyles+xml"/>
  <Override PartName="/ppt/notesSlides/notesSlide1.xml" ContentType="application/vnd.openxmlformats-officedocument.presentationml.notesSlide+xml"/>
  <Override PartName="/ppt/slideLayouts/slideLayout1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12192000" cy="6858000"/>
  <p:notesSz cx="6858000" cy="9144000"/>
  <p:defaultTextStyle>
    <a:defPPr>
      <a:defRPr lang="de-DE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howGuides="1" snapToGrid="0">
      <p:cViewPr varScale="1">
        <p:scale>
          <a:sx n="157" d="100"/>
          <a:sy n="157" d="100"/>
        </p:scale>
        <p:origin x="624" y="168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notesMaster" Target="notesMasters/notesMaster1.xml"/><Relationship Id="rId21" Type="http://schemas.openxmlformats.org/officeDocument/2006/relationships/presProps" Target="presProps.xml" /><Relationship Id="rId22" Type="http://schemas.openxmlformats.org/officeDocument/2006/relationships/tableStyles" Target="tableStyles.xml" /><Relationship Id="rId23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3772697" name="Kopfzeilenplatzhalt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1459643419" name="Datumsplatzhalt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9DECA62E-2216-4960-A875-4D2633F4A404}" type="datetimeFigureOut">
              <a:rPr lang="de-DE"/>
              <a:t>13.07.22</a:t>
            </a:fld>
            <a:endParaRPr lang="de-DE"/>
          </a:p>
        </p:txBody>
      </p:sp>
      <p:sp>
        <p:nvSpPr>
          <p:cNvPr id="195130778" name="Folienbildplatzhalt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700512871" name="Notizenplatzhalt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404272300" name="Fußzeilenplatzhalt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de-DE"/>
          </a:p>
        </p:txBody>
      </p:sp>
      <p:sp>
        <p:nvSpPr>
          <p:cNvPr id="338197681" name="Foliennummernplatzhalt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E1F93703-73BA-47D5-8B02-C172375928DA}" type="slidenum">
              <a:rPr lang="de-DE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0673689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72517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710478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8056CF3-BF82-A6D6-5D5F-7F90CBD602C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62730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800060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 lang="de-DE" sz="12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 Idea:</a:t>
            </a:r>
            <a:b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</a:b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Decouple NoC from AXI4 details while providing 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scalable, efficient, and adaptive QoS provisioning</a:t>
            </a:r>
            <a:r>
              <a:rPr lang="de-DE" sz="12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for diverse SoC workloads</a:t>
            </a:r>
            <a:endParaRPr sz="12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b="0">
              <a:latin typeface="Arial"/>
              <a:cs typeface="Arial"/>
            </a:endParaRPr>
          </a:p>
          <a:p>
            <a:pPr>
              <a:defRPr/>
            </a:pPr>
            <a:r>
              <a:rPr sz="12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How it works:</a:t>
            </a:r>
            <a:endParaRPr sz="12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 Interfaces (NIs)</a:t>
            </a:r>
            <a:endParaRPr b="0">
              <a:latin typeface="Arial"/>
              <a:cs typeface="Arial"/>
            </a:endParaRPr>
          </a:p>
          <a:p>
            <a:pPr marL="617843" lvl="1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Convert AXI4 channels → 4 unified packet types</a:t>
            </a:r>
            <a:endParaRPr b="0">
              <a:latin typeface="Arial"/>
              <a:cs typeface="Arial"/>
            </a:endParaRPr>
          </a:p>
          <a:p>
            <a:pPr marL="617843" lvl="1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Attach 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QoS labels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(LCS / GRS / URS)</a:t>
            </a:r>
            <a:endParaRPr b="0">
              <a:latin typeface="Arial"/>
              <a:cs typeface="Arial"/>
            </a:endParaRPr>
          </a:p>
          <a:p>
            <a:pPr marL="617843" lvl="1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Ensure 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QoS inheritance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for responses</a:t>
            </a:r>
            <a:endParaRPr b="0">
              <a:latin typeface="Arial"/>
              <a:cs typeface="Arial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Dual Subnetwork Design</a:t>
            </a:r>
            <a:endParaRPr b="0">
              <a:latin typeface="Arial"/>
              <a:cs typeface="Arial"/>
            </a:endParaRPr>
          </a:p>
          <a:p>
            <a:pPr marL="617843" lvl="1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VC (Virtual Channel) Subnetwork: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for LCS + URS</a:t>
            </a:r>
            <a:endParaRPr b="0">
              <a:latin typeface="Arial"/>
              <a:cs typeface="Arial"/>
            </a:endParaRPr>
          </a:p>
          <a:p>
            <a:pPr marL="1017893" lvl="2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Low latency (LCS) + fair best-effort (URS)</a:t>
            </a:r>
            <a:endParaRPr b="0">
              <a:latin typeface="Arial"/>
              <a:cs typeface="Arial"/>
            </a:endParaRPr>
          </a:p>
          <a:p>
            <a:pPr marL="617843" lvl="1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TDM (Time Devision Multiplexing) Subnetwork:</a:t>
            </a: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for GRS</a:t>
            </a:r>
            <a:endParaRPr b="0">
              <a:latin typeface="Arial"/>
              <a:cs typeface="Arial"/>
            </a:endParaRPr>
          </a:p>
          <a:p>
            <a:pPr marL="1017893" lvl="2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Guaranteed bandwidth + predictable latency</a:t>
            </a:r>
            <a:endParaRPr b="0">
              <a:latin typeface="Arial"/>
              <a:cs typeface="Arial"/>
            </a:endParaRPr>
          </a:p>
          <a:p>
            <a:pPr marL="217793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Traffic Converter</a:t>
            </a:r>
            <a:endParaRPr b="0">
              <a:latin typeface="Arial"/>
              <a:cs typeface="Arial"/>
            </a:endParaRPr>
          </a:p>
          <a:p>
            <a:pPr marL="617843" lvl="1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Dynamically shifts packets between VC ↔ TDM</a:t>
            </a:r>
            <a:endParaRPr b="0">
              <a:latin typeface="Arial"/>
              <a:cs typeface="Arial"/>
            </a:endParaRPr>
          </a:p>
          <a:p>
            <a:pPr marL="617843" lvl="1" indent="-217793">
              <a:buFont typeface="Arial"/>
              <a:buChar char="•"/>
              <a:defRPr/>
            </a:pPr>
            <a:r>
              <a:rPr sz="12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Reduces congestion, balances utilization, preserves QoS</a:t>
            </a:r>
            <a:endParaRPr b="0">
              <a:latin typeface="Arial"/>
              <a:cs typeface="Arial"/>
            </a:endParaRPr>
          </a:p>
          <a:p>
            <a:pPr>
              <a:defRPr/>
            </a:pPr>
            <a:endParaRPr b="0">
              <a:latin typeface="Arial"/>
              <a:cs typeface="Arial"/>
            </a:endParaRPr>
          </a:p>
          <a:p>
            <a:pPr>
              <a:defRPr/>
            </a:pPr>
            <a:r>
              <a:rPr b="0">
                <a:latin typeface="Arial"/>
                <a:cs typeface="Arial"/>
              </a:rPr>
              <a:t>LCS: Latency Critical Service</a:t>
            </a:r>
            <a:endParaRPr b="0">
              <a:latin typeface="Arial"/>
              <a:cs typeface="Arial"/>
            </a:endParaRPr>
          </a:p>
          <a:p>
            <a:pPr>
              <a:defRPr/>
            </a:pPr>
            <a:r>
              <a:rPr b="0">
                <a:latin typeface="Arial"/>
                <a:cs typeface="Arial"/>
              </a:rPr>
              <a:t>GRS: Guaranteed Rate Service</a:t>
            </a:r>
            <a:endParaRPr b="0">
              <a:latin typeface="Arial"/>
              <a:cs typeface="Arial"/>
            </a:endParaRPr>
          </a:p>
          <a:p>
            <a:pPr>
              <a:defRPr/>
            </a:pPr>
            <a:r>
              <a:rPr b="0">
                <a:latin typeface="Arial"/>
                <a:cs typeface="Arial"/>
              </a:rPr>
              <a:t>URS: Unspecified Rate Service</a:t>
            </a:r>
            <a:endParaRPr b="0">
              <a:latin typeface="Arial"/>
              <a:cs typeface="Arial"/>
            </a:endParaRPr>
          </a:p>
        </p:txBody>
      </p:sp>
      <p:sp>
        <p:nvSpPr>
          <p:cNvPr id="14881679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BD7F6D8E-C5FB-1F6E-8A36-F6A8EF8F153B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415071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734673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217793" indent="-217793">
              <a:buFont typeface="Arial"/>
              <a:buChar char="–"/>
              <a:defRPr/>
            </a:pPr>
            <a:r>
              <a:rPr/>
              <a:t>vnet = Indicator which virtual channel is used 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NI simplifies the AXI Protocol + QoS label</a:t>
            </a:r>
            <a:endParaRPr/>
          </a:p>
        </p:txBody>
      </p:sp>
      <p:sp>
        <p:nvSpPr>
          <p:cNvPr id="143353509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2F68FCE-27E5-EA90-9664-5019E3FA9D6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1011878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4290563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217793" indent="-217793">
              <a:buFont typeface="Arial"/>
              <a:buChar char="–"/>
              <a:defRPr/>
            </a:pPr>
            <a:r>
              <a:rPr/>
              <a:t>Load is not balanced, there are two subnetworks VC / TDM</a:t>
            </a:r>
            <a:endParaRPr/>
          </a:p>
        </p:txBody>
      </p:sp>
      <p:sp>
        <p:nvSpPr>
          <p:cNvPr id="12991044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3DD798-590F-A44F-BC5C-D95B437CB16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127138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04927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194683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C765FEA-A51F-EF41-423D-5FFDF218008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46019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162103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1643855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13BBCA-D247-FF4D-CD8A-A31435716D0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7079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2396234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7268626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2508BB-A4DF-B216-05D6-9B16EB28109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167753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439625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2105126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A4FF85F-122D-DF6B-6A9B-10E7C727D208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61912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521591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4645513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0AECA5-447F-4093-AB28-6FE08A5ED8B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64257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207552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79531541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6F55B73-0C90-3B4A-2507-548057B57AA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966210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7872334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3945668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90B368-339F-1D2D-7D7B-E3F4AA99DCD9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11313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4197885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SoC = System on Chip, Processing Cores,  Memory, I/O interfaces</a:t>
            </a:r>
            <a:endParaRPr/>
          </a:p>
          <a:p>
            <a:pPr>
              <a:defRPr/>
            </a:pPr>
            <a:r>
              <a:rPr/>
              <a:t>NoC = Network on Chip, connects the different parts of the SoC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Shared Buses —&gt; Bottleneck, because all SoC are connected to the same line</a:t>
            </a:r>
            <a:endParaRPr/>
          </a:p>
          <a:p>
            <a:pPr>
              <a:defRPr/>
            </a:pPr>
            <a:r>
              <a:rPr/>
              <a:t>Hierarchical Buses —&gt; spliting into segments, but still issues regarding scalability</a:t>
            </a:r>
            <a:endParaRPr/>
          </a:p>
          <a:p>
            <a:pPr>
              <a:defRPr/>
            </a:pPr>
            <a:r>
              <a:rPr/>
              <a:t>Bus Matrix —&gt; Parrallel connections between Master and Slave —&gt; Wiring complexity grows quadratically</a:t>
            </a:r>
            <a:endParaRPr/>
          </a:p>
        </p:txBody>
      </p:sp>
      <p:sp>
        <p:nvSpPr>
          <p:cNvPr id="51011381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9842B0B-AB37-970E-A970-FE7243381C57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032125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301816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Routers: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Connected to the components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Decides the path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endParaRPr/>
          </a:p>
          <a:p>
            <a:pPr>
              <a:defRPr/>
            </a:pPr>
            <a:r>
              <a:rPr/>
              <a:t>Links: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Physical connections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NI: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Components like CPU communication in protocols (like AXI4)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NoC speaks in packets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NI ensures the translation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QoS handling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Ordering/ Flow Control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endParaRPr/>
          </a:p>
        </p:txBody>
      </p:sp>
      <p:sp>
        <p:nvSpPr>
          <p:cNvPr id="10129648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556A1DE-7BA7-9A0B-0F57-33F101144F5C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647852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856378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AMBA = Advanced Microcontroller Bus Architecture</a:t>
            </a:r>
            <a:endParaRPr/>
          </a:p>
          <a:p>
            <a:pPr>
              <a:defRPr/>
            </a:pPr>
            <a:r>
              <a:rPr/>
              <a:t> </a:t>
            </a:r>
            <a:endParaRPr/>
          </a:p>
          <a:p>
            <a:pPr>
              <a:defRPr/>
            </a:pPr>
            <a:r>
              <a:rPr/>
              <a:t>Introduced by ARM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AXI = Advanced eXtensinle Interface —&gt; Communication Protocol</a:t>
            </a:r>
            <a:endParaRPr/>
          </a:p>
          <a:p>
            <a:pPr>
              <a:defRPr/>
            </a:pP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5 channels between master and slave</a:t>
            </a:r>
            <a:endParaRPr/>
          </a:p>
          <a:p>
            <a:pPr marL="617843" lvl="1" indent="-217793">
              <a:buFont typeface="Arial"/>
              <a:buChar char="–"/>
              <a:defRPr/>
            </a:pPr>
            <a:r>
              <a:rPr/>
              <a:t>AW = Adress Write —&gt; tells where to write the data</a:t>
            </a:r>
            <a:endParaRPr/>
          </a:p>
          <a:p>
            <a:pPr marL="617843" lvl="1" indent="-217793">
              <a:buFont typeface="Arial"/>
              <a:buChar char="–"/>
              <a:defRPr/>
            </a:pPr>
            <a:r>
              <a:rPr/>
              <a:t>W = Write —&gt; carries the Data</a:t>
            </a:r>
            <a:endParaRPr/>
          </a:p>
          <a:p>
            <a:pPr marL="617843" lvl="1" indent="-217793">
              <a:buFont typeface="Arial"/>
              <a:buChar char="–"/>
              <a:defRPr/>
            </a:pPr>
            <a:r>
              <a:rPr/>
              <a:t>B = Write Response —&gt; slave reports success/error</a:t>
            </a:r>
            <a:endParaRPr/>
          </a:p>
          <a:p>
            <a:pPr marL="617843" lvl="1" indent="-217793">
              <a:buFont typeface="Arial"/>
              <a:buChar char="–"/>
              <a:defRPr/>
            </a:pPr>
            <a:r>
              <a:rPr/>
              <a:t>AR = Read Address —&gt; tells where to read from</a:t>
            </a:r>
            <a:endParaRPr/>
          </a:p>
          <a:p>
            <a:pPr marL="617843" lvl="1" indent="-217793">
              <a:buFont typeface="Arial"/>
              <a:buChar char="–"/>
              <a:defRPr/>
            </a:pPr>
            <a:r>
              <a:rPr/>
              <a:t>R = Read Data —&gt; returns the data + response</a:t>
            </a:r>
            <a:endParaRPr/>
          </a:p>
          <a:p>
            <a:pPr marL="217793" lvl="0" indent="-217793">
              <a:buFont typeface="Arial"/>
              <a:buChar char="–"/>
              <a:defRPr/>
            </a:pPr>
            <a:r>
              <a:rPr/>
              <a:t>Each Channel works independently with its own handshake (VALID/ READY) —&gt; parrallel</a:t>
            </a:r>
            <a:endParaRPr/>
          </a:p>
          <a:p>
            <a:pPr marL="217793" lvl="0" indent="-217793">
              <a:buFont typeface="Arial"/>
              <a:buChar char="–"/>
              <a:defRPr/>
            </a:pPr>
            <a:r>
              <a:rPr/>
              <a:t>Decouples READ and WRITE path —&gt; parallel, because they don‘t block each other</a:t>
            </a:r>
            <a:endParaRPr/>
          </a:p>
          <a:p>
            <a:pPr marL="217793" lvl="0" indent="-217793">
              <a:buFont typeface="Arial"/>
              <a:buChar char="–"/>
              <a:defRPr/>
            </a:pPr>
            <a:r>
              <a:rPr/>
              <a:t>Burst Modes = Block transfer —&gt; 1 adresss + 8 words of data in a row —&gt; less overhead, more performance</a:t>
            </a:r>
            <a:endParaRPr/>
          </a:p>
          <a:p>
            <a:pPr marL="217793" lvl="0" indent="-217793">
              <a:buFont typeface="Arial"/>
              <a:buChar char="–"/>
              <a:defRPr/>
            </a:pPr>
            <a:r>
              <a:rPr/>
              <a:t>Master can issue several requests at once, Slaves can return out of order</a:t>
            </a:r>
            <a:endParaRPr/>
          </a:p>
        </p:txBody>
      </p:sp>
      <p:sp>
        <p:nvSpPr>
          <p:cNvPr id="60083823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F725A3C-47AE-1852-E684-DC01C5D3B56F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111066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537937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 marL="217793" indent="-217793">
              <a:buFont typeface="Arial"/>
              <a:buChar char="–"/>
              <a:defRPr/>
            </a:pPr>
            <a:r>
              <a:rPr/>
              <a:t>CPU cares about latency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GPU cares about bandwidth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Video/ voice sensitive to jitter and packet loss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Best Effort: All packets treated the same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IntServ (Integrated Services): Resource Reservation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r>
              <a:rPr/>
              <a:t>DiffServ (Differentiated Services): Packets are classified (based on classes like important, less important) and marked </a:t>
            </a:r>
            <a:endParaRPr/>
          </a:p>
          <a:p>
            <a:pPr marL="217793" indent="-217793">
              <a:buFont typeface="Arial"/>
              <a:buChar char="–"/>
              <a:defRPr/>
            </a:pPr>
            <a:endParaRPr/>
          </a:p>
        </p:txBody>
      </p:sp>
      <p:sp>
        <p:nvSpPr>
          <p:cNvPr id="2239785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E268796-41DB-4696-E6A2-91C7B0B5F60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7724160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0335683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552651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DB9274E-65D4-B84D-861A-DF9794162224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Titelbild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0479590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52286894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866604082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20163" y="2913731"/>
            <a:ext cx="4979505" cy="1030539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Willkommen</a:t>
            </a:r>
            <a:endParaRPr/>
          </a:p>
        </p:txBody>
      </p:sp>
      <p:sp>
        <p:nvSpPr>
          <p:cNvPr id="13159643" name="Rechteck 55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01597663" name="Gruppieren 56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8" name="Gerader Verbinder 57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feld 58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490384349" name="Gruppieren 59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039152566" name="Gruppieren 62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450219951" name="Gruppieren 65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678951610" name="Gruppieren 68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923312688" name="Gruppieren 71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1489267141" name="Gruppieren 74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6" name="Gerader Verbinder 7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74457758" name="Gruppieren 77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79" name="Gerader Verbinder 7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458271232" name="Gruppieren 80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2" name="Gerader Verbinder 81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909144139" name="Gerader Verbinder 83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53855755" name="Gruppieren 84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6" name="Gerader Verbinder 8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feld 86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1207577557" name="Gruppieren 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140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1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2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3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4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5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6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7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8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49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0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1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2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3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4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5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6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7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8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59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0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815265507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pic>
        <p:nvPicPr>
          <p:cNvPr id="59572028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9205954" y="300703"/>
            <a:ext cx="1067010" cy="5359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Bildfolie | mit Stör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91038407" name="Bildplatzhalter 8"/>
          <p:cNvSpPr>
            <a:spLocks noGrp="1"/>
          </p:cNvSpPr>
          <p:nvPr>
            <p:ph type="pic" sz="quarter" idx="13" hasCustomPrompt="1"/>
          </p:nvPr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73694870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518319" y="3431381"/>
            <a:ext cx="3571200" cy="2769394"/>
          </a:xfrm>
          <a:prstGeom prst="rect">
            <a:avLst/>
          </a:prstGeom>
          <a:solidFill>
            <a:schemeClr val="bg1"/>
          </a:solidFill>
        </p:spPr>
        <p:txBody>
          <a:bodyPr wrap="square" lIns="180000" tIns="180000" rIns="360000" bIns="180000">
            <a:no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grpSp>
        <p:nvGrpSpPr>
          <p:cNvPr id="1515800537" name="Gruppieren 3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5" name="Gerader Verbinder 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085939116" name="Gruppieren 7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652830115" name="Gruppieren 11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3" name="Gerader Verbinder 12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feld 13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2124320331" name="Gruppieren 14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798876045" name="Gruppieren 17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1603129046" name="Gruppieren 20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1201462554" name="Gruppieren 23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25" name="Gerader Verbinder 2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529642787" name="Gruppieren 26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28" name="Gerader Verbinder 27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180084649" name="Gruppieren 29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1" name="Gerader Verbinder 30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41959633" name="Gerader Verbinder 32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114010" name="Gruppieren 33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35" name="Gerader Verbinder 3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feld 35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1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425156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2D4C7B6-65DB-4651-9D6D-787BD251B230}" type="datetime4">
              <a:rPr lang="de-DE"/>
              <a:t>26. März 2025</a:t>
            </a:fld>
            <a:endParaRPr lang="de-DE"/>
          </a:p>
        </p:txBody>
      </p:sp>
      <p:sp>
        <p:nvSpPr>
          <p:cNvPr id="158837529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83043081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032080115" name="Titel 12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488279555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11157746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269173058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11157746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84254492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2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661457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56074B9-4BBE-42DB-8ECC-1B8A75D6203E}" type="datetime4">
              <a:rPr lang="de-DE"/>
              <a:t>26. März 2025</a:t>
            </a:fld>
            <a:endParaRPr lang="de-DE"/>
          </a:p>
        </p:txBody>
      </p:sp>
      <p:sp>
        <p:nvSpPr>
          <p:cNvPr id="184199556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293411717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234041945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816756633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690087580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436947754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6206331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8245592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6206331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528317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folie | 3x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127531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FCBA888-8294-4426-A426-0D17B6B1880D}" type="datetime4">
              <a:rPr lang="de-DE"/>
              <a:t>26. März 2025</a:t>
            </a:fld>
            <a:endParaRPr lang="de-DE"/>
          </a:p>
        </p:txBody>
      </p:sp>
      <p:sp>
        <p:nvSpPr>
          <p:cNvPr id="76663084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701333720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153156375" name="Titel 17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581975538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7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812163943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518317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431082647" name="Bildplatzhalter 8"/>
          <p:cNvSpPr>
            <a:spLocks noGrp="1"/>
          </p:cNvSpPr>
          <p:nvPr>
            <p:ph type="pic" sz="quarter" idx="27" hasCustomPrompt="1"/>
          </p:nvPr>
        </p:nvSpPr>
        <p:spPr bwMode="auto">
          <a:xfrm>
            <a:off x="8106305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2181088" name="Textplatzhalter 10"/>
          <p:cNvSpPr>
            <a:spLocks noGrp="1"/>
          </p:cNvSpPr>
          <p:nvPr>
            <p:ph type="body" sz="quarter" idx="28"/>
          </p:nvPr>
        </p:nvSpPr>
        <p:spPr bwMode="auto">
          <a:xfrm>
            <a:off x="8106305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644522509" name="Bildplatzhalter 8"/>
          <p:cNvSpPr>
            <a:spLocks noGrp="1"/>
          </p:cNvSpPr>
          <p:nvPr>
            <p:ph type="pic" sz="quarter" idx="29" hasCustomPrompt="1"/>
          </p:nvPr>
        </p:nvSpPr>
        <p:spPr bwMode="auto">
          <a:xfrm>
            <a:off x="4312311" y="1631156"/>
            <a:ext cx="3569758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831584605" name="Textplatzhalter 10"/>
          <p:cNvSpPr>
            <a:spLocks noGrp="1"/>
          </p:cNvSpPr>
          <p:nvPr>
            <p:ph type="body" sz="quarter" idx="30"/>
          </p:nvPr>
        </p:nvSpPr>
        <p:spPr bwMode="auto">
          <a:xfrm>
            <a:off x="4312311" y="5690271"/>
            <a:ext cx="3569758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523684513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497669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2F894D4-C9B8-4F96-8FF6-79E826889C55}" type="datetime4">
              <a:rPr lang="de-DE"/>
              <a:t>26. März 2025</a:t>
            </a:fld>
            <a:endParaRPr lang="de-DE"/>
          </a:p>
        </p:txBody>
      </p:sp>
      <p:sp>
        <p:nvSpPr>
          <p:cNvPr id="89498486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29467693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59</a:t>
            </a:fld>
            <a:endParaRPr lang="de-DE"/>
          </a:p>
        </p:txBody>
      </p:sp>
      <p:sp>
        <p:nvSpPr>
          <p:cNvPr id="1895520118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11155366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440918725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83947642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2865543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3DA0F4A-AEAE-4C58-AA76-7EADB0FF7089}" type="datetime4">
              <a:rPr lang="de-DE"/>
              <a:t>26. März 2025</a:t>
            </a:fld>
            <a:endParaRPr lang="de-DE"/>
          </a:p>
        </p:txBody>
      </p:sp>
      <p:sp>
        <p:nvSpPr>
          <p:cNvPr id="130250104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2112091704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57</a:t>
            </a:fld>
            <a:endParaRPr lang="de-DE"/>
          </a:p>
        </p:txBody>
      </p:sp>
      <p:sp>
        <p:nvSpPr>
          <p:cNvPr id="2125323431" name="Inhaltsplatzhalter 7"/>
          <p:cNvSpPr>
            <a:spLocks noGrp="1"/>
          </p:cNvSpPr>
          <p:nvPr>
            <p:ph sz="quarter" idx="14" hasCustomPrompt="1"/>
          </p:nvPr>
        </p:nvSpPr>
        <p:spPr bwMode="auto">
          <a:xfrm>
            <a:off x="518317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590135303" name="Titel 8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041785014" name="Inhaltsplatzhalter 7"/>
          <p:cNvSpPr>
            <a:spLocks noGrp="1"/>
          </p:cNvSpPr>
          <p:nvPr>
            <p:ph sz="quarter" idx="39" hasCustomPrompt="1"/>
          </p:nvPr>
        </p:nvSpPr>
        <p:spPr bwMode="auto">
          <a:xfrm>
            <a:off x="6206330" y="1631156"/>
            <a:ext cx="5469733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43522268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Inhaltsfolie | mit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8534711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E4667C9-4C75-43A9-95B7-0690D6F29CA5}" type="datetime4">
              <a:rPr lang="de-DE"/>
              <a:t>26. März 2025</a:t>
            </a:fld>
            <a:endParaRPr lang="de-DE"/>
          </a:p>
        </p:txBody>
      </p:sp>
      <p:sp>
        <p:nvSpPr>
          <p:cNvPr id="177841086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9676069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2108080164" name="Textplatzhalter 6"/>
          <p:cNvSpPr>
            <a:spLocks noGrp="1"/>
          </p:cNvSpPr>
          <p:nvPr>
            <p:ph type="body" sz="quarter" idx="15"/>
          </p:nvPr>
        </p:nvSpPr>
        <p:spPr bwMode="auto">
          <a:xfrm>
            <a:off x="8104861" y="1631156"/>
            <a:ext cx="3571200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274738703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099421282" name="Inhaltsplatzhalter 7"/>
          <p:cNvSpPr>
            <a:spLocks noGrp="1"/>
          </p:cNvSpPr>
          <p:nvPr>
            <p:ph sz="quarter" idx="16" hasCustomPrompt="1"/>
          </p:nvPr>
        </p:nvSpPr>
        <p:spPr bwMode="auto">
          <a:xfrm>
            <a:off x="518317" y="1631157"/>
            <a:ext cx="7363752" cy="4569620"/>
          </a:xfrm>
        </p:spPr>
        <p:txBody>
          <a:bodyPr/>
          <a:lstStyle/>
          <a:p>
            <a:pPr lvl="0"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36287855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Nur Titel | Grau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79859656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54190242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8C462FD0-9E74-4D67-97DA-C8DBAA1AE5FF}" type="datetime4">
              <a:rPr lang="de-DE"/>
              <a:t>26. März 2025</a:t>
            </a:fld>
            <a:endParaRPr lang="de-DE"/>
          </a:p>
        </p:txBody>
      </p:sp>
      <p:sp>
        <p:nvSpPr>
          <p:cNvPr id="49040415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205514502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664818373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905038692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322386754" name="Textplatzhalter 9"/>
          <p:cNvSpPr>
            <a:spLocks noGrp="1"/>
          </p:cNvSpPr>
          <p:nvPr>
            <p:ph type="body" sz="quarter" idx="23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chemeClr val="tx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53935199" name="Freihandform: Form 60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grpSp>
        <p:nvGrpSpPr>
          <p:cNvPr id="642225155" name="Gruppieren 10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2" name="Gerader Verbinder 1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feld 1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822394076" name="Gruppieren 1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5" name="Gerader Verbinder 1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feld 15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253874779" name="Gruppieren 16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8" name="Gerader Verbinder 17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73195903" name="Gruppieren 19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1" name="Gerader Verbinder 2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feld 21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854123775" name="Gruppieren 22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4" name="Gerader Verbinder 23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feld 24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1729830477" name="Gruppieren 25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7" name="Gerader Verbinder 26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feld 27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727244962" name="Gruppieren 28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0" name="Gerader Verbinder 2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feld 30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038442254" name="Gruppieren 31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3" name="Gerader Verbinder 32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feld 33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076106025" name="Gruppieren 34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6" name="Gerader Verbinder 35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feld 36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811096204" name="Gerader Verbinder 37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4945385" name="Gruppieren 38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0" name="Gerader Verbinder 3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feld 40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pic>
        <p:nvPicPr>
          <p:cNvPr id="1475049493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9822060" y="311108"/>
            <a:ext cx="774000" cy="388800"/>
          </a:xfrm>
          <a:prstGeom prst="rect">
            <a:avLst/>
          </a:prstGeom>
        </p:spPr>
      </p:pic>
      <p:sp>
        <p:nvSpPr>
          <p:cNvPr id="2081326790" name=""/>
          <p:cNvSpPr txBox="1"/>
          <p:nvPr/>
        </p:nvSpPr>
        <p:spPr bwMode="auto">
          <a:xfrm flipH="0" flipV="0">
            <a:off x="11597834" y="6588945"/>
            <a:ext cx="1103292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/ 58</a:t>
            </a:r>
            <a:endParaRPr sz="80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Nur Titel | weiß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374121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82979782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AD94168-1D2E-414B-9AFB-B7BB2EA3568F}" type="datetime4">
              <a:rPr lang="de-DE"/>
              <a:t>26. März 2025</a:t>
            </a:fld>
            <a:endParaRPr lang="de-DE"/>
          </a:p>
        </p:txBody>
      </p:sp>
      <p:sp>
        <p:nvSpPr>
          <p:cNvPr id="171390788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60017339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98992856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Zita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885369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0622775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64EDA59-479C-41C3-99F0-9A24DD470063}" type="datetime4">
              <a:rPr lang="de-DE"/>
              <a:t>26. März 2025</a:t>
            </a:fld>
            <a:endParaRPr lang="de-DE"/>
          </a:p>
        </p:txBody>
      </p:sp>
      <p:sp>
        <p:nvSpPr>
          <p:cNvPr id="90479365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9031233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995299579" name="Rechteck 6"/>
          <p:cNvSpPr/>
          <p:nvPr userDrawn="1"/>
        </p:nvSpPr>
        <p:spPr bwMode="auto">
          <a:xfrm>
            <a:off x="518317" y="1631155"/>
            <a:ext cx="11157746" cy="456961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180000" rIns="180000" bIns="180000" rtlCol="0" anchor="ctr"/>
          <a:lstStyle/>
          <a:p>
            <a:pPr marL="0" marR="0" indent="0" algn="l" defTabSz="914400">
              <a:lnSpc>
                <a:spcPct val="110000"/>
              </a:lnSpc>
              <a:spcBef>
                <a:spcPts val="0"/>
              </a:spcBef>
              <a:spcAft>
                <a:spcPts val="1200"/>
              </a:spcAft>
              <a:buClrTx/>
              <a:buSzTx/>
              <a:buFont typeface="Arial"/>
              <a:buNone/>
              <a:defRPr/>
            </a:pPr>
            <a:endParaRPr lang="de-DE" sz="1600" b="0" i="0" u="none" strike="noStrike" cap="none" spc="0">
              <a:ln>
                <a:noFill/>
              </a:ln>
              <a:solidFill>
                <a:srgbClr val="041E42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629784183" name="Textplatzhalter 8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2497190" y="2835964"/>
            <a:ext cx="7200000" cy="2160000"/>
          </a:xfrm>
        </p:spPr>
        <p:txBody>
          <a:bodyPr rIns="0" anchor="ctr" anchorCtr="0">
            <a:normAutofit/>
          </a:bodyPr>
          <a:lstStyle>
            <a:lvl1pPr algn="ctr">
              <a:defRPr sz="2000" i="1">
                <a:solidFill>
                  <a:srgbClr val="041E42"/>
                </a:solidFill>
              </a:defRPr>
            </a:lvl1pPr>
            <a:lvl2pPr marL="0" indent="0">
              <a:buNone/>
              <a:defRPr/>
            </a:lvl2pPr>
          </a:lstStyle>
          <a:p>
            <a:pPr lvl="0">
              <a:defRPr/>
            </a:pPr>
            <a:r>
              <a:rPr lang="de-DE"/>
              <a:t>„Mastertextformat bearbeiten“</a:t>
            </a:r>
            <a:endParaRPr/>
          </a:p>
        </p:txBody>
      </p:sp>
      <p:sp>
        <p:nvSpPr>
          <p:cNvPr id="436791797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4688737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8D2C6F2-BFE9-4DA1-8335-8212BBEBDEDB}" type="datetime4">
              <a:rPr lang="de-DE"/>
              <a:t>26. März 2025</a:t>
            </a:fld>
            <a:endParaRPr lang="de-DE"/>
          </a:p>
        </p:txBody>
      </p:sp>
      <p:sp>
        <p:nvSpPr>
          <p:cNvPr id="179273320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41614763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2</a:t>
            </a:fld>
            <a:endParaRPr lang="de-DE"/>
          </a:p>
        </p:txBody>
      </p:sp>
      <p:sp>
        <p:nvSpPr>
          <p:cNvPr id="1051997082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92832380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778565760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688884398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2132540056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698826139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954035295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478109761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1028821422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86790414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1858794023" name="Textplatzhalter 6"/>
          <p:cNvSpPr>
            <a:spLocks noGrp="1"/>
          </p:cNvSpPr>
          <p:nvPr>
            <p:ph type="body" sz="quarter" idx="25" hasCustomPrompt="1"/>
          </p:nvPr>
        </p:nvSpPr>
        <p:spPr bwMode="auto">
          <a:xfrm>
            <a:off x="6636190" y="1632184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1048023238" name="Textplatzhalter 6"/>
          <p:cNvSpPr>
            <a:spLocks noGrp="1"/>
          </p:cNvSpPr>
          <p:nvPr>
            <p:ph type="body" sz="quarter" idx="26" hasCustomPrompt="1"/>
          </p:nvPr>
        </p:nvSpPr>
        <p:spPr bwMode="auto">
          <a:xfrm>
            <a:off x="6206332" y="1632184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07 </a:t>
            </a:r>
            <a:endParaRPr/>
          </a:p>
        </p:txBody>
      </p:sp>
      <p:sp>
        <p:nvSpPr>
          <p:cNvPr id="1345081041" name="Textplatzhalter 6"/>
          <p:cNvSpPr>
            <a:spLocks noGrp="1"/>
          </p:cNvSpPr>
          <p:nvPr>
            <p:ph type="body" sz="quarter" idx="27" hasCustomPrompt="1"/>
          </p:nvPr>
        </p:nvSpPr>
        <p:spPr bwMode="auto">
          <a:xfrm>
            <a:off x="6636190" y="2355533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46392474" name="Textplatzhalter 6"/>
          <p:cNvSpPr>
            <a:spLocks noGrp="1"/>
          </p:cNvSpPr>
          <p:nvPr>
            <p:ph type="body" sz="quarter" idx="28" hasCustomPrompt="1"/>
          </p:nvPr>
        </p:nvSpPr>
        <p:spPr bwMode="auto">
          <a:xfrm>
            <a:off x="6206332" y="2355533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08 </a:t>
            </a:r>
            <a:endParaRPr/>
          </a:p>
        </p:txBody>
      </p:sp>
      <p:sp>
        <p:nvSpPr>
          <p:cNvPr id="379035800" name="Textplatzhalter 6"/>
          <p:cNvSpPr>
            <a:spLocks noGrp="1"/>
          </p:cNvSpPr>
          <p:nvPr>
            <p:ph type="body" sz="quarter" idx="29" hasCustomPrompt="1"/>
          </p:nvPr>
        </p:nvSpPr>
        <p:spPr bwMode="auto">
          <a:xfrm>
            <a:off x="6636190" y="452558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946321880" name="Textplatzhalter 6"/>
          <p:cNvSpPr>
            <a:spLocks noGrp="1"/>
          </p:cNvSpPr>
          <p:nvPr>
            <p:ph type="body" sz="quarter" idx="30" hasCustomPrompt="1"/>
          </p:nvPr>
        </p:nvSpPr>
        <p:spPr bwMode="auto">
          <a:xfrm>
            <a:off x="6206332" y="4525580"/>
            <a:ext cx="307841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11 </a:t>
            </a:r>
            <a:endParaRPr/>
          </a:p>
        </p:txBody>
      </p:sp>
      <p:sp>
        <p:nvSpPr>
          <p:cNvPr id="277453898" name="Textplatzhalter 6"/>
          <p:cNvSpPr>
            <a:spLocks noGrp="1"/>
          </p:cNvSpPr>
          <p:nvPr>
            <p:ph type="body" sz="quarter" idx="31" hasCustomPrompt="1"/>
          </p:nvPr>
        </p:nvSpPr>
        <p:spPr bwMode="auto">
          <a:xfrm>
            <a:off x="6636190" y="3078882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1301608048" name="Textplatzhalter 6"/>
          <p:cNvSpPr>
            <a:spLocks noGrp="1"/>
          </p:cNvSpPr>
          <p:nvPr>
            <p:ph type="body" sz="quarter" idx="32" hasCustomPrompt="1"/>
          </p:nvPr>
        </p:nvSpPr>
        <p:spPr bwMode="auto">
          <a:xfrm>
            <a:off x="6206332" y="3078882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09 </a:t>
            </a:r>
            <a:endParaRPr/>
          </a:p>
        </p:txBody>
      </p:sp>
      <p:sp>
        <p:nvSpPr>
          <p:cNvPr id="290255910" name="Textplatzhalter 6"/>
          <p:cNvSpPr>
            <a:spLocks noGrp="1"/>
          </p:cNvSpPr>
          <p:nvPr>
            <p:ph type="body" sz="quarter" idx="33" hasCustomPrompt="1"/>
          </p:nvPr>
        </p:nvSpPr>
        <p:spPr bwMode="auto">
          <a:xfrm>
            <a:off x="6636190" y="3802231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343874319" name="Textplatzhalter 6"/>
          <p:cNvSpPr>
            <a:spLocks noGrp="1"/>
          </p:cNvSpPr>
          <p:nvPr>
            <p:ph type="body" sz="quarter" idx="34" hasCustomPrompt="1"/>
          </p:nvPr>
        </p:nvSpPr>
        <p:spPr bwMode="auto">
          <a:xfrm>
            <a:off x="6206332" y="380223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10 </a:t>
            </a:r>
            <a:endParaRPr/>
          </a:p>
        </p:txBody>
      </p:sp>
      <p:sp>
        <p:nvSpPr>
          <p:cNvPr id="32525020" name="Textplatzhalter 6"/>
          <p:cNvSpPr>
            <a:spLocks noGrp="1"/>
          </p:cNvSpPr>
          <p:nvPr>
            <p:ph type="body" sz="quarter" idx="35" hasCustomPrompt="1"/>
          </p:nvPr>
        </p:nvSpPr>
        <p:spPr bwMode="auto">
          <a:xfrm>
            <a:off x="6636190" y="5248930"/>
            <a:ext cx="5039873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 lang="de-DE"/>
          </a:p>
        </p:txBody>
      </p:sp>
      <p:sp>
        <p:nvSpPr>
          <p:cNvPr id="691108114" name="Textplatzhalter 6"/>
          <p:cNvSpPr>
            <a:spLocks noGrp="1"/>
          </p:cNvSpPr>
          <p:nvPr>
            <p:ph type="body" sz="quarter" idx="36" hasCustomPrompt="1"/>
          </p:nvPr>
        </p:nvSpPr>
        <p:spPr bwMode="auto">
          <a:xfrm>
            <a:off x="6206332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12 </a:t>
            </a:r>
            <a:endParaRPr/>
          </a:p>
        </p:txBody>
      </p:sp>
      <p:sp>
        <p:nvSpPr>
          <p:cNvPr id="351473187" name="Titel 5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2694595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2026468430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2099032069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Schlussfolie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1811135" name="Textplatzhalter 167"/>
          <p:cNvSpPr>
            <a:spLocks noGrp="1"/>
          </p:cNvSpPr>
          <p:nvPr>
            <p:ph type="body" sz="quarter" idx="12" hasCustomPrompt="1"/>
          </p:nvPr>
        </p:nvSpPr>
        <p:spPr bwMode="auto">
          <a:xfrm>
            <a:off x="0" y="1628775"/>
            <a:ext cx="12192000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324344433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2000" cy="5229226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80409304" name="Rechteck 59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772815640" name="Textplatzhalter 64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518317" y="2647985"/>
            <a:ext cx="11157745" cy="1562031"/>
          </a:xfrm>
        </p:spPr>
        <p:txBody>
          <a:bodyPr vert="horz" wrap="square" lIns="0" tIns="0" rIns="360000" bIns="0" rtlCol="0" anchor="ctr" anchorCtr="0">
            <a:spAutoFit/>
          </a:bodyPr>
          <a:lstStyle>
            <a:lvl1pPr>
              <a:spcAft>
                <a:spcPts val="0"/>
              </a:spcAft>
              <a:defRPr lang="de-DE" sz="4800" b="1">
                <a:latin typeface="+mj-lt"/>
                <a:ea typeface="+mj-ea"/>
                <a:cs typeface="+mj-cs"/>
              </a:defRPr>
            </a:lvl1pPr>
          </a:lstStyle>
          <a:p>
            <a:pPr lvl="0">
              <a:spcBef>
                <a:spcPts val="0"/>
              </a:spcBef>
              <a:defRPr/>
            </a:pPr>
            <a:r>
              <a:rPr lang="de-DE"/>
              <a:t>Vielen Dank</a:t>
            </a:r>
            <a:br>
              <a:rPr lang="de-DE"/>
            </a:br>
            <a:r>
              <a:rPr lang="de-DE"/>
              <a:t>für Ihre Aufmerksamkeit!</a:t>
            </a:r>
            <a:endParaRPr/>
          </a:p>
        </p:txBody>
      </p:sp>
      <p:grpSp>
        <p:nvGrpSpPr>
          <p:cNvPr id="1984175251" name="Gruppieren 55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2" name="Gerader Verbinder 6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feld 62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414155464" name="Gruppieren 63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6" name="Gerader Verbinder 6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Textfeld 6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588238606" name="Gruppieren 6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9" name="Gerader Verbinder 6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feld 6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1023970801" name="Gruppieren 7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2" name="Gerader Verbinder 7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feld 7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934994490" name="Gruppieren 7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5" name="Gerader Verbinder 7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Textfeld 7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744341559" name="Gruppieren 7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8" name="Gerader Verbinder 77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feld 7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604465741" name="Gruppieren 7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81" name="Gerader Verbinder 8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feld 8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66633584" name="Gruppieren 8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4" name="Gerader Verbinder 83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Textfeld 8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989604671" name="Gruppieren 85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7" name="Gerader Verbinder 86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Textfeld 8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211685268" name="Gerader Verbinder 88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05141969" name="Gruppieren 89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91" name="Gerader Verbinder 9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feld 91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277518297" name="Gruppieren 92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4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2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3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90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880704845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pic>
        <p:nvPicPr>
          <p:cNvPr id="88497306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9205953" y="300702"/>
            <a:ext cx="1067010" cy="5359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Agenda | mit Bild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3787904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8180691-36C4-442B-801E-F5F906A331D4}" type="datetime4">
              <a:rPr lang="de-DE"/>
              <a:t>26. März 2025</a:t>
            </a:fld>
            <a:endParaRPr lang="de-DE"/>
          </a:p>
        </p:txBody>
      </p:sp>
      <p:sp>
        <p:nvSpPr>
          <p:cNvPr id="113282834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570802777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738663541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6"/>
            <a:ext cx="5469732" cy="39511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464613297" name="Textplatzhalter 10"/>
          <p:cNvSpPr>
            <a:spLocks noGrp="1"/>
          </p:cNvSpPr>
          <p:nvPr>
            <p:ph type="body" sz="quarter" idx="26"/>
          </p:nvPr>
        </p:nvSpPr>
        <p:spPr bwMode="auto">
          <a:xfrm>
            <a:off x="6206329" y="5690271"/>
            <a:ext cx="5469732" cy="511084"/>
          </a:xfrm>
        </p:spPr>
        <p:txBody>
          <a:bodyPr wrap="square">
            <a:noAutofit/>
          </a:bodyPr>
          <a:lstStyle>
            <a:lvl1pPr>
              <a:lnSpc>
                <a:spcPct val="110000"/>
              </a:lnSpc>
              <a:spcAft>
                <a:spcPts val="0"/>
              </a:spcAft>
              <a:defRPr sz="1400"/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  <p:sp>
        <p:nvSpPr>
          <p:cNvPr id="1956514214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240081578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8" y="235471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02 </a:t>
            </a:r>
            <a:endParaRPr/>
          </a:p>
        </p:txBody>
      </p:sp>
      <p:sp>
        <p:nvSpPr>
          <p:cNvPr id="1102478653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57552625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8" y="452537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05 </a:t>
            </a:r>
            <a:endParaRPr/>
          </a:p>
        </p:txBody>
      </p:sp>
      <p:sp>
        <p:nvSpPr>
          <p:cNvPr id="1498016944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375934095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8" y="307826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03 </a:t>
            </a:r>
            <a:endParaRPr/>
          </a:p>
        </p:txBody>
      </p:sp>
      <p:sp>
        <p:nvSpPr>
          <p:cNvPr id="127862225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21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219554867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8" y="3801821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04 </a:t>
            </a:r>
            <a:endParaRPr/>
          </a:p>
        </p:txBody>
      </p:sp>
      <p:sp>
        <p:nvSpPr>
          <p:cNvPr id="1855105243" name="Textplatzhalter 6"/>
          <p:cNvSpPr>
            <a:spLocks noGrp="1"/>
          </p:cNvSpPr>
          <p:nvPr>
            <p:ph type="body" sz="quarter" idx="23" hasCustomPrompt="1"/>
          </p:nvPr>
        </p:nvSpPr>
        <p:spPr bwMode="auto">
          <a:xfrm>
            <a:off x="948060" y="5248930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565950553" name="Textplatzhalter 6"/>
          <p:cNvSpPr>
            <a:spLocks noGrp="1"/>
          </p:cNvSpPr>
          <p:nvPr>
            <p:ph type="body" sz="quarter" idx="24" hasCustomPrompt="1"/>
          </p:nvPr>
        </p:nvSpPr>
        <p:spPr bwMode="auto">
          <a:xfrm>
            <a:off x="518318" y="5248930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06 </a:t>
            </a:r>
            <a:endParaRPr/>
          </a:p>
        </p:txBody>
      </p:sp>
      <p:sp>
        <p:nvSpPr>
          <p:cNvPr id="928606759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6"/>
            <a:ext cx="5039989" cy="281103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 lvl="0">
              <a:defRPr/>
            </a:pPr>
            <a:r>
              <a:rPr lang="de-DE"/>
              <a:t>Agendapunkt / Kapitelthema</a:t>
            </a:r>
            <a:endParaRPr/>
          </a:p>
        </p:txBody>
      </p:sp>
      <p:sp>
        <p:nvSpPr>
          <p:cNvPr id="1083059586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8" y="1631156"/>
            <a:ext cx="320600" cy="281103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 lvl="0">
              <a:defRPr/>
            </a:pPr>
            <a:r>
              <a:rPr lang="de-DE"/>
              <a:t>01 </a:t>
            </a:r>
            <a:endParaRPr/>
          </a:p>
        </p:txBody>
      </p:sp>
      <p:sp>
        <p:nvSpPr>
          <p:cNvPr id="1318473024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26748055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0" userDrawn="1">
  <p:cSld name="Kapiteltrenner">
    <p:bg>
      <p:bgRef idx="1001">
        <a:schemeClr val="bg2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7171826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8" y="2875002"/>
            <a:ext cx="11157743" cy="1107996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Kapiteltrenner</a:t>
            </a:r>
            <a:br>
              <a:rPr lang="de-DE"/>
            </a:br>
            <a:r>
              <a:rPr lang="de-DE"/>
              <a:t>Mehrzeilig möglich</a:t>
            </a:r>
            <a:endParaRPr/>
          </a:p>
        </p:txBody>
      </p:sp>
      <p:sp>
        <p:nvSpPr>
          <p:cNvPr id="165726467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25DBE663-8CF8-4EA4-AF83-5C771F9A06FE}" type="datetime4">
              <a:rPr lang="de-DE"/>
              <a:t>26. März 2025</a:t>
            </a:fld>
            <a:endParaRPr lang="de-DE"/>
          </a:p>
        </p:txBody>
      </p:sp>
      <p:sp>
        <p:nvSpPr>
          <p:cNvPr id="253422584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149732062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D949F9DF-37BD-4CD6-BF49-65BA579E1D7A}" type="slidenum">
              <a:rPr lang="de-DE"/>
              <a:t>55</a:t>
            </a:fld>
            <a:endParaRPr lang="de-DE"/>
          </a:p>
        </p:txBody>
      </p:sp>
      <p:sp>
        <p:nvSpPr>
          <p:cNvPr id="1244450014" name="Rechteck 56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1380151560" name="Rechteck 58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2F58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1373812002" name="Gruppieren 57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61" name="Gerader Verbinder 6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feld 61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2046704777" name="Gruppieren 62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64" name="Gerader Verbinder 63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feld 64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1655427216" name="Gruppieren 65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67" name="Gerader Verbinder 66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feld 67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36846294" name="Gruppieren 68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70" name="Gerader Verbinder 6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feld 70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620469465" name="Gruppieren 71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73" name="Gerader Verbinder 72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Textfeld 73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840977547" name="Gruppieren 74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76" name="Gerader Verbinder 7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feld 76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385026306" name="Gruppieren 77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79" name="Gerader Verbinder 7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Textfeld 79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1733231117" name="Gruppieren 80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82" name="Gerader Verbinder 8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feld 82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059145940" name="Gruppieren 8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85" name="Gerader Verbinder 84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feld 85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1466352819" name="Gerader Verbinder 86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8946804" name="Gruppieren 87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89" name="Gerader Verbinder 8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feld 89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665430767" name="Gruppieren 90"/>
          <p:cNvGrpSpPr/>
          <p:nvPr userDrawn="1"/>
        </p:nvGrpSpPr>
        <p:grpSpPr bwMode="auto">
          <a:xfrm>
            <a:off x="510639" y="293096"/>
            <a:ext cx="2388067" cy="301237"/>
            <a:chOff x="510639" y="293688"/>
            <a:chExt cx="2594512" cy="327279"/>
          </a:xfrm>
        </p:grpSpPr>
        <p:sp>
          <p:nvSpPr>
            <p:cNvPr id="92" name="Freihandform: Form 139"/>
            <p:cNvSpPr/>
            <p:nvPr/>
          </p:nvSpPr>
          <p:spPr bwMode="auto">
            <a:xfrm>
              <a:off x="519935" y="300420"/>
              <a:ext cx="78213" cy="124372"/>
            </a:xfrm>
            <a:custGeom>
              <a:avLst/>
              <a:gdLst>
                <a:gd name="connsiteX0" fmla="*/ 232410 w 232409"/>
                <a:gd name="connsiteY0" fmla="*/ 60960 h 369569"/>
                <a:gd name="connsiteX1" fmla="*/ 65723 w 232409"/>
                <a:gd name="connsiteY1" fmla="*/ 60960 h 369569"/>
                <a:gd name="connsiteX2" fmla="*/ 65723 w 232409"/>
                <a:gd name="connsiteY2" fmla="*/ 152400 h 369569"/>
                <a:gd name="connsiteX3" fmla="*/ 189547 w 232409"/>
                <a:gd name="connsiteY3" fmla="*/ 152400 h 369569"/>
                <a:gd name="connsiteX4" fmla="*/ 189547 w 232409"/>
                <a:gd name="connsiteY4" fmla="*/ 212408 h 369569"/>
                <a:gd name="connsiteX5" fmla="*/ 65723 w 232409"/>
                <a:gd name="connsiteY5" fmla="*/ 212408 h 369569"/>
                <a:gd name="connsiteX6" fmla="*/ 65723 w 232409"/>
                <a:gd name="connsiteY6" fmla="*/ 369570 h 369569"/>
                <a:gd name="connsiteX7" fmla="*/ 0 w 232409"/>
                <a:gd name="connsiteY7" fmla="*/ 369570 h 369569"/>
                <a:gd name="connsiteX8" fmla="*/ 0 w 232409"/>
                <a:gd name="connsiteY8" fmla="*/ 0 h 369569"/>
                <a:gd name="connsiteX9" fmla="*/ 231458 w 232409"/>
                <a:gd name="connsiteY9" fmla="*/ 0 h 369569"/>
                <a:gd name="connsiteX10" fmla="*/ 231458 w 232409"/>
                <a:gd name="connsiteY10" fmla="*/ 60960 h 369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2409" h="369569" fill="norm" stroke="1" extrusionOk="0">
                  <a:moveTo>
                    <a:pt x="232410" y="60960"/>
                  </a:moveTo>
                  <a:lnTo>
                    <a:pt x="65723" y="60960"/>
                  </a:lnTo>
                  <a:lnTo>
                    <a:pt x="65723" y="152400"/>
                  </a:lnTo>
                  <a:lnTo>
                    <a:pt x="189547" y="152400"/>
                  </a:lnTo>
                  <a:lnTo>
                    <a:pt x="189547" y="212408"/>
                  </a:lnTo>
                  <a:lnTo>
                    <a:pt x="65723" y="212408"/>
                  </a:lnTo>
                  <a:lnTo>
                    <a:pt x="65723" y="369570"/>
                  </a:lnTo>
                  <a:lnTo>
                    <a:pt x="0" y="369570"/>
                  </a:lnTo>
                  <a:lnTo>
                    <a:pt x="0" y="0"/>
                  </a:lnTo>
                  <a:lnTo>
                    <a:pt x="231458" y="0"/>
                  </a:lnTo>
                  <a:lnTo>
                    <a:pt x="231458" y="6096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3" name="Freihandform: Form 140"/>
            <p:cNvSpPr/>
            <p:nvPr/>
          </p:nvSpPr>
          <p:spPr bwMode="auto">
            <a:xfrm>
              <a:off x="610329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2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7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4" name="Freihandform: Form 141"/>
            <p:cNvSpPr/>
            <p:nvPr/>
          </p:nvSpPr>
          <p:spPr bwMode="auto">
            <a:xfrm>
              <a:off x="679247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5" name="Freihandform: Form 142"/>
            <p:cNvSpPr/>
            <p:nvPr/>
          </p:nvSpPr>
          <p:spPr bwMode="auto">
            <a:xfrm>
              <a:off x="72508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1913 w 242887"/>
                <a:gd name="connsiteY10" fmla="*/ 115253 h 279082"/>
                <a:gd name="connsiteX11" fmla="*/ 182880 w 242887"/>
                <a:gd name="connsiteY11" fmla="*/ 115253 h 279082"/>
                <a:gd name="connsiteX12" fmla="*/ 123825 w 242887"/>
                <a:gd name="connsiteY12" fmla="*/ 50482 h 279082"/>
                <a:gd name="connsiteX13" fmla="*/ 61913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1913" y="115253"/>
                  </a:moveTo>
                  <a:lnTo>
                    <a:pt x="182880" y="115253"/>
                  </a:lnTo>
                  <a:cubicBezTo>
                    <a:pt x="180022" y="74295"/>
                    <a:pt x="159067" y="50482"/>
                    <a:pt x="123825" y="50482"/>
                  </a:cubicBezTo>
                  <a:cubicBezTo>
                    <a:pt x="89535" y="50482"/>
                    <a:pt x="67627" y="74295"/>
                    <a:pt x="61913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6" name="Freihandform: Form 143"/>
            <p:cNvSpPr/>
            <p:nvPr/>
          </p:nvSpPr>
          <p:spPr bwMode="auto">
            <a:xfrm>
              <a:off x="825417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2 w 248602"/>
                <a:gd name="connsiteY5" fmla="*/ 0 h 396239"/>
                <a:gd name="connsiteX6" fmla="*/ 248602 w 248602"/>
                <a:gd name="connsiteY6" fmla="*/ 389573 h 396239"/>
                <a:gd name="connsiteX7" fmla="*/ 187642 w 248602"/>
                <a:gd name="connsiteY7" fmla="*/ 389573 h 396239"/>
                <a:gd name="connsiteX8" fmla="*/ 187642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0960 w 248602"/>
                <a:gd name="connsiteY12" fmla="*/ 255270 h 396239"/>
                <a:gd name="connsiteX13" fmla="*/ 122872 w 248602"/>
                <a:gd name="connsiteY13" fmla="*/ 340995 h 396239"/>
                <a:gd name="connsiteX14" fmla="*/ 186690 w 248602"/>
                <a:gd name="connsiteY14" fmla="*/ 305753 h 396239"/>
                <a:gd name="connsiteX15" fmla="*/ 186690 w 248602"/>
                <a:gd name="connsiteY15" fmla="*/ 207645 h 396239"/>
                <a:gd name="connsiteX16" fmla="*/ 122872 w 248602"/>
                <a:gd name="connsiteY16" fmla="*/ 172402 h 396239"/>
                <a:gd name="connsiteX17" fmla="*/ 60960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2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2" y="0"/>
                  </a:lnTo>
                  <a:lnTo>
                    <a:pt x="248602" y="389573"/>
                  </a:lnTo>
                  <a:lnTo>
                    <a:pt x="187642" y="389573"/>
                  </a:lnTo>
                  <a:lnTo>
                    <a:pt x="187642" y="358140"/>
                  </a:lnTo>
                  <a:lnTo>
                    <a:pt x="186690" y="358140"/>
                  </a:lnTo>
                  <a:cubicBezTo>
                    <a:pt x="167640" y="381953"/>
                    <a:pt x="140017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0960" y="255270"/>
                  </a:moveTo>
                  <a:cubicBezTo>
                    <a:pt x="60960" y="309563"/>
                    <a:pt x="83820" y="340995"/>
                    <a:pt x="122872" y="340995"/>
                  </a:cubicBezTo>
                  <a:cubicBezTo>
                    <a:pt x="146685" y="340995"/>
                    <a:pt x="166688" y="329565"/>
                    <a:pt x="186690" y="305753"/>
                  </a:cubicBezTo>
                  <a:lnTo>
                    <a:pt x="186690" y="207645"/>
                  </a:lnTo>
                  <a:cubicBezTo>
                    <a:pt x="168592" y="183833"/>
                    <a:pt x="148590" y="172402"/>
                    <a:pt x="122872" y="172402"/>
                  </a:cubicBezTo>
                  <a:cubicBezTo>
                    <a:pt x="82867" y="172402"/>
                    <a:pt x="60960" y="201930"/>
                    <a:pt x="60960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7" name="Freihandform: Form 144"/>
            <p:cNvSpPr/>
            <p:nvPr/>
          </p:nvSpPr>
          <p:spPr bwMode="auto">
            <a:xfrm>
              <a:off x="936967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8" name="Freihandform: Form 145"/>
            <p:cNvSpPr/>
            <p:nvPr/>
          </p:nvSpPr>
          <p:spPr bwMode="auto">
            <a:xfrm>
              <a:off x="1005565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8 w 79057"/>
                <a:gd name="connsiteY4" fmla="*/ 38100 h 384810"/>
                <a:gd name="connsiteX5" fmla="*/ 71438 w 79057"/>
                <a:gd name="connsiteY5" fmla="*/ 384810 h 384810"/>
                <a:gd name="connsiteX6" fmla="*/ 9525 w 79057"/>
                <a:gd name="connsiteY6" fmla="*/ 384810 h 384810"/>
                <a:gd name="connsiteX7" fmla="*/ 9525 w 79057"/>
                <a:gd name="connsiteY7" fmla="*/ 118110 h 384810"/>
                <a:gd name="connsiteX8" fmla="*/ 71438 w 79057"/>
                <a:gd name="connsiteY8" fmla="*/ 118110 h 384810"/>
                <a:gd name="connsiteX9" fmla="*/ 71438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7" y="0"/>
                    <a:pt x="39052" y="0"/>
                  </a:cubicBezTo>
                  <a:cubicBezTo>
                    <a:pt x="61913" y="0"/>
                    <a:pt x="79058" y="16193"/>
                    <a:pt x="79058" y="38100"/>
                  </a:cubicBezTo>
                  <a:close/>
                  <a:moveTo>
                    <a:pt x="71438" y="384810"/>
                  </a:moveTo>
                  <a:lnTo>
                    <a:pt x="9525" y="384810"/>
                  </a:lnTo>
                  <a:lnTo>
                    <a:pt x="9525" y="118110"/>
                  </a:lnTo>
                  <a:lnTo>
                    <a:pt x="71438" y="118110"/>
                  </a:lnTo>
                  <a:lnTo>
                    <a:pt x="71438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99" name="Freihandform: Form 146"/>
            <p:cNvSpPr/>
            <p:nvPr/>
          </p:nvSpPr>
          <p:spPr bwMode="auto">
            <a:xfrm>
              <a:off x="1052044" y="332474"/>
              <a:ext cx="75649" cy="94240"/>
            </a:xfrm>
            <a:custGeom>
              <a:avLst/>
              <a:gdLst>
                <a:gd name="connsiteX0" fmla="*/ 222885 w 224789"/>
                <a:gd name="connsiteY0" fmla="*/ 237172 h 280034"/>
                <a:gd name="connsiteX1" fmla="*/ 127635 w 224789"/>
                <a:gd name="connsiteY1" fmla="*/ 280035 h 280034"/>
                <a:gd name="connsiteX2" fmla="*/ 0 w 224789"/>
                <a:gd name="connsiteY2" fmla="*/ 140970 h 280034"/>
                <a:gd name="connsiteX3" fmla="*/ 128588 w 224789"/>
                <a:gd name="connsiteY3" fmla="*/ 0 h 280034"/>
                <a:gd name="connsiteX4" fmla="*/ 224790 w 224789"/>
                <a:gd name="connsiteY4" fmla="*/ 45720 h 280034"/>
                <a:gd name="connsiteX5" fmla="*/ 181927 w 224789"/>
                <a:gd name="connsiteY5" fmla="*/ 86678 h 280034"/>
                <a:gd name="connsiteX6" fmla="*/ 128588 w 224789"/>
                <a:gd name="connsiteY6" fmla="*/ 57150 h 280034"/>
                <a:gd name="connsiteX7" fmla="*/ 62865 w 224789"/>
                <a:gd name="connsiteY7" fmla="*/ 140018 h 280034"/>
                <a:gd name="connsiteX8" fmla="*/ 128588 w 224789"/>
                <a:gd name="connsiteY8" fmla="*/ 222885 h 280034"/>
                <a:gd name="connsiteX9" fmla="*/ 183833 w 224789"/>
                <a:gd name="connsiteY9" fmla="*/ 193358 h 280034"/>
                <a:gd name="connsiteX10" fmla="*/ 222885 w 224789"/>
                <a:gd name="connsiteY10" fmla="*/ 237172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89" h="280034" fill="norm" stroke="1" extrusionOk="0">
                  <a:moveTo>
                    <a:pt x="222885" y="237172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7" y="15240"/>
                    <a:pt x="224790" y="45720"/>
                  </a:cubicBezTo>
                  <a:lnTo>
                    <a:pt x="181927" y="86678"/>
                  </a:lnTo>
                  <a:cubicBezTo>
                    <a:pt x="166688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8"/>
                  </a:cubicBezTo>
                  <a:cubicBezTo>
                    <a:pt x="62865" y="189547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3" y="193358"/>
                  </a:cubicBezTo>
                  <a:lnTo>
                    <a:pt x="222885" y="237172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0" name="Freihandform: Form 147"/>
            <p:cNvSpPr/>
            <p:nvPr/>
          </p:nvSpPr>
          <p:spPr bwMode="auto">
            <a:xfrm>
              <a:off x="1145644" y="293688"/>
              <a:ext cx="77252" cy="131103"/>
            </a:xfrm>
            <a:custGeom>
              <a:avLst/>
              <a:gdLst>
                <a:gd name="connsiteX0" fmla="*/ 229553 w 229552"/>
                <a:gd name="connsiteY0" fmla="*/ 388620 h 389572"/>
                <a:gd name="connsiteX1" fmla="*/ 167640 w 229552"/>
                <a:gd name="connsiteY1" fmla="*/ 388620 h 389572"/>
                <a:gd name="connsiteX2" fmla="*/ 167640 w 229552"/>
                <a:gd name="connsiteY2" fmla="*/ 236220 h 389572"/>
                <a:gd name="connsiteX3" fmla="*/ 118110 w 229552"/>
                <a:gd name="connsiteY3" fmla="*/ 171450 h 389572"/>
                <a:gd name="connsiteX4" fmla="*/ 62865 w 229552"/>
                <a:gd name="connsiteY4" fmla="*/ 236220 h 389572"/>
                <a:gd name="connsiteX5" fmla="*/ 62865 w 229552"/>
                <a:gd name="connsiteY5" fmla="*/ 389573 h 389572"/>
                <a:gd name="connsiteX6" fmla="*/ 0 w 229552"/>
                <a:gd name="connsiteY6" fmla="*/ 389573 h 389572"/>
                <a:gd name="connsiteX7" fmla="*/ 0 w 229552"/>
                <a:gd name="connsiteY7" fmla="*/ 15240 h 389572"/>
                <a:gd name="connsiteX8" fmla="*/ 61913 w 229552"/>
                <a:gd name="connsiteY8" fmla="*/ 0 h 389572"/>
                <a:gd name="connsiteX9" fmla="*/ 61913 w 229552"/>
                <a:gd name="connsiteY9" fmla="*/ 155258 h 389572"/>
                <a:gd name="connsiteX10" fmla="*/ 62865 w 229552"/>
                <a:gd name="connsiteY10" fmla="*/ 155258 h 389572"/>
                <a:gd name="connsiteX11" fmla="*/ 140970 w 229552"/>
                <a:gd name="connsiteY11" fmla="*/ 116205 h 389572"/>
                <a:gd name="connsiteX12" fmla="*/ 228600 w 229552"/>
                <a:gd name="connsiteY12" fmla="*/ 223838 h 389572"/>
                <a:gd name="connsiteX13" fmla="*/ 228600 w 229552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389572" fill="norm" stroke="1" extrusionOk="0">
                  <a:moveTo>
                    <a:pt x="229553" y="388620"/>
                  </a:moveTo>
                  <a:lnTo>
                    <a:pt x="167640" y="388620"/>
                  </a:lnTo>
                  <a:lnTo>
                    <a:pt x="167640" y="236220"/>
                  </a:lnTo>
                  <a:cubicBezTo>
                    <a:pt x="167640" y="197168"/>
                    <a:pt x="155257" y="171450"/>
                    <a:pt x="118110" y="171450"/>
                  </a:cubicBezTo>
                  <a:cubicBezTo>
                    <a:pt x="75247" y="171450"/>
                    <a:pt x="62865" y="205740"/>
                    <a:pt x="62865" y="236220"/>
                  </a:cubicBezTo>
                  <a:lnTo>
                    <a:pt x="62865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2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1" name="Freihandform: Form 148"/>
            <p:cNvSpPr/>
            <p:nvPr/>
          </p:nvSpPr>
          <p:spPr bwMode="auto">
            <a:xfrm>
              <a:off x="1246937" y="359721"/>
              <a:ext cx="43915" cy="19874"/>
            </a:xfrm>
            <a:custGeom>
              <a:avLst/>
              <a:gdLst>
                <a:gd name="connsiteX0" fmla="*/ 130492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2 w 130492"/>
                <a:gd name="connsiteY3" fmla="*/ 0 h 59055"/>
                <a:gd name="connsiteX4" fmla="*/ 130492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2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2" y="0"/>
                  </a:lnTo>
                  <a:lnTo>
                    <a:pt x="130492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2" name="Freihandform: Form 149"/>
            <p:cNvSpPr/>
            <p:nvPr/>
          </p:nvSpPr>
          <p:spPr bwMode="auto">
            <a:xfrm>
              <a:off x="1302071" y="300420"/>
              <a:ext cx="115397" cy="124051"/>
            </a:xfrm>
            <a:custGeom>
              <a:avLst/>
              <a:gdLst>
                <a:gd name="connsiteX0" fmla="*/ 136208 w 342900"/>
                <a:gd name="connsiteY0" fmla="*/ 0 h 368617"/>
                <a:gd name="connsiteX1" fmla="*/ 205740 w 342900"/>
                <a:gd name="connsiteY1" fmla="*/ 0 h 368617"/>
                <a:gd name="connsiteX2" fmla="*/ 342900 w 342900"/>
                <a:gd name="connsiteY2" fmla="*/ 368618 h 368617"/>
                <a:gd name="connsiteX3" fmla="*/ 271463 w 342900"/>
                <a:gd name="connsiteY3" fmla="*/ 368618 h 368617"/>
                <a:gd name="connsiteX4" fmla="*/ 244793 w 342900"/>
                <a:gd name="connsiteY4" fmla="*/ 290512 h 368617"/>
                <a:gd name="connsiteX5" fmla="*/ 96203 w 342900"/>
                <a:gd name="connsiteY5" fmla="*/ 290512 h 368617"/>
                <a:gd name="connsiteX6" fmla="*/ 69533 w 342900"/>
                <a:gd name="connsiteY6" fmla="*/ 368618 h 368617"/>
                <a:gd name="connsiteX7" fmla="*/ 0 w 342900"/>
                <a:gd name="connsiteY7" fmla="*/ 368618 h 368617"/>
                <a:gd name="connsiteX8" fmla="*/ 136208 w 342900"/>
                <a:gd name="connsiteY8" fmla="*/ 0 h 368617"/>
                <a:gd name="connsiteX9" fmla="*/ 116205 w 342900"/>
                <a:gd name="connsiteY9" fmla="*/ 231458 h 368617"/>
                <a:gd name="connsiteX10" fmla="*/ 223838 w 342900"/>
                <a:gd name="connsiteY10" fmla="*/ 231458 h 368617"/>
                <a:gd name="connsiteX11" fmla="*/ 170498 w 342900"/>
                <a:gd name="connsiteY11" fmla="*/ 75247 h 368617"/>
                <a:gd name="connsiteX12" fmla="*/ 169545 w 342900"/>
                <a:gd name="connsiteY12" fmla="*/ 75247 h 368617"/>
                <a:gd name="connsiteX13" fmla="*/ 116205 w 342900"/>
                <a:gd name="connsiteY13" fmla="*/ 231458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42900" h="368617" fill="norm" stroke="1" extrusionOk="0">
                  <a:moveTo>
                    <a:pt x="136208" y="0"/>
                  </a:moveTo>
                  <a:lnTo>
                    <a:pt x="205740" y="0"/>
                  </a:lnTo>
                  <a:lnTo>
                    <a:pt x="342900" y="368618"/>
                  </a:lnTo>
                  <a:lnTo>
                    <a:pt x="271463" y="368618"/>
                  </a:lnTo>
                  <a:lnTo>
                    <a:pt x="244793" y="290512"/>
                  </a:lnTo>
                  <a:lnTo>
                    <a:pt x="96203" y="290512"/>
                  </a:lnTo>
                  <a:lnTo>
                    <a:pt x="69533" y="368618"/>
                  </a:lnTo>
                  <a:lnTo>
                    <a:pt x="0" y="368618"/>
                  </a:lnTo>
                  <a:lnTo>
                    <a:pt x="136208" y="0"/>
                  </a:lnTo>
                  <a:close/>
                  <a:moveTo>
                    <a:pt x="116205" y="231458"/>
                  </a:moveTo>
                  <a:lnTo>
                    <a:pt x="223838" y="231458"/>
                  </a:lnTo>
                  <a:lnTo>
                    <a:pt x="170498" y="75247"/>
                  </a:lnTo>
                  <a:lnTo>
                    <a:pt x="169545" y="75247"/>
                  </a:lnTo>
                  <a:lnTo>
                    <a:pt x="116205" y="231458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3" name="Freihandform: Form 150"/>
            <p:cNvSpPr/>
            <p:nvPr/>
          </p:nvSpPr>
          <p:spPr bwMode="auto">
            <a:xfrm>
              <a:off x="1436060" y="293688"/>
              <a:ext cx="20835" cy="130783"/>
            </a:xfrm>
            <a:custGeom>
              <a:avLst/>
              <a:gdLst>
                <a:gd name="connsiteX0" fmla="*/ 61913 w 61912"/>
                <a:gd name="connsiteY0" fmla="*/ 388620 h 388620"/>
                <a:gd name="connsiteX1" fmla="*/ 0 w 61912"/>
                <a:gd name="connsiteY1" fmla="*/ 388620 h 388620"/>
                <a:gd name="connsiteX2" fmla="*/ 0 w 61912"/>
                <a:gd name="connsiteY2" fmla="*/ 14288 h 388620"/>
                <a:gd name="connsiteX3" fmla="*/ 61913 w 61912"/>
                <a:gd name="connsiteY3" fmla="*/ 0 h 388620"/>
                <a:gd name="connsiteX4" fmla="*/ 61913 w 61912"/>
                <a:gd name="connsiteY4" fmla="*/ 388620 h 3886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8620" fill="norm" stroke="1" extrusionOk="0">
                  <a:moveTo>
                    <a:pt x="61913" y="388620"/>
                  </a:moveTo>
                  <a:lnTo>
                    <a:pt x="0" y="388620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86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4" name="Freihandform: Form 151"/>
            <p:cNvSpPr/>
            <p:nvPr/>
          </p:nvSpPr>
          <p:spPr bwMode="auto">
            <a:xfrm>
              <a:off x="1479334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2" y="264795"/>
                    <a:pt x="173355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5" name="Freihandform: Form 152"/>
            <p:cNvSpPr/>
            <p:nvPr/>
          </p:nvSpPr>
          <p:spPr bwMode="auto">
            <a:xfrm>
              <a:off x="1572613" y="334718"/>
              <a:ext cx="85906" cy="89753"/>
            </a:xfrm>
            <a:custGeom>
              <a:avLst/>
              <a:gdLst>
                <a:gd name="connsiteX0" fmla="*/ 255270 w 255269"/>
                <a:gd name="connsiteY0" fmla="*/ 266700 h 266700"/>
                <a:gd name="connsiteX1" fmla="*/ 183832 w 255269"/>
                <a:gd name="connsiteY1" fmla="*/ 266700 h 266700"/>
                <a:gd name="connsiteX2" fmla="*/ 126682 w 255269"/>
                <a:gd name="connsiteY2" fmla="*/ 174307 h 266700"/>
                <a:gd name="connsiteX3" fmla="*/ 125730 w 255269"/>
                <a:gd name="connsiteY3" fmla="*/ 174307 h 266700"/>
                <a:gd name="connsiteX4" fmla="*/ 70485 w 255269"/>
                <a:gd name="connsiteY4" fmla="*/ 266700 h 266700"/>
                <a:gd name="connsiteX5" fmla="*/ 0 w 255269"/>
                <a:gd name="connsiteY5" fmla="*/ 266700 h 266700"/>
                <a:gd name="connsiteX6" fmla="*/ 91440 w 255269"/>
                <a:gd name="connsiteY6" fmla="*/ 128588 h 266700"/>
                <a:gd name="connsiteX7" fmla="*/ 6667 w 255269"/>
                <a:gd name="connsiteY7" fmla="*/ 0 h 266700"/>
                <a:gd name="connsiteX8" fmla="*/ 77152 w 255269"/>
                <a:gd name="connsiteY8" fmla="*/ 0 h 266700"/>
                <a:gd name="connsiteX9" fmla="*/ 127635 w 255269"/>
                <a:gd name="connsiteY9" fmla="*/ 81915 h 266700"/>
                <a:gd name="connsiteX10" fmla="*/ 128588 w 255269"/>
                <a:gd name="connsiteY10" fmla="*/ 81915 h 266700"/>
                <a:gd name="connsiteX11" fmla="*/ 178117 w 255269"/>
                <a:gd name="connsiteY11" fmla="*/ 0 h 266700"/>
                <a:gd name="connsiteX12" fmla="*/ 247650 w 255269"/>
                <a:gd name="connsiteY12" fmla="*/ 0 h 266700"/>
                <a:gd name="connsiteX13" fmla="*/ 163830 w 255269"/>
                <a:gd name="connsiteY13" fmla="*/ 127635 h 266700"/>
                <a:gd name="connsiteX14" fmla="*/ 255270 w 255269"/>
                <a:gd name="connsiteY14" fmla="*/ 26670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5269" h="266700" fill="norm" stroke="1" extrusionOk="0">
                  <a:moveTo>
                    <a:pt x="255270" y="266700"/>
                  </a:moveTo>
                  <a:lnTo>
                    <a:pt x="183832" y="266700"/>
                  </a:lnTo>
                  <a:lnTo>
                    <a:pt x="126682" y="174307"/>
                  </a:lnTo>
                  <a:lnTo>
                    <a:pt x="125730" y="174307"/>
                  </a:lnTo>
                  <a:lnTo>
                    <a:pt x="70485" y="266700"/>
                  </a:lnTo>
                  <a:lnTo>
                    <a:pt x="0" y="266700"/>
                  </a:lnTo>
                  <a:lnTo>
                    <a:pt x="91440" y="128588"/>
                  </a:lnTo>
                  <a:lnTo>
                    <a:pt x="6667" y="0"/>
                  </a:lnTo>
                  <a:lnTo>
                    <a:pt x="77152" y="0"/>
                  </a:lnTo>
                  <a:lnTo>
                    <a:pt x="127635" y="81915"/>
                  </a:lnTo>
                  <a:lnTo>
                    <a:pt x="128588" y="81915"/>
                  </a:lnTo>
                  <a:lnTo>
                    <a:pt x="178117" y="0"/>
                  </a:lnTo>
                  <a:lnTo>
                    <a:pt x="247650" y="0"/>
                  </a:lnTo>
                  <a:lnTo>
                    <a:pt x="163830" y="127635"/>
                  </a:lnTo>
                  <a:lnTo>
                    <a:pt x="255270" y="26670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6" name="Freihandform: Form 153"/>
            <p:cNvSpPr/>
            <p:nvPr/>
          </p:nvSpPr>
          <p:spPr bwMode="auto">
            <a:xfrm>
              <a:off x="1669733" y="332795"/>
              <a:ext cx="75975" cy="93920"/>
            </a:xfrm>
            <a:custGeom>
              <a:avLst/>
              <a:gdLst>
                <a:gd name="connsiteX0" fmla="*/ 114317 w 225759"/>
                <a:gd name="connsiteY0" fmla="*/ 107632 h 279082"/>
                <a:gd name="connsiteX1" fmla="*/ 164799 w 225759"/>
                <a:gd name="connsiteY1" fmla="*/ 113347 h 279082"/>
                <a:gd name="connsiteX2" fmla="*/ 164799 w 225759"/>
                <a:gd name="connsiteY2" fmla="*/ 103822 h 279082"/>
                <a:gd name="connsiteX3" fmla="*/ 105744 w 225759"/>
                <a:gd name="connsiteY3" fmla="*/ 52388 h 279082"/>
                <a:gd name="connsiteX4" fmla="*/ 38117 w 225759"/>
                <a:gd name="connsiteY4" fmla="*/ 67628 h 279082"/>
                <a:gd name="connsiteX5" fmla="*/ 24782 w 225759"/>
                <a:gd name="connsiteY5" fmla="*/ 15240 h 279082"/>
                <a:gd name="connsiteX6" fmla="*/ 112412 w 225759"/>
                <a:gd name="connsiteY6" fmla="*/ 0 h 279082"/>
                <a:gd name="connsiteX7" fmla="*/ 225759 w 225759"/>
                <a:gd name="connsiteY7" fmla="*/ 102870 h 279082"/>
                <a:gd name="connsiteX8" fmla="*/ 225759 w 225759"/>
                <a:gd name="connsiteY8" fmla="*/ 273368 h 279082"/>
                <a:gd name="connsiteX9" fmla="*/ 166704 w 225759"/>
                <a:gd name="connsiteY9" fmla="*/ 273368 h 279082"/>
                <a:gd name="connsiteX10" fmla="*/ 166704 w 225759"/>
                <a:gd name="connsiteY10" fmla="*/ 244793 h 279082"/>
                <a:gd name="connsiteX11" fmla="*/ 165752 w 225759"/>
                <a:gd name="connsiteY11" fmla="*/ 244793 h 279082"/>
                <a:gd name="connsiteX12" fmla="*/ 87647 w 225759"/>
                <a:gd name="connsiteY12" fmla="*/ 279083 h 279082"/>
                <a:gd name="connsiteX13" fmla="*/ 17 w 225759"/>
                <a:gd name="connsiteY13" fmla="*/ 194310 h 279082"/>
                <a:gd name="connsiteX14" fmla="*/ 114317 w 225759"/>
                <a:gd name="connsiteY14" fmla="*/ 107632 h 279082"/>
                <a:gd name="connsiteX15" fmla="*/ 103839 w 225759"/>
                <a:gd name="connsiteY15" fmla="*/ 232410 h 279082"/>
                <a:gd name="connsiteX16" fmla="*/ 164799 w 225759"/>
                <a:gd name="connsiteY16" fmla="*/ 200025 h 279082"/>
                <a:gd name="connsiteX17" fmla="*/ 164799 w 225759"/>
                <a:gd name="connsiteY17" fmla="*/ 154305 h 279082"/>
                <a:gd name="connsiteX18" fmla="*/ 120984 w 225759"/>
                <a:gd name="connsiteY18" fmla="*/ 149543 h 279082"/>
                <a:gd name="connsiteX19" fmla="*/ 59072 w 225759"/>
                <a:gd name="connsiteY19" fmla="*/ 193358 h 279082"/>
                <a:gd name="connsiteX20" fmla="*/ 103839 w 225759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5759" h="279082" fill="norm" stroke="1" extrusionOk="0">
                  <a:moveTo>
                    <a:pt x="114317" y="107632"/>
                  </a:moveTo>
                  <a:cubicBezTo>
                    <a:pt x="131462" y="107632"/>
                    <a:pt x="147654" y="108585"/>
                    <a:pt x="164799" y="113347"/>
                  </a:cubicBezTo>
                  <a:lnTo>
                    <a:pt x="164799" y="103822"/>
                  </a:lnTo>
                  <a:cubicBezTo>
                    <a:pt x="164799" y="69532"/>
                    <a:pt x="144797" y="52388"/>
                    <a:pt x="105744" y="52388"/>
                  </a:cubicBezTo>
                  <a:cubicBezTo>
                    <a:pt x="83837" y="52388"/>
                    <a:pt x="60024" y="57150"/>
                    <a:pt x="38117" y="67628"/>
                  </a:cubicBezTo>
                  <a:lnTo>
                    <a:pt x="24782" y="15240"/>
                  </a:lnTo>
                  <a:cubicBezTo>
                    <a:pt x="49547" y="5715"/>
                    <a:pt x="81932" y="0"/>
                    <a:pt x="112412" y="0"/>
                  </a:cubicBezTo>
                  <a:cubicBezTo>
                    <a:pt x="187659" y="0"/>
                    <a:pt x="225759" y="35243"/>
                    <a:pt x="225759" y="102870"/>
                  </a:cubicBezTo>
                  <a:lnTo>
                    <a:pt x="225759" y="273368"/>
                  </a:lnTo>
                  <a:lnTo>
                    <a:pt x="166704" y="273368"/>
                  </a:lnTo>
                  <a:lnTo>
                    <a:pt x="166704" y="244793"/>
                  </a:lnTo>
                  <a:lnTo>
                    <a:pt x="165752" y="244793"/>
                  </a:lnTo>
                  <a:cubicBezTo>
                    <a:pt x="142892" y="268605"/>
                    <a:pt x="119079" y="279083"/>
                    <a:pt x="87647" y="279083"/>
                  </a:cubicBezTo>
                  <a:cubicBezTo>
                    <a:pt x="34307" y="279083"/>
                    <a:pt x="17" y="245745"/>
                    <a:pt x="17" y="194310"/>
                  </a:cubicBezTo>
                  <a:cubicBezTo>
                    <a:pt x="-936" y="138113"/>
                    <a:pt x="39069" y="107632"/>
                    <a:pt x="114317" y="107632"/>
                  </a:cubicBezTo>
                  <a:close/>
                  <a:moveTo>
                    <a:pt x="103839" y="232410"/>
                  </a:moveTo>
                  <a:cubicBezTo>
                    <a:pt x="126699" y="232410"/>
                    <a:pt x="147654" y="220980"/>
                    <a:pt x="164799" y="200025"/>
                  </a:cubicBezTo>
                  <a:lnTo>
                    <a:pt x="164799" y="154305"/>
                  </a:lnTo>
                  <a:cubicBezTo>
                    <a:pt x="150512" y="150495"/>
                    <a:pt x="135272" y="149543"/>
                    <a:pt x="120984" y="149543"/>
                  </a:cubicBezTo>
                  <a:cubicBezTo>
                    <a:pt x="81932" y="149543"/>
                    <a:pt x="59072" y="164783"/>
                    <a:pt x="59072" y="193358"/>
                  </a:cubicBezTo>
                  <a:cubicBezTo>
                    <a:pt x="59072" y="217170"/>
                    <a:pt x="76217" y="232410"/>
                    <a:pt x="103839" y="23241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7" name="Freihandform: Form 154"/>
            <p:cNvSpPr/>
            <p:nvPr/>
          </p:nvSpPr>
          <p:spPr bwMode="auto">
            <a:xfrm>
              <a:off x="1772314" y="332795"/>
              <a:ext cx="77252" cy="91997"/>
            </a:xfrm>
            <a:custGeom>
              <a:avLst/>
              <a:gdLst>
                <a:gd name="connsiteX0" fmla="*/ 229553 w 229552"/>
                <a:gd name="connsiteY0" fmla="*/ 272415 h 273367"/>
                <a:gd name="connsiteX1" fmla="*/ 166688 w 229552"/>
                <a:gd name="connsiteY1" fmla="*/ 272415 h 273367"/>
                <a:gd name="connsiteX2" fmla="*/ 166688 w 229552"/>
                <a:gd name="connsiteY2" fmla="*/ 120015 h 273367"/>
                <a:gd name="connsiteX3" fmla="*/ 117157 w 229552"/>
                <a:gd name="connsiteY3" fmla="*/ 55245 h 273367"/>
                <a:gd name="connsiteX4" fmla="*/ 61913 w 229552"/>
                <a:gd name="connsiteY4" fmla="*/ 120015 h 273367"/>
                <a:gd name="connsiteX5" fmla="*/ 61913 w 229552"/>
                <a:gd name="connsiteY5" fmla="*/ 273368 h 273367"/>
                <a:gd name="connsiteX6" fmla="*/ 0 w 229552"/>
                <a:gd name="connsiteY6" fmla="*/ 273368 h 273367"/>
                <a:gd name="connsiteX7" fmla="*/ 0 w 229552"/>
                <a:gd name="connsiteY7" fmla="*/ 6668 h 273367"/>
                <a:gd name="connsiteX8" fmla="*/ 61913 w 229552"/>
                <a:gd name="connsiteY8" fmla="*/ 6668 h 273367"/>
                <a:gd name="connsiteX9" fmla="*/ 61913 w 229552"/>
                <a:gd name="connsiteY9" fmla="*/ 39053 h 273367"/>
                <a:gd name="connsiteX10" fmla="*/ 62865 w 229552"/>
                <a:gd name="connsiteY10" fmla="*/ 39053 h 273367"/>
                <a:gd name="connsiteX11" fmla="*/ 140970 w 229552"/>
                <a:gd name="connsiteY11" fmla="*/ 0 h 273367"/>
                <a:gd name="connsiteX12" fmla="*/ 228600 w 229552"/>
                <a:gd name="connsiteY12" fmla="*/ 107632 h 273367"/>
                <a:gd name="connsiteX13" fmla="*/ 228600 w 229552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9552" h="273367" fill="norm" stroke="1" extrusionOk="0">
                  <a:moveTo>
                    <a:pt x="229553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7" y="55245"/>
                    <a:pt x="117157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7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8" name="Freihandform: Form 155"/>
            <p:cNvSpPr/>
            <p:nvPr/>
          </p:nvSpPr>
          <p:spPr bwMode="auto">
            <a:xfrm>
              <a:off x="1871684" y="293688"/>
              <a:ext cx="83663" cy="133347"/>
            </a:xfrm>
            <a:custGeom>
              <a:avLst/>
              <a:gdLst>
                <a:gd name="connsiteX0" fmla="*/ 0 w 248602"/>
                <a:gd name="connsiteY0" fmla="*/ 255270 h 396239"/>
                <a:gd name="connsiteX1" fmla="*/ 108585 w 248602"/>
                <a:gd name="connsiteY1" fmla="*/ 116205 h 396239"/>
                <a:gd name="connsiteX2" fmla="*/ 185738 w 248602"/>
                <a:gd name="connsiteY2" fmla="*/ 152400 h 396239"/>
                <a:gd name="connsiteX3" fmla="*/ 186690 w 248602"/>
                <a:gd name="connsiteY3" fmla="*/ 152400 h 396239"/>
                <a:gd name="connsiteX4" fmla="*/ 186690 w 248602"/>
                <a:gd name="connsiteY4" fmla="*/ 15240 h 396239"/>
                <a:gd name="connsiteX5" fmla="*/ 248603 w 248602"/>
                <a:gd name="connsiteY5" fmla="*/ 0 h 396239"/>
                <a:gd name="connsiteX6" fmla="*/ 248603 w 248602"/>
                <a:gd name="connsiteY6" fmla="*/ 389573 h 396239"/>
                <a:gd name="connsiteX7" fmla="*/ 187643 w 248602"/>
                <a:gd name="connsiteY7" fmla="*/ 389573 h 396239"/>
                <a:gd name="connsiteX8" fmla="*/ 187643 w 248602"/>
                <a:gd name="connsiteY8" fmla="*/ 358140 h 396239"/>
                <a:gd name="connsiteX9" fmla="*/ 186690 w 248602"/>
                <a:gd name="connsiteY9" fmla="*/ 358140 h 396239"/>
                <a:gd name="connsiteX10" fmla="*/ 106680 w 248602"/>
                <a:gd name="connsiteY10" fmla="*/ 396240 h 396239"/>
                <a:gd name="connsiteX11" fmla="*/ 0 w 248602"/>
                <a:gd name="connsiteY11" fmla="*/ 255270 h 396239"/>
                <a:gd name="connsiteX12" fmla="*/ 61913 w 248602"/>
                <a:gd name="connsiteY12" fmla="*/ 255270 h 396239"/>
                <a:gd name="connsiteX13" fmla="*/ 123825 w 248602"/>
                <a:gd name="connsiteY13" fmla="*/ 340995 h 396239"/>
                <a:gd name="connsiteX14" fmla="*/ 187643 w 248602"/>
                <a:gd name="connsiteY14" fmla="*/ 305753 h 396239"/>
                <a:gd name="connsiteX15" fmla="*/ 187643 w 248602"/>
                <a:gd name="connsiteY15" fmla="*/ 207645 h 396239"/>
                <a:gd name="connsiteX16" fmla="*/ 123825 w 248602"/>
                <a:gd name="connsiteY16" fmla="*/ 172402 h 396239"/>
                <a:gd name="connsiteX17" fmla="*/ 61913 w 248602"/>
                <a:gd name="connsiteY17" fmla="*/ 255270 h 396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48602" h="396239" fill="norm" stroke="1" extrusionOk="0">
                  <a:moveTo>
                    <a:pt x="0" y="255270"/>
                  </a:moveTo>
                  <a:cubicBezTo>
                    <a:pt x="0" y="169545"/>
                    <a:pt x="43815" y="116205"/>
                    <a:pt x="108585" y="116205"/>
                  </a:cubicBezTo>
                  <a:cubicBezTo>
                    <a:pt x="141922" y="116205"/>
                    <a:pt x="168593" y="130493"/>
                    <a:pt x="185738" y="152400"/>
                  </a:cubicBezTo>
                  <a:lnTo>
                    <a:pt x="186690" y="152400"/>
                  </a:lnTo>
                  <a:lnTo>
                    <a:pt x="186690" y="15240"/>
                  </a:lnTo>
                  <a:lnTo>
                    <a:pt x="248603" y="0"/>
                  </a:lnTo>
                  <a:lnTo>
                    <a:pt x="248603" y="389573"/>
                  </a:lnTo>
                  <a:lnTo>
                    <a:pt x="187643" y="389573"/>
                  </a:lnTo>
                  <a:lnTo>
                    <a:pt x="187643" y="358140"/>
                  </a:lnTo>
                  <a:lnTo>
                    <a:pt x="186690" y="358140"/>
                  </a:lnTo>
                  <a:cubicBezTo>
                    <a:pt x="167640" y="381953"/>
                    <a:pt x="140018" y="396240"/>
                    <a:pt x="106680" y="396240"/>
                  </a:cubicBezTo>
                  <a:cubicBezTo>
                    <a:pt x="43815" y="395288"/>
                    <a:pt x="0" y="340995"/>
                    <a:pt x="0" y="255270"/>
                  </a:cubicBezTo>
                  <a:close/>
                  <a:moveTo>
                    <a:pt x="61913" y="255270"/>
                  </a:moveTo>
                  <a:cubicBezTo>
                    <a:pt x="61913" y="309563"/>
                    <a:pt x="84772" y="340995"/>
                    <a:pt x="123825" y="340995"/>
                  </a:cubicBezTo>
                  <a:cubicBezTo>
                    <a:pt x="147638" y="340995"/>
                    <a:pt x="167640" y="329565"/>
                    <a:pt x="187643" y="305753"/>
                  </a:cubicBezTo>
                  <a:lnTo>
                    <a:pt x="187643" y="207645"/>
                  </a:lnTo>
                  <a:cubicBezTo>
                    <a:pt x="169545" y="183833"/>
                    <a:pt x="149543" y="172402"/>
                    <a:pt x="123825" y="172402"/>
                  </a:cubicBezTo>
                  <a:cubicBezTo>
                    <a:pt x="82868" y="172402"/>
                    <a:pt x="61913" y="201930"/>
                    <a:pt x="61913" y="25527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09" name="Freihandform: Form 156"/>
            <p:cNvSpPr/>
            <p:nvPr/>
          </p:nvSpPr>
          <p:spPr bwMode="auto">
            <a:xfrm>
              <a:off x="1978106" y="332795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3 h 279082"/>
                <a:gd name="connsiteX7" fmla="*/ 198120 w 242887"/>
                <a:gd name="connsiteY7" fmla="*/ 194310 h 279082"/>
                <a:gd name="connsiteX8" fmla="*/ 237172 w 242887"/>
                <a:gd name="connsiteY8" fmla="*/ 235268 h 279082"/>
                <a:gd name="connsiteX9" fmla="*/ 132397 w 242887"/>
                <a:gd name="connsiteY9" fmla="*/ 279083 h 279082"/>
                <a:gd name="connsiteX10" fmla="*/ 62865 w 242887"/>
                <a:gd name="connsiteY10" fmla="*/ 115253 h 279082"/>
                <a:gd name="connsiteX11" fmla="*/ 183832 w 242887"/>
                <a:gd name="connsiteY11" fmla="*/ 115253 h 279082"/>
                <a:gd name="connsiteX12" fmla="*/ 124777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3"/>
                    <a:pt x="132397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2" y="235268"/>
                  </a:lnTo>
                  <a:cubicBezTo>
                    <a:pt x="206693" y="264795"/>
                    <a:pt x="172402" y="279083"/>
                    <a:pt x="132397" y="279083"/>
                  </a:cubicBezTo>
                  <a:close/>
                  <a:moveTo>
                    <a:pt x="62865" y="115253"/>
                  </a:moveTo>
                  <a:lnTo>
                    <a:pt x="183832" y="115253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90488" y="50482"/>
                    <a:pt x="67627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0" name="Freihandform: Form 157"/>
            <p:cNvSpPr/>
            <p:nvPr/>
          </p:nvSpPr>
          <p:spPr bwMode="auto">
            <a:xfrm>
              <a:off x="2083566" y="332713"/>
              <a:ext cx="53852" cy="91758"/>
            </a:xfrm>
            <a:custGeom>
              <a:avLst/>
              <a:gdLst>
                <a:gd name="connsiteX0" fmla="*/ 160020 w 160020"/>
                <a:gd name="connsiteY0" fmla="*/ 5005 h 272657"/>
                <a:gd name="connsiteX1" fmla="*/ 150495 w 160020"/>
                <a:gd name="connsiteY1" fmla="*/ 68823 h 272657"/>
                <a:gd name="connsiteX2" fmla="*/ 116205 w 160020"/>
                <a:gd name="connsiteY2" fmla="*/ 60250 h 272657"/>
                <a:gd name="connsiteX3" fmla="*/ 61913 w 160020"/>
                <a:gd name="connsiteY3" fmla="*/ 135498 h 272657"/>
                <a:gd name="connsiteX4" fmla="*/ 61913 w 160020"/>
                <a:gd name="connsiteY4" fmla="*/ 272658 h 272657"/>
                <a:gd name="connsiteX5" fmla="*/ 0 w 160020"/>
                <a:gd name="connsiteY5" fmla="*/ 272658 h 272657"/>
                <a:gd name="connsiteX6" fmla="*/ 0 w 160020"/>
                <a:gd name="connsiteY6" fmla="*/ 5958 h 272657"/>
                <a:gd name="connsiteX7" fmla="*/ 60960 w 160020"/>
                <a:gd name="connsiteY7" fmla="*/ 5958 h 272657"/>
                <a:gd name="connsiteX8" fmla="*/ 60960 w 160020"/>
                <a:gd name="connsiteY8" fmla="*/ 40248 h 272657"/>
                <a:gd name="connsiteX9" fmla="*/ 61913 w 160020"/>
                <a:gd name="connsiteY9" fmla="*/ 40248 h 272657"/>
                <a:gd name="connsiteX10" fmla="*/ 131445 w 160020"/>
                <a:gd name="connsiteY10" fmla="*/ 243 h 272657"/>
                <a:gd name="connsiteX11" fmla="*/ 160020 w 160020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20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11" name="Freihandform: Form 158"/>
            <p:cNvSpPr/>
            <p:nvPr/>
          </p:nvSpPr>
          <p:spPr bwMode="auto">
            <a:xfrm>
              <a:off x="2150561" y="359721"/>
              <a:ext cx="43915" cy="19874"/>
            </a:xfrm>
            <a:custGeom>
              <a:avLst/>
              <a:gdLst>
                <a:gd name="connsiteX0" fmla="*/ 130493 w 130492"/>
                <a:gd name="connsiteY0" fmla="*/ 59055 h 59055"/>
                <a:gd name="connsiteX1" fmla="*/ 0 w 130492"/>
                <a:gd name="connsiteY1" fmla="*/ 59055 h 59055"/>
                <a:gd name="connsiteX2" fmla="*/ 0 w 130492"/>
                <a:gd name="connsiteY2" fmla="*/ 0 h 59055"/>
                <a:gd name="connsiteX3" fmla="*/ 130493 w 130492"/>
                <a:gd name="connsiteY3" fmla="*/ 0 h 59055"/>
                <a:gd name="connsiteX4" fmla="*/ 130493 w 130492"/>
                <a:gd name="connsiteY4" fmla="*/ 59055 h 590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0492" h="59055" fill="norm" stroke="1" extrusionOk="0">
                  <a:moveTo>
                    <a:pt x="130493" y="59055"/>
                  </a:moveTo>
                  <a:lnTo>
                    <a:pt x="0" y="59055"/>
                  </a:lnTo>
                  <a:lnTo>
                    <a:pt x="0" y="0"/>
                  </a:lnTo>
                  <a:lnTo>
                    <a:pt x="130493" y="0"/>
                  </a:lnTo>
                  <a:lnTo>
                    <a:pt x="130493" y="5905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1" name="Freihandform: Form 159"/>
            <p:cNvSpPr/>
            <p:nvPr/>
          </p:nvSpPr>
          <p:spPr bwMode="auto">
            <a:xfrm>
              <a:off x="2221081" y="300420"/>
              <a:ext cx="97126" cy="126295"/>
            </a:xfrm>
            <a:custGeom>
              <a:avLst/>
              <a:gdLst>
                <a:gd name="connsiteX0" fmla="*/ 288607 w 288607"/>
                <a:gd name="connsiteY0" fmla="*/ 222885 h 375284"/>
                <a:gd name="connsiteX1" fmla="*/ 143827 w 288607"/>
                <a:gd name="connsiteY1" fmla="*/ 375285 h 375284"/>
                <a:gd name="connsiteX2" fmla="*/ 0 w 288607"/>
                <a:gd name="connsiteY2" fmla="*/ 222885 h 375284"/>
                <a:gd name="connsiteX3" fmla="*/ 0 w 288607"/>
                <a:gd name="connsiteY3" fmla="*/ 0 h 375284"/>
                <a:gd name="connsiteX4" fmla="*/ 66675 w 288607"/>
                <a:gd name="connsiteY4" fmla="*/ 0 h 375284"/>
                <a:gd name="connsiteX5" fmla="*/ 66675 w 288607"/>
                <a:gd name="connsiteY5" fmla="*/ 219075 h 375284"/>
                <a:gd name="connsiteX6" fmla="*/ 144780 w 288607"/>
                <a:gd name="connsiteY6" fmla="*/ 312420 h 375284"/>
                <a:gd name="connsiteX7" fmla="*/ 220980 w 288607"/>
                <a:gd name="connsiteY7" fmla="*/ 219075 h 375284"/>
                <a:gd name="connsiteX8" fmla="*/ 220980 w 288607"/>
                <a:gd name="connsiteY8" fmla="*/ 0 h 375284"/>
                <a:gd name="connsiteX9" fmla="*/ 287655 w 288607"/>
                <a:gd name="connsiteY9" fmla="*/ 0 h 375284"/>
                <a:gd name="connsiteX10" fmla="*/ 287655 w 288607"/>
                <a:gd name="connsiteY10" fmla="*/ 222885 h 375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88607" h="375284" fill="norm" stroke="1" extrusionOk="0">
                  <a:moveTo>
                    <a:pt x="288607" y="222885"/>
                  </a:moveTo>
                  <a:cubicBezTo>
                    <a:pt x="288607" y="311468"/>
                    <a:pt x="242888" y="375285"/>
                    <a:pt x="143827" y="375285"/>
                  </a:cubicBezTo>
                  <a:cubicBezTo>
                    <a:pt x="45720" y="375285"/>
                    <a:pt x="0" y="312420"/>
                    <a:pt x="0" y="222885"/>
                  </a:cubicBezTo>
                  <a:lnTo>
                    <a:pt x="0" y="0"/>
                  </a:lnTo>
                  <a:lnTo>
                    <a:pt x="66675" y="0"/>
                  </a:lnTo>
                  <a:lnTo>
                    <a:pt x="66675" y="219075"/>
                  </a:lnTo>
                  <a:cubicBezTo>
                    <a:pt x="66675" y="274320"/>
                    <a:pt x="90488" y="312420"/>
                    <a:pt x="144780" y="312420"/>
                  </a:cubicBezTo>
                  <a:cubicBezTo>
                    <a:pt x="199073" y="312420"/>
                    <a:pt x="220980" y="275272"/>
                    <a:pt x="220980" y="219075"/>
                  </a:cubicBezTo>
                  <a:lnTo>
                    <a:pt x="220980" y="0"/>
                  </a:lnTo>
                  <a:lnTo>
                    <a:pt x="287655" y="0"/>
                  </a:lnTo>
                  <a:lnTo>
                    <a:pt x="287655" y="22288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2" name="Freihandform: Form 160"/>
            <p:cNvSpPr/>
            <p:nvPr/>
          </p:nvSpPr>
          <p:spPr bwMode="auto">
            <a:xfrm>
              <a:off x="2346415" y="332795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8 h 273367"/>
                <a:gd name="connsiteX6" fmla="*/ 0 w 228600"/>
                <a:gd name="connsiteY6" fmla="*/ 273368 h 273367"/>
                <a:gd name="connsiteX7" fmla="*/ 0 w 228600"/>
                <a:gd name="connsiteY7" fmla="*/ 6668 h 273367"/>
                <a:gd name="connsiteX8" fmla="*/ 61913 w 228600"/>
                <a:gd name="connsiteY8" fmla="*/ 6668 h 273367"/>
                <a:gd name="connsiteX9" fmla="*/ 61913 w 228600"/>
                <a:gd name="connsiteY9" fmla="*/ 39053 h 273367"/>
                <a:gd name="connsiteX10" fmla="*/ 62865 w 228600"/>
                <a:gd name="connsiteY10" fmla="*/ 39053 h 273367"/>
                <a:gd name="connsiteX11" fmla="*/ 140970 w 228600"/>
                <a:gd name="connsiteY11" fmla="*/ 0 h 273367"/>
                <a:gd name="connsiteX12" fmla="*/ 228600 w 228600"/>
                <a:gd name="connsiteY12" fmla="*/ 107632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8"/>
                  </a:lnTo>
                  <a:lnTo>
                    <a:pt x="0" y="273368"/>
                  </a:lnTo>
                  <a:lnTo>
                    <a:pt x="0" y="6668"/>
                  </a:lnTo>
                  <a:lnTo>
                    <a:pt x="61913" y="6668"/>
                  </a:lnTo>
                  <a:lnTo>
                    <a:pt x="61913" y="39053"/>
                  </a:lnTo>
                  <a:lnTo>
                    <a:pt x="62865" y="39053"/>
                  </a:lnTo>
                  <a:cubicBezTo>
                    <a:pt x="79058" y="15240"/>
                    <a:pt x="106680" y="0"/>
                    <a:pt x="140970" y="0"/>
                  </a:cubicBezTo>
                  <a:cubicBezTo>
                    <a:pt x="201930" y="0"/>
                    <a:pt x="228600" y="44768"/>
                    <a:pt x="228600" y="107632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3" name="Freihandform: Form 161"/>
            <p:cNvSpPr/>
            <p:nvPr/>
          </p:nvSpPr>
          <p:spPr bwMode="auto">
            <a:xfrm>
              <a:off x="2447067" y="294971"/>
              <a:ext cx="26605" cy="129501"/>
            </a:xfrm>
            <a:custGeom>
              <a:avLst/>
              <a:gdLst>
                <a:gd name="connsiteX0" fmla="*/ 79057 w 79057"/>
                <a:gd name="connsiteY0" fmla="*/ 38100 h 384810"/>
                <a:gd name="connsiteX1" fmla="*/ 39052 w 79057"/>
                <a:gd name="connsiteY1" fmla="*/ 76200 h 384810"/>
                <a:gd name="connsiteX2" fmla="*/ 0 w 79057"/>
                <a:gd name="connsiteY2" fmla="*/ 38100 h 384810"/>
                <a:gd name="connsiteX3" fmla="*/ 39052 w 79057"/>
                <a:gd name="connsiteY3" fmla="*/ 0 h 384810"/>
                <a:gd name="connsiteX4" fmla="*/ 79057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7" y="38100"/>
                  </a:moveTo>
                  <a:cubicBezTo>
                    <a:pt x="79057" y="60007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2" y="0"/>
                  </a:cubicBezTo>
                  <a:cubicBezTo>
                    <a:pt x="60960" y="0"/>
                    <a:pt x="79057" y="16193"/>
                    <a:pt x="79057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4" name="Freihandform: Form 162"/>
            <p:cNvSpPr/>
            <p:nvPr/>
          </p:nvSpPr>
          <p:spPr bwMode="auto">
            <a:xfrm>
              <a:off x="2488418" y="335039"/>
              <a:ext cx="87189" cy="89753"/>
            </a:xfrm>
            <a:custGeom>
              <a:avLst/>
              <a:gdLst>
                <a:gd name="connsiteX0" fmla="*/ 259080 w 259079"/>
                <a:gd name="connsiteY0" fmla="*/ 0 h 266700"/>
                <a:gd name="connsiteX1" fmla="*/ 161925 w 259079"/>
                <a:gd name="connsiteY1" fmla="*/ 266700 h 266700"/>
                <a:gd name="connsiteX2" fmla="*/ 97155 w 259079"/>
                <a:gd name="connsiteY2" fmla="*/ 266700 h 266700"/>
                <a:gd name="connsiteX3" fmla="*/ 0 w 259079"/>
                <a:gd name="connsiteY3" fmla="*/ 0 h 266700"/>
                <a:gd name="connsiteX4" fmla="*/ 68580 w 259079"/>
                <a:gd name="connsiteY4" fmla="*/ 0 h 266700"/>
                <a:gd name="connsiteX5" fmla="*/ 129540 w 259079"/>
                <a:gd name="connsiteY5" fmla="*/ 193358 h 266700"/>
                <a:gd name="connsiteX6" fmla="*/ 130492 w 259079"/>
                <a:gd name="connsiteY6" fmla="*/ 193358 h 266700"/>
                <a:gd name="connsiteX7" fmla="*/ 191452 w 259079"/>
                <a:gd name="connsiteY7" fmla="*/ 0 h 266700"/>
                <a:gd name="connsiteX8" fmla="*/ 259080 w 259079"/>
                <a:gd name="connsiteY8" fmla="*/ 0 h 266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59079" h="266700" fill="norm" stroke="1" extrusionOk="0">
                  <a:moveTo>
                    <a:pt x="259080" y="0"/>
                  </a:moveTo>
                  <a:lnTo>
                    <a:pt x="161925" y="266700"/>
                  </a:lnTo>
                  <a:lnTo>
                    <a:pt x="97155" y="266700"/>
                  </a:lnTo>
                  <a:lnTo>
                    <a:pt x="0" y="0"/>
                  </a:lnTo>
                  <a:lnTo>
                    <a:pt x="68580" y="0"/>
                  </a:lnTo>
                  <a:lnTo>
                    <a:pt x="129540" y="193358"/>
                  </a:lnTo>
                  <a:lnTo>
                    <a:pt x="130492" y="193358"/>
                  </a:lnTo>
                  <a:lnTo>
                    <a:pt x="191452" y="0"/>
                  </a:lnTo>
                  <a:lnTo>
                    <a:pt x="259080" y="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5" name="Freihandform: Form 163"/>
            <p:cNvSpPr/>
            <p:nvPr/>
          </p:nvSpPr>
          <p:spPr bwMode="auto">
            <a:xfrm>
              <a:off x="2585223" y="332795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8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8 w 242887"/>
                <a:gd name="connsiteY6" fmla="*/ 225743 h 279082"/>
                <a:gd name="connsiteX7" fmla="*/ 198120 w 242887"/>
                <a:gd name="connsiteY7" fmla="*/ 194310 h 279082"/>
                <a:gd name="connsiteX8" fmla="*/ 237173 w 242887"/>
                <a:gd name="connsiteY8" fmla="*/ 235268 h 279082"/>
                <a:gd name="connsiteX9" fmla="*/ 132398 w 242887"/>
                <a:gd name="connsiteY9" fmla="*/ 279083 h 279082"/>
                <a:gd name="connsiteX10" fmla="*/ 62865 w 242887"/>
                <a:gd name="connsiteY10" fmla="*/ 115253 h 279082"/>
                <a:gd name="connsiteX11" fmla="*/ 183833 w 242887"/>
                <a:gd name="connsiteY11" fmla="*/ 115253 h 279082"/>
                <a:gd name="connsiteX12" fmla="*/ 124778 w 242887"/>
                <a:gd name="connsiteY12" fmla="*/ 50482 h 279082"/>
                <a:gd name="connsiteX13" fmla="*/ 62865 w 242887"/>
                <a:gd name="connsiteY13" fmla="*/ 115253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8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8"/>
                    <a:pt x="241935" y="153353"/>
                    <a:pt x="241935" y="160972"/>
                  </a:cubicBezTo>
                  <a:lnTo>
                    <a:pt x="62865" y="160972"/>
                  </a:lnTo>
                  <a:cubicBezTo>
                    <a:pt x="69533" y="201930"/>
                    <a:pt x="94298" y="225743"/>
                    <a:pt x="132398" y="225743"/>
                  </a:cubicBezTo>
                  <a:cubicBezTo>
                    <a:pt x="157163" y="225743"/>
                    <a:pt x="177165" y="216218"/>
                    <a:pt x="198120" y="194310"/>
                  </a:cubicBezTo>
                  <a:lnTo>
                    <a:pt x="237173" y="235268"/>
                  </a:lnTo>
                  <a:cubicBezTo>
                    <a:pt x="206693" y="264795"/>
                    <a:pt x="173355" y="279083"/>
                    <a:pt x="132398" y="279083"/>
                  </a:cubicBezTo>
                  <a:close/>
                  <a:moveTo>
                    <a:pt x="62865" y="115253"/>
                  </a:moveTo>
                  <a:lnTo>
                    <a:pt x="183833" y="115253"/>
                  </a:lnTo>
                  <a:cubicBezTo>
                    <a:pt x="180975" y="74295"/>
                    <a:pt x="160020" y="50482"/>
                    <a:pt x="124778" y="50482"/>
                  </a:cubicBezTo>
                  <a:cubicBezTo>
                    <a:pt x="90488" y="50482"/>
                    <a:pt x="68580" y="74295"/>
                    <a:pt x="62865" y="115253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6" name="Freihandform: Form 165"/>
            <p:cNvSpPr/>
            <p:nvPr/>
          </p:nvSpPr>
          <p:spPr bwMode="auto">
            <a:xfrm>
              <a:off x="2690683" y="332713"/>
              <a:ext cx="53852" cy="91758"/>
            </a:xfrm>
            <a:custGeom>
              <a:avLst/>
              <a:gdLst>
                <a:gd name="connsiteX0" fmla="*/ 160020 w 160019"/>
                <a:gd name="connsiteY0" fmla="*/ 5005 h 272657"/>
                <a:gd name="connsiteX1" fmla="*/ 150495 w 160019"/>
                <a:gd name="connsiteY1" fmla="*/ 68823 h 272657"/>
                <a:gd name="connsiteX2" fmla="*/ 116205 w 160019"/>
                <a:gd name="connsiteY2" fmla="*/ 60250 h 272657"/>
                <a:gd name="connsiteX3" fmla="*/ 61913 w 160019"/>
                <a:gd name="connsiteY3" fmla="*/ 135498 h 272657"/>
                <a:gd name="connsiteX4" fmla="*/ 61913 w 160019"/>
                <a:gd name="connsiteY4" fmla="*/ 272658 h 272657"/>
                <a:gd name="connsiteX5" fmla="*/ 0 w 160019"/>
                <a:gd name="connsiteY5" fmla="*/ 272658 h 272657"/>
                <a:gd name="connsiteX6" fmla="*/ 0 w 160019"/>
                <a:gd name="connsiteY6" fmla="*/ 5958 h 272657"/>
                <a:gd name="connsiteX7" fmla="*/ 60960 w 160019"/>
                <a:gd name="connsiteY7" fmla="*/ 5958 h 272657"/>
                <a:gd name="connsiteX8" fmla="*/ 60960 w 160019"/>
                <a:gd name="connsiteY8" fmla="*/ 40248 h 272657"/>
                <a:gd name="connsiteX9" fmla="*/ 61913 w 160019"/>
                <a:gd name="connsiteY9" fmla="*/ 40248 h 272657"/>
                <a:gd name="connsiteX10" fmla="*/ 131445 w 160019"/>
                <a:gd name="connsiteY10" fmla="*/ 243 h 272657"/>
                <a:gd name="connsiteX11" fmla="*/ 160020 w 160019"/>
                <a:gd name="connsiteY11" fmla="*/ 5005 h 2726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0019" h="272657" fill="norm" stroke="1" extrusionOk="0">
                  <a:moveTo>
                    <a:pt x="160020" y="5005"/>
                  </a:moveTo>
                  <a:lnTo>
                    <a:pt x="150495" y="68823"/>
                  </a:lnTo>
                  <a:cubicBezTo>
                    <a:pt x="140970" y="64060"/>
                    <a:pt x="129540" y="60250"/>
                    <a:pt x="116205" y="60250"/>
                  </a:cubicBezTo>
                  <a:cubicBezTo>
                    <a:pt x="73343" y="60250"/>
                    <a:pt x="61913" y="94540"/>
                    <a:pt x="61913" y="135498"/>
                  </a:cubicBezTo>
                  <a:lnTo>
                    <a:pt x="61913" y="272658"/>
                  </a:lnTo>
                  <a:lnTo>
                    <a:pt x="0" y="272658"/>
                  </a:lnTo>
                  <a:lnTo>
                    <a:pt x="0" y="5958"/>
                  </a:lnTo>
                  <a:lnTo>
                    <a:pt x="60960" y="5958"/>
                  </a:lnTo>
                  <a:lnTo>
                    <a:pt x="60960" y="40248"/>
                  </a:lnTo>
                  <a:lnTo>
                    <a:pt x="61913" y="40248"/>
                  </a:lnTo>
                  <a:cubicBezTo>
                    <a:pt x="76200" y="15483"/>
                    <a:pt x="100965" y="243"/>
                    <a:pt x="131445" y="243"/>
                  </a:cubicBezTo>
                  <a:cubicBezTo>
                    <a:pt x="140018" y="-710"/>
                    <a:pt x="150495" y="1195"/>
                    <a:pt x="160020" y="500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7" name="Freihandform: Form 166"/>
            <p:cNvSpPr/>
            <p:nvPr/>
          </p:nvSpPr>
          <p:spPr bwMode="auto">
            <a:xfrm>
              <a:off x="2754472" y="332474"/>
              <a:ext cx="69238" cy="94240"/>
            </a:xfrm>
            <a:custGeom>
              <a:avLst/>
              <a:gdLst>
                <a:gd name="connsiteX0" fmla="*/ 29527 w 205739"/>
                <a:gd name="connsiteY0" fmla="*/ 198120 h 280034"/>
                <a:gd name="connsiteX1" fmla="*/ 104775 w 205739"/>
                <a:gd name="connsiteY1" fmla="*/ 227647 h 280034"/>
                <a:gd name="connsiteX2" fmla="*/ 143827 w 205739"/>
                <a:gd name="connsiteY2" fmla="*/ 200978 h 280034"/>
                <a:gd name="connsiteX3" fmla="*/ 10477 w 205739"/>
                <a:gd name="connsiteY3" fmla="*/ 82868 h 280034"/>
                <a:gd name="connsiteX4" fmla="*/ 111442 w 205739"/>
                <a:gd name="connsiteY4" fmla="*/ 0 h 280034"/>
                <a:gd name="connsiteX5" fmla="*/ 203835 w 205739"/>
                <a:gd name="connsiteY5" fmla="*/ 27622 h 280034"/>
                <a:gd name="connsiteX6" fmla="*/ 174307 w 205739"/>
                <a:gd name="connsiteY6" fmla="*/ 76200 h 280034"/>
                <a:gd name="connsiteX7" fmla="*/ 110490 w 205739"/>
                <a:gd name="connsiteY7" fmla="*/ 52387 h 280034"/>
                <a:gd name="connsiteX8" fmla="*/ 72390 w 205739"/>
                <a:gd name="connsiteY8" fmla="*/ 77153 h 280034"/>
                <a:gd name="connsiteX9" fmla="*/ 205740 w 205739"/>
                <a:gd name="connsiteY9" fmla="*/ 195262 h 280034"/>
                <a:gd name="connsiteX10" fmla="*/ 102870 w 205739"/>
                <a:gd name="connsiteY10" fmla="*/ 280035 h 280034"/>
                <a:gd name="connsiteX11" fmla="*/ 0 w 205739"/>
                <a:gd name="connsiteY11" fmla="*/ 247650 h 280034"/>
                <a:gd name="connsiteX12" fmla="*/ 29527 w 205739"/>
                <a:gd name="connsiteY12" fmla="*/ 198120 h 28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39" h="280034" fill="norm" stroke="1" extrusionOk="0">
                  <a:moveTo>
                    <a:pt x="29527" y="198120"/>
                  </a:moveTo>
                  <a:cubicBezTo>
                    <a:pt x="56197" y="218122"/>
                    <a:pt x="80963" y="227647"/>
                    <a:pt x="104775" y="227647"/>
                  </a:cubicBezTo>
                  <a:cubicBezTo>
                    <a:pt x="127635" y="227647"/>
                    <a:pt x="143827" y="217170"/>
                    <a:pt x="143827" y="200978"/>
                  </a:cubicBezTo>
                  <a:cubicBezTo>
                    <a:pt x="143827" y="155258"/>
                    <a:pt x="10477" y="171450"/>
                    <a:pt x="10477" y="82868"/>
                  </a:cubicBezTo>
                  <a:cubicBezTo>
                    <a:pt x="10477" y="33338"/>
                    <a:pt x="51435" y="0"/>
                    <a:pt x="111442" y="0"/>
                  </a:cubicBezTo>
                  <a:cubicBezTo>
                    <a:pt x="143827" y="0"/>
                    <a:pt x="175260" y="9525"/>
                    <a:pt x="203835" y="27622"/>
                  </a:cubicBezTo>
                  <a:lnTo>
                    <a:pt x="174307" y="76200"/>
                  </a:lnTo>
                  <a:cubicBezTo>
                    <a:pt x="151447" y="60960"/>
                    <a:pt x="130492" y="52387"/>
                    <a:pt x="110490" y="52387"/>
                  </a:cubicBezTo>
                  <a:cubicBezTo>
                    <a:pt x="87630" y="52387"/>
                    <a:pt x="72390" y="61912"/>
                    <a:pt x="72390" y="77153"/>
                  </a:cubicBezTo>
                  <a:cubicBezTo>
                    <a:pt x="72390" y="120968"/>
                    <a:pt x="205740" y="105728"/>
                    <a:pt x="205740" y="195262"/>
                  </a:cubicBezTo>
                  <a:cubicBezTo>
                    <a:pt x="205740" y="245745"/>
                    <a:pt x="164782" y="280035"/>
                    <a:pt x="102870" y="280035"/>
                  </a:cubicBezTo>
                  <a:cubicBezTo>
                    <a:pt x="67627" y="280035"/>
                    <a:pt x="31432" y="268605"/>
                    <a:pt x="0" y="247650"/>
                  </a:cubicBezTo>
                  <a:lnTo>
                    <a:pt x="29527" y="19812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8" name="Freihandform: Form 168"/>
            <p:cNvSpPr/>
            <p:nvPr/>
          </p:nvSpPr>
          <p:spPr bwMode="auto">
            <a:xfrm>
              <a:off x="2843264" y="294971"/>
              <a:ext cx="26605" cy="129501"/>
            </a:xfrm>
            <a:custGeom>
              <a:avLst/>
              <a:gdLst>
                <a:gd name="connsiteX0" fmla="*/ 79058 w 79057"/>
                <a:gd name="connsiteY0" fmla="*/ 38100 h 384810"/>
                <a:gd name="connsiteX1" fmla="*/ 39053 w 79057"/>
                <a:gd name="connsiteY1" fmla="*/ 76200 h 384810"/>
                <a:gd name="connsiteX2" fmla="*/ 0 w 79057"/>
                <a:gd name="connsiteY2" fmla="*/ 38100 h 384810"/>
                <a:gd name="connsiteX3" fmla="*/ 39053 w 79057"/>
                <a:gd name="connsiteY3" fmla="*/ 0 h 384810"/>
                <a:gd name="connsiteX4" fmla="*/ 79058 w 79057"/>
                <a:gd name="connsiteY4" fmla="*/ 38100 h 384810"/>
                <a:gd name="connsiteX5" fmla="*/ 70485 w 79057"/>
                <a:gd name="connsiteY5" fmla="*/ 384810 h 384810"/>
                <a:gd name="connsiteX6" fmla="*/ 8573 w 79057"/>
                <a:gd name="connsiteY6" fmla="*/ 384810 h 384810"/>
                <a:gd name="connsiteX7" fmla="*/ 8573 w 79057"/>
                <a:gd name="connsiteY7" fmla="*/ 118110 h 384810"/>
                <a:gd name="connsiteX8" fmla="*/ 70485 w 79057"/>
                <a:gd name="connsiteY8" fmla="*/ 118110 h 384810"/>
                <a:gd name="connsiteX9" fmla="*/ 70485 w 79057"/>
                <a:gd name="connsiteY9" fmla="*/ 384810 h 384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10" fill="norm" stroke="1" extrusionOk="0">
                  <a:moveTo>
                    <a:pt x="79058" y="38100"/>
                  </a:moveTo>
                  <a:cubicBezTo>
                    <a:pt x="79058" y="60007"/>
                    <a:pt x="60960" y="76200"/>
                    <a:pt x="39053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3"/>
                    <a:pt x="18098" y="0"/>
                    <a:pt x="39053" y="0"/>
                  </a:cubicBezTo>
                  <a:cubicBezTo>
                    <a:pt x="60960" y="0"/>
                    <a:pt x="79058" y="16193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3" y="384810"/>
                  </a:lnTo>
                  <a:lnTo>
                    <a:pt x="8573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69" name="Freihandform: Form 169"/>
            <p:cNvSpPr/>
            <p:nvPr/>
          </p:nvSpPr>
          <p:spPr bwMode="auto">
            <a:xfrm>
              <a:off x="2884935" y="306189"/>
              <a:ext cx="55775" cy="120525"/>
            </a:xfrm>
            <a:custGeom>
              <a:avLst/>
              <a:gdLst>
                <a:gd name="connsiteX0" fmla="*/ 165735 w 165735"/>
                <a:gd name="connsiteY0" fmla="*/ 295275 h 358139"/>
                <a:gd name="connsiteX1" fmla="*/ 165735 w 165735"/>
                <a:gd name="connsiteY1" fmla="*/ 348615 h 358139"/>
                <a:gd name="connsiteX2" fmla="*/ 113348 w 165735"/>
                <a:gd name="connsiteY2" fmla="*/ 358140 h 358139"/>
                <a:gd name="connsiteX3" fmla="*/ 40958 w 165735"/>
                <a:gd name="connsiteY3" fmla="*/ 282892 h 358139"/>
                <a:gd name="connsiteX4" fmla="*/ 40958 w 165735"/>
                <a:gd name="connsiteY4" fmla="*/ 137160 h 358139"/>
                <a:gd name="connsiteX5" fmla="*/ 0 w 165735"/>
                <a:gd name="connsiteY5" fmla="*/ 137160 h 358139"/>
                <a:gd name="connsiteX6" fmla="*/ 0 w 165735"/>
                <a:gd name="connsiteY6" fmla="*/ 85725 h 358139"/>
                <a:gd name="connsiteX7" fmla="*/ 40005 w 165735"/>
                <a:gd name="connsiteY7" fmla="*/ 85725 h 358139"/>
                <a:gd name="connsiteX8" fmla="*/ 40005 w 165735"/>
                <a:gd name="connsiteY8" fmla="*/ 13335 h 358139"/>
                <a:gd name="connsiteX9" fmla="*/ 101918 w 165735"/>
                <a:gd name="connsiteY9" fmla="*/ 0 h 358139"/>
                <a:gd name="connsiteX10" fmla="*/ 101918 w 165735"/>
                <a:gd name="connsiteY10" fmla="*/ 86677 h 358139"/>
                <a:gd name="connsiteX11" fmla="*/ 165735 w 165735"/>
                <a:gd name="connsiteY11" fmla="*/ 86677 h 358139"/>
                <a:gd name="connsiteX12" fmla="*/ 165735 w 165735"/>
                <a:gd name="connsiteY12" fmla="*/ 138113 h 358139"/>
                <a:gd name="connsiteX13" fmla="*/ 101918 w 165735"/>
                <a:gd name="connsiteY13" fmla="*/ 138113 h 358139"/>
                <a:gd name="connsiteX14" fmla="*/ 101918 w 165735"/>
                <a:gd name="connsiteY14" fmla="*/ 269558 h 358139"/>
                <a:gd name="connsiteX15" fmla="*/ 130493 w 165735"/>
                <a:gd name="connsiteY15" fmla="*/ 304800 h 358139"/>
                <a:gd name="connsiteX16" fmla="*/ 165735 w 165735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5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8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3"/>
                    <a:pt x="110490" y="304800"/>
                    <a:pt x="130493" y="304800"/>
                  </a:cubicBezTo>
                  <a:cubicBezTo>
                    <a:pt x="141923" y="303848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0" name="Freihandform: Form 170"/>
            <p:cNvSpPr/>
            <p:nvPr/>
          </p:nvSpPr>
          <p:spPr bwMode="auto">
            <a:xfrm>
              <a:off x="2957058" y="296573"/>
              <a:ext cx="75970" cy="130142"/>
            </a:xfrm>
            <a:custGeom>
              <a:avLst/>
              <a:gdLst>
                <a:gd name="connsiteX0" fmla="*/ 114300 w 225742"/>
                <a:gd name="connsiteY0" fmla="*/ 215265 h 386714"/>
                <a:gd name="connsiteX1" fmla="*/ 164783 w 225742"/>
                <a:gd name="connsiteY1" fmla="*/ 220980 h 386714"/>
                <a:gd name="connsiteX2" fmla="*/ 164783 w 225742"/>
                <a:gd name="connsiteY2" fmla="*/ 211455 h 386714"/>
                <a:gd name="connsiteX3" fmla="*/ 105728 w 225742"/>
                <a:gd name="connsiteY3" fmla="*/ 160020 h 386714"/>
                <a:gd name="connsiteX4" fmla="*/ 38100 w 225742"/>
                <a:gd name="connsiteY4" fmla="*/ 175260 h 386714"/>
                <a:gd name="connsiteX5" fmla="*/ 24765 w 225742"/>
                <a:gd name="connsiteY5" fmla="*/ 122873 h 386714"/>
                <a:gd name="connsiteX6" fmla="*/ 112395 w 225742"/>
                <a:gd name="connsiteY6" fmla="*/ 107632 h 386714"/>
                <a:gd name="connsiteX7" fmla="*/ 225743 w 225742"/>
                <a:gd name="connsiteY7" fmla="*/ 210502 h 386714"/>
                <a:gd name="connsiteX8" fmla="*/ 225743 w 225742"/>
                <a:gd name="connsiteY8" fmla="*/ 381000 h 386714"/>
                <a:gd name="connsiteX9" fmla="*/ 166688 w 225742"/>
                <a:gd name="connsiteY9" fmla="*/ 381000 h 386714"/>
                <a:gd name="connsiteX10" fmla="*/ 166688 w 225742"/>
                <a:gd name="connsiteY10" fmla="*/ 352425 h 386714"/>
                <a:gd name="connsiteX11" fmla="*/ 165735 w 225742"/>
                <a:gd name="connsiteY11" fmla="*/ 352425 h 386714"/>
                <a:gd name="connsiteX12" fmla="*/ 87630 w 225742"/>
                <a:gd name="connsiteY12" fmla="*/ 386715 h 386714"/>
                <a:gd name="connsiteX13" fmla="*/ 0 w 225742"/>
                <a:gd name="connsiteY13" fmla="*/ 301942 h 386714"/>
                <a:gd name="connsiteX14" fmla="*/ 114300 w 225742"/>
                <a:gd name="connsiteY14" fmla="*/ 215265 h 386714"/>
                <a:gd name="connsiteX15" fmla="*/ 63818 w 225742"/>
                <a:gd name="connsiteY15" fmla="*/ 72390 h 386714"/>
                <a:gd name="connsiteX16" fmla="*/ 26670 w 225742"/>
                <a:gd name="connsiteY16" fmla="*/ 36195 h 386714"/>
                <a:gd name="connsiteX17" fmla="*/ 63818 w 225742"/>
                <a:gd name="connsiteY17" fmla="*/ 0 h 386714"/>
                <a:gd name="connsiteX18" fmla="*/ 100965 w 225742"/>
                <a:gd name="connsiteY18" fmla="*/ 36195 h 386714"/>
                <a:gd name="connsiteX19" fmla="*/ 63818 w 225742"/>
                <a:gd name="connsiteY19" fmla="*/ 72390 h 386714"/>
                <a:gd name="connsiteX20" fmla="*/ 103823 w 225742"/>
                <a:gd name="connsiteY20" fmla="*/ 340042 h 386714"/>
                <a:gd name="connsiteX21" fmla="*/ 164783 w 225742"/>
                <a:gd name="connsiteY21" fmla="*/ 307658 h 386714"/>
                <a:gd name="connsiteX22" fmla="*/ 164783 w 225742"/>
                <a:gd name="connsiteY22" fmla="*/ 261938 h 386714"/>
                <a:gd name="connsiteX23" fmla="*/ 120968 w 225742"/>
                <a:gd name="connsiteY23" fmla="*/ 257175 h 386714"/>
                <a:gd name="connsiteX24" fmla="*/ 59055 w 225742"/>
                <a:gd name="connsiteY24" fmla="*/ 300990 h 386714"/>
                <a:gd name="connsiteX25" fmla="*/ 103823 w 225742"/>
                <a:gd name="connsiteY25" fmla="*/ 340042 h 386714"/>
                <a:gd name="connsiteX26" fmla="*/ 172403 w 225742"/>
                <a:gd name="connsiteY26" fmla="*/ 72390 h 386714"/>
                <a:gd name="connsiteX27" fmla="*/ 135255 w 225742"/>
                <a:gd name="connsiteY27" fmla="*/ 36195 h 386714"/>
                <a:gd name="connsiteX28" fmla="*/ 172403 w 225742"/>
                <a:gd name="connsiteY28" fmla="*/ 0 h 386714"/>
                <a:gd name="connsiteX29" fmla="*/ 209550 w 225742"/>
                <a:gd name="connsiteY29" fmla="*/ 36195 h 386714"/>
                <a:gd name="connsiteX30" fmla="*/ 172403 w 225742"/>
                <a:gd name="connsiteY30" fmla="*/ 72390 h 386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4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2"/>
                    <a:pt x="112395" y="107632"/>
                  </a:cubicBezTo>
                  <a:cubicBezTo>
                    <a:pt x="187643" y="107632"/>
                    <a:pt x="225743" y="142875"/>
                    <a:pt x="225743" y="210502"/>
                  </a:cubicBezTo>
                  <a:lnTo>
                    <a:pt x="225743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8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8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8" y="72390"/>
                  </a:cubicBezTo>
                  <a:close/>
                  <a:moveTo>
                    <a:pt x="103823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1938"/>
                  </a:lnTo>
                  <a:cubicBezTo>
                    <a:pt x="150495" y="258127"/>
                    <a:pt x="135255" y="257175"/>
                    <a:pt x="120968" y="257175"/>
                  </a:cubicBezTo>
                  <a:cubicBezTo>
                    <a:pt x="81915" y="257175"/>
                    <a:pt x="59055" y="272415"/>
                    <a:pt x="59055" y="300990"/>
                  </a:cubicBezTo>
                  <a:cubicBezTo>
                    <a:pt x="59055" y="324803"/>
                    <a:pt x="76200" y="340042"/>
                    <a:pt x="103823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1" name="Freihandform: Form 171"/>
            <p:cNvSpPr/>
            <p:nvPr/>
          </p:nvSpPr>
          <p:spPr bwMode="auto">
            <a:xfrm>
              <a:off x="3049376" y="306189"/>
              <a:ext cx="55775" cy="120525"/>
            </a:xfrm>
            <a:custGeom>
              <a:avLst/>
              <a:gdLst>
                <a:gd name="connsiteX0" fmla="*/ 165735 w 165734"/>
                <a:gd name="connsiteY0" fmla="*/ 295275 h 358139"/>
                <a:gd name="connsiteX1" fmla="*/ 165735 w 165734"/>
                <a:gd name="connsiteY1" fmla="*/ 348615 h 358139"/>
                <a:gd name="connsiteX2" fmla="*/ 113347 w 165734"/>
                <a:gd name="connsiteY2" fmla="*/ 358140 h 358139"/>
                <a:gd name="connsiteX3" fmla="*/ 40957 w 165734"/>
                <a:gd name="connsiteY3" fmla="*/ 282892 h 358139"/>
                <a:gd name="connsiteX4" fmla="*/ 40957 w 165734"/>
                <a:gd name="connsiteY4" fmla="*/ 137160 h 358139"/>
                <a:gd name="connsiteX5" fmla="*/ 0 w 165734"/>
                <a:gd name="connsiteY5" fmla="*/ 137160 h 358139"/>
                <a:gd name="connsiteX6" fmla="*/ 0 w 165734"/>
                <a:gd name="connsiteY6" fmla="*/ 85725 h 358139"/>
                <a:gd name="connsiteX7" fmla="*/ 40005 w 165734"/>
                <a:gd name="connsiteY7" fmla="*/ 85725 h 358139"/>
                <a:gd name="connsiteX8" fmla="*/ 40005 w 165734"/>
                <a:gd name="connsiteY8" fmla="*/ 13335 h 358139"/>
                <a:gd name="connsiteX9" fmla="*/ 101917 w 165734"/>
                <a:gd name="connsiteY9" fmla="*/ 0 h 358139"/>
                <a:gd name="connsiteX10" fmla="*/ 101917 w 165734"/>
                <a:gd name="connsiteY10" fmla="*/ 86677 h 358139"/>
                <a:gd name="connsiteX11" fmla="*/ 165735 w 165734"/>
                <a:gd name="connsiteY11" fmla="*/ 86677 h 358139"/>
                <a:gd name="connsiteX12" fmla="*/ 165735 w 165734"/>
                <a:gd name="connsiteY12" fmla="*/ 138113 h 358139"/>
                <a:gd name="connsiteX13" fmla="*/ 101917 w 165734"/>
                <a:gd name="connsiteY13" fmla="*/ 138113 h 358139"/>
                <a:gd name="connsiteX14" fmla="*/ 101917 w 165734"/>
                <a:gd name="connsiteY14" fmla="*/ 269558 h 358139"/>
                <a:gd name="connsiteX15" fmla="*/ 130492 w 165734"/>
                <a:gd name="connsiteY15" fmla="*/ 304800 h 358139"/>
                <a:gd name="connsiteX16" fmla="*/ 165735 w 165734"/>
                <a:gd name="connsiteY16" fmla="*/ 295275 h 3581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39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7" y="0"/>
                  </a:lnTo>
                  <a:lnTo>
                    <a:pt x="101917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7" y="138113"/>
                  </a:lnTo>
                  <a:lnTo>
                    <a:pt x="101917" y="269558"/>
                  </a:lnTo>
                  <a:cubicBezTo>
                    <a:pt x="101917" y="294323"/>
                    <a:pt x="110490" y="304800"/>
                    <a:pt x="130492" y="304800"/>
                  </a:cubicBezTo>
                  <a:cubicBezTo>
                    <a:pt x="142875" y="303848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rgbClr val="041E4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2" name="Freihandform: Form 172"/>
            <p:cNvSpPr/>
            <p:nvPr/>
          </p:nvSpPr>
          <p:spPr bwMode="auto">
            <a:xfrm>
              <a:off x="510639" y="494671"/>
              <a:ext cx="92638" cy="124051"/>
            </a:xfrm>
            <a:custGeom>
              <a:avLst/>
              <a:gdLst>
                <a:gd name="connsiteX0" fmla="*/ 275273 w 275272"/>
                <a:gd name="connsiteY0" fmla="*/ 60960 h 368617"/>
                <a:gd name="connsiteX1" fmla="*/ 170498 w 275272"/>
                <a:gd name="connsiteY1" fmla="*/ 60960 h 368617"/>
                <a:gd name="connsiteX2" fmla="*/ 170498 w 275272"/>
                <a:gd name="connsiteY2" fmla="*/ 368617 h 368617"/>
                <a:gd name="connsiteX3" fmla="*/ 104775 w 275272"/>
                <a:gd name="connsiteY3" fmla="*/ 368617 h 368617"/>
                <a:gd name="connsiteX4" fmla="*/ 104775 w 275272"/>
                <a:gd name="connsiteY4" fmla="*/ 60960 h 368617"/>
                <a:gd name="connsiteX5" fmla="*/ 0 w 275272"/>
                <a:gd name="connsiteY5" fmla="*/ 60960 h 368617"/>
                <a:gd name="connsiteX6" fmla="*/ 0 w 275272"/>
                <a:gd name="connsiteY6" fmla="*/ 0 h 368617"/>
                <a:gd name="connsiteX7" fmla="*/ 275273 w 275272"/>
                <a:gd name="connsiteY7" fmla="*/ 0 h 368617"/>
                <a:gd name="connsiteX8" fmla="*/ 275273 w 275272"/>
                <a:gd name="connsiteY8" fmla="*/ 60960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75272" h="368617" fill="norm" stroke="1" extrusionOk="0">
                  <a:moveTo>
                    <a:pt x="275273" y="60960"/>
                  </a:moveTo>
                  <a:lnTo>
                    <a:pt x="170498" y="60960"/>
                  </a:lnTo>
                  <a:lnTo>
                    <a:pt x="170498" y="368617"/>
                  </a:lnTo>
                  <a:lnTo>
                    <a:pt x="104775" y="368617"/>
                  </a:lnTo>
                  <a:lnTo>
                    <a:pt x="104775" y="60960"/>
                  </a:lnTo>
                  <a:lnTo>
                    <a:pt x="0" y="60960"/>
                  </a:lnTo>
                  <a:lnTo>
                    <a:pt x="0" y="0"/>
                  </a:lnTo>
                  <a:lnTo>
                    <a:pt x="275273" y="0"/>
                  </a:lnTo>
                  <a:lnTo>
                    <a:pt x="275273" y="6096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3" name="Freihandform: Form 173"/>
            <p:cNvSpPr/>
            <p:nvPr/>
          </p:nvSpPr>
          <p:spPr bwMode="auto">
            <a:xfrm>
              <a:off x="603919" y="526726"/>
              <a:ext cx="81739" cy="93920"/>
            </a:xfrm>
            <a:custGeom>
              <a:avLst/>
              <a:gdLst>
                <a:gd name="connsiteX0" fmla="*/ 132398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3817 w 242887"/>
                <a:gd name="connsiteY5" fmla="*/ 160972 h 279082"/>
                <a:gd name="connsiteX6" fmla="*/ 133350 w 242887"/>
                <a:gd name="connsiteY6" fmla="*/ 225742 h 279082"/>
                <a:gd name="connsiteX7" fmla="*/ 199073 w 242887"/>
                <a:gd name="connsiteY7" fmla="*/ 194310 h 279082"/>
                <a:gd name="connsiteX8" fmla="*/ 238125 w 242887"/>
                <a:gd name="connsiteY8" fmla="*/ 235267 h 279082"/>
                <a:gd name="connsiteX9" fmla="*/ 132398 w 242887"/>
                <a:gd name="connsiteY9" fmla="*/ 279083 h 279082"/>
                <a:gd name="connsiteX10" fmla="*/ 62865 w 242887"/>
                <a:gd name="connsiteY10" fmla="*/ 115252 h 279082"/>
                <a:gd name="connsiteX11" fmla="*/ 183833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8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3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3817" y="160972"/>
                  </a:lnTo>
                  <a:cubicBezTo>
                    <a:pt x="70485" y="201930"/>
                    <a:pt x="95250" y="225742"/>
                    <a:pt x="133350" y="225742"/>
                  </a:cubicBezTo>
                  <a:cubicBezTo>
                    <a:pt x="158115" y="225742"/>
                    <a:pt x="178117" y="216217"/>
                    <a:pt x="199073" y="194310"/>
                  </a:cubicBezTo>
                  <a:lnTo>
                    <a:pt x="238125" y="235267"/>
                  </a:lnTo>
                  <a:cubicBezTo>
                    <a:pt x="206692" y="264795"/>
                    <a:pt x="172402" y="279083"/>
                    <a:pt x="132398" y="279083"/>
                  </a:cubicBezTo>
                  <a:close/>
                  <a:moveTo>
                    <a:pt x="62865" y="115252"/>
                  </a:moveTo>
                  <a:lnTo>
                    <a:pt x="183833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4" name="Freihandform: Form 174"/>
            <p:cNvSpPr/>
            <p:nvPr/>
          </p:nvSpPr>
          <p:spPr bwMode="auto">
            <a:xfrm>
              <a:off x="703929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3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3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6688" y="66675"/>
                    <a:pt x="149543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3" y="222885"/>
                    <a:pt x="166688" y="213360"/>
                    <a:pt x="183833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5" name="Freihandform: Form 175"/>
            <p:cNvSpPr/>
            <p:nvPr/>
          </p:nvSpPr>
          <p:spPr bwMode="auto">
            <a:xfrm>
              <a:off x="79785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6" name="Freihandform: Form 176"/>
            <p:cNvSpPr/>
            <p:nvPr/>
          </p:nvSpPr>
          <p:spPr bwMode="auto">
            <a:xfrm>
              <a:off x="901707" y="526726"/>
              <a:ext cx="76931" cy="91997"/>
            </a:xfrm>
            <a:custGeom>
              <a:avLst/>
              <a:gdLst>
                <a:gd name="connsiteX0" fmla="*/ 228600 w 228600"/>
                <a:gd name="connsiteY0" fmla="*/ 272415 h 273367"/>
                <a:gd name="connsiteX1" fmla="*/ 166688 w 228600"/>
                <a:gd name="connsiteY1" fmla="*/ 272415 h 273367"/>
                <a:gd name="connsiteX2" fmla="*/ 166688 w 228600"/>
                <a:gd name="connsiteY2" fmla="*/ 120015 h 273367"/>
                <a:gd name="connsiteX3" fmla="*/ 117158 w 228600"/>
                <a:gd name="connsiteY3" fmla="*/ 55245 h 273367"/>
                <a:gd name="connsiteX4" fmla="*/ 61913 w 228600"/>
                <a:gd name="connsiteY4" fmla="*/ 120015 h 273367"/>
                <a:gd name="connsiteX5" fmla="*/ 61913 w 228600"/>
                <a:gd name="connsiteY5" fmla="*/ 273367 h 273367"/>
                <a:gd name="connsiteX6" fmla="*/ 0 w 228600"/>
                <a:gd name="connsiteY6" fmla="*/ 273367 h 273367"/>
                <a:gd name="connsiteX7" fmla="*/ 0 w 228600"/>
                <a:gd name="connsiteY7" fmla="*/ 6667 h 273367"/>
                <a:gd name="connsiteX8" fmla="*/ 61913 w 228600"/>
                <a:gd name="connsiteY8" fmla="*/ 6667 h 273367"/>
                <a:gd name="connsiteX9" fmla="*/ 61913 w 228600"/>
                <a:gd name="connsiteY9" fmla="*/ 39052 h 273367"/>
                <a:gd name="connsiteX10" fmla="*/ 62865 w 228600"/>
                <a:gd name="connsiteY10" fmla="*/ 39052 h 273367"/>
                <a:gd name="connsiteX11" fmla="*/ 140970 w 228600"/>
                <a:gd name="connsiteY11" fmla="*/ 0 h 273367"/>
                <a:gd name="connsiteX12" fmla="*/ 228600 w 228600"/>
                <a:gd name="connsiteY12" fmla="*/ 107633 h 273367"/>
                <a:gd name="connsiteX13" fmla="*/ 228600 w 228600"/>
                <a:gd name="connsiteY13" fmla="*/ 272415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273367" fill="norm" stroke="1" extrusionOk="0">
                  <a:moveTo>
                    <a:pt x="228600" y="272415"/>
                  </a:moveTo>
                  <a:lnTo>
                    <a:pt x="166688" y="272415"/>
                  </a:lnTo>
                  <a:lnTo>
                    <a:pt x="166688" y="120015"/>
                  </a:lnTo>
                  <a:cubicBezTo>
                    <a:pt x="166688" y="80963"/>
                    <a:pt x="155258" y="55245"/>
                    <a:pt x="117158" y="55245"/>
                  </a:cubicBezTo>
                  <a:cubicBezTo>
                    <a:pt x="73343" y="55245"/>
                    <a:pt x="61913" y="90488"/>
                    <a:pt x="61913" y="120015"/>
                  </a:cubicBezTo>
                  <a:lnTo>
                    <a:pt x="61913" y="273367"/>
                  </a:lnTo>
                  <a:lnTo>
                    <a:pt x="0" y="273367"/>
                  </a:lnTo>
                  <a:lnTo>
                    <a:pt x="0" y="6667"/>
                  </a:lnTo>
                  <a:lnTo>
                    <a:pt x="61913" y="6667"/>
                  </a:lnTo>
                  <a:lnTo>
                    <a:pt x="61913" y="39052"/>
                  </a:lnTo>
                  <a:lnTo>
                    <a:pt x="62865" y="39052"/>
                  </a:lnTo>
                  <a:cubicBezTo>
                    <a:pt x="78105" y="15240"/>
                    <a:pt x="106680" y="0"/>
                    <a:pt x="140970" y="0"/>
                  </a:cubicBezTo>
                  <a:cubicBezTo>
                    <a:pt x="201930" y="0"/>
                    <a:pt x="228600" y="44767"/>
                    <a:pt x="228600" y="107633"/>
                  </a:cubicBezTo>
                  <a:lnTo>
                    <a:pt x="228600" y="272415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7" name="Freihandform: Form 177"/>
            <p:cNvSpPr/>
            <p:nvPr/>
          </p:nvSpPr>
          <p:spPr bwMode="auto">
            <a:xfrm>
              <a:off x="1002359" y="488901"/>
              <a:ext cx="26605" cy="129501"/>
            </a:xfrm>
            <a:custGeom>
              <a:avLst/>
              <a:gdLst>
                <a:gd name="connsiteX0" fmla="*/ 79058 w 79057"/>
                <a:gd name="connsiteY0" fmla="*/ 38100 h 384809"/>
                <a:gd name="connsiteX1" fmla="*/ 39052 w 79057"/>
                <a:gd name="connsiteY1" fmla="*/ 76200 h 384809"/>
                <a:gd name="connsiteX2" fmla="*/ 0 w 79057"/>
                <a:gd name="connsiteY2" fmla="*/ 38100 h 384809"/>
                <a:gd name="connsiteX3" fmla="*/ 39052 w 79057"/>
                <a:gd name="connsiteY3" fmla="*/ 0 h 384809"/>
                <a:gd name="connsiteX4" fmla="*/ 79058 w 79057"/>
                <a:gd name="connsiteY4" fmla="*/ 38100 h 384809"/>
                <a:gd name="connsiteX5" fmla="*/ 70485 w 79057"/>
                <a:gd name="connsiteY5" fmla="*/ 384810 h 384809"/>
                <a:gd name="connsiteX6" fmla="*/ 8572 w 79057"/>
                <a:gd name="connsiteY6" fmla="*/ 384810 h 384809"/>
                <a:gd name="connsiteX7" fmla="*/ 8572 w 79057"/>
                <a:gd name="connsiteY7" fmla="*/ 118110 h 384809"/>
                <a:gd name="connsiteX8" fmla="*/ 70485 w 79057"/>
                <a:gd name="connsiteY8" fmla="*/ 118110 h 384809"/>
                <a:gd name="connsiteX9" fmla="*/ 70485 w 79057"/>
                <a:gd name="connsiteY9" fmla="*/ 384810 h 3848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79057" h="384809" fill="norm" stroke="1" extrusionOk="0">
                  <a:moveTo>
                    <a:pt x="79058" y="38100"/>
                  </a:moveTo>
                  <a:cubicBezTo>
                    <a:pt x="79058" y="60008"/>
                    <a:pt x="60960" y="76200"/>
                    <a:pt x="39052" y="76200"/>
                  </a:cubicBezTo>
                  <a:cubicBezTo>
                    <a:pt x="17145" y="76200"/>
                    <a:pt x="0" y="60960"/>
                    <a:pt x="0" y="38100"/>
                  </a:cubicBezTo>
                  <a:cubicBezTo>
                    <a:pt x="0" y="16192"/>
                    <a:pt x="18097" y="0"/>
                    <a:pt x="39052" y="0"/>
                  </a:cubicBezTo>
                  <a:cubicBezTo>
                    <a:pt x="60960" y="0"/>
                    <a:pt x="79058" y="16192"/>
                    <a:pt x="79058" y="38100"/>
                  </a:cubicBezTo>
                  <a:close/>
                  <a:moveTo>
                    <a:pt x="70485" y="384810"/>
                  </a:moveTo>
                  <a:lnTo>
                    <a:pt x="8572" y="384810"/>
                  </a:lnTo>
                  <a:lnTo>
                    <a:pt x="8572" y="118110"/>
                  </a:lnTo>
                  <a:lnTo>
                    <a:pt x="70485" y="118110"/>
                  </a:lnTo>
                  <a:lnTo>
                    <a:pt x="70485" y="38481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8" name="Freihandform: Form 178"/>
            <p:cNvSpPr/>
            <p:nvPr/>
          </p:nvSpPr>
          <p:spPr bwMode="auto">
            <a:xfrm>
              <a:off x="1045312" y="526405"/>
              <a:ext cx="69238" cy="94241"/>
            </a:xfrm>
            <a:custGeom>
              <a:avLst/>
              <a:gdLst>
                <a:gd name="connsiteX0" fmla="*/ 29528 w 205740"/>
                <a:gd name="connsiteY0" fmla="*/ 198120 h 280035"/>
                <a:gd name="connsiteX1" fmla="*/ 104775 w 205740"/>
                <a:gd name="connsiteY1" fmla="*/ 227648 h 280035"/>
                <a:gd name="connsiteX2" fmla="*/ 143828 w 205740"/>
                <a:gd name="connsiteY2" fmla="*/ 200978 h 280035"/>
                <a:gd name="connsiteX3" fmla="*/ 10478 w 205740"/>
                <a:gd name="connsiteY3" fmla="*/ 82868 h 280035"/>
                <a:gd name="connsiteX4" fmla="*/ 111442 w 205740"/>
                <a:gd name="connsiteY4" fmla="*/ 0 h 280035"/>
                <a:gd name="connsiteX5" fmla="*/ 203835 w 205740"/>
                <a:gd name="connsiteY5" fmla="*/ 27623 h 280035"/>
                <a:gd name="connsiteX6" fmla="*/ 174308 w 205740"/>
                <a:gd name="connsiteY6" fmla="*/ 76200 h 280035"/>
                <a:gd name="connsiteX7" fmla="*/ 110490 w 205740"/>
                <a:gd name="connsiteY7" fmla="*/ 52388 h 280035"/>
                <a:gd name="connsiteX8" fmla="*/ 72390 w 205740"/>
                <a:gd name="connsiteY8" fmla="*/ 77153 h 280035"/>
                <a:gd name="connsiteX9" fmla="*/ 205740 w 205740"/>
                <a:gd name="connsiteY9" fmla="*/ 195263 h 280035"/>
                <a:gd name="connsiteX10" fmla="*/ 102870 w 205740"/>
                <a:gd name="connsiteY10" fmla="*/ 280035 h 280035"/>
                <a:gd name="connsiteX11" fmla="*/ 0 w 205740"/>
                <a:gd name="connsiteY11" fmla="*/ 247650 h 280035"/>
                <a:gd name="connsiteX12" fmla="*/ 29528 w 205740"/>
                <a:gd name="connsiteY12" fmla="*/ 198120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05740" h="280035" fill="norm" stroke="1" extrusionOk="0">
                  <a:moveTo>
                    <a:pt x="29528" y="198120"/>
                  </a:moveTo>
                  <a:cubicBezTo>
                    <a:pt x="55245" y="218123"/>
                    <a:pt x="80963" y="227648"/>
                    <a:pt x="104775" y="227648"/>
                  </a:cubicBezTo>
                  <a:cubicBezTo>
                    <a:pt x="127635" y="227648"/>
                    <a:pt x="143828" y="217170"/>
                    <a:pt x="143828" y="200978"/>
                  </a:cubicBezTo>
                  <a:cubicBezTo>
                    <a:pt x="143828" y="155258"/>
                    <a:pt x="10478" y="171450"/>
                    <a:pt x="10478" y="82868"/>
                  </a:cubicBezTo>
                  <a:cubicBezTo>
                    <a:pt x="10478" y="33338"/>
                    <a:pt x="51435" y="0"/>
                    <a:pt x="111442" y="0"/>
                  </a:cubicBezTo>
                  <a:cubicBezTo>
                    <a:pt x="143828" y="0"/>
                    <a:pt x="175260" y="9525"/>
                    <a:pt x="203835" y="27623"/>
                  </a:cubicBezTo>
                  <a:lnTo>
                    <a:pt x="174308" y="76200"/>
                  </a:lnTo>
                  <a:cubicBezTo>
                    <a:pt x="151448" y="60960"/>
                    <a:pt x="130492" y="52388"/>
                    <a:pt x="110490" y="52388"/>
                  </a:cubicBezTo>
                  <a:cubicBezTo>
                    <a:pt x="87630" y="52388"/>
                    <a:pt x="72390" y="61913"/>
                    <a:pt x="72390" y="77153"/>
                  </a:cubicBezTo>
                  <a:cubicBezTo>
                    <a:pt x="72390" y="120967"/>
                    <a:pt x="205740" y="105728"/>
                    <a:pt x="205740" y="195263"/>
                  </a:cubicBezTo>
                  <a:cubicBezTo>
                    <a:pt x="205740" y="245745"/>
                    <a:pt x="164783" y="280035"/>
                    <a:pt x="102870" y="280035"/>
                  </a:cubicBezTo>
                  <a:cubicBezTo>
                    <a:pt x="67628" y="280035"/>
                    <a:pt x="31433" y="268605"/>
                    <a:pt x="0" y="247650"/>
                  </a:cubicBezTo>
                  <a:lnTo>
                    <a:pt x="29528" y="1981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79" name="Freihandform: Form 179"/>
            <p:cNvSpPr/>
            <p:nvPr/>
          </p:nvSpPr>
          <p:spPr bwMode="auto">
            <a:xfrm>
              <a:off x="1131540" y="526405"/>
              <a:ext cx="75649" cy="94241"/>
            </a:xfrm>
            <a:custGeom>
              <a:avLst/>
              <a:gdLst>
                <a:gd name="connsiteX0" fmla="*/ 222885 w 224790"/>
                <a:gd name="connsiteY0" fmla="*/ 237173 h 280035"/>
                <a:gd name="connsiteX1" fmla="*/ 127635 w 224790"/>
                <a:gd name="connsiteY1" fmla="*/ 280035 h 280035"/>
                <a:gd name="connsiteX2" fmla="*/ 0 w 224790"/>
                <a:gd name="connsiteY2" fmla="*/ 140970 h 280035"/>
                <a:gd name="connsiteX3" fmla="*/ 128588 w 224790"/>
                <a:gd name="connsiteY3" fmla="*/ 0 h 280035"/>
                <a:gd name="connsiteX4" fmla="*/ 224790 w 224790"/>
                <a:gd name="connsiteY4" fmla="*/ 45720 h 280035"/>
                <a:gd name="connsiteX5" fmla="*/ 181928 w 224790"/>
                <a:gd name="connsiteY5" fmla="*/ 86678 h 280035"/>
                <a:gd name="connsiteX6" fmla="*/ 128588 w 224790"/>
                <a:gd name="connsiteY6" fmla="*/ 57150 h 280035"/>
                <a:gd name="connsiteX7" fmla="*/ 62865 w 224790"/>
                <a:gd name="connsiteY7" fmla="*/ 140017 h 280035"/>
                <a:gd name="connsiteX8" fmla="*/ 128588 w 224790"/>
                <a:gd name="connsiteY8" fmla="*/ 222885 h 280035"/>
                <a:gd name="connsiteX9" fmla="*/ 183832 w 224790"/>
                <a:gd name="connsiteY9" fmla="*/ 193358 h 280035"/>
                <a:gd name="connsiteX10" fmla="*/ 222885 w 224790"/>
                <a:gd name="connsiteY10" fmla="*/ 237173 h 2800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4790" h="280035" fill="norm" stroke="1" extrusionOk="0">
                  <a:moveTo>
                    <a:pt x="222885" y="237173"/>
                  </a:moveTo>
                  <a:cubicBezTo>
                    <a:pt x="196215" y="266700"/>
                    <a:pt x="165735" y="280035"/>
                    <a:pt x="127635" y="280035"/>
                  </a:cubicBezTo>
                  <a:cubicBezTo>
                    <a:pt x="51435" y="280035"/>
                    <a:pt x="0" y="224790"/>
                    <a:pt x="0" y="140970"/>
                  </a:cubicBezTo>
                  <a:cubicBezTo>
                    <a:pt x="0" y="57150"/>
                    <a:pt x="51435" y="0"/>
                    <a:pt x="128588" y="0"/>
                  </a:cubicBezTo>
                  <a:cubicBezTo>
                    <a:pt x="168592" y="0"/>
                    <a:pt x="200978" y="15240"/>
                    <a:pt x="224790" y="45720"/>
                  </a:cubicBezTo>
                  <a:lnTo>
                    <a:pt x="181928" y="86678"/>
                  </a:lnTo>
                  <a:cubicBezTo>
                    <a:pt x="165735" y="66675"/>
                    <a:pt x="149542" y="57150"/>
                    <a:pt x="128588" y="57150"/>
                  </a:cubicBezTo>
                  <a:cubicBezTo>
                    <a:pt x="89535" y="57150"/>
                    <a:pt x="62865" y="89535"/>
                    <a:pt x="62865" y="140017"/>
                  </a:cubicBezTo>
                  <a:cubicBezTo>
                    <a:pt x="62865" y="189548"/>
                    <a:pt x="89535" y="222885"/>
                    <a:pt x="128588" y="222885"/>
                  </a:cubicBezTo>
                  <a:cubicBezTo>
                    <a:pt x="149542" y="222885"/>
                    <a:pt x="166688" y="213360"/>
                    <a:pt x="183832" y="193358"/>
                  </a:cubicBezTo>
                  <a:lnTo>
                    <a:pt x="222885" y="237173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0" name="Freihandform: Form 180"/>
            <p:cNvSpPr/>
            <p:nvPr/>
          </p:nvSpPr>
          <p:spPr bwMode="auto">
            <a:xfrm>
              <a:off x="1225460" y="487619"/>
              <a:ext cx="76931" cy="131103"/>
            </a:xfrm>
            <a:custGeom>
              <a:avLst/>
              <a:gdLst>
                <a:gd name="connsiteX0" fmla="*/ 228600 w 228600"/>
                <a:gd name="connsiteY0" fmla="*/ 388620 h 389572"/>
                <a:gd name="connsiteX1" fmla="*/ 166688 w 228600"/>
                <a:gd name="connsiteY1" fmla="*/ 388620 h 389572"/>
                <a:gd name="connsiteX2" fmla="*/ 166688 w 228600"/>
                <a:gd name="connsiteY2" fmla="*/ 236220 h 389572"/>
                <a:gd name="connsiteX3" fmla="*/ 117158 w 228600"/>
                <a:gd name="connsiteY3" fmla="*/ 171450 h 389572"/>
                <a:gd name="connsiteX4" fmla="*/ 61913 w 228600"/>
                <a:gd name="connsiteY4" fmla="*/ 236220 h 389572"/>
                <a:gd name="connsiteX5" fmla="*/ 61913 w 228600"/>
                <a:gd name="connsiteY5" fmla="*/ 389573 h 389572"/>
                <a:gd name="connsiteX6" fmla="*/ 0 w 228600"/>
                <a:gd name="connsiteY6" fmla="*/ 389573 h 389572"/>
                <a:gd name="connsiteX7" fmla="*/ 0 w 228600"/>
                <a:gd name="connsiteY7" fmla="*/ 15240 h 389572"/>
                <a:gd name="connsiteX8" fmla="*/ 61913 w 228600"/>
                <a:gd name="connsiteY8" fmla="*/ 0 h 389572"/>
                <a:gd name="connsiteX9" fmla="*/ 61913 w 228600"/>
                <a:gd name="connsiteY9" fmla="*/ 155258 h 389572"/>
                <a:gd name="connsiteX10" fmla="*/ 62865 w 228600"/>
                <a:gd name="connsiteY10" fmla="*/ 155258 h 389572"/>
                <a:gd name="connsiteX11" fmla="*/ 140970 w 228600"/>
                <a:gd name="connsiteY11" fmla="*/ 116205 h 389572"/>
                <a:gd name="connsiteX12" fmla="*/ 228600 w 228600"/>
                <a:gd name="connsiteY12" fmla="*/ 223838 h 389572"/>
                <a:gd name="connsiteX13" fmla="*/ 228600 w 228600"/>
                <a:gd name="connsiteY13" fmla="*/ 38862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28600" h="389572" fill="norm" stroke="1" extrusionOk="0">
                  <a:moveTo>
                    <a:pt x="228600" y="388620"/>
                  </a:moveTo>
                  <a:lnTo>
                    <a:pt x="166688" y="388620"/>
                  </a:lnTo>
                  <a:lnTo>
                    <a:pt x="166688" y="236220"/>
                  </a:lnTo>
                  <a:cubicBezTo>
                    <a:pt x="166688" y="197168"/>
                    <a:pt x="154305" y="171450"/>
                    <a:pt x="117158" y="171450"/>
                  </a:cubicBezTo>
                  <a:cubicBezTo>
                    <a:pt x="74295" y="171450"/>
                    <a:pt x="61913" y="205740"/>
                    <a:pt x="61913" y="236220"/>
                  </a:cubicBezTo>
                  <a:lnTo>
                    <a:pt x="61913" y="389573"/>
                  </a:lnTo>
                  <a:lnTo>
                    <a:pt x="0" y="389573"/>
                  </a:lnTo>
                  <a:lnTo>
                    <a:pt x="0" y="15240"/>
                  </a:lnTo>
                  <a:lnTo>
                    <a:pt x="61913" y="0"/>
                  </a:lnTo>
                  <a:lnTo>
                    <a:pt x="61913" y="155258"/>
                  </a:lnTo>
                  <a:lnTo>
                    <a:pt x="62865" y="155258"/>
                  </a:lnTo>
                  <a:cubicBezTo>
                    <a:pt x="78105" y="131445"/>
                    <a:pt x="105728" y="116205"/>
                    <a:pt x="140970" y="116205"/>
                  </a:cubicBezTo>
                  <a:cubicBezTo>
                    <a:pt x="202883" y="116205"/>
                    <a:pt x="228600" y="161925"/>
                    <a:pt x="228600" y="223838"/>
                  </a:cubicBezTo>
                  <a:lnTo>
                    <a:pt x="228600" y="3886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1" name="Freihandform: Form 181"/>
            <p:cNvSpPr/>
            <p:nvPr/>
          </p:nvSpPr>
          <p:spPr bwMode="auto">
            <a:xfrm>
              <a:off x="1324189" y="526726"/>
              <a:ext cx="81739" cy="93920"/>
            </a:xfrm>
            <a:custGeom>
              <a:avLst/>
              <a:gdLst>
                <a:gd name="connsiteX0" fmla="*/ 132397 w 242887"/>
                <a:gd name="connsiteY0" fmla="*/ 279083 h 279082"/>
                <a:gd name="connsiteX1" fmla="*/ 0 w 242887"/>
                <a:gd name="connsiteY1" fmla="*/ 139065 h 279082"/>
                <a:gd name="connsiteX2" fmla="*/ 124777 w 242887"/>
                <a:gd name="connsiteY2" fmla="*/ 0 h 279082"/>
                <a:gd name="connsiteX3" fmla="*/ 242888 w 242887"/>
                <a:gd name="connsiteY3" fmla="*/ 135255 h 279082"/>
                <a:gd name="connsiteX4" fmla="*/ 241935 w 242887"/>
                <a:gd name="connsiteY4" fmla="*/ 160972 h 279082"/>
                <a:gd name="connsiteX5" fmla="*/ 62865 w 242887"/>
                <a:gd name="connsiteY5" fmla="*/ 160972 h 279082"/>
                <a:gd name="connsiteX6" fmla="*/ 132397 w 242887"/>
                <a:gd name="connsiteY6" fmla="*/ 225742 h 279082"/>
                <a:gd name="connsiteX7" fmla="*/ 198120 w 242887"/>
                <a:gd name="connsiteY7" fmla="*/ 194310 h 279082"/>
                <a:gd name="connsiteX8" fmla="*/ 237172 w 242887"/>
                <a:gd name="connsiteY8" fmla="*/ 235267 h 279082"/>
                <a:gd name="connsiteX9" fmla="*/ 132397 w 242887"/>
                <a:gd name="connsiteY9" fmla="*/ 279083 h 279082"/>
                <a:gd name="connsiteX10" fmla="*/ 62865 w 242887"/>
                <a:gd name="connsiteY10" fmla="*/ 115252 h 279082"/>
                <a:gd name="connsiteX11" fmla="*/ 183832 w 242887"/>
                <a:gd name="connsiteY11" fmla="*/ 115252 h 279082"/>
                <a:gd name="connsiteX12" fmla="*/ 124777 w 242887"/>
                <a:gd name="connsiteY12" fmla="*/ 50482 h 279082"/>
                <a:gd name="connsiteX13" fmla="*/ 62865 w 242887"/>
                <a:gd name="connsiteY13" fmla="*/ 115252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42887" h="279082" fill="norm" stroke="1" extrusionOk="0">
                  <a:moveTo>
                    <a:pt x="132397" y="279083"/>
                  </a:moveTo>
                  <a:cubicBezTo>
                    <a:pt x="53340" y="279083"/>
                    <a:pt x="0" y="222885"/>
                    <a:pt x="0" y="139065"/>
                  </a:cubicBezTo>
                  <a:cubicBezTo>
                    <a:pt x="0" y="56197"/>
                    <a:pt x="50482" y="0"/>
                    <a:pt x="124777" y="0"/>
                  </a:cubicBezTo>
                  <a:cubicBezTo>
                    <a:pt x="196215" y="0"/>
                    <a:pt x="242888" y="53340"/>
                    <a:pt x="242888" y="135255"/>
                  </a:cubicBezTo>
                  <a:cubicBezTo>
                    <a:pt x="242888" y="143827"/>
                    <a:pt x="241935" y="153352"/>
                    <a:pt x="241935" y="160972"/>
                  </a:cubicBezTo>
                  <a:lnTo>
                    <a:pt x="62865" y="160972"/>
                  </a:lnTo>
                  <a:cubicBezTo>
                    <a:pt x="69532" y="201930"/>
                    <a:pt x="94297" y="225742"/>
                    <a:pt x="132397" y="225742"/>
                  </a:cubicBezTo>
                  <a:cubicBezTo>
                    <a:pt x="157163" y="225742"/>
                    <a:pt x="177165" y="216217"/>
                    <a:pt x="198120" y="194310"/>
                  </a:cubicBezTo>
                  <a:lnTo>
                    <a:pt x="237172" y="235267"/>
                  </a:lnTo>
                  <a:cubicBezTo>
                    <a:pt x="206692" y="264795"/>
                    <a:pt x="172402" y="279083"/>
                    <a:pt x="132397" y="279083"/>
                  </a:cubicBezTo>
                  <a:close/>
                  <a:moveTo>
                    <a:pt x="62865" y="115252"/>
                  </a:moveTo>
                  <a:lnTo>
                    <a:pt x="183832" y="115252"/>
                  </a:lnTo>
                  <a:cubicBezTo>
                    <a:pt x="180975" y="74295"/>
                    <a:pt x="160020" y="50482"/>
                    <a:pt x="124777" y="50482"/>
                  </a:cubicBezTo>
                  <a:cubicBezTo>
                    <a:pt x="89535" y="50482"/>
                    <a:pt x="67627" y="74295"/>
                    <a:pt x="62865" y="115252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2" name="Freihandform: Form 182"/>
            <p:cNvSpPr/>
            <p:nvPr/>
          </p:nvSpPr>
          <p:spPr bwMode="auto">
            <a:xfrm>
              <a:off x="1482539" y="494671"/>
              <a:ext cx="77893" cy="124051"/>
            </a:xfrm>
            <a:custGeom>
              <a:avLst/>
              <a:gdLst>
                <a:gd name="connsiteX0" fmla="*/ 231457 w 231457"/>
                <a:gd name="connsiteY0" fmla="*/ 60007 h 368617"/>
                <a:gd name="connsiteX1" fmla="*/ 65722 w 231457"/>
                <a:gd name="connsiteY1" fmla="*/ 60007 h 368617"/>
                <a:gd name="connsiteX2" fmla="*/ 65722 w 231457"/>
                <a:gd name="connsiteY2" fmla="*/ 151447 h 368617"/>
                <a:gd name="connsiteX3" fmla="*/ 189547 w 231457"/>
                <a:gd name="connsiteY3" fmla="*/ 151447 h 368617"/>
                <a:gd name="connsiteX4" fmla="*/ 189547 w 231457"/>
                <a:gd name="connsiteY4" fmla="*/ 211455 h 368617"/>
                <a:gd name="connsiteX5" fmla="*/ 65722 w 231457"/>
                <a:gd name="connsiteY5" fmla="*/ 211455 h 368617"/>
                <a:gd name="connsiteX6" fmla="*/ 65722 w 231457"/>
                <a:gd name="connsiteY6" fmla="*/ 368617 h 368617"/>
                <a:gd name="connsiteX7" fmla="*/ 0 w 231457"/>
                <a:gd name="connsiteY7" fmla="*/ 368617 h 368617"/>
                <a:gd name="connsiteX8" fmla="*/ 0 w 231457"/>
                <a:gd name="connsiteY8" fmla="*/ 0 h 368617"/>
                <a:gd name="connsiteX9" fmla="*/ 231457 w 231457"/>
                <a:gd name="connsiteY9" fmla="*/ 0 h 368617"/>
                <a:gd name="connsiteX10" fmla="*/ 231457 w 231457"/>
                <a:gd name="connsiteY10" fmla="*/ 60007 h 368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31457" h="368617" fill="norm" stroke="1" extrusionOk="0">
                  <a:moveTo>
                    <a:pt x="231457" y="60007"/>
                  </a:moveTo>
                  <a:lnTo>
                    <a:pt x="65722" y="60007"/>
                  </a:lnTo>
                  <a:lnTo>
                    <a:pt x="65722" y="151447"/>
                  </a:lnTo>
                  <a:lnTo>
                    <a:pt x="189547" y="151447"/>
                  </a:lnTo>
                  <a:lnTo>
                    <a:pt x="189547" y="211455"/>
                  </a:lnTo>
                  <a:lnTo>
                    <a:pt x="65722" y="211455"/>
                  </a:lnTo>
                  <a:lnTo>
                    <a:pt x="65722" y="368617"/>
                  </a:lnTo>
                  <a:lnTo>
                    <a:pt x="0" y="368617"/>
                  </a:lnTo>
                  <a:lnTo>
                    <a:pt x="0" y="0"/>
                  </a:lnTo>
                  <a:lnTo>
                    <a:pt x="231457" y="0"/>
                  </a:lnTo>
                  <a:lnTo>
                    <a:pt x="231457" y="60007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3" name="Freihandform: Form 183"/>
            <p:cNvSpPr/>
            <p:nvPr/>
          </p:nvSpPr>
          <p:spPr bwMode="auto">
            <a:xfrm>
              <a:off x="1564279" y="526726"/>
              <a:ext cx="76290" cy="93920"/>
            </a:xfrm>
            <a:custGeom>
              <a:avLst/>
              <a:gdLst>
                <a:gd name="connsiteX0" fmla="*/ 115253 w 226694"/>
                <a:gd name="connsiteY0" fmla="*/ 107633 h 279082"/>
                <a:gd name="connsiteX1" fmla="*/ 165735 w 226694"/>
                <a:gd name="connsiteY1" fmla="*/ 113347 h 279082"/>
                <a:gd name="connsiteX2" fmla="*/ 165735 w 226694"/>
                <a:gd name="connsiteY2" fmla="*/ 103822 h 279082"/>
                <a:gd name="connsiteX3" fmla="*/ 106680 w 226694"/>
                <a:gd name="connsiteY3" fmla="*/ 52388 h 279082"/>
                <a:gd name="connsiteX4" fmla="*/ 39053 w 226694"/>
                <a:gd name="connsiteY4" fmla="*/ 67627 h 279082"/>
                <a:gd name="connsiteX5" fmla="*/ 25717 w 226694"/>
                <a:gd name="connsiteY5" fmla="*/ 15240 h 279082"/>
                <a:gd name="connsiteX6" fmla="*/ 113347 w 226694"/>
                <a:gd name="connsiteY6" fmla="*/ 0 h 279082"/>
                <a:gd name="connsiteX7" fmla="*/ 226695 w 226694"/>
                <a:gd name="connsiteY7" fmla="*/ 102870 h 279082"/>
                <a:gd name="connsiteX8" fmla="*/ 226695 w 226694"/>
                <a:gd name="connsiteY8" fmla="*/ 273367 h 279082"/>
                <a:gd name="connsiteX9" fmla="*/ 167640 w 226694"/>
                <a:gd name="connsiteY9" fmla="*/ 273367 h 279082"/>
                <a:gd name="connsiteX10" fmla="*/ 167640 w 226694"/>
                <a:gd name="connsiteY10" fmla="*/ 244792 h 279082"/>
                <a:gd name="connsiteX11" fmla="*/ 165735 w 226694"/>
                <a:gd name="connsiteY11" fmla="*/ 244792 h 279082"/>
                <a:gd name="connsiteX12" fmla="*/ 87630 w 226694"/>
                <a:gd name="connsiteY12" fmla="*/ 279083 h 279082"/>
                <a:gd name="connsiteX13" fmla="*/ 0 w 226694"/>
                <a:gd name="connsiteY13" fmla="*/ 194310 h 279082"/>
                <a:gd name="connsiteX14" fmla="*/ 115253 w 226694"/>
                <a:gd name="connsiteY14" fmla="*/ 107633 h 279082"/>
                <a:gd name="connsiteX15" fmla="*/ 104775 w 226694"/>
                <a:gd name="connsiteY15" fmla="*/ 232410 h 279082"/>
                <a:gd name="connsiteX16" fmla="*/ 165735 w 226694"/>
                <a:gd name="connsiteY16" fmla="*/ 200025 h 279082"/>
                <a:gd name="connsiteX17" fmla="*/ 165735 w 226694"/>
                <a:gd name="connsiteY17" fmla="*/ 153352 h 279082"/>
                <a:gd name="connsiteX18" fmla="*/ 121920 w 226694"/>
                <a:gd name="connsiteY18" fmla="*/ 148590 h 279082"/>
                <a:gd name="connsiteX19" fmla="*/ 60007 w 226694"/>
                <a:gd name="connsiteY19" fmla="*/ 192405 h 279082"/>
                <a:gd name="connsiteX20" fmla="*/ 104775 w 226694"/>
                <a:gd name="connsiteY20" fmla="*/ 232410 h 2790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226694" h="279082" fill="norm" stroke="1" extrusionOk="0">
                  <a:moveTo>
                    <a:pt x="115253" y="107633"/>
                  </a:moveTo>
                  <a:cubicBezTo>
                    <a:pt x="132397" y="107633"/>
                    <a:pt x="148590" y="108585"/>
                    <a:pt x="165735" y="113347"/>
                  </a:cubicBezTo>
                  <a:lnTo>
                    <a:pt x="165735" y="103822"/>
                  </a:lnTo>
                  <a:cubicBezTo>
                    <a:pt x="165735" y="69532"/>
                    <a:pt x="145732" y="52388"/>
                    <a:pt x="106680" y="52388"/>
                  </a:cubicBezTo>
                  <a:cubicBezTo>
                    <a:pt x="84772" y="52388"/>
                    <a:pt x="60960" y="57150"/>
                    <a:pt x="39053" y="67627"/>
                  </a:cubicBezTo>
                  <a:lnTo>
                    <a:pt x="25717" y="15240"/>
                  </a:lnTo>
                  <a:cubicBezTo>
                    <a:pt x="50482" y="5715"/>
                    <a:pt x="82867" y="0"/>
                    <a:pt x="113347" y="0"/>
                  </a:cubicBezTo>
                  <a:cubicBezTo>
                    <a:pt x="188595" y="0"/>
                    <a:pt x="226695" y="35242"/>
                    <a:pt x="226695" y="102870"/>
                  </a:cubicBezTo>
                  <a:lnTo>
                    <a:pt x="226695" y="273367"/>
                  </a:lnTo>
                  <a:lnTo>
                    <a:pt x="167640" y="273367"/>
                  </a:lnTo>
                  <a:lnTo>
                    <a:pt x="167640" y="244792"/>
                  </a:lnTo>
                  <a:lnTo>
                    <a:pt x="165735" y="244792"/>
                  </a:lnTo>
                  <a:cubicBezTo>
                    <a:pt x="142875" y="268605"/>
                    <a:pt x="119063" y="279083"/>
                    <a:pt x="87630" y="279083"/>
                  </a:cubicBezTo>
                  <a:cubicBezTo>
                    <a:pt x="34290" y="279083"/>
                    <a:pt x="0" y="245745"/>
                    <a:pt x="0" y="194310"/>
                  </a:cubicBezTo>
                  <a:cubicBezTo>
                    <a:pt x="0" y="138113"/>
                    <a:pt x="40005" y="107633"/>
                    <a:pt x="115253" y="107633"/>
                  </a:cubicBezTo>
                  <a:close/>
                  <a:moveTo>
                    <a:pt x="104775" y="232410"/>
                  </a:moveTo>
                  <a:cubicBezTo>
                    <a:pt x="127635" y="232410"/>
                    <a:pt x="148590" y="220980"/>
                    <a:pt x="165735" y="200025"/>
                  </a:cubicBezTo>
                  <a:lnTo>
                    <a:pt x="165735" y="153352"/>
                  </a:lnTo>
                  <a:cubicBezTo>
                    <a:pt x="151447" y="149542"/>
                    <a:pt x="136207" y="148590"/>
                    <a:pt x="121920" y="148590"/>
                  </a:cubicBezTo>
                  <a:cubicBezTo>
                    <a:pt x="82867" y="148590"/>
                    <a:pt x="60007" y="163830"/>
                    <a:pt x="60007" y="192405"/>
                  </a:cubicBezTo>
                  <a:cubicBezTo>
                    <a:pt x="60007" y="217170"/>
                    <a:pt x="77153" y="232410"/>
                    <a:pt x="104775" y="23241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4" name="Freihandform: Form 184"/>
            <p:cNvSpPr/>
            <p:nvPr/>
          </p:nvSpPr>
          <p:spPr bwMode="auto">
            <a:xfrm>
              <a:off x="1667175" y="487619"/>
              <a:ext cx="78854" cy="131103"/>
            </a:xfrm>
            <a:custGeom>
              <a:avLst/>
              <a:gdLst>
                <a:gd name="connsiteX0" fmla="*/ 0 w 234314"/>
                <a:gd name="connsiteY0" fmla="*/ 15240 h 389572"/>
                <a:gd name="connsiteX1" fmla="*/ 61913 w 234314"/>
                <a:gd name="connsiteY1" fmla="*/ 0 h 389572"/>
                <a:gd name="connsiteX2" fmla="*/ 61913 w 234314"/>
                <a:gd name="connsiteY2" fmla="*/ 234315 h 389572"/>
                <a:gd name="connsiteX3" fmla="*/ 62865 w 234314"/>
                <a:gd name="connsiteY3" fmla="*/ 234315 h 389572"/>
                <a:gd name="connsiteX4" fmla="*/ 150495 w 234314"/>
                <a:gd name="connsiteY4" fmla="*/ 122873 h 389572"/>
                <a:gd name="connsiteX5" fmla="*/ 224790 w 234314"/>
                <a:gd name="connsiteY5" fmla="*/ 122873 h 389572"/>
                <a:gd name="connsiteX6" fmla="*/ 137160 w 234314"/>
                <a:gd name="connsiteY6" fmla="*/ 227648 h 389572"/>
                <a:gd name="connsiteX7" fmla="*/ 234315 w 234314"/>
                <a:gd name="connsiteY7" fmla="*/ 389573 h 389572"/>
                <a:gd name="connsiteX8" fmla="*/ 160020 w 234314"/>
                <a:gd name="connsiteY8" fmla="*/ 389573 h 389572"/>
                <a:gd name="connsiteX9" fmla="*/ 93345 w 234314"/>
                <a:gd name="connsiteY9" fmla="*/ 274320 h 389572"/>
                <a:gd name="connsiteX10" fmla="*/ 62865 w 234314"/>
                <a:gd name="connsiteY10" fmla="*/ 308610 h 389572"/>
                <a:gd name="connsiteX11" fmla="*/ 62865 w 234314"/>
                <a:gd name="connsiteY11" fmla="*/ 389573 h 389572"/>
                <a:gd name="connsiteX12" fmla="*/ 952 w 234314"/>
                <a:gd name="connsiteY12" fmla="*/ 389573 h 389572"/>
                <a:gd name="connsiteX13" fmla="*/ 952 w 234314"/>
                <a:gd name="connsiteY13" fmla="*/ 15240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34314" h="389572" fill="norm" stroke="1" extrusionOk="0">
                  <a:moveTo>
                    <a:pt x="0" y="15240"/>
                  </a:moveTo>
                  <a:lnTo>
                    <a:pt x="61913" y="0"/>
                  </a:lnTo>
                  <a:lnTo>
                    <a:pt x="61913" y="234315"/>
                  </a:lnTo>
                  <a:lnTo>
                    <a:pt x="62865" y="234315"/>
                  </a:lnTo>
                  <a:lnTo>
                    <a:pt x="150495" y="122873"/>
                  </a:lnTo>
                  <a:lnTo>
                    <a:pt x="224790" y="122873"/>
                  </a:lnTo>
                  <a:lnTo>
                    <a:pt x="137160" y="227648"/>
                  </a:lnTo>
                  <a:lnTo>
                    <a:pt x="234315" y="389573"/>
                  </a:lnTo>
                  <a:lnTo>
                    <a:pt x="160020" y="389573"/>
                  </a:lnTo>
                  <a:lnTo>
                    <a:pt x="93345" y="274320"/>
                  </a:lnTo>
                  <a:lnTo>
                    <a:pt x="62865" y="308610"/>
                  </a:lnTo>
                  <a:lnTo>
                    <a:pt x="62865" y="389573"/>
                  </a:lnTo>
                  <a:lnTo>
                    <a:pt x="952" y="389573"/>
                  </a:lnTo>
                  <a:lnTo>
                    <a:pt x="952" y="1524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5" name="Freihandform: Form 185"/>
            <p:cNvSpPr/>
            <p:nvPr/>
          </p:nvSpPr>
          <p:spPr bwMode="auto">
            <a:xfrm>
              <a:off x="1761416" y="528970"/>
              <a:ext cx="77252" cy="91997"/>
            </a:xfrm>
            <a:custGeom>
              <a:avLst/>
              <a:gdLst>
                <a:gd name="connsiteX0" fmla="*/ 62865 w 229552"/>
                <a:gd name="connsiteY0" fmla="*/ 160020 h 273367"/>
                <a:gd name="connsiteX1" fmla="*/ 116205 w 229552"/>
                <a:gd name="connsiteY1" fmla="*/ 216217 h 273367"/>
                <a:gd name="connsiteX2" fmla="*/ 167640 w 229552"/>
                <a:gd name="connsiteY2" fmla="*/ 160020 h 273367"/>
                <a:gd name="connsiteX3" fmla="*/ 167640 w 229552"/>
                <a:gd name="connsiteY3" fmla="*/ 0 h 273367"/>
                <a:gd name="connsiteX4" fmla="*/ 229553 w 229552"/>
                <a:gd name="connsiteY4" fmla="*/ 0 h 273367"/>
                <a:gd name="connsiteX5" fmla="*/ 229553 w 229552"/>
                <a:gd name="connsiteY5" fmla="*/ 161925 h 273367"/>
                <a:gd name="connsiteX6" fmla="*/ 117157 w 229552"/>
                <a:gd name="connsiteY6" fmla="*/ 273367 h 273367"/>
                <a:gd name="connsiteX7" fmla="*/ 0 w 229552"/>
                <a:gd name="connsiteY7" fmla="*/ 162878 h 273367"/>
                <a:gd name="connsiteX8" fmla="*/ 0 w 229552"/>
                <a:gd name="connsiteY8" fmla="*/ 952 h 273367"/>
                <a:gd name="connsiteX9" fmla="*/ 61913 w 229552"/>
                <a:gd name="connsiteY9" fmla="*/ 952 h 273367"/>
                <a:gd name="connsiteX10" fmla="*/ 61913 w 229552"/>
                <a:gd name="connsiteY10" fmla="*/ 160020 h 2733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9552" h="273367" fill="norm" stroke="1" extrusionOk="0">
                  <a:moveTo>
                    <a:pt x="62865" y="160020"/>
                  </a:moveTo>
                  <a:cubicBezTo>
                    <a:pt x="62865" y="196215"/>
                    <a:pt x="80963" y="216217"/>
                    <a:pt x="116205" y="216217"/>
                  </a:cubicBezTo>
                  <a:cubicBezTo>
                    <a:pt x="150495" y="216217"/>
                    <a:pt x="167640" y="197167"/>
                    <a:pt x="167640" y="160020"/>
                  </a:cubicBezTo>
                  <a:lnTo>
                    <a:pt x="167640" y="0"/>
                  </a:lnTo>
                  <a:lnTo>
                    <a:pt x="229553" y="0"/>
                  </a:lnTo>
                  <a:lnTo>
                    <a:pt x="229553" y="161925"/>
                  </a:lnTo>
                  <a:cubicBezTo>
                    <a:pt x="229553" y="232410"/>
                    <a:pt x="190500" y="273367"/>
                    <a:pt x="117157" y="273367"/>
                  </a:cubicBezTo>
                  <a:cubicBezTo>
                    <a:pt x="44767" y="273367"/>
                    <a:pt x="0" y="232410"/>
                    <a:pt x="0" y="162878"/>
                  </a:cubicBezTo>
                  <a:lnTo>
                    <a:pt x="0" y="952"/>
                  </a:lnTo>
                  <a:lnTo>
                    <a:pt x="61913" y="952"/>
                  </a:lnTo>
                  <a:lnTo>
                    <a:pt x="61913" y="160020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6" name="Freihandform: Form 186"/>
            <p:cNvSpPr/>
            <p:nvPr/>
          </p:nvSpPr>
          <p:spPr bwMode="auto">
            <a:xfrm>
              <a:off x="1865594" y="487299"/>
              <a:ext cx="20835" cy="131103"/>
            </a:xfrm>
            <a:custGeom>
              <a:avLst/>
              <a:gdLst>
                <a:gd name="connsiteX0" fmla="*/ 61913 w 61912"/>
                <a:gd name="connsiteY0" fmla="*/ 389572 h 389572"/>
                <a:gd name="connsiteX1" fmla="*/ 0 w 61912"/>
                <a:gd name="connsiteY1" fmla="*/ 389572 h 389572"/>
                <a:gd name="connsiteX2" fmla="*/ 0 w 61912"/>
                <a:gd name="connsiteY2" fmla="*/ 14288 h 389572"/>
                <a:gd name="connsiteX3" fmla="*/ 61913 w 61912"/>
                <a:gd name="connsiteY3" fmla="*/ 0 h 389572"/>
                <a:gd name="connsiteX4" fmla="*/ 61913 w 61912"/>
                <a:gd name="connsiteY4" fmla="*/ 389572 h 389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1912" h="389572" fill="norm" stroke="1" extrusionOk="0">
                  <a:moveTo>
                    <a:pt x="61913" y="389572"/>
                  </a:moveTo>
                  <a:lnTo>
                    <a:pt x="0" y="389572"/>
                  </a:lnTo>
                  <a:lnTo>
                    <a:pt x="0" y="14288"/>
                  </a:lnTo>
                  <a:lnTo>
                    <a:pt x="61913" y="0"/>
                  </a:lnTo>
                  <a:lnTo>
                    <a:pt x="61913" y="389572"/>
                  </a:ln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7" name="Freihandform: Form 187"/>
            <p:cNvSpPr/>
            <p:nvPr/>
          </p:nvSpPr>
          <p:spPr bwMode="auto">
            <a:xfrm>
              <a:off x="1905021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8 w 165734"/>
                <a:gd name="connsiteY3" fmla="*/ 282892 h 358140"/>
                <a:gd name="connsiteX4" fmla="*/ 40958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1918 w 165734"/>
                <a:gd name="connsiteY13" fmla="*/ 138113 h 358140"/>
                <a:gd name="connsiteX14" fmla="*/ 101918 w 165734"/>
                <a:gd name="connsiteY14" fmla="*/ 269558 h 358140"/>
                <a:gd name="connsiteX15" fmla="*/ 130493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8" y="331470"/>
                    <a:pt x="40958" y="282892"/>
                  </a:cubicBezTo>
                  <a:lnTo>
                    <a:pt x="40958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1918" y="138113"/>
                  </a:lnTo>
                  <a:lnTo>
                    <a:pt x="101918" y="269558"/>
                  </a:lnTo>
                  <a:cubicBezTo>
                    <a:pt x="101918" y="294322"/>
                    <a:pt x="110490" y="304800"/>
                    <a:pt x="130493" y="304800"/>
                  </a:cubicBezTo>
                  <a:cubicBezTo>
                    <a:pt x="141922" y="303847"/>
                    <a:pt x="155258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8" name="Freihandform: Form 188"/>
            <p:cNvSpPr/>
            <p:nvPr/>
          </p:nvSpPr>
          <p:spPr bwMode="auto">
            <a:xfrm>
              <a:off x="1977144" y="490504"/>
              <a:ext cx="75970" cy="130142"/>
            </a:xfrm>
            <a:custGeom>
              <a:avLst/>
              <a:gdLst>
                <a:gd name="connsiteX0" fmla="*/ 114300 w 225742"/>
                <a:gd name="connsiteY0" fmla="*/ 215265 h 386715"/>
                <a:gd name="connsiteX1" fmla="*/ 164783 w 225742"/>
                <a:gd name="connsiteY1" fmla="*/ 220980 h 386715"/>
                <a:gd name="connsiteX2" fmla="*/ 164783 w 225742"/>
                <a:gd name="connsiteY2" fmla="*/ 211455 h 386715"/>
                <a:gd name="connsiteX3" fmla="*/ 105728 w 225742"/>
                <a:gd name="connsiteY3" fmla="*/ 160020 h 386715"/>
                <a:gd name="connsiteX4" fmla="*/ 38100 w 225742"/>
                <a:gd name="connsiteY4" fmla="*/ 175260 h 386715"/>
                <a:gd name="connsiteX5" fmla="*/ 24765 w 225742"/>
                <a:gd name="connsiteY5" fmla="*/ 122873 h 386715"/>
                <a:gd name="connsiteX6" fmla="*/ 112395 w 225742"/>
                <a:gd name="connsiteY6" fmla="*/ 107633 h 386715"/>
                <a:gd name="connsiteX7" fmla="*/ 225742 w 225742"/>
                <a:gd name="connsiteY7" fmla="*/ 210503 h 386715"/>
                <a:gd name="connsiteX8" fmla="*/ 225742 w 225742"/>
                <a:gd name="connsiteY8" fmla="*/ 381000 h 386715"/>
                <a:gd name="connsiteX9" fmla="*/ 166688 w 225742"/>
                <a:gd name="connsiteY9" fmla="*/ 381000 h 386715"/>
                <a:gd name="connsiteX10" fmla="*/ 166688 w 225742"/>
                <a:gd name="connsiteY10" fmla="*/ 352425 h 386715"/>
                <a:gd name="connsiteX11" fmla="*/ 165735 w 225742"/>
                <a:gd name="connsiteY11" fmla="*/ 352425 h 386715"/>
                <a:gd name="connsiteX12" fmla="*/ 87630 w 225742"/>
                <a:gd name="connsiteY12" fmla="*/ 386715 h 386715"/>
                <a:gd name="connsiteX13" fmla="*/ 0 w 225742"/>
                <a:gd name="connsiteY13" fmla="*/ 301942 h 386715"/>
                <a:gd name="connsiteX14" fmla="*/ 114300 w 225742"/>
                <a:gd name="connsiteY14" fmla="*/ 215265 h 386715"/>
                <a:gd name="connsiteX15" fmla="*/ 63817 w 225742"/>
                <a:gd name="connsiteY15" fmla="*/ 72390 h 386715"/>
                <a:gd name="connsiteX16" fmla="*/ 26670 w 225742"/>
                <a:gd name="connsiteY16" fmla="*/ 36195 h 386715"/>
                <a:gd name="connsiteX17" fmla="*/ 63817 w 225742"/>
                <a:gd name="connsiteY17" fmla="*/ 0 h 386715"/>
                <a:gd name="connsiteX18" fmla="*/ 100965 w 225742"/>
                <a:gd name="connsiteY18" fmla="*/ 36195 h 386715"/>
                <a:gd name="connsiteX19" fmla="*/ 63817 w 225742"/>
                <a:gd name="connsiteY19" fmla="*/ 72390 h 386715"/>
                <a:gd name="connsiteX20" fmla="*/ 103822 w 225742"/>
                <a:gd name="connsiteY20" fmla="*/ 340042 h 386715"/>
                <a:gd name="connsiteX21" fmla="*/ 164783 w 225742"/>
                <a:gd name="connsiteY21" fmla="*/ 307658 h 386715"/>
                <a:gd name="connsiteX22" fmla="*/ 164783 w 225742"/>
                <a:gd name="connsiteY22" fmla="*/ 260985 h 386715"/>
                <a:gd name="connsiteX23" fmla="*/ 120967 w 225742"/>
                <a:gd name="connsiteY23" fmla="*/ 256222 h 386715"/>
                <a:gd name="connsiteX24" fmla="*/ 59055 w 225742"/>
                <a:gd name="connsiteY24" fmla="*/ 300038 h 386715"/>
                <a:gd name="connsiteX25" fmla="*/ 103822 w 225742"/>
                <a:gd name="connsiteY25" fmla="*/ 340042 h 386715"/>
                <a:gd name="connsiteX26" fmla="*/ 172403 w 225742"/>
                <a:gd name="connsiteY26" fmla="*/ 72390 h 386715"/>
                <a:gd name="connsiteX27" fmla="*/ 135255 w 225742"/>
                <a:gd name="connsiteY27" fmla="*/ 36195 h 386715"/>
                <a:gd name="connsiteX28" fmla="*/ 172403 w 225742"/>
                <a:gd name="connsiteY28" fmla="*/ 0 h 386715"/>
                <a:gd name="connsiteX29" fmla="*/ 209550 w 225742"/>
                <a:gd name="connsiteY29" fmla="*/ 36195 h 386715"/>
                <a:gd name="connsiteX30" fmla="*/ 172403 w 225742"/>
                <a:gd name="connsiteY30" fmla="*/ 72390 h 3867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225742" h="386715" fill="norm" stroke="1" extrusionOk="0">
                  <a:moveTo>
                    <a:pt x="114300" y="215265"/>
                  </a:moveTo>
                  <a:cubicBezTo>
                    <a:pt x="131445" y="215265"/>
                    <a:pt x="147638" y="216217"/>
                    <a:pt x="164783" y="220980"/>
                  </a:cubicBezTo>
                  <a:lnTo>
                    <a:pt x="164783" y="211455"/>
                  </a:lnTo>
                  <a:cubicBezTo>
                    <a:pt x="164783" y="177165"/>
                    <a:pt x="144780" y="160020"/>
                    <a:pt x="105728" y="160020"/>
                  </a:cubicBezTo>
                  <a:cubicBezTo>
                    <a:pt x="83820" y="160020"/>
                    <a:pt x="60008" y="164783"/>
                    <a:pt x="38100" y="175260"/>
                  </a:cubicBezTo>
                  <a:lnTo>
                    <a:pt x="24765" y="122873"/>
                  </a:lnTo>
                  <a:cubicBezTo>
                    <a:pt x="49530" y="113348"/>
                    <a:pt x="81915" y="107633"/>
                    <a:pt x="112395" y="107633"/>
                  </a:cubicBezTo>
                  <a:cubicBezTo>
                    <a:pt x="187642" y="107633"/>
                    <a:pt x="225742" y="142875"/>
                    <a:pt x="225742" y="210503"/>
                  </a:cubicBezTo>
                  <a:lnTo>
                    <a:pt x="225742" y="381000"/>
                  </a:lnTo>
                  <a:lnTo>
                    <a:pt x="166688" y="381000"/>
                  </a:lnTo>
                  <a:lnTo>
                    <a:pt x="166688" y="352425"/>
                  </a:lnTo>
                  <a:lnTo>
                    <a:pt x="165735" y="352425"/>
                  </a:lnTo>
                  <a:cubicBezTo>
                    <a:pt x="142875" y="376238"/>
                    <a:pt x="119063" y="386715"/>
                    <a:pt x="87630" y="386715"/>
                  </a:cubicBezTo>
                  <a:cubicBezTo>
                    <a:pt x="34290" y="386715"/>
                    <a:pt x="0" y="353378"/>
                    <a:pt x="0" y="301942"/>
                  </a:cubicBezTo>
                  <a:cubicBezTo>
                    <a:pt x="0" y="245745"/>
                    <a:pt x="40005" y="215265"/>
                    <a:pt x="114300" y="215265"/>
                  </a:cubicBezTo>
                  <a:close/>
                  <a:moveTo>
                    <a:pt x="63817" y="72390"/>
                  </a:moveTo>
                  <a:cubicBezTo>
                    <a:pt x="43815" y="72390"/>
                    <a:pt x="26670" y="55245"/>
                    <a:pt x="26670" y="36195"/>
                  </a:cubicBezTo>
                  <a:cubicBezTo>
                    <a:pt x="26670" y="17145"/>
                    <a:pt x="43815" y="0"/>
                    <a:pt x="63817" y="0"/>
                  </a:cubicBezTo>
                  <a:cubicBezTo>
                    <a:pt x="83820" y="0"/>
                    <a:pt x="100965" y="17145"/>
                    <a:pt x="100965" y="36195"/>
                  </a:cubicBezTo>
                  <a:cubicBezTo>
                    <a:pt x="100965" y="56198"/>
                    <a:pt x="83820" y="72390"/>
                    <a:pt x="63817" y="72390"/>
                  </a:cubicBezTo>
                  <a:close/>
                  <a:moveTo>
                    <a:pt x="103822" y="340042"/>
                  </a:moveTo>
                  <a:cubicBezTo>
                    <a:pt x="126683" y="340042"/>
                    <a:pt x="147638" y="328613"/>
                    <a:pt x="164783" y="307658"/>
                  </a:cubicBezTo>
                  <a:lnTo>
                    <a:pt x="164783" y="260985"/>
                  </a:lnTo>
                  <a:cubicBezTo>
                    <a:pt x="150495" y="257175"/>
                    <a:pt x="135255" y="256222"/>
                    <a:pt x="120967" y="256222"/>
                  </a:cubicBezTo>
                  <a:cubicBezTo>
                    <a:pt x="81915" y="256222"/>
                    <a:pt x="59055" y="271463"/>
                    <a:pt x="59055" y="300038"/>
                  </a:cubicBezTo>
                  <a:cubicBezTo>
                    <a:pt x="59055" y="324803"/>
                    <a:pt x="76200" y="340042"/>
                    <a:pt x="103822" y="340042"/>
                  </a:cubicBezTo>
                  <a:close/>
                  <a:moveTo>
                    <a:pt x="172403" y="72390"/>
                  </a:moveTo>
                  <a:cubicBezTo>
                    <a:pt x="152400" y="72390"/>
                    <a:pt x="135255" y="55245"/>
                    <a:pt x="135255" y="36195"/>
                  </a:cubicBezTo>
                  <a:cubicBezTo>
                    <a:pt x="135255" y="17145"/>
                    <a:pt x="152400" y="0"/>
                    <a:pt x="172403" y="0"/>
                  </a:cubicBezTo>
                  <a:cubicBezTo>
                    <a:pt x="192405" y="0"/>
                    <a:pt x="209550" y="17145"/>
                    <a:pt x="209550" y="36195"/>
                  </a:cubicBezTo>
                  <a:cubicBezTo>
                    <a:pt x="209550" y="56198"/>
                    <a:pt x="192405" y="72390"/>
                    <a:pt x="172403" y="72390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  <p:sp>
          <p:nvSpPr>
            <p:cNvPr id="189" name="Freihandform: Form 189"/>
            <p:cNvSpPr/>
            <p:nvPr/>
          </p:nvSpPr>
          <p:spPr bwMode="auto">
            <a:xfrm>
              <a:off x="2069462" y="500119"/>
              <a:ext cx="55775" cy="120526"/>
            </a:xfrm>
            <a:custGeom>
              <a:avLst/>
              <a:gdLst>
                <a:gd name="connsiteX0" fmla="*/ 165735 w 165734"/>
                <a:gd name="connsiteY0" fmla="*/ 295275 h 358140"/>
                <a:gd name="connsiteX1" fmla="*/ 165735 w 165734"/>
                <a:gd name="connsiteY1" fmla="*/ 348615 h 358140"/>
                <a:gd name="connsiteX2" fmla="*/ 113347 w 165734"/>
                <a:gd name="connsiteY2" fmla="*/ 358140 h 358140"/>
                <a:gd name="connsiteX3" fmla="*/ 40957 w 165734"/>
                <a:gd name="connsiteY3" fmla="*/ 282892 h 358140"/>
                <a:gd name="connsiteX4" fmla="*/ 40957 w 165734"/>
                <a:gd name="connsiteY4" fmla="*/ 137160 h 358140"/>
                <a:gd name="connsiteX5" fmla="*/ 0 w 165734"/>
                <a:gd name="connsiteY5" fmla="*/ 137160 h 358140"/>
                <a:gd name="connsiteX6" fmla="*/ 0 w 165734"/>
                <a:gd name="connsiteY6" fmla="*/ 85725 h 358140"/>
                <a:gd name="connsiteX7" fmla="*/ 40005 w 165734"/>
                <a:gd name="connsiteY7" fmla="*/ 85725 h 358140"/>
                <a:gd name="connsiteX8" fmla="*/ 40005 w 165734"/>
                <a:gd name="connsiteY8" fmla="*/ 13335 h 358140"/>
                <a:gd name="connsiteX9" fmla="*/ 101918 w 165734"/>
                <a:gd name="connsiteY9" fmla="*/ 0 h 358140"/>
                <a:gd name="connsiteX10" fmla="*/ 101918 w 165734"/>
                <a:gd name="connsiteY10" fmla="*/ 86677 h 358140"/>
                <a:gd name="connsiteX11" fmla="*/ 165735 w 165734"/>
                <a:gd name="connsiteY11" fmla="*/ 86677 h 358140"/>
                <a:gd name="connsiteX12" fmla="*/ 165735 w 165734"/>
                <a:gd name="connsiteY12" fmla="*/ 138113 h 358140"/>
                <a:gd name="connsiteX13" fmla="*/ 102870 w 165734"/>
                <a:gd name="connsiteY13" fmla="*/ 138113 h 358140"/>
                <a:gd name="connsiteX14" fmla="*/ 102870 w 165734"/>
                <a:gd name="connsiteY14" fmla="*/ 269558 h 358140"/>
                <a:gd name="connsiteX15" fmla="*/ 131445 w 165734"/>
                <a:gd name="connsiteY15" fmla="*/ 304800 h 358140"/>
                <a:gd name="connsiteX16" fmla="*/ 165735 w 165734"/>
                <a:gd name="connsiteY16" fmla="*/ 295275 h 3581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5734" h="358140" fill="norm" stroke="1" extrusionOk="0">
                  <a:moveTo>
                    <a:pt x="165735" y="295275"/>
                  </a:moveTo>
                  <a:lnTo>
                    <a:pt x="165735" y="348615"/>
                  </a:lnTo>
                  <a:cubicBezTo>
                    <a:pt x="152400" y="355283"/>
                    <a:pt x="131445" y="358140"/>
                    <a:pt x="113347" y="358140"/>
                  </a:cubicBezTo>
                  <a:cubicBezTo>
                    <a:pt x="66675" y="358140"/>
                    <a:pt x="40957" y="331470"/>
                    <a:pt x="40957" y="282892"/>
                  </a:cubicBezTo>
                  <a:lnTo>
                    <a:pt x="40957" y="137160"/>
                  </a:lnTo>
                  <a:lnTo>
                    <a:pt x="0" y="137160"/>
                  </a:lnTo>
                  <a:lnTo>
                    <a:pt x="0" y="85725"/>
                  </a:lnTo>
                  <a:lnTo>
                    <a:pt x="40005" y="85725"/>
                  </a:lnTo>
                  <a:lnTo>
                    <a:pt x="40005" y="13335"/>
                  </a:lnTo>
                  <a:lnTo>
                    <a:pt x="101918" y="0"/>
                  </a:lnTo>
                  <a:lnTo>
                    <a:pt x="101918" y="86677"/>
                  </a:lnTo>
                  <a:lnTo>
                    <a:pt x="165735" y="86677"/>
                  </a:lnTo>
                  <a:lnTo>
                    <a:pt x="165735" y="138113"/>
                  </a:lnTo>
                  <a:lnTo>
                    <a:pt x="102870" y="138113"/>
                  </a:lnTo>
                  <a:lnTo>
                    <a:pt x="102870" y="269558"/>
                  </a:lnTo>
                  <a:cubicBezTo>
                    <a:pt x="102870" y="294322"/>
                    <a:pt x="111443" y="304800"/>
                    <a:pt x="131445" y="304800"/>
                  </a:cubicBezTo>
                  <a:cubicBezTo>
                    <a:pt x="142875" y="303847"/>
                    <a:pt x="155257" y="300038"/>
                    <a:pt x="165735" y="295275"/>
                  </a:cubicBezTo>
                  <a:close/>
                </a:path>
              </a:pathLst>
            </a:custGeom>
            <a:solidFill>
              <a:schemeClr val="tx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>
                <a:defRPr/>
              </a:pPr>
              <a:endParaRPr lang="de-DE"/>
            </a:p>
          </p:txBody>
        </p:sp>
      </p:grpSp>
      <p:sp>
        <p:nvSpPr>
          <p:cNvPr id="74362046" name="Freihandform: Form 87"/>
          <p:cNvSpPr/>
          <p:nvPr userDrawn="1"/>
        </p:nvSpPr>
        <p:spPr bwMode="auto">
          <a:xfrm>
            <a:off x="10272966" y="300704"/>
            <a:ext cx="1403903" cy="535987"/>
          </a:xfrm>
          <a:custGeom>
            <a:avLst/>
            <a:gdLst>
              <a:gd name="connsiteX0" fmla="*/ 0 w 1456912"/>
              <a:gd name="connsiteY0" fmla="*/ 51854 h 556225"/>
              <a:gd name="connsiteX1" fmla="*/ 28188 w 1456912"/>
              <a:gd name="connsiteY1" fmla="*/ 23666 h 556225"/>
              <a:gd name="connsiteX2" fmla="*/ 28188 w 1456912"/>
              <a:gd name="connsiteY2" fmla="*/ 535557 h 556225"/>
              <a:gd name="connsiteX3" fmla="*/ 0 w 1456912"/>
              <a:gd name="connsiteY3" fmla="*/ 535557 h 556225"/>
              <a:gd name="connsiteX4" fmla="*/ 0 w 1456912"/>
              <a:gd name="connsiteY4" fmla="*/ 51854 h 556225"/>
              <a:gd name="connsiteX5" fmla="*/ 84564 w 1456912"/>
              <a:gd name="connsiteY5" fmla="*/ 28188 h 556225"/>
              <a:gd name="connsiteX6" fmla="*/ 422811 w 1456912"/>
              <a:gd name="connsiteY6" fmla="*/ 28188 h 556225"/>
              <a:gd name="connsiteX7" fmla="*/ 422811 w 1456912"/>
              <a:gd name="connsiteY7" fmla="*/ 0 h 556225"/>
              <a:gd name="connsiteX8" fmla="*/ 56376 w 1456912"/>
              <a:gd name="connsiteY8" fmla="*/ 0 h 556225"/>
              <a:gd name="connsiteX9" fmla="*/ 56376 w 1456912"/>
              <a:gd name="connsiteY9" fmla="*/ 338244 h 556225"/>
              <a:gd name="connsiteX10" fmla="*/ 367711 w 1456912"/>
              <a:gd name="connsiteY10" fmla="*/ 338244 h 556225"/>
              <a:gd name="connsiteX11" fmla="*/ 367711 w 1456912"/>
              <a:gd name="connsiteY11" fmla="*/ 310062 h 556225"/>
              <a:gd name="connsiteX12" fmla="*/ 84564 w 1456912"/>
              <a:gd name="connsiteY12" fmla="*/ 310062 h 556225"/>
              <a:gd name="connsiteX13" fmla="*/ 84564 w 1456912"/>
              <a:gd name="connsiteY13" fmla="*/ 28188 h 556225"/>
              <a:gd name="connsiteX14" fmla="*/ 410152 w 1456912"/>
              <a:gd name="connsiteY14" fmla="*/ 253686 h 556225"/>
              <a:gd name="connsiteX15" fmla="*/ 140937 w 1456912"/>
              <a:gd name="connsiteY15" fmla="*/ 253686 h 556225"/>
              <a:gd name="connsiteX16" fmla="*/ 140937 w 1456912"/>
              <a:gd name="connsiteY16" fmla="*/ 140940 h 556225"/>
              <a:gd name="connsiteX17" fmla="*/ 371171 w 1456912"/>
              <a:gd name="connsiteY17" fmla="*/ 140940 h 556225"/>
              <a:gd name="connsiteX18" fmla="*/ 399359 w 1456912"/>
              <a:gd name="connsiteY18" fmla="*/ 112752 h 556225"/>
              <a:gd name="connsiteX19" fmla="*/ 140937 w 1456912"/>
              <a:gd name="connsiteY19" fmla="*/ 112752 h 556225"/>
              <a:gd name="connsiteX20" fmla="*/ 140937 w 1456912"/>
              <a:gd name="connsiteY20" fmla="*/ 84564 h 556225"/>
              <a:gd name="connsiteX21" fmla="*/ 422811 w 1456912"/>
              <a:gd name="connsiteY21" fmla="*/ 84564 h 556225"/>
              <a:gd name="connsiteX22" fmla="*/ 422811 w 1456912"/>
              <a:gd name="connsiteY22" fmla="*/ 56376 h 556225"/>
              <a:gd name="connsiteX23" fmla="*/ 112749 w 1456912"/>
              <a:gd name="connsiteY23" fmla="*/ 56376 h 556225"/>
              <a:gd name="connsiteX24" fmla="*/ 112749 w 1456912"/>
              <a:gd name="connsiteY24" fmla="*/ 281874 h 556225"/>
              <a:gd name="connsiteX25" fmla="*/ 382334 w 1456912"/>
              <a:gd name="connsiteY25" fmla="*/ 281874 h 556225"/>
              <a:gd name="connsiteX26" fmla="*/ 410152 w 1456912"/>
              <a:gd name="connsiteY26" fmla="*/ 253686 h 556225"/>
              <a:gd name="connsiteX27" fmla="*/ 56376 w 1456912"/>
              <a:gd name="connsiteY27" fmla="*/ 535557 h 556225"/>
              <a:gd name="connsiteX28" fmla="*/ 84564 w 1456912"/>
              <a:gd name="connsiteY28" fmla="*/ 535557 h 556225"/>
              <a:gd name="connsiteX29" fmla="*/ 84564 w 1456912"/>
              <a:gd name="connsiteY29" fmla="*/ 394620 h 556225"/>
              <a:gd name="connsiteX30" fmla="*/ 112752 w 1456912"/>
              <a:gd name="connsiteY30" fmla="*/ 394620 h 556225"/>
              <a:gd name="connsiteX31" fmla="*/ 112752 w 1456912"/>
              <a:gd name="connsiteY31" fmla="*/ 511890 h 556225"/>
              <a:gd name="connsiteX32" fmla="*/ 140940 w 1456912"/>
              <a:gd name="connsiteY32" fmla="*/ 483705 h 556225"/>
              <a:gd name="connsiteX33" fmla="*/ 140940 w 1456912"/>
              <a:gd name="connsiteY33" fmla="*/ 394620 h 556225"/>
              <a:gd name="connsiteX34" fmla="*/ 367714 w 1456912"/>
              <a:gd name="connsiteY34" fmla="*/ 394620 h 556225"/>
              <a:gd name="connsiteX35" fmla="*/ 367714 w 1456912"/>
              <a:gd name="connsiteY35" fmla="*/ 366435 h 556225"/>
              <a:gd name="connsiteX36" fmla="*/ 56376 w 1456912"/>
              <a:gd name="connsiteY36" fmla="*/ 366435 h 556225"/>
              <a:gd name="connsiteX37" fmla="*/ 56376 w 1456912"/>
              <a:gd name="connsiteY37" fmla="*/ 535557 h 556225"/>
              <a:gd name="connsiteX38" fmla="*/ 1428724 w 1456912"/>
              <a:gd name="connsiteY38" fmla="*/ 0 h 556225"/>
              <a:gd name="connsiteX39" fmla="*/ 1428724 w 1456912"/>
              <a:gd name="connsiteY39" fmla="*/ 324156 h 556225"/>
              <a:gd name="connsiteX40" fmla="*/ 1316539 w 1456912"/>
              <a:gd name="connsiteY40" fmla="*/ 514089 h 556225"/>
              <a:gd name="connsiteX41" fmla="*/ 1315903 w 1456912"/>
              <a:gd name="connsiteY41" fmla="*/ 513258 h 556225"/>
              <a:gd name="connsiteX42" fmla="*/ 1400536 w 1456912"/>
              <a:gd name="connsiteY42" fmla="*/ 351869 h 556225"/>
              <a:gd name="connsiteX43" fmla="*/ 1400536 w 1456912"/>
              <a:gd name="connsiteY43" fmla="*/ 3 h 556225"/>
              <a:gd name="connsiteX44" fmla="*/ 1372348 w 1456912"/>
              <a:gd name="connsiteY44" fmla="*/ 3 h 556225"/>
              <a:gd name="connsiteX45" fmla="*/ 1372348 w 1456912"/>
              <a:gd name="connsiteY45" fmla="*/ 351400 h 556225"/>
              <a:gd name="connsiteX46" fmla="*/ 1189132 w 1456912"/>
              <a:gd name="connsiteY46" fmla="*/ 528510 h 556225"/>
              <a:gd name="connsiteX47" fmla="*/ 1005916 w 1456912"/>
              <a:gd name="connsiteY47" fmla="*/ 351400 h 556225"/>
              <a:gd name="connsiteX48" fmla="*/ 1005916 w 1456912"/>
              <a:gd name="connsiteY48" fmla="*/ 23666 h 556225"/>
              <a:gd name="connsiteX49" fmla="*/ 977728 w 1456912"/>
              <a:gd name="connsiteY49" fmla="*/ 51854 h 556225"/>
              <a:gd name="connsiteX50" fmla="*/ 977728 w 1456912"/>
              <a:gd name="connsiteY50" fmla="*/ 351869 h 556225"/>
              <a:gd name="connsiteX51" fmla="*/ 1189132 w 1456912"/>
              <a:gd name="connsiteY51" fmla="*/ 556226 h 556225"/>
              <a:gd name="connsiteX52" fmla="*/ 1217320 w 1456912"/>
              <a:gd name="connsiteY52" fmla="*/ 556226 h 556225"/>
              <a:gd name="connsiteX53" fmla="*/ 1456912 w 1456912"/>
              <a:gd name="connsiteY53" fmla="*/ 324566 h 556225"/>
              <a:gd name="connsiteX54" fmla="*/ 1456912 w 1456912"/>
              <a:gd name="connsiteY54" fmla="*/ 0 h 556225"/>
              <a:gd name="connsiteX55" fmla="*/ 1428724 w 1456912"/>
              <a:gd name="connsiteY55" fmla="*/ 0 h 556225"/>
              <a:gd name="connsiteX56" fmla="*/ 1189132 w 1456912"/>
              <a:gd name="connsiteY56" fmla="*/ 500322 h 556225"/>
              <a:gd name="connsiteX57" fmla="*/ 1344160 w 1456912"/>
              <a:gd name="connsiteY57" fmla="*/ 351400 h 556225"/>
              <a:gd name="connsiteX58" fmla="*/ 1344160 w 1456912"/>
              <a:gd name="connsiteY58" fmla="*/ 351400 h 556225"/>
              <a:gd name="connsiteX59" fmla="*/ 1344160 w 1456912"/>
              <a:gd name="connsiteY59" fmla="*/ 23666 h 556225"/>
              <a:gd name="connsiteX60" fmla="*/ 1315972 w 1456912"/>
              <a:gd name="connsiteY60" fmla="*/ 51854 h 556225"/>
              <a:gd name="connsiteX61" fmla="*/ 1315972 w 1456912"/>
              <a:gd name="connsiteY61" fmla="*/ 324153 h 556225"/>
              <a:gd name="connsiteX62" fmla="*/ 1217317 w 1456912"/>
              <a:gd name="connsiteY62" fmla="*/ 415761 h 556225"/>
              <a:gd name="connsiteX63" fmla="*/ 1118662 w 1456912"/>
              <a:gd name="connsiteY63" fmla="*/ 324153 h 556225"/>
              <a:gd name="connsiteX64" fmla="*/ 1118662 w 1456912"/>
              <a:gd name="connsiteY64" fmla="*/ 3 h 556225"/>
              <a:gd name="connsiteX65" fmla="*/ 1090474 w 1456912"/>
              <a:gd name="connsiteY65" fmla="*/ 3 h 556225"/>
              <a:gd name="connsiteX66" fmla="*/ 1090474 w 1456912"/>
              <a:gd name="connsiteY66" fmla="*/ 324156 h 556225"/>
              <a:gd name="connsiteX67" fmla="*/ 1217317 w 1456912"/>
              <a:gd name="connsiteY67" fmla="*/ 443951 h 556225"/>
              <a:gd name="connsiteX68" fmla="*/ 1304349 w 1456912"/>
              <a:gd name="connsiteY68" fmla="*/ 404889 h 556225"/>
              <a:gd name="connsiteX69" fmla="*/ 1304982 w 1456912"/>
              <a:gd name="connsiteY69" fmla="*/ 405720 h 556225"/>
              <a:gd name="connsiteX70" fmla="*/ 1189129 w 1456912"/>
              <a:gd name="connsiteY70" fmla="*/ 472139 h 556225"/>
              <a:gd name="connsiteX71" fmla="*/ 1062303 w 1456912"/>
              <a:gd name="connsiteY71" fmla="*/ 352344 h 556225"/>
              <a:gd name="connsiteX72" fmla="*/ 1062286 w 1456912"/>
              <a:gd name="connsiteY72" fmla="*/ 352344 h 556225"/>
              <a:gd name="connsiteX73" fmla="*/ 1062286 w 1456912"/>
              <a:gd name="connsiteY73" fmla="*/ 3 h 556225"/>
              <a:gd name="connsiteX74" fmla="*/ 1034098 w 1456912"/>
              <a:gd name="connsiteY74" fmla="*/ 3 h 556225"/>
              <a:gd name="connsiteX75" fmla="*/ 1034098 w 1456912"/>
              <a:gd name="connsiteY75" fmla="*/ 352341 h 556225"/>
              <a:gd name="connsiteX76" fmla="*/ 1034113 w 1456912"/>
              <a:gd name="connsiteY76" fmla="*/ 352341 h 556225"/>
              <a:gd name="connsiteX77" fmla="*/ 1189132 w 1456912"/>
              <a:gd name="connsiteY77" fmla="*/ 500322 h 556225"/>
              <a:gd name="connsiteX78" fmla="*/ 562774 w 1456912"/>
              <a:gd name="connsiteY78" fmla="*/ 366435 h 556225"/>
              <a:gd name="connsiteX79" fmla="*/ 491494 w 1456912"/>
              <a:gd name="connsiteY79" fmla="*/ 535557 h 556225"/>
              <a:gd name="connsiteX80" fmla="*/ 519684 w 1456912"/>
              <a:gd name="connsiteY80" fmla="*/ 535554 h 556225"/>
              <a:gd name="connsiteX81" fmla="*/ 519682 w 1456912"/>
              <a:gd name="connsiteY81" fmla="*/ 535557 h 556225"/>
              <a:gd name="connsiteX82" fmla="*/ 519684 w 1456912"/>
              <a:gd name="connsiteY82" fmla="*/ 535557 h 556225"/>
              <a:gd name="connsiteX83" fmla="*/ 555322 w 1456912"/>
              <a:gd name="connsiteY83" fmla="*/ 450996 h 556225"/>
              <a:gd name="connsiteX84" fmla="*/ 794138 w 1456912"/>
              <a:gd name="connsiteY84" fmla="*/ 450996 h 556225"/>
              <a:gd name="connsiteX85" fmla="*/ 829744 w 1456912"/>
              <a:gd name="connsiteY85" fmla="*/ 535557 h 556225"/>
              <a:gd name="connsiteX86" fmla="*/ 857932 w 1456912"/>
              <a:gd name="connsiteY86" fmla="*/ 535557 h 556225"/>
              <a:gd name="connsiteX87" fmla="*/ 810457 w 1456912"/>
              <a:gd name="connsiteY87" fmla="*/ 422808 h 556225"/>
              <a:gd name="connsiteX88" fmla="*/ 567200 w 1456912"/>
              <a:gd name="connsiteY88" fmla="*/ 422808 h 556225"/>
              <a:gd name="connsiteX89" fmla="*/ 579078 w 1456912"/>
              <a:gd name="connsiteY89" fmla="*/ 394620 h 556225"/>
              <a:gd name="connsiteX90" fmla="*/ 826776 w 1456912"/>
              <a:gd name="connsiteY90" fmla="*/ 394620 h 556225"/>
              <a:gd name="connsiteX91" fmla="*/ 886120 w 1456912"/>
              <a:gd name="connsiteY91" fmla="*/ 535557 h 556225"/>
              <a:gd name="connsiteX92" fmla="*/ 914308 w 1456912"/>
              <a:gd name="connsiteY92" fmla="*/ 535557 h 556225"/>
              <a:gd name="connsiteX93" fmla="*/ 843097 w 1456912"/>
              <a:gd name="connsiteY93" fmla="*/ 366435 h 556225"/>
              <a:gd name="connsiteX94" fmla="*/ 562774 w 1456912"/>
              <a:gd name="connsiteY94" fmla="*/ 366435 h 556225"/>
              <a:gd name="connsiteX95" fmla="*/ 604248 w 1456912"/>
              <a:gd name="connsiteY95" fmla="*/ 0 h 556225"/>
              <a:gd name="connsiteX96" fmla="*/ 397091 w 1456912"/>
              <a:gd name="connsiteY96" fmla="*/ 491374 h 556225"/>
              <a:gd name="connsiteX97" fmla="*/ 415032 w 1456912"/>
              <a:gd name="connsiteY97" fmla="*/ 515732 h 556225"/>
              <a:gd name="connsiteX98" fmla="*/ 632437 w 1456912"/>
              <a:gd name="connsiteY98" fmla="*/ 0 h 556225"/>
              <a:gd name="connsiteX99" fmla="*/ 604248 w 1456912"/>
              <a:gd name="connsiteY99" fmla="*/ 0 h 556225"/>
              <a:gd name="connsiteX100" fmla="*/ 716998 w 1456912"/>
              <a:gd name="connsiteY100" fmla="*/ 3 h 556225"/>
              <a:gd name="connsiteX101" fmla="*/ 934130 w 1456912"/>
              <a:gd name="connsiteY101" fmla="*/ 515735 h 556225"/>
              <a:gd name="connsiteX102" fmla="*/ 952028 w 1456912"/>
              <a:gd name="connsiteY102" fmla="*/ 491377 h 556225"/>
              <a:gd name="connsiteX103" fmla="*/ 745186 w 1456912"/>
              <a:gd name="connsiteY103" fmla="*/ 3 h 556225"/>
              <a:gd name="connsiteX104" fmla="*/ 716998 w 1456912"/>
              <a:gd name="connsiteY104" fmla="*/ 3 h 556225"/>
              <a:gd name="connsiteX105" fmla="*/ 546409 w 1456912"/>
              <a:gd name="connsiteY105" fmla="*/ 338247 h 556225"/>
              <a:gd name="connsiteX106" fmla="*/ 463042 w 1456912"/>
              <a:gd name="connsiteY106" fmla="*/ 535557 h 556225"/>
              <a:gd name="connsiteX107" fmla="*/ 434854 w 1456912"/>
              <a:gd name="connsiteY107" fmla="*/ 535557 h 556225"/>
              <a:gd name="connsiteX108" fmla="*/ 646528 w 1456912"/>
              <a:gd name="connsiteY108" fmla="*/ 33467 h 556225"/>
              <a:gd name="connsiteX109" fmla="*/ 762988 w 1456912"/>
              <a:gd name="connsiteY109" fmla="*/ 310059 h 556225"/>
              <a:gd name="connsiteX110" fmla="*/ 791176 w 1456912"/>
              <a:gd name="connsiteY110" fmla="*/ 310059 h 556225"/>
              <a:gd name="connsiteX111" fmla="*/ 660624 w 1456912"/>
              <a:gd name="connsiteY111" fmla="*/ 3 h 556225"/>
              <a:gd name="connsiteX112" fmla="*/ 688812 w 1456912"/>
              <a:gd name="connsiteY112" fmla="*/ 3 h 556225"/>
              <a:gd name="connsiteX113" fmla="*/ 831231 w 1456912"/>
              <a:gd name="connsiteY113" fmla="*/ 338247 h 556225"/>
              <a:gd name="connsiteX114" fmla="*/ 546409 w 1456912"/>
              <a:gd name="connsiteY114" fmla="*/ 338247 h 556225"/>
              <a:gd name="connsiteX115" fmla="*/ 674788 w 1456912"/>
              <a:gd name="connsiteY115" fmla="*/ 167531 h 556225"/>
              <a:gd name="connsiteX116" fmla="*/ 614721 w 1456912"/>
              <a:gd name="connsiteY116" fmla="*/ 310062 h 556225"/>
              <a:gd name="connsiteX117" fmla="*/ 734800 w 1456912"/>
              <a:gd name="connsiteY117" fmla="*/ 310062 h 556225"/>
              <a:gd name="connsiteX118" fmla="*/ 674788 w 1456912"/>
              <a:gd name="connsiteY118" fmla="*/ 167531 h 556225"/>
              <a:gd name="connsiteX119" fmla="*/ 558275 w 1456912"/>
              <a:gd name="connsiteY119" fmla="*/ 310062 h 556225"/>
              <a:gd name="connsiteX120" fmla="*/ 586535 w 1456912"/>
              <a:gd name="connsiteY120" fmla="*/ 310062 h 556225"/>
              <a:gd name="connsiteX121" fmla="*/ 660703 w 1456912"/>
              <a:gd name="connsiteY121" fmla="*/ 134072 h 556225"/>
              <a:gd name="connsiteX122" fmla="*/ 646588 w 1456912"/>
              <a:gd name="connsiteY122" fmla="*/ 100553 h 556225"/>
              <a:gd name="connsiteX123" fmla="*/ 558275 w 1456912"/>
              <a:gd name="connsiteY123" fmla="*/ 310062 h 556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1456912" h="556225" fill="norm" stroke="1" extrusionOk="0">
                <a:moveTo>
                  <a:pt x="0" y="51854"/>
                </a:moveTo>
                <a:lnTo>
                  <a:pt x="28188" y="23666"/>
                </a:lnTo>
                <a:lnTo>
                  <a:pt x="28188" y="535557"/>
                </a:lnTo>
                <a:lnTo>
                  <a:pt x="0" y="535557"/>
                </a:lnTo>
                <a:lnTo>
                  <a:pt x="0" y="51854"/>
                </a:lnTo>
                <a:close/>
                <a:moveTo>
                  <a:pt x="84564" y="28188"/>
                </a:moveTo>
                <a:lnTo>
                  <a:pt x="422811" y="28188"/>
                </a:lnTo>
                <a:lnTo>
                  <a:pt x="422811" y="0"/>
                </a:lnTo>
                <a:lnTo>
                  <a:pt x="56376" y="0"/>
                </a:lnTo>
                <a:lnTo>
                  <a:pt x="56376" y="338244"/>
                </a:lnTo>
                <a:lnTo>
                  <a:pt x="367711" y="338244"/>
                </a:lnTo>
                <a:lnTo>
                  <a:pt x="367711" y="310062"/>
                </a:lnTo>
                <a:lnTo>
                  <a:pt x="84564" y="310062"/>
                </a:lnTo>
                <a:lnTo>
                  <a:pt x="84564" y="28188"/>
                </a:lnTo>
                <a:close/>
                <a:moveTo>
                  <a:pt x="410152" y="253686"/>
                </a:moveTo>
                <a:lnTo>
                  <a:pt x="140937" y="253686"/>
                </a:lnTo>
                <a:lnTo>
                  <a:pt x="140937" y="140940"/>
                </a:lnTo>
                <a:lnTo>
                  <a:pt x="371171" y="140940"/>
                </a:lnTo>
                <a:lnTo>
                  <a:pt x="399359" y="112752"/>
                </a:lnTo>
                <a:lnTo>
                  <a:pt x="140937" y="112752"/>
                </a:lnTo>
                <a:lnTo>
                  <a:pt x="140937" y="84564"/>
                </a:lnTo>
                <a:lnTo>
                  <a:pt x="422811" y="84564"/>
                </a:lnTo>
                <a:lnTo>
                  <a:pt x="422811" y="56376"/>
                </a:lnTo>
                <a:lnTo>
                  <a:pt x="112749" y="56376"/>
                </a:lnTo>
                <a:lnTo>
                  <a:pt x="112749" y="281874"/>
                </a:lnTo>
                <a:lnTo>
                  <a:pt x="382334" y="281874"/>
                </a:lnTo>
                <a:lnTo>
                  <a:pt x="410152" y="253686"/>
                </a:lnTo>
                <a:close/>
                <a:moveTo>
                  <a:pt x="56376" y="535557"/>
                </a:moveTo>
                <a:lnTo>
                  <a:pt x="84564" y="535557"/>
                </a:lnTo>
                <a:lnTo>
                  <a:pt x="84564" y="394620"/>
                </a:lnTo>
                <a:lnTo>
                  <a:pt x="112752" y="394620"/>
                </a:lnTo>
                <a:lnTo>
                  <a:pt x="112752" y="511890"/>
                </a:lnTo>
                <a:lnTo>
                  <a:pt x="140940" y="483705"/>
                </a:lnTo>
                <a:lnTo>
                  <a:pt x="140940" y="394620"/>
                </a:lnTo>
                <a:lnTo>
                  <a:pt x="367714" y="394620"/>
                </a:lnTo>
                <a:lnTo>
                  <a:pt x="367714" y="366435"/>
                </a:lnTo>
                <a:lnTo>
                  <a:pt x="56376" y="366435"/>
                </a:lnTo>
                <a:lnTo>
                  <a:pt x="56376" y="535557"/>
                </a:lnTo>
                <a:close/>
                <a:moveTo>
                  <a:pt x="1428724" y="0"/>
                </a:moveTo>
                <a:lnTo>
                  <a:pt x="1428724" y="324156"/>
                </a:lnTo>
                <a:cubicBezTo>
                  <a:pt x="1428724" y="399584"/>
                  <a:pt x="1395069" y="464387"/>
                  <a:pt x="1316539" y="514089"/>
                </a:cubicBezTo>
                <a:lnTo>
                  <a:pt x="1315903" y="513258"/>
                </a:lnTo>
                <a:cubicBezTo>
                  <a:pt x="1367503" y="472336"/>
                  <a:pt x="1400536" y="419773"/>
                  <a:pt x="1400536" y="351869"/>
                </a:cubicBezTo>
                <a:lnTo>
                  <a:pt x="1400536" y="3"/>
                </a:lnTo>
                <a:lnTo>
                  <a:pt x="1372348" y="3"/>
                </a:lnTo>
                <a:lnTo>
                  <a:pt x="1372348" y="351400"/>
                </a:lnTo>
                <a:cubicBezTo>
                  <a:pt x="1372348" y="452590"/>
                  <a:pt x="1290318" y="528510"/>
                  <a:pt x="1189132" y="528510"/>
                </a:cubicBezTo>
                <a:cubicBezTo>
                  <a:pt x="1087946" y="528510"/>
                  <a:pt x="1005916" y="452587"/>
                  <a:pt x="1005916" y="351400"/>
                </a:cubicBezTo>
                <a:lnTo>
                  <a:pt x="1005916" y="23666"/>
                </a:lnTo>
                <a:lnTo>
                  <a:pt x="977728" y="51854"/>
                </a:lnTo>
                <a:lnTo>
                  <a:pt x="977728" y="351869"/>
                </a:lnTo>
                <a:cubicBezTo>
                  <a:pt x="977728" y="468625"/>
                  <a:pt x="1072376" y="556226"/>
                  <a:pt x="1189132" y="556226"/>
                </a:cubicBezTo>
                <a:cubicBezTo>
                  <a:pt x="1191834" y="556226"/>
                  <a:pt x="1217320" y="556226"/>
                  <a:pt x="1217320" y="556226"/>
                </a:cubicBezTo>
                <a:cubicBezTo>
                  <a:pt x="1332291" y="556226"/>
                  <a:pt x="1456912" y="471321"/>
                  <a:pt x="1456912" y="324566"/>
                </a:cubicBezTo>
                <a:cubicBezTo>
                  <a:pt x="1456912" y="324428"/>
                  <a:pt x="1456912" y="0"/>
                  <a:pt x="1456912" y="0"/>
                </a:cubicBezTo>
                <a:lnTo>
                  <a:pt x="1428724" y="0"/>
                </a:lnTo>
                <a:close/>
                <a:moveTo>
                  <a:pt x="1189132" y="500322"/>
                </a:moveTo>
                <a:cubicBezTo>
                  <a:pt x="1274706" y="500322"/>
                  <a:pt x="1344082" y="436948"/>
                  <a:pt x="1344160" y="351400"/>
                </a:cubicBezTo>
                <a:lnTo>
                  <a:pt x="1344160" y="351400"/>
                </a:lnTo>
                <a:lnTo>
                  <a:pt x="1344160" y="23666"/>
                </a:lnTo>
                <a:lnTo>
                  <a:pt x="1315972" y="51854"/>
                </a:lnTo>
                <a:lnTo>
                  <a:pt x="1315972" y="324153"/>
                </a:lnTo>
                <a:cubicBezTo>
                  <a:pt x="1315972" y="378637"/>
                  <a:pt x="1271801" y="415761"/>
                  <a:pt x="1217317" y="415761"/>
                </a:cubicBezTo>
                <a:cubicBezTo>
                  <a:pt x="1162833" y="415761"/>
                  <a:pt x="1118662" y="378637"/>
                  <a:pt x="1118662" y="324153"/>
                </a:cubicBezTo>
                <a:lnTo>
                  <a:pt x="1118662" y="3"/>
                </a:lnTo>
                <a:lnTo>
                  <a:pt x="1090474" y="3"/>
                </a:lnTo>
                <a:lnTo>
                  <a:pt x="1090474" y="324156"/>
                </a:lnTo>
                <a:cubicBezTo>
                  <a:pt x="1090474" y="394209"/>
                  <a:pt x="1147264" y="443951"/>
                  <a:pt x="1217317" y="443951"/>
                </a:cubicBezTo>
                <a:cubicBezTo>
                  <a:pt x="1245962" y="443951"/>
                  <a:pt x="1280732" y="429800"/>
                  <a:pt x="1304349" y="404889"/>
                </a:cubicBezTo>
                <a:lnTo>
                  <a:pt x="1304982" y="405720"/>
                </a:lnTo>
                <a:cubicBezTo>
                  <a:pt x="1282838" y="446784"/>
                  <a:pt x="1241907" y="472139"/>
                  <a:pt x="1189129" y="472139"/>
                </a:cubicBezTo>
                <a:cubicBezTo>
                  <a:pt x="1119507" y="472139"/>
                  <a:pt x="1062992" y="421734"/>
                  <a:pt x="1062303" y="352344"/>
                </a:cubicBezTo>
                <a:lnTo>
                  <a:pt x="1062286" y="352344"/>
                </a:lnTo>
                <a:lnTo>
                  <a:pt x="1062286" y="3"/>
                </a:lnTo>
                <a:lnTo>
                  <a:pt x="1034098" y="3"/>
                </a:lnTo>
                <a:lnTo>
                  <a:pt x="1034098" y="352341"/>
                </a:lnTo>
                <a:lnTo>
                  <a:pt x="1034113" y="352341"/>
                </a:lnTo>
                <a:cubicBezTo>
                  <a:pt x="1034703" y="437411"/>
                  <a:pt x="1103877" y="500322"/>
                  <a:pt x="1189132" y="500322"/>
                </a:cubicBezTo>
                <a:close/>
                <a:moveTo>
                  <a:pt x="562774" y="366435"/>
                </a:moveTo>
                <a:lnTo>
                  <a:pt x="491494" y="535557"/>
                </a:lnTo>
                <a:lnTo>
                  <a:pt x="519684" y="535554"/>
                </a:lnTo>
                <a:lnTo>
                  <a:pt x="519682" y="535557"/>
                </a:lnTo>
                <a:lnTo>
                  <a:pt x="519684" y="535557"/>
                </a:lnTo>
                <a:lnTo>
                  <a:pt x="555322" y="450996"/>
                </a:lnTo>
                <a:lnTo>
                  <a:pt x="794138" y="450996"/>
                </a:lnTo>
                <a:lnTo>
                  <a:pt x="829744" y="535557"/>
                </a:lnTo>
                <a:lnTo>
                  <a:pt x="857932" y="535557"/>
                </a:lnTo>
                <a:lnTo>
                  <a:pt x="810457" y="422808"/>
                </a:lnTo>
                <a:lnTo>
                  <a:pt x="567200" y="422808"/>
                </a:lnTo>
                <a:lnTo>
                  <a:pt x="579078" y="394620"/>
                </a:lnTo>
                <a:lnTo>
                  <a:pt x="826776" y="394620"/>
                </a:lnTo>
                <a:lnTo>
                  <a:pt x="886120" y="535557"/>
                </a:lnTo>
                <a:lnTo>
                  <a:pt x="914308" y="535557"/>
                </a:lnTo>
                <a:lnTo>
                  <a:pt x="843097" y="366435"/>
                </a:lnTo>
                <a:lnTo>
                  <a:pt x="562774" y="366435"/>
                </a:lnTo>
                <a:close/>
                <a:moveTo>
                  <a:pt x="604248" y="0"/>
                </a:moveTo>
                <a:lnTo>
                  <a:pt x="397091" y="491374"/>
                </a:lnTo>
                <a:lnTo>
                  <a:pt x="415032" y="515732"/>
                </a:lnTo>
                <a:lnTo>
                  <a:pt x="632437" y="0"/>
                </a:lnTo>
                <a:lnTo>
                  <a:pt x="604248" y="0"/>
                </a:lnTo>
                <a:close/>
                <a:moveTo>
                  <a:pt x="716998" y="3"/>
                </a:moveTo>
                <a:lnTo>
                  <a:pt x="934130" y="515735"/>
                </a:lnTo>
                <a:lnTo>
                  <a:pt x="952028" y="491377"/>
                </a:lnTo>
                <a:lnTo>
                  <a:pt x="745186" y="3"/>
                </a:lnTo>
                <a:lnTo>
                  <a:pt x="716998" y="3"/>
                </a:lnTo>
                <a:close/>
                <a:moveTo>
                  <a:pt x="546409" y="338247"/>
                </a:moveTo>
                <a:lnTo>
                  <a:pt x="463042" y="535557"/>
                </a:lnTo>
                <a:lnTo>
                  <a:pt x="434854" y="535557"/>
                </a:lnTo>
                <a:lnTo>
                  <a:pt x="646528" y="33467"/>
                </a:lnTo>
                <a:lnTo>
                  <a:pt x="762988" y="310059"/>
                </a:lnTo>
                <a:lnTo>
                  <a:pt x="791176" y="310059"/>
                </a:lnTo>
                <a:lnTo>
                  <a:pt x="660624" y="3"/>
                </a:lnTo>
                <a:lnTo>
                  <a:pt x="688812" y="3"/>
                </a:lnTo>
                <a:lnTo>
                  <a:pt x="831231" y="338247"/>
                </a:lnTo>
                <a:lnTo>
                  <a:pt x="546409" y="338247"/>
                </a:lnTo>
                <a:close/>
                <a:moveTo>
                  <a:pt x="674788" y="167531"/>
                </a:moveTo>
                <a:lnTo>
                  <a:pt x="614721" y="310062"/>
                </a:lnTo>
                <a:lnTo>
                  <a:pt x="734800" y="310062"/>
                </a:lnTo>
                <a:lnTo>
                  <a:pt x="674788" y="167531"/>
                </a:lnTo>
                <a:close/>
                <a:moveTo>
                  <a:pt x="558275" y="310062"/>
                </a:moveTo>
                <a:lnTo>
                  <a:pt x="586535" y="310062"/>
                </a:lnTo>
                <a:lnTo>
                  <a:pt x="660703" y="134072"/>
                </a:lnTo>
                <a:lnTo>
                  <a:pt x="646588" y="100553"/>
                </a:lnTo>
                <a:lnTo>
                  <a:pt x="558275" y="310062"/>
                </a:lnTo>
                <a:close/>
              </a:path>
            </a:pathLst>
          </a:custGeom>
          <a:solidFill>
            <a:srgbClr val="041E42"/>
          </a:solidFill>
          <a:ln w="2892" cap="flat">
            <a:noFill/>
            <a:prstDash val="solid"/>
            <a:miter/>
          </a:ln>
        </p:spPr>
        <p:txBody>
          <a:bodyPr rtlCol="0" anchor="ctr"/>
          <a:lstStyle/>
          <a:p>
            <a:pPr>
              <a:defRPr/>
            </a:pPr>
            <a:endParaRPr lang="de-DE"/>
          </a:p>
        </p:txBody>
      </p:sp>
      <p:sp>
        <p:nvSpPr>
          <p:cNvPr id="1699129374" name=""/>
          <p:cNvSpPr txBox="1"/>
          <p:nvPr/>
        </p:nvSpPr>
        <p:spPr bwMode="auto">
          <a:xfrm flipH="0" flipV="0">
            <a:off x="11597834" y="6588945"/>
            <a:ext cx="1102932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/ 58</a:t>
            </a:r>
            <a:endParaRPr sz="800"/>
          </a:p>
        </p:txBody>
      </p:sp>
      <p:pic>
        <p:nvPicPr>
          <p:cNvPr id="100342703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rot="0" flipH="0" flipV="0">
            <a:off x="9205953" y="300702"/>
            <a:ext cx="1067010" cy="535986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4099803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0B4FCF17-48A0-4939-9B86-4A0E590241E6}" type="datetime4">
              <a:rPr lang="de-DE"/>
              <a:t>26. März 2025</a:t>
            </a:fld>
            <a:endParaRPr lang="de-DE"/>
          </a:p>
        </p:txBody>
      </p:sp>
      <p:sp>
        <p:nvSpPr>
          <p:cNvPr id="171640856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60828373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58</a:t>
            </a:fld>
            <a:endParaRPr lang="de-DE"/>
          </a:p>
        </p:txBody>
      </p:sp>
      <p:sp>
        <p:nvSpPr>
          <p:cNvPr id="283918372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7" y="1631156"/>
            <a:ext cx="11157745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961320597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12044653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zw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48599490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71C8739-BFB7-40C2-B28E-69BB709E9C11}" type="datetime4">
              <a:rPr lang="de-DE"/>
              <a:t>26. März 2025</a:t>
            </a:fld>
            <a:endParaRPr lang="de-DE"/>
          </a:p>
        </p:txBody>
      </p:sp>
      <p:sp>
        <p:nvSpPr>
          <p:cNvPr id="297593143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37029738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47</a:t>
            </a:fld>
            <a:endParaRPr lang="de-DE"/>
          </a:p>
        </p:txBody>
      </p:sp>
      <p:sp>
        <p:nvSpPr>
          <p:cNvPr id="1514355176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591978231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23678173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7828724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folie | dreispaltig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775072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7B6080-B214-4A27-A13D-95A31493955D}" type="datetime4">
              <a:rPr lang="de-DE"/>
              <a:t>26. März 2025</a:t>
            </a:fld>
            <a:endParaRPr lang="de-DE"/>
          </a:p>
        </p:txBody>
      </p:sp>
      <p:sp>
        <p:nvSpPr>
          <p:cNvPr id="201079452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482720734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9</a:t>
            </a:fld>
            <a:endParaRPr lang="de-DE"/>
          </a:p>
        </p:txBody>
      </p:sp>
      <p:sp>
        <p:nvSpPr>
          <p:cNvPr id="1844949813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896601931" name="Textplatzhalter 6"/>
          <p:cNvSpPr>
            <a:spLocks noGrp="1"/>
          </p:cNvSpPr>
          <p:nvPr>
            <p:ph type="body" sz="quarter" idx="16"/>
          </p:nvPr>
        </p:nvSpPr>
        <p:spPr bwMode="auto">
          <a:xfrm>
            <a:off x="518318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009585482" name="Textplatzhalter 6"/>
          <p:cNvSpPr>
            <a:spLocks noGrp="1"/>
          </p:cNvSpPr>
          <p:nvPr>
            <p:ph type="body" sz="quarter" idx="17"/>
          </p:nvPr>
        </p:nvSpPr>
        <p:spPr bwMode="auto">
          <a:xfrm>
            <a:off x="8107242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758354653" name="Textplatzhalter 6"/>
          <p:cNvSpPr>
            <a:spLocks noGrp="1"/>
          </p:cNvSpPr>
          <p:nvPr>
            <p:ph type="body" sz="quarter" idx="18"/>
          </p:nvPr>
        </p:nvSpPr>
        <p:spPr bwMode="auto">
          <a:xfrm>
            <a:off x="4312780" y="1631157"/>
            <a:ext cx="3568821" cy="4569618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228635058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Text- Bild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65607118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4E4BF54-E288-44CA-9624-72B71A8A42AB}" type="datetime4">
              <a:rPr lang="de-DE"/>
              <a:t>26. März 2025</a:t>
            </a:fld>
            <a:endParaRPr lang="de-DE"/>
          </a:p>
        </p:txBody>
      </p:sp>
      <p:sp>
        <p:nvSpPr>
          <p:cNvPr id="111514814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65224830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33</a:t>
            </a:fld>
            <a:endParaRPr lang="de-DE"/>
          </a:p>
        </p:txBody>
      </p:sp>
      <p:sp>
        <p:nvSpPr>
          <p:cNvPr id="203083160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8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682807993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4249996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6206329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1072556386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userDrawn="1">
  <p:cSld name="Bild- Textfoli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50072884" name="Bildplatzhalter 8"/>
          <p:cNvSpPr>
            <a:spLocks noGrp="1"/>
          </p:cNvSpPr>
          <p:nvPr>
            <p:ph type="pic" sz="quarter" idx="25" hasCustomPrompt="1"/>
          </p:nvPr>
        </p:nvSpPr>
        <p:spPr bwMode="auto">
          <a:xfrm>
            <a:off x="518318" y="1631155"/>
            <a:ext cx="5469732" cy="456961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/>
          <a:lstStyle/>
          <a:p>
            <a:pPr>
              <a:defRPr/>
            </a:pPr>
            <a:r>
              <a:rPr lang="de-DE"/>
              <a:t> </a:t>
            </a:r>
            <a:endParaRPr/>
          </a:p>
        </p:txBody>
      </p:sp>
      <p:sp>
        <p:nvSpPr>
          <p:cNvPr id="201890026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F2055A8-E7B1-419D-84AA-0C89B698BF26}" type="datetime4">
              <a:rPr lang="de-DE"/>
              <a:t>26. März 2025</a:t>
            </a:fld>
            <a:endParaRPr lang="de-DE"/>
          </a:p>
        </p:txBody>
      </p:sp>
      <p:sp>
        <p:nvSpPr>
          <p:cNvPr id="143633799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174540256" name="Foliennummernplatzhalter 4"/>
          <p:cNvSpPr>
            <a:spLocks noGrp="1"/>
          </p:cNvSpPr>
          <p:nvPr>
            <p:ph type="sldNum" sz="quarter" idx="12"/>
          </p:nvPr>
        </p:nvSpPr>
        <p:spPr bwMode="auto">
          <a:xfrm>
            <a:off x="11482099" y="6634666"/>
            <a:ext cx="193964" cy="123111"/>
          </a:xfrm>
        </p:spPr>
        <p:txBody>
          <a:bodyPr/>
          <a:lstStyle/>
          <a:p>
            <a:pPr>
              <a:defRPr/>
            </a:pPr>
            <a:fld id="{D949F9DF-37BD-4CD6-BF49-65BA579E1D7A}" type="slidenum">
              <a:rPr lang="de-DE"/>
              <a:t>&lt;#&gt;</a:t>
            </a:fld>
            <a:endParaRPr lang="de-DE"/>
          </a:p>
        </p:txBody>
      </p:sp>
      <p:sp>
        <p:nvSpPr>
          <p:cNvPr id="1689814200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6206331" y="1631156"/>
            <a:ext cx="5469732" cy="4569619"/>
          </a:xfrm>
        </p:spPr>
        <p:txBody>
          <a:bodyPr/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</p:txBody>
      </p:sp>
      <p:sp>
        <p:nvSpPr>
          <p:cNvPr id="1876228437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244566463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7" y="687598"/>
            <a:ext cx="6844385" cy="249812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 lvl="0">
              <a:defRPr/>
            </a:pPr>
            <a:r>
              <a:rPr lang="de-DE"/>
              <a:t>Mastertextformat bearbeiten</a:t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theme" Target="../theme/theme1.xml"/><Relationship Id="rId22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1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23719035" name="Titelplatzhalter 1"/>
          <p:cNvSpPr>
            <a:spLocks noGrp="1"/>
          </p:cNvSpPr>
          <p:nvPr>
            <p:ph type="title"/>
          </p:nvPr>
        </p:nvSpPr>
        <p:spPr bwMode="auto">
          <a:xfrm>
            <a:off x="518318" y="301185"/>
            <a:ext cx="6844385" cy="33239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/>
          <a:p>
            <a:pPr>
              <a:defRPr/>
            </a:pPr>
            <a:r>
              <a:rPr lang="de-DE"/>
              <a:t>Mastertitelformat bearbeiten</a:t>
            </a:r>
            <a:endParaRPr/>
          </a:p>
        </p:txBody>
      </p:sp>
      <p:sp>
        <p:nvSpPr>
          <p:cNvPr id="1522038517" name="Textplatzhalter 2"/>
          <p:cNvSpPr>
            <a:spLocks noGrp="1"/>
          </p:cNvSpPr>
          <p:nvPr>
            <p:ph type="body" idx="1"/>
          </p:nvPr>
        </p:nvSpPr>
        <p:spPr bwMode="auto">
          <a:xfrm>
            <a:off x="518319" y="1631156"/>
            <a:ext cx="11157744" cy="4569619"/>
          </a:xfrm>
          <a:prstGeom prst="rect">
            <a:avLst/>
          </a:prstGeom>
        </p:spPr>
        <p:txBody>
          <a:bodyPr vert="horz" lIns="0" tIns="0" rIns="360000" bIns="0" rtlCol="0" anchor="t" anchorCtr="0">
            <a:normAutofit/>
          </a:bodyPr>
          <a:lstStyle/>
          <a:p>
            <a:pPr lvl="0">
              <a:defRPr/>
            </a:pPr>
            <a:r>
              <a:rPr lang="de-DE"/>
              <a:t>Mastertextformat bearbeiten</a:t>
            </a:r>
            <a:endParaRPr/>
          </a:p>
          <a:p>
            <a:pPr lvl="1">
              <a:defRPr/>
            </a:pPr>
            <a:r>
              <a:rPr lang="de-DE"/>
              <a:t>Zweite Ebene</a:t>
            </a:r>
            <a:endParaRPr/>
          </a:p>
          <a:p>
            <a:pPr lvl="2">
              <a:defRPr/>
            </a:pPr>
            <a:r>
              <a:rPr lang="de-DE"/>
              <a:t>Dritte Ebene</a:t>
            </a:r>
            <a:endParaRPr/>
          </a:p>
          <a:p>
            <a:pPr lvl="3">
              <a:defRPr/>
            </a:pPr>
            <a:r>
              <a:rPr lang="de-DE"/>
              <a:t>Vierte Ebene</a:t>
            </a:r>
            <a:endParaRPr/>
          </a:p>
          <a:p>
            <a:pPr lvl="4">
              <a:defRPr/>
            </a:pPr>
            <a:r>
              <a:rPr lang="de-DE"/>
              <a:t>Fünfte Ebene</a:t>
            </a:r>
            <a:endParaRPr/>
          </a:p>
          <a:p>
            <a:pPr lvl="5">
              <a:defRPr/>
            </a:pPr>
            <a:r>
              <a:rPr lang="de-DE"/>
              <a:t>Sechste Ebene</a:t>
            </a:r>
            <a:endParaRPr/>
          </a:p>
          <a:p>
            <a:pPr lvl="6">
              <a:defRPr/>
            </a:pPr>
            <a:r>
              <a:rPr lang="de-DE"/>
              <a:t>Siebte Ebene</a:t>
            </a:r>
            <a:endParaRPr/>
          </a:p>
          <a:p>
            <a:pPr lvl="7">
              <a:defRPr/>
            </a:pPr>
            <a:r>
              <a:rPr lang="de-DE"/>
              <a:t>Achte Ebene</a:t>
            </a:r>
            <a:endParaRPr/>
          </a:p>
          <a:p>
            <a:pPr lvl="8">
              <a:defRPr/>
            </a:pPr>
            <a:r>
              <a:rPr lang="de-DE"/>
              <a:t>Neunte Ebene</a:t>
            </a:r>
            <a:endParaRPr/>
          </a:p>
        </p:txBody>
      </p:sp>
      <p:sp>
        <p:nvSpPr>
          <p:cNvPr id="2145598148" name="Datumsplatzhalter 3"/>
          <p:cNvSpPr>
            <a:spLocks noGrp="1"/>
          </p:cNvSpPr>
          <p:nvPr>
            <p:ph type="dt" sz="half" idx="2"/>
          </p:nvPr>
        </p:nvSpPr>
        <p:spPr bwMode="auto">
          <a:xfrm>
            <a:off x="10417351" y="6634666"/>
            <a:ext cx="849593" cy="123111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E4F9C00A-8AFB-47C9-A7D9-7909CE906E5E}" type="datetime4">
              <a:rPr lang="de-DE"/>
              <a:t>26. März 2025</a:t>
            </a:fld>
            <a:endParaRPr lang="de-DE"/>
          </a:p>
        </p:txBody>
      </p:sp>
      <p:sp>
        <p:nvSpPr>
          <p:cNvPr id="1378414395" name="Fußzeilenplatzhalter 4"/>
          <p:cNvSpPr>
            <a:spLocks noGrp="1"/>
          </p:cNvSpPr>
          <p:nvPr>
            <p:ph type="ftr" sz="quarter" idx="3"/>
          </p:nvPr>
        </p:nvSpPr>
        <p:spPr bwMode="auto">
          <a:xfrm>
            <a:off x="518319" y="6634666"/>
            <a:ext cx="5469732" cy="123111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458674110" name="Foliennummernplatzhalter 5"/>
          <p:cNvSpPr>
            <a:spLocks noGrp="1"/>
          </p:cNvSpPr>
          <p:nvPr>
            <p:ph type="sldNum" sz="quarter" idx="4"/>
          </p:nvPr>
        </p:nvSpPr>
        <p:spPr bwMode="auto">
          <a:xfrm>
            <a:off x="11509892" y="6634664"/>
            <a:ext cx="175890" cy="122279"/>
          </a:xfrm>
          <a:prstGeom prst="rect">
            <a:avLst/>
          </a:prstGeom>
        </p:spPr>
        <p:txBody>
          <a:bodyPr vert="horz" wrap="none" lIns="0" tIns="0" rIns="0" bIns="0" rtlCol="0" anchor="t" anchorCtr="0">
            <a:spAutoFit/>
          </a:bodyPr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4F2A514-1398-68A8-267B-8FBB4564EB74}" type="slidenum">
              <a:rPr/>
              <a:t>33</a:t>
            </a:fld>
            <a:endParaRPr lang="de-DE"/>
          </a:p>
        </p:txBody>
      </p:sp>
      <p:sp>
        <p:nvSpPr>
          <p:cNvPr id="1223792567" name="Rechteck 6"/>
          <p:cNvSpPr/>
          <p:nvPr userDrawn="1"/>
        </p:nvSpPr>
        <p:spPr bwMode="auto">
          <a:xfrm>
            <a:off x="518400" y="1196733"/>
            <a:ext cx="11676061" cy="720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sp>
        <p:nvSpPr>
          <p:cNvPr id="2125474420" name="Rechteck 8"/>
          <p:cNvSpPr/>
          <p:nvPr userDrawn="1"/>
        </p:nvSpPr>
        <p:spPr bwMode="auto">
          <a:xfrm>
            <a:off x="517200" y="6538525"/>
            <a:ext cx="11674800" cy="10800"/>
          </a:xfrm>
          <a:prstGeom prst="rect">
            <a:avLst/>
          </a:prstGeom>
          <a:solidFill>
            <a:srgbClr val="8C9FB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de-DE"/>
          </a:p>
        </p:txBody>
      </p:sp>
      <p:grpSp>
        <p:nvGrpSpPr>
          <p:cNvPr id="229037458" name="Gruppieren 12"/>
          <p:cNvGrpSpPr/>
          <p:nvPr userDrawn="1"/>
        </p:nvGrpSpPr>
        <p:grpSpPr bwMode="auto">
          <a:xfrm>
            <a:off x="-390525" y="160153"/>
            <a:ext cx="333375" cy="136812"/>
            <a:chOff x="-133350" y="2711163"/>
            <a:chExt cx="333375" cy="136812"/>
          </a:xfrm>
        </p:grpSpPr>
        <p:cxnSp>
          <p:nvCxnSpPr>
            <p:cNvPr id="10" name="Gerader Verbinder 9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feld 10"/>
            <p:cNvSpPr txBox="1"/>
            <p:nvPr userDrawn="1"/>
          </p:nvSpPr>
          <p:spPr bwMode="auto">
            <a:xfrm>
              <a:off x="-96506" y="2711163"/>
              <a:ext cx="259686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08,70</a:t>
              </a:r>
              <a:endParaRPr/>
            </a:p>
          </p:txBody>
        </p:sp>
      </p:grpSp>
      <p:grpSp>
        <p:nvGrpSpPr>
          <p:cNvPr id="1692942940" name="Gruppieren 14"/>
          <p:cNvGrpSpPr/>
          <p:nvPr userDrawn="1"/>
        </p:nvGrpSpPr>
        <p:grpSpPr bwMode="auto">
          <a:xfrm>
            <a:off x="-390525" y="1131703"/>
            <a:ext cx="333375" cy="136812"/>
            <a:chOff x="-133350" y="2711163"/>
            <a:chExt cx="333375" cy="136812"/>
          </a:xfrm>
        </p:grpSpPr>
        <p:cxnSp>
          <p:nvCxnSpPr>
            <p:cNvPr id="16" name="Gerader Verbinder 15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feld 16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06,00</a:t>
              </a:r>
              <a:endParaRPr/>
            </a:p>
          </p:txBody>
        </p:sp>
      </p:grpSp>
      <p:grpSp>
        <p:nvGrpSpPr>
          <p:cNvPr id="322202624" name="Gruppieren 17"/>
          <p:cNvGrpSpPr/>
          <p:nvPr userDrawn="1"/>
        </p:nvGrpSpPr>
        <p:grpSpPr bwMode="auto">
          <a:xfrm>
            <a:off x="-390525" y="1491963"/>
            <a:ext cx="333375" cy="136812"/>
            <a:chOff x="-133350" y="2711163"/>
            <a:chExt cx="333375" cy="136812"/>
          </a:xfrm>
        </p:grpSpPr>
        <p:cxnSp>
          <p:nvCxnSpPr>
            <p:cNvPr id="19" name="Gerader Verbinder 18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feld 19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05,00</a:t>
              </a:r>
              <a:endParaRPr/>
            </a:p>
          </p:txBody>
        </p:sp>
      </p:grpSp>
      <p:grpSp>
        <p:nvGrpSpPr>
          <p:cNvPr id="743966349" name="Gruppieren 20"/>
          <p:cNvGrpSpPr/>
          <p:nvPr userDrawn="1"/>
        </p:nvGrpSpPr>
        <p:grpSpPr bwMode="auto">
          <a:xfrm>
            <a:off x="-390525" y="3292188"/>
            <a:ext cx="333375" cy="136812"/>
            <a:chOff x="-133350" y="2711163"/>
            <a:chExt cx="333375" cy="136812"/>
          </a:xfrm>
        </p:grpSpPr>
        <p:cxnSp>
          <p:nvCxnSpPr>
            <p:cNvPr id="22" name="Gerader Verbinder 2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/>
            <p:cNvSpPr txBox="1"/>
            <p:nvPr userDrawn="1"/>
          </p:nvSpPr>
          <p:spPr bwMode="auto">
            <a:xfrm>
              <a:off x="-96505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00,00</a:t>
              </a:r>
              <a:endParaRPr/>
            </a:p>
          </p:txBody>
        </p:sp>
      </p:grpSp>
      <p:grpSp>
        <p:nvGrpSpPr>
          <p:cNvPr id="1743128208" name="Gruppieren 23"/>
          <p:cNvGrpSpPr/>
          <p:nvPr userDrawn="1"/>
        </p:nvGrpSpPr>
        <p:grpSpPr bwMode="auto">
          <a:xfrm>
            <a:off x="-390525" y="6063963"/>
            <a:ext cx="333375" cy="136812"/>
            <a:chOff x="-133350" y="2711163"/>
            <a:chExt cx="333375" cy="136812"/>
          </a:xfrm>
        </p:grpSpPr>
        <p:cxnSp>
          <p:nvCxnSpPr>
            <p:cNvPr id="25" name="Gerader Verbinder 24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feld 25"/>
            <p:cNvSpPr txBox="1"/>
            <p:nvPr userDrawn="1"/>
          </p:nvSpPr>
          <p:spPr bwMode="auto">
            <a:xfrm>
              <a:off x="-96504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07,70</a:t>
              </a:r>
              <a:endParaRPr/>
            </a:p>
          </p:txBody>
        </p:sp>
      </p:grpSp>
      <p:grpSp>
        <p:nvGrpSpPr>
          <p:cNvPr id="541011259" name="Gruppieren 26"/>
          <p:cNvGrpSpPr/>
          <p:nvPr userDrawn="1"/>
        </p:nvGrpSpPr>
        <p:grpSpPr bwMode="auto">
          <a:xfrm>
            <a:off x="-390525" y="6495763"/>
            <a:ext cx="333375" cy="136812"/>
            <a:chOff x="-133350" y="2711163"/>
            <a:chExt cx="333375" cy="136812"/>
          </a:xfrm>
        </p:grpSpPr>
        <p:cxnSp>
          <p:nvCxnSpPr>
            <p:cNvPr id="28" name="Gerader Verbinder 27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feld 28"/>
            <p:cNvSpPr txBox="1"/>
            <p:nvPr userDrawn="1"/>
          </p:nvSpPr>
          <p:spPr bwMode="auto">
            <a:xfrm>
              <a:off x="-96503" y="2711163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08,90</a:t>
              </a:r>
              <a:endParaRPr/>
            </a:p>
          </p:txBody>
        </p:sp>
      </p:grpSp>
      <p:grpSp>
        <p:nvGrpSpPr>
          <p:cNvPr id="1566980775" name="Gruppieren 29"/>
          <p:cNvGrpSpPr/>
          <p:nvPr userDrawn="1"/>
        </p:nvGrpSpPr>
        <p:grpSpPr bwMode="auto">
          <a:xfrm rot="16199998">
            <a:off x="281643" y="-299136"/>
            <a:ext cx="333375" cy="136808"/>
            <a:chOff x="-133350" y="2711167"/>
            <a:chExt cx="333375" cy="136808"/>
          </a:xfrm>
        </p:grpSpPr>
        <p:cxnSp>
          <p:nvCxnSpPr>
            <p:cNvPr id="31" name="Gerader Verbinder 30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feld 31"/>
            <p:cNvSpPr txBox="1"/>
            <p:nvPr userDrawn="1"/>
          </p:nvSpPr>
          <p:spPr bwMode="auto">
            <a:xfrm>
              <a:off x="-96507" y="2711167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grpSp>
        <p:nvGrpSpPr>
          <p:cNvPr id="1857455922" name="Gruppieren 32"/>
          <p:cNvGrpSpPr/>
          <p:nvPr userDrawn="1"/>
        </p:nvGrpSpPr>
        <p:grpSpPr bwMode="auto">
          <a:xfrm rot="16199998">
            <a:off x="5752962" y="-299136"/>
            <a:ext cx="333375" cy="136804"/>
            <a:chOff x="-133350" y="2711171"/>
            <a:chExt cx="333375" cy="136804"/>
          </a:xfrm>
        </p:grpSpPr>
        <p:cxnSp>
          <p:nvCxnSpPr>
            <p:cNvPr id="34" name="Gerader Verbinder 33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feld 34"/>
            <p:cNvSpPr txBox="1"/>
            <p:nvPr userDrawn="1"/>
          </p:nvSpPr>
          <p:spPr bwMode="auto">
            <a:xfrm>
              <a:off x="-96504" y="271117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grpSp>
        <p:nvGrpSpPr>
          <p:cNvPr id="1841734198" name="Gruppieren 13"/>
          <p:cNvGrpSpPr/>
          <p:nvPr userDrawn="1"/>
        </p:nvGrpSpPr>
        <p:grpSpPr bwMode="auto">
          <a:xfrm>
            <a:off x="6203950" y="-397424"/>
            <a:ext cx="124906" cy="333375"/>
            <a:chOff x="6416680" y="-397424"/>
            <a:chExt cx="124906" cy="333375"/>
          </a:xfrm>
        </p:grpSpPr>
        <p:cxnSp>
          <p:nvCxnSpPr>
            <p:cNvPr id="37" name="Gerader Verbinder 36"/>
            <p:cNvCxnSpPr/>
            <p:nvPr userDrawn="1"/>
          </p:nvCxnSpPr>
          <p:spPr bwMode="auto">
            <a:xfrm rot="16199998">
              <a:off x="6249993" y="-230736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feld 37"/>
            <p:cNvSpPr txBox="1"/>
            <p:nvPr userDrawn="1"/>
          </p:nvSpPr>
          <p:spPr bwMode="auto">
            <a:xfrm rot="16199998">
              <a:off x="6349289" y="-293191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00,30</a:t>
              </a:r>
              <a:endParaRPr/>
            </a:p>
          </p:txBody>
        </p:sp>
      </p:grpSp>
      <p:cxnSp>
        <p:nvCxnSpPr>
          <p:cNvPr id="1639598978" name="Gerader Verbinder 39"/>
          <p:cNvCxnSpPr/>
          <p:nvPr userDrawn="1"/>
        </p:nvCxnSpPr>
        <p:spPr bwMode="auto">
          <a:xfrm rot="16199998">
            <a:off x="5929313" y="-230736"/>
            <a:ext cx="333375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51166919" name="Gruppieren 40"/>
          <p:cNvGrpSpPr/>
          <p:nvPr userDrawn="1"/>
        </p:nvGrpSpPr>
        <p:grpSpPr bwMode="auto">
          <a:xfrm rot="16199998">
            <a:off x="11447325" y="-299139"/>
            <a:ext cx="333375" cy="136800"/>
            <a:chOff x="-133350" y="2711175"/>
            <a:chExt cx="333375" cy="136800"/>
          </a:xfrm>
        </p:grpSpPr>
        <p:cxnSp>
          <p:nvCxnSpPr>
            <p:cNvPr id="42" name="Gerader Verbinder 41"/>
            <p:cNvCxnSpPr/>
            <p:nvPr userDrawn="1"/>
          </p:nvCxnSpPr>
          <p:spPr bwMode="auto">
            <a:xfrm>
              <a:off x="-133350" y="2847975"/>
              <a:ext cx="333375" cy="0"/>
            </a:xfrm>
            <a:prstGeom prst="line">
              <a:avLst/>
            </a:prstGeom>
            <a:ln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feld 42"/>
            <p:cNvSpPr txBox="1"/>
            <p:nvPr userDrawn="1"/>
          </p:nvSpPr>
          <p:spPr bwMode="auto">
            <a:xfrm>
              <a:off x="-96501" y="2711175"/>
              <a:ext cx="259687" cy="124906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indent="0" algn="ctr" defTabSz="914400">
                <a:lnSpc>
                  <a:spcPct val="110000"/>
                </a:lnSpc>
                <a:spcBef>
                  <a:spcPts val="0"/>
                </a:spcBef>
                <a:spcAft>
                  <a:spcPts val="1200"/>
                </a:spcAft>
                <a:buClrTx/>
                <a:buSzTx/>
                <a:buFont typeface="Arial"/>
                <a:buNone/>
                <a:defRPr/>
              </a:pPr>
              <a:r>
                <a:rPr lang="de-DE" sz="800" b="0" i="0" u="none" strike="noStrike" cap="none" spc="0">
                  <a:ln>
                    <a:noFill/>
                  </a:ln>
                  <a:solidFill>
                    <a:schemeClr val="accent6"/>
                  </a:solidFill>
                  <a:latin typeface="Arial"/>
                  <a:ea typeface="Arial"/>
                  <a:cs typeface="Arial"/>
                </a:rPr>
                <a:t>15,50</a:t>
              </a:r>
              <a:endParaRPr/>
            </a:p>
          </p:txBody>
        </p:sp>
      </p:grpSp>
      <p:sp>
        <p:nvSpPr>
          <p:cNvPr id="617486607" name="Freihandform: Form 43"/>
          <p:cNvSpPr>
            <a:spLocks noChangeAspect="1"/>
          </p:cNvSpPr>
          <p:nvPr userDrawn="1"/>
        </p:nvSpPr>
        <p:spPr bwMode="auto">
          <a:xfrm>
            <a:off x="10596063" y="299346"/>
            <a:ext cx="1080000" cy="412328"/>
          </a:xfrm>
          <a:custGeom>
            <a:avLst/>
            <a:gdLst>
              <a:gd name="connsiteX0" fmla="*/ 0 w 4797018"/>
              <a:gd name="connsiteY0" fmla="*/ 170736 h 1831428"/>
              <a:gd name="connsiteX1" fmla="*/ 92812 w 4797018"/>
              <a:gd name="connsiteY1" fmla="*/ 77924 h 1831428"/>
              <a:gd name="connsiteX2" fmla="*/ 92812 w 4797018"/>
              <a:gd name="connsiteY2" fmla="*/ 1763373 h 1831428"/>
              <a:gd name="connsiteX3" fmla="*/ 0 w 4797018"/>
              <a:gd name="connsiteY3" fmla="*/ 1763373 h 1831428"/>
              <a:gd name="connsiteX4" fmla="*/ 0 w 4797018"/>
              <a:gd name="connsiteY4" fmla="*/ 170736 h 1831428"/>
              <a:gd name="connsiteX5" fmla="*/ 278425 w 4797018"/>
              <a:gd name="connsiteY5" fmla="*/ 92812 h 1831428"/>
              <a:gd name="connsiteX6" fmla="*/ 1392136 w 4797018"/>
              <a:gd name="connsiteY6" fmla="*/ 92812 h 1831428"/>
              <a:gd name="connsiteX7" fmla="*/ 1392136 w 4797018"/>
              <a:gd name="connsiteY7" fmla="*/ 0 h 1831428"/>
              <a:gd name="connsiteX8" fmla="*/ 185614 w 4797018"/>
              <a:gd name="connsiteY8" fmla="*/ 0 h 1831428"/>
              <a:gd name="connsiteX9" fmla="*/ 185614 w 4797018"/>
              <a:gd name="connsiteY9" fmla="*/ 1113701 h 1831428"/>
              <a:gd name="connsiteX10" fmla="*/ 1210723 w 4797018"/>
              <a:gd name="connsiteY10" fmla="*/ 1113701 h 1831428"/>
              <a:gd name="connsiteX11" fmla="*/ 1210723 w 4797018"/>
              <a:gd name="connsiteY11" fmla="*/ 1020899 h 1831428"/>
              <a:gd name="connsiteX12" fmla="*/ 278425 w 4797018"/>
              <a:gd name="connsiteY12" fmla="*/ 1020899 h 1831428"/>
              <a:gd name="connsiteX13" fmla="*/ 278425 w 4797018"/>
              <a:gd name="connsiteY13" fmla="*/ 92812 h 1831428"/>
              <a:gd name="connsiteX14" fmla="*/ 1350464 w 4797018"/>
              <a:gd name="connsiteY14" fmla="*/ 835285 h 1831428"/>
              <a:gd name="connsiteX15" fmla="*/ 464048 w 4797018"/>
              <a:gd name="connsiteY15" fmla="*/ 835285 h 1831428"/>
              <a:gd name="connsiteX16" fmla="*/ 464048 w 4797018"/>
              <a:gd name="connsiteY16" fmla="*/ 464048 h 1831428"/>
              <a:gd name="connsiteX17" fmla="*/ 1222124 w 4797018"/>
              <a:gd name="connsiteY17" fmla="*/ 464048 h 1831428"/>
              <a:gd name="connsiteX18" fmla="*/ 1314926 w 4797018"/>
              <a:gd name="connsiteY18" fmla="*/ 371237 h 1831428"/>
              <a:gd name="connsiteX19" fmla="*/ 464048 w 4797018"/>
              <a:gd name="connsiteY19" fmla="*/ 371237 h 1831428"/>
              <a:gd name="connsiteX20" fmla="*/ 464048 w 4797018"/>
              <a:gd name="connsiteY20" fmla="*/ 278425 h 1831428"/>
              <a:gd name="connsiteX21" fmla="*/ 1392146 w 4797018"/>
              <a:gd name="connsiteY21" fmla="*/ 278425 h 1831428"/>
              <a:gd name="connsiteX22" fmla="*/ 1392146 w 4797018"/>
              <a:gd name="connsiteY22" fmla="*/ 185614 h 1831428"/>
              <a:gd name="connsiteX23" fmla="*/ 371237 w 4797018"/>
              <a:gd name="connsiteY23" fmla="*/ 185614 h 1831428"/>
              <a:gd name="connsiteX24" fmla="*/ 371237 w 4797018"/>
              <a:gd name="connsiteY24" fmla="*/ 928087 h 1831428"/>
              <a:gd name="connsiteX25" fmla="*/ 1258872 w 4797018"/>
              <a:gd name="connsiteY25" fmla="*/ 928087 h 1831428"/>
              <a:gd name="connsiteX26" fmla="*/ 1350464 w 4797018"/>
              <a:gd name="connsiteY26" fmla="*/ 835285 h 1831428"/>
              <a:gd name="connsiteX27" fmla="*/ 185614 w 4797018"/>
              <a:gd name="connsiteY27" fmla="*/ 1763373 h 1831428"/>
              <a:gd name="connsiteX28" fmla="*/ 278425 w 4797018"/>
              <a:gd name="connsiteY28" fmla="*/ 1763373 h 1831428"/>
              <a:gd name="connsiteX29" fmla="*/ 278425 w 4797018"/>
              <a:gd name="connsiteY29" fmla="*/ 1299324 h 1831428"/>
              <a:gd name="connsiteX30" fmla="*/ 371237 w 4797018"/>
              <a:gd name="connsiteY30" fmla="*/ 1299324 h 1831428"/>
              <a:gd name="connsiteX31" fmla="*/ 371237 w 4797018"/>
              <a:gd name="connsiteY31" fmla="*/ 1685449 h 1831428"/>
              <a:gd name="connsiteX32" fmla="*/ 464039 w 4797018"/>
              <a:gd name="connsiteY32" fmla="*/ 1592647 h 1831428"/>
              <a:gd name="connsiteX33" fmla="*/ 464039 w 4797018"/>
              <a:gd name="connsiteY33" fmla="*/ 1299324 h 1831428"/>
              <a:gd name="connsiteX34" fmla="*/ 1210723 w 4797018"/>
              <a:gd name="connsiteY34" fmla="*/ 1299324 h 1831428"/>
              <a:gd name="connsiteX35" fmla="*/ 1210723 w 4797018"/>
              <a:gd name="connsiteY35" fmla="*/ 1206522 h 1831428"/>
              <a:gd name="connsiteX36" fmla="*/ 185614 w 4797018"/>
              <a:gd name="connsiteY36" fmla="*/ 1206522 h 1831428"/>
              <a:gd name="connsiteX37" fmla="*/ 185614 w 4797018"/>
              <a:gd name="connsiteY37" fmla="*/ 1763373 h 1831428"/>
              <a:gd name="connsiteX38" fmla="*/ 4704207 w 4797018"/>
              <a:gd name="connsiteY38" fmla="*/ 0 h 1831428"/>
              <a:gd name="connsiteX39" fmla="*/ 4704207 w 4797018"/>
              <a:gd name="connsiteY39" fmla="*/ 1067314 h 1831428"/>
              <a:gd name="connsiteX40" fmla="*/ 4334837 w 4797018"/>
              <a:gd name="connsiteY40" fmla="*/ 1692688 h 1831428"/>
              <a:gd name="connsiteX41" fmla="*/ 4332742 w 4797018"/>
              <a:gd name="connsiteY41" fmla="*/ 1689954 h 1831428"/>
              <a:gd name="connsiteX42" fmla="*/ 4611405 w 4797018"/>
              <a:gd name="connsiteY42" fmla="*/ 1158564 h 1831428"/>
              <a:gd name="connsiteX43" fmla="*/ 4611405 w 4797018"/>
              <a:gd name="connsiteY43" fmla="*/ 0 h 1831428"/>
              <a:gd name="connsiteX44" fmla="*/ 4518594 w 4797018"/>
              <a:gd name="connsiteY44" fmla="*/ 0 h 1831428"/>
              <a:gd name="connsiteX45" fmla="*/ 4518594 w 4797018"/>
              <a:gd name="connsiteY45" fmla="*/ 1157021 h 1831428"/>
              <a:gd name="connsiteX46" fmla="*/ 3915337 w 4797018"/>
              <a:gd name="connsiteY46" fmla="*/ 1740170 h 1831428"/>
              <a:gd name="connsiteX47" fmla="*/ 3312081 w 4797018"/>
              <a:gd name="connsiteY47" fmla="*/ 1157021 h 1831428"/>
              <a:gd name="connsiteX48" fmla="*/ 3312081 w 4797018"/>
              <a:gd name="connsiteY48" fmla="*/ 77924 h 1831428"/>
              <a:gd name="connsiteX49" fmla="*/ 3219269 w 4797018"/>
              <a:gd name="connsiteY49" fmla="*/ 170736 h 1831428"/>
              <a:gd name="connsiteX50" fmla="*/ 3219269 w 4797018"/>
              <a:gd name="connsiteY50" fmla="*/ 1158564 h 1831428"/>
              <a:gd name="connsiteX51" fmla="*/ 3915337 w 4797018"/>
              <a:gd name="connsiteY51" fmla="*/ 1831429 h 1831428"/>
              <a:gd name="connsiteX52" fmla="*/ 4008139 w 4797018"/>
              <a:gd name="connsiteY52" fmla="*/ 1831429 h 1831428"/>
              <a:gd name="connsiteX53" fmla="*/ 4797019 w 4797018"/>
              <a:gd name="connsiteY53" fmla="*/ 1068667 h 1831428"/>
              <a:gd name="connsiteX54" fmla="*/ 4797019 w 4797018"/>
              <a:gd name="connsiteY54" fmla="*/ 0 h 1831428"/>
              <a:gd name="connsiteX55" fmla="*/ 4704207 w 4797018"/>
              <a:gd name="connsiteY55" fmla="*/ 0 h 1831428"/>
              <a:gd name="connsiteX56" fmla="*/ 3915328 w 4797018"/>
              <a:gd name="connsiteY56" fmla="*/ 1647358 h 1831428"/>
              <a:gd name="connsiteX57" fmla="*/ 4425773 w 4797018"/>
              <a:gd name="connsiteY57" fmla="*/ 1157021 h 1831428"/>
              <a:gd name="connsiteX58" fmla="*/ 4425782 w 4797018"/>
              <a:gd name="connsiteY58" fmla="*/ 1157021 h 1831428"/>
              <a:gd name="connsiteX59" fmla="*/ 4425782 w 4797018"/>
              <a:gd name="connsiteY59" fmla="*/ 77924 h 1831428"/>
              <a:gd name="connsiteX60" fmla="*/ 4332970 w 4797018"/>
              <a:gd name="connsiteY60" fmla="*/ 170736 h 1831428"/>
              <a:gd name="connsiteX61" fmla="*/ 4332970 w 4797018"/>
              <a:gd name="connsiteY61" fmla="*/ 1067305 h 1831428"/>
              <a:gd name="connsiteX62" fmla="*/ 4008130 w 4797018"/>
              <a:gd name="connsiteY62" fmla="*/ 1368933 h 1831428"/>
              <a:gd name="connsiteX63" fmla="*/ 3683298 w 4797018"/>
              <a:gd name="connsiteY63" fmla="*/ 1067305 h 1831428"/>
              <a:gd name="connsiteX64" fmla="*/ 3683289 w 4797018"/>
              <a:gd name="connsiteY64" fmla="*/ 0 h 1831428"/>
              <a:gd name="connsiteX65" fmla="*/ 3590487 w 4797018"/>
              <a:gd name="connsiteY65" fmla="*/ 0 h 1831428"/>
              <a:gd name="connsiteX66" fmla="*/ 3590487 w 4797018"/>
              <a:gd name="connsiteY66" fmla="*/ 1067305 h 1831428"/>
              <a:gd name="connsiteX67" fmla="*/ 4008130 w 4797018"/>
              <a:gd name="connsiteY67" fmla="*/ 1461745 h 1831428"/>
              <a:gd name="connsiteX68" fmla="*/ 4294699 w 4797018"/>
              <a:gd name="connsiteY68" fmla="*/ 1333129 h 1831428"/>
              <a:gd name="connsiteX69" fmla="*/ 4296785 w 4797018"/>
              <a:gd name="connsiteY69" fmla="*/ 1335862 h 1831428"/>
              <a:gd name="connsiteX70" fmla="*/ 3915328 w 4797018"/>
              <a:gd name="connsiteY70" fmla="*/ 1554556 h 1831428"/>
              <a:gd name="connsiteX71" fmla="*/ 3497742 w 4797018"/>
              <a:gd name="connsiteY71" fmla="*/ 1160116 h 1831428"/>
              <a:gd name="connsiteX72" fmla="*/ 3497685 w 4797018"/>
              <a:gd name="connsiteY72" fmla="*/ 1160116 h 1831428"/>
              <a:gd name="connsiteX73" fmla="*/ 3497685 w 4797018"/>
              <a:gd name="connsiteY73" fmla="*/ 0 h 1831428"/>
              <a:gd name="connsiteX74" fmla="*/ 3404873 w 4797018"/>
              <a:gd name="connsiteY74" fmla="*/ 0 h 1831428"/>
              <a:gd name="connsiteX75" fmla="*/ 3404873 w 4797018"/>
              <a:gd name="connsiteY75" fmla="*/ 1160107 h 1831428"/>
              <a:gd name="connsiteX76" fmla="*/ 3404921 w 4797018"/>
              <a:gd name="connsiteY76" fmla="*/ 1160107 h 1831428"/>
              <a:gd name="connsiteX77" fmla="*/ 3915328 w 4797018"/>
              <a:gd name="connsiteY77" fmla="*/ 1647358 h 1831428"/>
              <a:gd name="connsiteX78" fmla="*/ 1852984 w 4797018"/>
              <a:gd name="connsiteY78" fmla="*/ 1206522 h 1831428"/>
              <a:gd name="connsiteX79" fmla="*/ 1618288 w 4797018"/>
              <a:gd name="connsiteY79" fmla="*/ 1763373 h 1831428"/>
              <a:gd name="connsiteX80" fmla="*/ 1711119 w 4797018"/>
              <a:gd name="connsiteY80" fmla="*/ 1763363 h 1831428"/>
              <a:gd name="connsiteX81" fmla="*/ 1711100 w 4797018"/>
              <a:gd name="connsiteY81" fmla="*/ 1763373 h 1831428"/>
              <a:gd name="connsiteX82" fmla="*/ 1711119 w 4797018"/>
              <a:gd name="connsiteY82" fmla="*/ 1763373 h 1831428"/>
              <a:gd name="connsiteX83" fmla="*/ 1828448 w 4797018"/>
              <a:gd name="connsiteY83" fmla="*/ 1484948 h 1831428"/>
              <a:gd name="connsiteX84" fmla="*/ 2614774 w 4797018"/>
              <a:gd name="connsiteY84" fmla="*/ 1484948 h 1831428"/>
              <a:gd name="connsiteX85" fmla="*/ 2732018 w 4797018"/>
              <a:gd name="connsiteY85" fmla="*/ 1763373 h 1831428"/>
              <a:gd name="connsiteX86" fmla="*/ 2824820 w 4797018"/>
              <a:gd name="connsiteY86" fmla="*/ 1763373 h 1831428"/>
              <a:gd name="connsiteX87" fmla="*/ 2668515 w 4797018"/>
              <a:gd name="connsiteY87" fmla="*/ 1392136 h 1831428"/>
              <a:gd name="connsiteX88" fmla="*/ 1867567 w 4797018"/>
              <a:gd name="connsiteY88" fmla="*/ 1392136 h 1831428"/>
              <a:gd name="connsiteX89" fmla="*/ 1906676 w 4797018"/>
              <a:gd name="connsiteY89" fmla="*/ 1299324 h 1831428"/>
              <a:gd name="connsiteX90" fmla="*/ 2722236 w 4797018"/>
              <a:gd name="connsiteY90" fmla="*/ 1299324 h 1831428"/>
              <a:gd name="connsiteX91" fmla="*/ 2917632 w 4797018"/>
              <a:gd name="connsiteY91" fmla="*/ 1763373 h 1831428"/>
              <a:gd name="connsiteX92" fmla="*/ 3010443 w 4797018"/>
              <a:gd name="connsiteY92" fmla="*/ 1763373 h 1831428"/>
              <a:gd name="connsiteX93" fmla="*/ 2775976 w 4797018"/>
              <a:gd name="connsiteY93" fmla="*/ 1206522 h 1831428"/>
              <a:gd name="connsiteX94" fmla="*/ 1852984 w 4797018"/>
              <a:gd name="connsiteY94" fmla="*/ 1206522 h 1831428"/>
              <a:gd name="connsiteX95" fmla="*/ 1989544 w 4797018"/>
              <a:gd name="connsiteY95" fmla="*/ 0 h 1831428"/>
              <a:gd name="connsiteX96" fmla="*/ 1307459 w 4797018"/>
              <a:gd name="connsiteY96" fmla="*/ 1617898 h 1831428"/>
              <a:gd name="connsiteX97" fmla="*/ 1366533 w 4797018"/>
              <a:gd name="connsiteY97" fmla="*/ 1698098 h 1831428"/>
              <a:gd name="connsiteX98" fmla="*/ 2082356 w 4797018"/>
              <a:gd name="connsiteY98" fmla="*/ 0 h 1831428"/>
              <a:gd name="connsiteX99" fmla="*/ 1989544 w 4797018"/>
              <a:gd name="connsiteY99" fmla="*/ 0 h 1831428"/>
              <a:gd name="connsiteX100" fmla="*/ 2360771 w 4797018"/>
              <a:gd name="connsiteY100" fmla="*/ 0 h 1831428"/>
              <a:gd name="connsiteX101" fmla="*/ 3075708 w 4797018"/>
              <a:gd name="connsiteY101" fmla="*/ 1698098 h 1831428"/>
              <a:gd name="connsiteX102" fmla="*/ 3134639 w 4797018"/>
              <a:gd name="connsiteY102" fmla="*/ 1617898 h 1831428"/>
              <a:gd name="connsiteX103" fmla="*/ 2453592 w 4797018"/>
              <a:gd name="connsiteY103" fmla="*/ 0 h 1831428"/>
              <a:gd name="connsiteX104" fmla="*/ 2360771 w 4797018"/>
              <a:gd name="connsiteY104" fmla="*/ 0 h 1831428"/>
              <a:gd name="connsiteX105" fmla="*/ 1799101 w 4797018"/>
              <a:gd name="connsiteY105" fmla="*/ 1113711 h 1831428"/>
              <a:gd name="connsiteX106" fmla="*/ 1524610 w 4797018"/>
              <a:gd name="connsiteY106" fmla="*/ 1763373 h 1831428"/>
              <a:gd name="connsiteX107" fmla="*/ 1431798 w 4797018"/>
              <a:gd name="connsiteY107" fmla="*/ 1763373 h 1831428"/>
              <a:gd name="connsiteX108" fmla="*/ 2128761 w 4797018"/>
              <a:gd name="connsiteY108" fmla="*/ 110195 h 1831428"/>
              <a:gd name="connsiteX109" fmla="*/ 2512219 w 4797018"/>
              <a:gd name="connsiteY109" fmla="*/ 1020899 h 1831428"/>
              <a:gd name="connsiteX110" fmla="*/ 2605021 w 4797018"/>
              <a:gd name="connsiteY110" fmla="*/ 1020899 h 1831428"/>
              <a:gd name="connsiteX111" fmla="*/ 2175158 w 4797018"/>
              <a:gd name="connsiteY111" fmla="*/ 0 h 1831428"/>
              <a:gd name="connsiteX112" fmla="*/ 2267969 w 4797018"/>
              <a:gd name="connsiteY112" fmla="*/ 0 h 1831428"/>
              <a:gd name="connsiteX113" fmla="*/ 2736895 w 4797018"/>
              <a:gd name="connsiteY113" fmla="*/ 1113701 h 1831428"/>
              <a:gd name="connsiteX114" fmla="*/ 1799101 w 4797018"/>
              <a:gd name="connsiteY114" fmla="*/ 1113701 h 1831428"/>
              <a:gd name="connsiteX115" fmla="*/ 2221802 w 4797018"/>
              <a:gd name="connsiteY115" fmla="*/ 551602 h 1831428"/>
              <a:gd name="connsiteX116" fmla="*/ 2024015 w 4797018"/>
              <a:gd name="connsiteY116" fmla="*/ 1020899 h 1831428"/>
              <a:gd name="connsiteX117" fmla="*/ 2419398 w 4797018"/>
              <a:gd name="connsiteY117" fmla="*/ 1020899 h 1831428"/>
              <a:gd name="connsiteX118" fmla="*/ 2221802 w 4797018"/>
              <a:gd name="connsiteY118" fmla="*/ 551602 h 1831428"/>
              <a:gd name="connsiteX119" fmla="*/ 1838163 w 4797018"/>
              <a:gd name="connsiteY119" fmla="*/ 1020899 h 1831428"/>
              <a:gd name="connsiteX120" fmla="*/ 1931213 w 4797018"/>
              <a:gd name="connsiteY120" fmla="*/ 1020899 h 1831428"/>
              <a:gd name="connsiteX121" fmla="*/ 2175415 w 4797018"/>
              <a:gd name="connsiteY121" fmla="*/ 441436 h 1831428"/>
              <a:gd name="connsiteX122" fmla="*/ 2128942 w 4797018"/>
              <a:gd name="connsiteY122" fmla="*/ 331070 h 1831428"/>
              <a:gd name="connsiteX123" fmla="*/ 1838163 w 4797018"/>
              <a:gd name="connsiteY123" fmla="*/ 1020899 h 18314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</a:cxnLst>
            <a:rect l="l" t="t" r="r" b="b"/>
            <a:pathLst>
              <a:path w="4797018" h="1831428" fill="norm" stroke="1" extrusionOk="0">
                <a:moveTo>
                  <a:pt x="0" y="170736"/>
                </a:moveTo>
                <a:lnTo>
                  <a:pt x="92812" y="77924"/>
                </a:lnTo>
                <a:lnTo>
                  <a:pt x="92812" y="1763373"/>
                </a:lnTo>
                <a:lnTo>
                  <a:pt x="0" y="1763373"/>
                </a:lnTo>
                <a:lnTo>
                  <a:pt x="0" y="170736"/>
                </a:lnTo>
                <a:close/>
                <a:moveTo>
                  <a:pt x="278425" y="92812"/>
                </a:moveTo>
                <a:lnTo>
                  <a:pt x="1392136" y="92812"/>
                </a:lnTo>
                <a:lnTo>
                  <a:pt x="1392136" y="0"/>
                </a:lnTo>
                <a:lnTo>
                  <a:pt x="185614" y="0"/>
                </a:lnTo>
                <a:lnTo>
                  <a:pt x="185614" y="1113701"/>
                </a:lnTo>
                <a:lnTo>
                  <a:pt x="1210723" y="1113701"/>
                </a:lnTo>
                <a:lnTo>
                  <a:pt x="1210723" y="1020899"/>
                </a:lnTo>
                <a:lnTo>
                  <a:pt x="278425" y="1020899"/>
                </a:lnTo>
                <a:lnTo>
                  <a:pt x="278425" y="92812"/>
                </a:lnTo>
                <a:close/>
                <a:moveTo>
                  <a:pt x="1350464" y="835285"/>
                </a:moveTo>
                <a:lnTo>
                  <a:pt x="464048" y="835285"/>
                </a:lnTo>
                <a:lnTo>
                  <a:pt x="464048" y="464048"/>
                </a:lnTo>
                <a:lnTo>
                  <a:pt x="1222124" y="464048"/>
                </a:lnTo>
                <a:lnTo>
                  <a:pt x="1314926" y="371237"/>
                </a:lnTo>
                <a:lnTo>
                  <a:pt x="464048" y="371237"/>
                </a:lnTo>
                <a:lnTo>
                  <a:pt x="464048" y="278425"/>
                </a:lnTo>
                <a:lnTo>
                  <a:pt x="1392146" y="278425"/>
                </a:lnTo>
                <a:lnTo>
                  <a:pt x="1392146" y="185614"/>
                </a:lnTo>
                <a:lnTo>
                  <a:pt x="371237" y="185614"/>
                </a:lnTo>
                <a:lnTo>
                  <a:pt x="371237" y="928087"/>
                </a:lnTo>
                <a:lnTo>
                  <a:pt x="1258872" y="928087"/>
                </a:lnTo>
                <a:lnTo>
                  <a:pt x="1350464" y="835285"/>
                </a:lnTo>
                <a:close/>
                <a:moveTo>
                  <a:pt x="185614" y="1763373"/>
                </a:moveTo>
                <a:lnTo>
                  <a:pt x="278425" y="1763373"/>
                </a:lnTo>
                <a:lnTo>
                  <a:pt x="278425" y="1299324"/>
                </a:lnTo>
                <a:lnTo>
                  <a:pt x="371237" y="1299324"/>
                </a:lnTo>
                <a:lnTo>
                  <a:pt x="371237" y="1685449"/>
                </a:lnTo>
                <a:lnTo>
                  <a:pt x="464039" y="1592647"/>
                </a:lnTo>
                <a:lnTo>
                  <a:pt x="464039" y="1299324"/>
                </a:lnTo>
                <a:lnTo>
                  <a:pt x="1210723" y="1299324"/>
                </a:lnTo>
                <a:lnTo>
                  <a:pt x="1210723" y="1206522"/>
                </a:lnTo>
                <a:lnTo>
                  <a:pt x="185614" y="1206522"/>
                </a:lnTo>
                <a:lnTo>
                  <a:pt x="185614" y="1763373"/>
                </a:lnTo>
                <a:close/>
                <a:moveTo>
                  <a:pt x="4704207" y="0"/>
                </a:moveTo>
                <a:lnTo>
                  <a:pt x="4704207" y="1067314"/>
                </a:lnTo>
                <a:cubicBezTo>
                  <a:pt x="4704207" y="1315669"/>
                  <a:pt x="4593393" y="1529039"/>
                  <a:pt x="4334837" y="1692688"/>
                </a:cubicBezTo>
                <a:lnTo>
                  <a:pt x="4332742" y="1689954"/>
                </a:lnTo>
                <a:cubicBezTo>
                  <a:pt x="4502639" y="1555213"/>
                  <a:pt x="4611405" y="1382144"/>
                  <a:pt x="4611405" y="1158564"/>
                </a:cubicBezTo>
                <a:lnTo>
                  <a:pt x="4611405" y="0"/>
                </a:lnTo>
                <a:lnTo>
                  <a:pt x="4518594" y="0"/>
                </a:lnTo>
                <a:lnTo>
                  <a:pt x="4518594" y="1157021"/>
                </a:lnTo>
                <a:cubicBezTo>
                  <a:pt x="4518594" y="1490196"/>
                  <a:pt x="4248512" y="1740170"/>
                  <a:pt x="3915337" y="1740170"/>
                </a:cubicBezTo>
                <a:cubicBezTo>
                  <a:pt x="3582162" y="1740170"/>
                  <a:pt x="3312081" y="1490186"/>
                  <a:pt x="3312081" y="1157021"/>
                </a:cubicBezTo>
                <a:lnTo>
                  <a:pt x="3312081" y="77924"/>
                </a:lnTo>
                <a:lnTo>
                  <a:pt x="3219269" y="170736"/>
                </a:lnTo>
                <a:lnTo>
                  <a:pt x="3219269" y="1158564"/>
                </a:lnTo>
                <a:cubicBezTo>
                  <a:pt x="3219269" y="1542993"/>
                  <a:pt x="3530908" y="1831429"/>
                  <a:pt x="3915337" y="1831429"/>
                </a:cubicBezTo>
                <a:cubicBezTo>
                  <a:pt x="3924233" y="1831429"/>
                  <a:pt x="4008139" y="1831429"/>
                  <a:pt x="4008139" y="1831429"/>
                </a:cubicBezTo>
                <a:cubicBezTo>
                  <a:pt x="4386691" y="1831429"/>
                  <a:pt x="4797019" y="1551870"/>
                  <a:pt x="4797019" y="1068667"/>
                </a:cubicBezTo>
                <a:cubicBezTo>
                  <a:pt x="4797019" y="1068210"/>
                  <a:pt x="4797019" y="0"/>
                  <a:pt x="4797019" y="0"/>
                </a:cubicBezTo>
                <a:lnTo>
                  <a:pt x="4704207" y="0"/>
                </a:lnTo>
                <a:close/>
                <a:moveTo>
                  <a:pt x="3915328" y="1647358"/>
                </a:moveTo>
                <a:cubicBezTo>
                  <a:pt x="4197077" y="1647358"/>
                  <a:pt x="4425515" y="1438694"/>
                  <a:pt x="4425773" y="1157021"/>
                </a:cubicBezTo>
                <a:lnTo>
                  <a:pt x="4425782" y="1157021"/>
                </a:lnTo>
                <a:lnTo>
                  <a:pt x="4425782" y="77924"/>
                </a:lnTo>
                <a:lnTo>
                  <a:pt x="4332970" y="170736"/>
                </a:lnTo>
                <a:lnTo>
                  <a:pt x="4332970" y="1067305"/>
                </a:lnTo>
                <a:cubicBezTo>
                  <a:pt x="4332970" y="1246699"/>
                  <a:pt x="4187533" y="1368933"/>
                  <a:pt x="4008130" y="1368933"/>
                </a:cubicBezTo>
                <a:cubicBezTo>
                  <a:pt x="3828736" y="1368933"/>
                  <a:pt x="3683298" y="1246699"/>
                  <a:pt x="3683298" y="1067305"/>
                </a:cubicBezTo>
                <a:lnTo>
                  <a:pt x="3683289" y="0"/>
                </a:lnTo>
                <a:lnTo>
                  <a:pt x="3590487" y="0"/>
                </a:lnTo>
                <a:lnTo>
                  <a:pt x="3590487" y="1067305"/>
                </a:lnTo>
                <a:cubicBezTo>
                  <a:pt x="3590487" y="1297962"/>
                  <a:pt x="3777472" y="1461745"/>
                  <a:pt x="4008130" y="1461745"/>
                </a:cubicBezTo>
                <a:cubicBezTo>
                  <a:pt x="4102446" y="1461745"/>
                  <a:pt x="4216937" y="1415148"/>
                  <a:pt x="4294699" y="1333129"/>
                </a:cubicBezTo>
                <a:lnTo>
                  <a:pt x="4296785" y="1335862"/>
                </a:lnTo>
                <a:cubicBezTo>
                  <a:pt x="4223881" y="1471070"/>
                  <a:pt x="4089102" y="1554556"/>
                  <a:pt x="3915328" y="1554556"/>
                </a:cubicBezTo>
                <a:cubicBezTo>
                  <a:pt x="3686090" y="1554556"/>
                  <a:pt x="3500009" y="1388593"/>
                  <a:pt x="3497742" y="1160116"/>
                </a:cubicBezTo>
                <a:lnTo>
                  <a:pt x="3497685" y="1160116"/>
                </a:lnTo>
                <a:lnTo>
                  <a:pt x="3497685" y="0"/>
                </a:lnTo>
                <a:lnTo>
                  <a:pt x="3404873" y="0"/>
                </a:lnTo>
                <a:lnTo>
                  <a:pt x="3404873" y="1160107"/>
                </a:lnTo>
                <a:lnTo>
                  <a:pt x="3404921" y="1160107"/>
                </a:lnTo>
                <a:cubicBezTo>
                  <a:pt x="3406855" y="1440218"/>
                  <a:pt x="3634616" y="1647358"/>
                  <a:pt x="3915328" y="1647358"/>
                </a:cubicBezTo>
                <a:close/>
                <a:moveTo>
                  <a:pt x="1852984" y="1206522"/>
                </a:moveTo>
                <a:lnTo>
                  <a:pt x="1618288" y="1763373"/>
                </a:lnTo>
                <a:lnTo>
                  <a:pt x="1711119" y="1763363"/>
                </a:lnTo>
                <a:lnTo>
                  <a:pt x="1711100" y="1763373"/>
                </a:lnTo>
                <a:lnTo>
                  <a:pt x="1711119" y="1763373"/>
                </a:lnTo>
                <a:lnTo>
                  <a:pt x="1828448" y="1484948"/>
                </a:lnTo>
                <a:lnTo>
                  <a:pt x="2614774" y="1484948"/>
                </a:lnTo>
                <a:lnTo>
                  <a:pt x="2732018" y="1763373"/>
                </a:lnTo>
                <a:lnTo>
                  <a:pt x="2824820" y="1763373"/>
                </a:lnTo>
                <a:lnTo>
                  <a:pt x="2668515" y="1392136"/>
                </a:lnTo>
                <a:lnTo>
                  <a:pt x="1867567" y="1392136"/>
                </a:lnTo>
                <a:lnTo>
                  <a:pt x="1906676" y="1299324"/>
                </a:lnTo>
                <a:lnTo>
                  <a:pt x="2722236" y="1299324"/>
                </a:lnTo>
                <a:lnTo>
                  <a:pt x="2917632" y="1763373"/>
                </a:lnTo>
                <a:lnTo>
                  <a:pt x="3010443" y="1763373"/>
                </a:lnTo>
                <a:lnTo>
                  <a:pt x="2775976" y="1206522"/>
                </a:lnTo>
                <a:lnTo>
                  <a:pt x="1852984" y="1206522"/>
                </a:lnTo>
                <a:close/>
                <a:moveTo>
                  <a:pt x="1989544" y="0"/>
                </a:moveTo>
                <a:lnTo>
                  <a:pt x="1307459" y="1617898"/>
                </a:lnTo>
                <a:lnTo>
                  <a:pt x="1366533" y="1698098"/>
                </a:lnTo>
                <a:lnTo>
                  <a:pt x="2082356" y="0"/>
                </a:lnTo>
                <a:lnTo>
                  <a:pt x="1989544" y="0"/>
                </a:lnTo>
                <a:close/>
                <a:moveTo>
                  <a:pt x="2360771" y="0"/>
                </a:moveTo>
                <a:lnTo>
                  <a:pt x="3075708" y="1698098"/>
                </a:lnTo>
                <a:lnTo>
                  <a:pt x="3134639" y="1617898"/>
                </a:lnTo>
                <a:lnTo>
                  <a:pt x="2453592" y="0"/>
                </a:lnTo>
                <a:lnTo>
                  <a:pt x="2360771" y="0"/>
                </a:lnTo>
                <a:close/>
                <a:moveTo>
                  <a:pt x="1799101" y="1113711"/>
                </a:moveTo>
                <a:lnTo>
                  <a:pt x="1524610" y="1763373"/>
                </a:lnTo>
                <a:lnTo>
                  <a:pt x="1431798" y="1763373"/>
                </a:lnTo>
                <a:lnTo>
                  <a:pt x="2128761" y="110195"/>
                </a:lnTo>
                <a:lnTo>
                  <a:pt x="2512219" y="1020899"/>
                </a:lnTo>
                <a:lnTo>
                  <a:pt x="2605021" y="1020899"/>
                </a:lnTo>
                <a:lnTo>
                  <a:pt x="2175158" y="0"/>
                </a:lnTo>
                <a:lnTo>
                  <a:pt x="2267969" y="0"/>
                </a:lnTo>
                <a:lnTo>
                  <a:pt x="2736895" y="1113701"/>
                </a:lnTo>
                <a:lnTo>
                  <a:pt x="1799101" y="1113701"/>
                </a:lnTo>
                <a:close/>
                <a:moveTo>
                  <a:pt x="2221802" y="551602"/>
                </a:moveTo>
                <a:lnTo>
                  <a:pt x="2024015" y="1020899"/>
                </a:lnTo>
                <a:lnTo>
                  <a:pt x="2419398" y="1020899"/>
                </a:lnTo>
                <a:lnTo>
                  <a:pt x="2221802" y="551602"/>
                </a:lnTo>
                <a:close/>
                <a:moveTo>
                  <a:pt x="1838163" y="1020899"/>
                </a:moveTo>
                <a:lnTo>
                  <a:pt x="1931213" y="1020899"/>
                </a:lnTo>
                <a:lnTo>
                  <a:pt x="2175415" y="441436"/>
                </a:lnTo>
                <a:lnTo>
                  <a:pt x="2128942" y="331070"/>
                </a:lnTo>
                <a:lnTo>
                  <a:pt x="1838163" y="1020899"/>
                </a:lnTo>
                <a:close/>
              </a:path>
            </a:pathLst>
          </a:custGeom>
          <a:solidFill>
            <a:srgbClr val="041E42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sz="1800" b="0" i="0" u="none" strike="noStrike" cap="none" spc="0">
              <a:ln>
                <a:noFill/>
              </a:ln>
              <a:solidFill>
                <a:prstClr val="black"/>
              </a:solidFill>
            </a:endParaRPr>
          </a:p>
        </p:txBody>
      </p:sp>
      <p:pic>
        <p:nvPicPr>
          <p:cNvPr id="828314536" name=""/>
          <p:cNvPicPr>
            <a:picLocks noChangeAspect="1"/>
          </p:cNvPicPr>
          <p:nvPr/>
        </p:nvPicPr>
        <p:blipFill>
          <a:blip r:embed="rId22"/>
          <a:stretch/>
        </p:blipFill>
        <p:spPr bwMode="auto">
          <a:xfrm rot="0" flipH="0" flipV="0">
            <a:off x="9822061" y="311109"/>
            <a:ext cx="774000" cy="388800"/>
          </a:xfrm>
          <a:prstGeom prst="rect">
            <a:avLst/>
          </a:prstGeom>
        </p:spPr>
      </p:pic>
      <p:sp>
        <p:nvSpPr>
          <p:cNvPr id="1297875136" name=""/>
          <p:cNvSpPr txBox="1"/>
          <p:nvPr/>
        </p:nvSpPr>
        <p:spPr bwMode="auto">
          <a:xfrm flipH="0" flipV="0">
            <a:off x="8085562" y="916781"/>
            <a:ext cx="821531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endParaRPr/>
          </a:p>
        </p:txBody>
      </p:sp>
      <p:sp>
        <p:nvSpPr>
          <p:cNvPr id="521990777" name=""/>
          <p:cNvSpPr txBox="1"/>
          <p:nvPr/>
        </p:nvSpPr>
        <p:spPr bwMode="auto">
          <a:xfrm flipH="0" flipV="0">
            <a:off x="11597835" y="6588945"/>
            <a:ext cx="1102572" cy="2137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800"/>
              <a:t>/ 58</a:t>
            </a:r>
            <a:endParaRPr sz="80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2400" b="1">
          <a:solidFill>
            <a:srgbClr val="041E4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>
        <a:lnSpc>
          <a:spcPct val="110000"/>
        </a:lnSpc>
        <a:spcBef>
          <a:spcPts val="0"/>
        </a:spcBef>
        <a:spcAft>
          <a:spcPts val="1200"/>
        </a:spcAft>
        <a:buFont typeface="Arial"/>
        <a:buNone/>
        <a:defRPr sz="1600">
          <a:solidFill>
            <a:schemeClr val="tx1"/>
          </a:solidFill>
          <a:latin typeface="+mn-lt"/>
          <a:ea typeface="+mn-ea"/>
          <a:cs typeface="+mn-cs"/>
        </a:defRPr>
      </a:lvl1pPr>
      <a:lvl2pPr marL="1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600">
          <a:solidFill>
            <a:schemeClr val="tx1"/>
          </a:solidFill>
          <a:latin typeface="+mn-lt"/>
          <a:ea typeface="+mn-ea"/>
          <a:cs typeface="+mn-cs"/>
        </a:defRPr>
      </a:lvl2pPr>
      <a:lvl3pPr marL="3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3pPr>
      <a:lvl4pPr marL="5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90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6pPr>
      <a:lvl7pPr marL="108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7pPr>
      <a:lvl8pPr marL="126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8pPr>
      <a:lvl9pPr marL="1440000" indent="-180000" algn="l" defTabSz="914400">
        <a:lnSpc>
          <a:spcPct val="110000"/>
        </a:lnSpc>
        <a:spcBef>
          <a:spcPts val="0"/>
        </a:spcBef>
        <a:spcAft>
          <a:spcPts val="1200"/>
        </a:spcAft>
        <a:buClr>
          <a:schemeClr val="accent4"/>
        </a:buClr>
        <a:buFont typeface="Symbol"/>
        <a:buChar char="-"/>
        <a:defRPr sz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chemeClr val="bg2">
            <a:alpha val="99999"/>
          </a:schemeClr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56305103" name="Textplatzhalter 167"/>
          <p:cNvSpPr>
            <a:spLocks noGrp="1"/>
          </p:cNvSpPr>
          <p:nvPr>
            <p:ph type="body" sz="quarter" idx="11" hasCustomPrompt="1"/>
          </p:nvPr>
        </p:nvSpPr>
        <p:spPr bwMode="auto">
          <a:xfrm>
            <a:off x="0" y="1628775"/>
            <a:ext cx="12191999" cy="5229225"/>
          </a:xfrm>
          <a:prstGeom prst="rect">
            <a:avLst/>
          </a:prstGeom>
          <a:gradFill>
            <a:gsLst>
              <a:gs pos="5000">
                <a:schemeClr val="accent4"/>
              </a:gs>
              <a:gs pos="50000">
                <a:schemeClr val="accent4">
                  <a:alpha val="50000"/>
                </a:schemeClr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</p:spPr>
        <p:txBody>
          <a:bodyPr vert="horz" wrap="square" lIns="540000" tIns="1188000" rIns="0" bIns="0" rtlCol="0" anchor="t" anchorCtr="0">
            <a:noAutofit/>
          </a:bodyPr>
          <a:lstStyle>
            <a:lvl1pPr>
              <a:defRPr lang="de-DE" sz="4000" b="1"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038599516" name="Bildplatzhalter 60"/>
          <p:cNvSpPr>
            <a:spLocks noGrp="1"/>
          </p:cNvSpPr>
          <p:nvPr>
            <p:ph type="pic" sz="quarter" idx="10" hasCustomPrompt="1"/>
          </p:nvPr>
        </p:nvSpPr>
        <p:spPr bwMode="auto">
          <a:xfrm>
            <a:off x="0" y="1628775"/>
            <a:ext cx="12191999" cy="5229225"/>
          </a:xfrm>
          <a:prstGeom prst="rect">
            <a:avLst/>
          </a:prstGeom>
          <a:solidFill>
            <a:schemeClr val="tx1">
              <a:lumMod val="95000"/>
            </a:schemeClr>
          </a:solidFill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45389626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1827688" y="2913728"/>
            <a:ext cx="8586660" cy="1408536"/>
          </a:xfrm>
        </p:spPr>
        <p:txBody>
          <a:bodyPr wrap="none" tIns="0" rIns="0"/>
          <a:lstStyle>
            <a:lvl1pPr algn="l">
              <a:lnSpc>
                <a:spcPct val="110000"/>
              </a:lnSpc>
              <a:defRPr sz="6600">
                <a:solidFill>
                  <a:schemeClr val="tx1"/>
                </a:solidFill>
              </a:defRPr>
            </a:lvl1pPr>
          </a:lstStyle>
          <a:p>
            <a:pPr algn="ctr">
              <a:defRPr/>
            </a:pPr>
            <a:r>
              <a:rPr lang="de-DE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Flexible and Efficient QoS Provisioning in </a:t>
            </a:r>
            <a:r>
              <a:rPr lang="de-DE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AXI4-Based </a:t>
            </a:r>
            <a:br>
              <a:rPr lang="de-DE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</a:br>
            <a:r>
              <a:rPr lang="de-DE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Network-on-Chip Architecture - A </a:t>
            </a:r>
            <a:r>
              <a:rPr lang="de-DE" sz="2600" b="1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brief comprehension</a:t>
            </a:r>
            <a:endParaRPr lang="de-DE" sz="2600" b="1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defRPr/>
            </a:pPr>
            <a:endParaRPr sz="1600" b="0" i="0" u="none" strike="noStrike" cap="none" spc="0">
              <a:solidFill>
                <a:schemeClr val="bg1"/>
              </a:solidFill>
              <a:latin typeface="Arial"/>
              <a:cs typeface="Arial"/>
            </a:endParaRPr>
          </a:p>
          <a:p>
            <a:pPr algn="ctr">
              <a:defRPr/>
            </a:pPr>
            <a:r>
              <a:rPr lang="de-DE" sz="1600" b="0" i="0" u="none" strike="noStrike" cap="none" spc="0">
                <a:solidFill>
                  <a:schemeClr val="bg1"/>
                </a:solidFill>
                <a:latin typeface="Arial"/>
                <a:ea typeface="Arial"/>
                <a:cs typeface="Arial"/>
              </a:rPr>
              <a:t>An In-Depth Analysis of the Paper and its Key Findings</a:t>
            </a:r>
            <a:endParaRPr sz="1600" b="0">
              <a:solidFill>
                <a:schemeClr val="bg1"/>
              </a:solidFill>
            </a:endParaRPr>
          </a:p>
        </p:txBody>
      </p:sp>
      <p:sp>
        <p:nvSpPr>
          <p:cNvPr id="1168400443" name=""/>
          <p:cNvSpPr txBox="1"/>
          <p:nvPr/>
        </p:nvSpPr>
        <p:spPr bwMode="auto">
          <a:xfrm flipH="0" flipV="0">
            <a:off x="119062" y="6469199"/>
            <a:ext cx="5990255" cy="228960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>
              <a:defRPr/>
            </a:pPr>
            <a:r>
              <a:rPr sz="900" i="0">
                <a:solidFill>
                  <a:schemeClr val="bg1"/>
                </a:solidFill>
              </a:rPr>
              <a:t>Dustin Heither</a:t>
            </a:r>
            <a:r>
              <a:rPr sz="900" i="0">
                <a:solidFill>
                  <a:schemeClr val="bg1"/>
                </a:solidFill>
              </a:rPr>
              <a:t> - Neuartige Rechnerarchitekturen - SoSe 2025</a:t>
            </a:r>
            <a:endParaRPr sz="900" i="0">
              <a:solidFill>
                <a:schemeClr val="bg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6682007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C54A89E-7977-423F-CFD0-372C0FE9C1A6}" type="datetime4">
              <a:rPr lang="de-DE"/>
              <a:t>26. März 2025</a:t>
            </a:fld>
            <a:endParaRPr lang="de-DE"/>
          </a:p>
        </p:txBody>
      </p:sp>
      <p:sp>
        <p:nvSpPr>
          <p:cNvPr id="55711884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77925395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CA2963D-5B05-6EAF-122B-E3A7B61E702E}" type="slidenum">
              <a:rPr lang="de-DE"/>
              <a:t>5</a:t>
            </a:fld>
            <a:endParaRPr lang="de-DE"/>
          </a:p>
        </p:txBody>
      </p:sp>
      <p:sp>
        <p:nvSpPr>
          <p:cNvPr id="1228069231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Provide flexible QoS for AXI4-based SoCs</a:t>
            </a: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Three QoS Classes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LCS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 low latency, bursty traffic (CPU)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GRS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 guranteed bandwidth, streaming traffic</a:t>
            </a:r>
            <a:r>
              <a:rPr sz="1600" strike="noStrike" cap="none" spc="0">
                <a:latin typeface="Arial"/>
                <a:cs typeface="Arial"/>
              </a:rPr>
              <a:t> (GPU)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URS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– best effort, fair resource sharing (I/O)</a:t>
            </a: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Main Components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50" marR="0" lvl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AXI Masters/ Slaves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Network Interfaces (NIs)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– protocol conversion, QoS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Dual Subnetworks: </a:t>
            </a:r>
            <a:r>
              <a:rPr lang="de-DE" sz="1600" b="0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VC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-based for LCS or URS and </a:t>
            </a:r>
            <a:r>
              <a:rPr lang="de-DE" sz="1600" b="0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TDM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-based for GRS 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defRPr/>
            </a:pP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555372064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9" y="1631156"/>
            <a:ext cx="5469732" cy="4569619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Select Core Functions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Identify essential functions for AI framework (e.g., add, ReLU, matrix multiplication)</a:t>
            </a: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 MNIST Dataset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Select MNIST for a manageable, well-understood image classification task</a:t>
            </a: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Choose Training Framework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Implement model training using TensorFlow v1,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selected for its documentation and wide usage</a:t>
            </a: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Export Model Weights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Use a human-readable text format for exporting weights, avoiding complex formats like ONNX</a:t>
            </a:r>
            <a:endParaRPr sz="1600" strike="noStrike" cap="none" spc="0">
              <a:latin typeface="Arial"/>
              <a:cs typeface="Arial"/>
            </a:endParaRPr>
          </a:p>
        </p:txBody>
      </p:sp>
      <p:sp>
        <p:nvSpPr>
          <p:cNvPr id="139102834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Paper Analysis</a:t>
            </a:r>
            <a:endParaRPr sz="2400"/>
          </a:p>
        </p:txBody>
      </p:sp>
      <p:sp>
        <p:nvSpPr>
          <p:cNvPr id="1016684914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Overall Architecture</a:t>
            </a:r>
            <a:endParaRPr sz="1600"/>
          </a:p>
        </p:txBody>
      </p:sp>
      <p:pic>
        <p:nvPicPr>
          <p:cNvPr id="1907004310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6206328" y="1746070"/>
            <a:ext cx="5469732" cy="4339787"/>
          </a:xfrm>
          <a:prstGeom prst="rect">
            <a:avLst/>
          </a:prstGeom>
        </p:spPr>
      </p:pic>
      <p:sp>
        <p:nvSpPr>
          <p:cNvPr id="1360927791" name=""/>
          <p:cNvSpPr txBox="1"/>
          <p:nvPr/>
        </p:nvSpPr>
        <p:spPr bwMode="auto">
          <a:xfrm rot="0" flipH="0" flipV="0">
            <a:off x="6605977" y="6085857"/>
            <a:ext cx="468195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Fig. 4 - System Architecture [4]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0647468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03A6DFB-B88D-F784-835B-86FE7780760C}" type="datetime4">
              <a:rPr lang="de-DE"/>
              <a:t/>
            </a:fld>
            <a:endParaRPr lang="de-DE"/>
          </a:p>
        </p:txBody>
      </p:sp>
      <p:sp>
        <p:nvSpPr>
          <p:cNvPr id="119254410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10363261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8696C63-BAE2-E6EF-F3F5-585A385B2983}" type="slidenum">
              <a:rPr lang="de-DE"/>
              <a:t/>
            </a:fld>
            <a:endParaRPr lang="de-DE"/>
          </a:p>
        </p:txBody>
      </p:sp>
      <p:sp>
        <p:nvSpPr>
          <p:cNvPr id="85633443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Why Message Conversion?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Direct mapping (5 AXI channels → 5 packet formats) = inefficient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Adopted approach: 4 unified packet types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Read request / Read response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661899" marR="0" lvl="1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Write request / Write response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Packets carry QoS label (LCS/GRS/URS)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NI Roles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direct packets to correct AXI channel / subnetwork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Conversion: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AXI4 ↔ NoC packets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QoS inheritance: responses keep QoS class of request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248476591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Paper Analysis</a:t>
            </a:r>
            <a:endParaRPr sz="2400"/>
          </a:p>
        </p:txBody>
      </p:sp>
      <p:sp>
        <p:nvSpPr>
          <p:cNvPr id="721356799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6166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Message Conversion &amp; Network Interface</a:t>
            </a:r>
            <a:endParaRPr sz="1600"/>
          </a:p>
        </p:txBody>
      </p:sp>
      <p:pic>
        <p:nvPicPr>
          <p:cNvPr id="2070421726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6206328" y="2796965"/>
            <a:ext cx="5469732" cy="2237996"/>
          </a:xfrm>
          <a:prstGeom prst="rect">
            <a:avLst/>
          </a:prstGeom>
        </p:spPr>
      </p:pic>
      <p:sp>
        <p:nvSpPr>
          <p:cNvPr id="27064564" name=""/>
          <p:cNvSpPr txBox="1"/>
          <p:nvPr/>
        </p:nvSpPr>
        <p:spPr bwMode="auto">
          <a:xfrm rot="0" flipH="0" flipV="0">
            <a:off x="6605977" y="5034962"/>
            <a:ext cx="4693834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Fig. 5 - Message Format Conversion [4]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124048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588EDB9-4A74-4AA6-9BCC-0ACF4A3256CC}" type="datetime4">
              <a:rPr lang="de-DE"/>
              <a:t/>
            </a:fld>
            <a:endParaRPr lang="de-DE"/>
          </a:p>
        </p:txBody>
      </p:sp>
      <p:sp>
        <p:nvSpPr>
          <p:cNvPr id="181986346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38887551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A44C6BB-173F-152B-D098-8910FDF5E330}" type="slidenum">
              <a:rPr lang="de-DE"/>
              <a:t/>
            </a:fld>
            <a:endParaRPr lang="de-DE"/>
          </a:p>
        </p:txBody>
      </p:sp>
      <p:sp>
        <p:nvSpPr>
          <p:cNvPr id="939784723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VC Subnetwork (GRS, LCS)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Supports different flow control schemes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Goal: prioritize latency-sensitive LCS while maintaining fairness for URS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TDM Subnetwork (GRS)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Static routing via precomputed time slots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Guarantees bandwidth and predictable time slots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Traffic Converter Subnetwork (GRS)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VC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→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TDM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offload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LCS if VC congested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VC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→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TDM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offload GRS if TDM congested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5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Improves utilization, latency, throughput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818572397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Paper Analysis</a:t>
            </a:r>
            <a:endParaRPr sz="2400"/>
          </a:p>
        </p:txBody>
      </p:sp>
      <p:sp>
        <p:nvSpPr>
          <p:cNvPr id="1388382034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620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Dual Subnetworks &amp; Traffic Converter</a:t>
            </a:r>
            <a:endParaRPr sz="1600"/>
          </a:p>
        </p:txBody>
      </p:sp>
      <p:pic>
        <p:nvPicPr>
          <p:cNvPr id="1408195086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6206328" y="2955475"/>
            <a:ext cx="5469732" cy="1920977"/>
          </a:xfrm>
          <a:prstGeom prst="rect">
            <a:avLst/>
          </a:prstGeom>
        </p:spPr>
      </p:pic>
      <p:sp>
        <p:nvSpPr>
          <p:cNvPr id="1016347242" name=""/>
          <p:cNvSpPr txBox="1"/>
          <p:nvPr/>
        </p:nvSpPr>
        <p:spPr bwMode="auto">
          <a:xfrm rot="0" flipH="0" flipV="0">
            <a:off x="6605977" y="5034962"/>
            <a:ext cx="4703553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Fig. 6 - Traffic Conversion Unit [4]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2743034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5" y="3159177"/>
            <a:ext cx="11167099" cy="548999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algn="ctr">
              <a:defRPr/>
            </a:pPr>
            <a:r>
              <a:rPr lang="de-DE" sz="4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Results</a:t>
            </a:r>
            <a:endParaRPr/>
          </a:p>
        </p:txBody>
      </p:sp>
      <p:sp>
        <p:nvSpPr>
          <p:cNvPr id="164329108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D2B4AC-D6EE-26BB-EB77-9232F6EA825A}" type="datetime4">
              <a:rPr lang="de-DE"/>
              <a:t/>
            </a:fld>
            <a:endParaRPr lang="de-DE"/>
          </a:p>
        </p:txBody>
      </p:sp>
      <p:sp>
        <p:nvSpPr>
          <p:cNvPr id="113538184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46402697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19B5FDA3-74DA-046B-63D1-5B1502C71277}" type="slidenum">
              <a:rPr lang="de-DE"/>
              <a:t/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0341745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A8DE69C5-80B5-31AB-6161-E003131AB75D}" type="datetime4">
              <a:rPr lang="de-DE"/>
              <a:t/>
            </a:fld>
            <a:endParaRPr lang="de-DE"/>
          </a:p>
        </p:txBody>
      </p:sp>
      <p:sp>
        <p:nvSpPr>
          <p:cNvPr id="213637944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791297166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E2F38FE-CAC7-5E01-2121-7C92C5A41731}" type="slidenum">
              <a:rPr lang="de-DE"/>
              <a:t/>
            </a:fld>
            <a:endParaRPr lang="de-DE"/>
          </a:p>
        </p:txBody>
      </p:sp>
      <p:sp>
        <p:nvSpPr>
          <p:cNvPr id="448371280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3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 </a:t>
            </a:r>
            <a:r>
              <a:rPr lang="de-DE" sz="13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Findings</a:t>
            </a:r>
            <a:endParaRPr sz="13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High Throughpu</a:t>
            </a: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</a:t>
            </a:r>
            <a:endParaRPr sz="1300"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VC: 12.3 Gb/s, TDM: 7.4 Gb/s → ~19.7 Gb/s total</a:t>
            </a:r>
            <a:endParaRPr sz="130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Latency</a:t>
            </a:r>
            <a:endParaRPr sz="1300"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LCS stays low with Individual_Shared flow control</a:t>
            </a:r>
            <a:endParaRPr sz="1300"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URS higher delay, but fairness maintained</a:t>
            </a:r>
            <a:endParaRPr sz="130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Resource Utilization</a:t>
            </a:r>
            <a:endParaRPr sz="1300"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VC ports: 4.4% → 16.5% utilization before saturation</a:t>
            </a:r>
            <a:endParaRPr sz="1300"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TDM slots: ~17% utilization </a:t>
            </a:r>
            <a:endParaRPr sz="130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Traffic Converter</a:t>
            </a:r>
            <a:endParaRPr sz="1300"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VC→TDM: cuts LCS latency</a:t>
            </a:r>
            <a:endParaRPr sz="1300"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TDM→VC: reduces GRS queuing delay</a:t>
            </a:r>
            <a:endParaRPr sz="1300" b="0" i="0" u="none">
              <a:solidFill>
                <a:srgbClr val="000000"/>
              </a:solidFill>
              <a:latin typeface="Arial"/>
              <a:cs typeface="Arial"/>
            </a:endParaRPr>
          </a:p>
          <a:p>
            <a:pPr marL="661899" marR="0" lvl="1" indent="-261849" algn="l" defTabSz="914400">
              <a:lnSpc>
                <a:spcPct val="114999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Up to ~94% performance improvement</a:t>
            </a:r>
            <a:endParaRPr sz="1300">
              <a:latin typeface="Arial"/>
              <a:cs typeface="Arial"/>
            </a:endParaRPr>
          </a:p>
        </p:txBody>
      </p:sp>
      <p:sp>
        <p:nvSpPr>
          <p:cNvPr id="89331181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Results</a:t>
            </a:r>
            <a:endParaRPr sz="2400"/>
          </a:p>
        </p:txBody>
      </p:sp>
      <p:sp>
        <p:nvSpPr>
          <p:cNvPr id="212901308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3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Simulator Setup</a:t>
            </a:r>
            <a:endParaRPr sz="13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Custom Simulator (C++, BookSim2- &amp; </a:t>
            </a: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Gem5-based)</a:t>
            </a:r>
            <a:endParaRPr sz="13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168 nodes, dual-subnetwork NoC (VC + TDM)</a:t>
            </a:r>
            <a:endParaRPr sz="13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Realistic traffic via </a:t>
            </a: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two-level MMP generator</a:t>
            </a:r>
            <a:endParaRPr sz="13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3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3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3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Conclusion</a:t>
            </a:r>
            <a:endParaRPr sz="13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Dual-subnetwork</a:t>
            </a:r>
            <a:endParaRPr sz="13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3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Adaptive conversion achieves scalable throughput, low LCS latency, and balanced QoS across traffic types</a:t>
            </a:r>
            <a:endParaRPr sz="13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47105419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61303" cy="268583"/>
          </a:xfrm>
        </p:spPr>
        <p:txBody>
          <a:bodyPr/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Key Findings &amp; Conclusion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9318152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942A72DB-FF79-2689-76B3-CB8AC81D0EE4}" type="datetime4">
              <a:rPr lang="de-DE"/>
              <a:t/>
            </a:fld>
            <a:endParaRPr lang="de-DE"/>
          </a:p>
        </p:txBody>
      </p:sp>
      <p:sp>
        <p:nvSpPr>
          <p:cNvPr id="1944290590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909282420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614B654-10D0-52B4-8E27-EA7659E4F36D}" type="slidenum">
              <a:rPr lang="de-DE"/>
              <a:t/>
            </a:fld>
            <a:endParaRPr lang="de-DE"/>
          </a:p>
        </p:txBody>
      </p:sp>
      <p:sp>
        <p:nvSpPr>
          <p:cNvPr id="584048416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Contributions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AXI4-compatible NoC with flexible QoS provisioning</a:t>
            </a:r>
            <a:endParaRPr sz="1600" strike="noStrike" cap="none" spc="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Dual-subnetwork design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NI: AXI4 → packet conversion + QoS inheritance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Adaptive load balancin: VC ↔ TDM Conversion</a:t>
            </a:r>
            <a:endParaRPr sz="1600" strike="noStrike" cap="none" spc="0"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Strengths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Integrates three QoS services in one unified framework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Decouples AXI4 protocol details from NoC fabric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Demonstrates tangible performance improvements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710413000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5482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Critical Review</a:t>
            </a:r>
            <a:endParaRPr sz="2400"/>
          </a:p>
        </p:txBody>
      </p:sp>
      <p:sp>
        <p:nvSpPr>
          <p:cNvPr id="1831410513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47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endParaRPr sz="1600"/>
          </a:p>
        </p:txBody>
      </p:sp>
      <p:sp>
        <p:nvSpPr>
          <p:cNvPr id="1090798236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/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Limitations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Hardware complexity: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Dual subnetworks + traffic converter</a:t>
            </a:r>
            <a:endParaRPr lang="de-DE"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Synthetic traffic only: Limited validation with real workloads</a:t>
            </a:r>
            <a:endParaRPr lang="de-DE"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Adaptability: Rule-based switching; no runtime intelligence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1474991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57833BE9-8A39-C15D-6843-444FD36333A5}" type="datetime4">
              <a:rPr lang="de-DE"/>
              <a:t>26. März 2025</a:t>
            </a:fld>
            <a:endParaRPr lang="de-DE"/>
          </a:p>
        </p:txBody>
      </p:sp>
      <p:sp>
        <p:nvSpPr>
          <p:cNvPr id="200224752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20205173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753BF86-2B87-BB47-76C6-A4B27E7E4655}" type="slidenum">
              <a:rPr lang="de-DE"/>
              <a:t>58</a:t>
            </a:fld>
            <a:endParaRPr lang="de-DE"/>
          </a:p>
        </p:txBody>
      </p:sp>
      <p:sp>
        <p:nvSpPr>
          <p:cNvPr id="969607904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11157744" cy="4569618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[1]	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B. A. Abderazek, Multicore Systems On-Chip: Practical Software/Hardware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Design, 2nd ed. 2013, vol. 7</a:t>
            </a:r>
            <a:r>
              <a:rPr/>
              <a:t>.</a:t>
            </a:r>
            <a:endParaRPr/>
          </a:p>
          <a:p>
            <a:pPr>
              <a:defRPr/>
            </a:pPr>
            <a:r>
              <a:rPr lang="de-DE"/>
              <a:t>[2]	J. Hertz,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Why SoCs Need NoCs: Network on Chip and the Future of Computing</a:t>
            </a:r>
            <a:r>
              <a:rPr lang="de-DE"/>
              <a:t>, in ALL ABOUT CIRCUITS, 	25.07.2025, (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https://www.allaboutcircuits.com/news/why-socs-need-nocs-network-on-chip-and-future-	computing/</a:t>
            </a:r>
            <a:r>
              <a:rPr lang="de-DE"/>
              <a:t>) – accessed 28.09.2025.</a:t>
            </a:r>
            <a:endParaRPr lang="de-DE"/>
          </a:p>
          <a:p>
            <a:pPr>
              <a:defRPr/>
            </a:pPr>
            <a:r>
              <a:rPr lang="de-DE"/>
              <a:t>[3]	P. Holzinger,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On-Chip Bussysteme und Perpherie (Schwerpunkt CPU Entwicklung)</a:t>
            </a:r>
            <a:r>
              <a:rPr lang="de-DE"/>
              <a:t> in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CPU-Entwicklung mit 	VHDL</a:t>
            </a:r>
            <a:r>
              <a:rPr lang="de-DE"/>
              <a:t>, SoSe 2025, Slide 12.</a:t>
            </a:r>
            <a:endParaRPr lang="de-DE"/>
          </a:p>
          <a:p>
            <a:pPr>
              <a:defRPr/>
            </a:pPr>
            <a:r>
              <a:rPr lang="de-DE"/>
              <a:t>[4]	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B. Wang and Z. Lu, “Flexible and Efficient QoS Provisioning in AXI4-Based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Network-on-Chip 	Archtecture,” IEEE Transactions on Computer-Aided Design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of Integrated Circuits and Systems, vol. 	41, no. 	5, pp. 1523–1536, May 2022.</a:t>
            </a:r>
            <a:endParaRPr lang="de-DE" sz="1600" b="1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38013310" name="Titel 5"/>
          <p:cNvSpPr>
            <a:spLocks noGrp="1"/>
          </p:cNvSpPr>
          <p:nvPr>
            <p:ph type="title"/>
          </p:nvPr>
        </p:nvSpPr>
        <p:spPr bwMode="auto">
          <a:xfrm>
            <a:off x="518316" y="301185"/>
            <a:ext cx="6852663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Bibliography</a:t>
            </a:r>
            <a:endParaRPr/>
          </a:p>
        </p:txBody>
      </p:sp>
      <p:sp>
        <p:nvSpPr>
          <p:cNvPr id="1528236373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4384" cy="249811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870411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04ABED6-2052-CB09-01F3-3028FD83E06F}" type="datetime4">
              <a:rPr lang="de-DE"/>
              <a:t>26. März 2025</a:t>
            </a:fld>
            <a:endParaRPr lang="de-DE"/>
          </a:p>
        </p:txBody>
      </p:sp>
      <p:sp>
        <p:nvSpPr>
          <p:cNvPr id="1506788046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07862697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F11D83-E914-FCD6-B610-FE94B6F6D790}" type="slidenum">
              <a:rPr lang="de-DE"/>
              <a:t>2</a:t>
            </a:fld>
            <a:endParaRPr lang="de-DE"/>
          </a:p>
        </p:txBody>
      </p:sp>
      <p:sp>
        <p:nvSpPr>
          <p:cNvPr id="758631674" name="Textplatzhalter 6"/>
          <p:cNvSpPr>
            <a:spLocks noGrp="1"/>
          </p:cNvSpPr>
          <p:nvPr>
            <p:ph type="body" sz="quarter" idx="15" hasCustomPrompt="1"/>
          </p:nvPr>
        </p:nvSpPr>
        <p:spPr bwMode="auto">
          <a:xfrm>
            <a:off x="948060" y="2354710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Paper Concepts</a:t>
            </a:r>
            <a:endParaRPr/>
          </a:p>
        </p:txBody>
      </p:sp>
      <p:sp>
        <p:nvSpPr>
          <p:cNvPr id="1941335105" name="Textplatzhalter 6"/>
          <p:cNvSpPr>
            <a:spLocks noGrp="1"/>
          </p:cNvSpPr>
          <p:nvPr>
            <p:ph type="body" sz="quarter" idx="16" hasCustomPrompt="1"/>
          </p:nvPr>
        </p:nvSpPr>
        <p:spPr bwMode="auto">
          <a:xfrm>
            <a:off x="518317" y="2354710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02</a:t>
            </a:r>
            <a:endParaRPr/>
          </a:p>
        </p:txBody>
      </p:sp>
      <p:sp>
        <p:nvSpPr>
          <p:cNvPr id="247938558" name="Textplatzhalter 6"/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948060" y="452537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Critical Reflexion</a:t>
            </a:r>
            <a:endParaRPr sz="1800"/>
          </a:p>
        </p:txBody>
      </p:sp>
      <p:sp>
        <p:nvSpPr>
          <p:cNvPr id="1411968835" name="Textplatzhalter 6"/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18317" y="452537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05</a:t>
            </a:r>
            <a:endParaRPr/>
          </a:p>
        </p:txBody>
      </p:sp>
      <p:sp>
        <p:nvSpPr>
          <p:cNvPr id="1299655932" name="Textplatzhalter 6"/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948060" y="307826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Paper Analysis</a:t>
            </a:r>
            <a:endParaRPr/>
          </a:p>
        </p:txBody>
      </p:sp>
      <p:sp>
        <p:nvSpPr>
          <p:cNvPr id="1062063820" name="Textplatzhalter 6"/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18317" y="307826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03</a:t>
            </a:r>
            <a:endParaRPr/>
          </a:p>
        </p:txBody>
      </p:sp>
      <p:sp>
        <p:nvSpPr>
          <p:cNvPr id="1988559988" name="Textplatzhalter 6"/>
          <p:cNvSpPr>
            <a:spLocks noGrp="1"/>
          </p:cNvSpPr>
          <p:nvPr>
            <p:ph type="body" sz="quarter" idx="21" hasCustomPrompt="1"/>
          </p:nvPr>
        </p:nvSpPr>
        <p:spPr bwMode="auto">
          <a:xfrm>
            <a:off x="948060" y="3801819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Results</a:t>
            </a:r>
            <a:endParaRPr/>
          </a:p>
        </p:txBody>
      </p:sp>
      <p:sp>
        <p:nvSpPr>
          <p:cNvPr id="1244929300" name="Textplatzhalter 6"/>
          <p:cNvSpPr>
            <a:spLocks noGrp="1"/>
          </p:cNvSpPr>
          <p:nvPr>
            <p:ph type="body" sz="quarter" idx="22" hasCustomPrompt="1"/>
          </p:nvPr>
        </p:nvSpPr>
        <p:spPr bwMode="auto">
          <a:xfrm>
            <a:off x="518317" y="3801819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04</a:t>
            </a:r>
            <a:endParaRPr/>
          </a:p>
        </p:txBody>
      </p:sp>
      <p:sp>
        <p:nvSpPr>
          <p:cNvPr id="821952904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65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/>
              <a:t>Agenda</a:t>
            </a:r>
            <a:endParaRPr/>
          </a:p>
        </p:txBody>
      </p:sp>
      <p:sp>
        <p:nvSpPr>
          <p:cNvPr id="186678372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4384" cy="249811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1670661922" name="Textplatzhalter 6"/>
          <p:cNvSpPr>
            <a:spLocks noGrp="1"/>
          </p:cNvSpPr>
          <p:nvPr>
            <p:ph type="body" sz="quarter" idx="13" hasCustomPrompt="1"/>
          </p:nvPr>
        </p:nvSpPr>
        <p:spPr bwMode="auto">
          <a:xfrm>
            <a:off x="948060" y="1631155"/>
            <a:ext cx="5039988" cy="281102"/>
          </a:xfrm>
        </p:spPr>
        <p:txBody>
          <a:bodyPr wrap="square">
            <a:noAutofit/>
          </a:bodyPr>
          <a:lstStyle>
            <a:lvl1pPr>
              <a:defRPr sz="1800"/>
            </a:lvl1pPr>
          </a:lstStyle>
          <a:p>
            <a:pPr>
              <a:defRPr/>
            </a:pPr>
            <a:r>
              <a:rPr lang="de-DE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Objective</a:t>
            </a:r>
            <a:endParaRPr/>
          </a:p>
        </p:txBody>
      </p:sp>
      <p:sp>
        <p:nvSpPr>
          <p:cNvPr id="1132049611" name="Textplatzhalter 6"/>
          <p:cNvSpPr>
            <a:spLocks noGrp="1"/>
          </p:cNvSpPr>
          <p:nvPr>
            <p:ph type="body" sz="quarter" idx="14" hasCustomPrompt="1"/>
          </p:nvPr>
        </p:nvSpPr>
        <p:spPr bwMode="auto">
          <a:xfrm>
            <a:off x="518317" y="1631155"/>
            <a:ext cx="254991" cy="281822"/>
          </a:xfrm>
        </p:spPr>
        <p:txBody>
          <a:bodyPr wrap="none" rIns="0">
            <a:noAutofit/>
          </a:bodyPr>
          <a:lstStyle>
            <a:lvl1pPr>
              <a:defRPr sz="1800" b="1">
                <a:solidFill>
                  <a:srgbClr val="8C9FB1"/>
                </a:solidFill>
              </a:defRPr>
            </a:lvl1pPr>
          </a:lstStyle>
          <a:p>
            <a:pPr>
              <a:defRPr/>
            </a:pPr>
            <a:r>
              <a:rPr/>
              <a:t>01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24229092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21D2E66E-F75A-1C9B-A9A1-7AF6AF159FFE}" type="datetime4">
              <a:rPr lang="de-DE"/>
              <a:t>26. März 2025</a:t>
            </a:fld>
            <a:endParaRPr lang="de-DE"/>
          </a:p>
        </p:txBody>
      </p:sp>
      <p:sp>
        <p:nvSpPr>
          <p:cNvPr id="1567262917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75164571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1D56264-F7E8-28D3-59BE-8131D80F477B}" type="slidenum">
              <a:rPr lang="de-DE"/>
              <a:t>3</a:t>
            </a:fld>
            <a:endParaRPr lang="de-DE"/>
          </a:p>
        </p:txBody>
      </p:sp>
      <p:sp>
        <p:nvSpPr>
          <p:cNvPr id="111741217" name="Textplatzhalter 6"/>
          <p:cNvSpPr>
            <a:spLocks noGrp="1"/>
          </p:cNvSpPr>
          <p:nvPr>
            <p:ph type="body" sz="quarter" idx="13"/>
          </p:nvPr>
        </p:nvSpPr>
        <p:spPr bwMode="auto">
          <a:xfrm>
            <a:off x="518316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16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Goal</a:t>
            </a:r>
            <a:endParaRPr sz="1600">
              <a:latin typeface="Arial"/>
              <a:cs typeface="Arial"/>
            </a:endParaRPr>
          </a:p>
          <a:p>
            <a:pPr marL="261849" marR="0" indent="-261849" algn="l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Understanding the concepts of Wang &amp; Lu (2022): „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Flexible and Efficient </a:t>
            </a: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QoS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Provisioning in </a:t>
            </a: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AXI4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-Based </a:t>
            </a: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Network-on-Chip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Architecture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“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Critical reflection on their architecture and results</a:t>
            </a:r>
            <a:r>
              <a:rPr sz="1600">
                <a:latin typeface="Arial"/>
                <a:cs typeface="Arial"/>
              </a:rPr>
              <a:t> </a:t>
            </a:r>
            <a:endParaRPr sz="1600">
              <a:latin typeface="Arial"/>
              <a:cs typeface="Arial"/>
            </a:endParaRPr>
          </a:p>
        </p:txBody>
      </p:sp>
      <p:sp>
        <p:nvSpPr>
          <p:cNvPr id="905160057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 vertOverflow="overflow" horzOverflow="overflow" vert="horz" wrap="square" lIns="0" tIns="0" rIns="360000" bIns="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Questions</a:t>
            </a:r>
            <a:endParaRPr sz="1600"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What makes their architecture special?</a:t>
            </a:r>
            <a:endParaRPr sz="1600" strike="noStrike" cap="none" spc="0">
              <a:latin typeface="Arial"/>
              <a:cs typeface="Arial"/>
            </a:endParaRPr>
          </a:p>
          <a:p>
            <a:pPr marL="261850" marR="0" indent="-261850" algn="l" defTabSz="914400">
              <a:lnSpc>
                <a:spcPct val="110000"/>
              </a:lnSpc>
              <a:spcBef>
                <a:spcPts val="0"/>
              </a:spcBef>
              <a:spcAft>
                <a:spcPts val="1199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What alternative approaches exist in the literature?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(only discussed in the paper)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Is their architecture still state of the art?</a:t>
            </a:r>
            <a:endParaRPr sz="1600" strike="noStrike" cap="none" spc="0">
              <a:latin typeface="Arial"/>
              <a:cs typeface="Arial"/>
            </a:endParaRPr>
          </a:p>
        </p:txBody>
      </p:sp>
      <p:sp>
        <p:nvSpPr>
          <p:cNvPr id="168852053" name="Titel 5"/>
          <p:cNvSpPr>
            <a:spLocks noGrp="1"/>
          </p:cNvSpPr>
          <p:nvPr>
            <p:ph type="title"/>
          </p:nvPr>
        </p:nvSpPr>
        <p:spPr bwMode="auto">
          <a:xfrm>
            <a:off x="518317" y="301185"/>
            <a:ext cx="6844744" cy="329544"/>
          </a:xfrm>
        </p:spPr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Objective</a:t>
            </a:r>
            <a:endParaRPr/>
          </a:p>
        </p:txBody>
      </p:sp>
      <p:sp>
        <p:nvSpPr>
          <p:cNvPr id="157688402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4384" cy="249811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191936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5" y="3159716"/>
            <a:ext cx="11168179" cy="548999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algn="ctr">
              <a:defRPr/>
            </a:pPr>
            <a:r>
              <a:rPr lang="de-DE" sz="4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Paper Concepts</a:t>
            </a:r>
            <a:endParaRPr/>
          </a:p>
        </p:txBody>
      </p:sp>
      <p:sp>
        <p:nvSpPr>
          <p:cNvPr id="1918973705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6ABB8E4-43A2-54C3-6023-454CCC687A86}" type="datetime4">
              <a:rPr lang="de-DE"/>
              <a:t/>
            </a:fld>
            <a:endParaRPr lang="de-DE"/>
          </a:p>
        </p:txBody>
      </p:sp>
      <p:sp>
        <p:nvSpPr>
          <p:cNvPr id="22189738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95903051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7EF69E65-2B96-85B1-B3BA-74D4335A8042}" type="slidenum">
              <a:rPr lang="de-DE"/>
              <a:t/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565226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D71BFCCA-0298-664E-5C65-3EB3874999B1}" type="datetime4">
              <a:rPr lang="de-DE"/>
              <a:t/>
            </a:fld>
            <a:endParaRPr lang="de-DE"/>
          </a:p>
        </p:txBody>
      </p:sp>
      <p:sp>
        <p:nvSpPr>
          <p:cNvPr id="1688571999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867697438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0CD4193-8D56-34BA-A3EB-193C240B9717}" type="slidenum">
              <a:rPr lang="de-DE"/>
              <a:t/>
            </a:fld>
            <a:endParaRPr lang="de-DE"/>
          </a:p>
        </p:txBody>
      </p:sp>
      <p:sp>
        <p:nvSpPr>
          <p:cNvPr id="1407685775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Definition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Communication backbone in modern SoCs (connects CPUs, memory, accelerators)</a:t>
            </a: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Motivation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Shared buses became bottleneck with increasing number of cores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Hierarchical buses &amp; bus matrices improved things, but lacked scalability and flexibility</a:t>
            </a: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NoC idea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Replace buses with a </a:t>
            </a: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packet</a:t>
            </a: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-based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on-chip network, inspired by computer networks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Provides scalability, parallelism, IP reuse and energy efficiency</a:t>
            </a:r>
            <a:endParaRPr sz="1600" strike="noStrike" cap="none" spc="0">
              <a:latin typeface="Arial"/>
              <a:cs typeface="Arial"/>
            </a:endParaRPr>
          </a:p>
        </p:txBody>
      </p:sp>
      <p:sp>
        <p:nvSpPr>
          <p:cNvPr id="880823037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Paper Concepts</a:t>
            </a:r>
            <a:endParaRPr sz="2400"/>
          </a:p>
        </p:txBody>
      </p:sp>
      <p:sp>
        <p:nvSpPr>
          <p:cNvPr id="31232780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4942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Network-on-Chip (NoC) - 1</a:t>
            </a:r>
            <a:endParaRPr sz="1600"/>
          </a:p>
        </p:txBody>
      </p:sp>
      <p:pic>
        <p:nvPicPr>
          <p:cNvPr id="961203637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>
            <a:off x="6206328" y="3100466"/>
            <a:ext cx="5469732" cy="1630996"/>
          </a:xfrm>
          <a:prstGeom prst="rect">
            <a:avLst/>
          </a:prstGeom>
        </p:spPr>
      </p:pic>
      <p:sp>
        <p:nvSpPr>
          <p:cNvPr id="1063332816" name=""/>
          <p:cNvSpPr txBox="1"/>
          <p:nvPr/>
        </p:nvSpPr>
        <p:spPr bwMode="auto">
          <a:xfrm rot="0" flipH="0" flipV="0">
            <a:off x="6680624" y="4839472"/>
            <a:ext cx="4646317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Fig. 1 - Evolution of Interconnects [1]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23365316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72E5C73-2096-F9C6-E599-A4ED9D8DA39C}" type="datetime4">
              <a:rPr lang="de-DE"/>
              <a:t/>
            </a:fld>
            <a:endParaRPr lang="de-DE"/>
          </a:p>
        </p:txBody>
      </p:sp>
      <p:sp>
        <p:nvSpPr>
          <p:cNvPr id="58134238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695685405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FD0167E7-8457-CC45-96B3-662EFAF8D50D}" type="slidenum">
              <a:rPr lang="de-DE"/>
              <a:t/>
            </a:fld>
            <a:endParaRPr lang="de-DE"/>
          </a:p>
        </p:txBody>
      </p:sp>
      <p:sp>
        <p:nvSpPr>
          <p:cNvPr id="1028946016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 Components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Routers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Switch and forward packages</a:t>
            </a:r>
            <a:endParaRPr sz="1600" strike="noStrike" cap="none" spc="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Links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Connecting routers</a:t>
            </a:r>
            <a:endParaRPr sz="1600" strike="noStrike" cap="none" spc="0">
              <a:latin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Network Interfaces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(NIs): </a:t>
            </a: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Translate between component (Protocols) and NoC packets (~Network)</a:t>
            </a:r>
            <a:endParaRPr lang="de-DE" sz="16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61849" marR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endParaRPr lang="de-DE" sz="1600" b="1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Advantages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scalable bandwidth,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modular design, 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better performance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Challanges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more design effort, area/ power overhead, complex routing</a:t>
            </a:r>
            <a:endParaRPr sz="1600" strike="noStrike" cap="none" spc="0">
              <a:latin typeface="Arial"/>
              <a:cs typeface="Arial"/>
            </a:endParaRPr>
          </a:p>
        </p:txBody>
      </p:sp>
      <p:sp>
        <p:nvSpPr>
          <p:cNvPr id="519504692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Paper Concepts</a:t>
            </a:r>
            <a:endParaRPr sz="2400"/>
          </a:p>
        </p:txBody>
      </p:sp>
      <p:sp>
        <p:nvSpPr>
          <p:cNvPr id="1079004122" name="Textplatzhalter 9"/>
          <p:cNvSpPr>
            <a:spLocks noGrp="1"/>
          </p:cNvSpPr>
          <p:nvPr>
            <p:ph type="body" sz="quarter" idx="37"/>
          </p:nvPr>
        </p:nvSpPr>
        <p:spPr bwMode="auto">
          <a:xfrm>
            <a:off x="518316" y="687597"/>
            <a:ext cx="6850144" cy="268583"/>
          </a:xfrm>
        </p:spPr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1600" b="0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Network-on-Chip (NoC) - 2</a:t>
            </a:r>
            <a:endParaRPr sz="1600"/>
          </a:p>
        </p:txBody>
      </p:sp>
      <p:pic>
        <p:nvPicPr>
          <p:cNvPr id="1627709062" name=""/>
          <p:cNvPicPr>
            <a:picLocks noChangeAspect="1"/>
          </p:cNvPicPr>
          <p:nvPr>
            <p:ph type="pic" sz="quarter" idx="25" hasCustomPrompt="1"/>
          </p:nvPr>
        </p:nvPicPr>
        <p:blipFill>
          <a:blip r:embed="rId3"/>
          <a:stretch/>
        </p:blipFill>
        <p:spPr bwMode="auto">
          <a:xfrm rot="0" flipH="0" flipV="0">
            <a:off x="7692224" y="1915714"/>
            <a:ext cx="2641222" cy="3571876"/>
          </a:xfrm>
          <a:prstGeom prst="rect">
            <a:avLst/>
          </a:prstGeom>
        </p:spPr>
      </p:pic>
      <p:sp>
        <p:nvSpPr>
          <p:cNvPr id="1940307809" name=""/>
          <p:cNvSpPr txBox="1"/>
          <p:nvPr/>
        </p:nvSpPr>
        <p:spPr bwMode="auto">
          <a:xfrm rot="0" flipH="0" flipV="0">
            <a:off x="6685897" y="5815784"/>
            <a:ext cx="4653876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Fig. 2 - NoC Components [2]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2691764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318E6ACD-D163-C002-276E-B41D1512B485}" type="datetime4">
              <a:rPr lang="de-DE"/>
              <a:t/>
            </a:fld>
            <a:endParaRPr lang="de-DE"/>
          </a:p>
        </p:txBody>
      </p:sp>
      <p:sp>
        <p:nvSpPr>
          <p:cNvPr id="1298841735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1376947811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6BB08D60-0CDC-088F-BD8C-E7E1001794A8}" type="slidenum">
              <a:rPr lang="de-DE"/>
              <a:t/>
            </a:fld>
            <a:endParaRPr lang="de-DE"/>
          </a:p>
        </p:txBody>
      </p:sp>
      <p:sp>
        <p:nvSpPr>
          <p:cNvPr id="1036779579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AMBA Evolution: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strike="noStrike" cap="none" spc="0">
                <a:latin typeface="Arial"/>
                <a:cs typeface="Arial"/>
              </a:rPr>
              <a:t>1996 - 1999: AMBA 1/2: Basic buses</a:t>
            </a:r>
            <a:endParaRPr sz="1600" strike="noStrike" cap="none" spc="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strike="noStrike" cap="none" spc="0">
                <a:latin typeface="Arial"/>
                <a:cs typeface="Arial"/>
              </a:rPr>
              <a:t>2003: AMBA 3: AXI3 – out-of-order transactions</a:t>
            </a:r>
            <a:endParaRPr sz="1600" strike="noStrike" cap="none" spc="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strike="noStrike" cap="none" spc="0">
                <a:latin typeface="Arial"/>
                <a:cs typeface="Arial"/>
              </a:rPr>
              <a:t>2010: AMBA 4: AXI4 family (</a:t>
            </a:r>
            <a:r>
              <a:rPr sz="1600" b="1" strike="noStrike" cap="none" spc="0">
                <a:solidFill>
                  <a:srgbClr val="00B0F0"/>
                </a:solidFill>
                <a:latin typeface="Arial"/>
                <a:cs typeface="Arial"/>
              </a:rPr>
              <a:t>AXI4</a:t>
            </a:r>
            <a:r>
              <a:rPr sz="1600" strike="noStrike" cap="none" spc="0">
                <a:latin typeface="Arial"/>
                <a:cs typeface="Arial"/>
              </a:rPr>
              <a:t>, AXI4-Lite, AXI4-Stream)</a:t>
            </a:r>
            <a:endParaRPr sz="1600" strike="noStrike" cap="none" spc="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i="1" strike="noStrike" cap="none" spc="0">
                <a:latin typeface="Arial"/>
                <a:cs typeface="Arial"/>
              </a:rPr>
              <a:t>2013+: AMBA 5: Cache-coherent extensions</a:t>
            </a:r>
            <a:endParaRPr sz="1600" strike="noStrike" cap="none" spc="0"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Advantages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High bandwidth &amp; scalability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strike="noStrike" cap="none" spc="0">
                <a:latin typeface="Arial"/>
                <a:cs typeface="Arial"/>
              </a:rPr>
              <a:t>Flexible timing (decoupled address/ data)</a:t>
            </a:r>
            <a:endParaRPr sz="1600" strike="noStrike" cap="none" spc="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strike="noStrike" cap="none" spc="0">
                <a:latin typeface="Arial"/>
                <a:cs typeface="Arial"/>
              </a:rPr>
              <a:t>Fits diverse SoC needs</a:t>
            </a:r>
            <a:endParaRPr sz="1600" strike="noStrike" cap="none" spc="0"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600" strike="noStrike" cap="none" spc="0">
              <a:latin typeface="Arial"/>
              <a:cs typeface="Arial"/>
            </a:endParaRPr>
          </a:p>
        </p:txBody>
      </p:sp>
      <p:sp>
        <p:nvSpPr>
          <p:cNvPr id="1327171753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Paper Concepts</a:t>
            </a:r>
            <a:endParaRPr sz="2400"/>
          </a:p>
        </p:txBody>
      </p:sp>
      <p:sp>
        <p:nvSpPr>
          <p:cNvPr id="788411501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sz="1600"/>
              <a:t>AMBA &amp; AXI Protocol</a:t>
            </a:r>
            <a:endParaRPr sz="1600"/>
          </a:p>
        </p:txBody>
      </p:sp>
      <p:sp>
        <p:nvSpPr>
          <p:cNvPr id="461586212" name="Textplatzhalter 6"/>
          <p:cNvSpPr>
            <a:spLocks noGrp="1"/>
          </p:cNvSpPr>
          <p:nvPr>
            <p:ph type="body" sz="quarter" idx="14"/>
          </p:nvPr>
        </p:nvSpPr>
        <p:spPr bwMode="auto">
          <a:xfrm flipH="0" flipV="0">
            <a:off x="6206328" y="1631153"/>
            <a:ext cx="5469732" cy="2988469"/>
          </a:xfrm>
        </p:spPr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 fontScale="95000" lnSpcReduction="1000"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AXI4</a:t>
            </a: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 Key Features: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 independent channels (AW, W, B, AR, R)</a:t>
            </a:r>
            <a:endParaRPr sz="1600" strike="noStrike" cap="none" spc="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Separate READ &amp; WRITE: parallelism &amp; high troughput</a:t>
            </a:r>
            <a:endParaRPr sz="1600" strike="noStrike" cap="none" spc="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Burst transfers (fixed, incr, wrap)</a:t>
            </a:r>
            <a:endParaRPr sz="1600" strike="noStrike" cap="none" spc="0">
              <a:latin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Out-of-Order transactions</a:t>
            </a:r>
            <a:endParaRPr lang="de-DE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Handshake protocol (VALID/ READY)</a:t>
            </a:r>
            <a:endParaRPr sz="1600" strike="noStrike" cap="none" spc="0">
              <a:latin typeface="Arial"/>
              <a:cs typeface="Arial"/>
            </a:endParaRPr>
          </a:p>
          <a:p>
            <a:pPr>
              <a:defRPr/>
            </a:pPr>
            <a:endParaRPr/>
          </a:p>
        </p:txBody>
      </p:sp>
      <p:pic>
        <p:nvPicPr>
          <p:cNvPr id="81547188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020107" y="4281697"/>
            <a:ext cx="3842174" cy="1635708"/>
          </a:xfrm>
          <a:prstGeom prst="rect">
            <a:avLst/>
          </a:prstGeom>
        </p:spPr>
      </p:pic>
      <p:sp>
        <p:nvSpPr>
          <p:cNvPr id="791493605" name=""/>
          <p:cNvSpPr txBox="1"/>
          <p:nvPr/>
        </p:nvSpPr>
        <p:spPr bwMode="auto">
          <a:xfrm rot="0" flipH="0" flipV="0">
            <a:off x="6685896" y="5953123"/>
            <a:ext cx="4670075" cy="27467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sz="1200"/>
              <a:t>Fig. 3 - AXI Handshake (VALID before READY) [3]</a:t>
            </a:r>
            <a:endParaRPr sz="12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6163879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1E5E116-020B-93C2-F828-C1DDBAB71508}" type="datetime4">
              <a:rPr lang="de-DE"/>
              <a:t/>
            </a:fld>
            <a:endParaRPr lang="de-DE"/>
          </a:p>
        </p:txBody>
      </p:sp>
      <p:sp>
        <p:nvSpPr>
          <p:cNvPr id="837396122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220938323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9229BAEA-6F37-F588-D30D-A8D59C7FBCA8}" type="slidenum">
              <a:rPr lang="de-DE"/>
              <a:t/>
            </a:fld>
            <a:endParaRPr lang="de-DE"/>
          </a:p>
        </p:txBody>
      </p:sp>
      <p:sp>
        <p:nvSpPr>
          <p:cNvPr id="1171324475" name="Textplatzhalter 6"/>
          <p:cNvSpPr>
            <a:spLocks noGrp="1"/>
          </p:cNvSpPr>
          <p:nvPr>
            <p:ph type="body" sz="quarter" idx="13"/>
          </p:nvPr>
        </p:nvSpPr>
        <p:spPr bwMode="auto"/>
        <p:txBody>
          <a:bodyPr vertOverflow="overflow" horzOverflow="overflow" vert="horz" wrap="square" lIns="0" tIns="0" rIns="360000" bIns="0" numCol="1" spcCol="0" rtlCol="0" fromWordArt="0" anchor="t" anchorCtr="0" forceAA="0" upright="0" compatLnSpc="0">
            <a:normAutofit/>
          </a:bodyPr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Definition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sz="1600" strike="noStrike" cap="none" spc="0">
                <a:latin typeface="Arial"/>
                <a:cs typeface="Arial"/>
              </a:rPr>
              <a:t>Technique to manage &amp; prioritize network traffic</a:t>
            </a:r>
            <a:endParaRPr sz="1600" strike="noStrike" cap="none" spc="0"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600" strike="noStrike" cap="none" spc="0"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600" strike="noStrike" cap="none" spc="0"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Key Parameters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Bandwidth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 Throughput: capacity vs. actual rate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Latency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transmission delay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Jitter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variation in packet arrival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1" i="0" u="none" strike="noStrike" cap="none" spc="0">
                <a:solidFill>
                  <a:srgbClr val="00B0F0"/>
                </a:solidFill>
                <a:latin typeface="Arial"/>
                <a:ea typeface="Arial"/>
                <a:cs typeface="Arial"/>
              </a:rPr>
              <a:t>Packet loss</a:t>
            </a: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: dropped data</a:t>
            </a:r>
            <a:endParaRPr lang="de-DE"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  <p:sp>
        <p:nvSpPr>
          <p:cNvPr id="1731104456" name="Titel 5"/>
          <p:cNvSpPr>
            <a:spLocks noGrp="1"/>
          </p:cNvSpPr>
          <p:nvPr>
            <p:ph type="title"/>
          </p:nvPr>
        </p:nvSpPr>
        <p:spPr bwMode="auto"/>
        <p:txBody>
          <a:bodyPr/>
          <a:lstStyle>
            <a:lvl1pPr>
              <a:defRPr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lang="de-DE" sz="2400" b="1" i="0" u="none" strike="noStrike" cap="none" spc="0">
                <a:solidFill>
                  <a:srgbClr val="041E42"/>
                </a:solidFill>
                <a:latin typeface="Arial"/>
                <a:ea typeface="Arial"/>
                <a:cs typeface="Arial"/>
              </a:rPr>
              <a:t>Paper Concepts</a:t>
            </a:r>
            <a:endParaRPr sz="2400"/>
          </a:p>
        </p:txBody>
      </p:sp>
      <p:sp>
        <p:nvSpPr>
          <p:cNvPr id="2122352190" name="Textplatzhalter 9"/>
          <p:cNvSpPr>
            <a:spLocks noGrp="1"/>
          </p:cNvSpPr>
          <p:nvPr>
            <p:ph type="body" sz="quarter" idx="37"/>
          </p:nvPr>
        </p:nvSpPr>
        <p:spPr bwMode="auto"/>
        <p:txBody>
          <a:bodyPr wrap="square">
            <a:spAutoFit/>
          </a:bodyPr>
          <a:lstStyle>
            <a:lvl1pPr>
              <a:defRPr sz="1600">
                <a:solidFill>
                  <a:srgbClr val="041E42"/>
                </a:solidFill>
              </a:defRPr>
            </a:lvl1pPr>
          </a:lstStyle>
          <a:p>
            <a:pPr>
              <a:defRPr/>
            </a:pPr>
            <a:r>
              <a:rPr sz="1600"/>
              <a:t>Quality of Service (QoS)</a:t>
            </a:r>
            <a:endParaRPr sz="1600"/>
          </a:p>
        </p:txBody>
      </p:sp>
      <p:sp>
        <p:nvSpPr>
          <p:cNvPr id="1876190703" name="Textplatzhalter 6"/>
          <p:cNvSpPr>
            <a:spLocks noGrp="1"/>
          </p:cNvSpPr>
          <p:nvPr>
            <p:ph type="body" sz="quarter" idx="14"/>
          </p:nvPr>
        </p:nvSpPr>
        <p:spPr bwMode="auto">
          <a:xfrm>
            <a:off x="6206328" y="1631155"/>
            <a:ext cx="5469732" cy="4569618"/>
          </a:xfrm>
        </p:spPr>
        <p:txBody>
          <a:bodyPr/>
          <a:lstStyle/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How QoS works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classify &amp; mark packets (by priority)</a:t>
            </a:r>
            <a:endParaRPr lang="de-DE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queuing &amp; scheduling (priority queues)</a:t>
            </a:r>
            <a:endParaRPr lang="de-DE" sz="16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bandwidth management</a:t>
            </a:r>
            <a:endParaRPr sz="1600" strike="noStrike" cap="none" spc="0">
              <a:latin typeface="Arial"/>
              <a:cs typeface="Arial"/>
            </a:endParaRPr>
          </a:p>
          <a:p>
            <a:pPr lvl="0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endParaRPr sz="1600" strike="noStrike" cap="none" spc="0">
              <a:latin typeface="Arial"/>
              <a:cs typeface="Arial"/>
            </a:endParaRPr>
          </a:p>
          <a:p>
            <a:pPr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defRPr/>
            </a:pPr>
            <a:r>
              <a:rPr lang="de-DE" sz="1600" b="1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QoS Models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Best Effort – no guarantees</a:t>
            </a:r>
            <a:endParaRPr lang="de-DE"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IntServ – strict guarantees (resource reservation)</a:t>
            </a:r>
            <a:endParaRPr lang="de-DE" sz="1600" b="0" i="0" u="none" strike="noStrike" cap="none" spc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261849" marR="0" lvl="0" indent="-261849" algn="l" defTabSz="914400">
              <a:lnSpc>
                <a:spcPct val="110000"/>
              </a:lnSpc>
              <a:spcBef>
                <a:spcPts val="0"/>
              </a:spcBef>
              <a:spcAft>
                <a:spcPts val="1198"/>
              </a:spcAft>
              <a:buClr>
                <a:schemeClr val="tx2"/>
              </a:buClr>
              <a:buFont typeface="Arial"/>
              <a:buChar char="–"/>
              <a:defRPr/>
            </a:pPr>
            <a:r>
              <a:rPr lang="de-DE" sz="16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DiffServ – scalable, widely used (class-based)</a:t>
            </a:r>
            <a:endParaRPr sz="1600" b="0" i="0" u="none" strike="noStrike" cap="none" spc="0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1379516" name="Titel 1"/>
          <p:cNvSpPr>
            <a:spLocks noGrp="1"/>
          </p:cNvSpPr>
          <p:nvPr>
            <p:ph type="title" hasCustomPrompt="1"/>
          </p:nvPr>
        </p:nvSpPr>
        <p:spPr bwMode="auto">
          <a:xfrm>
            <a:off x="518315" y="3157918"/>
            <a:ext cx="11164580" cy="548999"/>
          </a:xfrm>
        </p:spPr>
        <p:txBody>
          <a:bodyPr anchor="ctr" anchorCtr="0"/>
          <a:lstStyle>
            <a:lvl1pPr>
              <a:defRPr sz="4000">
                <a:solidFill>
                  <a:schemeClr val="tx1"/>
                </a:solidFill>
              </a:defRPr>
            </a:lvl1pPr>
          </a:lstStyle>
          <a:p>
            <a:pPr algn="ctr">
              <a:defRPr/>
            </a:pPr>
            <a:r>
              <a:rPr lang="de-DE" sz="40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Paper Analysis</a:t>
            </a:r>
            <a:endParaRPr/>
          </a:p>
        </p:txBody>
      </p:sp>
      <p:sp>
        <p:nvSpPr>
          <p:cNvPr id="477720883" name="Datumsplatzhalt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596567BD-3D4A-4657-DF27-C75EDD85B914}" type="datetime4">
              <a:rPr lang="de-DE"/>
              <a:t>26. März 2025</a:t>
            </a:fld>
            <a:endParaRPr lang="de-DE"/>
          </a:p>
        </p:txBody>
      </p:sp>
      <p:sp>
        <p:nvSpPr>
          <p:cNvPr id="995445061" name="Fußzeilenplatzhalt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de-DE"/>
              <a:t>Technische Fakultät</a:t>
            </a:r>
            <a:endParaRPr lang="de-DE"/>
          </a:p>
        </p:txBody>
      </p:sp>
      <p:sp>
        <p:nvSpPr>
          <p:cNvPr id="424171284" name="Foliennummernplatzhalt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6DC3AC49-2DCF-D0A7-92B9-D8CCA21C35D6}" type="slidenum">
              <a:rPr lang="de-DE"/>
              <a:t>8</a:t>
            </a:fld>
            <a:endParaRPr lang="de-DE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FAU - Technische Fakultät">
  <a:themeElements>
    <a:clrScheme name="FAU - Grau">
      <a:dk1>
        <a:sysClr val="windowText" lastClr="000000"/>
      </a:dk1>
      <a:lt1>
        <a:srgbClr val="FFFFFF"/>
      </a:lt1>
      <a:dk2>
        <a:srgbClr val="8C9FB1"/>
      </a:dk2>
      <a:lt2>
        <a:srgbClr val="FFFFFF"/>
      </a:lt2>
      <a:accent1>
        <a:srgbClr val="7F7F7F"/>
      </a:accent1>
      <a:accent2>
        <a:srgbClr val="204251"/>
      </a:accent2>
      <a:accent3>
        <a:srgbClr val="2F586E"/>
      </a:accent3>
      <a:accent4>
        <a:srgbClr val="8C9FB1"/>
      </a:accent4>
      <a:accent5>
        <a:srgbClr val="C2D0DC"/>
      </a:accent5>
      <a:accent6>
        <a:srgbClr val="C7C7C7"/>
      </a:accent6>
      <a:hlink>
        <a:srgbClr val="2F586E"/>
      </a:hlink>
      <a:folHlink>
        <a:srgbClr val="000000"/>
      </a:folHlink>
    </a:clrScheme>
    <a:fontScheme name="FAU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prstGeom prst="rect">
          <a:avLst/>
        </a:prstGeom>
        <a:solidFill>
          <a:schemeClr val="accent6"/>
        </a:solidFill>
        <a:ln>
          <a:noFill/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auto">
        <a:prstGeom prst="rect">
          <a:avLst/>
        </a:prstGeom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prstGeom prst="rect">
          <a:avLst/>
        </a:prstGeom>
        <a:noFill/>
      </a:spPr>
      <a:bodyPr/>
      <a:lstStyle/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ONLYOFFICE/9.0.4.50</Application>
  <PresentationFormat>On-screen Show (4:3)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Willkommen</dc:title>
  <dc:creator>Julia Gutschmidt</dc:creator>
  <cp:lastModifiedBy/>
  <cp:revision>124</cp:revision>
  <dcterms:created xsi:type="dcterms:W3CDTF">2021-11-18T07:49:57Z</dcterms:created>
  <dcterms:modified xsi:type="dcterms:W3CDTF">2025-09-29T11:38:47Z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0x010100B7C64748B88E4F4A81E78C320064AA18</vt:lpwstr>
  </property>
</Properties>
</file>