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theme/theme1.xml" ContentType="application/vnd.openxmlformats-officedocument.them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755225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00751288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1547818597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610340138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132257377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15499356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9843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47409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9259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56CF3-BF82-A6D6-5D5F-7F90CBD602C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0659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808903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Idea:</a:t>
            </a:r>
            <a:b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Decouple NoC from AXI4 details while providing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scalable, efficient, and adaptive QoS provisioning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diverse SoC workloads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b="0">
              <a:latin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How it works: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 Interfaces (NIs)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Convert AXI4 channels → 4 unified packet types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Attach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QoS labels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(LCS / GRS / URS)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Ensure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QoS inheritance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responses</a:t>
            </a:r>
            <a:endParaRPr b="0">
              <a:latin typeface="Arial"/>
              <a:cs typeface="Arial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Dual Subnetwork Design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VC Subnetwork: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LCS + URS</a:t>
            </a:r>
            <a:endParaRPr b="0">
              <a:latin typeface="Arial"/>
              <a:cs typeface="Arial"/>
            </a:endParaRPr>
          </a:p>
          <a:p>
            <a:pPr marL="1017893" lvl="2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Low latency (LCS) + fair best-effort (URS)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TDM Subnetwork: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GRS</a:t>
            </a:r>
            <a:endParaRPr b="0">
              <a:latin typeface="Arial"/>
              <a:cs typeface="Arial"/>
            </a:endParaRPr>
          </a:p>
          <a:p>
            <a:pPr marL="1017893" lvl="2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Guaranteed bandwidth + predictable latency</a:t>
            </a:r>
            <a:endParaRPr b="0">
              <a:latin typeface="Arial"/>
              <a:cs typeface="Arial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Traffic Converter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Dynamically shifts packets between VC ↔ TDM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Reduces congestion, balances utilization, preserves QoS</a:t>
            </a:r>
            <a:endParaRPr b="0">
              <a:latin typeface="Arial"/>
              <a:cs typeface="Arial"/>
            </a:endParaRPr>
          </a:p>
          <a:p>
            <a:pPr>
              <a:defRPr/>
            </a:pPr>
            <a:endParaRPr b="0">
              <a:latin typeface="Arial"/>
              <a:cs typeface="Arial"/>
            </a:endParaRPr>
          </a:p>
        </p:txBody>
      </p:sp>
      <p:sp>
        <p:nvSpPr>
          <p:cNvPr id="11183586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7F6D8E-C5FB-1F6E-8A36-F6A8EF8F153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44492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99028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48969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F68FCE-27E5-EA90-9664-5019E3FA9D6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5336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1506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9245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3DD798-590F-A44F-BC5C-D95B437CB16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585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41727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27883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765FEA-A51F-EF41-423D-5FFDF218008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6595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50817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3283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13BBCA-D247-FF4D-CD8A-A31435716D0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6651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902813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71580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2508BB-A4DF-B216-05D6-9B16EB28109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4309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19874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33511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4FF85F-122D-DF6B-6A9B-10E7C727D2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89088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000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1252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0AECA5-447F-4093-AB28-6FE08A5ED8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7402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5104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96165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F55B73-0C90-3B4A-2507-548057B57AA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6374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66744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19475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90B368-339F-1D2D-7D7B-E3F4AA99DCD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8415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65049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6447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842B0B-AB37-970E-A970-FE7243381C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66324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38256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016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56A1DE-7BA7-9A0B-0F57-33F101144F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4861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0051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17491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725A3C-47AE-1852-E684-DC01C5D3B5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6661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6078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7494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268796-41DB-4696-E6A2-91C7B0B5F60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3535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06823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14358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9274E-65D4-B84D-861A-DF979416222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168045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836718013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719989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1507209815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440634686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2041085006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73391528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10833305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652949148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339773213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4833353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69342855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28035210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361464876" name="Gerader Verbinder 83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8682036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94643688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70000706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pic>
        <p:nvPicPr>
          <p:cNvPr id="178938520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205954" y="300703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37662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353728182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1849909926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199809514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1093012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228788662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344165185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38543257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4763158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56664448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549923401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755138428" name="Gerader Verbinder 32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7344539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810948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D4C7B6-65DB-4651-9D6D-787BD251B230}" type="datetime4">
              <a:rPr lang="de-DE"/>
              <a:t>26. März 2025</a:t>
            </a:fld>
            <a:endParaRPr lang="de-DE"/>
          </a:p>
        </p:txBody>
      </p:sp>
      <p:sp>
        <p:nvSpPr>
          <p:cNvPr id="12876210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6568136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71621312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441948026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302343233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506582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68451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6074B9-4BBE-42DB-8ECC-1B8A75D6203E}" type="datetime4">
              <a:rPr lang="de-DE"/>
              <a:t>26. März 2025</a:t>
            </a:fld>
            <a:endParaRPr lang="de-DE"/>
          </a:p>
        </p:txBody>
      </p:sp>
      <p:sp>
        <p:nvSpPr>
          <p:cNvPr id="95265058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0219292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624382980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646579438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39482297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566896051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325671849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696128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89463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FCBA888-8294-4426-A426-0D17B6B1880D}" type="datetime4">
              <a:rPr lang="de-DE"/>
              <a:t>26. März 2025</a:t>
            </a:fld>
            <a:endParaRPr lang="de-DE"/>
          </a:p>
        </p:txBody>
      </p:sp>
      <p:sp>
        <p:nvSpPr>
          <p:cNvPr id="50179728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14926571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296308604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40921711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92727638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249589074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09957907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1590047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145614555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7878646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987690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F894D4-C9B8-4F96-8FF6-79E826889C55}" type="datetime4">
              <a:rPr lang="de-DE"/>
              <a:t>26. März 2025</a:t>
            </a:fld>
            <a:endParaRPr lang="de-DE"/>
          </a:p>
        </p:txBody>
      </p:sp>
      <p:sp>
        <p:nvSpPr>
          <p:cNvPr id="6189202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12460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59</a:t>
            </a:fld>
            <a:endParaRPr lang="de-DE"/>
          </a:p>
        </p:txBody>
      </p:sp>
      <p:sp>
        <p:nvSpPr>
          <p:cNvPr id="194225287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43415371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6395896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767983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DA0F4A-AEAE-4C58-AA76-7EADB0FF7089}" type="datetime4">
              <a:rPr lang="de-DE"/>
              <a:t>26. März 2025</a:t>
            </a:fld>
            <a:endParaRPr lang="de-DE"/>
          </a:p>
        </p:txBody>
      </p:sp>
      <p:sp>
        <p:nvSpPr>
          <p:cNvPr id="195945460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3392207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57</a:t>
            </a:fld>
            <a:endParaRPr lang="de-DE"/>
          </a:p>
        </p:txBody>
      </p:sp>
      <p:sp>
        <p:nvSpPr>
          <p:cNvPr id="1175652391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818477528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759148722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19166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5561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4667C9-4C75-43A9-95B7-0690D6F29CA5}" type="datetime4">
              <a:rPr lang="de-DE"/>
              <a:t>26. März 2025</a:t>
            </a:fld>
            <a:endParaRPr lang="de-DE"/>
          </a:p>
        </p:txBody>
      </p:sp>
      <p:sp>
        <p:nvSpPr>
          <p:cNvPr id="92456721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9501814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239394118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760316078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546726151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48296684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55607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944489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462FD0-9E74-4D67-97DA-C8DBAA1AE5FF}" type="datetime4">
              <a:rPr lang="de-DE"/>
              <a:t>26. März 2025</a:t>
            </a:fld>
            <a:endParaRPr lang="de-DE"/>
          </a:p>
        </p:txBody>
      </p:sp>
      <p:sp>
        <p:nvSpPr>
          <p:cNvPr id="144727911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861287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64089629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07706218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25232596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872134170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1765443716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2058373629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22976065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798317869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316786608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558626109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968932520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245649441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242038898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490064396" name="Gerader Verbinder 37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271946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pic>
        <p:nvPicPr>
          <p:cNvPr id="242096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822060" y="311108"/>
            <a:ext cx="774000" cy="388800"/>
          </a:xfrm>
          <a:prstGeom prst="rect">
            <a:avLst/>
          </a:prstGeom>
        </p:spPr>
      </p:pic>
      <p:sp>
        <p:nvSpPr>
          <p:cNvPr id="846507678" name=""/>
          <p:cNvSpPr txBox="1"/>
          <p:nvPr/>
        </p:nvSpPr>
        <p:spPr bwMode="auto">
          <a:xfrm flipH="0" flipV="0">
            <a:off x="11597834" y="6588945"/>
            <a:ext cx="110329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58</a:t>
            </a:r>
            <a:endParaRPr sz="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23180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7737277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D94168-1D2E-414B-9AFB-B7BB2EA3568F}" type="datetime4">
              <a:rPr lang="de-DE"/>
              <a:t>26. März 2025</a:t>
            </a:fld>
            <a:endParaRPr lang="de-DE"/>
          </a:p>
        </p:txBody>
      </p:sp>
      <p:sp>
        <p:nvSpPr>
          <p:cNvPr id="3270752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8999227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46717190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4439519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5893688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4EDA59-479C-41C3-99F0-9A24DD470063}" type="datetime4">
              <a:rPr lang="de-DE"/>
              <a:t>26. März 2025</a:t>
            </a:fld>
            <a:endParaRPr lang="de-DE"/>
          </a:p>
        </p:txBody>
      </p:sp>
      <p:sp>
        <p:nvSpPr>
          <p:cNvPr id="163826068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9112384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669815723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84208637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43781310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852268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8D2C6F2-BFE9-4DA1-8335-8212BBEBDEDB}" type="datetime4">
              <a:rPr lang="de-DE"/>
              <a:t>26. März 2025</a:t>
            </a:fld>
            <a:endParaRPr lang="de-DE"/>
          </a:p>
        </p:txBody>
      </p:sp>
      <p:sp>
        <p:nvSpPr>
          <p:cNvPr id="10356757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6816030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2101914356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769702929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674329876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30334165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96423219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589217675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1467603227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5003251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1717189239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68126204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098214864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60477152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137165746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83820078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1931160221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650646336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1300212317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772482199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2277159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7908132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1378517859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18204336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135339313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1539655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007487717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037783844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667928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7431310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79895132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486185812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1132916313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84032417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995116539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422001609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691373662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871729048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2415920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646842046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268313384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672213979" name="Gerader Verbinder 88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6756531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656794695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798786847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pic>
        <p:nvPicPr>
          <p:cNvPr id="122429254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205953" y="300702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21320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180691-36C4-442B-801E-F5F906A331D4}" type="datetime4">
              <a:rPr lang="de-DE"/>
              <a:t>26. März 2025</a:t>
            </a:fld>
            <a:endParaRPr lang="de-DE"/>
          </a:p>
        </p:txBody>
      </p:sp>
      <p:sp>
        <p:nvSpPr>
          <p:cNvPr id="9987964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3003336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6427958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72476268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730988124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607034478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861558063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823754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427793182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12538064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458285127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986266056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132622132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711949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1194861514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77566278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80467790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22092034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9469651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67247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DBE663-8CF8-4EA4-AF83-5C771F9A06FE}" type="datetime4">
              <a:rPr lang="de-DE"/>
              <a:t>26. März 2025</a:t>
            </a:fld>
            <a:endParaRPr lang="de-DE"/>
          </a:p>
        </p:txBody>
      </p:sp>
      <p:sp>
        <p:nvSpPr>
          <p:cNvPr id="18832863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8184886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55</a:t>
            </a:fld>
            <a:endParaRPr lang="de-DE"/>
          </a:p>
        </p:txBody>
      </p:sp>
      <p:sp>
        <p:nvSpPr>
          <p:cNvPr id="1617330766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48076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66153955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093560688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7231443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408178045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72474676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823570269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811229412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674086693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934831162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679196243" name="Gerader Verbinder 86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3568723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76053080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81634573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820575391" name=""/>
          <p:cNvSpPr txBox="1"/>
          <p:nvPr/>
        </p:nvSpPr>
        <p:spPr bwMode="auto">
          <a:xfrm flipH="0" flipV="0">
            <a:off x="11597834" y="6588945"/>
            <a:ext cx="110293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58</a:t>
            </a:r>
            <a:endParaRPr sz="800"/>
          </a:p>
        </p:txBody>
      </p:sp>
      <p:pic>
        <p:nvPicPr>
          <p:cNvPr id="186455812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205953" y="300702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0500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4FCF17-48A0-4939-9B86-4A0E590241E6}" type="datetime4">
              <a:rPr lang="de-DE"/>
              <a:t>26. März 2025</a:t>
            </a:fld>
            <a:endParaRPr lang="de-DE"/>
          </a:p>
        </p:txBody>
      </p:sp>
      <p:sp>
        <p:nvSpPr>
          <p:cNvPr id="173330433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9606966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58</a:t>
            </a:fld>
            <a:endParaRPr lang="de-DE"/>
          </a:p>
        </p:txBody>
      </p:sp>
      <p:sp>
        <p:nvSpPr>
          <p:cNvPr id="88229770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18199046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6058016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189975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1C8739-BFB7-40C2-B28E-69BB709E9C11}" type="datetime4">
              <a:rPr lang="de-DE"/>
              <a:t>26. März 2025</a:t>
            </a:fld>
            <a:endParaRPr lang="de-DE"/>
          </a:p>
        </p:txBody>
      </p:sp>
      <p:sp>
        <p:nvSpPr>
          <p:cNvPr id="159441718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76388778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47</a:t>
            </a:fld>
            <a:endParaRPr lang="de-DE"/>
          </a:p>
        </p:txBody>
      </p:sp>
      <p:sp>
        <p:nvSpPr>
          <p:cNvPr id="4622966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44294529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2300466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3529628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678772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7B6080-B214-4A27-A13D-95A31493955D}" type="datetime4">
              <a:rPr lang="de-DE"/>
              <a:t>26. März 2025</a:t>
            </a:fld>
            <a:endParaRPr lang="de-DE"/>
          </a:p>
        </p:txBody>
      </p:sp>
      <p:sp>
        <p:nvSpPr>
          <p:cNvPr id="81679742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5983131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91679670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8078860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09616616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24038629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50144071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55432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4E4BF54-E288-44CA-9624-72B71A8A42AB}" type="datetime4">
              <a:rPr lang="de-DE"/>
              <a:t>26. März 2025</a:t>
            </a:fld>
            <a:endParaRPr lang="de-DE"/>
          </a:p>
        </p:txBody>
      </p:sp>
      <p:sp>
        <p:nvSpPr>
          <p:cNvPr id="37740136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6309606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33</a:t>
            </a:fld>
            <a:endParaRPr lang="de-DE"/>
          </a:p>
        </p:txBody>
      </p:sp>
      <p:sp>
        <p:nvSpPr>
          <p:cNvPr id="878807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73615079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432218572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06599790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48747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984643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2055A8-E7B1-419D-84AA-0C89B698BF26}" type="datetime4">
              <a:rPr lang="de-DE"/>
              <a:t>26. März 2025</a:t>
            </a:fld>
            <a:endParaRPr lang="de-DE"/>
          </a:p>
        </p:txBody>
      </p:sp>
      <p:sp>
        <p:nvSpPr>
          <p:cNvPr id="14603960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36928666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2195034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07204045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2474579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410564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284679282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1137216480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4F9C00A-8AFB-47C9-A7D9-7909CE906E5E}" type="datetime4">
              <a:rPr lang="de-DE"/>
              <a:t>26. März 2025</a:t>
            </a:fld>
            <a:endParaRPr lang="de-DE"/>
          </a:p>
        </p:txBody>
      </p:sp>
      <p:sp>
        <p:nvSpPr>
          <p:cNvPr id="147193517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32159384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509892" y="6634664"/>
            <a:ext cx="175890" cy="12227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F2A514-1398-68A8-267B-8FBB4564EB74}" type="slidenum">
              <a:rPr/>
              <a:t>33</a:t>
            </a:fld>
            <a:endParaRPr lang="de-DE"/>
          </a:p>
        </p:txBody>
      </p:sp>
      <p:sp>
        <p:nvSpPr>
          <p:cNvPr id="633998108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294259970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74750514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545512774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328094501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318664900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385249116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034484479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350632897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163615216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2755527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774016659" name="Gerader Verbinder 39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3303199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1182241960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  <p:pic>
        <p:nvPicPr>
          <p:cNvPr id="1826337324" name=""/>
          <p:cNvPicPr>
            <a:picLocks noChangeAspect="1"/>
          </p:cNvPicPr>
          <p:nvPr/>
        </p:nvPicPr>
        <p:blipFill>
          <a:blip r:embed="rId22"/>
          <a:stretch/>
        </p:blipFill>
        <p:spPr bwMode="auto">
          <a:xfrm rot="0" flipH="0" flipV="0">
            <a:off x="9822061" y="311109"/>
            <a:ext cx="774000" cy="388800"/>
          </a:xfrm>
          <a:prstGeom prst="rect">
            <a:avLst/>
          </a:prstGeom>
        </p:spPr>
      </p:pic>
      <p:sp>
        <p:nvSpPr>
          <p:cNvPr id="1662717939" name=""/>
          <p:cNvSpPr txBox="1"/>
          <p:nvPr/>
        </p:nvSpPr>
        <p:spPr bwMode="auto">
          <a:xfrm flipH="0" flipV="0">
            <a:off x="8085562" y="916781"/>
            <a:ext cx="8215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795500091" name=""/>
          <p:cNvSpPr txBox="1"/>
          <p:nvPr/>
        </p:nvSpPr>
        <p:spPr bwMode="auto">
          <a:xfrm flipH="0" flipV="0">
            <a:off x="11597835" y="6588945"/>
            <a:ext cx="110257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58</a:t>
            </a:r>
            <a:endParaRPr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433115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1999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78813598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1999" cy="52292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9992318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827329" y="2913729"/>
            <a:ext cx="8586660" cy="1408536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Flexible and Efficient QoS Provisioning in </a:t>
            </a: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AXI4-Based </a:t>
            </a:r>
            <a:b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Network-on-Chip Architecture - A </a:t>
            </a: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brief comprehension</a:t>
            </a:r>
            <a:endParaRPr lang="de-DE" sz="26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sz="16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An In-Depth Analysis of the Paper and Its Key Findings</a:t>
            </a:r>
            <a:endParaRPr sz="1600" b="0">
              <a:solidFill>
                <a:schemeClr val="bg1"/>
              </a:solidFill>
            </a:endParaRPr>
          </a:p>
        </p:txBody>
      </p:sp>
      <p:sp>
        <p:nvSpPr>
          <p:cNvPr id="475258007" name=""/>
          <p:cNvSpPr txBox="1"/>
          <p:nvPr/>
        </p:nvSpPr>
        <p:spPr bwMode="auto">
          <a:xfrm flipH="0" flipV="0">
            <a:off x="119062" y="6469199"/>
            <a:ext cx="5990256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 i="0">
                <a:solidFill>
                  <a:schemeClr val="bg1"/>
                </a:solidFill>
              </a:rPr>
              <a:t>Dustin Heither</a:t>
            </a:r>
            <a:r>
              <a:rPr sz="900" i="0">
                <a:solidFill>
                  <a:schemeClr val="bg1"/>
                </a:solidFill>
              </a:rPr>
              <a:t> - Neuartige Rechnerarchitekturen - SoSe 2025</a:t>
            </a:r>
            <a:endParaRPr sz="900" i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939005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54A89E-7977-423F-CFD0-372C0FE9C1A6}" type="datetime4">
              <a:rPr lang="de-DE"/>
              <a:t>26. März 2025</a:t>
            </a:fld>
            <a:endParaRPr lang="de-DE"/>
          </a:p>
        </p:txBody>
      </p:sp>
      <p:sp>
        <p:nvSpPr>
          <p:cNvPr id="21112637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2539303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A2963D-5B05-6EAF-122B-E3A7B61E702E}" type="slidenum">
              <a:rPr lang="de-DE"/>
              <a:t>5</a:t>
            </a:fld>
            <a:endParaRPr lang="de-DE"/>
          </a:p>
        </p:txBody>
      </p:sp>
      <p:sp>
        <p:nvSpPr>
          <p:cNvPr id="1937933209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 flexible QoS for AXI4-based SoCs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Three QoS Classes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LCS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low latency, bursty traffic (CPU)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GRS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guranteed bandwidth, streaming traffic</a:t>
            </a:r>
            <a:r>
              <a:rPr sz="1600" strike="noStrike" cap="none" spc="0">
                <a:latin typeface="Arial"/>
                <a:cs typeface="Arial"/>
              </a:rPr>
              <a:t> (GPU)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URS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best effort, fair resource sharing (I/O)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 Components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AXI Masters/ Slaves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 Interfaces (NIs)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protocol conversion, QoS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Dual Subnetworks: </a:t>
            </a: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VC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-based for LCS or URS and </a:t>
            </a: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TDM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-based for GRS 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62716561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 Core Functions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Identify essential functions for AI framework (e.g., add, ReLU, matrix multiplication)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 MNIST Dataset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 MNIST for a manageable, well-understood image classification task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Choose Training Framework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 model training using TensorFlow v1,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selected for its documentation and wide usage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Export Model Weights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 a human-readable text format for exporting weights, avoiding complex formats like ONNX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51563487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Analysis</a:t>
            </a:r>
            <a:endParaRPr sz="2400"/>
          </a:p>
        </p:txBody>
      </p:sp>
      <p:sp>
        <p:nvSpPr>
          <p:cNvPr id="1848565291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Overall Architecture</a:t>
            </a:r>
            <a:endParaRPr sz="1600"/>
          </a:p>
        </p:txBody>
      </p:sp>
      <p:pic>
        <p:nvPicPr>
          <p:cNvPr id="35647652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1746070"/>
            <a:ext cx="5469732" cy="4339787"/>
          </a:xfrm>
          <a:prstGeom prst="rect">
            <a:avLst/>
          </a:prstGeom>
        </p:spPr>
      </p:pic>
      <p:sp>
        <p:nvSpPr>
          <p:cNvPr id="659793096" name=""/>
          <p:cNvSpPr txBox="1"/>
          <p:nvPr/>
        </p:nvSpPr>
        <p:spPr bwMode="auto">
          <a:xfrm rot="0" flipH="0" flipV="0">
            <a:off x="6605977" y="6085857"/>
            <a:ext cx="468195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4 - System Architecture [4]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176772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3A6DFB-B88D-F784-835B-86FE7780760C}" type="datetime4">
              <a:rPr lang="de-DE"/>
              <a:t/>
            </a:fld>
            <a:endParaRPr lang="de-DE"/>
          </a:p>
        </p:txBody>
      </p:sp>
      <p:sp>
        <p:nvSpPr>
          <p:cNvPr id="116718110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3763255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696C63-BAE2-E6EF-F3F5-585A385B2983}" type="slidenum">
              <a:rPr lang="de-DE"/>
              <a:t/>
            </a:fld>
            <a:endParaRPr lang="de-DE"/>
          </a:p>
        </p:txBody>
      </p:sp>
      <p:sp>
        <p:nvSpPr>
          <p:cNvPr id="363023026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Why Message Conversion?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Direct mapping (5 AXI channels → 5 packet formats) = inefficient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Adopted approach: 4 unified packet types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request / Read response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request / Read response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Packets carry QoS label (LCS/GRS/URS)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NI Roles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direct packets to correct AXI channel / subnetwork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Conversion: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AXI4 ↔ NoC packets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QoS inheritance: responses keep QoS class of request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384261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Analysis</a:t>
            </a:r>
            <a:endParaRPr sz="2400"/>
          </a:p>
        </p:txBody>
      </p:sp>
      <p:sp>
        <p:nvSpPr>
          <p:cNvPr id="154968795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16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Message Conversion &amp; Network Interface</a:t>
            </a:r>
            <a:endParaRPr sz="1600"/>
          </a:p>
        </p:txBody>
      </p:sp>
      <p:pic>
        <p:nvPicPr>
          <p:cNvPr id="1081142179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2796965"/>
            <a:ext cx="5469732" cy="2237996"/>
          </a:xfrm>
          <a:prstGeom prst="rect">
            <a:avLst/>
          </a:prstGeom>
        </p:spPr>
      </p:pic>
      <p:sp>
        <p:nvSpPr>
          <p:cNvPr id="754535875" name=""/>
          <p:cNvSpPr txBox="1"/>
          <p:nvPr/>
        </p:nvSpPr>
        <p:spPr bwMode="auto">
          <a:xfrm rot="0" flipH="0" flipV="0">
            <a:off x="6605977" y="5034962"/>
            <a:ext cx="469383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5 - Message Format Conversion [4]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12724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588EDB9-4A74-4AA6-9BCC-0ACF4A3256CC}" type="datetime4">
              <a:rPr lang="de-DE"/>
              <a:t/>
            </a:fld>
            <a:endParaRPr lang="de-DE"/>
          </a:p>
        </p:txBody>
      </p:sp>
      <p:sp>
        <p:nvSpPr>
          <p:cNvPr id="67345817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8766863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A44C6BB-173F-152B-D098-8910FDF5E330}" type="slidenum">
              <a:rPr lang="de-DE"/>
              <a:t/>
            </a:fld>
            <a:endParaRPr lang="de-DE"/>
          </a:p>
        </p:txBody>
      </p:sp>
      <p:sp>
        <p:nvSpPr>
          <p:cNvPr id="1352638370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 Subnetwork (GRS, LCS)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different flow control schemes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 prioritize latency-sensitive LCS while maintaining fairness for URS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TDM Subnetwork (GRS)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Static routing via precomputed time slots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Guarantees bandwidth and predictable time slots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Traffic Converter Subnetwork (GRS)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TDM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offload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LCS if VC congested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TDM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offload GRS if TDM congested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Improves utilization, latency, throughput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55390529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Analysis</a:t>
            </a:r>
            <a:endParaRPr sz="2400"/>
          </a:p>
        </p:txBody>
      </p:sp>
      <p:sp>
        <p:nvSpPr>
          <p:cNvPr id="22344197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20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Dual Subnetworks &amp; Traffic Converter</a:t>
            </a:r>
            <a:endParaRPr sz="1600"/>
          </a:p>
        </p:txBody>
      </p:sp>
      <p:pic>
        <p:nvPicPr>
          <p:cNvPr id="1746124293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2955475"/>
            <a:ext cx="5469732" cy="1920977"/>
          </a:xfrm>
          <a:prstGeom prst="rect">
            <a:avLst/>
          </a:prstGeom>
        </p:spPr>
      </p:pic>
      <p:sp>
        <p:nvSpPr>
          <p:cNvPr id="1835558261" name=""/>
          <p:cNvSpPr txBox="1"/>
          <p:nvPr/>
        </p:nvSpPr>
        <p:spPr bwMode="auto">
          <a:xfrm rot="0" flipH="0" flipV="0">
            <a:off x="6605977" y="5034962"/>
            <a:ext cx="470355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6 - Traffic Conversion Unit [4]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58807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5" y="3159177"/>
            <a:ext cx="11167099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Results</a:t>
            </a:r>
            <a:endParaRPr/>
          </a:p>
        </p:txBody>
      </p:sp>
      <p:sp>
        <p:nvSpPr>
          <p:cNvPr id="120547485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D2B4AC-D6EE-26BB-EB77-9232F6EA825A}" type="datetime4">
              <a:rPr lang="de-DE"/>
              <a:t/>
            </a:fld>
            <a:endParaRPr lang="de-DE"/>
          </a:p>
        </p:txBody>
      </p:sp>
      <p:sp>
        <p:nvSpPr>
          <p:cNvPr id="88380391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245412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B5FDA3-74DA-046B-63D1-5B1502C71277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9690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DE69C5-80B5-31AB-6161-E003131AB75D}" type="datetime4">
              <a:rPr lang="de-DE"/>
              <a:t/>
            </a:fld>
            <a:endParaRPr lang="de-DE"/>
          </a:p>
        </p:txBody>
      </p:sp>
      <p:sp>
        <p:nvSpPr>
          <p:cNvPr id="135993940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063533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2F38FE-CAC7-5E01-2121-7C92C5A41731}" type="slidenum">
              <a:rPr lang="de-DE"/>
              <a:t/>
            </a:fld>
            <a:endParaRPr lang="de-DE"/>
          </a:p>
        </p:txBody>
      </p:sp>
      <p:sp>
        <p:nvSpPr>
          <p:cNvPr id="1016566817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</a:t>
            </a: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Findings</a:t>
            </a:r>
            <a:endParaRPr sz="13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High Throughpu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VC: 12.3 Gb/s, TDM: 7.4 Gb/s → ~19.7 Gb/s total</a:t>
            </a:r>
            <a:endParaRPr sz="130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Latency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LCS stays low with Individual_Shared flow control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URS higher delay, but fairness maintained</a:t>
            </a:r>
            <a:endParaRPr sz="130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Utilization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VC ports: 4.4% → 16.5% utilization before saturation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TDM slots: ~17% utilization </a:t>
            </a:r>
            <a:endParaRPr sz="130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Traffic Converter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VC→TDM: cuts LCS latency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TDM→VC: reduces GRS queuing delay</a:t>
            </a:r>
            <a:endParaRPr sz="13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 to ~94% performance improvement vs static Qo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95649971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Results</a:t>
            </a:r>
            <a:endParaRPr sz="2400"/>
          </a:p>
        </p:txBody>
      </p:sp>
      <p:sp>
        <p:nvSpPr>
          <p:cNvPr id="2023606349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Simulator Setup</a:t>
            </a:r>
            <a:endParaRPr sz="1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Custom Simulator (C++, BookSim2- &amp; 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Gem5-based)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168 nodes, dual-subnetwork NoC (VC + TDM)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Realistic traffic via 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two-level MMP generator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Conclusion</a:t>
            </a:r>
            <a:endParaRPr sz="13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Dual-subnetwork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Adaptive conversion achieves scalable throughput, low LCS latency, and balanced QoS across traffic types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9123330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1304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Key Findings &amp; 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5083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42A72DB-FF79-2689-76B3-CB8AC81D0EE4}" type="datetime4">
              <a:rPr lang="de-DE"/>
              <a:t/>
            </a:fld>
            <a:endParaRPr lang="de-DE"/>
          </a:p>
        </p:txBody>
      </p:sp>
      <p:sp>
        <p:nvSpPr>
          <p:cNvPr id="130800479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7504575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614B654-10D0-52B4-8E27-EA7659E4F36D}" type="slidenum">
              <a:rPr lang="de-DE"/>
              <a:t/>
            </a:fld>
            <a:endParaRPr lang="de-DE"/>
          </a:p>
        </p:txBody>
      </p:sp>
      <p:sp>
        <p:nvSpPr>
          <p:cNvPr id="123062407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Contributions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AXI4-compatible NoC with flexible QoS provisioning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Dual-subnetwork design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NI: AXI4 → packet conversion + QoS inheritance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Adaptive load balancin: VC ↔ TDM Conversion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Strengths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Integrates three QoS services in one unified framework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Decouples AXI4 protocol details from NoC fabric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Demonstrates tangible performance improvements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6387606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54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Critical Review</a:t>
            </a:r>
            <a:endParaRPr sz="2400"/>
          </a:p>
        </p:txBody>
      </p:sp>
      <p:sp>
        <p:nvSpPr>
          <p:cNvPr id="10135098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 sz="1600"/>
          </a:p>
        </p:txBody>
      </p:sp>
      <p:sp>
        <p:nvSpPr>
          <p:cNvPr id="74857833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Limitations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Hardware complexity: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Dual subnetworks + traffic converter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Synthetic traffic only: Limited validation with real workloads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Adaptability: Rule-based switching; no runtime intelligence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0722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833BE9-8A39-C15D-6843-444FD36333A5}" type="datetime4">
              <a:rPr lang="de-DE"/>
              <a:t>26. März 2025</a:t>
            </a:fld>
            <a:endParaRPr lang="de-DE"/>
          </a:p>
        </p:txBody>
      </p:sp>
      <p:sp>
        <p:nvSpPr>
          <p:cNvPr id="199617823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1819892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53BF86-2B87-BB47-76C6-A4B27E7E4655}" type="slidenum">
              <a:rPr lang="de-DE"/>
              <a:t>58</a:t>
            </a:fld>
            <a:endParaRPr lang="de-DE"/>
          </a:p>
        </p:txBody>
      </p:sp>
      <p:sp>
        <p:nvSpPr>
          <p:cNvPr id="65187685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[1]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B. A. Abderazek, Multicore Systems On-Chip: Practical Software/Hardware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Design, 2nd ed. 2013, vol. 7</a:t>
            </a:r>
            <a:r>
              <a:rPr/>
              <a:t>.</a:t>
            </a:r>
            <a:endParaRPr/>
          </a:p>
          <a:p>
            <a:pPr>
              <a:defRPr/>
            </a:pPr>
            <a:r>
              <a:rPr lang="de-DE"/>
              <a:t>[2]	J. Hertz,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Why SoCs Need NoCs: Network on Chip and the Future of Computing</a:t>
            </a:r>
            <a:r>
              <a:rPr lang="de-DE"/>
              <a:t>, in ALL ABOUT CIRCUITS, 	25.07.2025, (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https://www.allaboutcircuits.com/news/why-socs-need-nocs-network-on-chip-and-future-	computing/</a:t>
            </a:r>
            <a:r>
              <a:rPr lang="de-DE"/>
              <a:t>) – accessed 28.09.2025.</a:t>
            </a:r>
            <a:endParaRPr lang="de-DE"/>
          </a:p>
          <a:p>
            <a:pPr>
              <a:defRPr/>
            </a:pPr>
            <a:r>
              <a:rPr lang="de-DE"/>
              <a:t>[3]	P. Holzinger,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On-Chip Bussysteme und Perpherie (Schwerpunkt CPU Entwicklung)</a:t>
            </a:r>
            <a:r>
              <a:rPr lang="de-DE"/>
              <a:t> in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CPU-Entwicklung mit 	VHDL</a:t>
            </a:r>
            <a:r>
              <a:rPr lang="de-DE"/>
              <a:t>, SoSe 2025, Slide 12.</a:t>
            </a:r>
            <a:endParaRPr lang="de-DE"/>
          </a:p>
          <a:p>
            <a:pPr>
              <a:defRPr/>
            </a:pPr>
            <a:r>
              <a:rPr lang="de-DE"/>
              <a:t>[4]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B. Wang and Z. Lu, “Flexible and Efficient QoS Provisioning in AXI4-Based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Network-on-Chip 	Archtecture,” IEEE Transactions on Computer-Aided Design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 Integrated Circuits and Systems, vol. 	41, no. 	5, pp. 1523–1536, May 2022.</a:t>
            </a:r>
            <a:endParaRPr lang="de-DE" sz="16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335445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26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Bibliography</a:t>
            </a:r>
            <a:endParaRPr/>
          </a:p>
        </p:txBody>
      </p:sp>
      <p:sp>
        <p:nvSpPr>
          <p:cNvPr id="177327262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216950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4ABED6-2052-CB09-01F3-3028FD83E06F}" type="datetime4">
              <a:rPr lang="de-DE"/>
              <a:t>26. März 2025</a:t>
            </a:fld>
            <a:endParaRPr lang="de-DE"/>
          </a:p>
        </p:txBody>
      </p:sp>
      <p:sp>
        <p:nvSpPr>
          <p:cNvPr id="166449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3991710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F11D83-E914-FCD6-B610-FE94B6F6D790}" type="slidenum">
              <a:rPr lang="de-DE"/>
              <a:t>2</a:t>
            </a:fld>
            <a:endParaRPr lang="de-DE"/>
          </a:p>
        </p:txBody>
      </p:sp>
      <p:sp>
        <p:nvSpPr>
          <p:cNvPr id="202544013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Concepts</a:t>
            </a:r>
            <a:endParaRPr/>
          </a:p>
        </p:txBody>
      </p:sp>
      <p:sp>
        <p:nvSpPr>
          <p:cNvPr id="171177781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71827063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Critical Reflexion</a:t>
            </a:r>
            <a:endParaRPr sz="1800"/>
          </a:p>
        </p:txBody>
      </p:sp>
      <p:sp>
        <p:nvSpPr>
          <p:cNvPr id="1065661085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23268055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Analysis</a:t>
            </a:r>
            <a:endParaRPr/>
          </a:p>
        </p:txBody>
      </p:sp>
      <p:sp>
        <p:nvSpPr>
          <p:cNvPr id="732061447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825656012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Results</a:t>
            </a:r>
            <a:endParaRPr/>
          </a:p>
        </p:txBody>
      </p:sp>
      <p:sp>
        <p:nvSpPr>
          <p:cNvPr id="94538464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76330611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5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Agenda</a:t>
            </a:r>
            <a:endParaRPr/>
          </a:p>
        </p:txBody>
      </p:sp>
      <p:sp>
        <p:nvSpPr>
          <p:cNvPr id="677371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20444260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Objective</a:t>
            </a:r>
            <a:endParaRPr/>
          </a:p>
        </p:txBody>
      </p:sp>
      <p:sp>
        <p:nvSpPr>
          <p:cNvPr id="1414316695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5971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D2E66E-F75A-1C9B-A9A1-7AF6AF159FFE}" type="datetime4">
              <a:rPr lang="de-DE"/>
              <a:t>26. März 2025</a:t>
            </a:fld>
            <a:endParaRPr lang="de-DE"/>
          </a:p>
        </p:txBody>
      </p:sp>
      <p:sp>
        <p:nvSpPr>
          <p:cNvPr id="157442864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6012656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D56264-F7E8-28D3-59BE-8131D80F477B}" type="slidenum">
              <a:rPr lang="de-DE"/>
              <a:t>3</a:t>
            </a:fld>
            <a:endParaRPr lang="de-DE"/>
          </a:p>
        </p:txBody>
      </p:sp>
      <p:sp>
        <p:nvSpPr>
          <p:cNvPr id="19407406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</a:t>
            </a:r>
            <a:endParaRPr sz="1600">
              <a:latin typeface="Arial"/>
              <a:cs typeface="Arial"/>
            </a:endParaRPr>
          </a:p>
          <a:p>
            <a:pPr marL="261849" marR="0" indent="-261849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Understanding the concepts of Wang &amp; Lu (2022): „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Flexible and Efficient 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QoS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Provisioning in 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AXI4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-Based 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Network-on-Chip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Architecture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Critical reflection on their architecture and results</a:t>
            </a:r>
            <a:r>
              <a:rPr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05817675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Questions</a:t>
            </a:r>
            <a:endParaRPr sz="1600"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makes their architecture special?</a:t>
            </a:r>
            <a:endParaRPr sz="1600" strike="noStrike" cap="none" spc="0"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alternative approaches exist in the literature?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(only discussed in the paper)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their architecture still state of the art?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16857541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Objective</a:t>
            </a:r>
            <a:endParaRPr/>
          </a:p>
        </p:txBody>
      </p:sp>
      <p:sp>
        <p:nvSpPr>
          <p:cNvPr id="16476303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621110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5" y="3159717"/>
            <a:ext cx="11168179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Concepts</a:t>
            </a:r>
            <a:endParaRPr/>
          </a:p>
        </p:txBody>
      </p:sp>
      <p:sp>
        <p:nvSpPr>
          <p:cNvPr id="82049741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ABB8E4-43A2-54C3-6023-454CCC687A86}" type="datetime4">
              <a:rPr lang="de-DE"/>
              <a:t/>
            </a:fld>
            <a:endParaRPr lang="de-DE"/>
          </a:p>
        </p:txBody>
      </p:sp>
      <p:sp>
        <p:nvSpPr>
          <p:cNvPr id="19979784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7206023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F69E65-2B96-85B1-B3BA-74D4335A8042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54695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FCCA-0298-664E-5C65-3EB3874999B1}" type="datetime4">
              <a:rPr lang="de-DE"/>
              <a:t/>
            </a:fld>
            <a:endParaRPr lang="de-DE"/>
          </a:p>
        </p:txBody>
      </p:sp>
      <p:sp>
        <p:nvSpPr>
          <p:cNvPr id="248326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0822615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0CD4193-8D56-34BA-A3EB-193C240B9717}" type="slidenum">
              <a:rPr lang="de-DE"/>
              <a:t/>
            </a:fld>
            <a:endParaRPr lang="de-DE"/>
          </a:p>
        </p:txBody>
      </p:sp>
      <p:sp>
        <p:nvSpPr>
          <p:cNvPr id="1240544178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Definition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Communication backbone in modern SoCs (connects CPUs, memory, accelerators)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Motivation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Shared buses became bottleneck with increasing number of cores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Hierarchical buses &amp; bus matrices improved things, but lacked scalability and flexibility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NoC idea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Replace buses with a </a:t>
            </a: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packet-based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on-chip network, inspired by computer networks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Provides scalability, parallelism, IP reuse and energy efficienc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53648531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264547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Network-on-Chip (NoC) - 1</a:t>
            </a:r>
            <a:endParaRPr sz="1600"/>
          </a:p>
        </p:txBody>
      </p:sp>
      <p:pic>
        <p:nvPicPr>
          <p:cNvPr id="1885075255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3100466"/>
            <a:ext cx="5469732" cy="1630996"/>
          </a:xfrm>
          <a:prstGeom prst="rect">
            <a:avLst/>
          </a:prstGeom>
        </p:spPr>
      </p:pic>
      <p:sp>
        <p:nvSpPr>
          <p:cNvPr id="647421393" name=""/>
          <p:cNvSpPr txBox="1"/>
          <p:nvPr/>
        </p:nvSpPr>
        <p:spPr bwMode="auto">
          <a:xfrm rot="0" flipH="0" flipV="0">
            <a:off x="6680624" y="4839472"/>
            <a:ext cx="464631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1 - Evolution of Interconnects [1]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833580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2E5C73-2096-F9C6-E599-A4ED9D8DA39C}" type="datetime4">
              <a:rPr lang="de-DE"/>
              <a:t/>
            </a:fld>
            <a:endParaRPr lang="de-DE"/>
          </a:p>
        </p:txBody>
      </p:sp>
      <p:sp>
        <p:nvSpPr>
          <p:cNvPr id="148282031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2670760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0167E7-8457-CC45-96B3-662EFAF8D50D}" type="slidenum">
              <a:rPr lang="de-DE"/>
              <a:t/>
            </a:fld>
            <a:endParaRPr lang="de-DE"/>
          </a:p>
        </p:txBody>
      </p:sp>
      <p:sp>
        <p:nvSpPr>
          <p:cNvPr id="1867180153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Components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Routers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Switch and forward packages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Links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Connecting routers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Network Interfaces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(NIs):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Translate between IP cores and NoC packets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endParaRPr lang="de-DE" sz="16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Advantages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scalable bandwidth,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 design,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better performance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Challanges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 design effort, area/ power overhead, complex routing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1465220288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9466690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0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Network-on-Chip (NoC) - 2</a:t>
            </a:r>
            <a:endParaRPr sz="1600"/>
          </a:p>
        </p:txBody>
      </p:sp>
      <p:pic>
        <p:nvPicPr>
          <p:cNvPr id="1665547951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 flipH="0" flipV="0">
            <a:off x="7692224" y="1915714"/>
            <a:ext cx="2641222" cy="3571876"/>
          </a:xfrm>
          <a:prstGeom prst="rect">
            <a:avLst/>
          </a:prstGeom>
        </p:spPr>
      </p:pic>
      <p:sp>
        <p:nvSpPr>
          <p:cNvPr id="785889605" name=""/>
          <p:cNvSpPr txBox="1"/>
          <p:nvPr/>
        </p:nvSpPr>
        <p:spPr bwMode="auto">
          <a:xfrm rot="0" flipH="0" flipV="0">
            <a:off x="6685897" y="5815784"/>
            <a:ext cx="4653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2 - NoC Components [2]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5661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8E6ACD-D163-C002-276E-B41D1512B485}" type="datetime4">
              <a:rPr lang="de-DE"/>
              <a:t/>
            </a:fld>
            <a:endParaRPr lang="de-DE"/>
          </a:p>
        </p:txBody>
      </p:sp>
      <p:sp>
        <p:nvSpPr>
          <p:cNvPr id="177195153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0699330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B08D60-0CDC-088F-BD8C-E7E1001794A8}" type="slidenum">
              <a:rPr lang="de-DE"/>
              <a:t/>
            </a:fld>
            <a:endParaRPr lang="de-DE"/>
          </a:p>
        </p:txBody>
      </p:sp>
      <p:sp>
        <p:nvSpPr>
          <p:cNvPr id="1775671990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AMBA Evolution: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AMBA 1/2: Basic buses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AMBA 3: AXI3 – out-of-order transactions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AMBA 4: AXI4 family (</a:t>
            </a:r>
            <a:r>
              <a:rPr sz="1600" b="1" strike="noStrike" cap="none" spc="0">
                <a:solidFill>
                  <a:srgbClr val="00B0F0"/>
                </a:solidFill>
                <a:latin typeface="Arial"/>
                <a:cs typeface="Arial"/>
              </a:rPr>
              <a:t>AXI4</a:t>
            </a:r>
            <a:r>
              <a:rPr sz="1600" strike="noStrike" cap="none" spc="0">
                <a:latin typeface="Arial"/>
                <a:cs typeface="Arial"/>
              </a:rPr>
              <a:t>, AXI4-Lite, AXI4-Stream)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i="1" strike="noStrike" cap="none" spc="0">
                <a:latin typeface="Arial"/>
                <a:cs typeface="Arial"/>
              </a:rPr>
              <a:t>AMBA 5: Cache-coherent extensions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Advantages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 bandwidth &amp; scalability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Flexible timing (decoupled address/ data)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Fits diverse SoC needs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1717097058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1873915328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/>
              <a:t>AMBA &amp; AXI Protocol</a:t>
            </a:r>
            <a:endParaRPr sz="1600"/>
          </a:p>
        </p:txBody>
      </p:sp>
      <p:sp>
        <p:nvSpPr>
          <p:cNvPr id="753719608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469732" cy="279796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AXI4</a:t>
            </a: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Key Features: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independent channels (AW, W, B, AR, R)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Separate read &amp; write: parallelism &amp; high troughput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Burst transfers (fixed, incr, wrap)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Multiple outstanding &amp; out-of-order transactions</a:t>
            </a:r>
            <a:endParaRPr lang="de-DE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Handshake protocol (VALID/ READY)</a:t>
            </a:r>
            <a:endParaRPr sz="1600" strike="noStrike" cap="none" spc="0"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  <p:pic>
        <p:nvPicPr>
          <p:cNvPr id="177704852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20107" y="4281697"/>
            <a:ext cx="3842174" cy="1635708"/>
          </a:xfrm>
          <a:prstGeom prst="rect">
            <a:avLst/>
          </a:prstGeom>
        </p:spPr>
      </p:pic>
      <p:sp>
        <p:nvSpPr>
          <p:cNvPr id="1604000727" name=""/>
          <p:cNvSpPr txBox="1"/>
          <p:nvPr/>
        </p:nvSpPr>
        <p:spPr bwMode="auto">
          <a:xfrm rot="0" flipH="0" flipV="0">
            <a:off x="6685896" y="5953123"/>
            <a:ext cx="4670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3 - AXI Handshake (VALID before READY) [3]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33602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E5E116-020B-93C2-F828-C1DDBAB71508}" type="datetime4">
              <a:rPr lang="de-DE"/>
              <a:t/>
            </a:fld>
            <a:endParaRPr lang="de-DE"/>
          </a:p>
        </p:txBody>
      </p:sp>
      <p:sp>
        <p:nvSpPr>
          <p:cNvPr id="171931131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7830650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229BAEA-6F37-F588-D30D-A8D59C7FBCA8}" type="slidenum">
              <a:rPr lang="de-DE"/>
              <a:t/>
            </a:fld>
            <a:endParaRPr lang="de-DE"/>
          </a:p>
        </p:txBody>
      </p:sp>
      <p:sp>
        <p:nvSpPr>
          <p:cNvPr id="167569773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Definition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Technique to manage &amp; prioritize network traffic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Parameters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Bandwidth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 Throughput: capacity vs. actual rate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Latency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transmission delay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Jitter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variation in packet arrival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Packet loss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dropped data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566503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542007373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/>
              <a:t>Quality of Service (QoS)</a:t>
            </a:r>
            <a:endParaRPr sz="1600"/>
          </a:p>
        </p:txBody>
      </p:sp>
      <p:sp>
        <p:nvSpPr>
          <p:cNvPr id="51377321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 QoS works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Classify &amp; mark packets (by priority)</a:t>
            </a:r>
            <a:endParaRPr lang="de-DE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Queuing &amp; scheduling (priority queues)</a:t>
            </a:r>
            <a:endParaRPr lang="de-DE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Bandwidth management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QoS Models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Best Effort – no guarantees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IntServ – strict guarantees (resource reservation)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DiffServ – scalable, widely used (class-based)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587939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5" y="3157918"/>
            <a:ext cx="11164580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Analysis</a:t>
            </a:r>
            <a:endParaRPr/>
          </a:p>
        </p:txBody>
      </p:sp>
      <p:sp>
        <p:nvSpPr>
          <p:cNvPr id="89843289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6567BD-3D4A-4657-DF27-C75EDD85B914}" type="datetime4">
              <a:rPr lang="de-DE"/>
              <a:t>26. März 2025</a:t>
            </a:fld>
            <a:endParaRPr lang="de-DE"/>
          </a:p>
        </p:txBody>
      </p:sp>
      <p:sp>
        <p:nvSpPr>
          <p:cNvPr id="1523284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5801923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C3AC49-2DCF-D0A7-92B9-D8CCA21C35D6}" type="slidenum">
              <a:rPr lang="de-DE"/>
              <a:t>8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/>
  <cp:revision>122</cp:revision>
  <dcterms:created xsi:type="dcterms:W3CDTF">2021-11-18T07:49:57Z</dcterms:created>
  <dcterms:modified xsi:type="dcterms:W3CDTF">2025-09-28T11:54:42Z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