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Ex1.xml" ContentType="application/vnd.ms-office.chartex+xml"/>
  <Override PartName="/ppt/charts/style16.xml" ContentType="application/vnd.ms-office.chartstyle+xml"/>
  <Override PartName="/ppt/charts/colors16.xml" ContentType="application/vnd.ms-office.chartcolorstyle+xml"/>
  <Override PartName="/ppt/charts/chart16.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7.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6" r:id="rId4"/>
  </p:sldMasterIdLst>
  <p:notesMasterIdLst>
    <p:notesMasterId r:id="rId20"/>
  </p:notesMasterIdLst>
  <p:handoutMasterIdLst>
    <p:handoutMasterId r:id="rId21"/>
  </p:handoutMasterIdLst>
  <p:sldIdLst>
    <p:sldId id="256" r:id="rId5"/>
    <p:sldId id="261" r:id="rId6"/>
    <p:sldId id="262" r:id="rId7"/>
    <p:sldId id="263" r:id="rId8"/>
    <p:sldId id="264" r:id="rId9"/>
    <p:sldId id="265" r:id="rId10"/>
    <p:sldId id="273" r:id="rId11"/>
    <p:sldId id="266" r:id="rId12"/>
    <p:sldId id="267" r:id="rId13"/>
    <p:sldId id="268" r:id="rId14"/>
    <p:sldId id="269" r:id="rId15"/>
    <p:sldId id="270" r:id="rId16"/>
    <p:sldId id="271" r:id="rId17"/>
    <p:sldId id="272"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17.xml"/><Relationship Id="rId1" Type="http://schemas.microsoft.com/office/2011/relationships/chartStyle" Target="style17.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Desktop\C4\Questions.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file:///C:\Users\dell\Desktop\C4\Ques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176290463692054E-2"/>
          <c:y val="7.407407407407407E-2"/>
          <c:w val="0.88926815398075243"/>
          <c:h val="0.84982976086322548"/>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'Q2'!$A$1:$C$1</c:f>
              <c:strCache>
                <c:ptCount val="3"/>
                <c:pt idx="0">
                  <c:v>A</c:v>
                </c:pt>
                <c:pt idx="1">
                  <c:v>B</c:v>
                </c:pt>
                <c:pt idx="2">
                  <c:v>percentage_chg</c:v>
                </c:pt>
              </c:strCache>
            </c:strRef>
          </c:cat>
          <c:val>
            <c:numRef>
              <c:f>'Q2'!$A$2:$C$2</c:f>
              <c:numCache>
                <c:formatCode>General</c:formatCode>
                <c:ptCount val="3"/>
                <c:pt idx="0">
                  <c:v>334</c:v>
                </c:pt>
                <c:pt idx="1">
                  <c:v>245</c:v>
                </c:pt>
                <c:pt idx="2">
                  <c:v>36.33</c:v>
                </c:pt>
              </c:numCache>
            </c:numRef>
          </c:val>
          <c:extLst>
            <c:ext xmlns:c16="http://schemas.microsoft.com/office/drawing/2014/chart" uri="{C3380CC4-5D6E-409C-BE32-E72D297353CC}">
              <c16:uniqueId val="{00000000-959E-4691-982B-D0FE15FDB7E5}"/>
            </c:ext>
          </c:extLst>
        </c:ser>
        <c:dLbls>
          <c:dLblPos val="outEnd"/>
          <c:showLegendKey val="0"/>
          <c:showVal val="1"/>
          <c:showCatName val="0"/>
          <c:showSerName val="0"/>
          <c:showPercent val="0"/>
          <c:showBubbleSize val="0"/>
        </c:dLbls>
        <c:gapWidth val="219"/>
        <c:overlap val="-27"/>
        <c:axId val="1572518064"/>
        <c:axId val="1572511824"/>
      </c:barChart>
      <c:catAx>
        <c:axId val="1572518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2511824"/>
        <c:crosses val="autoZero"/>
        <c:auto val="1"/>
        <c:lblAlgn val="ctr"/>
        <c:lblOffset val="100"/>
        <c:noMultiLvlLbl val="0"/>
      </c:catAx>
      <c:valAx>
        <c:axId val="1572511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2518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2959711286089244"/>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'Q6'!$C$1</c:f>
              <c:strCache>
                <c:ptCount val="1"/>
                <c:pt idx="0">
                  <c:v>pre_invoice_discount_pct</c:v>
                </c:pt>
              </c:strCache>
            </c:strRef>
          </c:tx>
          <c:spPr>
            <a:solidFill>
              <a:schemeClr val="accent1"/>
            </a:solidFill>
            <a:ln>
              <a:noFill/>
            </a:ln>
            <a:effectLst/>
          </c:spPr>
          <c:invertIfNegative val="0"/>
          <c:cat>
            <c:strRef>
              <c:f>'Q6'!$B$2:$B$6</c:f>
              <c:strCache>
                <c:ptCount val="5"/>
                <c:pt idx="0">
                  <c:v>Flipkart</c:v>
                </c:pt>
                <c:pt idx="1">
                  <c:v>Viveks</c:v>
                </c:pt>
                <c:pt idx="2">
                  <c:v>Ezone</c:v>
                </c:pt>
                <c:pt idx="3">
                  <c:v>Croma</c:v>
                </c:pt>
                <c:pt idx="4">
                  <c:v>Amazon </c:v>
                </c:pt>
              </c:strCache>
            </c:strRef>
          </c:cat>
          <c:val>
            <c:numRef>
              <c:f>'Q6'!$C$2:$C$6</c:f>
              <c:numCache>
                <c:formatCode>General</c:formatCode>
                <c:ptCount val="5"/>
                <c:pt idx="0">
                  <c:v>0.30830000000000002</c:v>
                </c:pt>
                <c:pt idx="1">
                  <c:v>0.30380000000000001</c:v>
                </c:pt>
                <c:pt idx="2">
                  <c:v>0.30280000000000001</c:v>
                </c:pt>
                <c:pt idx="3">
                  <c:v>0.30249999999999999</c:v>
                </c:pt>
                <c:pt idx="4">
                  <c:v>0.29330000000000001</c:v>
                </c:pt>
              </c:numCache>
            </c:numRef>
          </c:val>
          <c:extLst>
            <c:ext xmlns:c16="http://schemas.microsoft.com/office/drawing/2014/chart" uri="{C3380CC4-5D6E-409C-BE32-E72D297353CC}">
              <c16:uniqueId val="{00000000-A2C6-4E8A-B0A0-6390C53FD15A}"/>
            </c:ext>
          </c:extLst>
        </c:ser>
        <c:dLbls>
          <c:showLegendKey val="0"/>
          <c:showVal val="0"/>
          <c:showCatName val="0"/>
          <c:showSerName val="0"/>
          <c:showPercent val="0"/>
          <c:showBubbleSize val="0"/>
        </c:dLbls>
        <c:gapWidth val="219"/>
        <c:overlap val="-27"/>
        <c:axId val="1451469728"/>
        <c:axId val="1451473088"/>
      </c:barChart>
      <c:catAx>
        <c:axId val="145146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1473088"/>
        <c:crosses val="autoZero"/>
        <c:auto val="1"/>
        <c:lblAlgn val="ctr"/>
        <c:lblOffset val="100"/>
        <c:noMultiLvlLbl val="0"/>
      </c:catAx>
      <c:valAx>
        <c:axId val="1451473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14697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Product Count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in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2020</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'Q7'!$A$2:$A$25</c:f>
              <c:strCache>
                <c:ptCount val="24"/>
                <c:pt idx="0">
                  <c:v>September</c:v>
                </c:pt>
                <c:pt idx="1">
                  <c:v>October</c:v>
                </c:pt>
                <c:pt idx="2">
                  <c:v>November</c:v>
                </c:pt>
                <c:pt idx="3">
                  <c:v>December</c:v>
                </c:pt>
                <c:pt idx="4">
                  <c:v>January</c:v>
                </c:pt>
                <c:pt idx="5">
                  <c:v>February</c:v>
                </c:pt>
                <c:pt idx="6">
                  <c:v>March</c:v>
                </c:pt>
                <c:pt idx="7">
                  <c:v>April</c:v>
                </c:pt>
                <c:pt idx="8">
                  <c:v>May</c:v>
                </c:pt>
                <c:pt idx="9">
                  <c:v>June</c:v>
                </c:pt>
                <c:pt idx="10">
                  <c:v>July</c:v>
                </c:pt>
                <c:pt idx="11">
                  <c:v>August</c:v>
                </c:pt>
                <c:pt idx="12">
                  <c:v>September</c:v>
                </c:pt>
                <c:pt idx="13">
                  <c:v>October</c:v>
                </c:pt>
                <c:pt idx="14">
                  <c:v>November</c:v>
                </c:pt>
                <c:pt idx="15">
                  <c:v>December</c:v>
                </c:pt>
                <c:pt idx="16">
                  <c:v>January</c:v>
                </c:pt>
                <c:pt idx="17">
                  <c:v>February</c:v>
                </c:pt>
                <c:pt idx="18">
                  <c:v>March</c:v>
                </c:pt>
                <c:pt idx="19">
                  <c:v>April</c:v>
                </c:pt>
                <c:pt idx="20">
                  <c:v>May</c:v>
                </c:pt>
                <c:pt idx="21">
                  <c:v>June</c:v>
                </c:pt>
                <c:pt idx="22">
                  <c:v>July</c:v>
                </c:pt>
                <c:pt idx="23">
                  <c:v>August</c:v>
                </c:pt>
              </c:strCache>
            </c:strRef>
          </c:cat>
          <c:val>
            <c:numRef>
              <c:f>'Q7'!$C$2:$C$13</c:f>
              <c:numCache>
                <c:formatCode>#,##0.0,,"M"</c:formatCode>
                <c:ptCount val="12"/>
                <c:pt idx="0">
                  <c:v>9092670.8499999996</c:v>
                </c:pt>
                <c:pt idx="1">
                  <c:v>10378637.789999999</c:v>
                </c:pt>
                <c:pt idx="2">
                  <c:v>15231895.210000001</c:v>
                </c:pt>
                <c:pt idx="3">
                  <c:v>9755795.2100000009</c:v>
                </c:pt>
                <c:pt idx="4">
                  <c:v>9584951.9000000004</c:v>
                </c:pt>
                <c:pt idx="5">
                  <c:v>8083995.8700000001</c:v>
                </c:pt>
                <c:pt idx="6">
                  <c:v>766976.28</c:v>
                </c:pt>
                <c:pt idx="7">
                  <c:v>800072.08</c:v>
                </c:pt>
                <c:pt idx="8">
                  <c:v>1586963.98</c:v>
                </c:pt>
                <c:pt idx="9">
                  <c:v>3429736.75</c:v>
                </c:pt>
                <c:pt idx="10">
                  <c:v>5151815.71</c:v>
                </c:pt>
                <c:pt idx="11">
                  <c:v>5638281.79</c:v>
                </c:pt>
              </c:numCache>
            </c:numRef>
          </c:val>
          <c:extLst>
            <c:ext xmlns:c16="http://schemas.microsoft.com/office/drawing/2014/chart" uri="{C3380CC4-5D6E-409C-BE32-E72D297353CC}">
              <c16:uniqueId val="{00000000-9224-4FB4-8021-8D9E75B9B7CA}"/>
            </c:ext>
          </c:extLst>
        </c:ser>
        <c:ser>
          <c:idx val="1"/>
          <c:order val="1"/>
          <c:tx>
            <c:v>2021</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'Q7'!$A$2:$A$25</c:f>
              <c:strCache>
                <c:ptCount val="24"/>
                <c:pt idx="0">
                  <c:v>September</c:v>
                </c:pt>
                <c:pt idx="1">
                  <c:v>October</c:v>
                </c:pt>
                <c:pt idx="2">
                  <c:v>November</c:v>
                </c:pt>
                <c:pt idx="3">
                  <c:v>December</c:v>
                </c:pt>
                <c:pt idx="4">
                  <c:v>January</c:v>
                </c:pt>
                <c:pt idx="5">
                  <c:v>February</c:v>
                </c:pt>
                <c:pt idx="6">
                  <c:v>March</c:v>
                </c:pt>
                <c:pt idx="7">
                  <c:v>April</c:v>
                </c:pt>
                <c:pt idx="8">
                  <c:v>May</c:v>
                </c:pt>
                <c:pt idx="9">
                  <c:v>June</c:v>
                </c:pt>
                <c:pt idx="10">
                  <c:v>July</c:v>
                </c:pt>
                <c:pt idx="11">
                  <c:v>August</c:v>
                </c:pt>
                <c:pt idx="12">
                  <c:v>September</c:v>
                </c:pt>
                <c:pt idx="13">
                  <c:v>October</c:v>
                </c:pt>
                <c:pt idx="14">
                  <c:v>November</c:v>
                </c:pt>
                <c:pt idx="15">
                  <c:v>December</c:v>
                </c:pt>
                <c:pt idx="16">
                  <c:v>January</c:v>
                </c:pt>
                <c:pt idx="17">
                  <c:v>February</c:v>
                </c:pt>
                <c:pt idx="18">
                  <c:v>March</c:v>
                </c:pt>
                <c:pt idx="19">
                  <c:v>April</c:v>
                </c:pt>
                <c:pt idx="20">
                  <c:v>May</c:v>
                </c:pt>
                <c:pt idx="21">
                  <c:v>June</c:v>
                </c:pt>
                <c:pt idx="22">
                  <c:v>July</c:v>
                </c:pt>
                <c:pt idx="23">
                  <c:v>August</c:v>
                </c:pt>
              </c:strCache>
            </c:strRef>
          </c:cat>
          <c:val>
            <c:numRef>
              <c:f>'Q7'!$C$14:$C$25</c:f>
              <c:numCache>
                <c:formatCode>#,##0.0,,"M"</c:formatCode>
                <c:ptCount val="12"/>
                <c:pt idx="0">
                  <c:v>19530271.899999999</c:v>
                </c:pt>
                <c:pt idx="1">
                  <c:v>21016218.960000001</c:v>
                </c:pt>
                <c:pt idx="2">
                  <c:v>32247290.68</c:v>
                </c:pt>
                <c:pt idx="3">
                  <c:v>20409063.68</c:v>
                </c:pt>
                <c:pt idx="4">
                  <c:v>19570702.789999999</c:v>
                </c:pt>
                <c:pt idx="5">
                  <c:v>15986605.01</c:v>
                </c:pt>
                <c:pt idx="6">
                  <c:v>19149625.280000001</c:v>
                </c:pt>
                <c:pt idx="7">
                  <c:v>11483530.74</c:v>
                </c:pt>
                <c:pt idx="8">
                  <c:v>19204310.02</c:v>
                </c:pt>
                <c:pt idx="9">
                  <c:v>15457580.57</c:v>
                </c:pt>
                <c:pt idx="10">
                  <c:v>19044969.710000001</c:v>
                </c:pt>
                <c:pt idx="11">
                  <c:v>11324548.869999999</c:v>
                </c:pt>
              </c:numCache>
            </c:numRef>
          </c:val>
          <c:extLst>
            <c:ext xmlns:c16="http://schemas.microsoft.com/office/drawing/2014/chart" uri="{C3380CC4-5D6E-409C-BE32-E72D297353CC}">
              <c16:uniqueId val="{00000001-9224-4FB4-8021-8D9E75B9B7CA}"/>
            </c:ext>
          </c:extLst>
        </c:ser>
        <c:dLbls>
          <c:dLblPos val="outEnd"/>
          <c:showLegendKey val="0"/>
          <c:showVal val="1"/>
          <c:showCatName val="0"/>
          <c:showSerName val="0"/>
          <c:showPercent val="0"/>
          <c:showBubbleSize val="0"/>
        </c:dLbls>
        <c:gapWidth val="219"/>
        <c:overlap val="-27"/>
        <c:axId val="1451472128"/>
        <c:axId val="1451477888"/>
      </c:barChart>
      <c:catAx>
        <c:axId val="1451472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1477888"/>
        <c:crosses val="autoZero"/>
        <c:auto val="1"/>
        <c:lblAlgn val="ctr"/>
        <c:lblOffset val="100"/>
        <c:noMultiLvlLbl val="0"/>
      </c:catAx>
      <c:valAx>
        <c:axId val="1451477888"/>
        <c:scaling>
          <c:orientation val="minMax"/>
        </c:scaling>
        <c:delete val="0"/>
        <c:axPos val="l"/>
        <c:numFmt formatCode="#,##0.0,,&quot;M&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1472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222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Product Count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in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3172332546919619"/>
          <c:y val="8.0903726476604498E-3"/>
        </c:manualLayout>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11752940714531192"/>
          <c:y val="0.19661792494789551"/>
          <c:w val="0.84648456142580786"/>
          <c:h val="0.70077464665787104"/>
        </c:manualLayout>
      </c:layout>
      <c:barChart>
        <c:barDir val="col"/>
        <c:grouping val="clustered"/>
        <c:varyColors val="0"/>
        <c:ser>
          <c:idx val="0"/>
          <c:order val="0"/>
          <c:tx>
            <c:strRef>
              <c:f>'Q8'!$B$1</c:f>
              <c:strCache>
                <c:ptCount val="1"/>
                <c:pt idx="0">
                  <c:v>Quantity_Sold</c:v>
                </c:pt>
              </c:strCache>
            </c:strRef>
          </c:tx>
          <c:spPr>
            <a:pattFill prst="ltUpDiag">
              <a:fgClr>
                <a:schemeClr val="accent1"/>
              </a:fgClr>
              <a:bgClr>
                <a:schemeClr val="lt1"/>
              </a:bgClr>
            </a:pattFill>
            <a:ln>
              <a:noFill/>
            </a:ln>
            <a:effectLst/>
          </c:spPr>
          <c:invertIfNegative val="0"/>
          <c:dLbls>
            <c:spPr>
              <a:solidFill>
                <a:schemeClr val="accent1">
                  <a:alpha val="70000"/>
                </a:scheme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'Q8'!$A$2:$A$5</c:f>
              <c:strCache>
                <c:ptCount val="4"/>
                <c:pt idx="0">
                  <c:v>Q1</c:v>
                </c:pt>
                <c:pt idx="1">
                  <c:v>Q2</c:v>
                </c:pt>
                <c:pt idx="2">
                  <c:v>Q3</c:v>
                </c:pt>
                <c:pt idx="3">
                  <c:v>Q4</c:v>
                </c:pt>
              </c:strCache>
            </c:strRef>
          </c:cat>
          <c:val>
            <c:numRef>
              <c:f>'Q8'!$B$2:$B$5</c:f>
              <c:numCache>
                <c:formatCode>General</c:formatCode>
                <c:ptCount val="4"/>
                <c:pt idx="0">
                  <c:v>7005619</c:v>
                </c:pt>
                <c:pt idx="1">
                  <c:v>6649642</c:v>
                </c:pt>
                <c:pt idx="2">
                  <c:v>2075087</c:v>
                </c:pt>
                <c:pt idx="3">
                  <c:v>5042541</c:v>
                </c:pt>
              </c:numCache>
            </c:numRef>
          </c:val>
          <c:extLst>
            <c:ext xmlns:c16="http://schemas.microsoft.com/office/drawing/2014/chart" uri="{C3380CC4-5D6E-409C-BE32-E72D297353CC}">
              <c16:uniqueId val="{00000000-C8FF-4582-BD66-D4434C12BE25}"/>
            </c:ext>
          </c:extLst>
        </c:ser>
        <c:dLbls>
          <c:dLblPos val="outEnd"/>
          <c:showLegendKey val="0"/>
          <c:showVal val="1"/>
          <c:showCatName val="0"/>
          <c:showSerName val="0"/>
          <c:showPercent val="0"/>
          <c:showBubbleSize val="0"/>
        </c:dLbls>
        <c:gapWidth val="269"/>
        <c:overlap val="-20"/>
        <c:axId val="1713169760"/>
        <c:axId val="1713177920"/>
      </c:barChart>
      <c:catAx>
        <c:axId val="1713169760"/>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1713177920"/>
        <c:crosses val="autoZero"/>
        <c:auto val="1"/>
        <c:lblAlgn val="ctr"/>
        <c:lblOffset val="100"/>
        <c:noMultiLvlLbl val="0"/>
      </c:catAx>
      <c:valAx>
        <c:axId val="17131779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713169760"/>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Product Count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in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Product Count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in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'Q10'!$B$2</c:f>
              <c:strCache>
                <c:ptCount val="1"/>
                <c:pt idx="0">
                  <c:v>N &amp; S</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'Q10'!$B$2:$B$10</c:f>
              <c:strCache>
                <c:ptCount val="9"/>
                <c:pt idx="0">
                  <c:v>N &amp; S</c:v>
                </c:pt>
                <c:pt idx="1">
                  <c:v>N &amp; S</c:v>
                </c:pt>
                <c:pt idx="2">
                  <c:v>N &amp; S</c:v>
                </c:pt>
                <c:pt idx="3">
                  <c:v>P &amp; A</c:v>
                </c:pt>
                <c:pt idx="4">
                  <c:v>P &amp; A</c:v>
                </c:pt>
                <c:pt idx="5">
                  <c:v>P &amp; A</c:v>
                </c:pt>
                <c:pt idx="6">
                  <c:v>PC</c:v>
                </c:pt>
                <c:pt idx="7">
                  <c:v>PC</c:v>
                </c:pt>
                <c:pt idx="8">
                  <c:v>PC</c:v>
                </c:pt>
              </c:strCache>
            </c:strRef>
          </c:cat>
          <c:val>
            <c:numRef>
              <c:f>'Q10'!$D$2:$D$4</c:f>
              <c:numCache>
                <c:formatCode>General</c:formatCode>
                <c:ptCount val="3"/>
                <c:pt idx="0">
                  <c:v>701373</c:v>
                </c:pt>
                <c:pt idx="1">
                  <c:v>688003</c:v>
                </c:pt>
                <c:pt idx="2">
                  <c:v>676245</c:v>
                </c:pt>
              </c:numCache>
            </c:numRef>
          </c:val>
          <c:extLst>
            <c:ext xmlns:c16="http://schemas.microsoft.com/office/drawing/2014/chart" uri="{C3380CC4-5D6E-409C-BE32-E72D297353CC}">
              <c16:uniqueId val="{00000000-0314-40B4-B0D9-B75830E2A186}"/>
            </c:ext>
          </c:extLst>
        </c:ser>
        <c:ser>
          <c:idx val="1"/>
          <c:order val="1"/>
          <c:tx>
            <c:v>P&amp;A</c:v>
          </c:tx>
          <c:spPr>
            <a:solidFill>
              <a:schemeClr val="accent2"/>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'Q10'!$B$2:$B$10</c:f>
              <c:strCache>
                <c:ptCount val="9"/>
                <c:pt idx="0">
                  <c:v>N &amp; S</c:v>
                </c:pt>
                <c:pt idx="1">
                  <c:v>N &amp; S</c:v>
                </c:pt>
                <c:pt idx="2">
                  <c:v>N &amp; S</c:v>
                </c:pt>
                <c:pt idx="3">
                  <c:v>P &amp; A</c:v>
                </c:pt>
                <c:pt idx="4">
                  <c:v>P &amp; A</c:v>
                </c:pt>
                <c:pt idx="5">
                  <c:v>P &amp; A</c:v>
                </c:pt>
                <c:pt idx="6">
                  <c:v>PC</c:v>
                </c:pt>
                <c:pt idx="7">
                  <c:v>PC</c:v>
                </c:pt>
                <c:pt idx="8">
                  <c:v>PC</c:v>
                </c:pt>
              </c:strCache>
            </c:strRef>
          </c:cat>
          <c:val>
            <c:numRef>
              <c:f>'Q10'!$D$5:$D$7</c:f>
              <c:numCache>
                <c:formatCode>General</c:formatCode>
                <c:ptCount val="3"/>
                <c:pt idx="0">
                  <c:v>428498</c:v>
                </c:pt>
                <c:pt idx="1">
                  <c:v>419865</c:v>
                </c:pt>
                <c:pt idx="2">
                  <c:v>419471</c:v>
                </c:pt>
              </c:numCache>
            </c:numRef>
          </c:val>
          <c:extLst>
            <c:ext xmlns:c16="http://schemas.microsoft.com/office/drawing/2014/chart" uri="{C3380CC4-5D6E-409C-BE32-E72D297353CC}">
              <c16:uniqueId val="{00000001-0314-40B4-B0D9-B75830E2A186}"/>
            </c:ext>
          </c:extLst>
        </c:ser>
        <c:ser>
          <c:idx val="2"/>
          <c:order val="2"/>
          <c:tx>
            <c:v>PC</c:v>
          </c:tx>
          <c:spPr>
            <a:solidFill>
              <a:schemeClr val="accent3"/>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'Q10'!$B$2:$B$10</c:f>
              <c:strCache>
                <c:ptCount val="9"/>
                <c:pt idx="0">
                  <c:v>N &amp; S</c:v>
                </c:pt>
                <c:pt idx="1">
                  <c:v>N &amp; S</c:v>
                </c:pt>
                <c:pt idx="2">
                  <c:v>N &amp; S</c:v>
                </c:pt>
                <c:pt idx="3">
                  <c:v>P &amp; A</c:v>
                </c:pt>
                <c:pt idx="4">
                  <c:v>P &amp; A</c:v>
                </c:pt>
                <c:pt idx="5">
                  <c:v>P &amp; A</c:v>
                </c:pt>
                <c:pt idx="6">
                  <c:v>PC</c:v>
                </c:pt>
                <c:pt idx="7">
                  <c:v>PC</c:v>
                </c:pt>
                <c:pt idx="8">
                  <c:v>PC</c:v>
                </c:pt>
              </c:strCache>
            </c:strRef>
          </c:cat>
          <c:val>
            <c:numRef>
              <c:f>'Q10'!$D$8:$D$10</c:f>
              <c:numCache>
                <c:formatCode>General</c:formatCode>
                <c:ptCount val="3"/>
                <c:pt idx="0">
                  <c:v>17434</c:v>
                </c:pt>
                <c:pt idx="1">
                  <c:v>17280</c:v>
                </c:pt>
                <c:pt idx="2">
                  <c:v>17275</c:v>
                </c:pt>
              </c:numCache>
            </c:numRef>
          </c:val>
          <c:extLst>
            <c:ext xmlns:c16="http://schemas.microsoft.com/office/drawing/2014/chart" uri="{C3380CC4-5D6E-409C-BE32-E72D297353CC}">
              <c16:uniqueId val="{00000002-0314-40B4-B0D9-B75830E2A186}"/>
            </c:ext>
          </c:extLst>
        </c:ser>
        <c:dLbls>
          <c:dLblPos val="outEnd"/>
          <c:showLegendKey val="0"/>
          <c:showVal val="1"/>
          <c:showCatName val="0"/>
          <c:showSerName val="0"/>
          <c:showPercent val="0"/>
          <c:showBubbleSize val="0"/>
        </c:dLbls>
        <c:gapWidth val="150"/>
        <c:axId val="2049788720"/>
        <c:axId val="2049789200"/>
      </c:barChart>
      <c:catAx>
        <c:axId val="20497887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9789200"/>
        <c:crosses val="autoZero"/>
        <c:auto val="1"/>
        <c:lblAlgn val="ctr"/>
        <c:lblOffset val="100"/>
        <c:noMultiLvlLbl val="0"/>
      </c:catAx>
      <c:valAx>
        <c:axId val="2049789200"/>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97887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Product Count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in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Product Count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Q.3!$B$1</c:f>
              <c:strCache>
                <c:ptCount val="1"/>
                <c:pt idx="0">
                  <c:v>product_count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6E1-4840-AFBD-FCB4F1E5824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6E1-4840-AFBD-FCB4F1E5824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6E1-4840-AFBD-FCB4F1E5824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6E1-4840-AFBD-FCB4F1E5824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6E1-4840-AFBD-FCB4F1E5824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6E1-4840-AFBD-FCB4F1E5824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Q.3!$A$2:$A$7</c:f>
              <c:strCache>
                <c:ptCount val="6"/>
                <c:pt idx="0">
                  <c:v>Notebook</c:v>
                </c:pt>
                <c:pt idx="1">
                  <c:v>Accessories</c:v>
                </c:pt>
                <c:pt idx="2">
                  <c:v>Peripherals</c:v>
                </c:pt>
                <c:pt idx="3">
                  <c:v>Desktop</c:v>
                </c:pt>
                <c:pt idx="4">
                  <c:v>Storage</c:v>
                </c:pt>
                <c:pt idx="5">
                  <c:v>Networking</c:v>
                </c:pt>
              </c:strCache>
            </c:strRef>
          </c:cat>
          <c:val>
            <c:numRef>
              <c:f>Q.3!$B$2:$B$7</c:f>
              <c:numCache>
                <c:formatCode>General</c:formatCode>
                <c:ptCount val="6"/>
                <c:pt idx="0">
                  <c:v>129</c:v>
                </c:pt>
                <c:pt idx="1">
                  <c:v>116</c:v>
                </c:pt>
                <c:pt idx="2">
                  <c:v>84</c:v>
                </c:pt>
                <c:pt idx="3">
                  <c:v>32</c:v>
                </c:pt>
                <c:pt idx="4">
                  <c:v>27</c:v>
                </c:pt>
                <c:pt idx="5">
                  <c:v>9</c:v>
                </c:pt>
              </c:numCache>
            </c:numRef>
          </c:val>
          <c:extLst>
            <c:ext xmlns:c16="http://schemas.microsoft.com/office/drawing/2014/chart" uri="{C3380CC4-5D6E-409C-BE32-E72D297353CC}">
              <c16:uniqueId val="{0000000C-D6E1-4840-AFBD-FCB4F1E5824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Product Count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in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Product</a:t>
            </a:r>
            <a:r>
              <a:rPr lang="en-IN" baseline="0"/>
              <a:t> C</a:t>
            </a:r>
            <a:r>
              <a:rPr lang="en-IN"/>
              <a:t>ount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23153980752406"/>
          <c:y val="8.6583187518226884E-2"/>
          <c:w val="0.79533048993875766"/>
          <c:h val="0.74935768445610962"/>
        </c:manualLayout>
      </c:layout>
      <c:barChart>
        <c:barDir val="bar"/>
        <c:grouping val="stacked"/>
        <c:varyColors val="0"/>
        <c:ser>
          <c:idx val="0"/>
          <c:order val="0"/>
          <c:tx>
            <c:strRef>
              <c:f>Q.4!$B$1</c:f>
              <c:strCache>
                <c:ptCount val="1"/>
                <c:pt idx="0">
                  <c:v>product_count_2020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Q.4!$A$2:$A$7</c:f>
              <c:strCache>
                <c:ptCount val="6"/>
                <c:pt idx="0">
                  <c:v>Accessories</c:v>
                </c:pt>
                <c:pt idx="1">
                  <c:v>Desktop</c:v>
                </c:pt>
                <c:pt idx="2">
                  <c:v>Networking</c:v>
                </c:pt>
                <c:pt idx="3">
                  <c:v>Notebook</c:v>
                </c:pt>
                <c:pt idx="4">
                  <c:v>Peripherals</c:v>
                </c:pt>
                <c:pt idx="5">
                  <c:v>Storage</c:v>
                </c:pt>
              </c:strCache>
            </c:strRef>
          </c:cat>
          <c:val>
            <c:numRef>
              <c:f>Q.4!$B$2:$B$7</c:f>
              <c:numCache>
                <c:formatCode>General</c:formatCode>
                <c:ptCount val="6"/>
                <c:pt idx="0">
                  <c:v>69</c:v>
                </c:pt>
                <c:pt idx="1">
                  <c:v>7</c:v>
                </c:pt>
                <c:pt idx="2">
                  <c:v>6</c:v>
                </c:pt>
                <c:pt idx="3">
                  <c:v>92</c:v>
                </c:pt>
                <c:pt idx="4">
                  <c:v>59</c:v>
                </c:pt>
                <c:pt idx="5">
                  <c:v>12</c:v>
                </c:pt>
              </c:numCache>
            </c:numRef>
          </c:val>
          <c:extLst>
            <c:ext xmlns:c16="http://schemas.microsoft.com/office/drawing/2014/chart" uri="{C3380CC4-5D6E-409C-BE32-E72D297353CC}">
              <c16:uniqueId val="{00000000-18F9-4655-B560-59C0EEE79E33}"/>
            </c:ext>
          </c:extLst>
        </c:ser>
        <c:ser>
          <c:idx val="1"/>
          <c:order val="1"/>
          <c:tx>
            <c:strRef>
              <c:f>Q.4!$C$1</c:f>
              <c:strCache>
                <c:ptCount val="1"/>
                <c:pt idx="0">
                  <c:v>product_count_2021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Q.4!$A$2:$A$7</c:f>
              <c:strCache>
                <c:ptCount val="6"/>
                <c:pt idx="0">
                  <c:v>Accessories</c:v>
                </c:pt>
                <c:pt idx="1">
                  <c:v>Desktop</c:v>
                </c:pt>
                <c:pt idx="2">
                  <c:v>Networking</c:v>
                </c:pt>
                <c:pt idx="3">
                  <c:v>Notebook</c:v>
                </c:pt>
                <c:pt idx="4">
                  <c:v>Peripherals</c:v>
                </c:pt>
                <c:pt idx="5">
                  <c:v>Storage</c:v>
                </c:pt>
              </c:strCache>
            </c:strRef>
          </c:cat>
          <c:val>
            <c:numRef>
              <c:f>Q.4!$C$2:$C$7</c:f>
              <c:numCache>
                <c:formatCode>General</c:formatCode>
                <c:ptCount val="6"/>
                <c:pt idx="0">
                  <c:v>103</c:v>
                </c:pt>
                <c:pt idx="1">
                  <c:v>22</c:v>
                </c:pt>
                <c:pt idx="2">
                  <c:v>9</c:v>
                </c:pt>
                <c:pt idx="3">
                  <c:v>108</c:v>
                </c:pt>
                <c:pt idx="4">
                  <c:v>75</c:v>
                </c:pt>
                <c:pt idx="5">
                  <c:v>17</c:v>
                </c:pt>
              </c:numCache>
            </c:numRef>
          </c:val>
          <c:extLst>
            <c:ext xmlns:c16="http://schemas.microsoft.com/office/drawing/2014/chart" uri="{C3380CC4-5D6E-409C-BE32-E72D297353CC}">
              <c16:uniqueId val="{00000001-18F9-4655-B560-59C0EEE79E33}"/>
            </c:ext>
          </c:extLst>
        </c:ser>
        <c:ser>
          <c:idx val="2"/>
          <c:order val="2"/>
          <c:tx>
            <c:strRef>
              <c:f>Q.4!$D$1</c:f>
              <c:strCache>
                <c:ptCount val="1"/>
                <c:pt idx="0">
                  <c:v>difference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Q.4!$A$2:$A$7</c:f>
              <c:strCache>
                <c:ptCount val="6"/>
                <c:pt idx="0">
                  <c:v>Accessories</c:v>
                </c:pt>
                <c:pt idx="1">
                  <c:v>Desktop</c:v>
                </c:pt>
                <c:pt idx="2">
                  <c:v>Networking</c:v>
                </c:pt>
                <c:pt idx="3">
                  <c:v>Notebook</c:v>
                </c:pt>
                <c:pt idx="4">
                  <c:v>Peripherals</c:v>
                </c:pt>
                <c:pt idx="5">
                  <c:v>Storage</c:v>
                </c:pt>
              </c:strCache>
            </c:strRef>
          </c:cat>
          <c:val>
            <c:numRef>
              <c:f>Q.4!$D$2:$D$7</c:f>
              <c:numCache>
                <c:formatCode>General</c:formatCode>
                <c:ptCount val="6"/>
                <c:pt idx="0">
                  <c:v>34</c:v>
                </c:pt>
                <c:pt idx="1">
                  <c:v>15</c:v>
                </c:pt>
                <c:pt idx="2">
                  <c:v>3</c:v>
                </c:pt>
                <c:pt idx="3">
                  <c:v>16</c:v>
                </c:pt>
                <c:pt idx="4">
                  <c:v>16</c:v>
                </c:pt>
                <c:pt idx="5">
                  <c:v>5</c:v>
                </c:pt>
              </c:numCache>
            </c:numRef>
          </c:val>
          <c:extLst>
            <c:ext xmlns:c16="http://schemas.microsoft.com/office/drawing/2014/chart" uri="{C3380CC4-5D6E-409C-BE32-E72D297353CC}">
              <c16:uniqueId val="{00000002-18F9-4655-B560-59C0EEE79E33}"/>
            </c:ext>
          </c:extLst>
        </c:ser>
        <c:dLbls>
          <c:dLblPos val="ctr"/>
          <c:showLegendKey val="0"/>
          <c:showVal val="1"/>
          <c:showCatName val="0"/>
          <c:showSerName val="0"/>
          <c:showPercent val="0"/>
          <c:showBubbleSize val="0"/>
        </c:dLbls>
        <c:gapWidth val="150"/>
        <c:overlap val="100"/>
        <c:axId val="1334130288"/>
        <c:axId val="1334133168"/>
      </c:barChart>
      <c:catAx>
        <c:axId val="13341302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4133168"/>
        <c:crosses val="autoZero"/>
        <c:auto val="1"/>
        <c:lblAlgn val="ctr"/>
        <c:lblOffset val="100"/>
        <c:noMultiLvlLbl val="0"/>
      </c:catAx>
      <c:valAx>
        <c:axId val="1334133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4130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Product Count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in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073184601924763"/>
          <c:y val="0.16317147856517938"/>
          <c:w val="0.88926815398075243"/>
          <c:h val="0.73758420822397197"/>
        </c:manualLayout>
      </c:layout>
      <c:barChart>
        <c:barDir val="col"/>
        <c:grouping val="clustered"/>
        <c:varyColors val="0"/>
        <c:ser>
          <c:idx val="0"/>
          <c:order val="0"/>
          <c:tx>
            <c:strRef>
              <c:f>'Q5'!$C$1</c:f>
              <c:strCache>
                <c:ptCount val="1"/>
                <c:pt idx="0">
                  <c:v>manufacturing_cost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'Q5'!$A$2:$A$3</c:f>
              <c:strCache>
                <c:ptCount val="2"/>
                <c:pt idx="0">
                  <c:v>A6120110206</c:v>
                </c:pt>
                <c:pt idx="1">
                  <c:v>A2118150101</c:v>
                </c:pt>
              </c:strCache>
              <c:extLst/>
            </c:strRef>
          </c:cat>
          <c:val>
            <c:numRef>
              <c:f>'Q5'!$C$2:$C$3</c:f>
              <c:numCache>
                <c:formatCode>General</c:formatCode>
                <c:ptCount val="2"/>
                <c:pt idx="0">
                  <c:v>240.53639999999999</c:v>
                </c:pt>
                <c:pt idx="1">
                  <c:v>0.89200000000000002</c:v>
                </c:pt>
              </c:numCache>
            </c:numRef>
          </c:val>
          <c:extLst>
            <c:ext xmlns:c16="http://schemas.microsoft.com/office/drawing/2014/chart" uri="{C3380CC4-5D6E-409C-BE32-E72D297353CC}">
              <c16:uniqueId val="{00000000-784B-4E27-A2BF-D3FBFD9A33F0}"/>
            </c:ext>
          </c:extLst>
        </c:ser>
        <c:dLbls>
          <c:dLblPos val="outEnd"/>
          <c:showLegendKey val="0"/>
          <c:showVal val="1"/>
          <c:showCatName val="0"/>
          <c:showSerName val="0"/>
          <c:showPercent val="0"/>
          <c:showBubbleSize val="0"/>
        </c:dLbls>
        <c:gapWidth val="219"/>
        <c:overlap val="-27"/>
        <c:axId val="1451473568"/>
        <c:axId val="1451477408"/>
      </c:barChart>
      <c:catAx>
        <c:axId val="1451473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1477408"/>
        <c:crosses val="autoZero"/>
        <c:auto val="1"/>
        <c:lblAlgn val="ctr"/>
        <c:lblOffset val="100"/>
        <c:noMultiLvlLbl val="0"/>
      </c:catAx>
      <c:valAx>
        <c:axId val="14514774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1473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Product Count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in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'Q9'!$A$2:$A$4</cx:f>
        <cx:lvl ptCount="3">
          <cx:pt idx="0">Retailer</cx:pt>
          <cx:pt idx="1">Direct</cx:pt>
          <cx:pt idx="2">Distributor</cx:pt>
        </cx:lvl>
      </cx:strDim>
      <cx:numDim type="size">
        <cx:f>'Q9'!$C$2:$C$4</cx:f>
        <cx:lvl ptCount="3" formatCode="General">
          <cx:pt idx="0">73.219999999999999</cx:pt>
          <cx:pt idx="1">15.470000000000001</cx:pt>
          <cx:pt idx="2">11.31</cx:pt>
        </cx:lvl>
      </cx:numDim>
    </cx:data>
    <cx:data id="1">
      <cx:strDim type="cat">
        <cx:f>'Q9'!$A$2:$A$4</cx:f>
        <cx:lvl ptCount="3">
          <cx:pt idx="0">Retailer</cx:pt>
          <cx:pt idx="1">Direct</cx:pt>
          <cx:pt idx="2">Distributor</cx:pt>
        </cx:lvl>
      </cx:strDim>
      <cx:numDim type="size">
        <cx:f>'Q9'!$C$2:$C$4</cx:f>
        <cx:lvl ptCount="3" formatCode="General">
          <cx:pt idx="0">73.219999999999999</cx:pt>
          <cx:pt idx="1">15.470000000000001</cx:pt>
          <cx:pt idx="2">11.31</cx:pt>
        </cx:lvl>
      </cx:numDim>
    </cx:data>
  </cx:chartData>
  <cx:chart>
    <cx:plotArea>
      <cx:plotAreaRegion>
        <cx:series layoutId="sunburst" uniqueId="{8C8A7BEB-4127-490D-B79B-4C24996C935D}" formatIdx="1">
          <cx:tx>
            <cx:txData>
              <cx:f>'Q9'!$C$1</cx:f>
              <cx:v>percentage</cx:v>
            </cx:txData>
          </cx:tx>
          <cx:dataId val="0"/>
        </cx:series>
        <cx:series layoutId="sunburst" hidden="1" uniqueId="{00000002-6E9E-44BE-9549-952297CF65D0}" formatIdx="0">
          <cx:tx>
            <cx:txData>
              <cx:f>'Q9'!$C$1</cx:f>
              <cx:v>percentage</cx:v>
            </cx:txData>
          </cx:tx>
          <cx:dataId val="1"/>
        </cx:series>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214">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7/4/2023</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7/4/2023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15</a:t>
            </a:fld>
            <a:endParaRPr lang="en-US" dirty="0"/>
          </a:p>
        </p:txBody>
      </p:sp>
    </p:spTree>
    <p:extLst>
      <p:ext uri="{BB962C8B-B14F-4D97-AF65-F5344CB8AC3E}">
        <p14:creationId xmlns:p14="http://schemas.microsoft.com/office/powerpoint/2010/main" val="245264298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noProof="0" smtClean="0"/>
              <a:t>7/4/2023</a:t>
            </a:fld>
            <a:endParaRPr lang="en-US" noProof="0" dirty="0"/>
          </a:p>
        </p:txBody>
      </p:sp>
      <p:sp>
        <p:nvSpPr>
          <p:cNvPr id="5" name="Footer Placeholder 4"/>
          <p:cNvSpPr>
            <a:spLocks noGrp="1"/>
          </p:cNvSpPr>
          <p:nvPr>
            <p:ph type="ftr" sz="quarter" idx="11"/>
          </p:nvPr>
        </p:nvSpPr>
        <p:spPr/>
        <p:txBody>
          <a:bodyPr/>
          <a:lstStyle/>
          <a:p>
            <a:r>
              <a:rPr lang="en-US" noProof="0"/>
              <a:t>
              </a:t>
            </a:r>
            <a:endParaRPr lang="en-US" noProof="0"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747543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35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191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noProof="0" smtClean="0"/>
              <a:t>7/4/2023</a:t>
            </a:fld>
            <a:endParaRPr lang="en-US" noProof="0" dirty="0"/>
          </a:p>
        </p:txBody>
      </p:sp>
      <p:sp>
        <p:nvSpPr>
          <p:cNvPr id="5" name="Footer Placeholder 4"/>
          <p:cNvSpPr>
            <a:spLocks noGrp="1"/>
          </p:cNvSpPr>
          <p:nvPr>
            <p:ph type="ftr" sz="quarter" idx="11"/>
          </p:nvPr>
        </p:nvSpPr>
        <p:spPr/>
        <p:txBody>
          <a:bodyPr/>
          <a:lstStyle/>
          <a:p>
            <a:r>
              <a:rPr lang="en-US" noProof="0"/>
              <a:t>
              </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142739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E5059C3-6A89-4494-99FF-5A4D6FFD50EB}" type="datetimeFigureOut">
              <a:rPr lang="en-US" noProof="0" smtClean="0"/>
              <a:t>7/4/2023</a:t>
            </a:fld>
            <a:endParaRPr lang="en-US" noProof="0" dirty="0"/>
          </a:p>
        </p:txBody>
      </p:sp>
      <p:sp>
        <p:nvSpPr>
          <p:cNvPr id="5" name="Footer Placeholder 4"/>
          <p:cNvSpPr>
            <a:spLocks noGrp="1"/>
          </p:cNvSpPr>
          <p:nvPr>
            <p:ph type="ftr" sz="quarter" idx="11"/>
          </p:nvPr>
        </p:nvSpPr>
        <p:spPr>
          <a:xfrm>
            <a:off x="2182708" y="6272784"/>
            <a:ext cx="6327648" cy="365125"/>
          </a:xfrm>
        </p:spPr>
        <p:txBody>
          <a:bodyPr/>
          <a:lstStyle/>
          <a:p>
            <a:r>
              <a:rPr lang="en-US" noProof="0"/>
              <a:t>
              </a:t>
            </a:r>
            <a:endParaRPr lang="en-US" noProof="0"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1939792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noProof="0" smtClean="0"/>
              <a:t>7/4/2023</a:t>
            </a:fld>
            <a:endParaRPr lang="en-US" noProof="0" dirty="0"/>
          </a:p>
        </p:txBody>
      </p:sp>
      <p:sp>
        <p:nvSpPr>
          <p:cNvPr id="6" name="Footer Placeholder 5"/>
          <p:cNvSpPr>
            <a:spLocks noGrp="1"/>
          </p:cNvSpPr>
          <p:nvPr>
            <p:ph type="ftr" sz="quarter" idx="11"/>
          </p:nvPr>
        </p:nvSpPr>
        <p:spPr/>
        <p:txBody>
          <a:bodyPr/>
          <a:lstStyle/>
          <a:p>
            <a:r>
              <a:rPr lang="en-US" noProof="0"/>
              <a:t>
              </a:t>
            </a:r>
            <a:endParaRPr lang="en-US" noProof="0" dirty="0"/>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3939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noProof="0" smtClean="0"/>
              <a:t>7/4/2023</a:t>
            </a:fld>
            <a:endParaRPr lang="en-US" noProof="0" dirty="0"/>
          </a:p>
        </p:txBody>
      </p:sp>
      <p:sp>
        <p:nvSpPr>
          <p:cNvPr id="8" name="Footer Placeholder 7"/>
          <p:cNvSpPr>
            <a:spLocks noGrp="1"/>
          </p:cNvSpPr>
          <p:nvPr>
            <p:ph type="ftr" sz="quarter" idx="11"/>
          </p:nvPr>
        </p:nvSpPr>
        <p:spPr/>
        <p:txBody>
          <a:bodyPr/>
          <a:lstStyle/>
          <a:p>
            <a:r>
              <a:rPr lang="en-US" noProof="0"/>
              <a:t>
              </a:t>
            </a:r>
            <a:endParaRPr lang="en-US" noProof="0" dirty="0"/>
          </a:p>
        </p:txBody>
      </p:sp>
      <p:sp>
        <p:nvSpPr>
          <p:cNvPr id="9" name="Slide Number Placeholder 8"/>
          <p:cNvSpPr>
            <a:spLocks noGrp="1"/>
          </p:cNvSpPr>
          <p:nvPr>
            <p:ph type="sldNum" sz="quarter" idx="12"/>
          </p:nvPr>
        </p:nvSpPr>
        <p:spPr/>
        <p:txBody>
          <a:body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26758394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7/4/2023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38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7/4/2023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646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7/4/2023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61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7/4/2023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767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CBC1C18-307B-4F68-A007-B5B542270E8D}" type="datetimeFigureOut">
              <a:rPr lang="en-US" noProof="0" smtClean="0"/>
              <a:t>7/4/2023</a:t>
            </a:fld>
            <a:endParaRPr lang="en-US" noProof="0"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noProof="0"/>
              <a:t>
              </a:t>
            </a:r>
            <a:endParaRPr lang="en-US" noProof="0"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3929891296"/>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microsoft.com/office/2007/relationships/hdphoto" Target="../media/hdphoto1.wdp"/><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chart" Target="../charts/chart11.xml"/><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chart" Target="../charts/chart12.xml"/><Relationship Id="rId5" Type="http://schemas.microsoft.com/office/2007/relationships/hdphoto" Target="../media/hdphoto2.wdp"/><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chart" Target="../charts/chart14.xml"/><Relationship Id="rId3" Type="http://schemas.microsoft.com/office/2007/relationships/hdphoto" Target="../media/hdphoto1.wdp"/><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chart" Target="../charts/chart13.xml"/><Relationship Id="rId5" Type="http://schemas.microsoft.com/office/2007/relationships/hdphoto" Target="../media/hdphoto2.wdp"/><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microsoft.com/office/2007/relationships/hdphoto" Target="../media/hdphoto1.wdp"/><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chart" Target="../charts/chart15.xml"/><Relationship Id="rId11" Type="http://schemas.openxmlformats.org/officeDocument/2006/relationships/image" Target="../media/image7.png"/><Relationship Id="rId5" Type="http://schemas.microsoft.com/office/2007/relationships/hdphoto" Target="../media/hdphoto2.wdp"/><Relationship Id="rId10" Type="http://schemas.openxmlformats.org/officeDocument/2006/relationships/image" Target="../media/image27.png"/><Relationship Id="rId4" Type="http://schemas.openxmlformats.org/officeDocument/2006/relationships/image" Target="../media/image4.png"/><Relationship Id="rId9" Type="http://schemas.microsoft.com/office/2014/relationships/chartEx" Target="../charts/chartEx1.xml"/></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microsoft.com/office/2007/relationships/hdphoto" Target="../media/hdphoto1.wdp"/><Relationship Id="rId7"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chart" Target="../charts/chart16.xml"/><Relationship Id="rId5" Type="http://schemas.microsoft.com/office/2007/relationships/hdphoto" Target="../media/hdphoto2.wdp"/><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hart" Target="../charts/chart1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chart" Target="../charts/chart3.xml"/><Relationship Id="rId3" Type="http://schemas.microsoft.com/office/2007/relationships/hdphoto" Target="../media/hdphoto1.wdp"/><Relationship Id="rId7"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3.png"/><Relationship Id="rId5" Type="http://schemas.microsoft.com/office/2007/relationships/hdphoto" Target="../media/hdphoto2.wdp"/><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1.wdp"/><Relationship Id="rId7"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chart" Target="../charts/chart4.xml"/><Relationship Id="rId5" Type="http://schemas.microsoft.com/office/2007/relationships/hdphoto" Target="../media/hdphoto2.wdp"/><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8" Type="http://schemas.openxmlformats.org/officeDocument/2006/relationships/chart" Target="../charts/chart8.xml"/><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chart" Target="../charts/chart7.xml"/><Relationship Id="rId5" Type="http://schemas.microsoft.com/office/2007/relationships/hdphoto" Target="../media/hdphoto2.wdp"/><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chart" Target="../charts/chart10.xml"/><Relationship Id="rId3" Type="http://schemas.microsoft.com/office/2007/relationships/hdphoto" Target="../media/hdphoto1.wdp"/><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chart" Target="../charts/chart9.xml"/><Relationship Id="rId5" Type="http://schemas.microsoft.com/office/2007/relationships/hdphoto" Target="../media/hdphoto2.wdp"/><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6">
            <a:extLst>
              <a:ext uri="{FF2B5EF4-FFF2-40B4-BE49-F238E27FC236}">
                <a16:creationId xmlns:a16="http://schemas.microsoft.com/office/drawing/2014/main" id="{BF0C1F60-8F1C-4A4B-AECA-D428BF325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051560" y="734096"/>
            <a:ext cx="4376885" cy="3733935"/>
          </a:xfrm>
          <a:prstGeom prst="rect">
            <a:avLst/>
          </a:prstGeom>
        </p:spPr>
        <p:txBody>
          <a:bodyPr lIns="0" rIns="180000">
            <a:normAutofit fontScale="90000"/>
          </a:bodyPr>
          <a:lstStyle/>
          <a:p>
            <a:r>
              <a:rPr lang="en-US" sz="7400" b="1" dirty="0"/>
              <a:t>CONSUMER GOODS AD-HOC INSIGHTS</a:t>
            </a:r>
            <a:br>
              <a:rPr lang="en-US" sz="7400" b="1" dirty="0"/>
            </a:br>
            <a:r>
              <a:rPr lang="en-US" sz="7400" b="1" dirty="0"/>
              <a:t>(Using SQL)</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1051560" y="5843378"/>
            <a:ext cx="4376885" cy="1509404"/>
          </a:xfrm>
          <a:prstGeom prst="rect">
            <a:avLst/>
          </a:prstGeom>
        </p:spPr>
        <p:txBody>
          <a:bodyPr lIns="0" rIns="0">
            <a:normAutofit/>
          </a:bodyPr>
          <a:lstStyle/>
          <a:p>
            <a:r>
              <a:rPr lang="en-US" sz="2000" dirty="0"/>
              <a:t>Created &amp; Presented By:</a:t>
            </a:r>
          </a:p>
          <a:p>
            <a:r>
              <a:rPr lang="en-US" sz="2000" dirty="0"/>
              <a:t>Dhrubajyoti Das</a:t>
            </a:r>
          </a:p>
        </p:txBody>
      </p:sp>
      <p:sp>
        <p:nvSpPr>
          <p:cNvPr id="20" name="Freeform: Shape 18">
            <a:extLst>
              <a:ext uri="{FF2B5EF4-FFF2-40B4-BE49-F238E27FC236}">
                <a16:creationId xmlns:a16="http://schemas.microsoft.com/office/drawing/2014/main" id="{5D5002C1-546A-4FDD-9301-F09335428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62035" y="0"/>
            <a:ext cx="4329965" cy="3793338"/>
          </a:xfrm>
          <a:custGeom>
            <a:avLst/>
            <a:gdLst>
              <a:gd name="connsiteX0" fmla="*/ 620085 w 4329965"/>
              <a:gd name="connsiteY0" fmla="*/ 0 h 3793338"/>
              <a:gd name="connsiteX1" fmla="*/ 4329965 w 4329965"/>
              <a:gd name="connsiteY1" fmla="*/ 0 h 3793338"/>
              <a:gd name="connsiteX2" fmla="*/ 4329965 w 4329965"/>
              <a:gd name="connsiteY2" fmla="*/ 2733720 h 3793338"/>
              <a:gd name="connsiteX3" fmla="*/ 4251051 w 4329965"/>
              <a:gd name="connsiteY3" fmla="*/ 2820548 h 3793338"/>
              <a:gd name="connsiteX4" fmla="*/ 2611921 w 4329965"/>
              <a:gd name="connsiteY4" fmla="*/ 3499497 h 3793338"/>
              <a:gd name="connsiteX5" fmla="*/ 293841 w 4329965"/>
              <a:gd name="connsiteY5" fmla="*/ 1181418 h 3793338"/>
              <a:gd name="connsiteX6" fmla="*/ 573621 w 4329965"/>
              <a:gd name="connsiteY6" fmla="*/ 76483 h 3793338"/>
              <a:gd name="connsiteX7" fmla="*/ 284617 w 4329965"/>
              <a:gd name="connsiteY7" fmla="*/ 0 h 3793338"/>
              <a:gd name="connsiteX8" fmla="*/ 543760 w 4329965"/>
              <a:gd name="connsiteY8" fmla="*/ 0 h 3793338"/>
              <a:gd name="connsiteX9" fmla="*/ 516204 w 4329965"/>
              <a:gd name="connsiteY9" fmla="*/ 45359 h 3793338"/>
              <a:gd name="connsiteX10" fmla="*/ 228543 w 4329965"/>
              <a:gd name="connsiteY10" fmla="*/ 1181418 h 3793338"/>
              <a:gd name="connsiteX11" fmla="*/ 2611921 w 4329965"/>
              <a:gd name="connsiteY11" fmla="*/ 3564795 h 3793338"/>
              <a:gd name="connsiteX12" fmla="*/ 4297223 w 4329965"/>
              <a:gd name="connsiteY12" fmla="*/ 2866720 h 3793338"/>
              <a:gd name="connsiteX13" fmla="*/ 4329965 w 4329965"/>
              <a:gd name="connsiteY13" fmla="*/ 2830694 h 3793338"/>
              <a:gd name="connsiteX14" fmla="*/ 4329965 w 4329965"/>
              <a:gd name="connsiteY14" fmla="*/ 3145443 h 3793338"/>
              <a:gd name="connsiteX15" fmla="*/ 4273345 w 4329965"/>
              <a:gd name="connsiteY15" fmla="*/ 3196903 h 3793338"/>
              <a:gd name="connsiteX16" fmla="*/ 2611921 w 4329965"/>
              <a:gd name="connsiteY16" fmla="*/ 3793338 h 3793338"/>
              <a:gd name="connsiteX17" fmla="*/ 0 w 4329965"/>
              <a:gd name="connsiteY17" fmla="*/ 1181418 h 3793338"/>
              <a:gd name="connsiteX18" fmla="*/ 205258 w 4329965"/>
              <a:gd name="connsiteY18" fmla="*/ 164740 h 379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9965" h="3793338">
                <a:moveTo>
                  <a:pt x="620085" y="0"/>
                </a:moveTo>
                <a:lnTo>
                  <a:pt x="4329965" y="0"/>
                </a:lnTo>
                <a:lnTo>
                  <a:pt x="4329965" y="2733720"/>
                </a:lnTo>
                <a:lnTo>
                  <a:pt x="4251051" y="2820548"/>
                </a:lnTo>
                <a:cubicBezTo>
                  <a:pt x="3831561" y="3240037"/>
                  <a:pt x="3252041" y="3499497"/>
                  <a:pt x="2611921" y="3499497"/>
                </a:cubicBezTo>
                <a:cubicBezTo>
                  <a:pt x="1331680" y="3499497"/>
                  <a:pt x="293841" y="2461658"/>
                  <a:pt x="293841" y="1181418"/>
                </a:cubicBezTo>
                <a:cubicBezTo>
                  <a:pt x="293841" y="781342"/>
                  <a:pt x="395193" y="404939"/>
                  <a:pt x="573621" y="76483"/>
                </a:cubicBezTo>
                <a:close/>
                <a:moveTo>
                  <a:pt x="284617" y="0"/>
                </a:moveTo>
                <a:lnTo>
                  <a:pt x="543760" y="0"/>
                </a:lnTo>
                <a:lnTo>
                  <a:pt x="516204" y="45359"/>
                </a:lnTo>
                <a:cubicBezTo>
                  <a:pt x="332750" y="383067"/>
                  <a:pt x="228543" y="770073"/>
                  <a:pt x="228543" y="1181418"/>
                </a:cubicBezTo>
                <a:cubicBezTo>
                  <a:pt x="228543" y="2497720"/>
                  <a:pt x="1295618" y="3564795"/>
                  <a:pt x="2611921" y="3564795"/>
                </a:cubicBezTo>
                <a:cubicBezTo>
                  <a:pt x="3270072" y="3564795"/>
                  <a:pt x="3865916" y="3298026"/>
                  <a:pt x="4297223" y="2866720"/>
                </a:cubicBezTo>
                <a:lnTo>
                  <a:pt x="4329965" y="2830694"/>
                </a:lnTo>
                <a:lnTo>
                  <a:pt x="4329965" y="3145443"/>
                </a:lnTo>
                <a:lnTo>
                  <a:pt x="4273345" y="3196903"/>
                </a:lnTo>
                <a:cubicBezTo>
                  <a:pt x="3821851" y="3569508"/>
                  <a:pt x="3243025" y="3793338"/>
                  <a:pt x="2611921" y="3793338"/>
                </a:cubicBezTo>
                <a:cubicBezTo>
                  <a:pt x="1169396" y="3793338"/>
                  <a:pt x="0" y="2623942"/>
                  <a:pt x="0" y="1181418"/>
                </a:cubicBezTo>
                <a:cubicBezTo>
                  <a:pt x="0" y="820786"/>
                  <a:pt x="73088" y="477226"/>
                  <a:pt x="205258" y="16474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10" name="Picture 9" descr="A group of electronic devices&#10;&#10;Description automatically generated with low confidence">
            <a:extLst>
              <a:ext uri="{FF2B5EF4-FFF2-40B4-BE49-F238E27FC236}">
                <a16:creationId xmlns:a16="http://schemas.microsoft.com/office/drawing/2014/main" id="{1243BE3D-9EE9-C6FD-DEC7-44B081095940}"/>
              </a:ext>
            </a:extLst>
          </p:cNvPr>
          <p:cNvPicPr>
            <a:picLocks noChangeAspect="1"/>
          </p:cNvPicPr>
          <p:nvPr/>
        </p:nvPicPr>
        <p:blipFill rotWithShape="1">
          <a:blip r:embed="rId3"/>
          <a:srcRect l="1652" r="2334" b="-2"/>
          <a:stretch/>
        </p:blipFill>
        <p:spPr>
          <a:xfrm>
            <a:off x="8950817" y="703952"/>
            <a:ext cx="2836950" cy="1558648"/>
          </a:xfrm>
          <a:prstGeom prst="rect">
            <a:avLst/>
          </a:prstGeom>
        </p:spPr>
      </p:pic>
      <p:sp>
        <p:nvSpPr>
          <p:cNvPr id="22" name="Freeform: Shape 20">
            <a:extLst>
              <a:ext uri="{FF2B5EF4-FFF2-40B4-BE49-F238E27FC236}">
                <a16:creationId xmlns:a16="http://schemas.microsoft.com/office/drawing/2014/main" id="{D8E355DA-6605-44C9-A2AE-83D39C5DF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9762" y="2646306"/>
            <a:ext cx="3197072" cy="3197072"/>
          </a:xfrm>
          <a:custGeom>
            <a:avLst/>
            <a:gdLst>
              <a:gd name="connsiteX0" fmla="*/ 3657600 w 7315200"/>
              <a:gd name="connsiteY0" fmla="*/ 411480 h 7315200"/>
              <a:gd name="connsiteX1" fmla="*/ 6903720 w 7315200"/>
              <a:gd name="connsiteY1" fmla="*/ 3657600 h 7315200"/>
              <a:gd name="connsiteX2" fmla="*/ 3657600 w 7315200"/>
              <a:gd name="connsiteY2" fmla="*/ 6903720 h 7315200"/>
              <a:gd name="connsiteX3" fmla="*/ 411480 w 7315200"/>
              <a:gd name="connsiteY3" fmla="*/ 3657600 h 7315200"/>
              <a:gd name="connsiteX4" fmla="*/ 3657600 w 7315200"/>
              <a:gd name="connsiteY4" fmla="*/ 411480 h 7315200"/>
              <a:gd name="connsiteX5" fmla="*/ 3657600 w 7315200"/>
              <a:gd name="connsiteY5" fmla="*/ 320040 h 7315200"/>
              <a:gd name="connsiteX6" fmla="*/ 320040 w 7315200"/>
              <a:gd name="connsiteY6" fmla="*/ 3657600 h 7315200"/>
              <a:gd name="connsiteX7" fmla="*/ 3657600 w 7315200"/>
              <a:gd name="connsiteY7" fmla="*/ 6995160 h 7315200"/>
              <a:gd name="connsiteX8" fmla="*/ 6995160 w 7315200"/>
              <a:gd name="connsiteY8" fmla="*/ 3657600 h 7315200"/>
              <a:gd name="connsiteX9" fmla="*/ 3657600 w 7315200"/>
              <a:gd name="connsiteY9" fmla="*/ 320040 h 7315200"/>
              <a:gd name="connsiteX10" fmla="*/ 3657600 w 7315200"/>
              <a:gd name="connsiteY10" fmla="*/ 0 h 7315200"/>
              <a:gd name="connsiteX11" fmla="*/ 7315200 w 7315200"/>
              <a:gd name="connsiteY11" fmla="*/ 3657600 h 7315200"/>
              <a:gd name="connsiteX12" fmla="*/ 3657600 w 7315200"/>
              <a:gd name="connsiteY12" fmla="*/ 7315200 h 7315200"/>
              <a:gd name="connsiteX13" fmla="*/ 0 w 7315200"/>
              <a:gd name="connsiteY13" fmla="*/ 3657600 h 7315200"/>
              <a:gd name="connsiteX14" fmla="*/ 3657600 w 7315200"/>
              <a:gd name="connsiteY14" fmla="*/ 0 h 73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15200" h="7315200">
                <a:moveTo>
                  <a:pt x="3657600" y="411480"/>
                </a:moveTo>
                <a:cubicBezTo>
                  <a:pt x="5450383" y="411480"/>
                  <a:pt x="6903720" y="1864817"/>
                  <a:pt x="6903720" y="3657600"/>
                </a:cubicBezTo>
                <a:cubicBezTo>
                  <a:pt x="6903720" y="5450383"/>
                  <a:pt x="5450383" y="6903720"/>
                  <a:pt x="3657600" y="6903720"/>
                </a:cubicBezTo>
                <a:cubicBezTo>
                  <a:pt x="1864817" y="6903720"/>
                  <a:pt x="411480" y="5450383"/>
                  <a:pt x="411480" y="3657600"/>
                </a:cubicBezTo>
                <a:cubicBezTo>
                  <a:pt x="411480" y="1864817"/>
                  <a:pt x="1864817" y="411480"/>
                  <a:pt x="3657600" y="411480"/>
                </a:cubicBezTo>
                <a:close/>
                <a:moveTo>
                  <a:pt x="3657600" y="320040"/>
                </a:moveTo>
                <a:cubicBezTo>
                  <a:pt x="1814317" y="320040"/>
                  <a:pt x="320040" y="1814317"/>
                  <a:pt x="320040" y="3657600"/>
                </a:cubicBezTo>
                <a:cubicBezTo>
                  <a:pt x="320040" y="5500883"/>
                  <a:pt x="1814317" y="6995160"/>
                  <a:pt x="3657600" y="6995160"/>
                </a:cubicBezTo>
                <a:cubicBezTo>
                  <a:pt x="5500883" y="6995160"/>
                  <a:pt x="6995160" y="5500883"/>
                  <a:pt x="6995160" y="3657600"/>
                </a:cubicBezTo>
                <a:cubicBezTo>
                  <a:pt x="6995160" y="1814317"/>
                  <a:pt x="5500883" y="320040"/>
                  <a:pt x="3657600" y="320040"/>
                </a:cubicBezTo>
                <a:close/>
                <a:moveTo>
                  <a:pt x="3657600" y="0"/>
                </a:moveTo>
                <a:cubicBezTo>
                  <a:pt x="5677637" y="0"/>
                  <a:pt x="7315200" y="1637563"/>
                  <a:pt x="7315200" y="3657600"/>
                </a:cubicBezTo>
                <a:cubicBezTo>
                  <a:pt x="7315200" y="5677637"/>
                  <a:pt x="5677637" y="7315200"/>
                  <a:pt x="3657600" y="7315200"/>
                </a:cubicBezTo>
                <a:cubicBezTo>
                  <a:pt x="1637563" y="7315200"/>
                  <a:pt x="0" y="5677637"/>
                  <a:pt x="0" y="3657600"/>
                </a:cubicBezTo>
                <a:cubicBezTo>
                  <a:pt x="0" y="1637563"/>
                  <a:pt x="1637563" y="0"/>
                  <a:pt x="3657600"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12" name="Picture 11" descr="A white circle with blue text&#10;&#10;Description automatically generated with low confidence">
            <a:extLst>
              <a:ext uri="{FF2B5EF4-FFF2-40B4-BE49-F238E27FC236}">
                <a16:creationId xmlns:a16="http://schemas.microsoft.com/office/drawing/2014/main" id="{9CF1DD43-B930-A995-8848-3FD23AA08F24}"/>
              </a:ext>
            </a:extLst>
          </p:cNvPr>
          <p:cNvPicPr>
            <a:picLocks noChangeAspect="1"/>
          </p:cNvPicPr>
          <p:nvPr/>
        </p:nvPicPr>
        <p:blipFill rotWithShape="1">
          <a:blip r:embed="rId4"/>
          <a:srcRect t="13863" r="-2" b="15619"/>
          <a:stretch/>
        </p:blipFill>
        <p:spPr>
          <a:xfrm>
            <a:off x="6350368" y="3631957"/>
            <a:ext cx="1792060" cy="1277394"/>
          </a:xfrm>
          <a:prstGeom prst="rect">
            <a:avLst/>
          </a:prstGeom>
        </p:spPr>
      </p:pic>
      <p:sp>
        <p:nvSpPr>
          <p:cNvPr id="24" name="Freeform: Shape 22">
            <a:extLst>
              <a:ext uri="{FF2B5EF4-FFF2-40B4-BE49-F238E27FC236}">
                <a16:creationId xmlns:a16="http://schemas.microsoft.com/office/drawing/2014/main" id="{A5BFAFF8-DAE1-4371-8A5B-0F86E3293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5850" y="3931475"/>
            <a:ext cx="3416150" cy="2926525"/>
          </a:xfrm>
          <a:custGeom>
            <a:avLst/>
            <a:gdLst>
              <a:gd name="connsiteX0" fmla="*/ 2001856 w 3416150"/>
              <a:gd name="connsiteY0" fmla="*/ 225209 h 2926525"/>
              <a:gd name="connsiteX1" fmla="*/ 3372804 w 3416150"/>
              <a:gd name="connsiteY1" fmla="*/ 871744 h 2926525"/>
              <a:gd name="connsiteX2" fmla="*/ 3416150 w 3416150"/>
              <a:gd name="connsiteY2" fmla="*/ 929710 h 2926525"/>
              <a:gd name="connsiteX3" fmla="*/ 3416150 w 3416150"/>
              <a:gd name="connsiteY3" fmla="*/ 2926525 h 2926525"/>
              <a:gd name="connsiteX4" fmla="*/ 486913 w 3416150"/>
              <a:gd name="connsiteY4" fmla="*/ 2926525 h 2926525"/>
              <a:gd name="connsiteX5" fmla="*/ 439641 w 3416150"/>
              <a:gd name="connsiteY5" fmla="*/ 2848713 h 2926525"/>
              <a:gd name="connsiteX6" fmla="*/ 225209 w 3416150"/>
              <a:gd name="connsiteY6" fmla="*/ 2001857 h 2926525"/>
              <a:gd name="connsiteX7" fmla="*/ 2001856 w 3416150"/>
              <a:gd name="connsiteY7" fmla="*/ 225209 h 2926525"/>
              <a:gd name="connsiteX8" fmla="*/ 2001856 w 3416150"/>
              <a:gd name="connsiteY8" fmla="*/ 0 h 2926525"/>
              <a:gd name="connsiteX9" fmla="*/ 3275223 w 3416150"/>
              <a:gd name="connsiteY9" fmla="*/ 457127 h 2926525"/>
              <a:gd name="connsiteX10" fmla="*/ 3416150 w 3416150"/>
              <a:gd name="connsiteY10" fmla="*/ 585210 h 2926525"/>
              <a:gd name="connsiteX11" fmla="*/ 3416150 w 3416150"/>
              <a:gd name="connsiteY11" fmla="*/ 846232 h 2926525"/>
              <a:gd name="connsiteX12" fmla="*/ 3411422 w 3416150"/>
              <a:gd name="connsiteY12" fmla="*/ 839910 h 2926525"/>
              <a:gd name="connsiteX13" fmla="*/ 2001856 w 3416150"/>
              <a:gd name="connsiteY13" fmla="*/ 175163 h 2926525"/>
              <a:gd name="connsiteX14" fmla="*/ 175162 w 3416150"/>
              <a:gd name="connsiteY14" fmla="*/ 2001857 h 2926525"/>
              <a:gd name="connsiteX15" fmla="*/ 395634 w 3416150"/>
              <a:gd name="connsiteY15" fmla="*/ 2872568 h 2926525"/>
              <a:gd name="connsiteX16" fmla="*/ 428414 w 3416150"/>
              <a:gd name="connsiteY16" fmla="*/ 2926525 h 2926525"/>
              <a:gd name="connsiteX17" fmla="*/ 227385 w 3416150"/>
              <a:gd name="connsiteY17" fmla="*/ 2926525 h 2926525"/>
              <a:gd name="connsiteX18" fmla="*/ 157316 w 3416150"/>
              <a:gd name="connsiteY18" fmla="*/ 2781070 h 2926525"/>
              <a:gd name="connsiteX19" fmla="*/ 0 w 3416150"/>
              <a:gd name="connsiteY19" fmla="*/ 2001857 h 2926525"/>
              <a:gd name="connsiteX20" fmla="*/ 2001856 w 3416150"/>
              <a:gd name="connsiteY20" fmla="*/ 0 h 292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16150" h="2926525">
                <a:moveTo>
                  <a:pt x="2001856" y="225209"/>
                </a:moveTo>
                <a:cubicBezTo>
                  <a:pt x="2553790" y="225209"/>
                  <a:pt x="3046941" y="476889"/>
                  <a:pt x="3372804" y="871744"/>
                </a:cubicBezTo>
                <a:lnTo>
                  <a:pt x="3416150" y="929710"/>
                </a:lnTo>
                <a:lnTo>
                  <a:pt x="3416150" y="2926525"/>
                </a:lnTo>
                <a:lnTo>
                  <a:pt x="486913" y="2926525"/>
                </a:lnTo>
                <a:lnTo>
                  <a:pt x="439641" y="2848713"/>
                </a:lnTo>
                <a:cubicBezTo>
                  <a:pt x="302888" y="2596974"/>
                  <a:pt x="225209" y="2308487"/>
                  <a:pt x="225209" y="2001857"/>
                </a:cubicBezTo>
                <a:cubicBezTo>
                  <a:pt x="225209" y="1020641"/>
                  <a:pt x="1020641" y="225209"/>
                  <a:pt x="2001856" y="225209"/>
                </a:cubicBezTo>
                <a:close/>
                <a:moveTo>
                  <a:pt x="2001856" y="0"/>
                </a:moveTo>
                <a:cubicBezTo>
                  <a:pt x="2485554" y="0"/>
                  <a:pt x="2929185" y="171550"/>
                  <a:pt x="3275223" y="457127"/>
                </a:cubicBezTo>
                <a:lnTo>
                  <a:pt x="3416150" y="585210"/>
                </a:lnTo>
                <a:lnTo>
                  <a:pt x="3416150" y="846232"/>
                </a:lnTo>
                <a:lnTo>
                  <a:pt x="3411422" y="839910"/>
                </a:lnTo>
                <a:cubicBezTo>
                  <a:pt x="3076380" y="433932"/>
                  <a:pt x="2569338" y="175163"/>
                  <a:pt x="2001856" y="175163"/>
                </a:cubicBezTo>
                <a:cubicBezTo>
                  <a:pt x="993002" y="175163"/>
                  <a:pt x="175162" y="993002"/>
                  <a:pt x="175162" y="2001857"/>
                </a:cubicBezTo>
                <a:cubicBezTo>
                  <a:pt x="175162" y="2317124"/>
                  <a:pt x="255029" y="2613738"/>
                  <a:pt x="395634" y="2872568"/>
                </a:cubicBezTo>
                <a:lnTo>
                  <a:pt x="428414" y="2926525"/>
                </a:lnTo>
                <a:lnTo>
                  <a:pt x="227385" y="2926525"/>
                </a:lnTo>
                <a:lnTo>
                  <a:pt x="157316" y="2781070"/>
                </a:lnTo>
                <a:cubicBezTo>
                  <a:pt x="56016" y="2541571"/>
                  <a:pt x="0" y="2278256"/>
                  <a:pt x="0" y="2001857"/>
                </a:cubicBezTo>
                <a:cubicBezTo>
                  <a:pt x="0" y="896262"/>
                  <a:pt x="896262" y="0"/>
                  <a:pt x="2001856"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5" name="Picture 4" descr="A picture containing graphics, design&#10;&#10;Description automatically generated">
            <a:extLst>
              <a:ext uri="{FF2B5EF4-FFF2-40B4-BE49-F238E27FC236}">
                <a16:creationId xmlns:a16="http://schemas.microsoft.com/office/drawing/2014/main" id="{2EE467E5-497D-8EF2-B666-BA8A06003616}"/>
              </a:ext>
            </a:extLst>
          </p:cNvPr>
          <p:cNvPicPr>
            <a:picLocks noChangeAspect="1"/>
          </p:cNvPicPr>
          <p:nvPr/>
        </p:nvPicPr>
        <p:blipFill rotWithShape="1">
          <a:blip r:embed="rId5"/>
          <a:srcRect t="15119" b="12430"/>
          <a:stretch/>
        </p:blipFill>
        <p:spPr>
          <a:xfrm>
            <a:off x="9583582" y="4989509"/>
            <a:ext cx="2112134" cy="1495831"/>
          </a:xfrm>
          <a:prstGeom prst="rect">
            <a:avLst/>
          </a:prstGeom>
        </p:spPr>
      </p:pic>
      <p:sp>
        <p:nvSpPr>
          <p:cNvPr id="4" name="TextBox 3">
            <a:extLst>
              <a:ext uri="{FF2B5EF4-FFF2-40B4-BE49-F238E27FC236}">
                <a16:creationId xmlns:a16="http://schemas.microsoft.com/office/drawing/2014/main" id="{CFE696A5-ACF2-FDF8-5F2B-9DF9479AB907}"/>
              </a:ext>
            </a:extLst>
          </p:cNvPr>
          <p:cNvSpPr txBox="1"/>
          <p:nvPr/>
        </p:nvSpPr>
        <p:spPr>
          <a:xfrm>
            <a:off x="1000307" y="4832795"/>
            <a:ext cx="3679149" cy="369332"/>
          </a:xfrm>
          <a:prstGeom prst="rect">
            <a:avLst/>
          </a:prstGeom>
          <a:noFill/>
        </p:spPr>
        <p:txBody>
          <a:bodyPr wrap="none" rtlCol="0">
            <a:spAutoFit/>
          </a:bodyPr>
          <a:lstStyle/>
          <a:p>
            <a:r>
              <a:rPr lang="en-GB" dirty="0" err="1"/>
              <a:t>Codebasics</a:t>
            </a:r>
            <a:r>
              <a:rPr lang="en-GB" dirty="0"/>
              <a:t> Resume Challenge 4</a:t>
            </a:r>
            <a:endParaRPr lang="en-IN" dirty="0"/>
          </a:p>
        </p:txBody>
      </p:sp>
    </p:spTree>
    <p:extLst>
      <p:ext uri="{BB962C8B-B14F-4D97-AF65-F5344CB8AC3E}">
        <p14:creationId xmlns:p14="http://schemas.microsoft.com/office/powerpoint/2010/main" val="83405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23" name="Rectangle 2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4">
              <a:alphaModFix amt="9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4304044-67C0-9608-6A4F-B99260E1A8D7}"/>
              </a:ext>
            </a:extLst>
          </p:cNvPr>
          <p:cNvSpPr>
            <a:spLocks noGrp="1"/>
          </p:cNvSpPr>
          <p:nvPr>
            <p:ph type="title"/>
          </p:nvPr>
        </p:nvSpPr>
        <p:spPr>
          <a:xfrm>
            <a:off x="1285456" y="4043117"/>
            <a:ext cx="9839744" cy="1886055"/>
          </a:xfrm>
        </p:spPr>
        <p:txBody>
          <a:bodyPr vert="horz" lIns="91440" tIns="45720" rIns="91440" bIns="45720" rtlCol="0" anchor="ctr">
            <a:normAutofit fontScale="90000"/>
          </a:bodyPr>
          <a:lstStyle/>
          <a:p>
            <a:pPr algn="r"/>
            <a:r>
              <a:rPr lang="en-US" sz="2800" dirty="0"/>
              <a:t>Q7. Get the complete report of the Gross sales amount for the customer “</a:t>
            </a:r>
            <a:r>
              <a:rPr lang="en-US" sz="2800" dirty="0" err="1"/>
              <a:t>Atliq</a:t>
            </a:r>
            <a:r>
              <a:rPr lang="en-US" sz="2800" dirty="0"/>
              <a:t> Exclusive” for each month. This analysis helps to get an idea of low and high-performing months and take strategic decisions. The final report contains these columns:-1) Month 2) Year 3)Gross sales </a:t>
            </a:r>
            <a:r>
              <a:rPr lang="en-US" sz="2700" dirty="0"/>
              <a:t>Amount</a:t>
            </a:r>
          </a:p>
        </p:txBody>
      </p:sp>
      <p:sp>
        <p:nvSpPr>
          <p:cNvPr id="29" name="Rectangle 2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3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 name="Content Placeholder 2">
            <a:extLst>
              <a:ext uri="{FF2B5EF4-FFF2-40B4-BE49-F238E27FC236}">
                <a16:creationId xmlns:a16="http://schemas.microsoft.com/office/drawing/2014/main" id="{844F6BBE-852B-475E-D331-3C6A23A85464}"/>
              </a:ext>
            </a:extLst>
          </p:cNvPr>
          <p:cNvSpPr>
            <a:spLocks noGrp="1"/>
          </p:cNvSpPr>
          <p:nvPr>
            <p:ph sz="half" idx="1"/>
          </p:nvPr>
        </p:nvSpPr>
        <p:spPr>
          <a:xfrm>
            <a:off x="821690" y="1119806"/>
            <a:ext cx="3040345" cy="1788848"/>
          </a:xfrm>
        </p:spPr>
        <p:txBody>
          <a:bodyPr>
            <a:normAutofit/>
          </a:bodyPr>
          <a:lstStyle/>
          <a:p>
            <a:pPr marL="0" indent="0" defTabSz="576072">
              <a:spcBef>
                <a:spcPts val="756"/>
              </a:spcBef>
              <a:buNone/>
            </a:pPr>
            <a:r>
              <a:rPr lang="en-GB" sz="1800" kern="1200" dirty="0">
                <a:solidFill>
                  <a:schemeClr val="tx1"/>
                </a:solidFill>
                <a:latin typeface="+mj-lt"/>
                <a:ea typeface="+mn-ea"/>
                <a:cs typeface="Aparajita" panose="02020603050405020304" pitchFamily="18" charset="0"/>
              </a:rPr>
              <a:t>SQL QUERY:</a:t>
            </a:r>
            <a:endParaRPr lang="en-GB" sz="1800" dirty="0">
              <a:latin typeface="+mj-lt"/>
              <a:cs typeface="Aparajita" panose="02020603050405020304" pitchFamily="18" charset="0"/>
            </a:endParaRPr>
          </a:p>
        </p:txBody>
      </p:sp>
      <p:graphicFrame>
        <p:nvGraphicFramePr>
          <p:cNvPr id="14" name="Chart 13">
            <a:extLst>
              <a:ext uri="{FF2B5EF4-FFF2-40B4-BE49-F238E27FC236}">
                <a16:creationId xmlns:a16="http://schemas.microsoft.com/office/drawing/2014/main" id="{3ACA63BC-FF4A-E2A8-F736-C7CB4A3ADA49}"/>
              </a:ext>
            </a:extLst>
          </p:cNvPr>
          <p:cNvGraphicFramePr>
            <a:graphicFrameLocks/>
          </p:cNvGraphicFramePr>
          <p:nvPr>
            <p:extLst>
              <p:ext uri="{D42A27DB-BD31-4B8C-83A1-F6EECF244321}">
                <p14:modId xmlns:p14="http://schemas.microsoft.com/office/powerpoint/2010/main" val="1322960499"/>
              </p:ext>
            </p:extLst>
          </p:nvPr>
        </p:nvGraphicFramePr>
        <p:xfrm>
          <a:off x="6252332" y="1680575"/>
          <a:ext cx="2923408" cy="1884808"/>
        </p:xfrm>
        <a:graphic>
          <a:graphicData uri="http://schemas.openxmlformats.org/drawingml/2006/chart">
            <c:chart xmlns:c="http://schemas.openxmlformats.org/drawingml/2006/chart" xmlns:r="http://schemas.openxmlformats.org/officeDocument/2006/relationships" r:id="rId6"/>
          </a:graphicData>
        </a:graphic>
      </p:graphicFrame>
      <p:pic>
        <p:nvPicPr>
          <p:cNvPr id="5" name="Picture 4">
            <a:extLst>
              <a:ext uri="{FF2B5EF4-FFF2-40B4-BE49-F238E27FC236}">
                <a16:creationId xmlns:a16="http://schemas.microsoft.com/office/drawing/2014/main" id="{74E1AABF-03FB-1079-BA7B-A2134F305808}"/>
              </a:ext>
            </a:extLst>
          </p:cNvPr>
          <p:cNvPicPr>
            <a:picLocks noChangeAspect="1"/>
          </p:cNvPicPr>
          <p:nvPr/>
        </p:nvPicPr>
        <p:blipFill>
          <a:blip r:embed="rId7"/>
          <a:stretch>
            <a:fillRect/>
          </a:stretch>
        </p:blipFill>
        <p:spPr>
          <a:xfrm>
            <a:off x="8706249" y="642975"/>
            <a:ext cx="2747873" cy="3125722"/>
          </a:xfrm>
          <a:prstGeom prst="rect">
            <a:avLst/>
          </a:prstGeom>
        </p:spPr>
      </p:pic>
      <p:pic>
        <p:nvPicPr>
          <p:cNvPr id="10" name="Picture 9">
            <a:extLst>
              <a:ext uri="{FF2B5EF4-FFF2-40B4-BE49-F238E27FC236}">
                <a16:creationId xmlns:a16="http://schemas.microsoft.com/office/drawing/2014/main" id="{8B1DCB40-5484-1448-4F65-866DD35F87B9}"/>
              </a:ext>
            </a:extLst>
          </p:cNvPr>
          <p:cNvPicPr>
            <a:picLocks noChangeAspect="1"/>
          </p:cNvPicPr>
          <p:nvPr/>
        </p:nvPicPr>
        <p:blipFill>
          <a:blip r:embed="rId8"/>
          <a:stretch>
            <a:fillRect/>
          </a:stretch>
        </p:blipFill>
        <p:spPr>
          <a:xfrm>
            <a:off x="821690" y="1408499"/>
            <a:ext cx="7750366" cy="1788848"/>
          </a:xfrm>
          <a:prstGeom prst="rect">
            <a:avLst/>
          </a:prstGeom>
        </p:spPr>
      </p:pic>
      <p:sp>
        <p:nvSpPr>
          <p:cNvPr id="8" name="TextBox 7">
            <a:extLst>
              <a:ext uri="{FF2B5EF4-FFF2-40B4-BE49-F238E27FC236}">
                <a16:creationId xmlns:a16="http://schemas.microsoft.com/office/drawing/2014/main" id="{EFE67D94-B0B8-F034-5CE1-CC87DFCFE76B}"/>
              </a:ext>
            </a:extLst>
          </p:cNvPr>
          <p:cNvSpPr txBox="1"/>
          <p:nvPr/>
        </p:nvSpPr>
        <p:spPr>
          <a:xfrm>
            <a:off x="6933718" y="1040463"/>
            <a:ext cx="1772531" cy="369332"/>
          </a:xfrm>
          <a:prstGeom prst="rect">
            <a:avLst/>
          </a:prstGeom>
          <a:noFill/>
        </p:spPr>
        <p:txBody>
          <a:bodyPr wrap="square" rtlCol="0">
            <a:spAutoFit/>
          </a:bodyPr>
          <a:lstStyle/>
          <a:p>
            <a:r>
              <a:rPr lang="en-GB" dirty="0"/>
              <a:t>Insights:</a:t>
            </a:r>
            <a:endParaRPr lang="en-IN" dirty="0"/>
          </a:p>
        </p:txBody>
      </p:sp>
      <p:pic>
        <p:nvPicPr>
          <p:cNvPr id="9" name="Picture 8" descr="A picture containing graphics, design&#10;&#10;Description automatically generated">
            <a:extLst>
              <a:ext uri="{FF2B5EF4-FFF2-40B4-BE49-F238E27FC236}">
                <a16:creationId xmlns:a16="http://schemas.microsoft.com/office/drawing/2014/main" id="{3719239F-ACC0-2D9A-2272-0B90E6712172}"/>
              </a:ext>
            </a:extLst>
          </p:cNvPr>
          <p:cNvPicPr>
            <a:picLocks noChangeAspect="1"/>
          </p:cNvPicPr>
          <p:nvPr/>
        </p:nvPicPr>
        <p:blipFill rotWithShape="1">
          <a:blip r:embed="rId9"/>
          <a:srcRect t="15119" b="12430"/>
          <a:stretch/>
        </p:blipFill>
        <p:spPr>
          <a:xfrm>
            <a:off x="169838" y="112903"/>
            <a:ext cx="1037526" cy="734784"/>
          </a:xfrm>
          <a:prstGeom prst="rect">
            <a:avLst/>
          </a:prstGeom>
        </p:spPr>
      </p:pic>
    </p:spTree>
    <p:extLst>
      <p:ext uri="{BB962C8B-B14F-4D97-AF65-F5344CB8AC3E}">
        <p14:creationId xmlns:p14="http://schemas.microsoft.com/office/powerpoint/2010/main" val="332602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10">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2" name="Oval 11">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12">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4F813B38-5329-6953-EFA4-BD4FB8FBA06C}"/>
              </a:ext>
            </a:extLst>
          </p:cNvPr>
          <p:cNvSpPr>
            <a:spLocks noGrp="1"/>
          </p:cNvSpPr>
          <p:nvPr>
            <p:ph type="title"/>
          </p:nvPr>
        </p:nvSpPr>
        <p:spPr>
          <a:xfrm>
            <a:off x="1066800" y="4511898"/>
            <a:ext cx="6156790" cy="1609344"/>
          </a:xfrm>
        </p:spPr>
        <p:txBody>
          <a:bodyPr vert="horz" lIns="91440" tIns="45720" rIns="91440" bIns="45720" rtlCol="0" anchor="ctr">
            <a:normAutofit/>
          </a:bodyPr>
          <a:lstStyle/>
          <a:p>
            <a:pPr algn="r"/>
            <a:endParaRPr lang="en-US"/>
          </a:p>
        </p:txBody>
      </p:sp>
      <p:sp>
        <p:nvSpPr>
          <p:cNvPr id="3" name="Content Placeholder 2">
            <a:extLst>
              <a:ext uri="{FF2B5EF4-FFF2-40B4-BE49-F238E27FC236}">
                <a16:creationId xmlns:a16="http://schemas.microsoft.com/office/drawing/2014/main" id="{1B56AF14-F13E-C9A9-7702-B7A4130E70D3}"/>
              </a:ext>
            </a:extLst>
          </p:cNvPr>
          <p:cNvSpPr>
            <a:spLocks noGrp="1"/>
          </p:cNvSpPr>
          <p:nvPr>
            <p:ph sz="half" idx="1"/>
          </p:nvPr>
        </p:nvSpPr>
        <p:spPr>
          <a:xfrm>
            <a:off x="7534655" y="4511896"/>
            <a:ext cx="3703321" cy="1609345"/>
          </a:xfrm>
        </p:spPr>
        <p:txBody>
          <a:bodyPr vert="horz" lIns="91440" tIns="45720" rIns="91440" bIns="45720" rtlCol="0" anchor="ctr">
            <a:normAutofit/>
          </a:bodyPr>
          <a:lstStyle/>
          <a:p>
            <a:endParaRPr lang="en-US" sz="1400"/>
          </a:p>
        </p:txBody>
      </p:sp>
      <p:sp>
        <p:nvSpPr>
          <p:cNvPr id="34" name="Rectangle 14">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F2C732A6-B172-B0A5-6721-99953BBE22D3}"/>
              </a:ext>
            </a:extLst>
          </p:cNvPr>
          <p:cNvGraphicFramePr>
            <a:graphicFrameLocks noGrp="1"/>
          </p:cNvGraphicFramePr>
          <p:nvPr>
            <p:ph sz="half" idx="2"/>
            <p:extLst>
              <p:ext uri="{D42A27DB-BD31-4B8C-83A1-F6EECF244321}">
                <p14:modId xmlns:p14="http://schemas.microsoft.com/office/powerpoint/2010/main" val="417498633"/>
              </p:ext>
            </p:extLst>
          </p:nvPr>
        </p:nvGraphicFramePr>
        <p:xfrm>
          <a:off x="1066800" y="643468"/>
          <a:ext cx="10171176" cy="3787747"/>
        </p:xfrm>
        <a:graphic>
          <a:graphicData uri="http://schemas.openxmlformats.org/drawingml/2006/chart">
            <c:chart xmlns:c="http://schemas.openxmlformats.org/drawingml/2006/chart" xmlns:r="http://schemas.openxmlformats.org/officeDocument/2006/relationships" r:id="rId6"/>
          </a:graphicData>
        </a:graphic>
      </p:graphicFrame>
      <p:sp>
        <p:nvSpPr>
          <p:cNvPr id="6" name="TextBox 5">
            <a:extLst>
              <a:ext uri="{FF2B5EF4-FFF2-40B4-BE49-F238E27FC236}">
                <a16:creationId xmlns:a16="http://schemas.microsoft.com/office/drawing/2014/main" id="{B612BD9B-A6B7-7B3D-DFA3-1EC91E751B32}"/>
              </a:ext>
            </a:extLst>
          </p:cNvPr>
          <p:cNvSpPr txBox="1"/>
          <p:nvPr/>
        </p:nvSpPr>
        <p:spPr>
          <a:xfrm>
            <a:off x="1066800" y="4955627"/>
            <a:ext cx="10171176" cy="615553"/>
          </a:xfrm>
          <a:prstGeom prst="rect">
            <a:avLst/>
          </a:pr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defTabSz="283464">
              <a:spcAft>
                <a:spcPts val="600"/>
              </a:spcAft>
            </a:pPr>
            <a:r>
              <a:rPr lang="en-GB" b="1" kern="1200" dirty="0">
                <a:solidFill>
                  <a:schemeClr val="lt1"/>
                </a:solidFill>
                <a:latin typeface="Amasis MT Pro Medium" panose="02040604050005020304" pitchFamily="18" charset="0"/>
                <a:cs typeface="Aparajita" panose="02020603050405020304" pitchFamily="18" charset="0"/>
              </a:rPr>
              <a:t>KEY TAKEAWAY</a:t>
            </a:r>
            <a:r>
              <a:rPr lang="en-GB" sz="1488" kern="1200" dirty="0">
                <a:solidFill>
                  <a:schemeClr val="lt1"/>
                </a:solidFill>
                <a:latin typeface="Arial Narrow" panose="020B0606020202030204" pitchFamily="34" charset="0"/>
                <a:ea typeface="+mn-ea"/>
                <a:cs typeface="Aparajita" panose="02020603050405020304" pitchFamily="18" charset="0"/>
              </a:rPr>
              <a:t>: </a:t>
            </a:r>
            <a:r>
              <a:rPr lang="en-GB" sz="1600" kern="1200" dirty="0">
                <a:solidFill>
                  <a:schemeClr val="lt1"/>
                </a:solidFill>
                <a:latin typeface="Arial Narrow" panose="020B0606020202030204" pitchFamily="34" charset="0"/>
                <a:ea typeface="+mn-ea"/>
                <a:cs typeface="Aparajita" panose="02020603050405020304" pitchFamily="18" charset="0"/>
              </a:rPr>
              <a:t>Good volume of sales occurs in the months of September ,</a:t>
            </a:r>
            <a:r>
              <a:rPr lang="en-GB" sz="1600" kern="1200" dirty="0" err="1">
                <a:solidFill>
                  <a:schemeClr val="lt1"/>
                </a:solidFill>
                <a:latin typeface="Arial Narrow" panose="020B0606020202030204" pitchFamily="34" charset="0"/>
                <a:ea typeface="+mn-ea"/>
                <a:cs typeface="Aparajita" panose="02020603050405020304" pitchFamily="18" charset="0"/>
              </a:rPr>
              <a:t>October,November,December</a:t>
            </a:r>
            <a:r>
              <a:rPr lang="en-GB" sz="1600" kern="1200" dirty="0">
                <a:solidFill>
                  <a:schemeClr val="lt1"/>
                </a:solidFill>
                <a:latin typeface="Arial Narrow" panose="020B0606020202030204" pitchFamily="34" charset="0"/>
                <a:ea typeface="+mn-ea"/>
                <a:cs typeface="Aparajita" panose="02020603050405020304" pitchFamily="18" charset="0"/>
              </a:rPr>
              <a:t> and January with the max sales on </a:t>
            </a:r>
            <a:r>
              <a:rPr lang="en-GB" sz="1600" kern="1200" dirty="0" err="1">
                <a:solidFill>
                  <a:schemeClr val="lt1"/>
                </a:solidFill>
                <a:latin typeface="Arial Narrow" panose="020B0606020202030204" pitchFamily="34" charset="0"/>
                <a:ea typeface="+mn-ea"/>
                <a:cs typeface="Aparajita" panose="02020603050405020304" pitchFamily="18" charset="0"/>
              </a:rPr>
              <a:t>November.Lowest</a:t>
            </a:r>
            <a:r>
              <a:rPr lang="en-GB" sz="1600" kern="1200" dirty="0">
                <a:solidFill>
                  <a:schemeClr val="lt1"/>
                </a:solidFill>
                <a:latin typeface="Arial Narrow" panose="020B0606020202030204" pitchFamily="34" charset="0"/>
                <a:ea typeface="+mn-ea"/>
                <a:cs typeface="Aparajita" panose="02020603050405020304" pitchFamily="18" charset="0"/>
              </a:rPr>
              <a:t> sales occurs in the month’s of March ,</a:t>
            </a:r>
            <a:r>
              <a:rPr lang="en-GB" sz="1600" kern="1200" dirty="0" err="1">
                <a:solidFill>
                  <a:schemeClr val="lt1"/>
                </a:solidFill>
                <a:latin typeface="Arial Narrow" panose="020B0606020202030204" pitchFamily="34" charset="0"/>
                <a:ea typeface="+mn-ea"/>
                <a:cs typeface="Aparajita" panose="02020603050405020304" pitchFamily="18" charset="0"/>
              </a:rPr>
              <a:t>April,May</a:t>
            </a:r>
            <a:r>
              <a:rPr lang="en-GB" sz="1600" kern="1200" dirty="0">
                <a:solidFill>
                  <a:schemeClr val="lt1"/>
                </a:solidFill>
                <a:latin typeface="Arial Narrow" panose="020B0606020202030204" pitchFamily="34" charset="0"/>
                <a:ea typeface="+mn-ea"/>
                <a:cs typeface="Aparajita" panose="02020603050405020304" pitchFamily="18" charset="0"/>
              </a:rPr>
              <a:t> and June with the lowest in April.</a:t>
            </a:r>
            <a:endParaRPr lang="en-IN" sz="1600" dirty="0">
              <a:latin typeface="Arial Narrow" panose="020B0606020202030204" pitchFamily="34" charset="0"/>
              <a:cs typeface="Aparajita" panose="02020603050405020304" pitchFamily="18" charset="0"/>
            </a:endParaRPr>
          </a:p>
        </p:txBody>
      </p:sp>
    </p:spTree>
    <p:extLst>
      <p:ext uri="{BB962C8B-B14F-4D97-AF65-F5344CB8AC3E}">
        <p14:creationId xmlns:p14="http://schemas.microsoft.com/office/powerpoint/2010/main" val="3827086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1" name="Oval 20">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23" name="Rectangle 22">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04044-67C0-9608-6A4F-B99260E1A8D7}"/>
              </a:ext>
            </a:extLst>
          </p:cNvPr>
          <p:cNvSpPr>
            <a:spLocks noGrp="1"/>
          </p:cNvSpPr>
          <p:nvPr>
            <p:ph type="title"/>
          </p:nvPr>
        </p:nvSpPr>
        <p:spPr>
          <a:xfrm>
            <a:off x="1069848" y="4846002"/>
            <a:ext cx="10058400" cy="1522993"/>
          </a:xfrm>
        </p:spPr>
        <p:txBody>
          <a:bodyPr vert="horz" lIns="91440" tIns="45720" rIns="91440" bIns="45720" rtlCol="0" anchor="ctr">
            <a:normAutofit/>
          </a:bodyPr>
          <a:lstStyle/>
          <a:p>
            <a:r>
              <a:rPr lang="en-US" sz="2900"/>
              <a:t>Q8. In which quarter of 2020, got the maximum total_sold_quantity? The final output contains these fields sorted by the total_sold_quantity:-1)Quarter2)total_sold_quantity</a:t>
            </a:r>
          </a:p>
        </p:txBody>
      </p:sp>
      <p:grpSp>
        <p:nvGrpSpPr>
          <p:cNvPr id="27" name="Group 26">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9" name="Oval 28">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3" name="Content Placeholder 2">
            <a:extLst>
              <a:ext uri="{FF2B5EF4-FFF2-40B4-BE49-F238E27FC236}">
                <a16:creationId xmlns:a16="http://schemas.microsoft.com/office/drawing/2014/main" id="{844F6BBE-852B-475E-D331-3C6A23A85464}"/>
              </a:ext>
            </a:extLst>
          </p:cNvPr>
          <p:cNvSpPr>
            <a:spLocks noGrp="1"/>
          </p:cNvSpPr>
          <p:nvPr>
            <p:ph sz="half" idx="1"/>
          </p:nvPr>
        </p:nvSpPr>
        <p:spPr>
          <a:xfrm>
            <a:off x="1194610" y="595807"/>
            <a:ext cx="3102600" cy="1825477"/>
          </a:xfrm>
        </p:spPr>
        <p:txBody>
          <a:bodyPr>
            <a:normAutofit/>
          </a:bodyPr>
          <a:lstStyle/>
          <a:p>
            <a:pPr marL="118872" indent="-118872" defTabSz="594360">
              <a:spcBef>
                <a:spcPts val="780"/>
              </a:spcBef>
            </a:pPr>
            <a:r>
              <a:rPr lang="en-GB" sz="1600" kern="1200" dirty="0">
                <a:solidFill>
                  <a:schemeClr val="tx1"/>
                </a:solidFill>
                <a:ea typeface="+mn-ea"/>
                <a:cs typeface="Aparajita" panose="02020603050405020304" pitchFamily="18" charset="0"/>
              </a:rPr>
              <a:t>SQL QUERY:</a:t>
            </a:r>
            <a:endParaRPr lang="en-GB" sz="1600" dirty="0">
              <a:cs typeface="Aparajita" panose="02020603050405020304" pitchFamily="18" charset="0"/>
            </a:endParaRPr>
          </a:p>
        </p:txBody>
      </p:sp>
      <p:sp>
        <p:nvSpPr>
          <p:cNvPr id="9" name="TextBox 8">
            <a:extLst>
              <a:ext uri="{FF2B5EF4-FFF2-40B4-BE49-F238E27FC236}">
                <a16:creationId xmlns:a16="http://schemas.microsoft.com/office/drawing/2014/main" id="{3D032BA3-519B-B4D1-D225-F66B539D9BFD}"/>
              </a:ext>
            </a:extLst>
          </p:cNvPr>
          <p:cNvSpPr txBox="1"/>
          <p:nvPr/>
        </p:nvSpPr>
        <p:spPr>
          <a:xfrm>
            <a:off x="9021513" y="3450772"/>
            <a:ext cx="2983269" cy="584775"/>
          </a:xfrm>
          <a:prstGeom prst="rect">
            <a:avLst/>
          </a:pr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defTabSz="297180">
              <a:spcAft>
                <a:spcPts val="600"/>
              </a:spcAft>
            </a:pPr>
            <a:r>
              <a:rPr lang="en-GB" sz="1600" b="1" kern="1200" dirty="0">
                <a:solidFill>
                  <a:schemeClr val="lt1"/>
                </a:solidFill>
                <a:latin typeface="Amasis MT Pro Medium" panose="02040604050005020304" pitchFamily="18" charset="0"/>
                <a:cs typeface="Aparajita" panose="02020603050405020304" pitchFamily="18" charset="0"/>
              </a:rPr>
              <a:t>KEY TAKEAWAY</a:t>
            </a:r>
            <a:r>
              <a:rPr lang="en-GB" sz="1600" kern="1200" dirty="0">
                <a:solidFill>
                  <a:schemeClr val="lt1"/>
                </a:solidFill>
                <a:latin typeface="Arial Narrow" panose="020B0606020202030204" pitchFamily="34" charset="0"/>
                <a:ea typeface="+mn-ea"/>
                <a:cs typeface="Aparajita" panose="02020603050405020304" pitchFamily="18" charset="0"/>
              </a:rPr>
              <a:t>: Lowest sales occurs in Q3 of the year.</a:t>
            </a:r>
            <a:endParaRPr lang="en-IN" sz="1600" dirty="0">
              <a:latin typeface="Arial Narrow" panose="020B0606020202030204" pitchFamily="34" charset="0"/>
              <a:cs typeface="Aparajita" panose="02020603050405020304" pitchFamily="18" charset="0"/>
            </a:endParaRPr>
          </a:p>
        </p:txBody>
      </p:sp>
      <p:graphicFrame>
        <p:nvGraphicFramePr>
          <p:cNvPr id="14" name="Chart 13">
            <a:extLst>
              <a:ext uri="{FF2B5EF4-FFF2-40B4-BE49-F238E27FC236}">
                <a16:creationId xmlns:a16="http://schemas.microsoft.com/office/drawing/2014/main" id="{3ACA63BC-FF4A-E2A8-F736-C7CB4A3ADA49}"/>
              </a:ext>
            </a:extLst>
          </p:cNvPr>
          <p:cNvGraphicFramePr>
            <a:graphicFrameLocks/>
          </p:cNvGraphicFramePr>
          <p:nvPr>
            <p:extLst>
              <p:ext uri="{D42A27DB-BD31-4B8C-83A1-F6EECF244321}">
                <p14:modId xmlns:p14="http://schemas.microsoft.com/office/powerpoint/2010/main" val="1929958734"/>
              </p:ext>
            </p:extLst>
          </p:nvPr>
        </p:nvGraphicFramePr>
        <p:xfrm>
          <a:off x="6395853" y="1695431"/>
          <a:ext cx="2983269" cy="1923402"/>
        </p:xfrm>
        <a:graphic>
          <a:graphicData uri="http://schemas.openxmlformats.org/drawingml/2006/chart">
            <c:chart xmlns:c="http://schemas.openxmlformats.org/drawingml/2006/chart" xmlns:r="http://schemas.openxmlformats.org/officeDocument/2006/relationships" r:id="rId6"/>
          </a:graphicData>
        </a:graphic>
      </p:graphicFrame>
      <p:pic>
        <p:nvPicPr>
          <p:cNvPr id="5" name="Picture 4">
            <a:extLst>
              <a:ext uri="{FF2B5EF4-FFF2-40B4-BE49-F238E27FC236}">
                <a16:creationId xmlns:a16="http://schemas.microsoft.com/office/drawing/2014/main" id="{91A8EC64-D314-2286-8536-EF86EF11D74F}"/>
              </a:ext>
            </a:extLst>
          </p:cNvPr>
          <p:cNvPicPr>
            <a:picLocks noChangeAspect="1"/>
          </p:cNvPicPr>
          <p:nvPr/>
        </p:nvPicPr>
        <p:blipFill>
          <a:blip r:embed="rId7"/>
          <a:stretch>
            <a:fillRect/>
          </a:stretch>
        </p:blipFill>
        <p:spPr>
          <a:xfrm>
            <a:off x="1311014" y="2125770"/>
            <a:ext cx="2127511" cy="2103330"/>
          </a:xfrm>
          <a:prstGeom prst="rect">
            <a:avLst/>
          </a:prstGeom>
        </p:spPr>
      </p:pic>
      <p:graphicFrame>
        <p:nvGraphicFramePr>
          <p:cNvPr id="8" name="Chart 7">
            <a:extLst>
              <a:ext uri="{FF2B5EF4-FFF2-40B4-BE49-F238E27FC236}">
                <a16:creationId xmlns:a16="http://schemas.microsoft.com/office/drawing/2014/main" id="{7A65E59E-2B81-F7AD-ECDA-0CB38EB1BABD}"/>
              </a:ext>
            </a:extLst>
          </p:cNvPr>
          <p:cNvGraphicFramePr>
            <a:graphicFrameLocks/>
          </p:cNvGraphicFramePr>
          <p:nvPr>
            <p:extLst>
              <p:ext uri="{D42A27DB-BD31-4B8C-83A1-F6EECF244321}">
                <p14:modId xmlns:p14="http://schemas.microsoft.com/office/powerpoint/2010/main" val="2856915352"/>
              </p:ext>
            </p:extLst>
          </p:nvPr>
        </p:nvGraphicFramePr>
        <p:xfrm>
          <a:off x="3916739" y="1594270"/>
          <a:ext cx="4858638" cy="2806280"/>
        </p:xfrm>
        <a:graphic>
          <a:graphicData uri="http://schemas.openxmlformats.org/drawingml/2006/chart">
            <c:chart xmlns:c="http://schemas.openxmlformats.org/drawingml/2006/chart" xmlns:r="http://schemas.openxmlformats.org/officeDocument/2006/relationships" r:id="rId8"/>
          </a:graphicData>
        </a:graphic>
      </p:graphicFrame>
      <p:pic>
        <p:nvPicPr>
          <p:cNvPr id="12" name="Picture 11">
            <a:extLst>
              <a:ext uri="{FF2B5EF4-FFF2-40B4-BE49-F238E27FC236}">
                <a16:creationId xmlns:a16="http://schemas.microsoft.com/office/drawing/2014/main" id="{B146E319-77C6-F34B-BBC5-5EB62EAD0393}"/>
              </a:ext>
            </a:extLst>
          </p:cNvPr>
          <p:cNvPicPr>
            <a:picLocks noChangeAspect="1"/>
          </p:cNvPicPr>
          <p:nvPr/>
        </p:nvPicPr>
        <p:blipFill>
          <a:blip r:embed="rId9"/>
          <a:stretch>
            <a:fillRect/>
          </a:stretch>
        </p:blipFill>
        <p:spPr>
          <a:xfrm>
            <a:off x="1311014" y="882725"/>
            <a:ext cx="9699886" cy="636422"/>
          </a:xfrm>
          <a:prstGeom prst="rect">
            <a:avLst/>
          </a:prstGeom>
        </p:spPr>
      </p:pic>
      <p:sp>
        <p:nvSpPr>
          <p:cNvPr id="4" name="TextBox 3">
            <a:extLst>
              <a:ext uri="{FF2B5EF4-FFF2-40B4-BE49-F238E27FC236}">
                <a16:creationId xmlns:a16="http://schemas.microsoft.com/office/drawing/2014/main" id="{8837C779-8B13-3206-1679-C911A3C676D4}"/>
              </a:ext>
            </a:extLst>
          </p:cNvPr>
          <p:cNvSpPr txBox="1"/>
          <p:nvPr/>
        </p:nvSpPr>
        <p:spPr>
          <a:xfrm>
            <a:off x="1311014" y="1690597"/>
            <a:ext cx="1772531" cy="369332"/>
          </a:xfrm>
          <a:prstGeom prst="rect">
            <a:avLst/>
          </a:prstGeom>
          <a:noFill/>
        </p:spPr>
        <p:txBody>
          <a:bodyPr wrap="square" rtlCol="0">
            <a:spAutoFit/>
          </a:bodyPr>
          <a:lstStyle/>
          <a:p>
            <a:r>
              <a:rPr lang="en-GB" dirty="0"/>
              <a:t>Insights:</a:t>
            </a:r>
            <a:endParaRPr lang="en-IN" dirty="0"/>
          </a:p>
        </p:txBody>
      </p:sp>
      <p:pic>
        <p:nvPicPr>
          <p:cNvPr id="6" name="Picture 5" descr="A picture containing graphics, design&#10;&#10;Description automatically generated">
            <a:extLst>
              <a:ext uri="{FF2B5EF4-FFF2-40B4-BE49-F238E27FC236}">
                <a16:creationId xmlns:a16="http://schemas.microsoft.com/office/drawing/2014/main" id="{BC87F731-0A53-CD1E-DEBF-3A461917BFAE}"/>
              </a:ext>
            </a:extLst>
          </p:cNvPr>
          <p:cNvPicPr>
            <a:picLocks noChangeAspect="1"/>
          </p:cNvPicPr>
          <p:nvPr/>
        </p:nvPicPr>
        <p:blipFill rotWithShape="1">
          <a:blip r:embed="rId10"/>
          <a:srcRect t="15119" b="12430"/>
          <a:stretch/>
        </p:blipFill>
        <p:spPr>
          <a:xfrm>
            <a:off x="10609485" y="121613"/>
            <a:ext cx="1037526" cy="734784"/>
          </a:xfrm>
          <a:prstGeom prst="rect">
            <a:avLst/>
          </a:prstGeom>
        </p:spPr>
      </p:pic>
    </p:spTree>
    <p:extLst>
      <p:ext uri="{BB962C8B-B14F-4D97-AF65-F5344CB8AC3E}">
        <p14:creationId xmlns:p14="http://schemas.microsoft.com/office/powerpoint/2010/main" val="4171762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1" name="Oval 20">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3" name="Rectangle 22">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04044-67C0-9608-6A4F-B99260E1A8D7}"/>
              </a:ext>
            </a:extLst>
          </p:cNvPr>
          <p:cNvSpPr>
            <a:spLocks noGrp="1"/>
          </p:cNvSpPr>
          <p:nvPr>
            <p:ph type="title"/>
          </p:nvPr>
        </p:nvSpPr>
        <p:spPr>
          <a:xfrm>
            <a:off x="8479777" y="639763"/>
            <a:ext cx="3046073" cy="5177377"/>
          </a:xfrm>
          <a:ln>
            <a:noFill/>
          </a:ln>
        </p:spPr>
        <p:txBody>
          <a:bodyPr vert="horz" lIns="91440" tIns="45720" rIns="91440" bIns="45720" rtlCol="0" anchor="ctr">
            <a:normAutofit/>
          </a:bodyPr>
          <a:lstStyle/>
          <a:p>
            <a:r>
              <a:rPr lang="en-US" sz="2800"/>
              <a:t>Q9. Which channel helped to bring more gross sales in the fiscal year 2021 and the percentage of contribution? The final output contains these fields:-1) channel 2) gross_sales_mln3) percentage</a:t>
            </a:r>
          </a:p>
        </p:txBody>
      </p:sp>
      <p:grpSp>
        <p:nvGrpSpPr>
          <p:cNvPr id="25" name="Group 24">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Content Placeholder 2">
            <a:extLst>
              <a:ext uri="{FF2B5EF4-FFF2-40B4-BE49-F238E27FC236}">
                <a16:creationId xmlns:a16="http://schemas.microsoft.com/office/drawing/2014/main" id="{844F6BBE-852B-475E-D331-3C6A23A85464}"/>
              </a:ext>
            </a:extLst>
          </p:cNvPr>
          <p:cNvSpPr>
            <a:spLocks noGrp="1"/>
          </p:cNvSpPr>
          <p:nvPr>
            <p:ph sz="half" idx="1"/>
          </p:nvPr>
        </p:nvSpPr>
        <p:spPr>
          <a:xfrm>
            <a:off x="632693" y="639763"/>
            <a:ext cx="3109053" cy="1829273"/>
          </a:xfrm>
        </p:spPr>
        <p:txBody>
          <a:bodyPr>
            <a:normAutofit/>
          </a:bodyPr>
          <a:lstStyle/>
          <a:p>
            <a:pPr marL="118872" indent="-118872" defTabSz="594360">
              <a:spcBef>
                <a:spcPts val="780"/>
              </a:spcBef>
            </a:pPr>
            <a:r>
              <a:rPr lang="en-GB" sz="1800" kern="1200" dirty="0">
                <a:solidFill>
                  <a:schemeClr val="tx1"/>
                </a:solidFill>
                <a:ea typeface="+mn-ea"/>
                <a:cs typeface="Aparajita" panose="02020603050405020304" pitchFamily="18" charset="0"/>
              </a:rPr>
              <a:t>SQL QUERY:</a:t>
            </a:r>
            <a:endParaRPr lang="en-GB" sz="1800" dirty="0">
              <a:cs typeface="Aparajita" panose="02020603050405020304" pitchFamily="18" charset="0"/>
            </a:endParaRPr>
          </a:p>
        </p:txBody>
      </p:sp>
      <p:sp>
        <p:nvSpPr>
          <p:cNvPr id="9" name="TextBox 8">
            <a:extLst>
              <a:ext uri="{FF2B5EF4-FFF2-40B4-BE49-F238E27FC236}">
                <a16:creationId xmlns:a16="http://schemas.microsoft.com/office/drawing/2014/main" id="{3D032BA3-519B-B4D1-D225-F66B539D9BFD}"/>
              </a:ext>
            </a:extLst>
          </p:cNvPr>
          <p:cNvSpPr txBox="1"/>
          <p:nvPr/>
        </p:nvSpPr>
        <p:spPr>
          <a:xfrm>
            <a:off x="666150" y="5289109"/>
            <a:ext cx="4243201" cy="646331"/>
          </a:xfrm>
          <a:prstGeom prst="rect">
            <a:avLst/>
          </a:pr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defTabSz="297180">
              <a:spcAft>
                <a:spcPts val="600"/>
              </a:spcAft>
            </a:pPr>
            <a:r>
              <a:rPr lang="en-GB" b="1" kern="1200" dirty="0">
                <a:solidFill>
                  <a:schemeClr val="lt1"/>
                </a:solidFill>
                <a:latin typeface="Amasis MT Pro Medium" panose="02040604050005020304" pitchFamily="18" charset="0"/>
                <a:cs typeface="Aparajita" panose="02020603050405020304" pitchFamily="18" charset="0"/>
              </a:rPr>
              <a:t>KEY TAKEAWAY</a:t>
            </a:r>
            <a:r>
              <a:rPr lang="en-GB" kern="1200" dirty="0">
                <a:solidFill>
                  <a:schemeClr val="lt1"/>
                </a:solidFill>
                <a:latin typeface="Amasis MT Pro Medium" panose="02040604050005020304" pitchFamily="18" charset="0"/>
                <a:cs typeface="Aparajita" panose="02020603050405020304" pitchFamily="18" charset="0"/>
              </a:rPr>
              <a:t>: </a:t>
            </a:r>
            <a:r>
              <a:rPr lang="en-GB" kern="1200" dirty="0">
                <a:solidFill>
                  <a:schemeClr val="lt1"/>
                </a:solidFill>
                <a:latin typeface="Aparajita" panose="02020603050405020304" pitchFamily="18" charset="0"/>
                <a:cs typeface="Aparajita" panose="02020603050405020304" pitchFamily="18" charset="0"/>
              </a:rPr>
              <a:t>Retail  is the most popular channel of sales.</a:t>
            </a:r>
            <a:endParaRPr lang="en-IN" dirty="0">
              <a:latin typeface="Aparajita" panose="02020603050405020304" pitchFamily="18" charset="0"/>
              <a:cs typeface="Aparajita" panose="02020603050405020304" pitchFamily="18" charset="0"/>
            </a:endParaRPr>
          </a:p>
        </p:txBody>
      </p:sp>
      <p:graphicFrame>
        <p:nvGraphicFramePr>
          <p:cNvPr id="14" name="Chart 13">
            <a:extLst>
              <a:ext uri="{FF2B5EF4-FFF2-40B4-BE49-F238E27FC236}">
                <a16:creationId xmlns:a16="http://schemas.microsoft.com/office/drawing/2014/main" id="{3ACA63BC-FF4A-E2A8-F736-C7CB4A3ADA49}"/>
              </a:ext>
            </a:extLst>
          </p:cNvPr>
          <p:cNvGraphicFramePr>
            <a:graphicFrameLocks/>
          </p:cNvGraphicFramePr>
          <p:nvPr>
            <p:extLst>
              <p:ext uri="{D42A27DB-BD31-4B8C-83A1-F6EECF244321}">
                <p14:modId xmlns:p14="http://schemas.microsoft.com/office/powerpoint/2010/main" val="641201999"/>
              </p:ext>
            </p:extLst>
          </p:nvPr>
        </p:nvGraphicFramePr>
        <p:xfrm>
          <a:off x="4002684" y="2914924"/>
          <a:ext cx="2989474" cy="1927402"/>
        </p:xfrm>
        <a:graphic>
          <a:graphicData uri="http://schemas.openxmlformats.org/drawingml/2006/chart">
            <c:chart xmlns:c="http://schemas.openxmlformats.org/drawingml/2006/chart" xmlns:r="http://schemas.openxmlformats.org/officeDocument/2006/relationships" r:id="rId6"/>
          </a:graphicData>
        </a:graphic>
      </p:graphicFrame>
      <p:pic>
        <p:nvPicPr>
          <p:cNvPr id="6" name="Picture 5" descr="A screenshot of a computer code&#10;&#10;Description automatically generated with low confidence">
            <a:extLst>
              <a:ext uri="{FF2B5EF4-FFF2-40B4-BE49-F238E27FC236}">
                <a16:creationId xmlns:a16="http://schemas.microsoft.com/office/drawing/2014/main" id="{95E30DE2-FEC2-3461-31C1-DF036DF01B6C}"/>
              </a:ext>
            </a:extLst>
          </p:cNvPr>
          <p:cNvPicPr>
            <a:picLocks noChangeAspect="1"/>
          </p:cNvPicPr>
          <p:nvPr/>
        </p:nvPicPr>
        <p:blipFill>
          <a:blip r:embed="rId7"/>
          <a:stretch>
            <a:fillRect/>
          </a:stretch>
        </p:blipFill>
        <p:spPr>
          <a:xfrm>
            <a:off x="632692" y="1056443"/>
            <a:ext cx="5463308" cy="2081467"/>
          </a:xfrm>
          <a:prstGeom prst="rect">
            <a:avLst/>
          </a:prstGeom>
        </p:spPr>
      </p:pic>
      <p:pic>
        <p:nvPicPr>
          <p:cNvPr id="10" name="Picture 9" descr="A screenshot of a computer&#10;&#10;Description automatically generated with low confidence">
            <a:extLst>
              <a:ext uri="{FF2B5EF4-FFF2-40B4-BE49-F238E27FC236}">
                <a16:creationId xmlns:a16="http://schemas.microsoft.com/office/drawing/2014/main" id="{70CD1732-146A-C099-B98E-BAED27B977FB}"/>
              </a:ext>
            </a:extLst>
          </p:cNvPr>
          <p:cNvPicPr>
            <a:picLocks noChangeAspect="1"/>
          </p:cNvPicPr>
          <p:nvPr/>
        </p:nvPicPr>
        <p:blipFill>
          <a:blip r:embed="rId8"/>
          <a:stretch>
            <a:fillRect/>
          </a:stretch>
        </p:blipFill>
        <p:spPr>
          <a:xfrm>
            <a:off x="632692" y="3853234"/>
            <a:ext cx="3043750" cy="989092"/>
          </a:xfrm>
          <a:prstGeom prst="rect">
            <a:avLst/>
          </a:prstGeom>
        </p:spPr>
      </p:pic>
      <mc:AlternateContent xmlns:mc="http://schemas.openxmlformats.org/markup-compatibility/2006">
        <mc:Choice xmlns:cx1="http://schemas.microsoft.com/office/drawing/2015/9/8/chartex" Requires="cx1">
          <p:graphicFrame>
            <p:nvGraphicFramePr>
              <p:cNvPr id="11" name="Chart 10">
                <a:extLst>
                  <a:ext uri="{FF2B5EF4-FFF2-40B4-BE49-F238E27FC236}">
                    <a16:creationId xmlns:a16="http://schemas.microsoft.com/office/drawing/2014/main" id="{3477F476-6E0F-F284-9119-26DF900C3FA9}"/>
                  </a:ext>
                </a:extLst>
              </p:cNvPr>
              <p:cNvGraphicFramePr/>
              <p:nvPr>
                <p:extLst>
                  <p:ext uri="{D42A27DB-BD31-4B8C-83A1-F6EECF244321}">
                    <p14:modId xmlns:p14="http://schemas.microsoft.com/office/powerpoint/2010/main" val="4046857186"/>
                  </p:ext>
                </p:extLst>
              </p:nvPr>
            </p:nvGraphicFramePr>
            <p:xfrm>
              <a:off x="4180687" y="3266983"/>
              <a:ext cx="2989474" cy="2022126"/>
            </p:xfrm>
            <a:graphic>
              <a:graphicData uri="http://schemas.microsoft.com/office/drawing/2014/chartex">
                <cx:chart xmlns:cx="http://schemas.microsoft.com/office/drawing/2014/chartex" xmlns:r="http://schemas.openxmlformats.org/officeDocument/2006/relationships" r:id="rId9"/>
              </a:graphicData>
            </a:graphic>
          </p:graphicFrame>
        </mc:Choice>
        <mc:Fallback>
          <p:pic>
            <p:nvPicPr>
              <p:cNvPr id="11" name="Chart 10">
                <a:extLst>
                  <a:ext uri="{FF2B5EF4-FFF2-40B4-BE49-F238E27FC236}">
                    <a16:creationId xmlns:a16="http://schemas.microsoft.com/office/drawing/2014/main" id="{3477F476-6E0F-F284-9119-26DF900C3FA9}"/>
                  </a:ext>
                </a:extLst>
              </p:cNvPr>
              <p:cNvPicPr>
                <a:picLocks noGrp="1" noRot="1" noChangeAspect="1" noMove="1" noResize="1" noEditPoints="1" noAdjustHandles="1" noChangeArrowheads="1" noChangeShapeType="1"/>
              </p:cNvPicPr>
              <p:nvPr/>
            </p:nvPicPr>
            <p:blipFill>
              <a:blip r:embed="rId10"/>
              <a:stretch>
                <a:fillRect/>
              </a:stretch>
            </p:blipFill>
            <p:spPr>
              <a:xfrm>
                <a:off x="4180687" y="3266983"/>
                <a:ext cx="2989474" cy="2022126"/>
              </a:xfrm>
              <a:prstGeom prst="rect">
                <a:avLst/>
              </a:prstGeom>
            </p:spPr>
          </p:pic>
        </mc:Fallback>
      </mc:AlternateContent>
      <p:sp>
        <p:nvSpPr>
          <p:cNvPr id="4" name="TextBox 3">
            <a:extLst>
              <a:ext uri="{FF2B5EF4-FFF2-40B4-BE49-F238E27FC236}">
                <a16:creationId xmlns:a16="http://schemas.microsoft.com/office/drawing/2014/main" id="{62CAF36E-7D74-1EFE-757D-C0F62A80DCE7}"/>
              </a:ext>
            </a:extLst>
          </p:cNvPr>
          <p:cNvSpPr txBox="1"/>
          <p:nvPr/>
        </p:nvSpPr>
        <p:spPr>
          <a:xfrm>
            <a:off x="632692" y="3266983"/>
            <a:ext cx="1772531" cy="369332"/>
          </a:xfrm>
          <a:prstGeom prst="rect">
            <a:avLst/>
          </a:prstGeom>
          <a:noFill/>
        </p:spPr>
        <p:txBody>
          <a:bodyPr wrap="square" rtlCol="0">
            <a:spAutoFit/>
          </a:bodyPr>
          <a:lstStyle/>
          <a:p>
            <a:r>
              <a:rPr lang="en-GB" dirty="0"/>
              <a:t>Insights:</a:t>
            </a:r>
            <a:endParaRPr lang="en-IN" dirty="0"/>
          </a:p>
        </p:txBody>
      </p:sp>
      <p:pic>
        <p:nvPicPr>
          <p:cNvPr id="5" name="Picture 4" descr="A picture containing graphics, design&#10;&#10;Description automatically generated">
            <a:extLst>
              <a:ext uri="{FF2B5EF4-FFF2-40B4-BE49-F238E27FC236}">
                <a16:creationId xmlns:a16="http://schemas.microsoft.com/office/drawing/2014/main" id="{A89A74B2-D2D7-D59F-6313-78CE5562EF87}"/>
              </a:ext>
            </a:extLst>
          </p:cNvPr>
          <p:cNvPicPr>
            <a:picLocks noChangeAspect="1"/>
          </p:cNvPicPr>
          <p:nvPr/>
        </p:nvPicPr>
        <p:blipFill rotWithShape="1">
          <a:blip r:embed="rId11"/>
          <a:srcRect t="15119" b="12430"/>
          <a:stretch/>
        </p:blipFill>
        <p:spPr>
          <a:xfrm>
            <a:off x="6268798" y="272371"/>
            <a:ext cx="1037526" cy="734784"/>
          </a:xfrm>
          <a:prstGeom prst="rect">
            <a:avLst/>
          </a:prstGeom>
        </p:spPr>
      </p:pic>
    </p:spTree>
    <p:extLst>
      <p:ext uri="{BB962C8B-B14F-4D97-AF65-F5344CB8AC3E}">
        <p14:creationId xmlns:p14="http://schemas.microsoft.com/office/powerpoint/2010/main" val="2256266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1" name="Oval 20">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23" name="Rectangle 22">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04044-67C0-9608-6A4F-B99260E1A8D7}"/>
              </a:ext>
            </a:extLst>
          </p:cNvPr>
          <p:cNvSpPr>
            <a:spLocks noGrp="1"/>
          </p:cNvSpPr>
          <p:nvPr>
            <p:ph type="title"/>
          </p:nvPr>
        </p:nvSpPr>
        <p:spPr>
          <a:xfrm>
            <a:off x="1069848" y="4846002"/>
            <a:ext cx="10058400" cy="1522993"/>
          </a:xfrm>
        </p:spPr>
        <p:txBody>
          <a:bodyPr vert="horz" lIns="91440" tIns="45720" rIns="91440" bIns="45720" rtlCol="0" anchor="ctr">
            <a:normAutofit/>
          </a:bodyPr>
          <a:lstStyle/>
          <a:p>
            <a:r>
              <a:rPr lang="en-US" sz="2400"/>
              <a:t>Q10. Get the top 3 products in each division that have a high total_sold_quantity in the fiscal_year 2021? The final output contains these fields :-1)division2)product_code3)product4)total_sold_quantity5)rank_order</a:t>
            </a:r>
          </a:p>
        </p:txBody>
      </p:sp>
      <p:grpSp>
        <p:nvGrpSpPr>
          <p:cNvPr id="27" name="Group 26">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9" name="Oval 28">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3" name="Content Placeholder 2">
            <a:extLst>
              <a:ext uri="{FF2B5EF4-FFF2-40B4-BE49-F238E27FC236}">
                <a16:creationId xmlns:a16="http://schemas.microsoft.com/office/drawing/2014/main" id="{844F6BBE-852B-475E-D331-3C6A23A85464}"/>
              </a:ext>
            </a:extLst>
          </p:cNvPr>
          <p:cNvSpPr>
            <a:spLocks noGrp="1"/>
          </p:cNvSpPr>
          <p:nvPr>
            <p:ph sz="half" idx="1"/>
          </p:nvPr>
        </p:nvSpPr>
        <p:spPr>
          <a:xfrm>
            <a:off x="2137398" y="453819"/>
            <a:ext cx="3103942" cy="1826267"/>
          </a:xfrm>
        </p:spPr>
        <p:txBody>
          <a:bodyPr>
            <a:normAutofit/>
          </a:bodyPr>
          <a:lstStyle/>
          <a:p>
            <a:pPr marL="118872" indent="-118872" defTabSz="594360">
              <a:spcBef>
                <a:spcPts val="780"/>
              </a:spcBef>
            </a:pPr>
            <a:r>
              <a:rPr lang="en-GB" sz="1600" kern="1200" dirty="0">
                <a:solidFill>
                  <a:schemeClr val="tx1"/>
                </a:solidFill>
                <a:ea typeface="+mn-ea"/>
                <a:cs typeface="Aparajita" panose="02020603050405020304" pitchFamily="18" charset="0"/>
              </a:rPr>
              <a:t>SQL QUERY:</a:t>
            </a:r>
            <a:endParaRPr lang="en-GB" sz="1600" dirty="0">
              <a:cs typeface="Aparajita" panose="02020603050405020304" pitchFamily="18" charset="0"/>
            </a:endParaRPr>
          </a:p>
        </p:txBody>
      </p:sp>
      <p:sp>
        <p:nvSpPr>
          <p:cNvPr id="9" name="TextBox 8">
            <a:extLst>
              <a:ext uri="{FF2B5EF4-FFF2-40B4-BE49-F238E27FC236}">
                <a16:creationId xmlns:a16="http://schemas.microsoft.com/office/drawing/2014/main" id="{3D032BA3-519B-B4D1-D225-F66B539D9BFD}"/>
              </a:ext>
            </a:extLst>
          </p:cNvPr>
          <p:cNvSpPr txBox="1"/>
          <p:nvPr/>
        </p:nvSpPr>
        <p:spPr>
          <a:xfrm>
            <a:off x="8036209" y="1330918"/>
            <a:ext cx="3507428" cy="646331"/>
          </a:xfrm>
          <a:prstGeom prst="rect">
            <a:avLst/>
          </a:pr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defTabSz="297180">
              <a:spcAft>
                <a:spcPts val="600"/>
              </a:spcAft>
            </a:pPr>
            <a:r>
              <a:rPr lang="en-GB" b="1" kern="1200" dirty="0">
                <a:solidFill>
                  <a:schemeClr val="lt1"/>
                </a:solidFill>
                <a:latin typeface="Amasis MT Pro Medium" panose="02040604050005020304" pitchFamily="18" charset="0"/>
                <a:cs typeface="Aparajita" panose="02020603050405020304" pitchFamily="18" charset="0"/>
              </a:rPr>
              <a:t>KEY TAKEAWAY</a:t>
            </a:r>
            <a:r>
              <a:rPr lang="en-GB" kern="1200" dirty="0">
                <a:solidFill>
                  <a:schemeClr val="lt1"/>
                </a:solidFill>
                <a:latin typeface="Amasis MT Pro Medium" panose="02040604050005020304" pitchFamily="18" charset="0"/>
                <a:cs typeface="Aparajita" panose="02020603050405020304" pitchFamily="18" charset="0"/>
              </a:rPr>
              <a:t>: </a:t>
            </a:r>
            <a:r>
              <a:rPr lang="en-GB" kern="1200" dirty="0">
                <a:solidFill>
                  <a:schemeClr val="lt1"/>
                </a:solidFill>
                <a:latin typeface="Arial Narrow" panose="020B0606020202030204" pitchFamily="34" charset="0"/>
                <a:ea typeface="+mn-ea"/>
                <a:cs typeface="Aparajita" panose="02020603050405020304" pitchFamily="18" charset="0"/>
              </a:rPr>
              <a:t>N&amp;S is the most performing  division.</a:t>
            </a:r>
            <a:endParaRPr lang="en-IN" dirty="0">
              <a:latin typeface="Arial Narrow" panose="020B0606020202030204" pitchFamily="34" charset="0"/>
              <a:cs typeface="Aparajita" panose="02020603050405020304" pitchFamily="18" charset="0"/>
            </a:endParaRPr>
          </a:p>
        </p:txBody>
      </p:sp>
      <p:graphicFrame>
        <p:nvGraphicFramePr>
          <p:cNvPr id="14" name="Chart 13">
            <a:extLst>
              <a:ext uri="{FF2B5EF4-FFF2-40B4-BE49-F238E27FC236}">
                <a16:creationId xmlns:a16="http://schemas.microsoft.com/office/drawing/2014/main" id="{3ACA63BC-FF4A-E2A8-F736-C7CB4A3ADA49}"/>
              </a:ext>
            </a:extLst>
          </p:cNvPr>
          <p:cNvGraphicFramePr>
            <a:graphicFrameLocks/>
          </p:cNvGraphicFramePr>
          <p:nvPr>
            <p:extLst>
              <p:ext uri="{D42A27DB-BD31-4B8C-83A1-F6EECF244321}">
                <p14:modId xmlns:p14="http://schemas.microsoft.com/office/powerpoint/2010/main" val="2511729891"/>
              </p:ext>
            </p:extLst>
          </p:nvPr>
        </p:nvGraphicFramePr>
        <p:xfrm>
          <a:off x="6124223" y="1895509"/>
          <a:ext cx="2984560" cy="1924234"/>
        </p:xfrm>
        <a:graphic>
          <a:graphicData uri="http://schemas.openxmlformats.org/drawingml/2006/chart">
            <c:chart xmlns:c="http://schemas.openxmlformats.org/drawingml/2006/chart" xmlns:r="http://schemas.openxmlformats.org/officeDocument/2006/relationships" r:id="rId6"/>
          </a:graphicData>
        </a:graphic>
      </p:graphicFrame>
      <p:pic>
        <p:nvPicPr>
          <p:cNvPr id="5" name="Picture 4">
            <a:extLst>
              <a:ext uri="{FF2B5EF4-FFF2-40B4-BE49-F238E27FC236}">
                <a16:creationId xmlns:a16="http://schemas.microsoft.com/office/drawing/2014/main" id="{23C4D6D3-F912-0293-1D87-1AA9F1E3A1F9}"/>
              </a:ext>
            </a:extLst>
          </p:cNvPr>
          <p:cNvPicPr>
            <a:picLocks noChangeAspect="1"/>
          </p:cNvPicPr>
          <p:nvPr/>
        </p:nvPicPr>
        <p:blipFill>
          <a:blip r:embed="rId7"/>
          <a:stretch>
            <a:fillRect/>
          </a:stretch>
        </p:blipFill>
        <p:spPr>
          <a:xfrm>
            <a:off x="2062994" y="3051202"/>
            <a:ext cx="2978342" cy="1405230"/>
          </a:xfrm>
          <a:prstGeom prst="rect">
            <a:avLst/>
          </a:prstGeom>
        </p:spPr>
      </p:pic>
      <p:pic>
        <p:nvPicPr>
          <p:cNvPr id="8" name="Picture 7">
            <a:extLst>
              <a:ext uri="{FF2B5EF4-FFF2-40B4-BE49-F238E27FC236}">
                <a16:creationId xmlns:a16="http://schemas.microsoft.com/office/drawing/2014/main" id="{EB81614C-474A-A611-2B15-3517696E7147}"/>
              </a:ext>
            </a:extLst>
          </p:cNvPr>
          <p:cNvPicPr>
            <a:picLocks noChangeAspect="1"/>
          </p:cNvPicPr>
          <p:nvPr/>
        </p:nvPicPr>
        <p:blipFill>
          <a:blip r:embed="rId8"/>
          <a:stretch>
            <a:fillRect/>
          </a:stretch>
        </p:blipFill>
        <p:spPr>
          <a:xfrm>
            <a:off x="2213932" y="865118"/>
            <a:ext cx="4320033" cy="1912082"/>
          </a:xfrm>
          <a:prstGeom prst="rect">
            <a:avLst/>
          </a:prstGeom>
        </p:spPr>
      </p:pic>
      <p:graphicFrame>
        <p:nvGraphicFramePr>
          <p:cNvPr id="12" name="Chart 11">
            <a:extLst>
              <a:ext uri="{FF2B5EF4-FFF2-40B4-BE49-F238E27FC236}">
                <a16:creationId xmlns:a16="http://schemas.microsoft.com/office/drawing/2014/main" id="{976D5619-4563-5EA0-2AA1-076965AE845B}"/>
              </a:ext>
            </a:extLst>
          </p:cNvPr>
          <p:cNvGraphicFramePr>
            <a:graphicFrameLocks/>
          </p:cNvGraphicFramePr>
          <p:nvPr>
            <p:extLst>
              <p:ext uri="{D42A27DB-BD31-4B8C-83A1-F6EECF244321}">
                <p14:modId xmlns:p14="http://schemas.microsoft.com/office/powerpoint/2010/main" val="3786563069"/>
              </p:ext>
            </p:extLst>
          </p:nvPr>
        </p:nvGraphicFramePr>
        <p:xfrm>
          <a:off x="6936791" y="2781264"/>
          <a:ext cx="3592126" cy="1790736"/>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94E87B00-F07C-9707-8998-2DF82789B643}"/>
              </a:ext>
            </a:extLst>
          </p:cNvPr>
          <p:cNvSpPr txBox="1"/>
          <p:nvPr/>
        </p:nvSpPr>
        <p:spPr>
          <a:xfrm>
            <a:off x="1993372" y="2660437"/>
            <a:ext cx="1772531" cy="369332"/>
          </a:xfrm>
          <a:prstGeom prst="rect">
            <a:avLst/>
          </a:prstGeom>
          <a:noFill/>
        </p:spPr>
        <p:txBody>
          <a:bodyPr wrap="square" rtlCol="0">
            <a:spAutoFit/>
          </a:bodyPr>
          <a:lstStyle/>
          <a:p>
            <a:r>
              <a:rPr lang="en-GB" dirty="0"/>
              <a:t>Insights:</a:t>
            </a:r>
            <a:endParaRPr lang="en-IN" dirty="0"/>
          </a:p>
        </p:txBody>
      </p:sp>
      <p:pic>
        <p:nvPicPr>
          <p:cNvPr id="6" name="Picture 5" descr="A picture containing graphics, design&#10;&#10;Description automatically generated">
            <a:extLst>
              <a:ext uri="{FF2B5EF4-FFF2-40B4-BE49-F238E27FC236}">
                <a16:creationId xmlns:a16="http://schemas.microsoft.com/office/drawing/2014/main" id="{D3CFBD36-C387-E7CE-457C-CE971BCD20C0}"/>
              </a:ext>
            </a:extLst>
          </p:cNvPr>
          <p:cNvPicPr>
            <a:picLocks noChangeAspect="1"/>
          </p:cNvPicPr>
          <p:nvPr/>
        </p:nvPicPr>
        <p:blipFill rotWithShape="1">
          <a:blip r:embed="rId10"/>
          <a:srcRect t="15119" b="12430"/>
          <a:stretch/>
        </p:blipFill>
        <p:spPr>
          <a:xfrm>
            <a:off x="10364199" y="220006"/>
            <a:ext cx="1037526" cy="734784"/>
          </a:xfrm>
          <a:prstGeom prst="rect">
            <a:avLst/>
          </a:prstGeom>
        </p:spPr>
      </p:pic>
    </p:spTree>
    <p:extLst>
      <p:ext uri="{BB962C8B-B14F-4D97-AF65-F5344CB8AC3E}">
        <p14:creationId xmlns:p14="http://schemas.microsoft.com/office/powerpoint/2010/main" val="366238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4461-E85A-43E7-AA0B-B7DF596CA62F}"/>
              </a:ext>
            </a:extLst>
          </p:cNvPr>
          <p:cNvSpPr>
            <a:spLocks noGrp="1"/>
          </p:cNvSpPr>
          <p:nvPr>
            <p:ph type="title"/>
          </p:nvPr>
        </p:nvSpPr>
        <p:spPr>
          <a:xfrm>
            <a:off x="1024129" y="585216"/>
            <a:ext cx="3779085" cy="1499616"/>
          </a:xfrm>
          <a:prstGeom prst="rect">
            <a:avLst/>
          </a:prstGeom>
        </p:spPr>
        <p:txBody>
          <a:bodyPr lIns="0" tIns="108000">
            <a:normAutofit/>
          </a:bodyPr>
          <a:lstStyle/>
          <a:p>
            <a:r>
              <a:rPr lang="en-US" sz="5400" b="1" dirty="0">
                <a:solidFill>
                  <a:srgbClr val="FFFFFF"/>
                </a:solidFill>
              </a:rPr>
              <a:t>Thank You</a:t>
            </a:r>
          </a:p>
        </p:txBody>
      </p:sp>
      <p:pic>
        <p:nvPicPr>
          <p:cNvPr id="7" name="Graphic 6" descr="Envelope">
            <a:extLst>
              <a:ext uri="{FF2B5EF4-FFF2-40B4-BE49-F238E27FC236}">
                <a16:creationId xmlns:a16="http://schemas.microsoft.com/office/drawing/2014/main" id="{1BCFD98B-5534-433A-A8E6-4DE2A04C391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24129" y="2286000"/>
            <a:ext cx="360000" cy="360000"/>
          </a:xfrm>
          <a:prstGeom prst="rect">
            <a:avLst/>
          </a:prstGeom>
        </p:spPr>
      </p:pic>
      <p:sp>
        <p:nvSpPr>
          <p:cNvPr id="6" name="Content Placeholder 5">
            <a:extLst>
              <a:ext uri="{FF2B5EF4-FFF2-40B4-BE49-F238E27FC236}">
                <a16:creationId xmlns:a16="http://schemas.microsoft.com/office/drawing/2014/main" id="{3257B9BE-93ED-D59F-7526-27FB88296A80}"/>
              </a:ext>
            </a:extLst>
          </p:cNvPr>
          <p:cNvSpPr>
            <a:spLocks noGrp="1"/>
          </p:cNvSpPr>
          <p:nvPr>
            <p:ph idx="1"/>
          </p:nvPr>
        </p:nvSpPr>
        <p:spPr/>
        <p:txBody>
          <a:bodyPr>
            <a:normAutofit/>
          </a:bodyPr>
          <a:lstStyle/>
          <a:p>
            <a:pPr marL="0" indent="0">
              <a:buNone/>
            </a:pPr>
            <a:r>
              <a:rPr lang="en-GB" sz="4800" dirty="0">
                <a:latin typeface="Amasis MT Pro Medium" panose="02040604050005020304" pitchFamily="18" charset="0"/>
              </a:rPr>
              <a:t>			</a:t>
            </a:r>
            <a:r>
              <a:rPr lang="en-GB" sz="7200" dirty="0">
                <a:latin typeface="Congenial Black" panose="020F0502020204030204" pitchFamily="2" charset="0"/>
              </a:rPr>
              <a:t>THANK YOU</a:t>
            </a:r>
          </a:p>
          <a:p>
            <a:pPr marL="0" indent="0">
              <a:buNone/>
            </a:pPr>
            <a:r>
              <a:rPr lang="en-GB" sz="1800" b="0" i="1" dirty="0">
                <a:solidFill>
                  <a:srgbClr val="252423"/>
                </a:solidFill>
                <a:effectLst/>
                <a:latin typeface="Segoe UI" panose="020B0502040204020203" pitchFamily="34" charset="0"/>
              </a:rPr>
              <a:t>		Special thanks to Dhaval Sir, </a:t>
            </a:r>
            <a:r>
              <a:rPr lang="en-GB" sz="1800" b="0" i="1" dirty="0" err="1">
                <a:solidFill>
                  <a:srgbClr val="252423"/>
                </a:solidFill>
                <a:effectLst/>
                <a:latin typeface="Segoe UI" panose="020B0502040204020203" pitchFamily="34" charset="0"/>
              </a:rPr>
              <a:t>Hemanand</a:t>
            </a:r>
            <a:r>
              <a:rPr lang="en-GB" sz="1800" b="0" i="1" dirty="0">
                <a:solidFill>
                  <a:srgbClr val="252423"/>
                </a:solidFill>
                <a:effectLst/>
                <a:latin typeface="Segoe UI" panose="020B0502040204020203" pitchFamily="34" charset="0"/>
              </a:rPr>
              <a:t> Sir and entire </a:t>
            </a:r>
            <a:r>
              <a:rPr lang="en-GB" sz="1800" b="0" i="1" dirty="0" err="1">
                <a:solidFill>
                  <a:srgbClr val="252423"/>
                </a:solidFill>
                <a:effectLst/>
                <a:latin typeface="Segoe UI" panose="020B0502040204020203" pitchFamily="34" charset="0"/>
              </a:rPr>
              <a:t>codebasics</a:t>
            </a:r>
            <a:r>
              <a:rPr lang="en-GB" sz="1800" b="0" i="1" dirty="0">
                <a:solidFill>
                  <a:srgbClr val="252423"/>
                </a:solidFill>
                <a:effectLst/>
                <a:latin typeface="Segoe UI" panose="020B0502040204020203" pitchFamily="34" charset="0"/>
              </a:rPr>
              <a:t> team for 		providing the opportunity to do this project</a:t>
            </a:r>
            <a:endParaRPr lang="en-IN" sz="7200" dirty="0">
              <a:latin typeface="Congenial Black" panose="020F0502020204030204" pitchFamily="2" charset="0"/>
            </a:endParaRPr>
          </a:p>
        </p:txBody>
      </p:sp>
      <p:pic>
        <p:nvPicPr>
          <p:cNvPr id="8" name="Picture 7" descr="A picture containing graphics, design&#10;&#10;Description automatically generated">
            <a:extLst>
              <a:ext uri="{FF2B5EF4-FFF2-40B4-BE49-F238E27FC236}">
                <a16:creationId xmlns:a16="http://schemas.microsoft.com/office/drawing/2014/main" id="{A40BBA51-BACD-166A-896E-6BFB73B43FD2}"/>
              </a:ext>
            </a:extLst>
          </p:cNvPr>
          <p:cNvPicPr>
            <a:picLocks noChangeAspect="1"/>
          </p:cNvPicPr>
          <p:nvPr/>
        </p:nvPicPr>
        <p:blipFill rotWithShape="1">
          <a:blip r:embed="rId5"/>
          <a:srcRect t="15119" b="12430"/>
          <a:stretch/>
        </p:blipFill>
        <p:spPr>
          <a:xfrm>
            <a:off x="169838" y="112903"/>
            <a:ext cx="1037526" cy="734784"/>
          </a:xfrm>
          <a:prstGeom prst="rect">
            <a:avLst/>
          </a:prstGeom>
        </p:spPr>
      </p:pic>
    </p:spTree>
    <p:extLst>
      <p:ext uri="{BB962C8B-B14F-4D97-AF65-F5344CB8AC3E}">
        <p14:creationId xmlns:p14="http://schemas.microsoft.com/office/powerpoint/2010/main" val="215704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4251BF-AC7C-0D9D-30F3-B0D3F31A3E0D}"/>
              </a:ext>
            </a:extLst>
          </p:cNvPr>
          <p:cNvSpPr>
            <a:spLocks noGrp="1"/>
          </p:cNvSpPr>
          <p:nvPr>
            <p:ph type="title"/>
          </p:nvPr>
        </p:nvSpPr>
        <p:spPr>
          <a:xfrm>
            <a:off x="6386284" y="484632"/>
            <a:ext cx="4741963" cy="1971964"/>
          </a:xfrm>
        </p:spPr>
        <p:txBody>
          <a:bodyPr>
            <a:normAutofit/>
          </a:bodyPr>
          <a:lstStyle/>
          <a:p>
            <a:r>
              <a:rPr lang="en-GB" sz="4800">
                <a:solidFill>
                  <a:schemeClr val="tx1"/>
                </a:solidFill>
              </a:rPr>
              <a:t>Problem  statement</a:t>
            </a:r>
            <a:endParaRPr lang="en-IN" sz="4800">
              <a:solidFill>
                <a:schemeClr val="tx1"/>
              </a:solidFill>
            </a:endParaRPr>
          </a:p>
        </p:txBody>
      </p:sp>
      <p:sp>
        <p:nvSpPr>
          <p:cNvPr id="23" name="Freeform: Shape 10">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white circle with blue text&#10;&#10;Description automatically generated with low confidence">
            <a:extLst>
              <a:ext uri="{FF2B5EF4-FFF2-40B4-BE49-F238E27FC236}">
                <a16:creationId xmlns:a16="http://schemas.microsoft.com/office/drawing/2014/main" id="{4F9A2538-3F46-3A54-D31B-D5B2E3B278CA}"/>
              </a:ext>
            </a:extLst>
          </p:cNvPr>
          <p:cNvPicPr>
            <a:picLocks noChangeAspect="1"/>
          </p:cNvPicPr>
          <p:nvPr/>
        </p:nvPicPr>
        <p:blipFill>
          <a:blip r:embed="rId3"/>
          <a:stretch>
            <a:fillRect/>
          </a:stretch>
        </p:blipFill>
        <p:spPr>
          <a:xfrm>
            <a:off x="823396" y="1687625"/>
            <a:ext cx="3573675" cy="3573675"/>
          </a:xfrm>
          <a:prstGeom prst="rect">
            <a:avLst/>
          </a:prstGeom>
        </p:spPr>
      </p:pic>
      <p:sp>
        <p:nvSpPr>
          <p:cNvPr id="3" name="Content Placeholder 2">
            <a:extLst>
              <a:ext uri="{FF2B5EF4-FFF2-40B4-BE49-F238E27FC236}">
                <a16:creationId xmlns:a16="http://schemas.microsoft.com/office/drawing/2014/main" id="{824CC46D-8A87-2FA9-79B1-CF855BD9CEB2}"/>
              </a:ext>
            </a:extLst>
          </p:cNvPr>
          <p:cNvSpPr>
            <a:spLocks noGrp="1"/>
          </p:cNvSpPr>
          <p:nvPr>
            <p:ph idx="1"/>
          </p:nvPr>
        </p:nvSpPr>
        <p:spPr>
          <a:xfrm>
            <a:off x="6386286" y="2456596"/>
            <a:ext cx="4741962" cy="3715603"/>
          </a:xfrm>
        </p:spPr>
        <p:txBody>
          <a:bodyPr>
            <a:normAutofit/>
          </a:bodyPr>
          <a:lstStyle/>
          <a:p>
            <a:r>
              <a:rPr lang="en-GB" b="0" i="0" dirty="0" err="1">
                <a:effectLst/>
                <a:latin typeface="manrope"/>
              </a:rPr>
              <a:t>Atliq</a:t>
            </a:r>
            <a:r>
              <a:rPr lang="en-GB" b="0" i="0" dirty="0">
                <a:effectLst/>
                <a:latin typeface="manrope"/>
              </a:rPr>
              <a:t> </a:t>
            </a:r>
            <a:r>
              <a:rPr lang="en-GB" b="0" i="0" dirty="0" err="1">
                <a:effectLst/>
                <a:latin typeface="manrope"/>
              </a:rPr>
              <a:t>Hardwares</a:t>
            </a:r>
            <a:r>
              <a:rPr lang="en-GB" b="0" i="0" dirty="0">
                <a:effectLst/>
                <a:latin typeface="manrope"/>
              </a:rPr>
              <a:t> is one of the leading computer hardware producers in India </a:t>
            </a:r>
            <a:r>
              <a:rPr lang="en-GB" b="0" i="0" dirty="0" err="1">
                <a:effectLst/>
                <a:latin typeface="manrope"/>
              </a:rPr>
              <a:t>andit</a:t>
            </a:r>
            <a:r>
              <a:rPr lang="en-GB" b="0" i="0" dirty="0">
                <a:effectLst/>
                <a:latin typeface="manrope"/>
              </a:rPr>
              <a:t> had also expanded well in other countries too.</a:t>
            </a:r>
          </a:p>
          <a:p>
            <a:r>
              <a:rPr lang="en-GB" b="0" i="0" dirty="0">
                <a:effectLst/>
                <a:latin typeface="manrope"/>
              </a:rPr>
              <a:t>However, the management noticed that they do not get enough insights to make quick and smart data-informed decisions. They want to know  how  their business  is performing, the drawbacks  in the business and scopes of improvement and  expansion  by  getting answers  to 10 questions from their business data.</a:t>
            </a:r>
            <a:endParaRPr lang="en-IN" dirty="0"/>
          </a:p>
        </p:txBody>
      </p:sp>
      <p:grpSp>
        <p:nvGrpSpPr>
          <p:cNvPr id="24" name="Group 12">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38664837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356C-CA50-C9B3-87F2-16464DF7627A}"/>
              </a:ext>
            </a:extLst>
          </p:cNvPr>
          <p:cNvSpPr>
            <a:spLocks noGrp="1"/>
          </p:cNvSpPr>
          <p:nvPr>
            <p:ph type="title"/>
          </p:nvPr>
        </p:nvSpPr>
        <p:spPr/>
        <p:txBody>
          <a:bodyPr>
            <a:normAutofit/>
          </a:bodyPr>
          <a:lstStyle/>
          <a:p>
            <a:r>
              <a:rPr lang="en-GB" sz="2400" dirty="0">
                <a:latin typeface="Arial Narrow" panose="020B0606020202030204" pitchFamily="34" charset="0"/>
                <a:cs typeface="Aparajita" panose="02020603050405020304" pitchFamily="18" charset="0"/>
              </a:rPr>
              <a:t>Q1. </a:t>
            </a:r>
            <a:r>
              <a:rPr lang="en-GB" sz="2400" cap="none" dirty="0">
                <a:latin typeface="Arial Narrow" panose="020B0606020202030204" pitchFamily="34" charset="0"/>
                <a:cs typeface="Aparajita" panose="02020603050405020304" pitchFamily="18" charset="0"/>
              </a:rPr>
              <a:t>Provide the list of markets in which customer "</a:t>
            </a:r>
            <a:r>
              <a:rPr lang="en-GB" sz="2400" cap="none" dirty="0" err="1">
                <a:latin typeface="Arial Narrow" panose="020B0606020202030204" pitchFamily="34" charset="0"/>
                <a:cs typeface="Aparajita" panose="02020603050405020304" pitchFamily="18" charset="0"/>
              </a:rPr>
              <a:t>atliq</a:t>
            </a:r>
            <a:r>
              <a:rPr lang="en-GB" sz="2400" cap="none" dirty="0">
                <a:latin typeface="Arial Narrow" panose="020B0606020202030204" pitchFamily="34" charset="0"/>
                <a:cs typeface="Aparajita" panose="02020603050405020304" pitchFamily="18" charset="0"/>
              </a:rPr>
              <a:t> exclusive" operates its business in the APAC region.</a:t>
            </a:r>
            <a:endParaRPr lang="en-IN" sz="2400" dirty="0">
              <a:latin typeface="Arial Narrow" panose="020B0606020202030204" pitchFamily="34" charset="0"/>
              <a:cs typeface="Aparajita" panose="02020603050405020304" pitchFamily="18" charset="0"/>
            </a:endParaRPr>
          </a:p>
        </p:txBody>
      </p:sp>
      <p:sp>
        <p:nvSpPr>
          <p:cNvPr id="4" name="Content Placeholder 3">
            <a:extLst>
              <a:ext uri="{FF2B5EF4-FFF2-40B4-BE49-F238E27FC236}">
                <a16:creationId xmlns:a16="http://schemas.microsoft.com/office/drawing/2014/main" id="{D7335E32-98DE-8542-1F8B-2E84B0CCCA6D}"/>
              </a:ext>
            </a:extLst>
          </p:cNvPr>
          <p:cNvSpPr>
            <a:spLocks noGrp="1"/>
          </p:cNvSpPr>
          <p:nvPr>
            <p:ph sz="half" idx="1"/>
          </p:nvPr>
        </p:nvSpPr>
        <p:spPr>
          <a:xfrm>
            <a:off x="1024127" y="2286000"/>
            <a:ext cx="4754880" cy="2839156"/>
          </a:xfrm>
        </p:spPr>
        <p:txBody>
          <a:bodyPr/>
          <a:lstStyle/>
          <a:p>
            <a:r>
              <a:rPr lang="en-GB" sz="1400" dirty="0">
                <a:latin typeface="Arial Narrow" panose="020B0606020202030204" pitchFamily="34" charset="0"/>
              </a:rPr>
              <a:t>SQL QUERY</a:t>
            </a:r>
            <a:r>
              <a:rPr lang="en-GB" dirty="0">
                <a:latin typeface="Arial Narrow" panose="020B0606020202030204" pitchFamily="34" charset="0"/>
              </a:rPr>
              <a:t>:</a:t>
            </a:r>
          </a:p>
          <a:p>
            <a:endParaRPr lang="en-GB" dirty="0">
              <a:latin typeface="Arial Narrow" panose="020B0606020202030204" pitchFamily="34" charset="0"/>
            </a:endParaRPr>
          </a:p>
        </p:txBody>
      </p:sp>
      <p:sp>
        <p:nvSpPr>
          <p:cNvPr id="5" name="Content Placeholder 4">
            <a:extLst>
              <a:ext uri="{FF2B5EF4-FFF2-40B4-BE49-F238E27FC236}">
                <a16:creationId xmlns:a16="http://schemas.microsoft.com/office/drawing/2014/main" id="{561BD6B8-2A7E-06E9-BC84-958B79D89131}"/>
              </a:ext>
            </a:extLst>
          </p:cNvPr>
          <p:cNvSpPr>
            <a:spLocks noGrp="1"/>
          </p:cNvSpPr>
          <p:nvPr>
            <p:ph sz="half" idx="2"/>
          </p:nvPr>
        </p:nvSpPr>
        <p:spPr>
          <a:xfrm>
            <a:off x="7062464" y="1644053"/>
            <a:ext cx="4437885" cy="2865572"/>
          </a:xfrm>
        </p:spPr>
        <p:txBody>
          <a:bodyPr/>
          <a:lstStyle/>
          <a:p>
            <a:r>
              <a:rPr lang="en-GB" dirty="0"/>
              <a:t>RESULT:</a:t>
            </a:r>
          </a:p>
          <a:p>
            <a:endParaRPr lang="en-IN" dirty="0"/>
          </a:p>
        </p:txBody>
      </p:sp>
      <p:pic>
        <p:nvPicPr>
          <p:cNvPr id="10" name="Picture 9">
            <a:extLst>
              <a:ext uri="{FF2B5EF4-FFF2-40B4-BE49-F238E27FC236}">
                <a16:creationId xmlns:a16="http://schemas.microsoft.com/office/drawing/2014/main" id="{4B1A6C41-ECB1-8DED-1E5F-42CC843F88E7}"/>
              </a:ext>
            </a:extLst>
          </p:cNvPr>
          <p:cNvPicPr>
            <a:picLocks noChangeAspect="1"/>
          </p:cNvPicPr>
          <p:nvPr/>
        </p:nvPicPr>
        <p:blipFill>
          <a:blip r:embed="rId2"/>
          <a:stretch>
            <a:fillRect/>
          </a:stretch>
        </p:blipFill>
        <p:spPr>
          <a:xfrm>
            <a:off x="8390114" y="1630975"/>
            <a:ext cx="1782586" cy="4607899"/>
          </a:xfrm>
          <a:prstGeom prst="rect">
            <a:avLst/>
          </a:prstGeom>
        </p:spPr>
      </p:pic>
      <p:pic>
        <p:nvPicPr>
          <p:cNvPr id="12" name="Picture 11">
            <a:extLst>
              <a:ext uri="{FF2B5EF4-FFF2-40B4-BE49-F238E27FC236}">
                <a16:creationId xmlns:a16="http://schemas.microsoft.com/office/drawing/2014/main" id="{7C2DC437-CA4A-CE63-C747-AE0AD625D7F3}"/>
              </a:ext>
            </a:extLst>
          </p:cNvPr>
          <p:cNvPicPr>
            <a:picLocks noChangeAspect="1"/>
          </p:cNvPicPr>
          <p:nvPr/>
        </p:nvPicPr>
        <p:blipFill>
          <a:blip r:embed="rId3"/>
          <a:stretch>
            <a:fillRect/>
          </a:stretch>
        </p:blipFill>
        <p:spPr>
          <a:xfrm>
            <a:off x="1024126" y="3429000"/>
            <a:ext cx="5071872" cy="3299178"/>
          </a:xfrm>
          <a:prstGeom prst="rect">
            <a:avLst/>
          </a:prstGeom>
        </p:spPr>
      </p:pic>
      <p:pic>
        <p:nvPicPr>
          <p:cNvPr id="14" name="Picture 13">
            <a:extLst>
              <a:ext uri="{FF2B5EF4-FFF2-40B4-BE49-F238E27FC236}">
                <a16:creationId xmlns:a16="http://schemas.microsoft.com/office/drawing/2014/main" id="{E3546D78-01B3-D768-10E7-AB2327BC60D9}"/>
              </a:ext>
            </a:extLst>
          </p:cNvPr>
          <p:cNvPicPr>
            <a:picLocks noChangeAspect="1"/>
          </p:cNvPicPr>
          <p:nvPr/>
        </p:nvPicPr>
        <p:blipFill>
          <a:blip r:embed="rId4"/>
          <a:stretch>
            <a:fillRect/>
          </a:stretch>
        </p:blipFill>
        <p:spPr>
          <a:xfrm>
            <a:off x="1024128" y="2752725"/>
            <a:ext cx="6157722" cy="562239"/>
          </a:xfrm>
          <a:prstGeom prst="rect">
            <a:avLst/>
          </a:prstGeom>
        </p:spPr>
      </p:pic>
      <p:pic>
        <p:nvPicPr>
          <p:cNvPr id="3" name="Picture 2" descr="A picture containing graphics, design&#10;&#10;Description automatically generated">
            <a:extLst>
              <a:ext uri="{FF2B5EF4-FFF2-40B4-BE49-F238E27FC236}">
                <a16:creationId xmlns:a16="http://schemas.microsoft.com/office/drawing/2014/main" id="{8DA31641-79EE-5176-8D6E-5129916B967D}"/>
              </a:ext>
            </a:extLst>
          </p:cNvPr>
          <p:cNvPicPr>
            <a:picLocks noChangeAspect="1"/>
          </p:cNvPicPr>
          <p:nvPr/>
        </p:nvPicPr>
        <p:blipFill rotWithShape="1">
          <a:blip r:embed="rId5"/>
          <a:srcRect t="15119" b="12430"/>
          <a:stretch/>
        </p:blipFill>
        <p:spPr>
          <a:xfrm>
            <a:off x="169838" y="112903"/>
            <a:ext cx="1037526" cy="734784"/>
          </a:xfrm>
          <a:prstGeom prst="rect">
            <a:avLst/>
          </a:prstGeom>
        </p:spPr>
      </p:pic>
    </p:spTree>
    <p:extLst>
      <p:ext uri="{BB962C8B-B14F-4D97-AF65-F5344CB8AC3E}">
        <p14:creationId xmlns:p14="http://schemas.microsoft.com/office/powerpoint/2010/main" val="416805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15">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27" name="Rectangle 19">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04044-67C0-9608-6A4F-B99260E1A8D7}"/>
              </a:ext>
            </a:extLst>
          </p:cNvPr>
          <p:cNvSpPr>
            <a:spLocks noGrp="1"/>
          </p:cNvSpPr>
          <p:nvPr>
            <p:ph type="title"/>
          </p:nvPr>
        </p:nvSpPr>
        <p:spPr>
          <a:xfrm>
            <a:off x="1069848" y="4846002"/>
            <a:ext cx="10058400" cy="1522993"/>
          </a:xfrm>
        </p:spPr>
        <p:txBody>
          <a:bodyPr vert="horz" lIns="91440" tIns="45720" rIns="91440" bIns="45720" rtlCol="0" anchor="ctr">
            <a:normAutofit/>
          </a:bodyPr>
          <a:lstStyle/>
          <a:p>
            <a:r>
              <a:rPr lang="en-US" sz="2900" dirty="0"/>
              <a:t>Q2. What is the percentage of unique product increase in 2021 vs. 2020? The  final output contains these fields-1)unique_products_2020 2)unique_products_20213)</a:t>
            </a:r>
            <a:r>
              <a:rPr lang="en-US" sz="2900" dirty="0" err="1"/>
              <a:t>percentage_chg</a:t>
            </a:r>
            <a:endParaRPr lang="en-US" sz="2900" dirty="0"/>
          </a:p>
        </p:txBody>
      </p:sp>
      <p:grpSp>
        <p:nvGrpSpPr>
          <p:cNvPr id="24" name="Group 23">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6" name="Oval 25">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3" name="Content Placeholder 2">
            <a:extLst>
              <a:ext uri="{FF2B5EF4-FFF2-40B4-BE49-F238E27FC236}">
                <a16:creationId xmlns:a16="http://schemas.microsoft.com/office/drawing/2014/main" id="{844F6BBE-852B-475E-D331-3C6A23A85464}"/>
              </a:ext>
            </a:extLst>
          </p:cNvPr>
          <p:cNvSpPr>
            <a:spLocks noGrp="1"/>
          </p:cNvSpPr>
          <p:nvPr>
            <p:ph sz="half" idx="1"/>
          </p:nvPr>
        </p:nvSpPr>
        <p:spPr>
          <a:xfrm>
            <a:off x="1866145" y="622614"/>
            <a:ext cx="3543550" cy="2084919"/>
          </a:xfrm>
        </p:spPr>
        <p:txBody>
          <a:bodyPr>
            <a:normAutofit/>
          </a:bodyPr>
          <a:lstStyle/>
          <a:p>
            <a:pPr marL="135331" indent="-135331" defTabSz="676656">
              <a:spcBef>
                <a:spcPts val="888"/>
              </a:spcBef>
            </a:pPr>
            <a:r>
              <a:rPr lang="en-GB" sz="1600" kern="1200" dirty="0">
                <a:solidFill>
                  <a:schemeClr val="tx1"/>
                </a:solidFill>
                <a:cs typeface="Aldhabi" panose="020F0502020204030204" pitchFamily="2" charset="-78"/>
              </a:rPr>
              <a:t>SQL QUERY</a:t>
            </a:r>
            <a:r>
              <a:rPr lang="en-GB" sz="1600" kern="1200" dirty="0">
                <a:solidFill>
                  <a:schemeClr val="tx1"/>
                </a:solidFill>
                <a:ea typeface="+mn-ea"/>
                <a:cs typeface="Aparajita" panose="02020603050405020304" pitchFamily="18" charset="0"/>
              </a:rPr>
              <a:t>:</a:t>
            </a:r>
          </a:p>
          <a:p>
            <a:endParaRPr lang="en-GB" b="1" dirty="0">
              <a:latin typeface="Aparajita" panose="02020603050405020304" pitchFamily="18" charset="0"/>
              <a:cs typeface="Aparajita" panose="02020603050405020304" pitchFamily="18" charset="0"/>
            </a:endParaRPr>
          </a:p>
        </p:txBody>
      </p:sp>
      <p:pic>
        <p:nvPicPr>
          <p:cNvPr id="6" name="Content Placeholder 5">
            <a:extLst>
              <a:ext uri="{FF2B5EF4-FFF2-40B4-BE49-F238E27FC236}">
                <a16:creationId xmlns:a16="http://schemas.microsoft.com/office/drawing/2014/main" id="{ABB6F22A-57B0-FF0D-1F59-A186FCBD73D4}"/>
              </a:ext>
            </a:extLst>
          </p:cNvPr>
          <p:cNvPicPr>
            <a:picLocks noGrp="1" noChangeAspect="1"/>
          </p:cNvPicPr>
          <p:nvPr>
            <p:ph sz="half" idx="2"/>
          </p:nvPr>
        </p:nvPicPr>
        <p:blipFill>
          <a:blip r:embed="rId6"/>
          <a:stretch>
            <a:fillRect/>
          </a:stretch>
        </p:blipFill>
        <p:spPr>
          <a:xfrm>
            <a:off x="1866145" y="2757454"/>
            <a:ext cx="2839206" cy="638892"/>
          </a:xfrm>
        </p:spPr>
      </p:pic>
      <p:graphicFrame>
        <p:nvGraphicFramePr>
          <p:cNvPr id="7" name="Chart 6">
            <a:extLst>
              <a:ext uri="{FF2B5EF4-FFF2-40B4-BE49-F238E27FC236}">
                <a16:creationId xmlns:a16="http://schemas.microsoft.com/office/drawing/2014/main" id="{331E70F7-F6A5-7BD1-46C3-13CB96AEC5B0}"/>
              </a:ext>
            </a:extLst>
          </p:cNvPr>
          <p:cNvGraphicFramePr>
            <a:graphicFrameLocks/>
          </p:cNvGraphicFramePr>
          <p:nvPr>
            <p:extLst>
              <p:ext uri="{D42A27DB-BD31-4B8C-83A1-F6EECF244321}">
                <p14:modId xmlns:p14="http://schemas.microsoft.com/office/powerpoint/2010/main" val="844815187"/>
              </p:ext>
            </p:extLst>
          </p:nvPr>
        </p:nvGraphicFramePr>
        <p:xfrm>
          <a:off x="6465706" y="1609725"/>
          <a:ext cx="3543550" cy="2640315"/>
        </p:xfrm>
        <a:graphic>
          <a:graphicData uri="http://schemas.openxmlformats.org/drawingml/2006/chart">
            <c:chart xmlns:c="http://schemas.openxmlformats.org/drawingml/2006/chart" xmlns:r="http://schemas.openxmlformats.org/officeDocument/2006/relationships" r:id="rId7"/>
          </a:graphicData>
        </a:graphic>
      </p:graphicFrame>
      <p:sp>
        <p:nvSpPr>
          <p:cNvPr id="8" name="TextBox 7">
            <a:extLst>
              <a:ext uri="{FF2B5EF4-FFF2-40B4-BE49-F238E27FC236}">
                <a16:creationId xmlns:a16="http://schemas.microsoft.com/office/drawing/2014/main" id="{D9AB04A7-13A8-2A8E-6683-3D2A308EBCD6}"/>
              </a:ext>
            </a:extLst>
          </p:cNvPr>
          <p:cNvSpPr txBox="1"/>
          <p:nvPr/>
        </p:nvSpPr>
        <p:spPr>
          <a:xfrm>
            <a:off x="8834563" y="2319541"/>
            <a:ext cx="1038403" cy="579261"/>
          </a:xfrm>
          <a:prstGeom prst="rect">
            <a:avLst/>
          </a:prstGeom>
          <a:noFill/>
        </p:spPr>
        <p:txBody>
          <a:bodyPr wrap="square" rtlCol="0">
            <a:spAutoFit/>
          </a:bodyPr>
          <a:lstStyle/>
          <a:p>
            <a:pPr defTabSz="338328">
              <a:spcAft>
                <a:spcPts val="600"/>
              </a:spcAft>
            </a:pPr>
            <a:r>
              <a:rPr lang="en-GB" sz="1332" kern="1200">
                <a:solidFill>
                  <a:schemeClr val="tx1"/>
                </a:solidFill>
                <a:latin typeface="+mn-lt"/>
                <a:ea typeface="+mn-ea"/>
                <a:cs typeface="+mn-cs"/>
              </a:rPr>
              <a:t>A-2021</a:t>
            </a:r>
          </a:p>
          <a:p>
            <a:pPr defTabSz="338328">
              <a:spcAft>
                <a:spcPts val="600"/>
              </a:spcAft>
            </a:pPr>
            <a:r>
              <a:rPr lang="en-GB" sz="1332" kern="1200">
                <a:solidFill>
                  <a:schemeClr val="tx1"/>
                </a:solidFill>
                <a:latin typeface="+mn-lt"/>
                <a:ea typeface="+mn-ea"/>
                <a:cs typeface="+mn-cs"/>
              </a:rPr>
              <a:t>B-2020</a:t>
            </a:r>
            <a:endParaRPr lang="en-IN"/>
          </a:p>
        </p:txBody>
      </p:sp>
      <p:sp>
        <p:nvSpPr>
          <p:cNvPr id="9" name="TextBox 8">
            <a:extLst>
              <a:ext uri="{FF2B5EF4-FFF2-40B4-BE49-F238E27FC236}">
                <a16:creationId xmlns:a16="http://schemas.microsoft.com/office/drawing/2014/main" id="{3D032BA3-519B-B4D1-D225-F66B539D9BFD}"/>
              </a:ext>
            </a:extLst>
          </p:cNvPr>
          <p:cNvSpPr txBox="1"/>
          <p:nvPr/>
        </p:nvSpPr>
        <p:spPr>
          <a:xfrm>
            <a:off x="1866145" y="3517158"/>
            <a:ext cx="4106030" cy="638893"/>
          </a:xfrm>
          <a:prstGeom prst="rect">
            <a:avLst/>
          </a:pr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defTabSz="338328">
              <a:spcAft>
                <a:spcPts val="600"/>
              </a:spcAft>
            </a:pPr>
            <a:r>
              <a:rPr lang="en-GB" sz="1776" b="1" kern="1200" dirty="0">
                <a:solidFill>
                  <a:schemeClr val="lt1"/>
                </a:solidFill>
                <a:latin typeface="Amasis MT Pro Medium" panose="020F0502020204030204" pitchFamily="18" charset="0"/>
                <a:cs typeface="Aparajita" panose="02020603050405020304" pitchFamily="18" charset="0"/>
              </a:rPr>
              <a:t>KEY TAKEAWAY</a:t>
            </a:r>
            <a:r>
              <a:rPr lang="en-GB" sz="1776" kern="1200" dirty="0">
                <a:solidFill>
                  <a:schemeClr val="lt1"/>
                </a:solidFill>
                <a:latin typeface="Aparajita" panose="02020603050405020304" pitchFamily="18" charset="0"/>
                <a:ea typeface="+mn-ea"/>
                <a:cs typeface="Aparajita" panose="02020603050405020304" pitchFamily="18" charset="0"/>
              </a:rPr>
              <a:t>: Unique products increased from 245 in 2020 to 334  in 2021 by 36%</a:t>
            </a:r>
            <a:endParaRPr lang="en-IN" sz="2400" dirty="0">
              <a:latin typeface="Aparajita" panose="02020603050405020304" pitchFamily="18" charset="0"/>
              <a:cs typeface="Aparajita" panose="02020603050405020304" pitchFamily="18" charset="0"/>
            </a:endParaRPr>
          </a:p>
        </p:txBody>
      </p:sp>
      <p:pic>
        <p:nvPicPr>
          <p:cNvPr id="11" name="Picture 10">
            <a:extLst>
              <a:ext uri="{FF2B5EF4-FFF2-40B4-BE49-F238E27FC236}">
                <a16:creationId xmlns:a16="http://schemas.microsoft.com/office/drawing/2014/main" id="{76894687-80FC-AC43-EA75-585703031BC7}"/>
              </a:ext>
            </a:extLst>
          </p:cNvPr>
          <p:cNvPicPr>
            <a:picLocks noChangeAspect="1"/>
          </p:cNvPicPr>
          <p:nvPr/>
        </p:nvPicPr>
        <p:blipFill>
          <a:blip r:embed="rId8"/>
          <a:stretch>
            <a:fillRect/>
          </a:stretch>
        </p:blipFill>
        <p:spPr>
          <a:xfrm>
            <a:off x="1970794" y="889177"/>
            <a:ext cx="8449555" cy="1008731"/>
          </a:xfrm>
          <a:prstGeom prst="rect">
            <a:avLst/>
          </a:prstGeom>
        </p:spPr>
      </p:pic>
      <p:sp>
        <p:nvSpPr>
          <p:cNvPr id="4" name="TextBox 3">
            <a:extLst>
              <a:ext uri="{FF2B5EF4-FFF2-40B4-BE49-F238E27FC236}">
                <a16:creationId xmlns:a16="http://schemas.microsoft.com/office/drawing/2014/main" id="{DFB18DC5-1C5D-E07F-B6F6-9CFB433248A0}"/>
              </a:ext>
            </a:extLst>
          </p:cNvPr>
          <p:cNvSpPr txBox="1"/>
          <p:nvPr/>
        </p:nvSpPr>
        <p:spPr>
          <a:xfrm>
            <a:off x="1970794" y="1990725"/>
            <a:ext cx="1772531" cy="369332"/>
          </a:xfrm>
          <a:prstGeom prst="rect">
            <a:avLst/>
          </a:prstGeom>
          <a:noFill/>
        </p:spPr>
        <p:txBody>
          <a:bodyPr wrap="square" rtlCol="0">
            <a:spAutoFit/>
          </a:bodyPr>
          <a:lstStyle/>
          <a:p>
            <a:r>
              <a:rPr lang="en-GB" dirty="0"/>
              <a:t>Insights:</a:t>
            </a:r>
            <a:endParaRPr lang="en-IN" dirty="0"/>
          </a:p>
        </p:txBody>
      </p:sp>
      <p:pic>
        <p:nvPicPr>
          <p:cNvPr id="5" name="Picture 4" descr="A picture containing graphics, design&#10;&#10;Description automatically generated">
            <a:extLst>
              <a:ext uri="{FF2B5EF4-FFF2-40B4-BE49-F238E27FC236}">
                <a16:creationId xmlns:a16="http://schemas.microsoft.com/office/drawing/2014/main" id="{173C8AF7-0711-D0FC-66A7-F9B17999D03C}"/>
              </a:ext>
            </a:extLst>
          </p:cNvPr>
          <p:cNvPicPr>
            <a:picLocks noChangeAspect="1"/>
          </p:cNvPicPr>
          <p:nvPr/>
        </p:nvPicPr>
        <p:blipFill rotWithShape="1">
          <a:blip r:embed="rId9"/>
          <a:srcRect t="15119" b="12430"/>
          <a:stretch/>
        </p:blipFill>
        <p:spPr>
          <a:xfrm>
            <a:off x="169838" y="112903"/>
            <a:ext cx="1037526" cy="734784"/>
          </a:xfrm>
          <a:prstGeom prst="rect">
            <a:avLst/>
          </a:prstGeom>
        </p:spPr>
      </p:pic>
    </p:spTree>
    <p:extLst>
      <p:ext uri="{BB962C8B-B14F-4D97-AF65-F5344CB8AC3E}">
        <p14:creationId xmlns:p14="http://schemas.microsoft.com/office/powerpoint/2010/main" val="120769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22">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4" name="Oval 23">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6" name="Rectangle 25">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04044-67C0-9608-6A4F-B99260E1A8D7}"/>
              </a:ext>
            </a:extLst>
          </p:cNvPr>
          <p:cNvSpPr>
            <a:spLocks noGrp="1"/>
          </p:cNvSpPr>
          <p:nvPr>
            <p:ph type="title"/>
          </p:nvPr>
        </p:nvSpPr>
        <p:spPr>
          <a:xfrm>
            <a:off x="8479777" y="639763"/>
            <a:ext cx="3046073" cy="5177377"/>
          </a:xfrm>
          <a:ln>
            <a:noFill/>
          </a:ln>
        </p:spPr>
        <p:txBody>
          <a:bodyPr vert="horz" lIns="91440" tIns="45720" rIns="91440" bIns="45720" rtlCol="0" anchor="ctr">
            <a:normAutofit/>
          </a:bodyPr>
          <a:lstStyle/>
          <a:p>
            <a:r>
              <a:rPr lang="en-US" sz="2800"/>
              <a:t>Q3. Provide a report with all the unique product counts for each segment and sort them in descending order of product counts. The final output contains 2 fields-1)segment2)product_count</a:t>
            </a:r>
          </a:p>
        </p:txBody>
      </p:sp>
      <p:grpSp>
        <p:nvGrpSpPr>
          <p:cNvPr id="28" name="Group 27">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9" name="Oval 28">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Content Placeholder 2">
            <a:extLst>
              <a:ext uri="{FF2B5EF4-FFF2-40B4-BE49-F238E27FC236}">
                <a16:creationId xmlns:a16="http://schemas.microsoft.com/office/drawing/2014/main" id="{844F6BBE-852B-475E-D331-3C6A23A85464}"/>
              </a:ext>
            </a:extLst>
          </p:cNvPr>
          <p:cNvSpPr>
            <a:spLocks noGrp="1"/>
          </p:cNvSpPr>
          <p:nvPr>
            <p:ph sz="half" idx="1"/>
          </p:nvPr>
        </p:nvSpPr>
        <p:spPr>
          <a:xfrm>
            <a:off x="442472" y="723345"/>
            <a:ext cx="3080742" cy="1812616"/>
          </a:xfrm>
        </p:spPr>
        <p:txBody>
          <a:bodyPr>
            <a:normAutofit/>
          </a:bodyPr>
          <a:lstStyle/>
          <a:p>
            <a:pPr marL="117043" indent="-117043" defTabSz="585216">
              <a:spcBef>
                <a:spcPts val="768"/>
              </a:spcBef>
            </a:pPr>
            <a:r>
              <a:rPr lang="en-GB" sz="1600" kern="1200" dirty="0">
                <a:solidFill>
                  <a:schemeClr val="tx1"/>
                </a:solidFill>
                <a:ea typeface="+mn-ea"/>
                <a:cs typeface="Aparajita" panose="02020603050405020304" pitchFamily="18" charset="0"/>
              </a:rPr>
              <a:t>SQL QUERY</a:t>
            </a:r>
            <a:r>
              <a:rPr lang="en-GB" sz="1600" kern="1200" dirty="0">
                <a:solidFill>
                  <a:schemeClr val="tx1"/>
                </a:solidFill>
                <a:latin typeface="Aparajita" panose="02020603050405020304" pitchFamily="18" charset="0"/>
                <a:ea typeface="+mn-ea"/>
                <a:cs typeface="Aparajita" panose="02020603050405020304" pitchFamily="18" charset="0"/>
              </a:rPr>
              <a:t>:</a:t>
            </a:r>
            <a:endParaRPr lang="en-GB" sz="2800" dirty="0">
              <a:latin typeface="Aparajita" panose="02020603050405020304" pitchFamily="18" charset="0"/>
              <a:cs typeface="Aparajita" panose="02020603050405020304" pitchFamily="18" charset="0"/>
            </a:endParaRPr>
          </a:p>
        </p:txBody>
      </p:sp>
      <p:sp>
        <p:nvSpPr>
          <p:cNvPr id="9" name="TextBox 8">
            <a:extLst>
              <a:ext uri="{FF2B5EF4-FFF2-40B4-BE49-F238E27FC236}">
                <a16:creationId xmlns:a16="http://schemas.microsoft.com/office/drawing/2014/main" id="{3D032BA3-519B-B4D1-D225-F66B539D9BFD}"/>
              </a:ext>
            </a:extLst>
          </p:cNvPr>
          <p:cNvSpPr txBox="1"/>
          <p:nvPr/>
        </p:nvSpPr>
        <p:spPr>
          <a:xfrm>
            <a:off x="384638" y="4779420"/>
            <a:ext cx="3587264" cy="1077218"/>
          </a:xfrm>
          <a:prstGeom prst="rect">
            <a:avLst/>
          </a:pr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defTabSz="292608">
              <a:spcAft>
                <a:spcPts val="600"/>
              </a:spcAft>
            </a:pPr>
            <a:r>
              <a:rPr lang="en-GB" sz="1536" b="1" kern="1200" dirty="0">
                <a:solidFill>
                  <a:schemeClr val="lt1"/>
                </a:solidFill>
                <a:latin typeface="Amasis MT Pro Medium" panose="02040604050005020304" pitchFamily="18" charset="0"/>
                <a:cs typeface="Aparajita" panose="02020603050405020304" pitchFamily="18" charset="0"/>
              </a:rPr>
              <a:t>KEY TAKEAWAY</a:t>
            </a:r>
            <a:r>
              <a:rPr lang="en-GB" sz="1536" kern="1200" dirty="0">
                <a:solidFill>
                  <a:schemeClr val="lt1"/>
                </a:solidFill>
                <a:latin typeface="Amasis MT Pro Medium" panose="02040604050005020304" pitchFamily="18" charset="0"/>
                <a:cs typeface="Aparajita" panose="02020603050405020304" pitchFamily="18" charset="0"/>
              </a:rPr>
              <a:t>: </a:t>
            </a:r>
            <a:r>
              <a:rPr lang="en-GB" sz="1600" kern="1200" dirty="0">
                <a:solidFill>
                  <a:schemeClr val="lt1"/>
                </a:solidFill>
                <a:latin typeface="Aparajita" panose="02020603050405020304" pitchFamily="18" charset="0"/>
                <a:ea typeface="+mn-ea"/>
                <a:cs typeface="Aparajita" panose="02020603050405020304" pitchFamily="18" charset="0"/>
              </a:rPr>
              <a:t>Maximum products are  from notebook segment   followed by accessories. The least number of products are from  networking segment</a:t>
            </a:r>
            <a:endParaRPr lang="en-IN" sz="1600" dirty="0">
              <a:latin typeface="Aparajita" panose="02020603050405020304" pitchFamily="18" charset="0"/>
              <a:cs typeface="Aparajita" panose="02020603050405020304" pitchFamily="18" charset="0"/>
            </a:endParaRPr>
          </a:p>
        </p:txBody>
      </p:sp>
      <p:pic>
        <p:nvPicPr>
          <p:cNvPr id="5" name="Picture 4">
            <a:extLst>
              <a:ext uri="{FF2B5EF4-FFF2-40B4-BE49-F238E27FC236}">
                <a16:creationId xmlns:a16="http://schemas.microsoft.com/office/drawing/2014/main" id="{5E45EEC0-C846-E553-A495-8477AD647CEE}"/>
              </a:ext>
            </a:extLst>
          </p:cNvPr>
          <p:cNvPicPr>
            <a:picLocks noChangeAspect="1"/>
          </p:cNvPicPr>
          <p:nvPr/>
        </p:nvPicPr>
        <p:blipFill>
          <a:blip r:embed="rId6"/>
          <a:stretch>
            <a:fillRect/>
          </a:stretch>
        </p:blipFill>
        <p:spPr>
          <a:xfrm>
            <a:off x="478102" y="2591523"/>
            <a:ext cx="2082961" cy="1909850"/>
          </a:xfrm>
          <a:prstGeom prst="rect">
            <a:avLst/>
          </a:prstGeom>
        </p:spPr>
      </p:pic>
      <p:graphicFrame>
        <p:nvGraphicFramePr>
          <p:cNvPr id="14" name="Chart 13">
            <a:extLst>
              <a:ext uri="{FF2B5EF4-FFF2-40B4-BE49-F238E27FC236}">
                <a16:creationId xmlns:a16="http://schemas.microsoft.com/office/drawing/2014/main" id="{3ACA63BC-FF4A-E2A8-F736-C7CB4A3ADA49}"/>
              </a:ext>
            </a:extLst>
          </p:cNvPr>
          <p:cNvGraphicFramePr>
            <a:graphicFrameLocks/>
          </p:cNvGraphicFramePr>
          <p:nvPr>
            <p:extLst>
              <p:ext uri="{D42A27DB-BD31-4B8C-83A1-F6EECF244321}">
                <p14:modId xmlns:p14="http://schemas.microsoft.com/office/powerpoint/2010/main" val="2747937395"/>
              </p:ext>
            </p:extLst>
          </p:nvPr>
        </p:nvGraphicFramePr>
        <p:xfrm>
          <a:off x="3971902" y="2974453"/>
          <a:ext cx="2962252" cy="190985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Chart 14">
            <a:extLst>
              <a:ext uri="{FF2B5EF4-FFF2-40B4-BE49-F238E27FC236}">
                <a16:creationId xmlns:a16="http://schemas.microsoft.com/office/drawing/2014/main" id="{3ACA63BC-FF4A-E2A8-F736-C7CB4A3ADA49}"/>
              </a:ext>
            </a:extLst>
          </p:cNvPr>
          <p:cNvGraphicFramePr>
            <a:graphicFrameLocks/>
          </p:cNvGraphicFramePr>
          <p:nvPr>
            <p:extLst>
              <p:ext uri="{D42A27DB-BD31-4B8C-83A1-F6EECF244321}">
                <p14:modId xmlns:p14="http://schemas.microsoft.com/office/powerpoint/2010/main" val="1904235857"/>
              </p:ext>
            </p:extLst>
          </p:nvPr>
        </p:nvGraphicFramePr>
        <p:xfrm>
          <a:off x="3844947" y="2591523"/>
          <a:ext cx="3692311" cy="3152052"/>
        </p:xfrm>
        <a:graphic>
          <a:graphicData uri="http://schemas.openxmlformats.org/drawingml/2006/chart">
            <c:chart xmlns:c="http://schemas.openxmlformats.org/drawingml/2006/chart" xmlns:r="http://schemas.openxmlformats.org/officeDocument/2006/relationships" r:id="rId8"/>
          </a:graphicData>
        </a:graphic>
      </p:graphicFrame>
      <p:pic>
        <p:nvPicPr>
          <p:cNvPr id="17" name="Picture 16">
            <a:extLst>
              <a:ext uri="{FF2B5EF4-FFF2-40B4-BE49-F238E27FC236}">
                <a16:creationId xmlns:a16="http://schemas.microsoft.com/office/drawing/2014/main" id="{1D16FB77-48A5-31B6-D76A-FB67CBE06828}"/>
              </a:ext>
            </a:extLst>
          </p:cNvPr>
          <p:cNvPicPr>
            <a:picLocks noChangeAspect="1"/>
          </p:cNvPicPr>
          <p:nvPr/>
        </p:nvPicPr>
        <p:blipFill>
          <a:blip r:embed="rId9"/>
          <a:stretch>
            <a:fillRect/>
          </a:stretch>
        </p:blipFill>
        <p:spPr>
          <a:xfrm>
            <a:off x="478102" y="1080135"/>
            <a:ext cx="6456052" cy="795767"/>
          </a:xfrm>
          <a:prstGeom prst="rect">
            <a:avLst/>
          </a:prstGeom>
        </p:spPr>
      </p:pic>
      <p:sp>
        <p:nvSpPr>
          <p:cNvPr id="4" name="TextBox 3">
            <a:extLst>
              <a:ext uri="{FF2B5EF4-FFF2-40B4-BE49-F238E27FC236}">
                <a16:creationId xmlns:a16="http://schemas.microsoft.com/office/drawing/2014/main" id="{D54BF423-7222-69FD-DA26-23920D631B5A}"/>
              </a:ext>
            </a:extLst>
          </p:cNvPr>
          <p:cNvSpPr txBox="1"/>
          <p:nvPr/>
        </p:nvSpPr>
        <p:spPr>
          <a:xfrm>
            <a:off x="478102" y="2009744"/>
            <a:ext cx="1772531" cy="369332"/>
          </a:xfrm>
          <a:prstGeom prst="rect">
            <a:avLst/>
          </a:prstGeom>
          <a:noFill/>
        </p:spPr>
        <p:txBody>
          <a:bodyPr wrap="square" rtlCol="0">
            <a:spAutoFit/>
          </a:bodyPr>
          <a:lstStyle/>
          <a:p>
            <a:r>
              <a:rPr lang="en-GB" dirty="0"/>
              <a:t>Insights:</a:t>
            </a:r>
            <a:endParaRPr lang="en-IN" dirty="0"/>
          </a:p>
        </p:txBody>
      </p:sp>
      <p:pic>
        <p:nvPicPr>
          <p:cNvPr id="6" name="Picture 5" descr="A picture containing graphics, design&#10;&#10;Description automatically generated">
            <a:extLst>
              <a:ext uri="{FF2B5EF4-FFF2-40B4-BE49-F238E27FC236}">
                <a16:creationId xmlns:a16="http://schemas.microsoft.com/office/drawing/2014/main" id="{053AD02A-0AC3-E544-9092-299AA7F99AEA}"/>
              </a:ext>
            </a:extLst>
          </p:cNvPr>
          <p:cNvPicPr>
            <a:picLocks noChangeAspect="1"/>
          </p:cNvPicPr>
          <p:nvPr/>
        </p:nvPicPr>
        <p:blipFill rotWithShape="1">
          <a:blip r:embed="rId10"/>
          <a:srcRect t="15119" b="12430"/>
          <a:stretch/>
        </p:blipFill>
        <p:spPr>
          <a:xfrm>
            <a:off x="6601755" y="153886"/>
            <a:ext cx="1037526" cy="734784"/>
          </a:xfrm>
          <a:prstGeom prst="rect">
            <a:avLst/>
          </a:prstGeom>
        </p:spPr>
      </p:pic>
    </p:spTree>
    <p:extLst>
      <p:ext uri="{BB962C8B-B14F-4D97-AF65-F5344CB8AC3E}">
        <p14:creationId xmlns:p14="http://schemas.microsoft.com/office/powerpoint/2010/main" val="151692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2" name="Oval 21">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4" name="Rectangle 23">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04044-67C0-9608-6A4F-B99260E1A8D7}"/>
              </a:ext>
            </a:extLst>
          </p:cNvPr>
          <p:cNvSpPr>
            <a:spLocks noGrp="1"/>
          </p:cNvSpPr>
          <p:nvPr>
            <p:ph type="title"/>
          </p:nvPr>
        </p:nvSpPr>
        <p:spPr>
          <a:xfrm>
            <a:off x="8479777" y="639763"/>
            <a:ext cx="3046073" cy="5177377"/>
          </a:xfrm>
          <a:ln>
            <a:noFill/>
          </a:ln>
        </p:spPr>
        <p:txBody>
          <a:bodyPr vert="horz" lIns="91440" tIns="45720" rIns="91440" bIns="45720" rtlCol="0" anchor="ctr">
            <a:normAutofit/>
          </a:bodyPr>
          <a:lstStyle/>
          <a:p>
            <a:r>
              <a:rPr lang="en-US" sz="2800" dirty="0"/>
              <a:t>Q4. Follow-up: Which segment had the most increase in unique products in 2021 vs 2020? The final output contains these fields:- segment, product_count_2020,product_count_2021,difference</a:t>
            </a:r>
          </a:p>
        </p:txBody>
      </p:sp>
      <p:grpSp>
        <p:nvGrpSpPr>
          <p:cNvPr id="26" name="Group 25">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Content Placeholder 2">
            <a:extLst>
              <a:ext uri="{FF2B5EF4-FFF2-40B4-BE49-F238E27FC236}">
                <a16:creationId xmlns:a16="http://schemas.microsoft.com/office/drawing/2014/main" id="{844F6BBE-852B-475E-D331-3C6A23A85464}"/>
              </a:ext>
            </a:extLst>
          </p:cNvPr>
          <p:cNvSpPr>
            <a:spLocks noGrp="1"/>
          </p:cNvSpPr>
          <p:nvPr>
            <p:ph sz="half" idx="1"/>
          </p:nvPr>
        </p:nvSpPr>
        <p:spPr>
          <a:xfrm>
            <a:off x="444747" y="639763"/>
            <a:ext cx="3080742" cy="1812616"/>
          </a:xfrm>
        </p:spPr>
        <p:txBody>
          <a:bodyPr>
            <a:normAutofit/>
          </a:bodyPr>
          <a:lstStyle/>
          <a:p>
            <a:pPr marL="117043" indent="-117043" defTabSz="585216">
              <a:spcBef>
                <a:spcPts val="768"/>
              </a:spcBef>
            </a:pPr>
            <a:r>
              <a:rPr lang="en-GB" sz="1600" kern="1200" dirty="0">
                <a:solidFill>
                  <a:schemeClr val="tx1"/>
                </a:solidFill>
                <a:ea typeface="+mn-ea"/>
                <a:cs typeface="Aparajita" panose="02020603050405020304" pitchFamily="18" charset="0"/>
              </a:rPr>
              <a:t>SQL QUERY</a:t>
            </a:r>
            <a:r>
              <a:rPr lang="en-GB" sz="1216" kern="1200" dirty="0">
                <a:solidFill>
                  <a:schemeClr val="tx1"/>
                </a:solidFill>
                <a:latin typeface="Aparajita" panose="02020603050405020304" pitchFamily="18" charset="0"/>
                <a:ea typeface="+mn-ea"/>
                <a:cs typeface="Aparajita" panose="02020603050405020304" pitchFamily="18" charset="0"/>
              </a:rPr>
              <a:t>:</a:t>
            </a:r>
          </a:p>
          <a:p>
            <a:endParaRPr lang="en-GB" sz="1900" dirty="0">
              <a:latin typeface="Aparajita" panose="02020603050405020304" pitchFamily="18" charset="0"/>
              <a:cs typeface="Aparajita" panose="02020603050405020304" pitchFamily="18" charset="0"/>
            </a:endParaRPr>
          </a:p>
        </p:txBody>
      </p:sp>
      <p:graphicFrame>
        <p:nvGraphicFramePr>
          <p:cNvPr id="14" name="Chart 13">
            <a:extLst>
              <a:ext uri="{FF2B5EF4-FFF2-40B4-BE49-F238E27FC236}">
                <a16:creationId xmlns:a16="http://schemas.microsoft.com/office/drawing/2014/main" id="{3ACA63BC-FF4A-E2A8-F736-C7CB4A3ADA49}"/>
              </a:ext>
            </a:extLst>
          </p:cNvPr>
          <p:cNvGraphicFramePr>
            <a:graphicFrameLocks/>
          </p:cNvGraphicFramePr>
          <p:nvPr>
            <p:extLst>
              <p:ext uri="{D42A27DB-BD31-4B8C-83A1-F6EECF244321}">
                <p14:modId xmlns:p14="http://schemas.microsoft.com/office/powerpoint/2010/main" val="68260249"/>
              </p:ext>
            </p:extLst>
          </p:nvPr>
        </p:nvGraphicFramePr>
        <p:xfrm>
          <a:off x="3971902" y="2919648"/>
          <a:ext cx="2962252" cy="190985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Chart 14">
            <a:extLst>
              <a:ext uri="{FF2B5EF4-FFF2-40B4-BE49-F238E27FC236}">
                <a16:creationId xmlns:a16="http://schemas.microsoft.com/office/drawing/2014/main" id="{3ACA63BC-FF4A-E2A8-F736-C7CB4A3ADA49}"/>
              </a:ext>
            </a:extLst>
          </p:cNvPr>
          <p:cNvGraphicFramePr>
            <a:graphicFrameLocks/>
          </p:cNvGraphicFramePr>
          <p:nvPr>
            <p:extLst>
              <p:ext uri="{D42A27DB-BD31-4B8C-83A1-F6EECF244321}">
                <p14:modId xmlns:p14="http://schemas.microsoft.com/office/powerpoint/2010/main" val="2093465792"/>
              </p:ext>
            </p:extLst>
          </p:nvPr>
        </p:nvGraphicFramePr>
        <p:xfrm>
          <a:off x="3844948" y="2919648"/>
          <a:ext cx="3349602" cy="1843601"/>
        </p:xfrm>
        <a:graphic>
          <a:graphicData uri="http://schemas.openxmlformats.org/drawingml/2006/chart">
            <c:chart xmlns:c="http://schemas.openxmlformats.org/drawingml/2006/chart" xmlns:r="http://schemas.openxmlformats.org/officeDocument/2006/relationships" r:id="rId7"/>
          </a:graphicData>
        </a:graphic>
      </p:graphicFrame>
      <p:pic>
        <p:nvPicPr>
          <p:cNvPr id="5" name="Picture 4">
            <a:extLst>
              <a:ext uri="{FF2B5EF4-FFF2-40B4-BE49-F238E27FC236}">
                <a16:creationId xmlns:a16="http://schemas.microsoft.com/office/drawing/2014/main" id="{8D3AB935-3761-2252-D5CE-47F50872D6C7}"/>
              </a:ext>
            </a:extLst>
          </p:cNvPr>
          <p:cNvPicPr>
            <a:picLocks noChangeAspect="1"/>
          </p:cNvPicPr>
          <p:nvPr/>
        </p:nvPicPr>
        <p:blipFill>
          <a:blip r:embed="rId8"/>
          <a:stretch>
            <a:fillRect/>
          </a:stretch>
        </p:blipFill>
        <p:spPr>
          <a:xfrm>
            <a:off x="444747" y="1086189"/>
            <a:ext cx="6841378" cy="2732380"/>
          </a:xfrm>
          <a:prstGeom prst="rect">
            <a:avLst/>
          </a:prstGeom>
        </p:spPr>
      </p:pic>
      <p:pic>
        <p:nvPicPr>
          <p:cNvPr id="8" name="Content Placeholder 4">
            <a:extLst>
              <a:ext uri="{FF2B5EF4-FFF2-40B4-BE49-F238E27FC236}">
                <a16:creationId xmlns:a16="http://schemas.microsoft.com/office/drawing/2014/main" id="{B3753CD2-EE5B-8E61-50B8-5810D39CBFD1}"/>
              </a:ext>
            </a:extLst>
          </p:cNvPr>
          <p:cNvPicPr>
            <a:picLocks noChangeAspect="1"/>
          </p:cNvPicPr>
          <p:nvPr/>
        </p:nvPicPr>
        <p:blipFill>
          <a:blip r:embed="rId9"/>
          <a:stretch>
            <a:fillRect/>
          </a:stretch>
        </p:blipFill>
        <p:spPr>
          <a:xfrm>
            <a:off x="444747" y="4472097"/>
            <a:ext cx="5274976" cy="1786777"/>
          </a:xfrm>
          <a:prstGeom prst="rect">
            <a:avLst/>
          </a:prstGeom>
        </p:spPr>
      </p:pic>
      <p:sp>
        <p:nvSpPr>
          <p:cNvPr id="10" name="TextBox 9">
            <a:extLst>
              <a:ext uri="{FF2B5EF4-FFF2-40B4-BE49-F238E27FC236}">
                <a16:creationId xmlns:a16="http://schemas.microsoft.com/office/drawing/2014/main" id="{5AF727AC-C05E-ED81-E293-2D44C13D2524}"/>
              </a:ext>
            </a:extLst>
          </p:cNvPr>
          <p:cNvSpPr txBox="1"/>
          <p:nvPr/>
        </p:nvSpPr>
        <p:spPr>
          <a:xfrm>
            <a:off x="444747" y="3960667"/>
            <a:ext cx="1772531" cy="369332"/>
          </a:xfrm>
          <a:prstGeom prst="rect">
            <a:avLst/>
          </a:prstGeom>
          <a:noFill/>
        </p:spPr>
        <p:txBody>
          <a:bodyPr wrap="square" rtlCol="0">
            <a:spAutoFit/>
          </a:bodyPr>
          <a:lstStyle/>
          <a:p>
            <a:r>
              <a:rPr lang="en-GB" dirty="0"/>
              <a:t>Insights:</a:t>
            </a:r>
            <a:endParaRPr lang="en-IN" dirty="0"/>
          </a:p>
        </p:txBody>
      </p:sp>
      <p:pic>
        <p:nvPicPr>
          <p:cNvPr id="11" name="Picture 10" descr="A picture containing graphics, design&#10;&#10;Description automatically generated">
            <a:extLst>
              <a:ext uri="{FF2B5EF4-FFF2-40B4-BE49-F238E27FC236}">
                <a16:creationId xmlns:a16="http://schemas.microsoft.com/office/drawing/2014/main" id="{0FB80A32-7959-2C32-EBF7-FA155C24CD7D}"/>
              </a:ext>
            </a:extLst>
          </p:cNvPr>
          <p:cNvPicPr>
            <a:picLocks noChangeAspect="1"/>
          </p:cNvPicPr>
          <p:nvPr/>
        </p:nvPicPr>
        <p:blipFill rotWithShape="1">
          <a:blip r:embed="rId10"/>
          <a:srcRect t="15119" b="12430"/>
          <a:stretch/>
        </p:blipFill>
        <p:spPr>
          <a:xfrm>
            <a:off x="6248599" y="141509"/>
            <a:ext cx="1037526" cy="734784"/>
          </a:xfrm>
          <a:prstGeom prst="rect">
            <a:avLst/>
          </a:prstGeom>
        </p:spPr>
      </p:pic>
    </p:spTree>
    <p:extLst>
      <p:ext uri="{BB962C8B-B14F-4D97-AF65-F5344CB8AC3E}">
        <p14:creationId xmlns:p14="http://schemas.microsoft.com/office/powerpoint/2010/main" val="165193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1">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graphicFrame>
        <p:nvGraphicFramePr>
          <p:cNvPr id="6" name="Content Placeholder 5">
            <a:extLst>
              <a:ext uri="{FF2B5EF4-FFF2-40B4-BE49-F238E27FC236}">
                <a16:creationId xmlns:a16="http://schemas.microsoft.com/office/drawing/2014/main" id="{ABFA39A7-F55E-E8A5-DBEC-922B158D7A28}"/>
              </a:ext>
            </a:extLst>
          </p:cNvPr>
          <p:cNvGraphicFramePr>
            <a:graphicFrameLocks noGrp="1"/>
          </p:cNvGraphicFramePr>
          <p:nvPr>
            <p:ph sz="half" idx="2"/>
            <p:extLst>
              <p:ext uri="{D42A27DB-BD31-4B8C-83A1-F6EECF244321}">
                <p14:modId xmlns:p14="http://schemas.microsoft.com/office/powerpoint/2010/main" val="787974028"/>
              </p:ext>
            </p:extLst>
          </p:nvPr>
        </p:nvGraphicFramePr>
        <p:xfrm>
          <a:off x="899003" y="884859"/>
          <a:ext cx="5096569" cy="4264442"/>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7A400FA8-8F48-34B6-D1F1-9C5130F5BD7C}"/>
              </a:ext>
            </a:extLst>
          </p:cNvPr>
          <p:cNvSpPr txBox="1"/>
          <p:nvPr/>
        </p:nvSpPr>
        <p:spPr>
          <a:xfrm>
            <a:off x="6307834" y="1551224"/>
            <a:ext cx="5192594" cy="1041504"/>
          </a:xfrm>
          <a:prstGeom prst="rect">
            <a:avLst/>
          </a:pr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defTabSz="489204">
              <a:spcAft>
                <a:spcPts val="600"/>
              </a:spcAft>
            </a:pPr>
            <a:r>
              <a:rPr lang="en-GB" b="1" kern="1200" dirty="0">
                <a:solidFill>
                  <a:schemeClr val="lt1"/>
                </a:solidFill>
                <a:latin typeface="Amasis MT Pro Medium" panose="02040604050005020304" pitchFamily="18" charset="0"/>
                <a:cs typeface="Aparajita" panose="02020603050405020304" pitchFamily="18" charset="0"/>
              </a:rPr>
              <a:t>KEY TAKEAWAY</a:t>
            </a:r>
            <a:r>
              <a:rPr lang="en-GB" sz="2568" kern="1200" dirty="0">
                <a:solidFill>
                  <a:schemeClr val="lt1"/>
                </a:solidFill>
                <a:latin typeface="Aparajita" panose="02020603050405020304" pitchFamily="18" charset="0"/>
                <a:ea typeface="+mn-ea"/>
                <a:cs typeface="Aparajita" panose="02020603050405020304" pitchFamily="18" charset="0"/>
              </a:rPr>
              <a:t>: </a:t>
            </a:r>
            <a:r>
              <a:rPr lang="en-GB" kern="1200" dirty="0">
                <a:solidFill>
                  <a:schemeClr val="lt1"/>
                </a:solidFill>
                <a:latin typeface="Aparajita" panose="02020603050405020304" pitchFamily="18" charset="0"/>
                <a:cs typeface="Aparajita" panose="02020603050405020304" pitchFamily="18" charset="0"/>
              </a:rPr>
              <a:t>The number of products in accessories increased the most from 2020 to 2021 followed by notebook and </a:t>
            </a:r>
            <a:r>
              <a:rPr lang="en-GB" kern="1200" dirty="0" err="1">
                <a:solidFill>
                  <a:schemeClr val="lt1"/>
                </a:solidFill>
                <a:latin typeface="Aparajita" panose="02020603050405020304" pitchFamily="18" charset="0"/>
                <a:cs typeface="Aparajita" panose="02020603050405020304" pitchFamily="18" charset="0"/>
              </a:rPr>
              <a:t>peripherials</a:t>
            </a:r>
            <a:r>
              <a:rPr lang="en-GB" kern="1200" dirty="0">
                <a:solidFill>
                  <a:schemeClr val="lt1"/>
                </a:solidFill>
                <a:latin typeface="Aparajita" panose="02020603050405020304" pitchFamily="18" charset="0"/>
                <a:cs typeface="Aparajita" panose="02020603050405020304" pitchFamily="18" charset="0"/>
              </a:rPr>
              <a:t>.</a:t>
            </a:r>
            <a:endParaRPr lang="en-IN" dirty="0">
              <a:latin typeface="Aparajita" panose="02020603050405020304" pitchFamily="18" charset="0"/>
              <a:cs typeface="Aparajita" panose="02020603050405020304" pitchFamily="18" charset="0"/>
            </a:endParaRPr>
          </a:p>
        </p:txBody>
      </p:sp>
      <p:sp>
        <p:nvSpPr>
          <p:cNvPr id="9" name="Content Placeholder 8">
            <a:extLst>
              <a:ext uri="{FF2B5EF4-FFF2-40B4-BE49-F238E27FC236}">
                <a16:creationId xmlns:a16="http://schemas.microsoft.com/office/drawing/2014/main" id="{88C4A996-E755-3530-8E8E-500BE12A5787}"/>
              </a:ext>
            </a:extLst>
          </p:cNvPr>
          <p:cNvSpPr>
            <a:spLocks noGrp="1"/>
          </p:cNvSpPr>
          <p:nvPr>
            <p:ph sz="half" idx="1"/>
          </p:nvPr>
        </p:nvSpPr>
        <p:spPr/>
        <p:txBody>
          <a:bodyPr/>
          <a:lstStyle/>
          <a:p>
            <a:endParaRPr lang="en-IN" dirty="0"/>
          </a:p>
        </p:txBody>
      </p:sp>
    </p:spTree>
    <p:extLst>
      <p:ext uri="{BB962C8B-B14F-4D97-AF65-F5344CB8AC3E}">
        <p14:creationId xmlns:p14="http://schemas.microsoft.com/office/powerpoint/2010/main" val="46714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1" name="Oval 20">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23" name="Rectangle 22">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04044-67C0-9608-6A4F-B99260E1A8D7}"/>
              </a:ext>
            </a:extLst>
          </p:cNvPr>
          <p:cNvSpPr>
            <a:spLocks noGrp="1"/>
          </p:cNvSpPr>
          <p:nvPr>
            <p:ph type="title"/>
          </p:nvPr>
        </p:nvSpPr>
        <p:spPr>
          <a:xfrm>
            <a:off x="1069848" y="4846002"/>
            <a:ext cx="10058400" cy="1522993"/>
          </a:xfrm>
        </p:spPr>
        <p:txBody>
          <a:bodyPr vert="horz" lIns="91440" tIns="45720" rIns="91440" bIns="45720" rtlCol="0" anchor="ctr">
            <a:normAutofit/>
          </a:bodyPr>
          <a:lstStyle/>
          <a:p>
            <a:r>
              <a:rPr lang="en-US" sz="3300"/>
              <a:t>Q5. Get the products that have the highest and lowest manufacturing costs. The final output should contain these fields:- product_code, product, manufacturing_cost</a:t>
            </a:r>
          </a:p>
        </p:txBody>
      </p:sp>
      <p:grpSp>
        <p:nvGrpSpPr>
          <p:cNvPr id="27" name="Group 26">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9" name="Oval 28">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3" name="Content Placeholder 2">
            <a:extLst>
              <a:ext uri="{FF2B5EF4-FFF2-40B4-BE49-F238E27FC236}">
                <a16:creationId xmlns:a16="http://schemas.microsoft.com/office/drawing/2014/main" id="{844F6BBE-852B-475E-D331-3C6A23A85464}"/>
              </a:ext>
            </a:extLst>
          </p:cNvPr>
          <p:cNvSpPr>
            <a:spLocks noGrp="1"/>
          </p:cNvSpPr>
          <p:nvPr>
            <p:ph sz="half" idx="1"/>
          </p:nvPr>
        </p:nvSpPr>
        <p:spPr>
          <a:xfrm>
            <a:off x="1815892" y="489005"/>
            <a:ext cx="3111044" cy="1830445"/>
          </a:xfrm>
        </p:spPr>
        <p:txBody>
          <a:bodyPr>
            <a:normAutofit/>
          </a:bodyPr>
          <a:lstStyle/>
          <a:p>
            <a:pPr marL="118872" indent="-118872" defTabSz="594360">
              <a:spcBef>
                <a:spcPts val="780"/>
              </a:spcBef>
            </a:pPr>
            <a:r>
              <a:rPr lang="en-GB" sz="1300" kern="1200" dirty="0">
                <a:solidFill>
                  <a:schemeClr val="tx1"/>
                </a:solidFill>
                <a:ea typeface="+mn-ea"/>
                <a:cs typeface="Aparajita" panose="02020603050405020304" pitchFamily="18" charset="0"/>
              </a:rPr>
              <a:t>SQL QUERY:</a:t>
            </a:r>
            <a:endParaRPr lang="en-GB" sz="2000" dirty="0">
              <a:cs typeface="Aparajita" panose="02020603050405020304" pitchFamily="18" charset="0"/>
            </a:endParaRPr>
          </a:p>
        </p:txBody>
      </p:sp>
      <p:sp>
        <p:nvSpPr>
          <p:cNvPr id="9" name="TextBox 8">
            <a:extLst>
              <a:ext uri="{FF2B5EF4-FFF2-40B4-BE49-F238E27FC236}">
                <a16:creationId xmlns:a16="http://schemas.microsoft.com/office/drawing/2014/main" id="{3D032BA3-519B-B4D1-D225-F66B539D9BFD}"/>
              </a:ext>
            </a:extLst>
          </p:cNvPr>
          <p:cNvSpPr txBox="1"/>
          <p:nvPr/>
        </p:nvSpPr>
        <p:spPr>
          <a:xfrm>
            <a:off x="1839882" y="3667758"/>
            <a:ext cx="5608483" cy="923330"/>
          </a:xfrm>
          <a:prstGeom prst="rect">
            <a:avLst/>
          </a:pr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defTabSz="297180">
              <a:spcAft>
                <a:spcPts val="600"/>
              </a:spcAft>
            </a:pPr>
            <a:r>
              <a:rPr lang="en-GB" b="1" kern="1200" dirty="0">
                <a:solidFill>
                  <a:schemeClr val="lt1"/>
                </a:solidFill>
                <a:latin typeface="Amasis MT Pro Medium" panose="02040604050005020304" pitchFamily="18" charset="0"/>
                <a:cs typeface="Aparajita" panose="02020603050405020304" pitchFamily="18" charset="0"/>
              </a:rPr>
              <a:t>KEY TAKEAWAY</a:t>
            </a:r>
            <a:r>
              <a:rPr lang="en-GB" kern="1200" dirty="0">
                <a:solidFill>
                  <a:schemeClr val="lt1"/>
                </a:solidFill>
                <a:latin typeface="Aparajita" panose="02020603050405020304" pitchFamily="18" charset="0"/>
                <a:ea typeface="+mn-ea"/>
                <a:cs typeface="Aparajita" panose="02020603050405020304" pitchFamily="18" charset="0"/>
              </a:rPr>
              <a:t>: Highest   manufacturing cost is for AQ HOME Alin 1 Gen 2 and lowest manufacturing  cost is for AQ Master wired x1 Ms</a:t>
            </a:r>
            <a:endParaRPr lang="en-IN" dirty="0">
              <a:latin typeface="Aparajita" panose="02020603050405020304" pitchFamily="18" charset="0"/>
              <a:cs typeface="Aparajita" panose="02020603050405020304" pitchFamily="18" charset="0"/>
            </a:endParaRPr>
          </a:p>
        </p:txBody>
      </p:sp>
      <p:graphicFrame>
        <p:nvGraphicFramePr>
          <p:cNvPr id="14" name="Chart 13">
            <a:extLst>
              <a:ext uri="{FF2B5EF4-FFF2-40B4-BE49-F238E27FC236}">
                <a16:creationId xmlns:a16="http://schemas.microsoft.com/office/drawing/2014/main" id="{3ACA63BC-FF4A-E2A8-F736-C7CB4A3ADA49}"/>
              </a:ext>
            </a:extLst>
          </p:cNvPr>
          <p:cNvGraphicFramePr>
            <a:graphicFrameLocks/>
          </p:cNvGraphicFramePr>
          <p:nvPr>
            <p:extLst>
              <p:ext uri="{D42A27DB-BD31-4B8C-83A1-F6EECF244321}">
                <p14:modId xmlns:p14="http://schemas.microsoft.com/office/powerpoint/2010/main" val="1769861455"/>
              </p:ext>
            </p:extLst>
          </p:nvPr>
        </p:nvGraphicFramePr>
        <p:xfrm>
          <a:off x="6065461" y="1784496"/>
          <a:ext cx="2991389" cy="1928637"/>
        </p:xfrm>
        <a:graphic>
          <a:graphicData uri="http://schemas.openxmlformats.org/drawingml/2006/chart">
            <c:chart xmlns:c="http://schemas.openxmlformats.org/drawingml/2006/chart" xmlns:r="http://schemas.openxmlformats.org/officeDocument/2006/relationships" r:id="rId6"/>
          </a:graphicData>
        </a:graphic>
      </p:graphicFrame>
      <p:pic>
        <p:nvPicPr>
          <p:cNvPr id="5" name="Picture 4">
            <a:extLst>
              <a:ext uri="{FF2B5EF4-FFF2-40B4-BE49-F238E27FC236}">
                <a16:creationId xmlns:a16="http://schemas.microsoft.com/office/drawing/2014/main" id="{B291AA25-017F-B6AF-2FCE-FFBA16EEAA30}"/>
              </a:ext>
            </a:extLst>
          </p:cNvPr>
          <p:cNvPicPr>
            <a:picLocks noChangeAspect="1"/>
          </p:cNvPicPr>
          <p:nvPr/>
        </p:nvPicPr>
        <p:blipFill>
          <a:blip r:embed="rId7"/>
          <a:stretch>
            <a:fillRect/>
          </a:stretch>
        </p:blipFill>
        <p:spPr>
          <a:xfrm>
            <a:off x="1820242" y="2837557"/>
            <a:ext cx="3554040" cy="614798"/>
          </a:xfrm>
          <a:prstGeom prst="rect">
            <a:avLst/>
          </a:prstGeom>
        </p:spPr>
      </p:pic>
      <p:graphicFrame>
        <p:nvGraphicFramePr>
          <p:cNvPr id="8" name="Chart 7">
            <a:extLst>
              <a:ext uri="{FF2B5EF4-FFF2-40B4-BE49-F238E27FC236}">
                <a16:creationId xmlns:a16="http://schemas.microsoft.com/office/drawing/2014/main" id="{ECC2161A-1B9C-37B0-82CE-F1E135B9A038}"/>
              </a:ext>
            </a:extLst>
          </p:cNvPr>
          <p:cNvGraphicFramePr>
            <a:graphicFrameLocks/>
          </p:cNvGraphicFramePr>
          <p:nvPr>
            <p:extLst>
              <p:ext uri="{D42A27DB-BD31-4B8C-83A1-F6EECF244321}">
                <p14:modId xmlns:p14="http://schemas.microsoft.com/office/powerpoint/2010/main" val="2307057890"/>
              </p:ext>
            </p:extLst>
          </p:nvPr>
        </p:nvGraphicFramePr>
        <p:xfrm>
          <a:off x="7649368" y="2251265"/>
          <a:ext cx="4009032" cy="2099717"/>
        </p:xfrm>
        <a:graphic>
          <a:graphicData uri="http://schemas.openxmlformats.org/drawingml/2006/chart">
            <c:chart xmlns:c="http://schemas.openxmlformats.org/drawingml/2006/chart" xmlns:r="http://schemas.openxmlformats.org/officeDocument/2006/relationships" r:id="rId8"/>
          </a:graphicData>
        </a:graphic>
      </p:graphicFrame>
      <p:pic>
        <p:nvPicPr>
          <p:cNvPr id="6" name="Picture 5">
            <a:extLst>
              <a:ext uri="{FF2B5EF4-FFF2-40B4-BE49-F238E27FC236}">
                <a16:creationId xmlns:a16="http://schemas.microsoft.com/office/drawing/2014/main" id="{5FF1A190-6F00-349F-7A00-BA338550981C}"/>
              </a:ext>
            </a:extLst>
          </p:cNvPr>
          <p:cNvPicPr>
            <a:picLocks noChangeAspect="1"/>
          </p:cNvPicPr>
          <p:nvPr/>
        </p:nvPicPr>
        <p:blipFill>
          <a:blip r:embed="rId9"/>
          <a:stretch>
            <a:fillRect/>
          </a:stretch>
        </p:blipFill>
        <p:spPr>
          <a:xfrm>
            <a:off x="1815892" y="868276"/>
            <a:ext cx="9070774" cy="1558438"/>
          </a:xfrm>
          <a:prstGeom prst="rect">
            <a:avLst/>
          </a:prstGeom>
        </p:spPr>
      </p:pic>
      <p:sp>
        <p:nvSpPr>
          <p:cNvPr id="7" name="TextBox 6">
            <a:extLst>
              <a:ext uri="{FF2B5EF4-FFF2-40B4-BE49-F238E27FC236}">
                <a16:creationId xmlns:a16="http://schemas.microsoft.com/office/drawing/2014/main" id="{0E8A8AB0-BAA8-CA14-A5C6-5B767EF05739}"/>
              </a:ext>
            </a:extLst>
          </p:cNvPr>
          <p:cNvSpPr txBox="1"/>
          <p:nvPr/>
        </p:nvSpPr>
        <p:spPr>
          <a:xfrm>
            <a:off x="1815892" y="2360524"/>
            <a:ext cx="1772531" cy="369332"/>
          </a:xfrm>
          <a:prstGeom prst="rect">
            <a:avLst/>
          </a:prstGeom>
          <a:noFill/>
        </p:spPr>
        <p:txBody>
          <a:bodyPr wrap="square" rtlCol="0">
            <a:spAutoFit/>
          </a:bodyPr>
          <a:lstStyle/>
          <a:p>
            <a:r>
              <a:rPr lang="en-GB" dirty="0"/>
              <a:t>Insights:</a:t>
            </a:r>
            <a:endParaRPr lang="en-IN" dirty="0"/>
          </a:p>
        </p:txBody>
      </p:sp>
      <p:pic>
        <p:nvPicPr>
          <p:cNvPr id="10" name="Picture 9" descr="A picture containing graphics, design&#10;&#10;Description automatically generated">
            <a:extLst>
              <a:ext uri="{FF2B5EF4-FFF2-40B4-BE49-F238E27FC236}">
                <a16:creationId xmlns:a16="http://schemas.microsoft.com/office/drawing/2014/main" id="{1A136A98-AF76-1269-66ED-22F21E836D35}"/>
              </a:ext>
            </a:extLst>
          </p:cNvPr>
          <p:cNvPicPr>
            <a:picLocks noChangeAspect="1"/>
          </p:cNvPicPr>
          <p:nvPr/>
        </p:nvPicPr>
        <p:blipFill rotWithShape="1">
          <a:blip r:embed="rId10"/>
          <a:srcRect t="15119" b="12430"/>
          <a:stretch/>
        </p:blipFill>
        <p:spPr>
          <a:xfrm>
            <a:off x="169838" y="112903"/>
            <a:ext cx="1037526" cy="734784"/>
          </a:xfrm>
          <a:prstGeom prst="rect">
            <a:avLst/>
          </a:prstGeom>
        </p:spPr>
      </p:pic>
    </p:spTree>
    <p:extLst>
      <p:ext uri="{BB962C8B-B14F-4D97-AF65-F5344CB8AC3E}">
        <p14:creationId xmlns:p14="http://schemas.microsoft.com/office/powerpoint/2010/main" val="2221412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1" name="Oval 20">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3" name="Rectangle 22">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04044-67C0-9608-6A4F-B99260E1A8D7}"/>
              </a:ext>
            </a:extLst>
          </p:cNvPr>
          <p:cNvSpPr>
            <a:spLocks noGrp="1"/>
          </p:cNvSpPr>
          <p:nvPr>
            <p:ph type="title"/>
          </p:nvPr>
        </p:nvSpPr>
        <p:spPr>
          <a:xfrm>
            <a:off x="8479777" y="639763"/>
            <a:ext cx="3046073" cy="5177377"/>
          </a:xfrm>
          <a:ln>
            <a:noFill/>
          </a:ln>
        </p:spPr>
        <p:txBody>
          <a:bodyPr vert="horz" lIns="91440" tIns="45720" rIns="91440" bIns="45720" rtlCol="0" anchor="ctr">
            <a:normAutofit/>
          </a:bodyPr>
          <a:lstStyle/>
          <a:p>
            <a:r>
              <a:rPr lang="en-US" sz="2200"/>
              <a:t>Q6.Generate a report which contains the top 5 customers who received an average high pre_invoice_discount_pct for the fiscal year 2021 and in the Indian market. The final output contains these fields:- 1)customer_code 2) customer 3)fact_pre_invoice_deductions 4)average_discount_percentage</a:t>
            </a:r>
          </a:p>
        </p:txBody>
      </p:sp>
      <p:grpSp>
        <p:nvGrpSpPr>
          <p:cNvPr id="25" name="Group 24">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Content Placeholder 2">
            <a:extLst>
              <a:ext uri="{FF2B5EF4-FFF2-40B4-BE49-F238E27FC236}">
                <a16:creationId xmlns:a16="http://schemas.microsoft.com/office/drawing/2014/main" id="{844F6BBE-852B-475E-D331-3C6A23A85464}"/>
              </a:ext>
            </a:extLst>
          </p:cNvPr>
          <p:cNvSpPr>
            <a:spLocks noGrp="1"/>
          </p:cNvSpPr>
          <p:nvPr>
            <p:ph sz="half" idx="1"/>
          </p:nvPr>
        </p:nvSpPr>
        <p:spPr>
          <a:xfrm>
            <a:off x="526980" y="639763"/>
            <a:ext cx="3173581" cy="1867240"/>
          </a:xfrm>
        </p:spPr>
        <p:txBody>
          <a:bodyPr>
            <a:normAutofit/>
          </a:bodyPr>
          <a:lstStyle/>
          <a:p>
            <a:pPr marL="120701" indent="-120701" defTabSz="603504">
              <a:spcBef>
                <a:spcPts val="792"/>
              </a:spcBef>
            </a:pPr>
            <a:r>
              <a:rPr lang="en-GB" sz="1800" kern="1200" dirty="0">
                <a:solidFill>
                  <a:schemeClr val="tx1"/>
                </a:solidFill>
                <a:latin typeface="Amasis MT Pro Medium" panose="02040604050005020304" pitchFamily="18" charset="0"/>
                <a:cs typeface="Aparajita" panose="02020603050405020304" pitchFamily="18" charset="0"/>
              </a:rPr>
              <a:t>SQL QUERY:</a:t>
            </a:r>
            <a:endParaRPr lang="en-GB" sz="1800" dirty="0">
              <a:latin typeface="Amasis MT Pro Medium" panose="02040604050005020304" pitchFamily="18" charset="0"/>
              <a:cs typeface="Aparajita" panose="02020603050405020304" pitchFamily="18" charset="0"/>
            </a:endParaRPr>
          </a:p>
        </p:txBody>
      </p:sp>
      <p:sp>
        <p:nvSpPr>
          <p:cNvPr id="9" name="TextBox 8">
            <a:extLst>
              <a:ext uri="{FF2B5EF4-FFF2-40B4-BE49-F238E27FC236}">
                <a16:creationId xmlns:a16="http://schemas.microsoft.com/office/drawing/2014/main" id="{3D032BA3-519B-B4D1-D225-F66B539D9BFD}"/>
              </a:ext>
            </a:extLst>
          </p:cNvPr>
          <p:cNvSpPr txBox="1"/>
          <p:nvPr/>
        </p:nvSpPr>
        <p:spPr>
          <a:xfrm>
            <a:off x="426497" y="5659337"/>
            <a:ext cx="5450520" cy="646331"/>
          </a:xfrm>
          <a:prstGeom prst="rect">
            <a:avLst/>
          </a:pr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defTabSz="301752">
              <a:spcAft>
                <a:spcPts val="600"/>
              </a:spcAft>
            </a:pPr>
            <a:r>
              <a:rPr lang="en-GB" b="1" kern="1200" dirty="0">
                <a:solidFill>
                  <a:schemeClr val="lt1"/>
                </a:solidFill>
                <a:latin typeface="Amasis MT Pro Medium" panose="02040604050005020304" pitchFamily="18" charset="0"/>
                <a:cs typeface="Aparajita" panose="02020603050405020304" pitchFamily="18" charset="0"/>
              </a:rPr>
              <a:t>KEY TAKEAWAY</a:t>
            </a:r>
            <a:r>
              <a:rPr lang="en-GB" kern="1200" dirty="0">
                <a:solidFill>
                  <a:schemeClr val="lt1"/>
                </a:solidFill>
                <a:latin typeface="Arial Narrow" panose="020B0606020202030204" pitchFamily="34" charset="0"/>
                <a:ea typeface="+mn-ea"/>
                <a:cs typeface="Aparajita" panose="02020603050405020304" pitchFamily="18" charset="0"/>
              </a:rPr>
              <a:t>: Flipkart is getting the highest pre-invoice discounts followed by </a:t>
            </a:r>
            <a:r>
              <a:rPr lang="en-GB" kern="1200" dirty="0" err="1">
                <a:solidFill>
                  <a:schemeClr val="lt1"/>
                </a:solidFill>
                <a:latin typeface="Arial Narrow" panose="020B0606020202030204" pitchFamily="34" charset="0"/>
                <a:ea typeface="+mn-ea"/>
                <a:cs typeface="Aparajita" panose="02020603050405020304" pitchFamily="18" charset="0"/>
              </a:rPr>
              <a:t>Viveks,Ezone,Croma,Amazon</a:t>
            </a:r>
            <a:r>
              <a:rPr lang="en-GB" kern="1200" dirty="0">
                <a:solidFill>
                  <a:schemeClr val="lt1"/>
                </a:solidFill>
                <a:latin typeface="Arial Narrow" panose="020B0606020202030204" pitchFamily="34" charset="0"/>
                <a:ea typeface="+mn-ea"/>
                <a:cs typeface="Aparajita" panose="02020603050405020304" pitchFamily="18" charset="0"/>
              </a:rPr>
              <a:t>.</a:t>
            </a:r>
            <a:endParaRPr lang="en-IN" dirty="0">
              <a:latin typeface="Arial Narrow" panose="020B0606020202030204" pitchFamily="34" charset="0"/>
              <a:cs typeface="Aparajita" panose="02020603050405020304" pitchFamily="18" charset="0"/>
            </a:endParaRPr>
          </a:p>
        </p:txBody>
      </p:sp>
      <p:graphicFrame>
        <p:nvGraphicFramePr>
          <p:cNvPr id="14" name="Chart 13">
            <a:extLst>
              <a:ext uri="{FF2B5EF4-FFF2-40B4-BE49-F238E27FC236}">
                <a16:creationId xmlns:a16="http://schemas.microsoft.com/office/drawing/2014/main" id="{3ACA63BC-FF4A-E2A8-F736-C7CB4A3ADA49}"/>
              </a:ext>
            </a:extLst>
          </p:cNvPr>
          <p:cNvGraphicFramePr>
            <a:graphicFrameLocks/>
          </p:cNvGraphicFramePr>
          <p:nvPr>
            <p:extLst>
              <p:ext uri="{D42A27DB-BD31-4B8C-83A1-F6EECF244321}">
                <p14:modId xmlns:p14="http://schemas.microsoft.com/office/powerpoint/2010/main" val="1588978686"/>
              </p:ext>
            </p:extLst>
          </p:nvPr>
        </p:nvGraphicFramePr>
        <p:xfrm>
          <a:off x="4072844" y="2949075"/>
          <a:ext cx="3051520" cy="1967405"/>
        </p:xfrm>
        <a:graphic>
          <a:graphicData uri="http://schemas.openxmlformats.org/drawingml/2006/chart">
            <c:chart xmlns:c="http://schemas.openxmlformats.org/drawingml/2006/chart" xmlns:r="http://schemas.openxmlformats.org/officeDocument/2006/relationships" r:id="rId6"/>
          </a:graphicData>
        </a:graphic>
      </p:graphicFrame>
      <p:pic>
        <p:nvPicPr>
          <p:cNvPr id="6" name="Picture 5">
            <a:extLst>
              <a:ext uri="{FF2B5EF4-FFF2-40B4-BE49-F238E27FC236}">
                <a16:creationId xmlns:a16="http://schemas.microsoft.com/office/drawing/2014/main" id="{0DECD502-8C38-5585-D587-A04759FD251B}"/>
              </a:ext>
            </a:extLst>
          </p:cNvPr>
          <p:cNvPicPr>
            <a:picLocks noChangeAspect="1"/>
          </p:cNvPicPr>
          <p:nvPr/>
        </p:nvPicPr>
        <p:blipFill>
          <a:blip r:embed="rId7"/>
          <a:stretch>
            <a:fillRect/>
          </a:stretch>
        </p:blipFill>
        <p:spPr>
          <a:xfrm>
            <a:off x="526979" y="3262328"/>
            <a:ext cx="3274063" cy="2144173"/>
          </a:xfrm>
          <a:prstGeom prst="rect">
            <a:avLst/>
          </a:prstGeom>
        </p:spPr>
      </p:pic>
      <p:graphicFrame>
        <p:nvGraphicFramePr>
          <p:cNvPr id="7" name="Chart 6">
            <a:extLst>
              <a:ext uri="{FF2B5EF4-FFF2-40B4-BE49-F238E27FC236}">
                <a16:creationId xmlns:a16="http://schemas.microsoft.com/office/drawing/2014/main" id="{81141D22-5E87-F8A3-369B-8670B6D68610}"/>
              </a:ext>
            </a:extLst>
          </p:cNvPr>
          <p:cNvGraphicFramePr>
            <a:graphicFrameLocks/>
          </p:cNvGraphicFramePr>
          <p:nvPr>
            <p:extLst>
              <p:ext uri="{D42A27DB-BD31-4B8C-83A1-F6EECF244321}">
                <p14:modId xmlns:p14="http://schemas.microsoft.com/office/powerpoint/2010/main" val="3581468392"/>
              </p:ext>
            </p:extLst>
          </p:nvPr>
        </p:nvGraphicFramePr>
        <p:xfrm>
          <a:off x="4143029" y="3031647"/>
          <a:ext cx="3364331" cy="2374854"/>
        </p:xfrm>
        <a:graphic>
          <a:graphicData uri="http://schemas.openxmlformats.org/drawingml/2006/chart">
            <c:chart xmlns:c="http://schemas.openxmlformats.org/drawingml/2006/chart" xmlns:r="http://schemas.openxmlformats.org/officeDocument/2006/relationships" r:id="rId8"/>
          </a:graphicData>
        </a:graphic>
      </p:graphicFrame>
      <p:pic>
        <p:nvPicPr>
          <p:cNvPr id="11" name="Picture 10">
            <a:extLst>
              <a:ext uri="{FF2B5EF4-FFF2-40B4-BE49-F238E27FC236}">
                <a16:creationId xmlns:a16="http://schemas.microsoft.com/office/drawing/2014/main" id="{E8F07A85-504B-1CE9-B067-8D4C963678EA}"/>
              </a:ext>
            </a:extLst>
          </p:cNvPr>
          <p:cNvPicPr>
            <a:picLocks noChangeAspect="1"/>
          </p:cNvPicPr>
          <p:nvPr/>
        </p:nvPicPr>
        <p:blipFill>
          <a:blip r:embed="rId9"/>
          <a:stretch>
            <a:fillRect/>
          </a:stretch>
        </p:blipFill>
        <p:spPr>
          <a:xfrm>
            <a:off x="632907" y="1215375"/>
            <a:ext cx="6874453" cy="1471341"/>
          </a:xfrm>
          <a:prstGeom prst="rect">
            <a:avLst/>
          </a:prstGeom>
        </p:spPr>
      </p:pic>
      <p:sp>
        <p:nvSpPr>
          <p:cNvPr id="4" name="TextBox 3">
            <a:extLst>
              <a:ext uri="{FF2B5EF4-FFF2-40B4-BE49-F238E27FC236}">
                <a16:creationId xmlns:a16="http://schemas.microsoft.com/office/drawing/2014/main" id="{8D0ED7AD-E406-9980-3BB4-16BE70FC8459}"/>
              </a:ext>
            </a:extLst>
          </p:cNvPr>
          <p:cNvSpPr txBox="1"/>
          <p:nvPr/>
        </p:nvSpPr>
        <p:spPr>
          <a:xfrm>
            <a:off x="434401" y="2846981"/>
            <a:ext cx="1772531" cy="369332"/>
          </a:xfrm>
          <a:prstGeom prst="rect">
            <a:avLst/>
          </a:prstGeom>
          <a:noFill/>
        </p:spPr>
        <p:txBody>
          <a:bodyPr wrap="square" rtlCol="0">
            <a:spAutoFit/>
          </a:bodyPr>
          <a:lstStyle/>
          <a:p>
            <a:r>
              <a:rPr lang="en-GB" dirty="0"/>
              <a:t>Insights:</a:t>
            </a:r>
            <a:endParaRPr lang="en-IN" dirty="0"/>
          </a:p>
        </p:txBody>
      </p:sp>
      <p:pic>
        <p:nvPicPr>
          <p:cNvPr id="5" name="Picture 4" descr="A picture containing graphics, design&#10;&#10;Description automatically generated">
            <a:extLst>
              <a:ext uri="{FF2B5EF4-FFF2-40B4-BE49-F238E27FC236}">
                <a16:creationId xmlns:a16="http://schemas.microsoft.com/office/drawing/2014/main" id="{80B770F7-5CD2-685A-8CE8-EFE465FFDA5C}"/>
              </a:ext>
            </a:extLst>
          </p:cNvPr>
          <p:cNvPicPr>
            <a:picLocks noChangeAspect="1"/>
          </p:cNvPicPr>
          <p:nvPr/>
        </p:nvPicPr>
        <p:blipFill rotWithShape="1">
          <a:blip r:embed="rId10"/>
          <a:srcRect t="15119" b="12430"/>
          <a:stretch/>
        </p:blipFill>
        <p:spPr>
          <a:xfrm>
            <a:off x="6311593" y="227755"/>
            <a:ext cx="1037526" cy="734784"/>
          </a:xfrm>
          <a:prstGeom prst="rect">
            <a:avLst/>
          </a:prstGeom>
        </p:spPr>
      </p:pic>
    </p:spTree>
    <p:extLst>
      <p:ext uri="{BB962C8B-B14F-4D97-AF65-F5344CB8AC3E}">
        <p14:creationId xmlns:p14="http://schemas.microsoft.com/office/powerpoint/2010/main" val="4034719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A7C301-87CC-4EB1-AF40-15075522FC58}">
  <ds:schemaRefs>
    <ds:schemaRef ds:uri="http://schemas.microsoft.com/sharepoint/v3/contenttype/forms"/>
  </ds:schemaRefs>
</ds:datastoreItem>
</file>

<file path=customXml/itemProps2.xml><?xml version="1.0" encoding="utf-8"?>
<ds:datastoreItem xmlns:ds="http://schemas.openxmlformats.org/officeDocument/2006/customXml" ds:itemID="{45231547-F69E-41A9-93A9-B70B5E3064F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EA402E5-52EF-430B-8CCB-B4AAA8C4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1897</TotalTime>
  <Words>827</Words>
  <Application>Microsoft Office PowerPoint</Application>
  <PresentationFormat>Widescreen</PresentationFormat>
  <Paragraphs>66</Paragraphs>
  <Slides>15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Amasis MT Pro Medium</vt:lpstr>
      <vt:lpstr>Aparajita</vt:lpstr>
      <vt:lpstr>Arial Narrow</vt:lpstr>
      <vt:lpstr>Calibri</vt:lpstr>
      <vt:lpstr>Congenial Black</vt:lpstr>
      <vt:lpstr>manrope</vt:lpstr>
      <vt:lpstr>Rockwell</vt:lpstr>
      <vt:lpstr>Rockwell Condensed</vt:lpstr>
      <vt:lpstr>Rockwell Extra Bold</vt:lpstr>
      <vt:lpstr>Segoe UI</vt:lpstr>
      <vt:lpstr>Wingdings</vt:lpstr>
      <vt:lpstr>Wood Type</vt:lpstr>
      <vt:lpstr>CONSUMER GOODS AD-HOC INSIGHTS (Using SQL)</vt:lpstr>
      <vt:lpstr>Problem  statement</vt:lpstr>
      <vt:lpstr>Q1. Provide the list of markets in which customer "atliq exclusive" operates its business in the APAC region.</vt:lpstr>
      <vt:lpstr>Q2. What is the percentage of unique product increase in 2021 vs. 2020? The  final output contains these fields-1)unique_products_2020 2)unique_products_20213)percentage_chg</vt:lpstr>
      <vt:lpstr>Q3. Provide a report with all the unique product counts for each segment and sort them in descending order of product counts. The final output contains 2 fields-1)segment2)product_count</vt:lpstr>
      <vt:lpstr>Q4. Follow-up: Which segment had the most increase in unique products in 2021 vs 2020? The final output contains these fields:- segment, product_count_2020,product_count_2021,difference</vt:lpstr>
      <vt:lpstr>PowerPoint Presentation</vt:lpstr>
      <vt:lpstr>Q5. Get the products that have the highest and lowest manufacturing costs. The final output should contain these fields:- product_code, product, manufacturing_cost</vt:lpstr>
      <vt:lpstr>Q6.Generate a report which contains the top 5 customers who received an average high pre_invoice_discount_pct for the fiscal year 2021 and in the Indian market. The final output contains these fields:- 1)customer_code 2) customer 3)fact_pre_invoice_deductions 4)average_discount_percentage</vt:lpstr>
      <vt:lpstr>Q7. Get the complete report of the Gross sales amount for the customer “Atliq Exclusive” for each month. This analysis helps to get an idea of low and high-performing months and take strategic decisions. The final report contains these columns:-1) Month 2) Year 3)Gross sales Amount</vt:lpstr>
      <vt:lpstr>PowerPoint Presentation</vt:lpstr>
      <vt:lpstr>Q8. In which quarter of 2020, got the maximum total_sold_quantity? The final output contains these fields sorted by the total_sold_quantity:-1)Quarter2)total_sold_quantity</vt:lpstr>
      <vt:lpstr>Q9. Which channel helped to bring more gross sales in the fiscal year 2021 and the percentage of contribution? The final output contains these fields:-1) channel 2) gross_sales_mln3) percentage</vt:lpstr>
      <vt:lpstr>Q10. Get the top 3 products in each division that have a high total_sold_quantity in the fiscal_year 2021? The final output contains these fields :-1)division2)product_code3)product4)total_sold_quantity5)rank_order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AD-HOC INSIGHTS</dc:title>
  <dc:creator>Dhrubajyoti Das</dc:creator>
  <cp:lastModifiedBy>Dhrubajyoti Das</cp:lastModifiedBy>
  <cp:revision>47</cp:revision>
  <dcterms:created xsi:type="dcterms:W3CDTF">2023-06-29T04:41:03Z</dcterms:created>
  <dcterms:modified xsi:type="dcterms:W3CDTF">2023-07-04T17:34:11Z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