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1840">
          <p15:clr>
            <a:srgbClr val="A4A3A4"/>
          </p15:clr>
        </p15:guide>
        <p15:guide id="3" orient="horz" pos="2340">
          <p15:clr>
            <a:srgbClr val="9AA0A6"/>
          </p15:clr>
        </p15:guide>
        <p15:guide id="4" pos="1121">
          <p15:clr>
            <a:srgbClr val="9AA0A6"/>
          </p15:clr>
        </p15:guide>
        <p15:guide id="5" orient="horz" pos="1908">
          <p15:clr>
            <a:srgbClr val="9AA0A6"/>
          </p15:clr>
        </p15:guide>
        <p15:guide id="6" pos="411">
          <p15:clr>
            <a:srgbClr val="9AA0A6"/>
          </p15:clr>
        </p15:guide>
        <p15:guide id="7" pos="36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840"/>
        <p:guide pos="2340" orient="horz"/>
        <p:guide pos="1121"/>
        <p:guide pos="1908" orient="horz"/>
        <p:guide pos="411"/>
        <p:guide pos="36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6def19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6def19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6def19b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6def19b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110e498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110e498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110e498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e110e498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110e498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110e498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07e0996a7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07e0996a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6def19b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6def19b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10e498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10e498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110e498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110e498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07e0996a7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07e0996a7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7e0996a7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7e0996a7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1a63d56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1a63d56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1e4b747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1e4b74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7e0996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7e099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e0457e3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e0457e3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7e0996a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7e0996a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07e0996a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07e0996a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 txBox="1"/>
          <p:nvPr>
            <p:ph type="title"/>
          </p:nvPr>
        </p:nvSpPr>
        <p:spPr>
          <a:xfrm>
            <a:off x="349300" y="334525"/>
            <a:ext cx="7407000" cy="9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692950" y="1439525"/>
            <a:ext cx="4136400" cy="288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349200" y="1439525"/>
            <a:ext cx="4136400" cy="2880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E7E7E7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E7E7E7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E7E7E7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E7E7E7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E7E7E7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E7E7E7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E7E7E7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E7E7E7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rgbClr val="E7E7E7"/>
                </a:solidFill>
              </a:defRPr>
            </a:lvl9pPr>
          </a:lstStyle>
          <a:p/>
        </p:txBody>
      </p:sp>
      <p:sp>
        <p:nvSpPr>
          <p:cNvPr id="304" name="Google Shape;3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k1-G6CsUFwcZx8DyU2EeK5K_kRYkEVF1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IGcUbWb3iBpfUgT7SzTHNO7w3y3biHCP/view" TargetMode="External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ppoF1EsQfvHDaBY8qbN0JM6EwsuI4xpq/view" TargetMode="External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ikzxte-j5dNgPkHIyr4fS63XaaqQI1t_/view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591850" y="434150"/>
            <a:ext cx="46272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2.5D Visual Sound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Dristanta Das• 24.06.2021</a:t>
            </a:r>
            <a:endParaRPr/>
          </a:p>
        </p:txBody>
      </p:sp>
      <p:sp>
        <p:nvSpPr>
          <p:cNvPr id="311" name="Google Shape;311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Test Results:-</a:t>
            </a:r>
            <a:endParaRPr/>
          </a:p>
        </p:txBody>
      </p:sp>
      <p:sp>
        <p:nvSpPr>
          <p:cNvPr id="468" name="Google Shape;468;p27"/>
          <p:cNvSpPr txBox="1"/>
          <p:nvPr>
            <p:ph idx="2" type="body"/>
          </p:nvPr>
        </p:nvSpPr>
        <p:spPr>
          <a:xfrm>
            <a:off x="4903700" y="501700"/>
            <a:ext cx="34305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Result 1</a:t>
            </a:r>
            <a:endParaRPr b="1" sz="2100"/>
          </a:p>
        </p:txBody>
      </p:sp>
      <p:sp>
        <p:nvSpPr>
          <p:cNvPr id="469" name="Google Shape;469;p27"/>
          <p:cNvSpPr txBox="1"/>
          <p:nvPr/>
        </p:nvSpPr>
        <p:spPr>
          <a:xfrm>
            <a:off x="3304450" y="1393575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Input Audio with Video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27"/>
          <p:cNvSpPr txBox="1"/>
          <p:nvPr/>
        </p:nvSpPr>
        <p:spPr>
          <a:xfrm>
            <a:off x="2677950" y="2951075"/>
            <a:ext cx="27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1" name="Google Shape;471;p27" title="878_mono ‐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563" y="2082050"/>
            <a:ext cx="5434075" cy="30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"/>
          <p:cNvSpPr txBox="1"/>
          <p:nvPr>
            <p:ph type="title"/>
          </p:nvPr>
        </p:nvSpPr>
        <p:spPr>
          <a:xfrm>
            <a:off x="1303800" y="598575"/>
            <a:ext cx="25500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Test Results:-</a:t>
            </a:r>
            <a:endParaRPr/>
          </a:p>
        </p:txBody>
      </p:sp>
      <p:sp>
        <p:nvSpPr>
          <p:cNvPr id="478" name="Google Shape;478;p28"/>
          <p:cNvSpPr txBox="1"/>
          <p:nvPr>
            <p:ph idx="1" type="subTitle"/>
          </p:nvPr>
        </p:nvSpPr>
        <p:spPr>
          <a:xfrm>
            <a:off x="2912100" y="1468701"/>
            <a:ext cx="3430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Predicted</a:t>
            </a:r>
            <a:endParaRPr b="1"/>
          </a:p>
        </p:txBody>
      </p:sp>
      <p:sp>
        <p:nvSpPr>
          <p:cNvPr id="479" name="Google Shape;479;p28"/>
          <p:cNvSpPr txBox="1"/>
          <p:nvPr>
            <p:ph idx="2" type="body"/>
          </p:nvPr>
        </p:nvSpPr>
        <p:spPr>
          <a:xfrm>
            <a:off x="4903700" y="661000"/>
            <a:ext cx="34305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Result 1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28" title="878_pred_aud ‐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488" y="1995901"/>
            <a:ext cx="5235715" cy="29496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Test Results:-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 txBox="1"/>
          <p:nvPr>
            <p:ph idx="1" type="subTitle"/>
          </p:nvPr>
        </p:nvSpPr>
        <p:spPr>
          <a:xfrm>
            <a:off x="2798300" y="140042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audio with Video</a:t>
            </a:r>
            <a:endParaRPr b="1"/>
          </a:p>
        </p:txBody>
      </p:sp>
      <p:sp>
        <p:nvSpPr>
          <p:cNvPr id="488" name="Google Shape;488;p29"/>
          <p:cNvSpPr txBox="1"/>
          <p:nvPr>
            <p:ph idx="2" type="body"/>
          </p:nvPr>
        </p:nvSpPr>
        <p:spPr>
          <a:xfrm>
            <a:off x="4903700" y="661000"/>
            <a:ext cx="34305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Result 2</a:t>
            </a:r>
            <a:endParaRPr b="1" sz="2100"/>
          </a:p>
        </p:txBody>
      </p:sp>
      <p:pic>
        <p:nvPicPr>
          <p:cNvPr id="489" name="Google Shape;489;p29" title="1764_mono ‐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963" y="2354450"/>
            <a:ext cx="4653175" cy="26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Test Results:-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 txBox="1"/>
          <p:nvPr>
            <p:ph idx="1" type="subTitle"/>
          </p:nvPr>
        </p:nvSpPr>
        <p:spPr>
          <a:xfrm>
            <a:off x="2972775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Predicted</a:t>
            </a:r>
            <a:endParaRPr b="1"/>
          </a:p>
        </p:txBody>
      </p:sp>
      <p:sp>
        <p:nvSpPr>
          <p:cNvPr id="497" name="Google Shape;497;p30"/>
          <p:cNvSpPr txBox="1"/>
          <p:nvPr>
            <p:ph idx="2" type="body"/>
          </p:nvPr>
        </p:nvSpPr>
        <p:spPr>
          <a:xfrm>
            <a:off x="4903700" y="661000"/>
            <a:ext cx="34305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Result 2</a:t>
            </a:r>
            <a:endParaRPr b="1" sz="2100"/>
          </a:p>
        </p:txBody>
      </p:sp>
      <p:pic>
        <p:nvPicPr>
          <p:cNvPr id="498" name="Google Shape;498;p30" title="1764_pred_aud ‐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575" y="2344150"/>
            <a:ext cx="4482900" cy="25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9191"/>
                </a:solidFill>
              </a:rPr>
              <a:t>How the previous audio “looks” like!</a:t>
            </a:r>
            <a:endParaRPr>
              <a:solidFill>
                <a:srgbClr val="59919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9191"/>
              </a:solidFill>
            </a:endParaRPr>
          </a:p>
        </p:txBody>
      </p:sp>
      <p:pic>
        <p:nvPicPr>
          <p:cNvPr id="505" name="Google Shape;5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75" y="1404475"/>
            <a:ext cx="6301325" cy="35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How the previous audio “looks” like!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1175"/>
            <a:ext cx="8839200" cy="2731313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 txBox="1"/>
          <p:nvPr>
            <p:ph type="title"/>
          </p:nvPr>
        </p:nvSpPr>
        <p:spPr>
          <a:xfrm>
            <a:off x="512025" y="800251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9191"/>
                </a:solidFill>
              </a:rPr>
              <a:t>Training and Validation loss</a:t>
            </a:r>
            <a:endParaRPr>
              <a:solidFill>
                <a:srgbClr val="599191"/>
              </a:solidFill>
            </a:endParaRPr>
          </a:p>
        </p:txBody>
      </p:sp>
      <p:pic>
        <p:nvPicPr>
          <p:cNvPr id="519" name="Google Shape;5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750" y="981425"/>
            <a:ext cx="4555649" cy="3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/>
          <p:nvPr>
            <p:ph type="title"/>
          </p:nvPr>
        </p:nvSpPr>
        <p:spPr>
          <a:xfrm>
            <a:off x="1303800" y="598575"/>
            <a:ext cx="7367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9191"/>
                </a:solidFill>
              </a:rPr>
              <a:t>Used Metrics for Accuracy Generation</a:t>
            </a:r>
            <a:endParaRPr>
              <a:solidFill>
                <a:srgbClr val="599191"/>
              </a:solidFill>
            </a:endParaRPr>
          </a:p>
        </p:txBody>
      </p:sp>
      <p:sp>
        <p:nvSpPr>
          <p:cNvPr id="526" name="Google Shape;526;p34"/>
          <p:cNvSpPr txBox="1"/>
          <p:nvPr/>
        </p:nvSpPr>
        <p:spPr>
          <a:xfrm>
            <a:off x="531025" y="1540025"/>
            <a:ext cx="3307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STFT Distance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Google Shape;527;p34"/>
          <p:cNvSpPr txBox="1"/>
          <p:nvPr/>
        </p:nvSpPr>
        <p:spPr>
          <a:xfrm>
            <a:off x="4991875" y="1540025"/>
            <a:ext cx="36414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Envelope Distance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Let E[x(t)] denote the envelope of signal x(t). The envelope distance is defined as: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8" name="Google Shape;5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050" y="4094200"/>
            <a:ext cx="4496475" cy="5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50" y="4038225"/>
            <a:ext cx="3397975" cy="5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050" y="2134712"/>
            <a:ext cx="2715050" cy="1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721" y="2040275"/>
            <a:ext cx="2531725" cy="16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5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5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9191"/>
                </a:solidFill>
              </a:rPr>
              <a:t>Accuracy</a:t>
            </a:r>
            <a:endParaRPr>
              <a:solidFill>
                <a:srgbClr val="599191"/>
              </a:solidFill>
            </a:endParaRPr>
          </a:p>
        </p:txBody>
      </p:sp>
      <p:sp>
        <p:nvSpPr>
          <p:cNvPr id="539" name="Google Shape;5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6"/>
          <p:cNvSpPr txBox="1"/>
          <p:nvPr>
            <p:ph idx="4294967295" type="title"/>
          </p:nvPr>
        </p:nvSpPr>
        <p:spPr>
          <a:xfrm>
            <a:off x="2849375" y="1349475"/>
            <a:ext cx="38292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99191"/>
                </a:solidFill>
                <a:latin typeface="Merriweather"/>
                <a:ea typeface="Merriweather"/>
                <a:cs typeface="Merriweather"/>
                <a:sym typeface="Merriweather"/>
              </a:rPr>
              <a:t>Thanking</a:t>
            </a:r>
            <a:endParaRPr sz="3600">
              <a:solidFill>
                <a:srgbClr val="59919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99191"/>
                </a:solidFill>
                <a:latin typeface="Merriweather"/>
                <a:ea typeface="Merriweather"/>
                <a:cs typeface="Merriweather"/>
                <a:sym typeface="Merriweather"/>
              </a:rPr>
              <a:t> All</a:t>
            </a:r>
            <a:endParaRPr sz="3600">
              <a:solidFill>
                <a:srgbClr val="59919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5" name="Google Shape;545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/>
        </p:nvSpPr>
        <p:spPr>
          <a:xfrm>
            <a:off x="1150475" y="649950"/>
            <a:ext cx="386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99191"/>
                </a:solidFill>
                <a:latin typeface="Nunito"/>
                <a:ea typeface="Nunito"/>
                <a:cs typeface="Nunito"/>
                <a:sym typeface="Nunito"/>
              </a:rPr>
              <a:t>Objective:</a:t>
            </a:r>
            <a:endParaRPr b="1" sz="2600">
              <a:solidFill>
                <a:srgbClr val="59919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52725" y="2816425"/>
            <a:ext cx="15240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Mono Audio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2925275" y="2379325"/>
            <a:ext cx="3048000" cy="1539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Mono_to_Binaural Model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6938475" y="2894125"/>
            <a:ext cx="15240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Binaural</a:t>
            </a:r>
            <a:r>
              <a:rPr lang="en" sz="1600">
                <a:solidFill>
                  <a:schemeClr val="dk2"/>
                </a:solidFill>
              </a:rPr>
              <a:t> Audio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2181400" y="3160050"/>
            <a:ext cx="7392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5983950" y="3152600"/>
            <a:ext cx="9546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7604" l="0" r="0" t="7613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Mono And Stereo audio!</a:t>
            </a:r>
            <a:endParaRPr/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21"/>
          <p:cNvCxnSpPr/>
          <p:nvPr/>
        </p:nvCxnSpPr>
        <p:spPr>
          <a:xfrm flipH="1">
            <a:off x="1359329" y="2366131"/>
            <a:ext cx="450900" cy="18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1"/>
          <p:cNvCxnSpPr/>
          <p:nvPr/>
        </p:nvCxnSpPr>
        <p:spPr>
          <a:xfrm>
            <a:off x="1810229" y="2332429"/>
            <a:ext cx="803400" cy="18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82" y="1117175"/>
            <a:ext cx="3030137" cy="1130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21"/>
          <p:cNvCxnSpPr/>
          <p:nvPr/>
        </p:nvCxnSpPr>
        <p:spPr>
          <a:xfrm flipH="1">
            <a:off x="6451112" y="2307919"/>
            <a:ext cx="471300" cy="18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1"/>
          <p:cNvCxnSpPr/>
          <p:nvPr/>
        </p:nvCxnSpPr>
        <p:spPr>
          <a:xfrm>
            <a:off x="6921787" y="2273544"/>
            <a:ext cx="839400" cy="18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142" y="1117175"/>
            <a:ext cx="3165833" cy="11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/>
          <p:nvPr/>
        </p:nvSpPr>
        <p:spPr>
          <a:xfrm flipH="1" rot="-5400000">
            <a:off x="1238356" y="4135896"/>
            <a:ext cx="692700" cy="781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flipH="1" rot="-5400000">
            <a:off x="6426206" y="4110391"/>
            <a:ext cx="708900" cy="816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rot="5400000">
            <a:off x="2020177" y="4135896"/>
            <a:ext cx="692700" cy="781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 flipH="1" rot="-5400000">
            <a:off x="1238350" y="4135911"/>
            <a:ext cx="692700" cy="781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 rot="5400000">
            <a:off x="2020175" y="4127954"/>
            <a:ext cx="692700" cy="781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 rot="5400000">
            <a:off x="7242948" y="4110391"/>
            <a:ext cx="708900" cy="816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 flipH="1" rot="-5400000">
            <a:off x="6426200" y="4110392"/>
            <a:ext cx="708900" cy="816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 rot="5400000">
            <a:off x="7242950" y="4118342"/>
            <a:ext cx="708900" cy="816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 txBox="1"/>
          <p:nvPr/>
        </p:nvSpPr>
        <p:spPr>
          <a:xfrm>
            <a:off x="573350" y="302650"/>
            <a:ext cx="30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Mono</a:t>
            </a:r>
            <a:endParaRPr b="1" sz="27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5324675" y="363000"/>
            <a:ext cx="316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Binaural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helps us to get the spatial knowledge of the audio!</a:t>
            </a:r>
            <a:endParaRPr/>
          </a:p>
        </p:txBody>
      </p:sp>
      <p:pic>
        <p:nvPicPr>
          <p:cNvPr id="356" name="Google Shape;3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625" y="993800"/>
            <a:ext cx="4605701" cy="324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title"/>
          </p:nvPr>
        </p:nvSpPr>
        <p:spPr>
          <a:xfrm>
            <a:off x="349300" y="334525"/>
            <a:ext cx="74070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9191"/>
                </a:solidFill>
              </a:rPr>
              <a:t>Overview</a:t>
            </a:r>
            <a:endParaRPr>
              <a:solidFill>
                <a:srgbClr val="599191"/>
              </a:solidFill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455175" y="1115200"/>
            <a:ext cx="2647500" cy="6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FAIR-Play Dataset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64" name="Google Shape;364;p23"/>
          <p:cNvCxnSpPr/>
          <p:nvPr/>
        </p:nvCxnSpPr>
        <p:spPr>
          <a:xfrm flipH="1" rot="-5400000">
            <a:off x="1727875" y="1820325"/>
            <a:ext cx="1274700" cy="114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3"/>
          <p:cNvCxnSpPr>
            <a:stCxn id="363" idx="2"/>
          </p:cNvCxnSpPr>
          <p:nvPr/>
        </p:nvCxnSpPr>
        <p:spPr>
          <a:xfrm rot="5400000">
            <a:off x="585975" y="1833850"/>
            <a:ext cx="1266900" cy="111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3"/>
          <p:cNvCxnSpPr/>
          <p:nvPr/>
        </p:nvCxnSpPr>
        <p:spPr>
          <a:xfrm rot="5400000">
            <a:off x="849575" y="2685400"/>
            <a:ext cx="1866300" cy="1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3"/>
          <p:cNvSpPr/>
          <p:nvPr/>
        </p:nvSpPr>
        <p:spPr>
          <a:xfrm>
            <a:off x="132950" y="3019350"/>
            <a:ext cx="1119000" cy="53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Train (70%)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1309 Audios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1153125" y="3626200"/>
            <a:ext cx="1297500" cy="64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Validation (20%)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374 Audios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2389675" y="3042100"/>
            <a:ext cx="1141800" cy="51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 (10%)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188 Audios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6394825" y="568525"/>
            <a:ext cx="1964700" cy="7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1871 Video clips and Respective Audios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1" name="Google Shape;371;p23"/>
          <p:cNvSpPr/>
          <p:nvPr/>
        </p:nvSpPr>
        <p:spPr>
          <a:xfrm rot="10800000">
            <a:off x="3100375" y="1322425"/>
            <a:ext cx="4325400" cy="342600"/>
          </a:xfrm>
          <a:prstGeom prst="bentArrow">
            <a:avLst>
              <a:gd fmla="val 25000" name="adj1"/>
              <a:gd fmla="val 1697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</a:t>
            </a:r>
            <a:endParaRPr/>
          </a:p>
        </p:txBody>
      </p:sp>
      <p:sp>
        <p:nvSpPr>
          <p:cNvPr id="378" name="Google Shape;378;p24"/>
          <p:cNvSpPr txBox="1"/>
          <p:nvPr/>
        </p:nvSpPr>
        <p:spPr>
          <a:xfrm>
            <a:off x="3921900" y="1011575"/>
            <a:ext cx="46308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key idea is that the visual frames reveals important spatial cues.</a:t>
            </a:r>
            <a:endParaRPr b="1"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/>
        </p:nvSpPr>
        <p:spPr>
          <a:xfrm>
            <a:off x="1150475" y="649950"/>
            <a:ext cx="386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99191"/>
                </a:solidFill>
                <a:latin typeface="Nunito"/>
                <a:ea typeface="Nunito"/>
                <a:cs typeface="Nunito"/>
                <a:sym typeface="Nunito"/>
              </a:rPr>
              <a:t>Suggestion</a:t>
            </a:r>
            <a:r>
              <a:rPr b="1" lang="en" sz="2600">
                <a:solidFill>
                  <a:srgbClr val="59919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2600">
              <a:solidFill>
                <a:srgbClr val="59919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575225" y="3593350"/>
            <a:ext cx="15240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Mono Audio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2895375" y="3156250"/>
            <a:ext cx="3048000" cy="1539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Mono_to_Binaural Model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6908575" y="3671050"/>
            <a:ext cx="15240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Binaural Audio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2151500" y="3936975"/>
            <a:ext cx="7392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5954050" y="3929525"/>
            <a:ext cx="9546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575225" y="1643525"/>
            <a:ext cx="1957200" cy="7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Video of that Audio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3204875" y="1643525"/>
            <a:ext cx="2241300" cy="7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Respective Frames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2532525" y="1987175"/>
            <a:ext cx="650100" cy="12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4303050" y="2398050"/>
            <a:ext cx="126900" cy="74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2274992" y="1168607"/>
            <a:ext cx="772800" cy="5850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Pretrained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ResNet18</a:t>
            </a:r>
            <a:endParaRPr sz="800"/>
          </a:p>
        </p:txBody>
      </p:sp>
      <p:cxnSp>
        <p:nvCxnSpPr>
          <p:cNvPr id="400" name="Google Shape;400;p26"/>
          <p:cNvCxnSpPr>
            <a:stCxn id="401" idx="2"/>
            <a:endCxn id="402" idx="2"/>
          </p:cNvCxnSpPr>
          <p:nvPr/>
        </p:nvCxnSpPr>
        <p:spPr>
          <a:xfrm flipH="1" rot="-5400000">
            <a:off x="4739622" y="3020766"/>
            <a:ext cx="39600" cy="1133400"/>
          </a:xfrm>
          <a:prstGeom prst="curvedConnector3">
            <a:avLst>
              <a:gd fmla="val 12746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6"/>
          <p:cNvCxnSpPr>
            <a:stCxn id="399" idx="0"/>
          </p:cNvCxnSpPr>
          <p:nvPr/>
        </p:nvCxnSpPr>
        <p:spPr>
          <a:xfrm>
            <a:off x="3047792" y="1461107"/>
            <a:ext cx="789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6"/>
          <p:cNvSpPr txBox="1"/>
          <p:nvPr/>
        </p:nvSpPr>
        <p:spPr>
          <a:xfrm>
            <a:off x="3074974" y="1155384"/>
            <a:ext cx="8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1x1 Conv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3041375" y="1399600"/>
            <a:ext cx="88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Reshape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6"/>
          <p:cNvSpPr/>
          <p:nvPr/>
        </p:nvSpPr>
        <p:spPr>
          <a:xfrm flipH="1">
            <a:off x="902098" y="1155375"/>
            <a:ext cx="883200" cy="615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Frame</a:t>
            </a:r>
            <a:endParaRPr sz="1100"/>
          </a:p>
        </p:txBody>
      </p:sp>
      <p:cxnSp>
        <p:nvCxnSpPr>
          <p:cNvPr id="407" name="Google Shape;407;p26"/>
          <p:cNvCxnSpPr>
            <a:stCxn id="406" idx="5"/>
            <a:endCxn id="399" idx="2"/>
          </p:cNvCxnSpPr>
          <p:nvPr/>
        </p:nvCxnSpPr>
        <p:spPr>
          <a:xfrm flipH="1" rot="10800000">
            <a:off x="1708348" y="1461075"/>
            <a:ext cx="5667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26"/>
          <p:cNvSpPr/>
          <p:nvPr/>
        </p:nvSpPr>
        <p:spPr>
          <a:xfrm>
            <a:off x="3765930" y="1428899"/>
            <a:ext cx="914096" cy="68391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 txBox="1"/>
          <p:nvPr/>
        </p:nvSpPr>
        <p:spPr>
          <a:xfrm>
            <a:off x="3876692" y="941800"/>
            <a:ext cx="86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Visual Feature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10" name="Google Shape;410;p26"/>
          <p:cNvGrpSpPr/>
          <p:nvPr/>
        </p:nvGrpSpPr>
        <p:grpSpPr>
          <a:xfrm>
            <a:off x="480849" y="2973437"/>
            <a:ext cx="919958" cy="1024300"/>
            <a:chOff x="-148565" y="2965238"/>
            <a:chExt cx="1076100" cy="1034438"/>
          </a:xfrm>
        </p:grpSpPr>
        <p:sp>
          <p:nvSpPr>
            <p:cNvPr id="411" name="Google Shape;411;p26"/>
            <p:cNvSpPr txBox="1"/>
            <p:nvPr/>
          </p:nvSpPr>
          <p:spPr>
            <a:xfrm>
              <a:off x="-129322" y="2965238"/>
              <a:ext cx="10332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Left Audio Channel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2" name="Google Shape;412;p26"/>
            <p:cNvSpPr txBox="1"/>
            <p:nvPr/>
          </p:nvSpPr>
          <p:spPr>
            <a:xfrm>
              <a:off x="-148565" y="3502276"/>
              <a:ext cx="10761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Right Audio Channel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13" name="Google Shape;413;p26"/>
          <p:cNvSpPr/>
          <p:nvPr/>
        </p:nvSpPr>
        <p:spPr>
          <a:xfrm flipH="1" rot="-5400000">
            <a:off x="3479783" y="3066251"/>
            <a:ext cx="1311900" cy="442800"/>
          </a:xfrm>
          <a:prstGeom prst="parallelogram">
            <a:avLst>
              <a:gd fmla="val 8790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 flipH="1" rot="-5400000">
            <a:off x="3606372" y="2954184"/>
            <a:ext cx="1172700" cy="448500"/>
          </a:xfrm>
          <a:prstGeom prst="parallelogram">
            <a:avLst>
              <a:gd fmla="val 87901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 flipH="1" rot="-5400000">
            <a:off x="3736112" y="2885035"/>
            <a:ext cx="1028700" cy="442800"/>
          </a:xfrm>
          <a:prstGeom prst="parallelogram">
            <a:avLst>
              <a:gd fmla="val 87901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 flipH="1" rot="-5400000">
            <a:off x="3856304" y="2823690"/>
            <a:ext cx="906000" cy="442800"/>
          </a:xfrm>
          <a:prstGeom prst="parallelogram">
            <a:avLst>
              <a:gd fmla="val 87901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 flipH="1" rot="-5400000">
            <a:off x="3945656" y="2769545"/>
            <a:ext cx="797700" cy="442800"/>
          </a:xfrm>
          <a:prstGeom prst="parallelogram">
            <a:avLst>
              <a:gd fmla="val 87901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"/>
          <p:cNvSpPr/>
          <p:nvPr/>
        </p:nvSpPr>
        <p:spPr>
          <a:xfrm flipH="1" rot="-5400000">
            <a:off x="4702185" y="2645427"/>
            <a:ext cx="797700" cy="442800"/>
          </a:xfrm>
          <a:prstGeom prst="parallelogram">
            <a:avLst>
              <a:gd fmla="val 87901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6"/>
          <p:cNvSpPr/>
          <p:nvPr/>
        </p:nvSpPr>
        <p:spPr>
          <a:xfrm flipH="1" rot="-5400000">
            <a:off x="4707582" y="2707112"/>
            <a:ext cx="906000" cy="442800"/>
          </a:xfrm>
          <a:prstGeom prst="parallelogram">
            <a:avLst>
              <a:gd fmla="val 87901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6"/>
          <p:cNvSpPr/>
          <p:nvPr/>
        </p:nvSpPr>
        <p:spPr>
          <a:xfrm flipH="1" rot="-5400000">
            <a:off x="4730554" y="2769466"/>
            <a:ext cx="1028700" cy="442800"/>
          </a:xfrm>
          <a:prstGeom prst="parallelogram">
            <a:avLst>
              <a:gd fmla="val 87901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26"/>
          <p:cNvCxnSpPr>
            <a:stCxn id="413" idx="2"/>
            <a:endCxn id="421" idx="2"/>
          </p:cNvCxnSpPr>
          <p:nvPr/>
        </p:nvCxnSpPr>
        <p:spPr>
          <a:xfrm flipH="1" rot="-5400000">
            <a:off x="4664183" y="3220538"/>
            <a:ext cx="189300" cy="1246200"/>
          </a:xfrm>
          <a:prstGeom prst="curvedConnector3">
            <a:avLst>
              <a:gd fmla="val 3437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6"/>
          <p:cNvCxnSpPr>
            <a:stCxn id="414" idx="2"/>
            <a:endCxn id="419" idx="2"/>
          </p:cNvCxnSpPr>
          <p:nvPr/>
        </p:nvCxnSpPr>
        <p:spPr>
          <a:xfrm rot="-5400000">
            <a:off x="4689962" y="2871173"/>
            <a:ext cx="115500" cy="994500"/>
          </a:xfrm>
          <a:prstGeom prst="curvedConnector3">
            <a:avLst>
              <a:gd fmla="val -3991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6"/>
          <p:cNvCxnSpPr>
            <a:stCxn id="415" idx="2"/>
            <a:endCxn id="418" idx="2"/>
          </p:cNvCxnSpPr>
          <p:nvPr/>
        </p:nvCxnSpPr>
        <p:spPr>
          <a:xfrm rot="-5400000">
            <a:off x="4676654" y="2819428"/>
            <a:ext cx="116700" cy="851400"/>
          </a:xfrm>
          <a:prstGeom prst="curvedConnector3">
            <a:avLst>
              <a:gd fmla="val -3961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6"/>
          <p:cNvCxnSpPr>
            <a:stCxn id="416" idx="2"/>
            <a:endCxn id="417" idx="2"/>
          </p:cNvCxnSpPr>
          <p:nvPr/>
        </p:nvCxnSpPr>
        <p:spPr>
          <a:xfrm rot="-5400000">
            <a:off x="4660706" y="2754782"/>
            <a:ext cx="124200" cy="756600"/>
          </a:xfrm>
          <a:prstGeom prst="curvedConnector3">
            <a:avLst>
              <a:gd fmla="val -3714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6"/>
          <p:cNvSpPr/>
          <p:nvPr/>
        </p:nvSpPr>
        <p:spPr>
          <a:xfrm flipH="1" rot="-5400000">
            <a:off x="4739791" y="2993796"/>
            <a:ext cx="1172700" cy="448500"/>
          </a:xfrm>
          <a:prstGeom prst="parallelogram">
            <a:avLst>
              <a:gd fmla="val 87901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6"/>
          <p:cNvSpPr/>
          <p:nvPr/>
        </p:nvSpPr>
        <p:spPr>
          <a:xfrm flipH="1" rot="-5400000">
            <a:off x="4726071" y="3255448"/>
            <a:ext cx="1311900" cy="442800"/>
          </a:xfrm>
          <a:prstGeom prst="parallelogram">
            <a:avLst>
              <a:gd fmla="val 8790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"/>
          <p:cNvSpPr txBox="1"/>
          <p:nvPr/>
        </p:nvSpPr>
        <p:spPr>
          <a:xfrm>
            <a:off x="1541139" y="3178212"/>
            <a:ext cx="55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Mixed Audio  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6" name="Google Shape;426;p26"/>
          <p:cNvCxnSpPr>
            <a:endCxn id="425" idx="1"/>
          </p:cNvCxnSpPr>
          <p:nvPr/>
        </p:nvCxnSpPr>
        <p:spPr>
          <a:xfrm>
            <a:off x="1191639" y="3265362"/>
            <a:ext cx="349500" cy="23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26"/>
          <p:cNvCxnSpPr>
            <a:endCxn id="425" idx="1"/>
          </p:cNvCxnSpPr>
          <p:nvPr/>
        </p:nvCxnSpPr>
        <p:spPr>
          <a:xfrm flipH="1" rot="10800000">
            <a:off x="1217439" y="3501462"/>
            <a:ext cx="323700" cy="31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143" y="3178200"/>
            <a:ext cx="883226" cy="596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26"/>
          <p:cNvCxnSpPr>
            <a:endCxn id="428" idx="1"/>
          </p:cNvCxnSpPr>
          <p:nvPr/>
        </p:nvCxnSpPr>
        <p:spPr>
          <a:xfrm>
            <a:off x="2021743" y="3457081"/>
            <a:ext cx="569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26"/>
          <p:cNvSpPr txBox="1"/>
          <p:nvPr/>
        </p:nvSpPr>
        <p:spPr>
          <a:xfrm>
            <a:off x="1987898" y="3194760"/>
            <a:ext cx="58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STFT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26"/>
          <p:cNvSpPr/>
          <p:nvPr/>
        </p:nvSpPr>
        <p:spPr>
          <a:xfrm rot="-5400000">
            <a:off x="5847712" y="3167983"/>
            <a:ext cx="664800" cy="270000"/>
          </a:xfrm>
          <a:prstGeom prst="parallelogram">
            <a:avLst>
              <a:gd fmla="val 2500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26"/>
          <p:cNvCxnSpPr>
            <a:stCxn id="421" idx="3"/>
            <a:endCxn id="431" idx="1"/>
          </p:cNvCxnSpPr>
          <p:nvPr/>
        </p:nvCxnSpPr>
        <p:spPr>
          <a:xfrm flipH="1" rot="10800000">
            <a:off x="5603421" y="3269336"/>
            <a:ext cx="441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6"/>
          <p:cNvSpPr txBox="1"/>
          <p:nvPr/>
        </p:nvSpPr>
        <p:spPr>
          <a:xfrm>
            <a:off x="5790450" y="2521975"/>
            <a:ext cx="88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Complex Mask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6547596" y="3142974"/>
            <a:ext cx="240000" cy="31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26"/>
          <p:cNvCxnSpPr>
            <a:stCxn id="431" idx="4"/>
            <a:endCxn id="434" idx="2"/>
          </p:cNvCxnSpPr>
          <p:nvPr/>
        </p:nvCxnSpPr>
        <p:spPr>
          <a:xfrm>
            <a:off x="6315112" y="3302983"/>
            <a:ext cx="2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6"/>
          <p:cNvCxnSpPr>
            <a:stCxn id="428" idx="2"/>
            <a:endCxn id="434" idx="4"/>
          </p:cNvCxnSpPr>
          <p:nvPr/>
        </p:nvCxnSpPr>
        <p:spPr>
          <a:xfrm rot="-5400000">
            <a:off x="4694006" y="1801412"/>
            <a:ext cx="312300" cy="3634800"/>
          </a:xfrm>
          <a:prstGeom prst="bentConnector3">
            <a:avLst>
              <a:gd fmla="val -315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7" name="Google Shape;437;p26"/>
          <p:cNvSpPr/>
          <p:nvPr/>
        </p:nvSpPr>
        <p:spPr>
          <a:xfrm>
            <a:off x="7373071" y="3184862"/>
            <a:ext cx="120600" cy="2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26"/>
          <p:cNvCxnSpPr>
            <a:stCxn id="434" idx="6"/>
            <a:endCxn id="437" idx="2"/>
          </p:cNvCxnSpPr>
          <p:nvPr/>
        </p:nvCxnSpPr>
        <p:spPr>
          <a:xfrm>
            <a:off x="6787596" y="3302874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26"/>
          <p:cNvSpPr txBox="1"/>
          <p:nvPr/>
        </p:nvSpPr>
        <p:spPr>
          <a:xfrm>
            <a:off x="6795637" y="3041060"/>
            <a:ext cx="56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ISTFT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0" name="Google Shape;440;p26"/>
          <p:cNvCxnSpPr>
            <a:stCxn id="425" idx="2"/>
            <a:endCxn id="437" idx="4"/>
          </p:cNvCxnSpPr>
          <p:nvPr/>
        </p:nvCxnSpPr>
        <p:spPr>
          <a:xfrm rot="-5400000">
            <a:off x="4424289" y="815712"/>
            <a:ext cx="403800" cy="5614200"/>
          </a:xfrm>
          <a:prstGeom prst="bentConnector3">
            <a:avLst>
              <a:gd fmla="val -2908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1" name="Google Shape;441;p26"/>
          <p:cNvCxnSpPr/>
          <p:nvPr/>
        </p:nvCxnSpPr>
        <p:spPr>
          <a:xfrm>
            <a:off x="7508663" y="3305154"/>
            <a:ext cx="3372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6"/>
          <p:cNvCxnSpPr/>
          <p:nvPr/>
        </p:nvCxnSpPr>
        <p:spPr>
          <a:xfrm rot="-5400000">
            <a:off x="7465587" y="2947512"/>
            <a:ext cx="3906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26"/>
          <p:cNvSpPr txBox="1"/>
          <p:nvPr/>
        </p:nvSpPr>
        <p:spPr>
          <a:xfrm>
            <a:off x="7800521" y="2583975"/>
            <a:ext cx="99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Predicted Left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Channel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7785054" y="3279825"/>
            <a:ext cx="106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Predicted Right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Channel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5" name="Google Shape;445;p26"/>
          <p:cNvCxnSpPr>
            <a:endCxn id="416" idx="5"/>
          </p:cNvCxnSpPr>
          <p:nvPr/>
        </p:nvCxnSpPr>
        <p:spPr>
          <a:xfrm flipH="1">
            <a:off x="4344506" y="1479008"/>
            <a:ext cx="6300" cy="13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26"/>
          <p:cNvSpPr txBox="1"/>
          <p:nvPr/>
        </p:nvSpPr>
        <p:spPr>
          <a:xfrm>
            <a:off x="4093609" y="1461519"/>
            <a:ext cx="3180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o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1153125" y="189700"/>
            <a:ext cx="2146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The Model Diagram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8" name="Google Shape;448;p26"/>
          <p:cNvCxnSpPr>
            <a:stCxn id="428" idx="3"/>
            <a:endCxn id="413" idx="1"/>
          </p:cNvCxnSpPr>
          <p:nvPr/>
        </p:nvCxnSpPr>
        <p:spPr>
          <a:xfrm>
            <a:off x="3474369" y="3476581"/>
            <a:ext cx="4401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26"/>
          <p:cNvSpPr txBox="1"/>
          <p:nvPr/>
        </p:nvSpPr>
        <p:spPr>
          <a:xfrm>
            <a:off x="2612800" y="2906850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Spectrogram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6551463" y="3146538"/>
            <a:ext cx="232500" cy="319800"/>
          </a:xfrm>
          <a:prstGeom prst="mathMultiply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{&quot;font&quot;:{&quot;size&quot;:12,&quot;color&quot;:&quot;#000000&quot;,&quot;family&quot;:&quot;Arial&quot;},&quot;id&quot;:&quot;2&quot;,&quot;backgroundColorModified&quot;:false,&quot;aid&quot;:null,&quot;backgroundColor&quot;:&quot;#FFFFFF&quot;,&quot;type&quot;:&quot;$&quot;,&quot;code&quot;:&quot;$x^{M}\\left(t\\right)$&quot;,&quot;ts&quot;:1624442399937,&quot;cs&quot;:&quot;RldXPhHKgNb3mU6fTsMRhA==&quot;,&quot;size&quot;:{&quot;width&quot;:44.666666666666664,&quot;height&quot;:21}}" id="451" name="Google Shape;4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225" y="3632585"/>
            <a:ext cx="349500" cy="1643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aid&quot;:null,&quot;id&quot;:&quot;3&quot;,&quot;backgroundColor&quot;:&quot;#FFFFFF&quot;,&quot;backgroundColorModified&quot;:false,&quot;font&quot;:{&quot;family&quot;:&quot;Arial&quot;,&quot;color&quot;:&quot;#000000&quot;,&quot;size&quot;:12},&quot;code&quot;:&quot;$X^{M}$&quot;,&quot;ts&quot;:1624442479780,&quot;cs&quot;:&quot;0SZVvIIlwuj1qqKuw4IdjQ==&quot;,&quot;size&quot;:{&quot;width&quot;:30.666666666666668,&quot;height&quot;:16.166666666666668}}" id="452" name="Google Shape;4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9350" y="3838750"/>
            <a:ext cx="270000" cy="14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237" y="3632588"/>
            <a:ext cx="168418" cy="1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3650" y="2144450"/>
            <a:ext cx="706219" cy="23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26"/>
          <p:cNvCxnSpPr>
            <a:endCxn id="434" idx="0"/>
          </p:cNvCxnSpPr>
          <p:nvPr/>
        </p:nvCxnSpPr>
        <p:spPr>
          <a:xfrm rot="5400000">
            <a:off x="6480996" y="2576274"/>
            <a:ext cx="753300" cy="38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456" name="Google Shape;45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8248" y="1639600"/>
            <a:ext cx="994500" cy="5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p26"/>
          <p:cNvCxnSpPr>
            <a:stCxn id="456" idx="2"/>
          </p:cNvCxnSpPr>
          <p:nvPr/>
        </p:nvCxnSpPr>
        <p:spPr>
          <a:xfrm rot="5400000">
            <a:off x="8018598" y="2296250"/>
            <a:ext cx="548700" cy="24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458" name="Google Shape;45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45875" y="4401228"/>
            <a:ext cx="1068000" cy="4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26"/>
          <p:cNvCxnSpPr>
            <a:stCxn id="458" idx="0"/>
          </p:cNvCxnSpPr>
          <p:nvPr/>
        </p:nvCxnSpPr>
        <p:spPr>
          <a:xfrm flipH="1" rot="5400000">
            <a:off x="7974875" y="3996228"/>
            <a:ext cx="524700" cy="28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60" name="Google Shape;460;p26"/>
          <p:cNvSpPr/>
          <p:nvPr/>
        </p:nvSpPr>
        <p:spPr>
          <a:xfrm>
            <a:off x="1056025" y="2067425"/>
            <a:ext cx="7890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 flipH="1" rot="10800000">
            <a:off x="366175" y="1434000"/>
            <a:ext cx="629400" cy="1040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