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7" r:id="rId19"/>
    <p:sldId id="273" r:id="rId20"/>
    <p:sldId id="274" r:id="rId21"/>
    <p:sldId id="275" r:id="rId22"/>
    <p:sldId id="276" r:id="rId23"/>
    <p:sldId id="27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72" d="100"/>
          <a:sy n="72" d="100"/>
        </p:scale>
        <p:origin x="813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D2C79B-F618-425C-AF2D-D1636805697F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52BF17-216A-4A19-A08F-4AF8E0588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950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Lambda&lt;1/2, why we use</a:t>
            </a:r>
            <a:r>
              <a:rPr lang="en-US" baseline="0" dirty="0"/>
              <a:t> implicit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52BF17-216A-4A19-A08F-4AF8E058873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450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A91F35A2-F13F-485A-B3F0-C4CAAB520F5F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4449264A-D07F-4071-9437-BE098AC44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139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F35A2-F13F-485A-B3F0-C4CAAB520F5F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9264A-D07F-4071-9437-BE098AC44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962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91F35A2-F13F-485A-B3F0-C4CAAB520F5F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449264A-D07F-4071-9437-BE098AC44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949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91F35A2-F13F-485A-B3F0-C4CAAB520F5F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449264A-D07F-4071-9437-BE098AC44F0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890720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91F35A2-F13F-485A-B3F0-C4CAAB520F5F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449264A-D07F-4071-9437-BE098AC44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2705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F35A2-F13F-485A-B3F0-C4CAAB520F5F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9264A-D07F-4071-9437-BE098AC44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0191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F35A2-F13F-485A-B3F0-C4CAAB520F5F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9264A-D07F-4071-9437-BE098AC44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2791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F35A2-F13F-485A-B3F0-C4CAAB520F5F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9264A-D07F-4071-9437-BE098AC44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4503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91F35A2-F13F-485A-B3F0-C4CAAB520F5F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449264A-D07F-4071-9437-BE098AC44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25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F35A2-F13F-485A-B3F0-C4CAAB520F5F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9264A-D07F-4071-9437-BE098AC44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461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91F35A2-F13F-485A-B3F0-C4CAAB520F5F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449264A-D07F-4071-9437-BE098AC44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409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F35A2-F13F-485A-B3F0-C4CAAB520F5F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9264A-D07F-4071-9437-BE098AC44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036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F35A2-F13F-485A-B3F0-C4CAAB520F5F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9264A-D07F-4071-9437-BE098AC44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410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F35A2-F13F-485A-B3F0-C4CAAB520F5F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9264A-D07F-4071-9437-BE098AC44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064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F35A2-F13F-485A-B3F0-C4CAAB520F5F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9264A-D07F-4071-9437-BE098AC44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08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F35A2-F13F-485A-B3F0-C4CAAB520F5F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9264A-D07F-4071-9437-BE098AC44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663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F35A2-F13F-485A-B3F0-C4CAAB520F5F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9264A-D07F-4071-9437-BE098AC44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840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F35A2-F13F-485A-B3F0-C4CAAB520F5F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49264A-D07F-4071-9437-BE098AC44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6871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DIFFUSION EQUATIONS	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EXPLICIT AND IMPLICIT</a:t>
            </a:r>
          </a:p>
          <a:p>
            <a:r>
              <a:rPr lang="en-US" dirty="0"/>
              <a:t>Dana Seibert- Vistas in Advanced Computing 2017</a:t>
            </a:r>
          </a:p>
        </p:txBody>
      </p:sp>
    </p:spTree>
    <p:extLst>
      <p:ext uri="{BB962C8B-B14F-4D97-AF65-F5344CB8AC3E}">
        <p14:creationId xmlns:p14="http://schemas.microsoft.com/office/powerpoint/2010/main" val="3430466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DISCRETIZED FORMULA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 anchor="ctr">
                <a:normAutofit fontScale="92500"/>
              </a:bodyPr>
              <a:lstStyle/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satisfies our original diffusion equation,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dirty="0"/>
                          <m:t>∂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𝑢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dirty="0"/>
                          <m:t>∂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US" dirty="0"/>
                              <m:t>∂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𝑢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dirty="0"/>
                          <m:t>∂</m:t>
                        </m:r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b="0" dirty="0"/>
                  <a:t>,</a:t>
                </a:r>
              </a:p>
              <a:p>
                <a:endParaRPr lang="en-US" b="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r>
                  <a:rPr lang="en-US" dirty="0"/>
                  <a:t> Now we can rewrite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+…=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12</m:t>
                            </m:r>
                          </m:den>
                        </m:f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</m:sup>
                            </m:sSup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+…</m:t>
                        </m:r>
                      </m:e>
                    </m:d>
                  </m:oMath>
                </a14:m>
                <a:r>
                  <a:rPr lang="en-US" dirty="0"/>
                  <a:t> as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𝐷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  <a:p>
                <a:pPr lvl="3"/>
                <a:r>
                  <a:rPr lang="en-US" dirty="0"/>
                  <a:t>Shows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dirty="0"/>
                  <a:t> increases order of accuracy, but it is just a happy accident in this case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75391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 anchor="ctr"/>
              <a:lstStyle/>
              <a:p>
                <a:r>
                  <a:rPr lang="en-US" dirty="0"/>
                  <a:t>Another way to discretize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dirty="0"/>
                          <m:t>∂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𝑢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dirty="0"/>
                          <m:t>∂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US" dirty="0"/>
                              <m:t>∂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𝑢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dirty="0"/>
                          <m:t>∂</m:t>
                        </m:r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through implicit discretization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𝐷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−2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1100" i="1" dirty="0">
                  <a:latin typeface="Cambria Math" panose="02040503050406030204" pitchFamily="18" charset="0"/>
                </a:endParaRPr>
              </a:p>
              <a:p>
                <a:pPr lvl="2"/>
                <a:r>
                  <a:rPr lang="en-US" dirty="0"/>
                  <a:t>In this case,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</m:oMath>
                </a14:m>
                <a:r>
                  <a:rPr lang="en-US" dirty="0"/>
                  <a:t> cannot be separated from the values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at other points</a:t>
                </a:r>
              </a:p>
              <a:p>
                <a:pPr lvl="2"/>
                <a:endParaRPr lang="en-US" dirty="0"/>
              </a:p>
              <a:p>
                <a:r>
                  <a:rPr lang="en-US" dirty="0"/>
                  <a:t>In order to solve for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</m:oMath>
                </a14:m>
                <a:r>
                  <a:rPr lang="en-US" dirty="0"/>
                  <a:t>, we must use the tri-diagonal method and solve:</a:t>
                </a:r>
              </a:p>
              <a:p>
                <a:endParaRPr lang="en-US" sz="14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</m:d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p>
                    </m:sSubSup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𝑡𝐹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,	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  <m:sSup>
                          <m:sSupPr>
                            <m:ctrlPr>
                              <a:rPr 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76" t="-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11531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 anchor="ctr">
                <a:normAutofit fontScale="92500" lnSpcReduction="10000"/>
              </a:bodyPr>
              <a:lstStyle/>
              <a:p>
                <a:endParaRPr lang="en-US" sz="14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</m:d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p>
                    </m:sSubSup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𝑡𝐹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,	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  <m:sSup>
                          <m:sSupPr>
                            <m:ctrlPr>
                              <a:rPr 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,</a:t>
                </a:r>
              </a:p>
              <a:p>
                <a:endParaRPr lang="en-US" sz="11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𝐷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1200" dirty="0">
                  <a:ea typeface="Cambria Math" panose="02040503050406030204" pitchFamily="18" charset="0"/>
                </a:endParaRPr>
              </a:p>
              <a:p>
                <a:pPr lvl="6"/>
                <a:r>
                  <a:rPr lang="en-US" dirty="0"/>
                  <a:t>No special value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will increase order of accuracy</a:t>
                </a:r>
              </a:p>
              <a:p>
                <a:pPr lvl="6"/>
                <a:endParaRPr lang="en-US" dirty="0"/>
              </a:p>
              <a:p>
                <a:r>
                  <a:rPr lang="en-US" dirty="0"/>
                  <a:t>Implicit Method is </a:t>
                </a:r>
                <a:r>
                  <a:rPr lang="en-US" i="1" dirty="0"/>
                  <a:t>unconditionally stable</a:t>
                </a:r>
                <a:r>
                  <a:rPr lang="en-US" dirty="0"/>
                  <a:t>, but cannot use large time steps because the discretization is only first-order accurate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Results from strong damping of short-scale features that are not relevant to solution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07" b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62773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- EXPLICIT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 anchor="ctr"/>
              <a:lstStyle/>
              <a:p>
                <a:pPr marL="0" indent="0">
                  <a:buNone/>
                </a:pPr>
                <a:r>
                  <a:rPr lang="en-US" dirty="0"/>
                  <a:t>10.6.1.1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dirty="0"/>
                            <m:t>∂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dirty="0"/>
                            <m:t>∂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</m:t>
                      </m:r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en-US" dirty="0"/>
                                <m:t>∂</m:t>
                              </m:r>
                            </m:e>
                            <m:sup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dirty="0"/>
                            <m:t>∂</m:t>
                          </m:r>
                          <m:sSup>
                            <m:sSupPr>
                              <m:ctrlP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0527" y="1657718"/>
            <a:ext cx="4791490" cy="4984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372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- EXPLICIT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144119" y="3924545"/>
            <a:ext cx="2023479" cy="646331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Establishes all values in 1</a:t>
            </a:r>
            <a:r>
              <a:rPr lang="en-US" baseline="30000" dirty="0"/>
              <a:t>st</a:t>
            </a:r>
            <a:r>
              <a:rPr lang="en-US" dirty="0"/>
              <a:t> row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44118" y="5427897"/>
            <a:ext cx="2023479" cy="92333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Sets all values in 1</a:t>
            </a:r>
            <a:r>
              <a:rPr lang="en-US" baseline="30000" dirty="0"/>
              <a:t>st</a:t>
            </a:r>
            <a:r>
              <a:rPr lang="en-US" dirty="0"/>
              <a:t> and last column to 0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t="524"/>
          <a:stretch/>
        </p:blipFill>
        <p:spPr>
          <a:xfrm>
            <a:off x="2393929" y="1097280"/>
            <a:ext cx="4693566" cy="5694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2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- EXPLICIT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−2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𝑡𝐹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	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  <m:sSup>
                          <m:sSupPr>
                            <m:ctrlPr>
                              <a:rPr 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3174589" y="2239200"/>
            <a:ext cx="2023479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50" dirty="0">
                <a:ln>
                  <a:solidFill>
                    <a:schemeClr val="accent1"/>
                  </a:solidFill>
                </a:ln>
                <a:solidFill>
                  <a:schemeClr val="accent1"/>
                </a:solidFill>
              </a:rPr>
              <a:t>-1</a:t>
            </a:r>
          </a:p>
        </p:txBody>
      </p:sp>
      <p:sp>
        <p:nvSpPr>
          <p:cNvPr id="8" name="Rectangle 7"/>
          <p:cNvSpPr/>
          <p:nvPr/>
        </p:nvSpPr>
        <p:spPr>
          <a:xfrm rot="20584739">
            <a:off x="2286087" y="2363256"/>
            <a:ext cx="286933" cy="53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100696" y="2248886"/>
            <a:ext cx="2023479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50" dirty="0">
                <a:ln>
                  <a:solidFill>
                    <a:schemeClr val="accent1"/>
                  </a:solidFill>
                </a:ln>
                <a:solidFill>
                  <a:schemeClr val="accent1"/>
                </a:solidFill>
              </a:rPr>
              <a:t>-1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104231" y="2226211"/>
            <a:ext cx="2023479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50" dirty="0">
                <a:ln>
                  <a:solidFill>
                    <a:schemeClr val="accent1"/>
                  </a:solidFill>
                </a:ln>
                <a:solidFill>
                  <a:schemeClr val="accent1"/>
                </a:solidFill>
              </a:rPr>
              <a:t>-1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764959" y="2243241"/>
            <a:ext cx="2023479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50" dirty="0">
                <a:ln>
                  <a:solidFill>
                    <a:schemeClr val="accent1"/>
                  </a:solidFill>
                </a:ln>
                <a:solidFill>
                  <a:schemeClr val="accent1"/>
                </a:solidFill>
              </a:rPr>
              <a:t>-1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7995" y="3192723"/>
            <a:ext cx="3646968" cy="101973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929" y="2812022"/>
            <a:ext cx="5916071" cy="384800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95600" y="4873185"/>
            <a:ext cx="8548165" cy="182174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7605927" y="2226211"/>
            <a:ext cx="2023479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50" dirty="0">
                <a:ln>
                  <a:solidFill>
                    <a:schemeClr val="accent1"/>
                  </a:solidFill>
                </a:ln>
                <a:solidFill>
                  <a:schemeClr val="accent1"/>
                </a:solidFill>
              </a:rPr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1810545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8" grpId="0" animBg="1"/>
      <p:bldP spid="9" grpId="0"/>
      <p:bldP spid="10" grpId="0"/>
      <p:bldP spid="11" grpId="0"/>
      <p:bldP spid="2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- EXPLICIT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Finding Exact and Error</a:t>
                </a:r>
              </a:p>
              <a:p>
                <a:endParaRPr lang="en-US" sz="9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𝑒𝑥𝑎𝑐𝑡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𝑛𝑥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76" t="-1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1760"/>
          <a:stretch/>
        </p:blipFill>
        <p:spPr>
          <a:xfrm>
            <a:off x="795337" y="3333136"/>
            <a:ext cx="10601325" cy="307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28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- EXPLICIT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544" y="2263874"/>
            <a:ext cx="6659477" cy="36888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b="1078"/>
          <a:stretch/>
        </p:blipFill>
        <p:spPr>
          <a:xfrm>
            <a:off x="6849323" y="2057402"/>
            <a:ext cx="5014546" cy="4479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7701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- EXPLICIT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2147"/>
          <a:stretch/>
        </p:blipFill>
        <p:spPr>
          <a:xfrm>
            <a:off x="442206" y="2057400"/>
            <a:ext cx="3781732" cy="278862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3938" y="3586468"/>
            <a:ext cx="3710939" cy="2772098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t="1610"/>
          <a:stretch/>
        </p:blipFill>
        <p:spPr>
          <a:xfrm>
            <a:off x="7934877" y="2057401"/>
            <a:ext cx="3759983" cy="2788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4651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- IMPLICIT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2200459"/>
                <a:ext cx="10820400" cy="4024125"/>
              </a:xfrm>
            </p:spPr>
            <p:txBody>
              <a:bodyPr anchor="ctr"/>
              <a:lstStyle/>
              <a:p>
                <a:pPr marL="0" indent="0">
                  <a:buNone/>
                </a:pPr>
                <a:r>
                  <a:rPr lang="en-US" dirty="0"/>
                  <a:t>10.6.1.2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dirty="0"/>
                            <m:t>∂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dirty="0"/>
                            <m:t>∂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</m:t>
                      </m:r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en-US" dirty="0"/>
                                <m:t>∂</m:t>
                              </m:r>
                            </m:e>
                            <m:sup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dirty="0"/>
                            <m:t>∂</m:t>
                          </m:r>
                          <m:sSup>
                            <m:sSupPr>
                              <m:ctrlP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2200459"/>
                <a:ext cx="10820400" cy="4024125"/>
              </a:xfrm>
              <a:blipFill>
                <a:blip r:embed="rId2"/>
                <a:stretch>
                  <a:fillRect l="-7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8242" y="2005781"/>
            <a:ext cx="4212784" cy="461724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8260" y="2926080"/>
            <a:ext cx="4651544" cy="2914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266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What is numerical integration?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“Numerical integration is the approximate computation of an integral using numerical techniques” –Wolfram </a:t>
            </a:r>
            <a:r>
              <a:rPr lang="en-US" dirty="0" err="1"/>
              <a:t>MathWorld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For our purposes, we can think of numerical integration as a way to perform multiple mathematical operations using similar equations in C programs.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Examples: Approximating derivatives, Tracking planetary motion, Visualizing Lorentz models, Establishing diffusivity trends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9141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- IMPLICIT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 anchor="t"/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</m:d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p>
                    </m:sSubSup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𝑡𝐹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,	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  <m:sSup>
                          <m:sSupPr>
                            <m:ctrlPr>
                              <a:rPr 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3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826" y="2867087"/>
            <a:ext cx="4134255" cy="379623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8146" y="3406064"/>
            <a:ext cx="4751839" cy="289684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837352" y="2448232"/>
            <a:ext cx="1645919" cy="46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267260" y="2624229"/>
            <a:ext cx="915384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891727" y="2624229"/>
            <a:ext cx="426719" cy="45719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2"/>
                </a:solidFill>
              </a:ln>
              <a:solidFill>
                <a:schemeClr val="accent2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869918" y="2601369"/>
            <a:ext cx="426719" cy="45719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055926" y="3854980"/>
            <a:ext cx="138634" cy="45719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2"/>
                </a:solidFill>
              </a:ln>
              <a:solidFill>
                <a:schemeClr val="accent2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521587" y="3726425"/>
            <a:ext cx="115425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052589" y="3985008"/>
            <a:ext cx="141971" cy="45719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8422928" y="2144537"/>
            <a:ext cx="202347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n>
                  <a:solidFill>
                    <a:schemeClr val="accent1"/>
                  </a:solidFill>
                </a:ln>
                <a:solidFill>
                  <a:schemeClr val="accent1"/>
                </a:solidFill>
              </a:rPr>
              <a:t>= 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18099" y="4273834"/>
            <a:ext cx="1524982" cy="646331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Tri-diagonal Method</a:t>
            </a:r>
          </a:p>
        </p:txBody>
      </p:sp>
    </p:spTree>
    <p:extLst>
      <p:ext uri="{BB962C8B-B14F-4D97-AF65-F5344CB8AC3E}">
        <p14:creationId xmlns:p14="http://schemas.microsoft.com/office/powerpoint/2010/main" val="835562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/>
      <p:bldP spid="1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- IMPLICIT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Same Exact and Error Equations as Explicit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2421"/>
          <a:stretch/>
        </p:blipFill>
        <p:spPr>
          <a:xfrm>
            <a:off x="685800" y="3021330"/>
            <a:ext cx="10506075" cy="2937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5875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- IMPLICIT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0" y="2194560"/>
            <a:ext cx="7191190" cy="38226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1324" y="2140373"/>
            <a:ext cx="4909244" cy="4132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7234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- IMPLICIT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875"/>
          <a:stretch/>
        </p:blipFill>
        <p:spPr>
          <a:xfrm>
            <a:off x="610758" y="1968911"/>
            <a:ext cx="3658123" cy="27464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8881" y="3472252"/>
            <a:ext cx="3663859" cy="27464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2740" y="1968911"/>
            <a:ext cx="3663860" cy="2738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440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DIFFUSION 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 anchor="ctr">
                <a:normAutofit lnSpcReduction="10000"/>
              </a:bodyPr>
              <a:lstStyle/>
              <a:p>
                <a:r>
                  <a:rPr lang="en-US" dirty="0"/>
                  <a:t>One dimension general form:</a:t>
                </a:r>
              </a:p>
              <a:p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dirty="0"/>
                            <m:t>∂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dirty="0"/>
                            <m:t>∂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en-US" dirty="0"/>
                                <m:t>∂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dirty="0"/>
                            <m:t>∂</m:t>
                          </m:r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lvl="1"/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</m:t>
                    </m:r>
                  </m:oMath>
                </a14:m>
                <a:r>
                  <a:rPr lang="en-US" dirty="0"/>
                  <a:t> is a constant parameter dependent on the specific problem</a:t>
                </a:r>
              </a:p>
              <a:p>
                <a:pPr lvl="2"/>
                <a:r>
                  <a:rPr lang="en-US" dirty="0"/>
                  <a:t>Diffusivity</a:t>
                </a:r>
              </a:p>
              <a:p>
                <a:pPr lvl="2"/>
                <a:r>
                  <a:rPr lang="en-US" dirty="0"/>
                  <a:t>For heat transfer,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/>
                  <a:t> (thermal diffusivity)</a:t>
                </a:r>
              </a:p>
              <a:p>
                <a:pPr marL="914400" lvl="2" indent="0">
                  <a:buNone/>
                </a:pPr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 is a known source of heat</a:t>
                </a:r>
              </a:p>
              <a:p>
                <a:pPr lvl="1"/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is a temperature in excess</a:t>
                </a:r>
              </a:p>
              <a:p>
                <a:pPr lvl="2"/>
                <a:r>
                  <a:rPr lang="en-US" dirty="0"/>
                  <a:t>For diffusion of a fluid, it would be a concentration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76" t="-2273" b="-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3817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DIFFUSION 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 anchor="ctr"/>
              <a:lstStyle/>
              <a:p>
                <a:pPr marL="914400" lvl="2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dirty="0"/>
                            <m:t>∂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dirty="0"/>
                            <m:t>∂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</m:t>
                      </m:r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en-US" dirty="0"/>
                                <m:t>∂</m:t>
                              </m:r>
                            </m:e>
                            <m:sup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dirty="0"/>
                            <m:t>∂</m:t>
                          </m:r>
                          <m:sSup>
                            <m:sSupPr>
                              <m:ctrlP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Needs an initial condition: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Needs boundary conditions at endpoints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2"/>
                <a:r>
                  <a:rPr lang="en-US" dirty="0" err="1"/>
                  <a:t>Dirichlet</a:t>
                </a:r>
                <a:r>
                  <a:rPr lang="en-US" dirty="0"/>
                  <a:t> type:</a:t>
                </a:r>
              </a:p>
              <a:p>
                <a:pPr marL="1371600" lvl="3" indent="0">
                  <a:buNone/>
                </a:pPr>
                <a:r>
                  <a:rPr lang="en-US" b="0" dirty="0"/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b="0" dirty="0"/>
              </a:p>
              <a:p>
                <a:pPr lvl="2"/>
                <a:r>
                  <a:rPr lang="en-US" dirty="0"/>
                  <a:t>Neumann type:</a:t>
                </a:r>
              </a:p>
              <a:p>
                <a:pPr marL="914400" lvl="2" indent="0">
                  <a:buNone/>
                </a:pPr>
                <a:r>
                  <a:rPr lang="en-US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	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One end </a:t>
                </a:r>
                <a:r>
                  <a:rPr lang="en-US" dirty="0" err="1"/>
                  <a:t>Dirichlet</a:t>
                </a:r>
                <a:r>
                  <a:rPr lang="en-US" dirty="0"/>
                  <a:t> type and one end Neumann type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4362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EXPLICIT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 anchor="ctr"/>
              <a:lstStyle/>
              <a:p>
                <a:r>
                  <a:rPr lang="en-US" dirty="0"/>
                  <a:t>Discretize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dirty="0"/>
                          <m:t>∂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𝑢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dirty="0"/>
                          <m:t>∂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US" dirty="0"/>
                              <m:t>∂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𝑢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dirty="0"/>
                          <m:t>∂</m:t>
                        </m:r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 into </a:t>
                </a:r>
              </a:p>
              <a:p>
                <a:endParaRPr lang="en-US" dirty="0"/>
              </a:p>
              <a:p>
                <a:pPr marL="0" indent="0" algn="ctr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sz="100" dirty="0"/>
              </a:p>
              <a:p>
                <a:pPr lvl="8"/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4976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EXPLICIT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 anchor="ctr"/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</m:oMath>
                </a14:m>
                <a:r>
                  <a:rPr lang="en-US" dirty="0"/>
                  <a:t> is explicitly given, thus the name of the method</a:t>
                </a:r>
              </a:p>
              <a:p>
                <a:endParaRPr lang="en-US" sz="16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</m:oMath>
                </a14:m>
                <a:r>
                  <a:rPr lang="en-US" dirty="0"/>
                  <a:t>  is explicitly given as:</a:t>
                </a:r>
              </a:p>
              <a:p>
                <a:endParaRPr lang="en-US" sz="1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1400" dirty="0"/>
              </a:p>
              <a:p>
                <a:pPr lvl="2"/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  <m:sSup>
                          <m:sSupPr>
                            <m:ctrlPr>
                              <a:rPr lang="el-G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0566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LAX EQUIVALENCE THEOREM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In general, a discretized method should approach the exact solution to a closer and closer degree</a:t>
            </a:r>
          </a:p>
          <a:p>
            <a:pPr lvl="1"/>
            <a:r>
              <a:rPr lang="en-US" dirty="0"/>
              <a:t>It should converge</a:t>
            </a:r>
          </a:p>
          <a:p>
            <a:pPr lvl="1"/>
            <a:endParaRPr lang="en-US" dirty="0"/>
          </a:p>
          <a:p>
            <a:r>
              <a:rPr lang="en-US" dirty="0"/>
              <a:t>Determine whether a method converges through Lax Equivalence Theorem</a:t>
            </a:r>
          </a:p>
          <a:p>
            <a:pPr lvl="1"/>
            <a:r>
              <a:rPr lang="en-US" dirty="0"/>
              <a:t>Lax equivalence theorem: Given a properly posed linear initial-value problem and a consistent finite-difference approximation to it, stability is the necessary and sufficient condition for convergence.</a:t>
            </a:r>
          </a:p>
        </p:txBody>
      </p:sp>
    </p:spTree>
    <p:extLst>
      <p:ext uri="{BB962C8B-B14F-4D97-AF65-F5344CB8AC3E}">
        <p14:creationId xmlns:p14="http://schemas.microsoft.com/office/powerpoint/2010/main" val="5170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CONSISTENT DISCRETIZATION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 anchor="ctr"/>
              <a:lstStyle/>
              <a:p>
                <a:r>
                  <a:rPr lang="en-US" dirty="0"/>
                  <a:t>Consistent discretization: difference between discretized formula and original formula tends to 0 as it becomes closer and closer</a:t>
                </a:r>
              </a:p>
              <a:p>
                <a:endParaRPr lang="en-US" dirty="0"/>
              </a:p>
              <a:p>
                <a:r>
                  <a:rPr lang="en-US" dirty="0"/>
                  <a:t>Test through application of Taylor series expansion of discretized formula: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12</m:t>
                              </m:r>
                            </m:den>
                          </m:f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+…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lvl="2"/>
                <a:r>
                  <a:rPr lang="en-US" dirty="0"/>
                  <a:t>As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are reduced, the original discretized formula is restored</a:t>
                </a:r>
              </a:p>
              <a:p>
                <a:pPr lvl="2"/>
                <a:r>
                  <a:rPr lang="en-US" dirty="0"/>
                  <a:t>Error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,∆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1424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STABILITY PROPERTIES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 anchor="ctr">
                <a:normAutofit fontScale="92500" lnSpcReduction="10000"/>
              </a:bodyPr>
              <a:lstStyle/>
              <a:p>
                <a:r>
                  <a:rPr lang="en-US" dirty="0"/>
                  <a:t>In order for the scheme to remain consistent, it cannot grow without bound</a:t>
                </a:r>
              </a:p>
              <a:p>
                <a:pPr lvl="1"/>
                <a:r>
                  <a:rPr lang="en-US" dirty="0"/>
                  <a:t>Stability prevents this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The scheme will only remain stable if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  <m:sSup>
                            <m:sSupPr>
                              <m:ctrlPr>
                                <a:rPr lang="el-G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is the extent of spatial domain (time) we want to solve the problem</a:t>
                </a:r>
              </a:p>
              <a:p>
                <a:pPr lvl="1"/>
                <a:r>
                  <a:rPr lang="en-US" dirty="0"/>
                  <a:t>Time steps: usually an order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, or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den>
                    </m:f>
                  </m:oMath>
                </a14:m>
                <a:endParaRPr lang="en-US" b="0" dirty="0"/>
              </a:p>
              <a:p>
                <a:pPr lvl="2"/>
                <a:r>
                  <a:rPr lang="en-US" dirty="0"/>
                  <a:t>When using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, need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/∆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time steps</a:t>
                </a:r>
              </a:p>
              <a:p>
                <a:pPr lvl="2"/>
                <a:r>
                  <a:rPr lang="en-US" dirty="0"/>
                  <a:t>For accuracy with a small stable scheme, we want a small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lvl="3"/>
                <a:r>
                  <a:rPr lang="en-US" dirty="0"/>
                  <a:t>Thus,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is not a condition to use in practical applications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07" t="-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2627416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320</TotalTime>
  <Words>1536</Words>
  <Application>Microsoft Office PowerPoint</Application>
  <PresentationFormat>Widescreen</PresentationFormat>
  <Paragraphs>141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Cambria Math</vt:lpstr>
      <vt:lpstr>Century Gothic</vt:lpstr>
      <vt:lpstr>Vapor Trail</vt:lpstr>
      <vt:lpstr>DIFFUSION EQUATIONS </vt:lpstr>
      <vt:lpstr>NUMERICAL Integration</vt:lpstr>
      <vt:lpstr>DIFFUSION EQUATION</vt:lpstr>
      <vt:lpstr>DIFFUSION EQUATION</vt:lpstr>
      <vt:lpstr>EXPLICIT METHOD</vt:lpstr>
      <vt:lpstr>EXPLICIT METHOD</vt:lpstr>
      <vt:lpstr>LAX EQUIVALENCE THEOREM</vt:lpstr>
      <vt:lpstr>CONSISTENT DISCRETIZATION</vt:lpstr>
      <vt:lpstr>STABILITY PROPERTIES</vt:lpstr>
      <vt:lpstr>FINAL DISCRETIZED FORMULA</vt:lpstr>
      <vt:lpstr>IMPLICIT METHOD</vt:lpstr>
      <vt:lpstr>IMPLICIT METHOD</vt:lpstr>
      <vt:lpstr>CODE - EXPLICIT</vt:lpstr>
      <vt:lpstr>CODE - EXPLICIT</vt:lpstr>
      <vt:lpstr>CODE - EXPLICIT</vt:lpstr>
      <vt:lpstr>CODE - EXPLICIT</vt:lpstr>
      <vt:lpstr>CODE - EXPLICIT</vt:lpstr>
      <vt:lpstr>CODE - EXPLICIT</vt:lpstr>
      <vt:lpstr>CODE - IMPLICIT</vt:lpstr>
      <vt:lpstr>CODE - IMPLICIT</vt:lpstr>
      <vt:lpstr>CODE - IMPLICIT</vt:lpstr>
      <vt:lpstr>CODE - IMPLICIT</vt:lpstr>
      <vt:lpstr>CODE - IMPLICIT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DIFFUSION EQUATIONS</dc:title>
  <dc:creator>Dana Seibert</dc:creator>
  <cp:lastModifiedBy>Dana Seibert</cp:lastModifiedBy>
  <cp:revision>43</cp:revision>
  <dcterms:created xsi:type="dcterms:W3CDTF">2017-08-01T02:45:39Z</dcterms:created>
  <dcterms:modified xsi:type="dcterms:W3CDTF">2017-08-01T13:18:40Z</dcterms:modified>
</cp:coreProperties>
</file>