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sanfoundry.com/c-program-magic-squares-without-recursion/"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Shape 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 name="Shape 4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Font typeface="Arial"/>
              <a:buNone/>
            </a:pPr>
            <a:r>
              <a:t/>
            </a:r>
            <a:endParaRPr sz="110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http://shadowhackit.blogspot.com/2015/10/C6.html</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http://shadowhackit.blogspot.com/2015/10/C6.html</a:t>
            </a:r>
          </a:p>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http://shadowhackit.blogspot.in/2015/12/program-to-print-all-possible.html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http://www.sanfoundry.com/c-program-sort-names-alphabetical-order/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u="sng">
                <a:solidFill>
                  <a:schemeClr val="hlink"/>
                </a:solidFill>
                <a:hlinkClick r:id="rId2"/>
              </a:rPr>
              <a:t>http://www.sanfoundry.com/c-program-magic-squares-without-recursion/</a:t>
            </a:r>
          </a:p>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https://chortle.ccsu.edu/CPuzzles/PartS/AnswersS11/answerS13.html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2111123"/>
            <a:ext cx="7772400" cy="1546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0" name="Shape 10"/>
          <p:cNvSpPr txBox="1"/>
          <p:nvPr>
            <p:ph idx="1" type="subTitle"/>
          </p:nvPr>
        </p:nvSpPr>
        <p:spPr>
          <a:xfrm>
            <a:off x="685800" y="3786737"/>
            <a:ext cx="7772400" cy="1046400"/>
          </a:xfrm>
          <a:prstGeom prst="rect">
            <a:avLst/>
          </a:prstGeom>
        </p:spPr>
        <p:txBody>
          <a:bodyPr anchorCtr="0" anchor="t" bIns="91425" lIns="91425" rIns="91425" tIns="91425"/>
          <a:lstStyle>
            <a:lvl1pPr lvl="0" algn="ctr">
              <a:spcBef>
                <a:spcPts val="0"/>
              </a:spcBef>
              <a:buClr>
                <a:schemeClr val="dk2"/>
              </a:buClr>
              <a:buNone/>
              <a:defRPr>
                <a:solidFill>
                  <a:schemeClr val="dk2"/>
                </a:solidFill>
              </a:defRPr>
            </a:lvl1pPr>
            <a:lvl2pPr lvl="1" algn="ctr">
              <a:spcBef>
                <a:spcPts val="0"/>
              </a:spcBef>
              <a:buClr>
                <a:schemeClr val="dk2"/>
              </a:buClr>
              <a:buSzPct val="100000"/>
              <a:buNone/>
              <a:defRPr sz="3000">
                <a:solidFill>
                  <a:schemeClr val="dk2"/>
                </a:solidFill>
              </a:defRPr>
            </a:lvl2pPr>
            <a:lvl3pPr lvl="2" algn="ctr">
              <a:spcBef>
                <a:spcPts val="0"/>
              </a:spcBef>
              <a:buClr>
                <a:schemeClr val="dk2"/>
              </a:buClr>
              <a:buSzPct val="100000"/>
              <a:buNone/>
              <a:defRPr sz="3000">
                <a:solidFill>
                  <a:schemeClr val="dk2"/>
                </a:solidFill>
              </a:defRPr>
            </a:lvl3pPr>
            <a:lvl4pPr lvl="3" algn="ctr">
              <a:spcBef>
                <a:spcPts val="0"/>
              </a:spcBef>
              <a:buClr>
                <a:schemeClr val="dk2"/>
              </a:buClr>
              <a:buSzPct val="100000"/>
              <a:buNone/>
              <a:defRPr sz="3000">
                <a:solidFill>
                  <a:schemeClr val="dk2"/>
                </a:solidFill>
              </a:defRPr>
            </a:lvl4pPr>
            <a:lvl5pPr lvl="4" algn="ctr">
              <a:spcBef>
                <a:spcPts val="0"/>
              </a:spcBef>
              <a:buClr>
                <a:schemeClr val="dk2"/>
              </a:buClr>
              <a:buSzPct val="100000"/>
              <a:buNone/>
              <a:defRPr sz="3000">
                <a:solidFill>
                  <a:schemeClr val="dk2"/>
                </a:solidFill>
              </a:defRPr>
            </a:lvl5pPr>
            <a:lvl6pPr lvl="5" algn="ctr">
              <a:spcBef>
                <a:spcPts val="0"/>
              </a:spcBef>
              <a:buClr>
                <a:schemeClr val="dk2"/>
              </a:buClr>
              <a:buSzPct val="100000"/>
              <a:buNone/>
              <a:defRPr sz="3000">
                <a:solidFill>
                  <a:schemeClr val="dk2"/>
                </a:solidFill>
              </a:defRPr>
            </a:lvl6pPr>
            <a:lvl7pPr lvl="6" algn="ctr">
              <a:spcBef>
                <a:spcPts val="0"/>
              </a:spcBef>
              <a:buClr>
                <a:schemeClr val="dk2"/>
              </a:buClr>
              <a:buSzPct val="100000"/>
              <a:buNone/>
              <a:defRPr sz="3000">
                <a:solidFill>
                  <a:schemeClr val="dk2"/>
                </a:solidFill>
              </a:defRPr>
            </a:lvl7pPr>
            <a:lvl8pPr lvl="7" algn="ctr">
              <a:spcBef>
                <a:spcPts val="0"/>
              </a:spcBef>
              <a:buClr>
                <a:schemeClr val="dk2"/>
              </a:buClr>
              <a:buSzPct val="100000"/>
              <a:buNone/>
              <a:defRPr sz="3000">
                <a:solidFill>
                  <a:schemeClr val="dk2"/>
                </a:solidFill>
              </a:defRPr>
            </a:lvl8pPr>
            <a:lvl9pPr lvl="8"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8" name="Shape 38"/>
        <p:cNvGrpSpPr/>
        <p:nvPr/>
      </p:nvGrpSpPr>
      <p:grpSpPr>
        <a:xfrm>
          <a:off x="0" y="0"/>
          <a:ext cx="0" cy="0"/>
          <a:chOff x="0" y="0"/>
          <a:chExt cx="0" cy="0"/>
        </a:xfrm>
      </p:grpSpPr>
      <p:sp>
        <p:nvSpPr>
          <p:cNvPr id="39" name="Shape 39"/>
          <p:cNvSpPr txBox="1"/>
          <p:nvPr>
            <p:ph idx="1" type="body"/>
          </p:nvPr>
        </p:nvSpPr>
        <p:spPr>
          <a:xfrm>
            <a:off x="457200" y="5875078"/>
            <a:ext cx="8229600" cy="692700"/>
          </a:xfrm>
          <a:prstGeom prst="rect">
            <a:avLst/>
          </a:prstGeom>
          <a:noFill/>
          <a:ln>
            <a:noFill/>
          </a:ln>
        </p:spPr>
        <p:txBody>
          <a:bodyPr anchorCtr="0" anchor="t" bIns="91425" lIns="91425" rIns="91425" tIns="91425"/>
          <a:lstStyle>
            <a:lvl1pPr lvl="0" rtl="0" algn="ctr">
              <a:spcBef>
                <a:spcPts val="360"/>
              </a:spcBef>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 name="Shape 13"/>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7" name="Shape 17"/>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5875078"/>
            <a:ext cx="8229600" cy="692700"/>
          </a:xfrm>
          <a:prstGeom prst="rect">
            <a:avLst/>
          </a:prstGeom>
        </p:spPr>
        <p:txBody>
          <a:bodyPr anchorCtr="0" anchor="t" bIns="91425" lIns="91425" rIns="91425" tIns="91425"/>
          <a:lstStyle>
            <a:lvl1pPr lvl="0"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26" name="Shape 26"/>
        <p:cNvGrpSpPr/>
        <p:nvPr/>
      </p:nvGrpSpPr>
      <p:grpSpPr>
        <a:xfrm>
          <a:off x="0" y="0"/>
          <a:ext cx="0" cy="0"/>
          <a:chOff x="0" y="0"/>
          <a:chExt cx="0" cy="0"/>
        </a:xfrm>
      </p:grpSpPr>
      <p:sp>
        <p:nvSpPr>
          <p:cNvPr id="27" name="Shape 27"/>
          <p:cNvSpPr txBox="1"/>
          <p:nvPr>
            <p:ph type="ctrTitle"/>
          </p:nvPr>
        </p:nvSpPr>
        <p:spPr>
          <a:xfrm>
            <a:off x="685800" y="2111123"/>
            <a:ext cx="7772400" cy="1546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chemeClr val="dk1"/>
              </a:buClr>
              <a:buFont typeface="Arial"/>
              <a:buNone/>
              <a:defRPr/>
            </a:lvl1pPr>
            <a:lvl2pPr indent="0" lvl="1" marL="0" marR="0" rtl="0" algn="ctr">
              <a:lnSpc>
                <a:spcPct val="100000"/>
              </a:lnSpc>
              <a:spcBef>
                <a:spcPts val="0"/>
              </a:spcBef>
              <a:spcAft>
                <a:spcPts val="0"/>
              </a:spcAft>
              <a:buClr>
                <a:schemeClr val="dk1"/>
              </a:buClr>
              <a:buFont typeface="Arial"/>
              <a:buNone/>
              <a:defRPr/>
            </a:lvl2pPr>
            <a:lvl3pPr indent="0" lvl="2" marL="0" marR="0" rtl="0" algn="ctr">
              <a:spcBef>
                <a:spcPts val="0"/>
              </a:spcBef>
              <a:buClr>
                <a:schemeClr val="dk1"/>
              </a:buClr>
              <a:buFont typeface="Arial"/>
              <a:buNone/>
              <a:defRPr/>
            </a:lvl3pPr>
            <a:lvl4pPr indent="0" lvl="3" marL="0" marR="0" rtl="0" algn="ctr">
              <a:spcBef>
                <a:spcPts val="0"/>
              </a:spcBef>
              <a:buClr>
                <a:schemeClr val="dk1"/>
              </a:buClr>
              <a:buFont typeface="Arial"/>
              <a:buNone/>
              <a:defRPr/>
            </a:lvl4pPr>
            <a:lvl5pPr indent="0" lvl="4" marL="0" marR="0" rtl="0" algn="ctr">
              <a:spcBef>
                <a:spcPts val="0"/>
              </a:spcBef>
              <a:buClr>
                <a:schemeClr val="dk1"/>
              </a:buClr>
              <a:buFont typeface="Arial"/>
              <a:buNone/>
              <a:defRPr/>
            </a:lvl5pPr>
            <a:lvl6pPr indent="0" lvl="5" marL="0" marR="0" rtl="0" algn="ctr">
              <a:spcBef>
                <a:spcPts val="0"/>
              </a:spcBef>
              <a:buClr>
                <a:schemeClr val="dk1"/>
              </a:buClr>
              <a:buFont typeface="Arial"/>
              <a:buNone/>
              <a:defRPr/>
            </a:lvl6pPr>
            <a:lvl7pPr indent="0" lvl="6" marL="0" marR="0" rtl="0" algn="ctr">
              <a:spcBef>
                <a:spcPts val="0"/>
              </a:spcBef>
              <a:buClr>
                <a:schemeClr val="dk1"/>
              </a:buClr>
              <a:buFont typeface="Arial"/>
              <a:buNone/>
              <a:defRPr/>
            </a:lvl7pPr>
            <a:lvl8pPr indent="0" lvl="7" marL="0" marR="0" rtl="0" algn="ctr">
              <a:spcBef>
                <a:spcPts val="0"/>
              </a:spcBef>
              <a:buClr>
                <a:schemeClr val="dk1"/>
              </a:buClr>
              <a:buFont typeface="Arial"/>
              <a:buNone/>
              <a:defRPr/>
            </a:lvl8pPr>
            <a:lvl9pPr indent="0" lvl="8" marL="0" marR="0" rtl="0" algn="ctr">
              <a:spcBef>
                <a:spcPts val="0"/>
              </a:spcBef>
              <a:buClr>
                <a:schemeClr val="dk1"/>
              </a:buClr>
              <a:buFont typeface="Arial"/>
              <a:buNone/>
              <a:defRPr/>
            </a:lvl9pPr>
          </a:lstStyle>
          <a:p/>
        </p:txBody>
      </p:sp>
      <p:sp>
        <p:nvSpPr>
          <p:cNvPr id="28" name="Shape 28"/>
          <p:cNvSpPr txBox="1"/>
          <p:nvPr>
            <p:ph idx="1" type="subTitle"/>
          </p:nvPr>
        </p:nvSpPr>
        <p:spPr>
          <a:xfrm>
            <a:off x="685800" y="3786737"/>
            <a:ext cx="7772400" cy="10464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chemeClr val="dk2"/>
              </a:buClr>
              <a:buFont typeface="Arial"/>
              <a:buNone/>
              <a:defRPr/>
            </a:lvl1pPr>
            <a:lvl2pPr indent="0" lvl="1" marL="0" marR="0" rtl="0" algn="ctr">
              <a:lnSpc>
                <a:spcPct val="100000"/>
              </a:lnSpc>
              <a:spcBef>
                <a:spcPts val="0"/>
              </a:spcBef>
              <a:spcAft>
                <a:spcPts val="0"/>
              </a:spcAft>
              <a:buClr>
                <a:schemeClr val="dk2"/>
              </a:buClr>
              <a:buFont typeface="Arial"/>
              <a:buNone/>
              <a:defRPr/>
            </a:lvl2pPr>
            <a:lvl3pPr indent="0" lvl="2" marL="0" marR="0" rtl="0" algn="ctr">
              <a:lnSpc>
                <a:spcPct val="100000"/>
              </a:lnSpc>
              <a:spcBef>
                <a:spcPts val="0"/>
              </a:spcBef>
              <a:spcAft>
                <a:spcPts val="0"/>
              </a:spcAft>
              <a:buClr>
                <a:schemeClr val="dk2"/>
              </a:buClr>
              <a:buFont typeface="Arial"/>
              <a:buNone/>
              <a:defRPr/>
            </a:lvl3pPr>
            <a:lvl4pPr indent="0" lvl="3" marL="0" marR="0" rtl="0" algn="ctr">
              <a:lnSpc>
                <a:spcPct val="100000"/>
              </a:lnSpc>
              <a:spcBef>
                <a:spcPts val="0"/>
              </a:spcBef>
              <a:spcAft>
                <a:spcPts val="0"/>
              </a:spcAft>
              <a:buClr>
                <a:schemeClr val="dk2"/>
              </a:buClr>
              <a:buFont typeface="Arial"/>
              <a:buNone/>
              <a:defRPr/>
            </a:lvl4pPr>
            <a:lvl5pPr indent="0" lvl="4" marL="0" marR="0" rtl="0" algn="ctr">
              <a:lnSpc>
                <a:spcPct val="100000"/>
              </a:lnSpc>
              <a:spcBef>
                <a:spcPts val="0"/>
              </a:spcBef>
              <a:spcAft>
                <a:spcPts val="0"/>
              </a:spcAft>
              <a:buClr>
                <a:schemeClr val="dk2"/>
              </a:buClr>
              <a:buFont typeface="Arial"/>
              <a:buNone/>
              <a:defRPr/>
            </a:lvl5pPr>
            <a:lvl6pPr indent="0" lvl="5" marL="0" marR="0" rtl="0" algn="ctr">
              <a:lnSpc>
                <a:spcPct val="100000"/>
              </a:lnSpc>
              <a:spcBef>
                <a:spcPts val="0"/>
              </a:spcBef>
              <a:spcAft>
                <a:spcPts val="0"/>
              </a:spcAft>
              <a:buClr>
                <a:schemeClr val="dk2"/>
              </a:buClr>
              <a:buFont typeface="Arial"/>
              <a:buNone/>
              <a:defRPr/>
            </a:lvl6pPr>
            <a:lvl7pPr indent="0" lvl="6" marL="0" marR="0" rtl="0" algn="ctr">
              <a:lnSpc>
                <a:spcPct val="100000"/>
              </a:lnSpc>
              <a:spcBef>
                <a:spcPts val="0"/>
              </a:spcBef>
              <a:spcAft>
                <a:spcPts val="0"/>
              </a:spcAft>
              <a:buClr>
                <a:schemeClr val="dk2"/>
              </a:buClr>
              <a:buFont typeface="Arial"/>
              <a:buNone/>
              <a:defRPr/>
            </a:lvl7pPr>
            <a:lvl8pPr indent="0" lvl="7" marL="0" marR="0" rtl="0" algn="ctr">
              <a:lnSpc>
                <a:spcPct val="100000"/>
              </a:lnSpc>
              <a:spcBef>
                <a:spcPts val="0"/>
              </a:spcBef>
              <a:spcAft>
                <a:spcPts val="0"/>
              </a:spcAft>
              <a:buClr>
                <a:schemeClr val="dk2"/>
              </a:buClr>
              <a:buFont typeface="Arial"/>
              <a:buNone/>
              <a:defRPr/>
            </a:lvl8pPr>
            <a:lvl9pPr indent="0" lvl="8" marL="0" marR="0" rtl="0" algn="ctr">
              <a:lnSpc>
                <a:spcPct val="100000"/>
              </a:lnSpc>
              <a:spcBef>
                <a:spcPts val="0"/>
              </a:spcBef>
              <a:spcAft>
                <a:spcPts val="0"/>
              </a:spcAft>
              <a:buClr>
                <a:schemeClr val="dk2"/>
              </a:buClr>
              <a:buFont typeface="Arial"/>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9" name="Shape 29"/>
        <p:cNvGrpSpPr/>
        <p:nvPr/>
      </p:nvGrpSpPr>
      <p:grpSpPr>
        <a:xfrm>
          <a:off x="0" y="0"/>
          <a:ext cx="0" cy="0"/>
          <a:chOff x="0" y="0"/>
          <a:chExt cx="0" cy="0"/>
        </a:xfrm>
      </p:grpSpPr>
      <p:sp>
        <p:nvSpPr>
          <p:cNvPr id="30" name="Shape 30"/>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2" name="Shape 32"/>
        <p:cNvGrpSpPr/>
        <p:nvPr/>
      </p:nvGrpSpPr>
      <p:grpSpPr>
        <a:xfrm>
          <a:off x="0" y="0"/>
          <a:ext cx="0" cy="0"/>
          <a:chOff x="0" y="0"/>
          <a:chExt cx="0" cy="0"/>
        </a:xfrm>
      </p:grpSpPr>
      <p:sp>
        <p:nvSpPr>
          <p:cNvPr id="33" name="Shape 33"/>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1" type="body"/>
          </p:nvPr>
        </p:nvSpPr>
        <p:spPr>
          <a:xfrm>
            <a:off x="457200"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 name="Shape 35"/>
          <p:cNvSpPr txBox="1"/>
          <p:nvPr>
            <p:ph idx="2" type="body"/>
          </p:nvPr>
        </p:nvSpPr>
        <p:spPr>
          <a:xfrm>
            <a:off x="4692273" y="1600200"/>
            <a:ext cx="3994500" cy="49677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dk1"/>
              </a:buClr>
              <a:buSzPct val="100000"/>
              <a:buNone/>
              <a:defRPr b="1" sz="3600">
                <a:solidFill>
                  <a:schemeClr val="dk1"/>
                </a:solidFill>
              </a:defRPr>
            </a:lvl1pPr>
            <a:lvl2pPr lvl="1">
              <a:spcBef>
                <a:spcPts val="0"/>
              </a:spcBef>
              <a:buClr>
                <a:schemeClr val="dk1"/>
              </a:buClr>
              <a:buSzPct val="100000"/>
              <a:buNone/>
              <a:defRPr b="1" sz="3600">
                <a:solidFill>
                  <a:schemeClr val="dk1"/>
                </a:solidFill>
              </a:defRPr>
            </a:lvl2pPr>
            <a:lvl3pPr lvl="2">
              <a:spcBef>
                <a:spcPts val="0"/>
              </a:spcBef>
              <a:buClr>
                <a:schemeClr val="dk1"/>
              </a:buClr>
              <a:buSzPct val="100000"/>
              <a:buNone/>
              <a:defRPr b="1" sz="3600">
                <a:solidFill>
                  <a:schemeClr val="dk1"/>
                </a:solidFill>
              </a:defRPr>
            </a:lvl3pPr>
            <a:lvl4pPr lvl="3">
              <a:spcBef>
                <a:spcPts val="0"/>
              </a:spcBef>
              <a:buClr>
                <a:schemeClr val="dk1"/>
              </a:buClr>
              <a:buSzPct val="100000"/>
              <a:buNone/>
              <a:defRPr b="1" sz="3600">
                <a:solidFill>
                  <a:schemeClr val="dk1"/>
                </a:solidFill>
              </a:defRPr>
            </a:lvl4pPr>
            <a:lvl5pPr lvl="4">
              <a:spcBef>
                <a:spcPts val="0"/>
              </a:spcBef>
              <a:buClr>
                <a:schemeClr val="dk1"/>
              </a:buClr>
              <a:buSzPct val="100000"/>
              <a:buNone/>
              <a:defRPr b="1" sz="3600">
                <a:solidFill>
                  <a:schemeClr val="dk1"/>
                </a:solidFill>
              </a:defRPr>
            </a:lvl5pPr>
            <a:lvl6pPr lvl="5">
              <a:spcBef>
                <a:spcPts val="0"/>
              </a:spcBef>
              <a:buClr>
                <a:schemeClr val="dk1"/>
              </a:buClr>
              <a:buSzPct val="100000"/>
              <a:buNone/>
              <a:defRPr b="1" sz="3600">
                <a:solidFill>
                  <a:schemeClr val="dk1"/>
                </a:solidFill>
              </a:defRPr>
            </a:lvl6pPr>
            <a:lvl7pPr lvl="6">
              <a:spcBef>
                <a:spcPts val="0"/>
              </a:spcBef>
              <a:buClr>
                <a:schemeClr val="dk1"/>
              </a:buClr>
              <a:buSzPct val="100000"/>
              <a:buNone/>
              <a:defRPr b="1" sz="3600">
                <a:solidFill>
                  <a:schemeClr val="dk1"/>
                </a:solidFill>
              </a:defRPr>
            </a:lvl7pPr>
            <a:lvl8pPr lvl="7">
              <a:spcBef>
                <a:spcPts val="0"/>
              </a:spcBef>
              <a:buClr>
                <a:schemeClr val="dk1"/>
              </a:buClr>
              <a:buSzPct val="100000"/>
              <a:buNone/>
              <a:defRPr b="1" sz="3600">
                <a:solidFill>
                  <a:schemeClr val="dk1"/>
                </a:solidFill>
              </a:defRPr>
            </a:lvl8pPr>
            <a:lvl9pPr lvl="8">
              <a:spcBef>
                <a:spcPts val="0"/>
              </a:spcBef>
              <a:buClr>
                <a:schemeClr val="dk1"/>
              </a:buClr>
              <a:buSzPct val="100000"/>
              <a:buNone/>
              <a:defRPr b="1" sz="3600">
                <a:solidFill>
                  <a:schemeClr val="dk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 name="Shape 23"/>
        <p:cNvGrpSpPr/>
        <p:nvPr/>
      </p:nvGrpSpPr>
      <p:grpSpPr>
        <a:xfrm>
          <a:off x="0" y="0"/>
          <a:ext cx="0" cy="0"/>
          <a:chOff x="0" y="0"/>
          <a:chExt cx="0" cy="0"/>
        </a:xfrm>
      </p:grpSpPr>
      <p:sp>
        <p:nvSpPr>
          <p:cNvPr id="24" name="Shape 24"/>
          <p:cNvSpPr txBox="1"/>
          <p:nvPr>
            <p:ph type="title"/>
          </p:nvPr>
        </p:nvSpPr>
        <p:spPr>
          <a:xfrm>
            <a:off x="457200" y="274637"/>
            <a:ext cx="8229600" cy="11430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chemeClr val="dk1"/>
              </a:buClr>
              <a:buFont typeface="Arial"/>
              <a:buNone/>
              <a:defRPr/>
            </a:lvl1pPr>
            <a:lvl2pPr indent="0" lvl="1" marL="0" marR="0" rtl="0" algn="l">
              <a:lnSpc>
                <a:spcPct val="100000"/>
              </a:lnSpc>
              <a:spcBef>
                <a:spcPts val="0"/>
              </a:spcBef>
              <a:spcAft>
                <a:spcPts val="0"/>
              </a:spcAft>
              <a:buClr>
                <a:schemeClr val="dk1"/>
              </a:buClr>
              <a:buFont typeface="Arial"/>
              <a:buNone/>
              <a:defRPr/>
            </a:lvl2pPr>
            <a:lvl3pPr indent="0" lvl="2" marL="0" marR="0" rtl="0" algn="l">
              <a:spcBef>
                <a:spcPts val="0"/>
              </a:spcBef>
              <a:buClr>
                <a:schemeClr val="dk1"/>
              </a:buClr>
              <a:buFont typeface="Arial"/>
              <a:buNone/>
              <a:defRPr/>
            </a:lvl3pPr>
            <a:lvl4pPr indent="0" lvl="3" marL="0" marR="0" rtl="0" algn="l">
              <a:spcBef>
                <a:spcPts val="0"/>
              </a:spcBef>
              <a:buClr>
                <a:schemeClr val="dk1"/>
              </a:buClr>
              <a:buFont typeface="Arial"/>
              <a:buNone/>
              <a:defRPr/>
            </a:lvl4pPr>
            <a:lvl5pPr indent="0" lvl="4" marL="0" marR="0" rtl="0" algn="l">
              <a:spcBef>
                <a:spcPts val="0"/>
              </a:spcBef>
              <a:buClr>
                <a:schemeClr val="dk1"/>
              </a:buClr>
              <a:buFont typeface="Arial"/>
              <a:buNone/>
              <a:defRPr/>
            </a:lvl5pPr>
            <a:lvl6pPr indent="0" lvl="5" marL="0" marR="0" rtl="0" algn="l">
              <a:spcBef>
                <a:spcPts val="0"/>
              </a:spcBef>
              <a:buClr>
                <a:schemeClr val="dk1"/>
              </a:buClr>
              <a:buFont typeface="Arial"/>
              <a:buNone/>
              <a:defRPr/>
            </a:lvl6pPr>
            <a:lvl7pPr indent="0" lvl="6" marL="0" marR="0" rtl="0" algn="l">
              <a:spcBef>
                <a:spcPts val="0"/>
              </a:spcBef>
              <a:buClr>
                <a:schemeClr val="dk1"/>
              </a:buClr>
              <a:buFont typeface="Arial"/>
              <a:buNone/>
              <a:defRPr/>
            </a:lvl7pPr>
            <a:lvl8pPr indent="0" lvl="7" marL="0" marR="0" rtl="0" algn="l">
              <a:spcBef>
                <a:spcPts val="0"/>
              </a:spcBef>
              <a:buClr>
                <a:schemeClr val="dk1"/>
              </a:buClr>
              <a:buFont typeface="Arial"/>
              <a:buNone/>
              <a:defRPr/>
            </a:lvl8pPr>
            <a:lvl9pPr indent="0" lvl="8" marL="0" marR="0" rtl="0" algn="l">
              <a:spcBef>
                <a:spcPts val="0"/>
              </a:spcBef>
              <a:buClr>
                <a:schemeClr val="dk1"/>
              </a:buClr>
              <a:buFont typeface="Arial"/>
              <a:buNone/>
              <a:defRPr/>
            </a:lvl9pPr>
          </a:lstStyle>
          <a:p/>
        </p:txBody>
      </p:sp>
      <p:sp>
        <p:nvSpPr>
          <p:cNvPr id="25" name="Shape 25"/>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indent="0" lvl="0" marL="0" marR="0" rtl="0" algn="l">
              <a:lnSpc>
                <a:spcPct val="100000"/>
              </a:lnSpc>
              <a:spcBef>
                <a:spcPts val="600"/>
              </a:spcBef>
              <a:spcAft>
                <a:spcPts val="0"/>
              </a:spcAft>
              <a:buClr>
                <a:schemeClr val="dk1"/>
              </a:buClr>
              <a:buFont typeface="Arial"/>
              <a:buNone/>
              <a:defRPr/>
            </a:lvl1pPr>
            <a:lvl2pPr indent="0" lvl="1" marL="0" marR="0" rtl="0" algn="l">
              <a:lnSpc>
                <a:spcPct val="100000"/>
              </a:lnSpc>
              <a:spcBef>
                <a:spcPts val="480"/>
              </a:spcBef>
              <a:spcAft>
                <a:spcPts val="0"/>
              </a:spcAft>
              <a:buClr>
                <a:schemeClr val="dk1"/>
              </a:buClr>
              <a:buFont typeface="Arial"/>
              <a:buNone/>
              <a:defRPr/>
            </a:lvl2pPr>
            <a:lvl3pPr indent="0" lvl="2" marL="0" marR="0" rtl="0" algn="l">
              <a:lnSpc>
                <a:spcPct val="100000"/>
              </a:lnSpc>
              <a:spcBef>
                <a:spcPts val="480"/>
              </a:spcBef>
              <a:spcAft>
                <a:spcPts val="0"/>
              </a:spcAft>
              <a:buClr>
                <a:schemeClr val="dk1"/>
              </a:buClr>
              <a:buFont typeface="Arial"/>
              <a:buNone/>
              <a:defRPr/>
            </a:lvl3pPr>
            <a:lvl4pPr indent="0" lvl="3" marL="0" marR="0" rtl="0" algn="l">
              <a:lnSpc>
                <a:spcPct val="100000"/>
              </a:lnSpc>
              <a:spcBef>
                <a:spcPts val="360"/>
              </a:spcBef>
              <a:spcAft>
                <a:spcPts val="0"/>
              </a:spcAft>
              <a:buClr>
                <a:schemeClr val="dk1"/>
              </a:buClr>
              <a:buFont typeface="Arial"/>
              <a:buNone/>
              <a:defRPr/>
            </a:lvl4pPr>
            <a:lvl5pPr indent="0" lvl="4" marL="0" marR="0" rtl="0" algn="l">
              <a:lnSpc>
                <a:spcPct val="100000"/>
              </a:lnSpc>
              <a:spcBef>
                <a:spcPts val="360"/>
              </a:spcBef>
              <a:spcAft>
                <a:spcPts val="0"/>
              </a:spcAft>
              <a:buClr>
                <a:schemeClr val="dk1"/>
              </a:buClr>
              <a:buFont typeface="Arial"/>
              <a:buNone/>
              <a:defRPr/>
            </a:lvl5pPr>
            <a:lvl6pPr indent="0" lvl="5" marL="0" marR="0" rtl="0" algn="l">
              <a:lnSpc>
                <a:spcPct val="100000"/>
              </a:lnSpc>
              <a:spcBef>
                <a:spcPts val="360"/>
              </a:spcBef>
              <a:spcAft>
                <a:spcPts val="0"/>
              </a:spcAft>
              <a:buClr>
                <a:schemeClr val="dk1"/>
              </a:buClr>
              <a:buFont typeface="Arial"/>
              <a:buNone/>
              <a:defRPr/>
            </a:lvl6pPr>
            <a:lvl7pPr indent="0" lvl="6" marL="0" marR="0" rtl="0" algn="l">
              <a:lnSpc>
                <a:spcPct val="100000"/>
              </a:lnSpc>
              <a:spcBef>
                <a:spcPts val="360"/>
              </a:spcBef>
              <a:spcAft>
                <a:spcPts val="0"/>
              </a:spcAft>
              <a:buClr>
                <a:schemeClr val="dk1"/>
              </a:buClr>
              <a:buFont typeface="Arial"/>
              <a:buNone/>
              <a:defRPr/>
            </a:lvl7pPr>
            <a:lvl8pPr indent="0" lvl="7" marL="0" marR="0" rtl="0" algn="l">
              <a:lnSpc>
                <a:spcPct val="100000"/>
              </a:lnSpc>
              <a:spcBef>
                <a:spcPts val="360"/>
              </a:spcBef>
              <a:spcAft>
                <a:spcPts val="0"/>
              </a:spcAft>
              <a:buClr>
                <a:schemeClr val="dk1"/>
              </a:buClr>
              <a:buFont typeface="Arial"/>
              <a:buNone/>
              <a:defRPr/>
            </a:lvl8pPr>
            <a:lvl9pPr indent="0" lvl="8" marL="0" marR="0" rtl="0" algn="l">
              <a:lnSpc>
                <a:spcPct val="100000"/>
              </a:lnSpc>
              <a:spcBef>
                <a:spcPts val="360"/>
              </a:spcBef>
              <a:spcAft>
                <a:spcPts val="0"/>
              </a:spcAft>
              <a:buClr>
                <a:schemeClr val="dk1"/>
              </a:buClr>
              <a:buFont typeface="Arial"/>
              <a:buNone/>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hyperlink" Target="mailto:xxx@xxx.uh.ed" TargetMode="External"/><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hyperlink" Target="https://twitter.com/UHCACD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www.programiz.com/c-programming/c-structures-pointer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chortle.ccsu.edu/CPuzzles/PartG/CpuzzlesGsection01.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www.youtube.com/watch?v=Buq071iqYAM&amp;index=47&amp;list=PL6gx4Cwl9DGAKIXv8Yr6nhGJ9Vlcjyymq" TargetMode="External"/><Relationship Id="rId4" Type="http://schemas.openxmlformats.org/officeDocument/2006/relationships/hyperlink" Target="https://www.youtube.com/watch?v=gWppLYaCICM&amp;index=48&amp;list=PL6gx4Cwl9DGAKIXv8Yr6nhGJ9Vlcjyymq" TargetMode="External"/><Relationship Id="rId5" Type="http://schemas.openxmlformats.org/officeDocument/2006/relationships/hyperlink" Target="https://www.youtube.com/watch?v=VMFKz7Klx7I&amp;index=49&amp;list=PL6gx4Cwl9DGAKIXv8Yr6nhGJ9Vlcjyymq" TargetMode="External"/><Relationship Id="rId6" Type="http://schemas.openxmlformats.org/officeDocument/2006/relationships/hyperlink" Target="https://www.youtube.com/watch?v=sAj_Jrqrg5g&amp;index=55&amp;list=PL6gx4Cwl9DGAKIXv8Yr6nhGJ9Vlcjyymq" TargetMode="External"/><Relationship Id="rId7" Type="http://schemas.openxmlformats.org/officeDocument/2006/relationships/hyperlink" Target="https://www.youtube.com/watch?v=_oyuKw3vBf8&amp;index=56&amp;list=PL6gx4Cwl9DGAKIXv8Yr6nhGJ9Vlcjyymq" TargetMode="External"/><Relationship Id="rId8" Type="http://schemas.openxmlformats.org/officeDocument/2006/relationships/hyperlink" Target="https://www.youtube.com/watch?v=wAmq8eIkdI8&amp;index=58&amp;list=PL6gx4Cwl9DGAKIXv8Yr6nhGJ9Vlcjyymq"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s://chortle.ccsu.edu/CPuzzles/PartB/CpuzzlesBsection01.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https://youtu.be/o5wJkJJpK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youtu.be/Ps8jOj7diA0?list=PLD28639E2FFC4B86A" TargetMode="External"/><Relationship Id="rId4" Type="http://schemas.openxmlformats.org/officeDocument/2006/relationships/hyperlink" Target="https://youtu.be/jTSvthW34GU?t=1m27s" TargetMode="External"/><Relationship Id="rId5" Type="http://schemas.openxmlformats.org/officeDocument/2006/relationships/hyperlink" Target="https://youtu.be/ywWBy6J5gz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youtu.be/lyZQPjUT5B4" TargetMode="External"/><Relationship Id="rId4" Type="http://schemas.openxmlformats.org/officeDocument/2006/relationships/hyperlink" Target="https://youtu.be/8nIilb2kiSU" TargetMode="External"/><Relationship Id="rId5" Type="http://schemas.openxmlformats.org/officeDocument/2006/relationships/hyperlink" Target="https://youtu.be/Hxhbp1WSDJA" TargetMode="External"/><Relationship Id="rId6" Type="http://schemas.openxmlformats.org/officeDocument/2006/relationships/hyperlink" Target="https://youtu.be/yPYrxbkY2r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pic>
        <p:nvPicPr>
          <p:cNvPr id="45" name="Shape 45"/>
          <p:cNvPicPr preferRelativeResize="0"/>
          <p:nvPr/>
        </p:nvPicPr>
        <p:blipFill rotWithShape="1">
          <a:blip r:embed="rId3">
            <a:alphaModFix amt="15000"/>
          </a:blip>
          <a:srcRect b="0" l="0" r="0" t="0"/>
          <a:stretch/>
        </p:blipFill>
        <p:spPr>
          <a:xfrm>
            <a:off x="397750" y="1357550"/>
            <a:ext cx="8508598" cy="5352527"/>
          </a:xfrm>
          <a:prstGeom prst="rect">
            <a:avLst/>
          </a:prstGeom>
          <a:noFill/>
          <a:ln>
            <a:noFill/>
          </a:ln>
        </p:spPr>
      </p:pic>
      <p:pic>
        <p:nvPicPr>
          <p:cNvPr id="46" name="Shape 46"/>
          <p:cNvPicPr preferRelativeResize="0"/>
          <p:nvPr/>
        </p:nvPicPr>
        <p:blipFill rotWithShape="1">
          <a:blip r:embed="rId4">
            <a:alphaModFix/>
          </a:blip>
          <a:srcRect b="0" l="0" r="0" t="0"/>
          <a:stretch/>
        </p:blipFill>
        <p:spPr>
          <a:xfrm>
            <a:off x="321548" y="272350"/>
            <a:ext cx="8508599" cy="1069799"/>
          </a:xfrm>
          <a:prstGeom prst="rect">
            <a:avLst/>
          </a:prstGeom>
          <a:noFill/>
          <a:ln>
            <a:noFill/>
          </a:ln>
        </p:spPr>
      </p:pic>
      <p:sp>
        <p:nvSpPr>
          <p:cNvPr id="47" name="Shape 47"/>
          <p:cNvSpPr txBox="1"/>
          <p:nvPr>
            <p:ph type="ctrTitle"/>
          </p:nvPr>
        </p:nvSpPr>
        <p:spPr>
          <a:xfrm>
            <a:off x="329275" y="2500550"/>
            <a:ext cx="8444099" cy="699900"/>
          </a:xfrm>
          <a:prstGeom prst="rect">
            <a:avLst/>
          </a:prstGeom>
          <a:noFill/>
          <a:ln>
            <a:noFill/>
          </a:ln>
        </p:spPr>
        <p:txBody>
          <a:bodyPr anchorCtr="0" anchor="b" bIns="91425" lIns="91425" rIns="91425" tIns="91425">
            <a:noAutofit/>
          </a:bodyPr>
          <a:lstStyle/>
          <a:p>
            <a:pPr indent="0" lvl="0" marL="0" marR="0" rtl="0">
              <a:lnSpc>
                <a:spcPct val="100000"/>
              </a:lnSpc>
              <a:spcBef>
                <a:spcPts val="0"/>
              </a:spcBef>
              <a:spcAft>
                <a:spcPts val="0"/>
              </a:spcAft>
              <a:buClr>
                <a:schemeClr val="dk1"/>
              </a:buClr>
              <a:buSzPct val="25000"/>
              <a:buFont typeface="Arial"/>
              <a:buNone/>
            </a:pPr>
            <a:r>
              <a:rPr b="1" lang="en" sz="3600">
                <a:solidFill>
                  <a:schemeClr val="dk1"/>
                </a:solidFill>
              </a:rPr>
              <a:t>Introduction to C programming</a:t>
            </a:r>
          </a:p>
          <a:p>
            <a:pPr indent="0" lvl="0" marL="0" marR="0" rtl="0">
              <a:lnSpc>
                <a:spcPct val="100000"/>
              </a:lnSpc>
              <a:spcBef>
                <a:spcPts val="0"/>
              </a:spcBef>
              <a:spcAft>
                <a:spcPts val="0"/>
              </a:spcAft>
              <a:buClr>
                <a:schemeClr val="dk1"/>
              </a:buClr>
              <a:buSzPct val="25000"/>
              <a:buFont typeface="Arial"/>
              <a:buNone/>
            </a:pPr>
            <a:r>
              <a:rPr lang="en" sz="3600">
                <a:solidFill>
                  <a:schemeClr val="dk1"/>
                </a:solidFill>
              </a:rPr>
              <a:t>Vistas in Advanced Computing Program</a:t>
            </a:r>
          </a:p>
        </p:txBody>
      </p:sp>
      <p:sp>
        <p:nvSpPr>
          <p:cNvPr id="48" name="Shape 48"/>
          <p:cNvSpPr txBox="1"/>
          <p:nvPr>
            <p:ph idx="1" type="subTitle"/>
          </p:nvPr>
        </p:nvSpPr>
        <p:spPr>
          <a:xfrm>
            <a:off x="2508300" y="3419825"/>
            <a:ext cx="4127400" cy="10464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chemeClr val="dk2"/>
              </a:buClr>
              <a:buSzPct val="25000"/>
              <a:buFont typeface="Arial"/>
              <a:buNone/>
            </a:pPr>
            <a:r>
              <a:rPr b="0" i="0" lang="en" sz="2400" u="none" cap="none" strike="noStrike">
                <a:solidFill>
                  <a:srgbClr val="000000"/>
                </a:solidFill>
                <a:latin typeface="Arial"/>
                <a:ea typeface="Arial"/>
                <a:cs typeface="Arial"/>
                <a:sym typeface="Arial"/>
              </a:rPr>
              <a:t>Martín Huarte-Espinosa</a:t>
            </a:r>
          </a:p>
          <a:p>
            <a:pPr indent="0" lvl="0" marL="0" marR="0" rtl="0" algn="ctr">
              <a:lnSpc>
                <a:spcPct val="100000"/>
              </a:lnSpc>
              <a:spcBef>
                <a:spcPts val="0"/>
              </a:spcBef>
              <a:spcAft>
                <a:spcPts val="0"/>
              </a:spcAft>
              <a:buClr>
                <a:schemeClr val="dk2"/>
              </a:buClr>
              <a:buSzPct val="25000"/>
              <a:buFont typeface="Arial"/>
              <a:buNone/>
            </a:pPr>
            <a:r>
              <a:rPr b="0" i="1" lang="en" sz="2400" cap="none" strike="noStrike">
                <a:solidFill>
                  <a:srgbClr val="0000FF"/>
                </a:solidFill>
                <a:latin typeface="Arial"/>
                <a:ea typeface="Arial"/>
                <a:cs typeface="Arial"/>
                <a:sym typeface="Arial"/>
              </a:rPr>
              <a:t>mhuartee</a:t>
            </a:r>
            <a:r>
              <a:rPr b="0" i="1" lang="en" sz="2400" cap="none" strike="noStrike">
                <a:solidFill>
                  <a:srgbClr val="0000FF"/>
                </a:solidFill>
                <a:latin typeface="Arial"/>
                <a:ea typeface="Arial"/>
                <a:cs typeface="Arial"/>
                <a:sym typeface="Arial"/>
                <a:hlinkClick r:id="rId5"/>
              </a:rPr>
              <a:t>@central.uh.ed</a:t>
            </a:r>
            <a:r>
              <a:rPr b="0" i="1" lang="en" sz="2400" cap="none" strike="noStrike">
                <a:solidFill>
                  <a:srgbClr val="0000FF"/>
                </a:solidFill>
                <a:latin typeface="Arial"/>
                <a:ea typeface="Arial"/>
                <a:cs typeface="Arial"/>
                <a:sym typeface="Arial"/>
              </a:rPr>
              <a:t>u</a:t>
            </a:r>
          </a:p>
          <a:p>
            <a:pPr indent="0" lvl="0" marL="0" marR="0" rtl="0" algn="ctr">
              <a:lnSpc>
                <a:spcPct val="100000"/>
              </a:lnSpc>
              <a:spcBef>
                <a:spcPts val="0"/>
              </a:spcBef>
              <a:spcAft>
                <a:spcPts val="0"/>
              </a:spcAft>
              <a:buClr>
                <a:schemeClr val="dk2"/>
              </a:buClr>
              <a:buSzPct val="25000"/>
              <a:buFont typeface="Arial"/>
              <a:buNone/>
            </a:pPr>
            <a:r>
              <a:t/>
            </a:r>
            <a:endParaRPr b="0" i="0" sz="2400" u="none" cap="none" strike="noStrike">
              <a:solidFill>
                <a:schemeClr val="dk2"/>
              </a:solidFill>
              <a:latin typeface="Arial"/>
              <a:ea typeface="Arial"/>
              <a:cs typeface="Arial"/>
              <a:sym typeface="Arial"/>
            </a:endParaRPr>
          </a:p>
        </p:txBody>
      </p:sp>
      <p:pic>
        <p:nvPicPr>
          <p:cNvPr id="49" name="Shape 49"/>
          <p:cNvPicPr preferRelativeResize="0"/>
          <p:nvPr/>
        </p:nvPicPr>
        <p:blipFill>
          <a:blip r:embed="rId6">
            <a:alphaModFix/>
          </a:blip>
          <a:stretch>
            <a:fillRect/>
          </a:stretch>
        </p:blipFill>
        <p:spPr>
          <a:xfrm>
            <a:off x="7216484" y="5331925"/>
            <a:ext cx="1689874" cy="1378149"/>
          </a:xfrm>
          <a:prstGeom prst="rect">
            <a:avLst/>
          </a:prstGeom>
          <a:noFill/>
          <a:ln>
            <a:noFill/>
          </a:ln>
        </p:spPr>
      </p:pic>
      <p:pic>
        <p:nvPicPr>
          <p:cNvPr id="50" name="Shape 50"/>
          <p:cNvPicPr preferRelativeResize="0"/>
          <p:nvPr/>
        </p:nvPicPr>
        <p:blipFill>
          <a:blip r:embed="rId7">
            <a:alphaModFix/>
          </a:blip>
          <a:stretch>
            <a:fillRect/>
          </a:stretch>
        </p:blipFill>
        <p:spPr>
          <a:xfrm>
            <a:off x="7115650" y="3816562"/>
            <a:ext cx="1714500" cy="1343025"/>
          </a:xfrm>
          <a:prstGeom prst="rect">
            <a:avLst/>
          </a:prstGeom>
          <a:noFill/>
          <a:ln>
            <a:noFill/>
          </a:ln>
        </p:spPr>
      </p:pic>
      <p:sp>
        <p:nvSpPr>
          <p:cNvPr id="51" name="Shape 51"/>
          <p:cNvSpPr txBox="1"/>
          <p:nvPr/>
        </p:nvSpPr>
        <p:spPr>
          <a:xfrm>
            <a:off x="5279850" y="4775675"/>
            <a:ext cx="1785900" cy="1378199"/>
          </a:xfrm>
          <a:prstGeom prst="rect">
            <a:avLst/>
          </a:prstGeom>
          <a:solidFill>
            <a:srgbClr val="FFFFFF"/>
          </a:solidFill>
          <a:ln>
            <a:noFill/>
          </a:ln>
        </p:spPr>
        <p:txBody>
          <a:bodyPr anchorCtr="0" anchor="ctr" bIns="91425" lIns="91425" rIns="91425" tIns="91425">
            <a:noAutofit/>
          </a:bodyPr>
          <a:lstStyle/>
          <a:p>
            <a:pPr lvl="0" rtl="0" algn="r">
              <a:spcBef>
                <a:spcPts val="0"/>
              </a:spcBef>
              <a:buNone/>
            </a:pPr>
            <a:r>
              <a:rPr b="1" lang="en" sz="1800">
                <a:solidFill>
                  <a:srgbClr val="6FA8DC"/>
                </a:solidFill>
              </a:rPr>
              <a:t>cacdsatuh</a:t>
            </a:r>
          </a:p>
          <a:p>
            <a:pPr lvl="0" rtl="0" algn="r">
              <a:spcBef>
                <a:spcPts val="0"/>
              </a:spcBef>
              <a:buNone/>
            </a:pPr>
            <a:r>
              <a:t/>
            </a:r>
            <a:endParaRPr b="1" sz="1800">
              <a:solidFill>
                <a:srgbClr val="6FA8DC"/>
              </a:solidFill>
            </a:endParaRPr>
          </a:p>
          <a:p>
            <a:pPr lvl="0" rtl="0" algn="r">
              <a:spcBef>
                <a:spcPts val="0"/>
              </a:spcBef>
              <a:buNone/>
            </a:pPr>
            <a:r>
              <a:t/>
            </a:r>
            <a:endParaRPr b="1" sz="1800">
              <a:solidFill>
                <a:srgbClr val="6FA8DC"/>
              </a:solidFill>
            </a:endParaRPr>
          </a:p>
          <a:p>
            <a:pPr lvl="0" rtl="0" algn="r">
              <a:spcBef>
                <a:spcPts val="0"/>
              </a:spcBef>
              <a:buNone/>
            </a:pPr>
            <a:r>
              <a:t/>
            </a:r>
            <a:endParaRPr b="1" sz="1800">
              <a:solidFill>
                <a:srgbClr val="6FA8DC"/>
              </a:solidFill>
            </a:endParaRPr>
          </a:p>
          <a:p>
            <a:pPr lvl="0" rtl="0" algn="r">
              <a:spcBef>
                <a:spcPts val="0"/>
              </a:spcBef>
              <a:buNone/>
            </a:pPr>
            <a:r>
              <a:rPr lang="en" sz="1800" u="sng">
                <a:solidFill>
                  <a:srgbClr val="3D85C6"/>
                </a:solidFill>
                <a:hlinkClick r:id="rId8"/>
              </a:rPr>
              <a:t>@UHCACDS</a:t>
            </a:r>
          </a:p>
        </p:txBody>
      </p:sp>
      <p:sp>
        <p:nvSpPr>
          <p:cNvPr id="52" name="Shape 52"/>
          <p:cNvSpPr txBox="1"/>
          <p:nvPr/>
        </p:nvSpPr>
        <p:spPr>
          <a:xfrm>
            <a:off x="133650" y="6237475"/>
            <a:ext cx="6684000" cy="779700"/>
          </a:xfrm>
          <a:prstGeom prst="rect">
            <a:avLst/>
          </a:prstGeom>
          <a:noFill/>
          <a:ln>
            <a:noFill/>
          </a:ln>
        </p:spPr>
        <p:txBody>
          <a:bodyPr anchorCtr="0" anchor="t" bIns="91425" lIns="91425" rIns="91425" tIns="91425">
            <a:noAutofit/>
          </a:bodyPr>
          <a:lstStyle/>
          <a:p>
            <a:pPr lvl="0" rtl="0">
              <a:spcBef>
                <a:spcPts val="0"/>
              </a:spcBef>
              <a:buNone/>
            </a:pPr>
            <a:r>
              <a:rPr lang="en" sz="3000">
                <a:solidFill>
                  <a:srgbClr val="0000FF"/>
                </a:solidFill>
              </a:rPr>
              <a:t>www.cacds.uh.edu</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nvSpPr>
        <p:spPr>
          <a:xfrm>
            <a:off x="304800" y="381000"/>
            <a:ext cx="8424900" cy="5925000"/>
          </a:xfrm>
          <a:prstGeom prst="rect">
            <a:avLst/>
          </a:prstGeom>
          <a:noFill/>
          <a:ln>
            <a:noFill/>
          </a:ln>
        </p:spPr>
        <p:txBody>
          <a:bodyPr anchorCtr="0" anchor="ctr" bIns="91425" lIns="91425" rIns="91425" tIns="91425">
            <a:noAutofit/>
          </a:bodyPr>
          <a:lstStyle/>
          <a:p>
            <a:pPr lvl="0" rtl="0">
              <a:lnSpc>
                <a:spcPct val="115000"/>
              </a:lnSpc>
              <a:spcBef>
                <a:spcPts val="2600"/>
              </a:spcBef>
              <a:spcAft>
                <a:spcPts val="1500"/>
              </a:spcAft>
              <a:buNone/>
            </a:pPr>
            <a:r>
              <a:rPr b="1" lang="en" sz="1800">
                <a:solidFill>
                  <a:srgbClr val="252830"/>
                </a:solidFill>
                <a:highlight>
                  <a:srgbClr val="FFFFFF"/>
                </a:highlight>
              </a:rPr>
              <a:t>Accessing members of a structure</a:t>
            </a:r>
          </a:p>
          <a:p>
            <a:pPr lvl="0" rtl="0">
              <a:lnSpc>
                <a:spcPct val="115000"/>
              </a:lnSpc>
              <a:spcBef>
                <a:spcPts val="0"/>
              </a:spcBef>
              <a:spcAft>
                <a:spcPts val="1500"/>
              </a:spcAft>
              <a:buNone/>
            </a:pPr>
            <a:r>
              <a:rPr lang="en" sz="1800">
                <a:solidFill>
                  <a:srgbClr val="252830"/>
                </a:solidFill>
                <a:highlight>
                  <a:srgbClr val="FFFFFF"/>
                </a:highlight>
              </a:rPr>
              <a:t>There are two types of operators used for accessing members of a structure.</a:t>
            </a:r>
          </a:p>
          <a:p>
            <a:pPr indent="-342900" lvl="0" marL="457200" rtl="0">
              <a:lnSpc>
                <a:spcPct val="115000"/>
              </a:lnSpc>
              <a:spcBef>
                <a:spcPts val="0"/>
              </a:spcBef>
              <a:spcAft>
                <a:spcPts val="2000"/>
              </a:spcAft>
              <a:buClr>
                <a:srgbClr val="252830"/>
              </a:buClr>
              <a:buSzPct val="100000"/>
              <a:buAutoNum type="arabicPeriod"/>
            </a:pPr>
            <a:r>
              <a:rPr lang="en" sz="1800">
                <a:solidFill>
                  <a:srgbClr val="252830"/>
                </a:solidFill>
                <a:highlight>
                  <a:srgbClr val="FFFFFF"/>
                </a:highlight>
              </a:rPr>
              <a:t>Member operator(.)</a:t>
            </a:r>
          </a:p>
          <a:p>
            <a:pPr indent="-342900" lvl="0" marL="457200" rtl="0">
              <a:lnSpc>
                <a:spcPct val="115000"/>
              </a:lnSpc>
              <a:spcBef>
                <a:spcPts val="0"/>
              </a:spcBef>
              <a:spcAft>
                <a:spcPts val="2000"/>
              </a:spcAft>
              <a:buClr>
                <a:srgbClr val="252830"/>
              </a:buClr>
              <a:buSzPct val="100000"/>
              <a:buAutoNum type="arabicPeriod"/>
            </a:pPr>
            <a:r>
              <a:rPr lang="en" sz="1800">
                <a:solidFill>
                  <a:srgbClr val="252830"/>
                </a:solidFill>
                <a:highlight>
                  <a:srgbClr val="FFFFFF"/>
                </a:highlight>
              </a:rPr>
              <a:t>Structure pointer operator(-&gt;) (is discussed in </a:t>
            </a:r>
            <a:r>
              <a:rPr lang="en" sz="1800" u="sng">
                <a:solidFill>
                  <a:srgbClr val="2B6DAD"/>
                </a:solidFill>
                <a:highlight>
                  <a:srgbClr val="FFFFFF"/>
                </a:highlight>
                <a:hlinkClick r:id="rId3"/>
              </a:rPr>
              <a:t>structure and pointers tutorial</a:t>
            </a:r>
            <a:r>
              <a:rPr lang="en" sz="1800">
                <a:solidFill>
                  <a:srgbClr val="252830"/>
                </a:solidFill>
                <a:highlight>
                  <a:srgbClr val="FFFFFF"/>
                </a:highlight>
              </a:rPr>
              <a:t>)</a:t>
            </a:r>
          </a:p>
          <a:p>
            <a:pPr lvl="0" rtl="0">
              <a:lnSpc>
                <a:spcPct val="115000"/>
              </a:lnSpc>
              <a:spcBef>
                <a:spcPts val="0"/>
              </a:spcBef>
              <a:spcAft>
                <a:spcPts val="1500"/>
              </a:spcAft>
              <a:buNone/>
            </a:pPr>
            <a:r>
              <a:rPr lang="en" sz="1800">
                <a:solidFill>
                  <a:srgbClr val="252830"/>
                </a:solidFill>
                <a:highlight>
                  <a:srgbClr val="FFFFFF"/>
                </a:highlight>
              </a:rPr>
              <a:t>Any member of a structure can be accessed as:</a:t>
            </a:r>
          </a:p>
          <a:p>
            <a:pPr indent="0" lvl="0" marL="165100" marR="165100" rtl="0">
              <a:lnSpc>
                <a:spcPct val="115000"/>
              </a:lnSpc>
              <a:spcBef>
                <a:spcPts val="0"/>
              </a:spcBef>
              <a:spcAft>
                <a:spcPts val="2100"/>
              </a:spcAft>
              <a:buNone/>
            </a:pPr>
            <a:r>
              <a:rPr lang="en" sz="1800">
                <a:solidFill>
                  <a:srgbClr val="252830"/>
                </a:solidFill>
                <a:highlight>
                  <a:srgbClr val="F6F6F6"/>
                </a:highlight>
              </a:rPr>
              <a:t>structure_variable_name.member_name</a:t>
            </a:r>
          </a:p>
          <a:p>
            <a:pPr lvl="0" rtl="0">
              <a:lnSpc>
                <a:spcPct val="115000"/>
              </a:lnSpc>
              <a:spcBef>
                <a:spcPts val="0"/>
              </a:spcBef>
              <a:spcAft>
                <a:spcPts val="1500"/>
              </a:spcAft>
              <a:buNone/>
            </a:pPr>
            <a:r>
              <a:rPr lang="en" sz="1800">
                <a:solidFill>
                  <a:srgbClr val="252830"/>
                </a:solidFill>
                <a:highlight>
                  <a:srgbClr val="FFFFFF"/>
                </a:highlight>
              </a:rPr>
              <a:t>Suppose, we want to access salary for variable </a:t>
            </a:r>
            <a:r>
              <a:rPr lang="en" sz="1800">
                <a:solidFill>
                  <a:srgbClr val="252830"/>
                </a:solidFill>
                <a:highlight>
                  <a:srgbClr val="EFF0F1"/>
                </a:highlight>
              </a:rPr>
              <a:t>person2</a:t>
            </a:r>
            <a:r>
              <a:rPr lang="en" sz="1800">
                <a:solidFill>
                  <a:srgbClr val="252830"/>
                </a:solidFill>
                <a:highlight>
                  <a:srgbClr val="FFFFFF"/>
                </a:highlight>
              </a:rPr>
              <a:t>. Then, it can be accessed as:</a:t>
            </a:r>
          </a:p>
          <a:p>
            <a:pPr indent="0" lvl="0" marL="165100" marR="165100" rtl="0">
              <a:lnSpc>
                <a:spcPct val="115000"/>
              </a:lnSpc>
              <a:spcBef>
                <a:spcPts val="0"/>
              </a:spcBef>
              <a:spcAft>
                <a:spcPts val="2100"/>
              </a:spcAft>
              <a:buNone/>
            </a:pPr>
            <a:r>
              <a:rPr lang="en" sz="1800">
                <a:solidFill>
                  <a:srgbClr val="252830"/>
                </a:solidFill>
                <a:highlight>
                  <a:srgbClr val="F6F6F6"/>
                </a:highlight>
                <a:latin typeface="Consolas"/>
                <a:ea typeface="Consolas"/>
                <a:cs typeface="Consolas"/>
                <a:sym typeface="Consolas"/>
              </a:rPr>
              <a:t>person2.salary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a:blip r:embed="rId3">
            <a:alphaModFix/>
          </a:blip>
          <a:stretch>
            <a:fillRect/>
          </a:stretch>
        </p:blipFill>
        <p:spPr>
          <a:xfrm>
            <a:off x="152400" y="152400"/>
            <a:ext cx="6267450" cy="4791075"/>
          </a:xfrm>
          <a:prstGeom prst="rect">
            <a:avLst/>
          </a:prstGeom>
          <a:noFill/>
          <a:ln>
            <a:noFill/>
          </a:ln>
        </p:spPr>
      </p:pic>
      <p:pic>
        <p:nvPicPr>
          <p:cNvPr id="106" name="Shape 106"/>
          <p:cNvPicPr preferRelativeResize="0"/>
          <p:nvPr/>
        </p:nvPicPr>
        <p:blipFill>
          <a:blip r:embed="rId4">
            <a:alphaModFix/>
          </a:blip>
          <a:stretch>
            <a:fillRect/>
          </a:stretch>
        </p:blipFill>
        <p:spPr>
          <a:xfrm>
            <a:off x="152400" y="4943475"/>
            <a:ext cx="6473664" cy="1838324"/>
          </a:xfrm>
          <a:prstGeom prst="rect">
            <a:avLst/>
          </a:prstGeom>
          <a:noFill/>
          <a:ln>
            <a:noFill/>
          </a:ln>
        </p:spPr>
      </p:pic>
      <p:sp>
        <p:nvSpPr>
          <p:cNvPr id="107" name="Shape 107"/>
          <p:cNvSpPr txBox="1"/>
          <p:nvPr/>
        </p:nvSpPr>
        <p:spPr>
          <a:xfrm>
            <a:off x="5548125" y="261325"/>
            <a:ext cx="3056700" cy="847500"/>
          </a:xfrm>
          <a:prstGeom prst="rect">
            <a:avLst/>
          </a:prstGeom>
          <a:noFill/>
          <a:ln>
            <a:noFill/>
          </a:ln>
        </p:spPr>
        <p:txBody>
          <a:bodyPr anchorCtr="0" anchor="t" bIns="91425" lIns="91425" rIns="91425" tIns="91425">
            <a:noAutofit/>
          </a:bodyPr>
          <a:lstStyle/>
          <a:p>
            <a:pPr lvl="0">
              <a:spcBef>
                <a:spcPts val="0"/>
              </a:spcBef>
              <a:buNone/>
            </a:pPr>
            <a:r>
              <a:rPr b="1" lang="en" sz="2400"/>
              <a:t>               </a:t>
            </a:r>
            <a:r>
              <a:rPr b="1" lang="en" sz="2400"/>
              <a:t>EXAMPLE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nvSpPr>
        <p:spPr>
          <a:xfrm>
            <a:off x="1309950" y="2042000"/>
            <a:ext cx="3000000" cy="3000000"/>
          </a:xfrm>
          <a:prstGeom prst="rect">
            <a:avLst/>
          </a:prstGeom>
          <a:noFill/>
          <a:ln>
            <a:noFill/>
          </a:ln>
        </p:spPr>
        <p:txBody>
          <a:bodyPr anchorCtr="0" anchor="ctr" bIns="91425" lIns="91425" rIns="91425" tIns="91425">
            <a:noAutofit/>
          </a:bodyPr>
          <a:lstStyle/>
          <a:p>
            <a:pPr lvl="0" rtl="0">
              <a:spcBef>
                <a:spcPts val="0"/>
              </a:spcBef>
              <a:buNone/>
            </a:pPr>
            <a:r>
              <a:t/>
            </a:r>
            <a:endParaRPr sz="1800"/>
          </a:p>
        </p:txBody>
      </p:sp>
      <p:sp>
        <p:nvSpPr>
          <p:cNvPr id="113" name="Shape 113"/>
          <p:cNvSpPr txBox="1"/>
          <p:nvPr/>
        </p:nvSpPr>
        <p:spPr>
          <a:xfrm>
            <a:off x="3882000" y="1656125"/>
            <a:ext cx="4480200" cy="5060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indent="0" lvl="0" marL="50800" marR="50800" rtl="0">
              <a:lnSpc>
                <a:spcPct val="120000"/>
              </a:lnSpc>
              <a:spcBef>
                <a:spcPts val="0"/>
              </a:spcBef>
              <a:spcAft>
                <a:spcPts val="800"/>
              </a:spcAft>
              <a:buNone/>
            </a:pPr>
            <a:r>
              <a:rPr lang="en" sz="1600">
                <a:solidFill>
                  <a:srgbClr val="808080"/>
                </a:solidFill>
                <a:highlight>
                  <a:srgbClr val="FFFFFF"/>
                </a:highlight>
                <a:latin typeface="Consolas"/>
                <a:ea typeface="Consolas"/>
                <a:cs typeface="Consolas"/>
                <a:sym typeface="Consolas"/>
              </a:rPr>
              <a:t>...</a:t>
            </a:r>
            <a:br>
              <a:rPr lang="en" sz="1600">
                <a:solidFill>
                  <a:schemeClr val="dk1"/>
                </a:solidFill>
                <a:highlight>
                  <a:srgbClr val="FFFFFF"/>
                </a:highlight>
                <a:latin typeface="Consolas"/>
                <a:ea typeface="Consolas"/>
                <a:cs typeface="Consolas"/>
                <a:sym typeface="Consolas"/>
              </a:rPr>
            </a:br>
            <a:r>
              <a:rPr lang="en" sz="1600">
                <a:solidFill>
                  <a:srgbClr val="00008B"/>
                </a:solidFill>
                <a:highlight>
                  <a:srgbClr val="FFFFFF"/>
                </a:highlight>
                <a:latin typeface="Consolas"/>
                <a:ea typeface="Consolas"/>
                <a:cs typeface="Consolas"/>
                <a:sym typeface="Consolas"/>
              </a:rPr>
              <a:t>struct</a:t>
            </a:r>
            <a:r>
              <a:rPr lang="en" sz="1600">
                <a:solidFill>
                  <a:schemeClr val="dk1"/>
                </a:solidFill>
                <a:highlight>
                  <a:srgbClr val="FFFFFF"/>
                </a:highlight>
                <a:latin typeface="Consolas"/>
                <a:ea typeface="Consolas"/>
                <a:cs typeface="Consolas"/>
                <a:sym typeface="Consolas"/>
              </a:rPr>
              <a:t> student</a:t>
            </a:r>
            <a:br>
              <a:rPr lang="en" sz="1600">
                <a:solidFill>
                  <a:schemeClr val="dk1"/>
                </a:solidFill>
                <a:highlight>
                  <a:srgbClr val="FFFFFF"/>
                </a:highlight>
                <a:latin typeface="Consolas"/>
                <a:ea typeface="Consolas"/>
                <a:cs typeface="Consolas"/>
                <a:sym typeface="Consolas"/>
              </a:rPr>
            </a:br>
            <a:r>
              <a:rPr lang="en" sz="1600">
                <a:solidFill>
                  <a:schemeClr val="dk1"/>
                </a:solidFill>
                <a:highlight>
                  <a:srgbClr val="FFFFFF"/>
                </a:highlight>
                <a:latin typeface="Consolas"/>
                <a:ea typeface="Consolas"/>
                <a:cs typeface="Consolas"/>
                <a:sym typeface="Consolas"/>
              </a:rPr>
              <a:t>{</a:t>
            </a:r>
            <a:br>
              <a:rPr lang="en" sz="1600">
                <a:solidFill>
                  <a:schemeClr val="dk1"/>
                </a:solidFill>
                <a:highlight>
                  <a:srgbClr val="FFFFFF"/>
                </a:highlight>
                <a:latin typeface="Consolas"/>
                <a:ea typeface="Consolas"/>
                <a:cs typeface="Consolas"/>
                <a:sym typeface="Consolas"/>
              </a:rPr>
            </a:br>
            <a:r>
              <a:rPr lang="en" sz="1600">
                <a:solidFill>
                  <a:schemeClr val="dk1"/>
                </a:solidFill>
                <a:highlight>
                  <a:srgbClr val="FFFFFF"/>
                </a:highlight>
                <a:latin typeface="Consolas"/>
                <a:ea typeface="Consolas"/>
                <a:cs typeface="Consolas"/>
                <a:sym typeface="Consolas"/>
              </a:rPr>
              <a:t>    ??? name[</a:t>
            </a:r>
            <a:r>
              <a:rPr lang="en" sz="1600">
                <a:solidFill>
                  <a:srgbClr val="800000"/>
                </a:solidFill>
                <a:highlight>
                  <a:srgbClr val="FFFFFF"/>
                </a:highlight>
                <a:latin typeface="Consolas"/>
                <a:ea typeface="Consolas"/>
                <a:cs typeface="Consolas"/>
                <a:sym typeface="Consolas"/>
              </a:rPr>
              <a:t>50</a:t>
            </a:r>
            <a:r>
              <a:rPr lang="en" sz="1600">
                <a:solidFill>
                  <a:schemeClr val="dk1"/>
                </a:solidFill>
                <a:highlight>
                  <a:srgbClr val="FFFFFF"/>
                </a:highlight>
                <a:latin typeface="Consolas"/>
                <a:ea typeface="Consolas"/>
                <a:cs typeface="Consolas"/>
                <a:sym typeface="Consolas"/>
              </a:rPr>
              <a:t>];</a:t>
            </a:r>
            <a:br>
              <a:rPr lang="en" sz="1600">
                <a:solidFill>
                  <a:schemeClr val="dk1"/>
                </a:solidFill>
                <a:highlight>
                  <a:srgbClr val="FFFFFF"/>
                </a:highlight>
                <a:latin typeface="Consolas"/>
                <a:ea typeface="Consolas"/>
                <a:cs typeface="Consolas"/>
                <a:sym typeface="Consolas"/>
              </a:rPr>
            </a:br>
            <a:r>
              <a:rPr lang="en" sz="1600">
                <a:solidFill>
                  <a:schemeClr val="dk1"/>
                </a:solidFill>
                <a:highlight>
                  <a:srgbClr val="FFFFFF"/>
                </a:highlight>
                <a:latin typeface="Consolas"/>
                <a:ea typeface="Consolas"/>
                <a:cs typeface="Consolas"/>
                <a:sym typeface="Consolas"/>
              </a:rPr>
              <a:t>    </a:t>
            </a:r>
            <a:r>
              <a:rPr lang="en" sz="1600">
                <a:solidFill>
                  <a:srgbClr val="00008B"/>
                </a:solidFill>
                <a:highlight>
                  <a:srgbClr val="FFFFFF"/>
                </a:highlight>
                <a:latin typeface="Consolas"/>
                <a:ea typeface="Consolas"/>
                <a:cs typeface="Consolas"/>
                <a:sym typeface="Consolas"/>
              </a:rPr>
              <a:t>??? </a:t>
            </a:r>
            <a:r>
              <a:rPr lang="en" sz="1600">
                <a:solidFill>
                  <a:schemeClr val="dk1"/>
                </a:solidFill>
                <a:highlight>
                  <a:srgbClr val="FFFFFF"/>
                </a:highlight>
                <a:latin typeface="Consolas"/>
                <a:ea typeface="Consolas"/>
                <a:cs typeface="Consolas"/>
                <a:sym typeface="Consolas"/>
              </a:rPr>
              <a:t>roll;</a:t>
            </a:r>
            <a:br>
              <a:rPr lang="en" sz="1600">
                <a:solidFill>
                  <a:schemeClr val="dk1"/>
                </a:solidFill>
                <a:highlight>
                  <a:srgbClr val="FFFFFF"/>
                </a:highlight>
                <a:latin typeface="Consolas"/>
                <a:ea typeface="Consolas"/>
                <a:cs typeface="Consolas"/>
                <a:sym typeface="Consolas"/>
              </a:rPr>
            </a:br>
            <a:r>
              <a:rPr lang="en" sz="1600">
                <a:solidFill>
                  <a:schemeClr val="dk1"/>
                </a:solidFill>
                <a:highlight>
                  <a:srgbClr val="FFFFFF"/>
                </a:highlight>
                <a:latin typeface="Consolas"/>
                <a:ea typeface="Consolas"/>
                <a:cs typeface="Consolas"/>
                <a:sym typeface="Consolas"/>
              </a:rPr>
              <a:t>    ...</a:t>
            </a:r>
            <a:br>
              <a:rPr lang="en" sz="1600">
                <a:solidFill>
                  <a:schemeClr val="dk1"/>
                </a:solidFill>
                <a:highlight>
                  <a:srgbClr val="FFFFFF"/>
                </a:highlight>
                <a:latin typeface="Consolas"/>
                <a:ea typeface="Consolas"/>
                <a:cs typeface="Consolas"/>
                <a:sym typeface="Consolas"/>
              </a:rPr>
            </a:br>
            <a:r>
              <a:rPr lang="en" sz="1600">
                <a:solidFill>
                  <a:schemeClr val="dk1"/>
                </a:solidFill>
                <a:highlight>
                  <a:srgbClr val="FFFFFF"/>
                </a:highlight>
                <a:latin typeface="Consolas"/>
                <a:ea typeface="Consolas"/>
                <a:cs typeface="Consolas"/>
                <a:sym typeface="Consolas"/>
              </a:rPr>
              <a:t>} s[</a:t>
            </a:r>
            <a:r>
              <a:rPr lang="en" sz="1600">
                <a:solidFill>
                  <a:srgbClr val="800000"/>
                </a:solidFill>
                <a:highlight>
                  <a:srgbClr val="FFFFFF"/>
                </a:highlight>
                <a:latin typeface="Consolas"/>
                <a:ea typeface="Consolas"/>
                <a:cs typeface="Consolas"/>
                <a:sym typeface="Consolas"/>
              </a:rPr>
              <a:t>???</a:t>
            </a:r>
            <a:r>
              <a:rPr lang="en" sz="1600">
                <a:solidFill>
                  <a:schemeClr val="dk1"/>
                </a:solidFill>
                <a:highlight>
                  <a:srgbClr val="FFFFFF"/>
                </a:highlight>
                <a:latin typeface="Consolas"/>
                <a:ea typeface="Consolas"/>
                <a:cs typeface="Consolas"/>
                <a:sym typeface="Consolas"/>
              </a:rPr>
              <a:t>];</a:t>
            </a:r>
            <a:br>
              <a:rPr lang="en" sz="1600">
                <a:solidFill>
                  <a:schemeClr val="dk1"/>
                </a:solidFill>
                <a:highlight>
                  <a:srgbClr val="FFFFFF"/>
                </a:highlight>
                <a:latin typeface="Consolas"/>
                <a:ea typeface="Consolas"/>
                <a:cs typeface="Consolas"/>
                <a:sym typeface="Consolas"/>
              </a:rPr>
            </a:br>
            <a:br>
              <a:rPr lang="en" sz="1600">
                <a:solidFill>
                  <a:schemeClr val="dk1"/>
                </a:solidFill>
                <a:highlight>
                  <a:srgbClr val="FFFFFF"/>
                </a:highlight>
                <a:latin typeface="Consolas"/>
                <a:ea typeface="Consolas"/>
                <a:cs typeface="Consolas"/>
                <a:sym typeface="Consolas"/>
              </a:rPr>
            </a:br>
            <a:r>
              <a:rPr lang="en" sz="1600">
                <a:solidFill>
                  <a:srgbClr val="00008B"/>
                </a:solidFill>
                <a:highlight>
                  <a:srgbClr val="FFFFFF"/>
                </a:highlight>
                <a:latin typeface="Consolas"/>
                <a:ea typeface="Consolas"/>
                <a:cs typeface="Consolas"/>
                <a:sym typeface="Consolas"/>
              </a:rPr>
              <a:t>int</a:t>
            </a:r>
            <a:r>
              <a:rPr lang="en" sz="1600">
                <a:solidFill>
                  <a:schemeClr val="dk1"/>
                </a:solidFill>
                <a:highlight>
                  <a:srgbClr val="FFFFFF"/>
                </a:highlight>
                <a:latin typeface="Consolas"/>
                <a:ea typeface="Consolas"/>
                <a:cs typeface="Consolas"/>
                <a:sym typeface="Consolas"/>
              </a:rPr>
              <a:t> main()</a:t>
            </a:r>
            <a:br>
              <a:rPr lang="en" sz="1600">
                <a:solidFill>
                  <a:schemeClr val="dk1"/>
                </a:solidFill>
                <a:highlight>
                  <a:srgbClr val="FFFFFF"/>
                </a:highlight>
                <a:latin typeface="Consolas"/>
                <a:ea typeface="Consolas"/>
                <a:cs typeface="Consolas"/>
                <a:sym typeface="Consolas"/>
              </a:rPr>
            </a:br>
            <a:r>
              <a:rPr lang="en" sz="1600">
                <a:solidFill>
                  <a:schemeClr val="dk1"/>
                </a:solidFill>
                <a:highlight>
                  <a:srgbClr val="FFFFFF"/>
                </a:highlight>
                <a:latin typeface="Consolas"/>
                <a:ea typeface="Consolas"/>
                <a:cs typeface="Consolas"/>
                <a:sym typeface="Consolas"/>
              </a:rPr>
              <a:t>{</a:t>
            </a:r>
            <a:br>
              <a:rPr lang="en" sz="1600">
                <a:solidFill>
                  <a:schemeClr val="dk1"/>
                </a:solidFill>
                <a:highlight>
                  <a:srgbClr val="FFFFFF"/>
                </a:highlight>
                <a:latin typeface="Consolas"/>
                <a:ea typeface="Consolas"/>
                <a:cs typeface="Consolas"/>
                <a:sym typeface="Consolas"/>
              </a:rPr>
            </a:br>
            <a:r>
              <a:rPr lang="en" sz="1600">
                <a:solidFill>
                  <a:schemeClr val="dk1"/>
                </a:solidFill>
                <a:highlight>
                  <a:srgbClr val="FFFFFF"/>
                </a:highlight>
                <a:latin typeface="Consolas"/>
                <a:ea typeface="Consolas"/>
                <a:cs typeface="Consolas"/>
                <a:sym typeface="Consolas"/>
              </a:rPr>
              <a:t>    </a:t>
            </a:r>
            <a:r>
              <a:rPr lang="en" sz="1600">
                <a:solidFill>
                  <a:srgbClr val="00008B"/>
                </a:solidFill>
                <a:highlight>
                  <a:srgbClr val="FFFFFF"/>
                </a:highlight>
                <a:latin typeface="Consolas"/>
                <a:ea typeface="Consolas"/>
                <a:cs typeface="Consolas"/>
                <a:sym typeface="Consolas"/>
              </a:rPr>
              <a:t>int</a:t>
            </a:r>
            <a:r>
              <a:rPr lang="en" sz="1600">
                <a:solidFill>
                  <a:schemeClr val="dk1"/>
                </a:solidFill>
                <a:highlight>
                  <a:srgbClr val="FFFFFF"/>
                </a:highlight>
                <a:latin typeface="Consolas"/>
                <a:ea typeface="Consolas"/>
                <a:cs typeface="Consolas"/>
                <a:sym typeface="Consolas"/>
              </a:rPr>
              <a:t> i;</a:t>
            </a:r>
            <a:br>
              <a:rPr lang="en" sz="1600">
                <a:solidFill>
                  <a:schemeClr val="dk1"/>
                </a:solidFill>
                <a:highlight>
                  <a:srgbClr val="FFFFFF"/>
                </a:highlight>
                <a:latin typeface="Consolas"/>
                <a:ea typeface="Consolas"/>
                <a:cs typeface="Consolas"/>
                <a:sym typeface="Consolas"/>
              </a:rPr>
            </a:br>
            <a:br>
              <a:rPr lang="en" sz="1600">
                <a:solidFill>
                  <a:schemeClr val="dk1"/>
                </a:solidFill>
                <a:highlight>
                  <a:srgbClr val="FFFFFF"/>
                </a:highlight>
                <a:latin typeface="Consolas"/>
                <a:ea typeface="Consolas"/>
                <a:cs typeface="Consolas"/>
                <a:sym typeface="Consolas"/>
              </a:rPr>
            </a:br>
            <a:r>
              <a:rPr lang="en" sz="1600">
                <a:solidFill>
                  <a:schemeClr val="dk1"/>
                </a:solidFill>
                <a:highlight>
                  <a:srgbClr val="FFFFFF"/>
                </a:highlight>
                <a:latin typeface="Consolas"/>
                <a:ea typeface="Consolas"/>
                <a:cs typeface="Consolas"/>
                <a:sym typeface="Consolas"/>
              </a:rPr>
              <a:t>    printf(</a:t>
            </a:r>
            <a:r>
              <a:rPr lang="en" sz="1600">
                <a:solidFill>
                  <a:srgbClr val="800000"/>
                </a:solidFill>
                <a:highlight>
                  <a:srgbClr val="FFFFFF"/>
                </a:highlight>
                <a:latin typeface="Consolas"/>
                <a:ea typeface="Consolas"/>
                <a:cs typeface="Consolas"/>
                <a:sym typeface="Consolas"/>
              </a:rPr>
              <a:t>"Enter information of students:\n"</a:t>
            </a:r>
            <a:r>
              <a:rPr lang="en" sz="1600">
                <a:solidFill>
                  <a:schemeClr val="dk1"/>
                </a:solidFill>
                <a:highlight>
                  <a:srgbClr val="FFFFFF"/>
                </a:highlight>
                <a:latin typeface="Consolas"/>
                <a:ea typeface="Consolas"/>
                <a:cs typeface="Consolas"/>
                <a:sym typeface="Consolas"/>
              </a:rPr>
              <a:t>);</a:t>
            </a:r>
          </a:p>
          <a:p>
            <a:pPr indent="0" lvl="0" marL="50800" marR="50800" rtl="0">
              <a:lnSpc>
                <a:spcPct val="120000"/>
              </a:lnSpc>
              <a:spcBef>
                <a:spcPts val="0"/>
              </a:spcBef>
              <a:spcAft>
                <a:spcPts val="800"/>
              </a:spcAft>
              <a:buNone/>
            </a:pPr>
            <a:r>
              <a:t/>
            </a:r>
            <a:endParaRPr sz="1600">
              <a:solidFill>
                <a:schemeClr val="dk1"/>
              </a:solidFill>
              <a:highlight>
                <a:srgbClr val="FFFFFF"/>
              </a:highlight>
              <a:latin typeface="Consolas"/>
              <a:ea typeface="Consolas"/>
              <a:cs typeface="Consolas"/>
              <a:sym typeface="Consolas"/>
            </a:endParaRPr>
          </a:p>
          <a:p>
            <a:pPr indent="0" lvl="0" marL="50800" marR="50800" rtl="0">
              <a:lnSpc>
                <a:spcPct val="120000"/>
              </a:lnSpc>
              <a:spcBef>
                <a:spcPts val="0"/>
              </a:spcBef>
              <a:spcAft>
                <a:spcPts val="800"/>
              </a:spcAft>
              <a:buNone/>
            </a:pPr>
            <a:r>
              <a:rPr lang="en" sz="1600">
                <a:solidFill>
                  <a:schemeClr val="dk1"/>
                </a:solidFill>
                <a:highlight>
                  <a:srgbClr val="FFFFFF"/>
                </a:highlight>
                <a:latin typeface="Consolas"/>
                <a:ea typeface="Consolas"/>
                <a:cs typeface="Consolas"/>
                <a:sym typeface="Consolas"/>
              </a:rPr>
              <a:t>...  </a:t>
            </a:r>
          </a:p>
        </p:txBody>
      </p:sp>
      <p:sp>
        <p:nvSpPr>
          <p:cNvPr id="114" name="Shape 114"/>
          <p:cNvSpPr txBox="1"/>
          <p:nvPr/>
        </p:nvSpPr>
        <p:spPr>
          <a:xfrm>
            <a:off x="333900" y="-381000"/>
            <a:ext cx="8476200" cy="4328100"/>
          </a:xfrm>
          <a:prstGeom prst="rect">
            <a:avLst/>
          </a:prstGeom>
          <a:noFill/>
          <a:ln>
            <a:noFill/>
          </a:ln>
        </p:spPr>
        <p:txBody>
          <a:bodyPr anchorCtr="0" anchor="ctr" bIns="91425" lIns="91425" rIns="91425" tIns="91425">
            <a:noAutofit/>
          </a:bodyPr>
          <a:lstStyle/>
          <a:p>
            <a:pPr lvl="0" rtl="0">
              <a:spcBef>
                <a:spcPts val="0"/>
              </a:spcBef>
              <a:buNone/>
            </a:pPr>
            <a:r>
              <a:rPr lang="en" sz="1800">
                <a:solidFill>
                  <a:schemeClr val="dk1"/>
                </a:solidFill>
                <a:highlight>
                  <a:srgbClr val="FFFFFF"/>
                </a:highlight>
              </a:rPr>
              <a:t>Write a program that stores the information (name, roll and marks) of 10 students using structures. </a:t>
            </a:r>
          </a:p>
          <a:p>
            <a:pPr lvl="0" rtl="0">
              <a:spcBef>
                <a:spcPts val="0"/>
              </a:spcBef>
              <a:buNone/>
            </a:pPr>
            <a:r>
              <a:rPr lang="en" sz="1800">
                <a:highlight>
                  <a:srgbClr val="FFFFFF"/>
                </a:highlight>
              </a:rPr>
              <a:t>This structure has three members: </a:t>
            </a:r>
            <a:r>
              <a:rPr lang="en" sz="1800">
                <a:highlight>
                  <a:srgbClr val="EFF0F1"/>
                </a:highlight>
              </a:rPr>
              <a:t>name</a:t>
            </a:r>
            <a:r>
              <a:rPr lang="en" sz="1800">
                <a:highlight>
                  <a:srgbClr val="FFFFFF"/>
                </a:highlight>
              </a:rPr>
              <a:t> (string), </a:t>
            </a:r>
            <a:r>
              <a:rPr lang="en" sz="1800">
                <a:highlight>
                  <a:srgbClr val="EFF0F1"/>
                </a:highlight>
              </a:rPr>
              <a:t>roll</a:t>
            </a:r>
            <a:r>
              <a:rPr lang="en" sz="1800">
                <a:highlight>
                  <a:srgbClr val="FFFFFF"/>
                </a:highlight>
              </a:rPr>
              <a:t> (integer) and </a:t>
            </a:r>
            <a:r>
              <a:rPr lang="en" sz="1800">
                <a:highlight>
                  <a:srgbClr val="EFF0F1"/>
                </a:highlight>
              </a:rPr>
              <a:t>marks</a:t>
            </a:r>
            <a:r>
              <a:rPr lang="en" sz="1800">
                <a:highlight>
                  <a:srgbClr val="FFFFFF"/>
                </a:highlight>
              </a:rPr>
              <a:t> (float).</a:t>
            </a:r>
          </a:p>
          <a:p>
            <a:pPr lvl="0" rtl="0">
              <a:lnSpc>
                <a:spcPct val="115000"/>
              </a:lnSpc>
              <a:spcBef>
                <a:spcPts val="0"/>
              </a:spcBef>
              <a:spcAft>
                <a:spcPts val="1500"/>
              </a:spcAft>
              <a:buNone/>
            </a:pPr>
            <a:r>
              <a:rPr lang="en" sz="1800">
                <a:highlight>
                  <a:srgbClr val="FFFFFF"/>
                </a:highlight>
              </a:rPr>
              <a:t>Then, we created a structure array of size 10 to store information of 10 students. Don’t forget about loops.</a:t>
            </a:r>
          </a:p>
          <a:p>
            <a:pPr lvl="0" rtl="0">
              <a:lnSpc>
                <a:spcPct val="115000"/>
              </a:lnSpc>
              <a:spcBef>
                <a:spcPts val="0"/>
              </a:spcBef>
              <a:spcAft>
                <a:spcPts val="1500"/>
              </a:spcAft>
              <a:buNone/>
            </a:pPr>
            <a:r>
              <a:rPr lang="en" sz="1800">
                <a:highlight>
                  <a:srgbClr val="FFFFFF"/>
                </a:highlight>
              </a:rPr>
              <a:t>Hints:</a:t>
            </a:r>
          </a:p>
          <a:p>
            <a:pPr lvl="0" rtl="0">
              <a:lnSpc>
                <a:spcPct val="115000"/>
              </a:lnSpc>
              <a:spcBef>
                <a:spcPts val="0"/>
              </a:spcBef>
              <a:spcAft>
                <a:spcPts val="1500"/>
              </a:spcAft>
              <a:buNone/>
            </a:pPr>
            <a:r>
              <a:t/>
            </a:r>
            <a:endParaRPr sz="1800">
              <a:highlight>
                <a:srgbClr val="FFFFFF"/>
              </a:highlight>
            </a:endParaRPr>
          </a:p>
          <a:p>
            <a:pPr lvl="0" rtl="0">
              <a:lnSpc>
                <a:spcPct val="115000"/>
              </a:lnSpc>
              <a:spcBef>
                <a:spcPts val="0"/>
              </a:spcBef>
              <a:spcAft>
                <a:spcPts val="1500"/>
              </a:spcAft>
              <a:buNone/>
            </a:pPr>
            <a:r>
              <a:t/>
            </a:r>
            <a:endParaRPr sz="180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nvSpPr>
        <p:spPr>
          <a:xfrm>
            <a:off x="533400" y="914400"/>
            <a:ext cx="8199000" cy="5105700"/>
          </a:xfrm>
          <a:prstGeom prst="rect">
            <a:avLst/>
          </a:prstGeom>
          <a:noFill/>
          <a:ln>
            <a:noFill/>
          </a:ln>
        </p:spPr>
        <p:txBody>
          <a:bodyPr anchorCtr="0" anchor="ctr" bIns="91425" lIns="91425" rIns="91425" tIns="91425">
            <a:noAutofit/>
          </a:bodyPr>
          <a:lstStyle/>
          <a:p>
            <a:pPr lvl="0" algn="just">
              <a:spcBef>
                <a:spcPts val="0"/>
              </a:spcBef>
              <a:buNone/>
            </a:pPr>
            <a:r>
              <a:rPr lang="en" sz="2400"/>
              <a:t>Go to the link below and solve all 10 struct problems. </a:t>
            </a:r>
          </a:p>
          <a:p>
            <a:pPr lvl="0" algn="just">
              <a:spcBef>
                <a:spcPts val="0"/>
              </a:spcBef>
              <a:buNone/>
            </a:pPr>
            <a:r>
              <a:t/>
            </a:r>
            <a:endParaRPr sz="2400"/>
          </a:p>
          <a:p>
            <a:pPr lvl="0" algn="just">
              <a:spcBef>
                <a:spcPts val="0"/>
              </a:spcBef>
              <a:buNone/>
            </a:pPr>
            <a:r>
              <a:rPr b="1" lang="en" sz="2400">
                <a:solidFill>
                  <a:srgbClr val="FF0000"/>
                </a:solidFill>
              </a:rPr>
              <a:t>DO NOT CHEAT!</a:t>
            </a:r>
          </a:p>
          <a:p>
            <a:pPr lvl="0" algn="just">
              <a:spcBef>
                <a:spcPts val="0"/>
              </a:spcBef>
              <a:buNone/>
            </a:pPr>
            <a:r>
              <a:t/>
            </a:r>
            <a:endParaRPr sz="2400"/>
          </a:p>
          <a:p>
            <a:pPr lvl="0" algn="just">
              <a:spcBef>
                <a:spcPts val="0"/>
              </a:spcBef>
              <a:buNone/>
            </a:pPr>
            <a:r>
              <a:rPr lang="en" sz="2400"/>
              <a:t>Only look at the answer once you either have solved it or have been working on it for a long time. (If you are found to cheat, you will then have to bring 10 mars bars for everyone…. in the building)</a:t>
            </a:r>
          </a:p>
          <a:p>
            <a:pPr lvl="0" algn="just">
              <a:spcBef>
                <a:spcPts val="0"/>
              </a:spcBef>
              <a:buNone/>
            </a:pPr>
            <a:r>
              <a:t/>
            </a:r>
            <a:endParaRPr sz="2400"/>
          </a:p>
          <a:p>
            <a:pPr lvl="0" rtl="0" algn="just">
              <a:spcBef>
                <a:spcPts val="0"/>
              </a:spcBef>
              <a:buNone/>
            </a:pPr>
            <a:r>
              <a:rPr lang="en" sz="2400"/>
              <a:t>Keep up the hard work.</a:t>
            </a:r>
          </a:p>
          <a:p>
            <a:pPr lvl="0" algn="just">
              <a:spcBef>
                <a:spcPts val="0"/>
              </a:spcBef>
              <a:buNone/>
            </a:pPr>
            <a:r>
              <a:t/>
            </a:r>
            <a:endParaRPr sz="2400"/>
          </a:p>
          <a:p>
            <a:pPr lvl="0" algn="just">
              <a:spcBef>
                <a:spcPts val="0"/>
              </a:spcBef>
              <a:buNone/>
            </a:pPr>
            <a:r>
              <a:t/>
            </a:r>
            <a:endParaRPr sz="2400"/>
          </a:p>
          <a:p>
            <a:pPr lvl="0" rtl="0" algn="just">
              <a:spcBef>
                <a:spcPts val="0"/>
              </a:spcBef>
              <a:buNone/>
            </a:pPr>
            <a:r>
              <a:rPr b="1" i="1" lang="en" sz="2400" u="sng">
                <a:solidFill>
                  <a:schemeClr val="hlink"/>
                </a:solidFill>
                <a:hlinkClick r:id="rId3"/>
              </a:rPr>
              <a:t>https://chortle.ccsu.edu/CPuzzles/PartG/CpuzzlesGsection01.html</a:t>
            </a:r>
          </a:p>
          <a:p>
            <a:pPr lvl="0" rtl="0" algn="just">
              <a:spcBef>
                <a:spcPts val="0"/>
              </a:spcBef>
              <a:buNone/>
            </a:pPr>
            <a:r>
              <a:t/>
            </a:r>
            <a:endParaRPr b="1" i="1" sz="2400"/>
          </a:p>
          <a:p>
            <a:pPr lvl="0" rtl="0" algn="just">
              <a:spcBef>
                <a:spcPts val="0"/>
              </a:spcBef>
              <a:buNone/>
            </a:pPr>
            <a:r>
              <a:t/>
            </a:r>
            <a:endParaRPr b="1" i="1" sz="2400"/>
          </a:p>
          <a:p>
            <a:pPr lvl="0" rtl="0" algn="just">
              <a:spcBef>
                <a:spcPts val="0"/>
              </a:spcBef>
              <a:buNone/>
            </a:pPr>
            <a:r>
              <a:t/>
            </a:r>
            <a:endParaRPr b="1" i="1" sz="2400"/>
          </a:p>
          <a:p>
            <a:pPr lvl="0" rtl="0" algn="just">
              <a:spcBef>
                <a:spcPts val="0"/>
              </a:spcBef>
              <a:buNone/>
            </a:pPr>
            <a:r>
              <a:rPr b="1" lang="en" sz="2400"/>
              <a:t>											End of Tue 6/27/17</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nvSpPr>
        <p:spPr>
          <a:xfrm>
            <a:off x="295475" y="222775"/>
            <a:ext cx="8527500" cy="5907600"/>
          </a:xfrm>
          <a:prstGeom prst="rect">
            <a:avLst/>
          </a:prstGeom>
          <a:noFill/>
          <a:ln>
            <a:noFill/>
          </a:ln>
        </p:spPr>
        <p:txBody>
          <a:bodyPr anchorCtr="0" anchor="t" bIns="91425" lIns="91425" rIns="91425" tIns="91425">
            <a:noAutofit/>
          </a:bodyPr>
          <a:lstStyle/>
          <a:p>
            <a:pPr lvl="0">
              <a:spcBef>
                <a:spcPts val="0"/>
              </a:spcBef>
              <a:buNone/>
            </a:pPr>
            <a:r>
              <a:rPr b="1" lang="en" sz="3000"/>
              <a:t>Wed</a:t>
            </a:r>
            <a:r>
              <a:rPr b="1" lang="en" sz="3000"/>
              <a:t> 28 June 2017, week 2, day 3</a:t>
            </a:r>
          </a:p>
          <a:p>
            <a:pPr lvl="0">
              <a:spcBef>
                <a:spcPts val="0"/>
              </a:spcBef>
              <a:buNone/>
            </a:pPr>
            <a:r>
              <a:t/>
            </a:r>
            <a:endParaRPr b="1"/>
          </a:p>
          <a:p>
            <a:pPr lvl="0">
              <a:spcBef>
                <a:spcPts val="0"/>
              </a:spcBef>
              <a:buNone/>
            </a:pPr>
            <a:r>
              <a:rPr b="1" lang="en"/>
              <a:t>VIDEOS</a:t>
            </a:r>
          </a:p>
          <a:p>
            <a:pPr lvl="0">
              <a:spcBef>
                <a:spcPts val="0"/>
              </a:spcBef>
              <a:buNone/>
            </a:pPr>
            <a:r>
              <a:t/>
            </a:r>
            <a:endParaRPr b="1"/>
          </a:p>
          <a:p>
            <a:pPr lvl="0">
              <a:spcBef>
                <a:spcPts val="0"/>
              </a:spcBef>
              <a:buNone/>
            </a:pPr>
            <a:r>
              <a:rPr b="1" lang="en"/>
              <a:t>MORNING</a:t>
            </a:r>
          </a:p>
          <a:p>
            <a:pPr indent="-298450" lvl="0" marL="457200" rtl="0">
              <a:spcBef>
                <a:spcPts val="0"/>
              </a:spcBef>
              <a:buSzPct val="100000"/>
              <a:buChar char="●"/>
            </a:pPr>
            <a:r>
              <a:rPr lang="en" sz="1100" u="sng">
                <a:solidFill>
                  <a:schemeClr val="hlink"/>
                </a:solidFill>
                <a:hlinkClick r:id="rId3"/>
              </a:rPr>
              <a:t>C Programming Tutorial - 47 - The Heap     </a:t>
            </a:r>
          </a:p>
          <a:p>
            <a:pPr indent="-298450" lvl="0" marL="457200" rtl="0">
              <a:spcBef>
                <a:spcPts val="0"/>
              </a:spcBef>
              <a:buSzPct val="100000"/>
              <a:buChar char="●"/>
            </a:pPr>
            <a:r>
              <a:rPr lang="en" sz="1100" u="sng">
                <a:solidFill>
                  <a:schemeClr val="hlink"/>
                </a:solidFill>
                <a:hlinkClick r:id="rId4"/>
              </a:rPr>
              <a:t>C Programming Tutorial - 48 - Creating an Expandable Program using the Heap     </a:t>
            </a:r>
          </a:p>
          <a:p>
            <a:pPr indent="-298450" lvl="0" marL="457200">
              <a:spcBef>
                <a:spcPts val="0"/>
              </a:spcBef>
              <a:buSzPct val="100000"/>
              <a:buChar char="●"/>
            </a:pPr>
            <a:r>
              <a:rPr lang="en" sz="1100" u="sng">
                <a:solidFill>
                  <a:schemeClr val="hlink"/>
                </a:solidFill>
                <a:hlinkClick r:id="rId5"/>
              </a:rPr>
              <a:t>C Programming Tutorial - 49 - Structures     </a:t>
            </a:r>
          </a:p>
          <a:p>
            <a:pPr lvl="0">
              <a:spcBef>
                <a:spcPts val="0"/>
              </a:spcBef>
              <a:buNone/>
            </a:pPr>
            <a:r>
              <a:t/>
            </a:r>
            <a:endParaRPr b="1"/>
          </a:p>
          <a:p>
            <a:pPr lvl="0">
              <a:spcBef>
                <a:spcPts val="0"/>
              </a:spcBef>
              <a:buNone/>
            </a:pPr>
            <a:r>
              <a:t/>
            </a:r>
            <a:endParaRPr b="1"/>
          </a:p>
          <a:p>
            <a:pPr lvl="0">
              <a:spcBef>
                <a:spcPts val="0"/>
              </a:spcBef>
              <a:buNone/>
            </a:pPr>
            <a:r>
              <a:rPr b="1" lang="en"/>
              <a:t>AFTERNOON</a:t>
            </a:r>
          </a:p>
          <a:p>
            <a:pPr indent="-298450" lvl="0" marL="457200" rtl="0">
              <a:spcBef>
                <a:spcPts val="0"/>
              </a:spcBef>
              <a:buSzPct val="100000"/>
              <a:buChar char="●"/>
            </a:pPr>
            <a:r>
              <a:rPr lang="en" sz="1100" u="sng">
                <a:solidFill>
                  <a:schemeClr val="hlink"/>
                </a:solidFill>
                <a:hlinkClick r:id="rId6"/>
              </a:rPr>
              <a:t>C Programming Tutorial - 55 - Global vs Local Variables     </a:t>
            </a:r>
          </a:p>
          <a:p>
            <a:pPr indent="-228600" lvl="0" marL="457200" rtl="0">
              <a:spcBef>
                <a:spcPts val="0"/>
              </a:spcBef>
              <a:buChar char="●"/>
            </a:pPr>
            <a:r>
              <a:rPr lang="en" sz="1100" u="sng">
                <a:solidFill>
                  <a:schemeClr val="hlink"/>
                </a:solidFill>
                <a:hlinkClick r:id="rId7"/>
              </a:rPr>
              <a:t>C Programming Tutorial - 56 - Passing Arguments to Functions     </a:t>
            </a:r>
          </a:p>
          <a:p>
            <a:pPr indent="-228600" lvl="0" marL="457200">
              <a:spcBef>
                <a:spcPts val="0"/>
              </a:spcBef>
              <a:buChar char="●"/>
            </a:pPr>
            <a:r>
              <a:rPr lang="en" sz="1100" u="sng">
                <a:solidFill>
                  <a:schemeClr val="hlink"/>
                </a:solidFill>
                <a:hlinkClick r:id="rId8"/>
              </a:rPr>
              <a:t>C Programming Tutorial - 58 - Pass by Reference vs Pass by Value     </a:t>
            </a:r>
          </a:p>
          <a:p>
            <a:pPr lvl="0" rtl="0">
              <a:spcBef>
                <a:spcPts val="0"/>
              </a:spcBef>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nvSpPr>
        <p:spPr>
          <a:xfrm>
            <a:off x="457200" y="762000"/>
            <a:ext cx="8199000" cy="5105700"/>
          </a:xfrm>
          <a:prstGeom prst="rect">
            <a:avLst/>
          </a:prstGeom>
          <a:noFill/>
          <a:ln>
            <a:noFill/>
          </a:ln>
        </p:spPr>
        <p:txBody>
          <a:bodyPr anchorCtr="0" anchor="ctr" bIns="91425" lIns="91425" rIns="91425" tIns="91425">
            <a:noAutofit/>
          </a:bodyPr>
          <a:lstStyle/>
          <a:p>
            <a:pPr lvl="0" rtl="0" algn="just">
              <a:spcBef>
                <a:spcPts val="0"/>
              </a:spcBef>
              <a:buNone/>
            </a:pPr>
            <a:r>
              <a:rPr lang="en" sz="2400"/>
              <a:t>Go to the link below and solve all 10 </a:t>
            </a:r>
            <a:r>
              <a:rPr i="1" lang="en" sz="2400"/>
              <a:t>2d array</a:t>
            </a:r>
            <a:r>
              <a:rPr lang="en" sz="2400"/>
              <a:t> problems. </a:t>
            </a:r>
          </a:p>
          <a:p>
            <a:pPr lvl="0" rtl="0" algn="just">
              <a:spcBef>
                <a:spcPts val="0"/>
              </a:spcBef>
              <a:buNone/>
            </a:pPr>
            <a:r>
              <a:t/>
            </a:r>
            <a:endParaRPr sz="2400"/>
          </a:p>
          <a:p>
            <a:pPr lvl="0" rtl="0" algn="just">
              <a:spcBef>
                <a:spcPts val="0"/>
              </a:spcBef>
              <a:buNone/>
            </a:pPr>
            <a:r>
              <a:rPr b="1" lang="en" sz="2400">
                <a:solidFill>
                  <a:srgbClr val="FF0000"/>
                </a:solidFill>
              </a:rPr>
              <a:t>DO NOT CHEAT!</a:t>
            </a:r>
          </a:p>
          <a:p>
            <a:pPr lvl="0" rtl="0" algn="just">
              <a:spcBef>
                <a:spcPts val="0"/>
              </a:spcBef>
              <a:buNone/>
            </a:pPr>
            <a:r>
              <a:t/>
            </a:r>
            <a:endParaRPr sz="2400"/>
          </a:p>
          <a:p>
            <a:pPr lvl="0" rtl="0" algn="just">
              <a:spcBef>
                <a:spcPts val="0"/>
              </a:spcBef>
              <a:buNone/>
            </a:pPr>
            <a:r>
              <a:rPr lang="en" sz="2400"/>
              <a:t>Only look at the answer once you either have solved it or have been working on it for a long time. (If you are found to cheat, you will then have to bring 20 mars bars plus coffee for everyone.)</a:t>
            </a:r>
          </a:p>
          <a:p>
            <a:pPr lvl="0" rtl="0" algn="just">
              <a:spcBef>
                <a:spcPts val="0"/>
              </a:spcBef>
              <a:buNone/>
            </a:pPr>
            <a:r>
              <a:t/>
            </a:r>
            <a:endParaRPr sz="2400"/>
          </a:p>
          <a:p>
            <a:pPr lvl="0" rtl="0" algn="just">
              <a:spcBef>
                <a:spcPts val="0"/>
              </a:spcBef>
              <a:buNone/>
            </a:pPr>
            <a:r>
              <a:rPr lang="en" sz="2400"/>
              <a:t>Keep up the hard work.</a:t>
            </a:r>
          </a:p>
          <a:p>
            <a:pPr lvl="0" rtl="0" algn="just">
              <a:spcBef>
                <a:spcPts val="0"/>
              </a:spcBef>
              <a:buNone/>
            </a:pPr>
            <a:r>
              <a:t/>
            </a:r>
            <a:endParaRPr sz="2400"/>
          </a:p>
          <a:p>
            <a:pPr lvl="0" rtl="0" algn="just">
              <a:spcBef>
                <a:spcPts val="0"/>
              </a:spcBef>
              <a:buNone/>
            </a:pPr>
            <a:r>
              <a:t/>
            </a:r>
            <a:endParaRPr sz="2400"/>
          </a:p>
          <a:p>
            <a:pPr lvl="0" rtl="0" algn="just">
              <a:spcBef>
                <a:spcPts val="0"/>
              </a:spcBef>
              <a:buClr>
                <a:schemeClr val="dk1"/>
              </a:buClr>
              <a:buSzPct val="45833"/>
              <a:buFont typeface="Arial"/>
              <a:buNone/>
            </a:pPr>
            <a:r>
              <a:rPr b="1" i="1" lang="en" sz="2400">
                <a:solidFill>
                  <a:schemeClr val="dk1"/>
                </a:solidFill>
              </a:rPr>
              <a:t>https://chortle.ccsu.edu/CPuzzles/PartD/CpuzzlesDsection11.html</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nvSpPr>
        <p:spPr>
          <a:xfrm>
            <a:off x="457200" y="602325"/>
            <a:ext cx="8199000" cy="5664000"/>
          </a:xfrm>
          <a:prstGeom prst="rect">
            <a:avLst/>
          </a:prstGeom>
          <a:noFill/>
          <a:ln>
            <a:noFill/>
          </a:ln>
        </p:spPr>
        <p:txBody>
          <a:bodyPr anchorCtr="0" anchor="ctr" bIns="91425" lIns="91425" rIns="91425" tIns="91425">
            <a:noAutofit/>
          </a:bodyPr>
          <a:lstStyle/>
          <a:p>
            <a:pPr lvl="0" rtl="0" algn="just">
              <a:spcBef>
                <a:spcPts val="0"/>
              </a:spcBef>
              <a:buNone/>
            </a:pPr>
            <a:r>
              <a:rPr lang="en" sz="2400"/>
              <a:t>Go to the link below and solve all NEW random number problems. </a:t>
            </a:r>
          </a:p>
          <a:p>
            <a:pPr lvl="0" rtl="0" algn="just">
              <a:spcBef>
                <a:spcPts val="0"/>
              </a:spcBef>
              <a:buNone/>
            </a:pPr>
            <a:r>
              <a:t/>
            </a:r>
            <a:endParaRPr sz="2400"/>
          </a:p>
          <a:p>
            <a:pPr lvl="0" rtl="0" algn="just">
              <a:spcBef>
                <a:spcPts val="0"/>
              </a:spcBef>
              <a:buNone/>
            </a:pPr>
            <a:r>
              <a:rPr b="1" lang="en" sz="2400">
                <a:solidFill>
                  <a:srgbClr val="FF0000"/>
                </a:solidFill>
              </a:rPr>
              <a:t>DO NOT CHEAT!</a:t>
            </a:r>
          </a:p>
          <a:p>
            <a:pPr lvl="0" rtl="0" algn="just">
              <a:spcBef>
                <a:spcPts val="0"/>
              </a:spcBef>
              <a:buNone/>
            </a:pPr>
            <a:r>
              <a:t/>
            </a:r>
            <a:endParaRPr sz="2400"/>
          </a:p>
          <a:p>
            <a:pPr lvl="0" rtl="0" algn="just">
              <a:spcBef>
                <a:spcPts val="0"/>
              </a:spcBef>
              <a:buNone/>
            </a:pPr>
            <a:r>
              <a:rPr lang="en" sz="2400"/>
              <a:t>Only look at the answer once you either have solved it or have been working on it for a long time. (If you are found to cheat, you will then have to bring 30 mars bars plus tickets to the movies for everyone and their friends.)</a:t>
            </a:r>
          </a:p>
          <a:p>
            <a:pPr lvl="0" rtl="0" algn="just">
              <a:spcBef>
                <a:spcPts val="0"/>
              </a:spcBef>
              <a:buNone/>
            </a:pPr>
            <a:r>
              <a:t/>
            </a:r>
            <a:endParaRPr sz="2400"/>
          </a:p>
          <a:p>
            <a:pPr lvl="0" rtl="0" algn="just">
              <a:spcBef>
                <a:spcPts val="0"/>
              </a:spcBef>
              <a:buNone/>
            </a:pPr>
            <a:r>
              <a:rPr lang="en" sz="2400"/>
              <a:t>Keep up the hard work.</a:t>
            </a:r>
          </a:p>
          <a:p>
            <a:pPr lvl="0" rtl="0" algn="just">
              <a:spcBef>
                <a:spcPts val="0"/>
              </a:spcBef>
              <a:buNone/>
            </a:pPr>
            <a:r>
              <a:t/>
            </a:r>
            <a:endParaRPr sz="2400"/>
          </a:p>
          <a:p>
            <a:pPr lvl="0" rtl="0" algn="just">
              <a:spcBef>
                <a:spcPts val="0"/>
              </a:spcBef>
              <a:buNone/>
            </a:pPr>
            <a:r>
              <a:t/>
            </a:r>
            <a:endParaRPr sz="2400"/>
          </a:p>
          <a:p>
            <a:pPr lvl="0" rtl="0" algn="just">
              <a:spcBef>
                <a:spcPts val="0"/>
              </a:spcBef>
              <a:buNone/>
            </a:pPr>
            <a:r>
              <a:rPr b="1" i="1" lang="en" sz="2400" u="sng">
                <a:solidFill>
                  <a:schemeClr val="hlink"/>
                </a:solidFill>
                <a:hlinkClick r:id="rId3"/>
              </a:rPr>
              <a:t>https://chortle.ccsu.edu/CPuzzles/PartB/CpuzzlesBsection01.html</a:t>
            </a:r>
          </a:p>
          <a:p>
            <a:pPr lvl="0" rtl="0" algn="just">
              <a:spcBef>
                <a:spcPts val="0"/>
              </a:spcBef>
              <a:buNone/>
            </a:pPr>
            <a:r>
              <a:rPr b="1" i="1" lang="en" sz="2400">
                <a:solidFill>
                  <a:schemeClr val="dk1"/>
                </a:solidFill>
              </a:rPr>
              <a:t>											End of Wed 6/29/17</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nvSpPr>
        <p:spPr>
          <a:xfrm>
            <a:off x="295475" y="222775"/>
            <a:ext cx="8527500" cy="5907600"/>
          </a:xfrm>
          <a:prstGeom prst="rect">
            <a:avLst/>
          </a:prstGeom>
          <a:noFill/>
          <a:ln>
            <a:noFill/>
          </a:ln>
        </p:spPr>
        <p:txBody>
          <a:bodyPr anchorCtr="0" anchor="t" bIns="91425" lIns="91425" rIns="91425" tIns="91425">
            <a:noAutofit/>
          </a:bodyPr>
          <a:lstStyle/>
          <a:p>
            <a:pPr lvl="0" rtl="0">
              <a:spcBef>
                <a:spcPts val="0"/>
              </a:spcBef>
              <a:buNone/>
            </a:pPr>
            <a:r>
              <a:rPr b="1" lang="en" sz="3000"/>
              <a:t>Thus</a:t>
            </a:r>
            <a:r>
              <a:rPr b="1" lang="en" sz="3000"/>
              <a:t> 29 June 2017, week 2, day 4</a:t>
            </a:r>
          </a:p>
          <a:p>
            <a:pPr lvl="0" rtl="0">
              <a:spcBef>
                <a:spcPts val="0"/>
              </a:spcBef>
              <a:buNone/>
            </a:pPr>
            <a:r>
              <a:t/>
            </a:r>
            <a:endParaRPr b="1" sz="1800"/>
          </a:p>
          <a:p>
            <a:pPr lvl="0" rtl="0">
              <a:spcBef>
                <a:spcPts val="0"/>
              </a:spcBef>
              <a:buNone/>
            </a:pPr>
            <a:r>
              <a:rPr b="1" lang="en" sz="1800"/>
              <a:t>VIDEOS</a:t>
            </a:r>
          </a:p>
          <a:p>
            <a:pPr lvl="0" rtl="0">
              <a:spcBef>
                <a:spcPts val="0"/>
              </a:spcBef>
              <a:buNone/>
            </a:pPr>
            <a:r>
              <a:t/>
            </a:r>
            <a:endParaRPr b="1" sz="1800"/>
          </a:p>
          <a:p>
            <a:pPr lvl="0">
              <a:spcBef>
                <a:spcPts val="0"/>
              </a:spcBef>
              <a:buNone/>
            </a:pPr>
            <a:r>
              <a:rPr b="1" lang="en" sz="1800"/>
              <a:t>MORNING</a:t>
            </a:r>
          </a:p>
          <a:p>
            <a:pPr indent="-342900" lvl="0" marL="457200" rtl="0">
              <a:spcBef>
                <a:spcPts val="0"/>
              </a:spcBef>
              <a:buSzPct val="100000"/>
              <a:buChar char="●"/>
            </a:pPr>
            <a:r>
              <a:rPr lang="en" sz="1800"/>
              <a:t>Algo design, </a:t>
            </a:r>
            <a:r>
              <a:rPr lang="en" sz="1800"/>
              <a:t>https://www.youtube.com/watch?v=a_otxyu0mSQ</a:t>
            </a:r>
          </a:p>
          <a:p>
            <a:pPr lvl="0">
              <a:spcBef>
                <a:spcPts val="0"/>
              </a:spcBef>
              <a:buNone/>
            </a:pPr>
            <a:r>
              <a:t/>
            </a:r>
            <a:endParaRPr sz="1800"/>
          </a:p>
          <a:p>
            <a:pPr lvl="0" rtl="0">
              <a:spcBef>
                <a:spcPts val="0"/>
              </a:spcBef>
              <a:buNone/>
            </a:pPr>
            <a:r>
              <a:t/>
            </a:r>
            <a:endParaRPr sz="1800"/>
          </a:p>
          <a:p>
            <a:pPr lvl="0" rtl="0">
              <a:spcBef>
                <a:spcPts val="0"/>
              </a:spcBef>
              <a:buNone/>
            </a:pPr>
            <a:r>
              <a:rPr b="1" lang="en" sz="1800"/>
              <a:t>AFTERNOON</a:t>
            </a:r>
          </a:p>
          <a:p>
            <a:pPr indent="-342900" lvl="0" marL="457200" rtl="0">
              <a:spcBef>
                <a:spcPts val="0"/>
              </a:spcBef>
              <a:buSzPct val="100000"/>
              <a:buChar char="●"/>
            </a:pPr>
            <a:r>
              <a:rPr lang="en" sz="1800"/>
              <a:t>More on data structures, </a:t>
            </a:r>
          </a:p>
          <a:p>
            <a:pPr indent="-342900" lvl="0" marL="457200" rtl="0">
              <a:spcBef>
                <a:spcPts val="0"/>
              </a:spcBef>
              <a:buSzPct val="100000"/>
              <a:buChar char="●"/>
            </a:pPr>
            <a:r>
              <a:rPr lang="en" sz="1800"/>
              <a:t>https://youtu.be/5hKEhXEui6w?list=PL7121C1A1226FA772</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nvSpPr>
        <p:spPr>
          <a:xfrm>
            <a:off x="457200" y="762000"/>
            <a:ext cx="8199000" cy="5105700"/>
          </a:xfrm>
          <a:prstGeom prst="rect">
            <a:avLst/>
          </a:prstGeom>
          <a:noFill/>
          <a:ln>
            <a:noFill/>
          </a:ln>
        </p:spPr>
        <p:txBody>
          <a:bodyPr anchorCtr="0" anchor="ctr" bIns="91425" lIns="91425" rIns="91425" tIns="91425">
            <a:noAutofit/>
          </a:bodyPr>
          <a:lstStyle/>
          <a:p>
            <a:pPr lvl="0" rtl="0" algn="just">
              <a:spcBef>
                <a:spcPts val="0"/>
              </a:spcBef>
              <a:buNone/>
            </a:pPr>
            <a:r>
              <a:rPr lang="en" sz="2400"/>
              <a:t>Go to the link below and solve all 10 </a:t>
            </a:r>
            <a:r>
              <a:rPr i="1" lang="en" sz="2400"/>
              <a:t>pointers</a:t>
            </a:r>
            <a:r>
              <a:rPr lang="en" sz="2400"/>
              <a:t> problems. </a:t>
            </a:r>
          </a:p>
          <a:p>
            <a:pPr lvl="0" rtl="0" algn="just">
              <a:spcBef>
                <a:spcPts val="0"/>
              </a:spcBef>
              <a:buNone/>
            </a:pPr>
            <a:r>
              <a:t/>
            </a:r>
            <a:endParaRPr sz="2400"/>
          </a:p>
          <a:p>
            <a:pPr lvl="0" rtl="0" algn="just">
              <a:spcBef>
                <a:spcPts val="0"/>
              </a:spcBef>
              <a:buNone/>
            </a:pPr>
            <a:r>
              <a:rPr b="1" lang="en" sz="2400">
                <a:solidFill>
                  <a:srgbClr val="FF0000"/>
                </a:solidFill>
              </a:rPr>
              <a:t>DO NOT CHEAT!</a:t>
            </a:r>
          </a:p>
          <a:p>
            <a:pPr lvl="0" rtl="0" algn="just">
              <a:spcBef>
                <a:spcPts val="0"/>
              </a:spcBef>
              <a:buNone/>
            </a:pPr>
            <a:r>
              <a:t/>
            </a:r>
            <a:endParaRPr sz="2400"/>
          </a:p>
          <a:p>
            <a:pPr lvl="0" rtl="0" algn="just">
              <a:spcBef>
                <a:spcPts val="0"/>
              </a:spcBef>
              <a:buNone/>
            </a:pPr>
            <a:r>
              <a:rPr lang="en" sz="2400"/>
              <a:t>Only look at the answer once you either have solved it or have been working on it for a long time. (If you are found to cheat, you will then have to bring 2 fresh </a:t>
            </a:r>
            <a:r>
              <a:rPr lang="en" sz="2400"/>
              <a:t>croissants</a:t>
            </a:r>
            <a:r>
              <a:rPr lang="en" sz="2400"/>
              <a:t> and hot chocolate for everyone.)</a:t>
            </a:r>
          </a:p>
          <a:p>
            <a:pPr lvl="0" rtl="0" algn="just">
              <a:spcBef>
                <a:spcPts val="0"/>
              </a:spcBef>
              <a:buNone/>
            </a:pPr>
            <a:r>
              <a:t/>
            </a:r>
            <a:endParaRPr sz="2400"/>
          </a:p>
          <a:p>
            <a:pPr lvl="0" rtl="0" algn="just">
              <a:spcBef>
                <a:spcPts val="0"/>
              </a:spcBef>
              <a:buNone/>
            </a:pPr>
            <a:r>
              <a:rPr lang="en" sz="2400"/>
              <a:t>Keep up the hard work.</a:t>
            </a:r>
          </a:p>
          <a:p>
            <a:pPr lvl="0" rtl="0" algn="just">
              <a:spcBef>
                <a:spcPts val="0"/>
              </a:spcBef>
              <a:buNone/>
            </a:pPr>
            <a:r>
              <a:t/>
            </a:r>
            <a:endParaRPr sz="2400"/>
          </a:p>
          <a:p>
            <a:pPr lvl="0" rtl="0" algn="just">
              <a:spcBef>
                <a:spcPts val="0"/>
              </a:spcBef>
              <a:buNone/>
            </a:pPr>
            <a:r>
              <a:t/>
            </a:r>
            <a:endParaRPr sz="2400"/>
          </a:p>
          <a:p>
            <a:pPr lvl="0" rtl="0" algn="just">
              <a:spcBef>
                <a:spcPts val="0"/>
              </a:spcBef>
              <a:buNone/>
            </a:pPr>
            <a:r>
              <a:rPr b="1" i="1" lang="en" sz="2400">
                <a:solidFill>
                  <a:schemeClr val="dk1"/>
                </a:solidFill>
              </a:rPr>
              <a:t>https://chortle.ccsu.edu/CPuzzles/PartF/CpuzzlesFsection21.html</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nvSpPr>
        <p:spPr>
          <a:xfrm>
            <a:off x="295475" y="222775"/>
            <a:ext cx="8527500" cy="5907600"/>
          </a:xfrm>
          <a:prstGeom prst="rect">
            <a:avLst/>
          </a:prstGeom>
          <a:noFill/>
          <a:ln>
            <a:noFill/>
          </a:ln>
        </p:spPr>
        <p:txBody>
          <a:bodyPr anchorCtr="0" anchor="t" bIns="91425" lIns="91425" rIns="91425" tIns="91425">
            <a:noAutofit/>
          </a:bodyPr>
          <a:lstStyle/>
          <a:p>
            <a:pPr lvl="0" rtl="0">
              <a:spcBef>
                <a:spcPts val="0"/>
              </a:spcBef>
              <a:buNone/>
            </a:pPr>
            <a:r>
              <a:rPr b="1" lang="en" sz="3000"/>
              <a:t>Fri</a:t>
            </a:r>
            <a:r>
              <a:rPr b="1" lang="en" sz="3000"/>
              <a:t> 30 June 2017, week 2, day 5</a:t>
            </a:r>
          </a:p>
          <a:p>
            <a:pPr lvl="0" rtl="0">
              <a:spcBef>
                <a:spcPts val="0"/>
              </a:spcBef>
              <a:buNone/>
            </a:pPr>
            <a:r>
              <a:t/>
            </a:r>
            <a:endParaRPr b="1" sz="1800"/>
          </a:p>
          <a:p>
            <a:pPr lvl="0" rtl="0">
              <a:spcBef>
                <a:spcPts val="0"/>
              </a:spcBef>
              <a:buNone/>
            </a:pPr>
            <a:r>
              <a:rPr b="1" lang="en" sz="1800"/>
              <a:t>VIDEOS</a:t>
            </a:r>
          </a:p>
          <a:p>
            <a:pPr lvl="0" rtl="0">
              <a:spcBef>
                <a:spcPts val="0"/>
              </a:spcBef>
              <a:buNone/>
            </a:pPr>
            <a:r>
              <a:t/>
            </a:r>
            <a:endParaRPr b="1" sz="1800"/>
          </a:p>
          <a:p>
            <a:pPr lvl="0" rtl="0">
              <a:spcBef>
                <a:spcPts val="0"/>
              </a:spcBef>
              <a:buNone/>
            </a:pPr>
            <a:r>
              <a:rPr b="1" lang="en" sz="1800"/>
              <a:t>MORNING</a:t>
            </a:r>
          </a:p>
          <a:p>
            <a:pPr indent="-342900" lvl="0" marL="457200" rtl="0">
              <a:spcBef>
                <a:spcPts val="0"/>
              </a:spcBef>
              <a:buSzPct val="100000"/>
              <a:buChar char="●"/>
            </a:pPr>
            <a:r>
              <a:rPr lang="en" sz="1800"/>
              <a:t>Linked-lists, </a:t>
            </a:r>
            <a:r>
              <a:rPr lang="en" sz="1800" u="sng">
                <a:solidFill>
                  <a:schemeClr val="hlink"/>
                </a:solidFill>
                <a:hlinkClick r:id="rId3"/>
              </a:rPr>
              <a:t>https://youtu.be/o5wJkJJpKtM</a:t>
            </a:r>
          </a:p>
          <a:p>
            <a:pPr indent="-342900" lvl="1" marL="914400" rtl="0">
              <a:spcBef>
                <a:spcPts val="0"/>
              </a:spcBef>
              <a:buSzPct val="100000"/>
              <a:buChar char="○"/>
            </a:pPr>
            <a:r>
              <a:rPr lang="en" sz="1800"/>
              <a:t>https://www.youtube.com/watch?v=udapt4FGY20&amp;t=1s</a:t>
            </a:r>
          </a:p>
          <a:p>
            <a:pPr lvl="0" rtl="0">
              <a:spcBef>
                <a:spcPts val="0"/>
              </a:spcBef>
              <a:buNone/>
            </a:pPr>
            <a:r>
              <a:t/>
            </a:r>
            <a:endParaRPr sz="1800"/>
          </a:p>
          <a:p>
            <a:pPr lvl="0" rtl="0">
              <a:spcBef>
                <a:spcPts val="0"/>
              </a:spcBef>
              <a:buNone/>
            </a:pPr>
            <a:r>
              <a:rPr lang="en" sz="1800"/>
              <a:t>Then we will revise previous problems.</a:t>
            </a:r>
          </a:p>
          <a:p>
            <a:pPr lvl="0" rtl="0">
              <a:spcBef>
                <a:spcPts val="0"/>
              </a:spcBef>
              <a:buNone/>
            </a:pPr>
            <a:r>
              <a:t/>
            </a:r>
            <a:endParaRPr sz="1800"/>
          </a:p>
          <a:p>
            <a:pPr lvl="0" rtl="0">
              <a:spcBef>
                <a:spcPts val="0"/>
              </a:spcBef>
              <a:buNone/>
            </a:pPr>
            <a:r>
              <a:rPr lang="en" sz="1800"/>
              <a:t>Then go to the next slide and work on the final problems. </a:t>
            </a:r>
          </a:p>
          <a:p>
            <a:pPr lvl="0" rtl="0">
              <a:spcBef>
                <a:spcPts val="0"/>
              </a:spcBef>
              <a:buNone/>
            </a:pPr>
            <a:r>
              <a:t/>
            </a:r>
            <a:endParaRPr sz="1800"/>
          </a:p>
          <a:p>
            <a:pPr lvl="0" rtl="0">
              <a:spcBef>
                <a:spcPts val="0"/>
              </a:spcBef>
              <a:buNone/>
            </a:pPr>
            <a:r>
              <a:rPr lang="en" sz="1800"/>
              <a:t>Then… wait for it…. I have 2 final projects for you. See below. </a:t>
            </a:r>
          </a:p>
          <a:p>
            <a:pPr lvl="0" rtl="0">
              <a:spcBef>
                <a:spcPts val="0"/>
              </a:spcBef>
              <a:buNone/>
            </a:pPr>
            <a:r>
              <a:rPr lang="en" sz="1800"/>
              <a:t>Good luck!</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nvSpPr>
        <p:spPr>
          <a:xfrm>
            <a:off x="295475" y="222775"/>
            <a:ext cx="8527500" cy="5907600"/>
          </a:xfrm>
          <a:prstGeom prst="rect">
            <a:avLst/>
          </a:prstGeom>
          <a:noFill/>
          <a:ln>
            <a:noFill/>
          </a:ln>
        </p:spPr>
        <p:txBody>
          <a:bodyPr anchorCtr="0" anchor="t" bIns="91425" lIns="91425" rIns="91425" tIns="91425">
            <a:noAutofit/>
          </a:bodyPr>
          <a:lstStyle/>
          <a:p>
            <a:pPr lvl="0">
              <a:spcBef>
                <a:spcPts val="0"/>
              </a:spcBef>
              <a:buNone/>
            </a:pPr>
            <a:r>
              <a:rPr b="1" lang="en"/>
              <a:t>Mon 26 June 2017, week 2, day 1</a:t>
            </a:r>
          </a:p>
          <a:p>
            <a:pPr lvl="0">
              <a:spcBef>
                <a:spcPts val="0"/>
              </a:spcBef>
              <a:buNone/>
            </a:pPr>
            <a:r>
              <a:t/>
            </a:r>
            <a:endParaRPr b="1"/>
          </a:p>
          <a:p>
            <a:pPr lvl="0">
              <a:spcBef>
                <a:spcPts val="0"/>
              </a:spcBef>
              <a:buNone/>
            </a:pPr>
            <a:r>
              <a:rPr b="1" lang="en"/>
              <a:t>Morning Videos:</a:t>
            </a:r>
          </a:p>
          <a:p>
            <a:pPr indent="-228600" lvl="0" marL="457200" rtl="0">
              <a:spcBef>
                <a:spcPts val="0"/>
              </a:spcBef>
              <a:buChar char="-"/>
            </a:pPr>
            <a:r>
              <a:rPr lang="en"/>
              <a:t>Stanford, Programming paradigms, </a:t>
            </a:r>
          </a:p>
          <a:p>
            <a:pPr indent="-228600" lvl="1" marL="914400" rtl="0">
              <a:spcBef>
                <a:spcPts val="0"/>
              </a:spcBef>
              <a:buChar char="-"/>
            </a:pPr>
            <a:r>
              <a:rPr lang="en" u="sng">
                <a:solidFill>
                  <a:schemeClr val="hlink"/>
                </a:solidFill>
                <a:hlinkClick r:id="rId3"/>
              </a:rPr>
              <a:t>https://youtu.be/Ps8jOj7diA0?list=PLD28639E2FFC4B86A</a:t>
            </a:r>
          </a:p>
          <a:p>
            <a:pPr indent="-228600" lvl="1" marL="914400" rtl="0">
              <a:spcBef>
                <a:spcPts val="0"/>
              </a:spcBef>
              <a:buChar char="-"/>
            </a:pPr>
            <a:r>
              <a:rPr lang="en" u="sng">
                <a:solidFill>
                  <a:schemeClr val="hlink"/>
                </a:solidFill>
                <a:hlinkClick r:id="rId4"/>
              </a:rPr>
              <a:t>https://youtu.be/jTSvthW34GU?t=1m27</a:t>
            </a:r>
          </a:p>
          <a:p>
            <a:pPr lvl="0">
              <a:spcBef>
                <a:spcPts val="0"/>
              </a:spcBef>
              <a:buNone/>
            </a:pPr>
            <a:r>
              <a:t/>
            </a:r>
            <a:endParaRPr/>
          </a:p>
          <a:p>
            <a:pPr lvl="0">
              <a:spcBef>
                <a:spcPts val="0"/>
              </a:spcBef>
              <a:buNone/>
            </a:pPr>
            <a:r>
              <a:rPr b="1" lang="en"/>
              <a:t>Afternoon videos:</a:t>
            </a:r>
          </a:p>
          <a:p>
            <a:pPr lvl="0">
              <a:spcBef>
                <a:spcPts val="0"/>
              </a:spcBef>
              <a:buNone/>
            </a:pPr>
            <a:r>
              <a:rPr lang="en"/>
              <a:t>   Sorting</a:t>
            </a:r>
          </a:p>
          <a:p>
            <a:pPr indent="-228600" lvl="0" marL="457200" rtl="0">
              <a:spcBef>
                <a:spcPts val="0"/>
              </a:spcBef>
              <a:buChar char="-"/>
            </a:pPr>
            <a:r>
              <a:rPr lang="en"/>
              <a:t>Quick, </a:t>
            </a:r>
            <a:r>
              <a:rPr lang="en" u="sng">
                <a:solidFill>
                  <a:schemeClr val="hlink"/>
                </a:solidFill>
                <a:hlinkClick r:id="rId5"/>
              </a:rPr>
              <a:t>https://youtu.be/ywWBy6J5gz8</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nvSpPr>
        <p:spPr>
          <a:xfrm>
            <a:off x="457200" y="762000"/>
            <a:ext cx="8199000" cy="5105700"/>
          </a:xfrm>
          <a:prstGeom prst="rect">
            <a:avLst/>
          </a:prstGeom>
          <a:noFill/>
          <a:ln>
            <a:noFill/>
          </a:ln>
        </p:spPr>
        <p:txBody>
          <a:bodyPr anchorCtr="0" anchor="ctr" bIns="91425" lIns="91425" rIns="91425" tIns="91425">
            <a:noAutofit/>
          </a:bodyPr>
          <a:lstStyle/>
          <a:p>
            <a:pPr lvl="0" rtl="0" algn="just">
              <a:spcBef>
                <a:spcPts val="0"/>
              </a:spcBef>
              <a:buNone/>
            </a:pPr>
            <a:r>
              <a:rPr lang="en" sz="2400"/>
              <a:t>Go to the link below and solve all 15 </a:t>
            </a:r>
            <a:r>
              <a:rPr i="1" lang="en" sz="2400"/>
              <a:t>file handling</a:t>
            </a:r>
            <a:r>
              <a:rPr lang="en" sz="2400"/>
              <a:t> problems. </a:t>
            </a:r>
          </a:p>
          <a:p>
            <a:pPr lvl="0" rtl="0" algn="just">
              <a:spcBef>
                <a:spcPts val="0"/>
              </a:spcBef>
              <a:buNone/>
            </a:pPr>
            <a:r>
              <a:t/>
            </a:r>
            <a:endParaRPr sz="2400"/>
          </a:p>
          <a:p>
            <a:pPr lvl="0" rtl="0" algn="just">
              <a:spcBef>
                <a:spcPts val="0"/>
              </a:spcBef>
              <a:buNone/>
            </a:pPr>
            <a:r>
              <a:rPr b="1" lang="en" sz="2400">
                <a:solidFill>
                  <a:srgbClr val="FF0000"/>
                </a:solidFill>
              </a:rPr>
              <a:t>DO NOT CHEAT!</a:t>
            </a:r>
          </a:p>
          <a:p>
            <a:pPr lvl="0" rtl="0" algn="just">
              <a:spcBef>
                <a:spcPts val="0"/>
              </a:spcBef>
              <a:buNone/>
            </a:pPr>
            <a:r>
              <a:t/>
            </a:r>
            <a:endParaRPr sz="2400"/>
          </a:p>
          <a:p>
            <a:pPr lvl="0" rtl="0" algn="just">
              <a:spcBef>
                <a:spcPts val="0"/>
              </a:spcBef>
              <a:buNone/>
            </a:pPr>
            <a:r>
              <a:rPr lang="en" sz="2400"/>
              <a:t>Only look at the answer once you either have solved it or have been working on it for a long time. (If you are found to cheat, you will then have to bring mochi japanese ice cream everyone.)</a:t>
            </a:r>
          </a:p>
          <a:p>
            <a:pPr lvl="0" rtl="0" algn="just">
              <a:spcBef>
                <a:spcPts val="0"/>
              </a:spcBef>
              <a:buNone/>
            </a:pPr>
            <a:r>
              <a:t/>
            </a:r>
            <a:endParaRPr sz="2400"/>
          </a:p>
          <a:p>
            <a:pPr lvl="0" rtl="0" algn="just">
              <a:spcBef>
                <a:spcPts val="0"/>
              </a:spcBef>
              <a:buNone/>
            </a:pPr>
            <a:r>
              <a:rPr lang="en" sz="2400"/>
              <a:t>Keep up the hard work.</a:t>
            </a:r>
          </a:p>
          <a:p>
            <a:pPr lvl="0" rtl="0" algn="just">
              <a:spcBef>
                <a:spcPts val="0"/>
              </a:spcBef>
              <a:buNone/>
            </a:pPr>
            <a:r>
              <a:t/>
            </a:r>
            <a:endParaRPr sz="2400"/>
          </a:p>
          <a:p>
            <a:pPr lvl="0" rtl="0" algn="just">
              <a:spcBef>
                <a:spcPts val="0"/>
              </a:spcBef>
              <a:buNone/>
            </a:pPr>
            <a:r>
              <a:t/>
            </a:r>
            <a:endParaRPr sz="2400"/>
          </a:p>
          <a:p>
            <a:pPr lvl="0" rtl="0" algn="just">
              <a:spcBef>
                <a:spcPts val="0"/>
              </a:spcBef>
              <a:buNone/>
            </a:pPr>
            <a:r>
              <a:rPr b="1" i="1" lang="en" sz="2400">
                <a:solidFill>
                  <a:schemeClr val="dk1"/>
                </a:solidFill>
              </a:rPr>
              <a:t>http://www.w3resource.com/c-programming-exercises/file-handling/index.php</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nvSpPr>
        <p:spPr>
          <a:xfrm>
            <a:off x="502500" y="142100"/>
            <a:ext cx="7686000" cy="4979700"/>
          </a:xfrm>
          <a:prstGeom prst="rect">
            <a:avLst/>
          </a:prstGeom>
          <a:noFill/>
          <a:ln>
            <a:noFill/>
          </a:ln>
        </p:spPr>
        <p:txBody>
          <a:bodyPr anchorCtr="0" anchor="t" bIns="91425" lIns="91425" rIns="91425" tIns="91425">
            <a:noAutofit/>
          </a:bodyPr>
          <a:lstStyle/>
          <a:p>
            <a:pPr lvl="0" algn="ctr">
              <a:spcBef>
                <a:spcPts val="0"/>
              </a:spcBef>
              <a:buNone/>
            </a:pPr>
            <a:r>
              <a:rPr b="1" lang="en" sz="2400"/>
              <a:t>Final projects</a:t>
            </a:r>
          </a:p>
          <a:p>
            <a:pPr lvl="0">
              <a:spcBef>
                <a:spcPts val="0"/>
              </a:spcBef>
              <a:buNone/>
            </a:pPr>
            <a:r>
              <a:t/>
            </a:r>
            <a:endParaRPr sz="1800"/>
          </a:p>
          <a:p>
            <a:pPr lvl="0" rtl="0">
              <a:spcBef>
                <a:spcPts val="0"/>
              </a:spcBef>
              <a:buNone/>
            </a:pPr>
            <a:r>
              <a:rPr lang="en" sz="1800"/>
              <a:t>- Make teams of 2 people (only 1 team may have three if someone would be left alone) </a:t>
            </a:r>
          </a:p>
          <a:p>
            <a:pPr lvl="0">
              <a:spcBef>
                <a:spcPts val="0"/>
              </a:spcBef>
              <a:buNone/>
            </a:pPr>
            <a:r>
              <a:rPr lang="en" sz="1800"/>
              <a:t>- </a:t>
            </a:r>
            <a:r>
              <a:rPr lang="en" sz="1800"/>
              <a:t>Choose one of the following and code it:</a:t>
            </a:r>
          </a:p>
          <a:p>
            <a:pPr indent="-342900" lvl="0" marL="457200" rtl="0">
              <a:spcBef>
                <a:spcPts val="0"/>
              </a:spcBef>
              <a:buSzPct val="100000"/>
              <a:buAutoNum type="alphaUcParenR"/>
            </a:pPr>
            <a:r>
              <a:rPr lang="en" sz="1800"/>
              <a:t>Su</a:t>
            </a:r>
            <a:r>
              <a:rPr lang="en" sz="1800"/>
              <a:t>doku. Make a program to solve sudoku. </a:t>
            </a:r>
          </a:p>
          <a:p>
            <a:pPr lvl="0" rtl="0">
              <a:spcBef>
                <a:spcPts val="0"/>
              </a:spcBef>
              <a:buNone/>
            </a:pPr>
            <a:r>
              <a:t/>
            </a:r>
            <a:endParaRPr/>
          </a:p>
          <a:p>
            <a:pPr lvl="0">
              <a:spcBef>
                <a:spcPts val="0"/>
              </a:spcBef>
              <a:buNone/>
            </a:pPr>
            <a:r>
              <a:t/>
            </a:r>
            <a:endParaRPr/>
          </a:p>
        </p:txBody>
      </p:sp>
      <p:pic>
        <p:nvPicPr>
          <p:cNvPr id="160" name="Shape 160"/>
          <p:cNvPicPr preferRelativeResize="0"/>
          <p:nvPr/>
        </p:nvPicPr>
        <p:blipFill>
          <a:blip r:embed="rId3">
            <a:alphaModFix/>
          </a:blip>
          <a:stretch>
            <a:fillRect/>
          </a:stretch>
        </p:blipFill>
        <p:spPr>
          <a:xfrm>
            <a:off x="234550" y="2221100"/>
            <a:ext cx="4084125" cy="4521725"/>
          </a:xfrm>
          <a:prstGeom prst="rect">
            <a:avLst/>
          </a:prstGeom>
          <a:noFill/>
          <a:ln>
            <a:noFill/>
          </a:ln>
        </p:spPr>
      </p:pic>
      <p:pic>
        <p:nvPicPr>
          <p:cNvPr id="161" name="Shape 161"/>
          <p:cNvPicPr preferRelativeResize="0"/>
          <p:nvPr/>
        </p:nvPicPr>
        <p:blipFill>
          <a:blip r:embed="rId4">
            <a:alphaModFix/>
          </a:blip>
          <a:stretch>
            <a:fillRect/>
          </a:stretch>
        </p:blipFill>
        <p:spPr>
          <a:xfrm>
            <a:off x="4930300" y="2209800"/>
            <a:ext cx="3735650" cy="44568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nvSpPr>
        <p:spPr>
          <a:xfrm>
            <a:off x="593125" y="494275"/>
            <a:ext cx="1038000" cy="1211100"/>
          </a:xfrm>
          <a:prstGeom prst="rect">
            <a:avLst/>
          </a:prstGeom>
          <a:noFill/>
          <a:ln>
            <a:noFill/>
          </a:ln>
        </p:spPr>
        <p:txBody>
          <a:bodyPr anchorCtr="0" anchor="t" bIns="91425" lIns="91425" rIns="91425" tIns="91425">
            <a:noAutofit/>
          </a:bodyPr>
          <a:lstStyle/>
          <a:p>
            <a:pPr lvl="0">
              <a:spcBef>
                <a:spcPts val="0"/>
              </a:spcBef>
              <a:buNone/>
            </a:pPr>
            <a:r>
              <a:rPr lang="en"/>
              <a:t>Hint:</a:t>
            </a:r>
          </a:p>
          <a:p>
            <a:pPr lvl="0">
              <a:spcBef>
                <a:spcPts val="0"/>
              </a:spcBef>
              <a:buNone/>
            </a:pPr>
            <a:r>
              <a:t/>
            </a:r>
            <a:endParaRPr/>
          </a:p>
          <a:p>
            <a:pPr lvl="0">
              <a:spcBef>
                <a:spcPts val="0"/>
              </a:spcBef>
              <a:buNone/>
            </a:pPr>
            <a:r>
              <a:t/>
            </a:r>
            <a:endParaRPr/>
          </a:p>
        </p:txBody>
      </p:sp>
      <p:pic>
        <p:nvPicPr>
          <p:cNvPr id="167" name="Shape 167"/>
          <p:cNvPicPr preferRelativeResize="0"/>
          <p:nvPr/>
        </p:nvPicPr>
        <p:blipFill>
          <a:blip r:embed="rId3">
            <a:alphaModFix/>
          </a:blip>
          <a:stretch>
            <a:fillRect/>
          </a:stretch>
        </p:blipFill>
        <p:spPr>
          <a:xfrm>
            <a:off x="1968875" y="1437500"/>
            <a:ext cx="4495800" cy="2057400"/>
          </a:xfrm>
          <a:prstGeom prst="rect">
            <a:avLst/>
          </a:prstGeom>
          <a:noFill/>
          <a:ln cap="flat" cmpd="sng" w="9525">
            <a:solidFill>
              <a:srgbClr val="000000"/>
            </a:solidFill>
            <a:prstDash val="solid"/>
            <a:round/>
            <a:headEnd len="med" w="med" type="none"/>
            <a:tailEnd len="med" w="med"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nvSpPr>
        <p:spPr>
          <a:xfrm>
            <a:off x="502500" y="142100"/>
            <a:ext cx="7686000" cy="4979700"/>
          </a:xfrm>
          <a:prstGeom prst="rect">
            <a:avLst/>
          </a:prstGeom>
          <a:noFill/>
          <a:ln>
            <a:noFill/>
          </a:ln>
        </p:spPr>
        <p:txBody>
          <a:bodyPr anchorCtr="0" anchor="t" bIns="91425" lIns="91425" rIns="91425" tIns="91425">
            <a:noAutofit/>
          </a:bodyPr>
          <a:lstStyle/>
          <a:p>
            <a:pPr lvl="0">
              <a:spcBef>
                <a:spcPts val="0"/>
              </a:spcBef>
              <a:buNone/>
            </a:pPr>
            <a:r>
              <a:rPr lang="en" sz="1800"/>
              <a:t>B) Morse. A program to print all the possible translations of string of 'morse code'.</a:t>
            </a:r>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a:spcBef>
                <a:spcPts val="0"/>
              </a:spcBef>
              <a:buNone/>
            </a:pPr>
            <a:r>
              <a:t/>
            </a:r>
            <a:endParaRPr sz="1800"/>
          </a:p>
          <a:p>
            <a:pPr lvl="0" rtl="0">
              <a:spcBef>
                <a:spcPts val="0"/>
              </a:spcBef>
              <a:buNone/>
            </a:pPr>
            <a:r>
              <a:t/>
            </a:r>
            <a:endParaRPr sz="1800"/>
          </a:p>
          <a:p>
            <a:pPr lvl="0" rtl="0">
              <a:spcBef>
                <a:spcPts val="0"/>
              </a:spcBef>
              <a:buNone/>
            </a:pPr>
            <a:r>
              <a:t/>
            </a:r>
            <a:endParaRPr/>
          </a:p>
        </p:txBody>
      </p:sp>
      <p:pic>
        <p:nvPicPr>
          <p:cNvPr id="173" name="Shape 173"/>
          <p:cNvPicPr preferRelativeResize="0"/>
          <p:nvPr/>
        </p:nvPicPr>
        <p:blipFill>
          <a:blip r:embed="rId3">
            <a:alphaModFix/>
          </a:blip>
          <a:stretch>
            <a:fillRect/>
          </a:stretch>
        </p:blipFill>
        <p:spPr>
          <a:xfrm>
            <a:off x="337305" y="916475"/>
            <a:ext cx="7321199" cy="3111850"/>
          </a:xfrm>
          <a:prstGeom prst="rect">
            <a:avLst/>
          </a:prstGeom>
          <a:noFill/>
          <a:ln>
            <a:noFill/>
          </a:ln>
        </p:spPr>
      </p:pic>
      <p:pic>
        <p:nvPicPr>
          <p:cNvPr id="174" name="Shape 174"/>
          <p:cNvPicPr preferRelativeResize="0"/>
          <p:nvPr/>
        </p:nvPicPr>
        <p:blipFill>
          <a:blip r:embed="rId4">
            <a:alphaModFix/>
          </a:blip>
          <a:stretch>
            <a:fillRect/>
          </a:stretch>
        </p:blipFill>
        <p:spPr>
          <a:xfrm>
            <a:off x="391687" y="4656312"/>
            <a:ext cx="2981325" cy="1952625"/>
          </a:xfrm>
          <a:prstGeom prst="rect">
            <a:avLst/>
          </a:prstGeom>
          <a:noFill/>
          <a:ln cap="flat" cmpd="sng" w="9525">
            <a:solidFill>
              <a:srgbClr val="000000"/>
            </a:solidFill>
            <a:prstDash val="solid"/>
            <a:round/>
            <a:headEnd len="med" w="med" type="none"/>
            <a:tailEnd len="med" w="med" type="none"/>
          </a:ln>
        </p:spPr>
      </p:pic>
      <p:sp>
        <p:nvSpPr>
          <p:cNvPr id="175" name="Shape 175"/>
          <p:cNvSpPr txBox="1"/>
          <p:nvPr/>
        </p:nvSpPr>
        <p:spPr>
          <a:xfrm>
            <a:off x="3707025" y="5301075"/>
            <a:ext cx="926700" cy="877200"/>
          </a:xfrm>
          <a:prstGeom prst="rect">
            <a:avLst/>
          </a:prstGeom>
          <a:noFill/>
          <a:ln>
            <a:noFill/>
          </a:ln>
        </p:spPr>
        <p:txBody>
          <a:bodyPr anchorCtr="0" anchor="t" bIns="91425" lIns="91425" rIns="91425" tIns="91425">
            <a:noAutofit/>
          </a:bodyPr>
          <a:lstStyle/>
          <a:p>
            <a:pPr lvl="0">
              <a:spcBef>
                <a:spcPts val="0"/>
              </a:spcBef>
              <a:buNone/>
            </a:pPr>
            <a:r>
              <a:rPr lang="en"/>
              <a:t>← HINT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nvSpPr>
        <p:spPr>
          <a:xfrm>
            <a:off x="457200" y="1075050"/>
            <a:ext cx="7747800" cy="4436100"/>
          </a:xfrm>
          <a:prstGeom prst="rect">
            <a:avLst/>
          </a:prstGeom>
          <a:noFill/>
          <a:ln>
            <a:noFill/>
          </a:ln>
        </p:spPr>
        <p:txBody>
          <a:bodyPr anchorCtr="0" anchor="ctr" bIns="91425" lIns="91425" rIns="91425" tIns="91425">
            <a:noAutofit/>
          </a:bodyPr>
          <a:lstStyle/>
          <a:p>
            <a:pPr indent="0" lvl="0" marL="190500" marR="190500" rtl="0">
              <a:lnSpc>
                <a:spcPct val="120000"/>
              </a:lnSpc>
              <a:spcBef>
                <a:spcPts val="1900"/>
              </a:spcBef>
              <a:spcAft>
                <a:spcPts val="1100"/>
              </a:spcAft>
              <a:buNone/>
            </a:pPr>
            <a:r>
              <a:rPr b="1" lang="en" sz="1800"/>
              <a:t>Write a </a:t>
            </a:r>
            <a:r>
              <a:rPr b="1" lang="en" sz="1800"/>
              <a:t>C program to Sort the N Names in an Alphabetical Order</a:t>
            </a:r>
          </a:p>
          <a:p>
            <a:pPr indent="0" lvl="0" marL="190500" marR="190500" rtl="0" algn="just">
              <a:lnSpc>
                <a:spcPct val="115000"/>
              </a:lnSpc>
              <a:spcBef>
                <a:spcPts val="0"/>
              </a:spcBef>
              <a:buNone/>
            </a:pPr>
            <a:r>
              <a:rPr lang="en" sz="1800"/>
              <a:t>The program should accepts names &amp; then sorts them </a:t>
            </a:r>
            <a:r>
              <a:rPr lang="en" sz="1800"/>
              <a:t>using s</a:t>
            </a:r>
            <a:r>
              <a:rPr lang="en" sz="1800"/>
              <a:t>tring operation (e.g. strcpy). Example input and output:</a:t>
            </a:r>
          </a:p>
          <a:p>
            <a:pPr indent="0" lvl="0" marL="190500" marR="190500" rtl="0" algn="just">
              <a:lnSpc>
                <a:spcPct val="115000"/>
              </a:lnSpc>
              <a:spcBef>
                <a:spcPts val="0"/>
              </a:spcBef>
              <a:buNone/>
            </a:pPr>
            <a:r>
              <a:t/>
            </a:r>
            <a:endParaRPr sz="1800"/>
          </a:p>
          <a:p>
            <a:pPr indent="0" lvl="0" marL="457200" rtl="0" algn="just">
              <a:lnSpc>
                <a:spcPct val="115000"/>
              </a:lnSpc>
              <a:spcBef>
                <a:spcPts val="0"/>
              </a:spcBef>
              <a:buNone/>
            </a:pPr>
            <a:r>
              <a:rPr lang="en">
                <a:highlight>
                  <a:srgbClr val="FFFFFF"/>
                </a:highlight>
                <a:latin typeface="Consolas"/>
                <a:ea typeface="Consolas"/>
                <a:cs typeface="Consolas"/>
                <a:sym typeface="Consolas"/>
              </a:rPr>
              <a:t>Enter the value of n</a:t>
            </a:r>
            <a:br>
              <a:rPr lang="en">
                <a:highlight>
                  <a:srgbClr val="FFFFFF"/>
                </a:highlight>
                <a:latin typeface="Consolas"/>
                <a:ea typeface="Consolas"/>
                <a:cs typeface="Consolas"/>
                <a:sym typeface="Consolas"/>
              </a:rPr>
            </a:br>
            <a:r>
              <a:rPr lang="en">
                <a:highlight>
                  <a:srgbClr val="FFFFFF"/>
                </a:highlight>
                <a:latin typeface="Consolas"/>
                <a:ea typeface="Consolas"/>
                <a:cs typeface="Consolas"/>
                <a:sym typeface="Consolas"/>
              </a:rPr>
              <a:t>7</a:t>
            </a:r>
            <a:br>
              <a:rPr lang="en">
                <a:highlight>
                  <a:srgbClr val="FFFFFF"/>
                </a:highlight>
                <a:latin typeface="Consolas"/>
                <a:ea typeface="Consolas"/>
                <a:cs typeface="Consolas"/>
                <a:sym typeface="Consolas"/>
              </a:rPr>
            </a:br>
            <a:r>
              <a:rPr lang="en">
                <a:highlight>
                  <a:srgbClr val="FFFFFF"/>
                </a:highlight>
                <a:latin typeface="Consolas"/>
                <a:ea typeface="Consolas"/>
                <a:cs typeface="Consolas"/>
                <a:sym typeface="Consolas"/>
              </a:rPr>
              <a:t>Enter 7 names</a:t>
            </a:r>
            <a:br>
              <a:rPr lang="en">
                <a:highlight>
                  <a:srgbClr val="FFFFFF"/>
                </a:highlight>
                <a:latin typeface="Consolas"/>
                <a:ea typeface="Consolas"/>
                <a:cs typeface="Consolas"/>
                <a:sym typeface="Consolas"/>
              </a:rPr>
            </a:br>
            <a:r>
              <a:rPr lang="en">
                <a:highlight>
                  <a:srgbClr val="FFFFFF"/>
                </a:highlight>
                <a:latin typeface="Consolas"/>
                <a:ea typeface="Consolas"/>
                <a:cs typeface="Consolas"/>
                <a:sym typeface="Consolas"/>
              </a:rPr>
              <a:t>heap</a:t>
            </a:r>
            <a:br>
              <a:rPr lang="en">
                <a:highlight>
                  <a:srgbClr val="FFFFFF"/>
                </a:highlight>
                <a:latin typeface="Consolas"/>
                <a:ea typeface="Consolas"/>
                <a:cs typeface="Consolas"/>
                <a:sym typeface="Consolas"/>
              </a:rPr>
            </a:br>
            <a:r>
              <a:rPr lang="en">
                <a:highlight>
                  <a:srgbClr val="FFFFFF"/>
                </a:highlight>
                <a:latin typeface="Consolas"/>
                <a:ea typeface="Consolas"/>
                <a:cs typeface="Consolas"/>
                <a:sym typeface="Consolas"/>
              </a:rPr>
              <a:t>stack</a:t>
            </a:r>
            <a:br>
              <a:rPr lang="en">
                <a:highlight>
                  <a:srgbClr val="FFFFFF"/>
                </a:highlight>
                <a:latin typeface="Consolas"/>
                <a:ea typeface="Consolas"/>
                <a:cs typeface="Consolas"/>
                <a:sym typeface="Consolas"/>
              </a:rPr>
            </a:br>
            <a:r>
              <a:rPr lang="en">
                <a:highlight>
                  <a:srgbClr val="FFFFFF"/>
                </a:highlight>
                <a:latin typeface="Consolas"/>
                <a:ea typeface="Consolas"/>
                <a:cs typeface="Consolas"/>
                <a:sym typeface="Consolas"/>
              </a:rPr>
              <a:t>queue</a:t>
            </a:r>
            <a:br>
              <a:rPr lang="en">
                <a:highlight>
                  <a:srgbClr val="FFFFFF"/>
                </a:highlight>
                <a:latin typeface="Consolas"/>
                <a:ea typeface="Consolas"/>
                <a:cs typeface="Consolas"/>
                <a:sym typeface="Consolas"/>
              </a:rPr>
            </a:br>
            <a:r>
              <a:rPr lang="en">
                <a:highlight>
                  <a:srgbClr val="FFFFFF"/>
                </a:highlight>
                <a:latin typeface="Consolas"/>
                <a:ea typeface="Consolas"/>
                <a:cs typeface="Consolas"/>
                <a:sym typeface="Consolas"/>
              </a:rPr>
              <a:t>object</a:t>
            </a:r>
            <a:br>
              <a:rPr lang="en">
                <a:highlight>
                  <a:srgbClr val="FFFFFF"/>
                </a:highlight>
                <a:latin typeface="Consolas"/>
                <a:ea typeface="Consolas"/>
                <a:cs typeface="Consolas"/>
                <a:sym typeface="Consolas"/>
              </a:rPr>
            </a:br>
            <a:r>
              <a:rPr lang="en">
                <a:highlight>
                  <a:srgbClr val="FFFFFF"/>
                </a:highlight>
                <a:latin typeface="Consolas"/>
                <a:ea typeface="Consolas"/>
                <a:cs typeface="Consolas"/>
                <a:sym typeface="Consolas"/>
              </a:rPr>
              <a:t>class</a:t>
            </a:r>
            <a:br>
              <a:rPr lang="en">
                <a:highlight>
                  <a:srgbClr val="FFFFFF"/>
                </a:highlight>
                <a:latin typeface="Consolas"/>
                <a:ea typeface="Consolas"/>
                <a:cs typeface="Consolas"/>
                <a:sym typeface="Consolas"/>
              </a:rPr>
            </a:br>
            <a:r>
              <a:rPr lang="en">
                <a:highlight>
                  <a:srgbClr val="FFFFFF"/>
                </a:highlight>
                <a:latin typeface="Consolas"/>
                <a:ea typeface="Consolas"/>
                <a:cs typeface="Consolas"/>
                <a:sym typeface="Consolas"/>
              </a:rPr>
              <a:t>program</a:t>
            </a:r>
            <a:br>
              <a:rPr lang="en">
                <a:highlight>
                  <a:srgbClr val="FFFFFF"/>
                </a:highlight>
                <a:latin typeface="Consolas"/>
                <a:ea typeface="Consolas"/>
                <a:cs typeface="Consolas"/>
                <a:sym typeface="Consolas"/>
              </a:rPr>
            </a:br>
            <a:r>
              <a:rPr lang="en">
                <a:highlight>
                  <a:srgbClr val="FFFFFF"/>
                </a:highlight>
                <a:latin typeface="Consolas"/>
                <a:ea typeface="Consolas"/>
                <a:cs typeface="Consolas"/>
                <a:sym typeface="Consolas"/>
              </a:rPr>
              <a:t>project</a:t>
            </a:r>
            <a:br>
              <a:rPr lang="en">
                <a:highlight>
                  <a:srgbClr val="FFFFFF"/>
                </a:highlight>
                <a:latin typeface="Consolas"/>
                <a:ea typeface="Consolas"/>
                <a:cs typeface="Consolas"/>
                <a:sym typeface="Consolas"/>
              </a:rPr>
            </a:br>
            <a:r>
              <a:rPr lang="en">
                <a:highlight>
                  <a:srgbClr val="FFFFFF"/>
                </a:highlight>
                <a:latin typeface="Consolas"/>
                <a:ea typeface="Consolas"/>
                <a:cs typeface="Consolas"/>
                <a:sym typeface="Consolas"/>
              </a:rPr>
              <a:t> </a:t>
            </a:r>
            <a:br>
              <a:rPr lang="en">
                <a:highlight>
                  <a:srgbClr val="FFFFFF"/>
                </a:highlight>
                <a:latin typeface="Consolas"/>
                <a:ea typeface="Consolas"/>
                <a:cs typeface="Consolas"/>
                <a:sym typeface="Consolas"/>
              </a:rPr>
            </a:br>
            <a:r>
              <a:rPr lang="en">
                <a:highlight>
                  <a:srgbClr val="FFFFFF"/>
                </a:highlight>
                <a:latin typeface="Consolas"/>
                <a:ea typeface="Consolas"/>
                <a:cs typeface="Consolas"/>
                <a:sym typeface="Consolas"/>
              </a:rPr>
              <a:t>Input Names    Sorted names</a:t>
            </a:r>
            <a:br>
              <a:rPr lang="en">
                <a:highlight>
                  <a:srgbClr val="FFFFFF"/>
                </a:highlight>
                <a:latin typeface="Consolas"/>
                <a:ea typeface="Consolas"/>
                <a:cs typeface="Consolas"/>
                <a:sym typeface="Consolas"/>
              </a:rPr>
            </a:br>
            <a:r>
              <a:rPr lang="en">
                <a:highlight>
                  <a:srgbClr val="FFFFFF"/>
                </a:highlight>
                <a:latin typeface="Consolas"/>
                <a:ea typeface="Consolas"/>
                <a:cs typeface="Consolas"/>
                <a:sym typeface="Consolas"/>
              </a:rPr>
              <a:t>heap           class</a:t>
            </a:r>
            <a:br>
              <a:rPr lang="en">
                <a:highlight>
                  <a:srgbClr val="FFFFFF"/>
                </a:highlight>
                <a:latin typeface="Consolas"/>
                <a:ea typeface="Consolas"/>
                <a:cs typeface="Consolas"/>
                <a:sym typeface="Consolas"/>
              </a:rPr>
            </a:br>
            <a:r>
              <a:rPr lang="en">
                <a:highlight>
                  <a:srgbClr val="FFFFFF"/>
                </a:highlight>
                <a:latin typeface="Consolas"/>
                <a:ea typeface="Consolas"/>
                <a:cs typeface="Consolas"/>
                <a:sym typeface="Consolas"/>
              </a:rPr>
              <a:t>stack          heap</a:t>
            </a:r>
            <a:br>
              <a:rPr lang="en">
                <a:highlight>
                  <a:srgbClr val="FFFFFF"/>
                </a:highlight>
                <a:latin typeface="Consolas"/>
                <a:ea typeface="Consolas"/>
                <a:cs typeface="Consolas"/>
                <a:sym typeface="Consolas"/>
              </a:rPr>
            </a:br>
            <a:r>
              <a:rPr lang="en">
                <a:highlight>
                  <a:srgbClr val="FFFFFF"/>
                </a:highlight>
                <a:latin typeface="Consolas"/>
                <a:ea typeface="Consolas"/>
                <a:cs typeface="Consolas"/>
                <a:sym typeface="Consolas"/>
              </a:rPr>
              <a:t>queue          object</a:t>
            </a:r>
            <a:br>
              <a:rPr lang="en">
                <a:highlight>
                  <a:srgbClr val="FFFFFF"/>
                </a:highlight>
                <a:latin typeface="Consolas"/>
                <a:ea typeface="Consolas"/>
                <a:cs typeface="Consolas"/>
                <a:sym typeface="Consolas"/>
              </a:rPr>
            </a:br>
            <a:r>
              <a:rPr lang="en">
                <a:highlight>
                  <a:srgbClr val="FFFFFF"/>
                </a:highlight>
                <a:latin typeface="Consolas"/>
                <a:ea typeface="Consolas"/>
                <a:cs typeface="Consolas"/>
                <a:sym typeface="Consolas"/>
              </a:rPr>
              <a:t>object         program</a:t>
            </a:r>
            <a:br>
              <a:rPr lang="en">
                <a:highlight>
                  <a:srgbClr val="FFFFFF"/>
                </a:highlight>
                <a:latin typeface="Consolas"/>
                <a:ea typeface="Consolas"/>
                <a:cs typeface="Consolas"/>
                <a:sym typeface="Consolas"/>
              </a:rPr>
            </a:br>
            <a:r>
              <a:rPr lang="en">
                <a:highlight>
                  <a:srgbClr val="FFFFFF"/>
                </a:highlight>
                <a:latin typeface="Consolas"/>
                <a:ea typeface="Consolas"/>
                <a:cs typeface="Consolas"/>
                <a:sym typeface="Consolas"/>
              </a:rPr>
              <a:t>class          project</a:t>
            </a:r>
            <a:br>
              <a:rPr lang="en">
                <a:highlight>
                  <a:srgbClr val="FFFFFF"/>
                </a:highlight>
                <a:latin typeface="Consolas"/>
                <a:ea typeface="Consolas"/>
                <a:cs typeface="Consolas"/>
                <a:sym typeface="Consolas"/>
              </a:rPr>
            </a:br>
            <a:r>
              <a:rPr lang="en">
                <a:highlight>
                  <a:srgbClr val="FFFFFF"/>
                </a:highlight>
                <a:latin typeface="Consolas"/>
                <a:ea typeface="Consolas"/>
                <a:cs typeface="Consolas"/>
                <a:sym typeface="Consolas"/>
              </a:rPr>
              <a:t>program        queue</a:t>
            </a:r>
            <a:br>
              <a:rPr lang="en">
                <a:highlight>
                  <a:srgbClr val="FFFFFF"/>
                </a:highlight>
                <a:latin typeface="Consolas"/>
                <a:ea typeface="Consolas"/>
                <a:cs typeface="Consolas"/>
                <a:sym typeface="Consolas"/>
              </a:rPr>
            </a:br>
            <a:r>
              <a:rPr lang="en">
                <a:highlight>
                  <a:srgbClr val="FFFFFF"/>
                </a:highlight>
                <a:latin typeface="Consolas"/>
                <a:ea typeface="Consolas"/>
                <a:cs typeface="Consolas"/>
                <a:sym typeface="Consolas"/>
              </a:rPr>
              <a:t>project        stack</a:t>
            </a:r>
          </a:p>
          <a:p>
            <a:pPr indent="0" lvl="0" marL="190500" marR="190500" rtl="0" algn="just">
              <a:lnSpc>
                <a:spcPct val="115000"/>
              </a:lnSpc>
              <a:spcBef>
                <a:spcPts val="0"/>
              </a:spcBef>
              <a:buNone/>
            </a:pPr>
            <a:r>
              <a:t/>
            </a:r>
            <a:endParaRPr>
              <a:solidFill>
                <a:srgbClr val="55555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nvSpPr>
        <p:spPr>
          <a:xfrm>
            <a:off x="647200" y="555125"/>
            <a:ext cx="7870500" cy="4947900"/>
          </a:xfrm>
          <a:prstGeom prst="rect">
            <a:avLst/>
          </a:prstGeom>
          <a:noFill/>
          <a:ln>
            <a:noFill/>
          </a:ln>
        </p:spPr>
        <p:txBody>
          <a:bodyPr anchorCtr="0" anchor="t" bIns="91425" lIns="91425" rIns="91425" tIns="91425">
            <a:noAutofit/>
          </a:bodyPr>
          <a:lstStyle/>
          <a:p>
            <a:pPr lvl="0" rtl="0">
              <a:lnSpc>
                <a:spcPct val="120000"/>
              </a:lnSpc>
              <a:spcBef>
                <a:spcPts val="1900"/>
              </a:spcBef>
              <a:spcAft>
                <a:spcPts val="1100"/>
              </a:spcAft>
              <a:buNone/>
            </a:pPr>
            <a:r>
              <a:rPr lang="en" sz="2400"/>
              <a:t>Solve the Magic Squares Puzzle without using Recursion. You </a:t>
            </a:r>
            <a:r>
              <a:rPr lang="en" sz="2400"/>
              <a:t>will receive “</a:t>
            </a:r>
            <a:r>
              <a:rPr lang="en" sz="2400"/>
              <a:t>magicSquare</a:t>
            </a:r>
            <a:r>
              <a:rPr lang="en" sz="2400"/>
              <a:t>.c” via email. Copy paste it to your C programming console (codechef, visual studio, etc.). Read it and make sure you understand what it does -except for the missing code.</a:t>
            </a:r>
          </a:p>
          <a:p>
            <a:pPr lvl="0" rtl="0" algn="just">
              <a:spcBef>
                <a:spcPts val="0"/>
              </a:spcBef>
              <a:buNone/>
            </a:pPr>
            <a:r>
              <a:t/>
            </a:r>
            <a:endParaRPr sz="2400"/>
          </a:p>
          <a:p>
            <a:pPr lvl="0" rtl="0" algn="just">
              <a:spcBef>
                <a:spcPts val="0"/>
              </a:spcBef>
              <a:buNone/>
            </a:pPr>
            <a:r>
              <a:rPr lang="en" sz="2400"/>
              <a:t>Then, substitute ALL ??, ??? by the correct code so that it works properly. </a:t>
            </a:r>
          </a:p>
          <a:p>
            <a:pPr lvl="0" rtl="0" algn="just">
              <a:spcBef>
                <a:spcPts val="0"/>
              </a:spcBef>
              <a:buNone/>
            </a:pPr>
            <a:r>
              <a:t/>
            </a:r>
            <a:endParaRPr sz="2400"/>
          </a:p>
          <a:p>
            <a:pPr lvl="0" rtl="0" algn="just">
              <a:spcBef>
                <a:spcPts val="0"/>
              </a:spcBef>
              <a:buNone/>
            </a:pPr>
            <a:r>
              <a:rPr lang="en" sz="2400"/>
              <a:t>Can you think of a different way of doing the same task? Maybe faster? If so, then share your thoughts!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nvSpPr>
        <p:spPr>
          <a:xfrm>
            <a:off x="100925" y="0"/>
            <a:ext cx="8874300" cy="1099800"/>
          </a:xfrm>
          <a:prstGeom prst="rect">
            <a:avLst/>
          </a:prstGeom>
          <a:noFill/>
          <a:ln>
            <a:noFill/>
          </a:ln>
        </p:spPr>
        <p:txBody>
          <a:bodyPr anchorCtr="0" anchor="ctr" bIns="91425" lIns="91425" rIns="91425" tIns="91425">
            <a:noAutofit/>
          </a:bodyPr>
          <a:lstStyle/>
          <a:p>
            <a:pPr lvl="0" rtl="0">
              <a:spcBef>
                <a:spcPts val="0"/>
              </a:spcBef>
              <a:buNone/>
            </a:pPr>
            <a:r>
              <a:rPr lang="en" sz="1700">
                <a:solidFill>
                  <a:schemeClr val="dk1"/>
                </a:solidFill>
              </a:rPr>
              <a:t>Write a function that determines if one string starts with all the characters of another. For example, "applecart" starts with "apple", but "applecart" does not start with "apples". Every string starts with the null string. Here is a start, along with a testing program:</a:t>
            </a:r>
          </a:p>
        </p:txBody>
      </p:sp>
      <p:sp>
        <p:nvSpPr>
          <p:cNvPr id="73" name="Shape 73"/>
          <p:cNvSpPr txBox="1"/>
          <p:nvPr/>
        </p:nvSpPr>
        <p:spPr>
          <a:xfrm>
            <a:off x="-173000" y="1023600"/>
            <a:ext cx="5844600" cy="5834400"/>
          </a:xfrm>
          <a:prstGeom prst="rect">
            <a:avLst/>
          </a:prstGeom>
          <a:noFill/>
          <a:ln>
            <a:noFill/>
          </a:ln>
        </p:spPr>
        <p:txBody>
          <a:bodyPr anchorCtr="0" anchor="ctr" bIns="91425" lIns="91425" rIns="91425" tIns="91425">
            <a:noAutofit/>
          </a:bodyPr>
          <a:lstStyle/>
          <a:p>
            <a:pPr indent="0" lvl="0" marL="279400" rtl="0">
              <a:lnSpc>
                <a:spcPct val="115000"/>
              </a:lnSpc>
              <a:spcBef>
                <a:spcPts val="0"/>
              </a:spcBef>
              <a:buNone/>
            </a:pPr>
            <a:r>
              <a:rPr lang="en" sz="1200">
                <a:solidFill>
                  <a:schemeClr val="dk1"/>
                </a:solidFill>
                <a:latin typeface="Consolas"/>
                <a:ea typeface="Consolas"/>
                <a:cs typeface="Consolas"/>
                <a:sym typeface="Consolas"/>
              </a:rPr>
              <a:t>#include &lt;stdio.h&gt;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#include &lt;stdlib.h&gt;</a:t>
            </a:r>
            <a:br>
              <a:rPr lang="en" sz="1200">
                <a:solidFill>
                  <a:schemeClr val="dk1"/>
                </a:solidFill>
                <a:latin typeface="Consolas"/>
                <a:ea typeface="Consolas"/>
                <a:cs typeface="Consolas"/>
                <a:sym typeface="Consolas"/>
              </a:rPr>
            </a:br>
            <a:br>
              <a:rPr lang="en" sz="1200">
                <a:solidFill>
                  <a:schemeClr val="dk1"/>
                </a:solidFill>
                <a:latin typeface="Consolas"/>
                <a:ea typeface="Consolas"/>
                <a:cs typeface="Consolas"/>
                <a:sym typeface="Consolas"/>
              </a:rPr>
            </a:br>
            <a:r>
              <a:rPr lang="en" sz="1200">
                <a:solidFill>
                  <a:schemeClr val="dk1"/>
                </a:solidFill>
                <a:highlight>
                  <a:srgbClr val="FFFF00"/>
                </a:highlight>
                <a:latin typeface="Consolas"/>
                <a:ea typeface="Consolas"/>
                <a:cs typeface="Consolas"/>
                <a:sym typeface="Consolas"/>
              </a:rPr>
              <a:t>int startsWith( char const *bigString, char const *start ) {</a:t>
            </a:r>
            <a:br>
              <a:rPr lang="en" sz="1200">
                <a:solidFill>
                  <a:schemeClr val="dk1"/>
                </a:solidFill>
                <a:highlight>
                  <a:srgbClr val="FFFF00"/>
                </a:highlight>
                <a:latin typeface="Consolas"/>
                <a:ea typeface="Consolas"/>
                <a:cs typeface="Consolas"/>
                <a:sym typeface="Consolas"/>
              </a:rPr>
            </a:br>
            <a:r>
              <a:rPr lang="en" sz="1200">
                <a:solidFill>
                  <a:schemeClr val="dk1"/>
                </a:solidFill>
                <a:highlight>
                  <a:srgbClr val="FFFF00"/>
                </a:highlight>
                <a:latin typeface="Consolas"/>
                <a:ea typeface="Consolas"/>
                <a:cs typeface="Consolas"/>
                <a:sym typeface="Consolas"/>
              </a:rPr>
              <a:t>}</a:t>
            </a:r>
            <a:br>
              <a:rPr lang="en" sz="1200">
                <a:solidFill>
                  <a:schemeClr val="dk1"/>
                </a:solidFill>
                <a:highlight>
                  <a:srgbClr val="FFFF00"/>
                </a:highlight>
                <a:latin typeface="Consolas"/>
                <a:ea typeface="Consolas"/>
                <a:cs typeface="Consolas"/>
                <a:sym typeface="Consolas"/>
              </a:rPr>
            </a:b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int main(int argc, char *argv[])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char *trials[][2]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{"abcdef", "a"},</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{"abcdef", "x"},</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{"abcdef", "ab"},</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{"abcdef", "abx"},</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{"abcdef", "abcdef"},</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{"abcdef", "f"},</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{"abcdef", "abcdefx"},</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{"abcdef", "abcdefxyz"},</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{"abcdef", "fooey"},</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{"abcdef", "rats"},</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{"aaaaaa", "a"},</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{"abcdefg", "g"},</a:t>
            </a:r>
          </a:p>
          <a:p>
            <a:pPr indent="0" lvl="0" marL="457200" rtl="0">
              <a:lnSpc>
                <a:spcPct val="115000"/>
              </a:lnSpc>
              <a:spcBef>
                <a:spcPts val="0"/>
              </a:spcBef>
              <a:buNone/>
            </a:pPr>
            <a:r>
              <a:rPr lang="en" sz="1200">
                <a:solidFill>
                  <a:schemeClr val="dk1"/>
                </a:solidFill>
                <a:latin typeface="Consolas"/>
                <a:ea typeface="Consolas"/>
                <a:cs typeface="Consolas"/>
                <a:sym typeface="Consolas"/>
              </a:rPr>
              <a:t>  {"applecart", "apple"},</a:t>
            </a:r>
          </a:p>
          <a:p>
            <a:pPr indent="0" lvl="0" marL="279400" rtl="0">
              <a:lnSpc>
                <a:spcPct val="115000"/>
              </a:lnSpc>
              <a:spcBef>
                <a:spcPts val="0"/>
              </a:spcBef>
              <a:buNone/>
            </a:pPr>
            <a:r>
              <a:rPr lang="en" sz="1200">
                <a:solidFill>
                  <a:schemeClr val="dk1"/>
                </a:solidFill>
                <a:latin typeface="Consolas"/>
                <a:ea typeface="Consolas"/>
                <a:cs typeface="Consolas"/>
                <a:sym typeface="Consolas"/>
              </a:rPr>
              <a:t>    {"green", "apple"},</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{"apple",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 "rats"},</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p>
        </p:txBody>
      </p:sp>
      <p:sp>
        <p:nvSpPr>
          <p:cNvPr id="74" name="Shape 74"/>
          <p:cNvSpPr txBox="1"/>
          <p:nvPr/>
        </p:nvSpPr>
        <p:spPr>
          <a:xfrm>
            <a:off x="3091250" y="3039775"/>
            <a:ext cx="5960100" cy="3000000"/>
          </a:xfrm>
          <a:prstGeom prst="rect">
            <a:avLst/>
          </a:prstGeom>
          <a:noFill/>
          <a:ln>
            <a:noFill/>
          </a:ln>
        </p:spPr>
        <p:txBody>
          <a:bodyPr anchorCtr="0" anchor="ctr" bIns="91425" lIns="91425" rIns="91425" tIns="91425">
            <a:noAutofit/>
          </a:bodyPr>
          <a:lstStyle/>
          <a:p>
            <a:pPr indent="0" lvl="0" marL="0" rtl="0">
              <a:lnSpc>
                <a:spcPct val="115000"/>
              </a:lnSpc>
              <a:spcBef>
                <a:spcPts val="0"/>
              </a:spcBef>
              <a:buNone/>
            </a:pPr>
            <a:r>
              <a:rPr lang="en" sz="1200">
                <a:solidFill>
                  <a:schemeClr val="dk1"/>
                </a:solidFill>
                <a:latin typeface="Consolas"/>
                <a:ea typeface="Consolas"/>
                <a:cs typeface="Consolas"/>
                <a:sym typeface="Consolas"/>
              </a:rPr>
              <a:t>     </a:t>
            </a:r>
            <a:br>
              <a:rPr lang="en" sz="1200">
                <a:solidFill>
                  <a:schemeClr val="dk1"/>
                </a:solidFill>
                <a:latin typeface="Consolas"/>
                <a:ea typeface="Consolas"/>
                <a:cs typeface="Consolas"/>
                <a:sym typeface="Consolas"/>
              </a:rPr>
            </a:b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int j;</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for ( j=0; j&lt;sizeof(trials)/sizeof(trials[0]); j++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int result = startsWith( trials[j][0], trials[j][1] )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if ( result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printf("%s\t starts with\t%s\n", trials[j][0], trials[j][1]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else</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printf("%s\t does not start  with\t%s\n", trials[j][0], trials[j][1]  );</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br>
              <a:rPr lang="en" sz="1200">
                <a:solidFill>
                  <a:schemeClr val="dk1"/>
                </a:solidFill>
                <a:latin typeface="Consolas"/>
                <a:ea typeface="Consolas"/>
                <a:cs typeface="Consolas"/>
                <a:sym typeface="Consolas"/>
              </a:rPr>
            </a:b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return 0;</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a:t>
            </a:r>
          </a:p>
        </p:txBody>
      </p:sp>
      <p:sp>
        <p:nvSpPr>
          <p:cNvPr id="75" name="Shape 75"/>
          <p:cNvSpPr/>
          <p:nvPr/>
        </p:nvSpPr>
        <p:spPr>
          <a:xfrm>
            <a:off x="914400" y="2807771"/>
            <a:ext cx="2669050" cy="3926650"/>
          </a:xfrm>
          <a:custGeom>
            <a:pathLst>
              <a:path extrusionOk="0" h="157066" w="106762">
                <a:moveTo>
                  <a:pt x="0" y="157066"/>
                </a:moveTo>
                <a:cubicBezTo>
                  <a:pt x="12192" y="152123"/>
                  <a:pt x="57829" y="152535"/>
                  <a:pt x="73152" y="127410"/>
                </a:cubicBezTo>
                <a:cubicBezTo>
                  <a:pt x="88474" y="102284"/>
                  <a:pt x="86332" y="24684"/>
                  <a:pt x="91934" y="6314"/>
                </a:cubicBezTo>
                <a:cubicBezTo>
                  <a:pt x="97535" y="-12056"/>
                  <a:pt x="104290" y="15375"/>
                  <a:pt x="106762" y="17188"/>
                </a:cubicBezTo>
              </a:path>
            </a:pathLst>
          </a:custGeom>
          <a:noFill/>
          <a:ln cap="flat" cmpd="sng" w="38100">
            <a:solidFill>
              <a:schemeClr val="dk2"/>
            </a:solidFill>
            <a:prstDash val="solid"/>
            <a:round/>
            <a:headEnd len="lg" w="lg" type="none"/>
            <a:tailEnd len="lg" w="lg" type="triangle"/>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nvSpPr>
        <p:spPr>
          <a:xfrm>
            <a:off x="295475" y="222775"/>
            <a:ext cx="8527500" cy="5907600"/>
          </a:xfrm>
          <a:prstGeom prst="rect">
            <a:avLst/>
          </a:prstGeom>
          <a:noFill/>
          <a:ln>
            <a:noFill/>
          </a:ln>
        </p:spPr>
        <p:txBody>
          <a:bodyPr anchorCtr="0" anchor="t" bIns="91425" lIns="91425" rIns="91425" tIns="91425">
            <a:noAutofit/>
          </a:bodyPr>
          <a:lstStyle/>
          <a:p>
            <a:pPr lvl="0" rtl="0">
              <a:spcBef>
                <a:spcPts val="0"/>
              </a:spcBef>
              <a:buNone/>
            </a:pPr>
            <a:r>
              <a:rPr b="1" lang="en"/>
              <a:t>Tue</a:t>
            </a:r>
            <a:r>
              <a:rPr b="1" lang="en"/>
              <a:t> 27 June 2017, week 2, day 2</a:t>
            </a:r>
          </a:p>
          <a:p>
            <a:pPr lvl="0" rtl="0">
              <a:spcBef>
                <a:spcPts val="0"/>
              </a:spcBef>
              <a:buNone/>
            </a:pPr>
            <a:r>
              <a:t/>
            </a:r>
            <a:endParaRPr b="1"/>
          </a:p>
          <a:p>
            <a:pPr lvl="0">
              <a:spcBef>
                <a:spcPts val="0"/>
              </a:spcBef>
              <a:buNone/>
            </a:pPr>
            <a:r>
              <a:rPr b="1" lang="en"/>
              <a:t>Morning Videos:</a:t>
            </a:r>
          </a:p>
          <a:p>
            <a:pPr indent="-228600" lvl="0" marL="457200" rtl="0">
              <a:spcBef>
                <a:spcPts val="0"/>
              </a:spcBef>
              <a:buClr>
                <a:schemeClr val="dk1"/>
              </a:buClr>
              <a:buChar char="-"/>
            </a:pPr>
            <a:r>
              <a:rPr lang="en">
                <a:solidFill>
                  <a:schemeClr val="dk1"/>
                </a:solidFill>
              </a:rPr>
              <a:t>Bubble, </a:t>
            </a:r>
            <a:r>
              <a:rPr lang="en" u="sng">
                <a:solidFill>
                  <a:schemeClr val="hlink"/>
                </a:solidFill>
                <a:hlinkClick r:id="rId3"/>
              </a:rPr>
              <a:t>https://youtu.be/lyZQPjUT5B4</a:t>
            </a:r>
          </a:p>
          <a:p>
            <a:pPr indent="-228600" lvl="0" marL="457200" rtl="0">
              <a:spcBef>
                <a:spcPts val="0"/>
              </a:spcBef>
              <a:buClr>
                <a:schemeClr val="dk1"/>
              </a:buClr>
              <a:buChar char="-"/>
            </a:pPr>
            <a:r>
              <a:rPr lang="en">
                <a:solidFill>
                  <a:schemeClr val="dk1"/>
                </a:solidFill>
              </a:rPr>
              <a:t>Programing in the large, https://youtu.be/YmXnM2KTJP0?t=3m57s</a:t>
            </a:r>
          </a:p>
          <a:p>
            <a:pPr lvl="0" rtl="0">
              <a:spcBef>
                <a:spcPts val="0"/>
              </a:spcBef>
              <a:buNone/>
            </a:pPr>
            <a:r>
              <a:t/>
            </a:r>
            <a:endParaRPr/>
          </a:p>
          <a:p>
            <a:pPr lvl="0" rtl="0">
              <a:spcBef>
                <a:spcPts val="0"/>
              </a:spcBef>
              <a:buNone/>
            </a:pPr>
            <a:r>
              <a:rPr b="1" lang="en"/>
              <a:t>Afternoon videos:</a:t>
            </a:r>
          </a:p>
          <a:p>
            <a:pPr lvl="0" rtl="0">
              <a:spcBef>
                <a:spcPts val="0"/>
              </a:spcBef>
              <a:buClr>
                <a:schemeClr val="dk1"/>
              </a:buClr>
              <a:buFont typeface="Arial"/>
              <a:buNone/>
            </a:pPr>
            <a:r>
              <a:rPr lang="en">
                <a:solidFill>
                  <a:schemeClr val="dk1"/>
                </a:solidFill>
              </a:rPr>
              <a:t>   File IO</a:t>
            </a:r>
          </a:p>
          <a:p>
            <a:pPr indent="-69850" lvl="0" marL="457200" rtl="0">
              <a:spcBef>
                <a:spcPts val="0"/>
              </a:spcBef>
              <a:buClr>
                <a:schemeClr val="dk1"/>
              </a:buClr>
              <a:buFont typeface="Arial"/>
              <a:buNone/>
            </a:pPr>
            <a:r>
              <a:rPr lang="en">
                <a:solidFill>
                  <a:schemeClr val="dk1"/>
                </a:solidFill>
              </a:rPr>
              <a:t>-</a:t>
            </a:r>
            <a:r>
              <a:rPr lang="en" u="sng">
                <a:solidFill>
                  <a:schemeClr val="hlink"/>
                </a:solidFill>
                <a:hlinkClick r:id="rId4"/>
              </a:rPr>
              <a:t>https://youtu.be/8nIilb2kiSU</a:t>
            </a:r>
          </a:p>
          <a:p>
            <a:pPr indent="-69850" lvl="0" marL="457200" rtl="0">
              <a:spcBef>
                <a:spcPts val="0"/>
              </a:spcBef>
              <a:buClr>
                <a:schemeClr val="dk1"/>
              </a:buClr>
              <a:buFont typeface="Arial"/>
              <a:buNone/>
            </a:pPr>
            <a:r>
              <a:rPr lang="en">
                <a:solidFill>
                  <a:schemeClr val="dk1"/>
                </a:solidFill>
              </a:rPr>
              <a:t>-</a:t>
            </a:r>
            <a:r>
              <a:rPr lang="en" u="sng">
                <a:solidFill>
                  <a:schemeClr val="hlink"/>
                </a:solidFill>
                <a:hlinkClick r:id="rId5"/>
              </a:rPr>
              <a:t>https://youtu.be/Hxhbp1WSDJA</a:t>
            </a:r>
          </a:p>
          <a:p>
            <a:pPr lvl="0" rtl="0">
              <a:spcBef>
                <a:spcPts val="0"/>
              </a:spcBef>
              <a:buClr>
                <a:schemeClr val="dk1"/>
              </a:buClr>
              <a:buFont typeface="Arial"/>
              <a:buNone/>
            </a:pPr>
            <a:r>
              <a:rPr lang="en">
                <a:solidFill>
                  <a:schemeClr val="dk1"/>
                </a:solidFill>
              </a:rPr>
              <a:t>	-</a:t>
            </a:r>
            <a:r>
              <a:rPr lang="en" u="sng">
                <a:solidFill>
                  <a:schemeClr val="hlink"/>
                </a:solidFill>
                <a:hlinkClick r:id="rId6"/>
              </a:rPr>
              <a:t>https://youtu.be/yPYrxbkY2rk</a:t>
            </a: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nvSpPr>
        <p:spPr>
          <a:xfrm>
            <a:off x="332275" y="399150"/>
            <a:ext cx="8244900" cy="5805000"/>
          </a:xfrm>
          <a:prstGeom prst="rect">
            <a:avLst/>
          </a:prstGeom>
          <a:noFill/>
          <a:ln>
            <a:noFill/>
          </a:ln>
        </p:spPr>
        <p:txBody>
          <a:bodyPr anchorCtr="0" anchor="t" bIns="91425" lIns="91425" rIns="91425" tIns="91425">
            <a:noAutofit/>
          </a:bodyPr>
          <a:lstStyle/>
          <a:p>
            <a:pPr lvl="0">
              <a:spcBef>
                <a:spcPts val="0"/>
              </a:spcBef>
              <a:buNone/>
            </a:pPr>
            <a:r>
              <a:rPr b="1" lang="en" sz="2400">
                <a:solidFill>
                  <a:srgbClr val="FF0000"/>
                </a:solidFill>
              </a:rPr>
              <a:t>stuct</a:t>
            </a:r>
          </a:p>
          <a:p>
            <a:pPr lvl="0">
              <a:spcBef>
                <a:spcPts val="0"/>
              </a:spcBef>
              <a:buNone/>
            </a:pPr>
            <a:r>
              <a:t/>
            </a:r>
            <a:endParaRPr sz="1800"/>
          </a:p>
          <a:p>
            <a:pPr lvl="0" rtl="0">
              <a:lnSpc>
                <a:spcPct val="115000"/>
              </a:lnSpc>
              <a:spcBef>
                <a:spcPts val="0"/>
              </a:spcBef>
              <a:spcAft>
                <a:spcPts val="1500"/>
              </a:spcAft>
              <a:buClr>
                <a:schemeClr val="dk1"/>
              </a:buClr>
              <a:buSzPct val="61111"/>
              <a:buFont typeface="Arial"/>
              <a:buNone/>
            </a:pPr>
            <a:r>
              <a:rPr lang="en" sz="1800">
                <a:solidFill>
                  <a:srgbClr val="252830"/>
                </a:solidFill>
                <a:highlight>
                  <a:srgbClr val="FFFFFF"/>
                </a:highlight>
              </a:rPr>
              <a:t>Structure is a collection of variables of different types under a single name.</a:t>
            </a:r>
          </a:p>
          <a:p>
            <a:pPr lvl="0" rtl="0">
              <a:lnSpc>
                <a:spcPct val="115000"/>
              </a:lnSpc>
              <a:spcBef>
                <a:spcPts val="0"/>
              </a:spcBef>
              <a:spcAft>
                <a:spcPts val="1500"/>
              </a:spcAft>
              <a:buClr>
                <a:schemeClr val="dk1"/>
              </a:buClr>
              <a:buSzPct val="61111"/>
              <a:buFont typeface="Arial"/>
              <a:buNone/>
            </a:pPr>
            <a:r>
              <a:rPr b="1" lang="en" sz="1800">
                <a:solidFill>
                  <a:srgbClr val="555555"/>
                </a:solidFill>
                <a:highlight>
                  <a:srgbClr val="FFFFFF"/>
                </a:highlight>
              </a:rPr>
              <a:t>For example: </a:t>
            </a:r>
            <a:r>
              <a:rPr lang="en" sz="1800">
                <a:solidFill>
                  <a:srgbClr val="252830"/>
                </a:solidFill>
                <a:highlight>
                  <a:srgbClr val="FFFFFF"/>
                </a:highlight>
              </a:rPr>
              <a:t>You want to store some information about a person: his/her name, citizenship number and salary. You can easily create different variables </a:t>
            </a:r>
            <a:r>
              <a:rPr lang="en" sz="1800">
                <a:solidFill>
                  <a:srgbClr val="252830"/>
                </a:solidFill>
                <a:highlight>
                  <a:srgbClr val="EFF0F1"/>
                </a:highlight>
              </a:rPr>
              <a:t>name, citNo, salary</a:t>
            </a:r>
            <a:r>
              <a:rPr lang="en" sz="1800">
                <a:solidFill>
                  <a:srgbClr val="252830"/>
                </a:solidFill>
                <a:highlight>
                  <a:srgbClr val="FFFFFF"/>
                </a:highlight>
              </a:rPr>
              <a:t> to store these information separately.</a:t>
            </a:r>
          </a:p>
          <a:p>
            <a:pPr lvl="0" rtl="0">
              <a:lnSpc>
                <a:spcPct val="115000"/>
              </a:lnSpc>
              <a:spcBef>
                <a:spcPts val="0"/>
              </a:spcBef>
              <a:spcAft>
                <a:spcPts val="1500"/>
              </a:spcAft>
              <a:buClr>
                <a:schemeClr val="dk1"/>
              </a:buClr>
              <a:buSzPct val="61111"/>
              <a:buFont typeface="Arial"/>
              <a:buNone/>
            </a:pPr>
            <a:r>
              <a:rPr lang="en" sz="1800">
                <a:solidFill>
                  <a:srgbClr val="252830"/>
                </a:solidFill>
                <a:highlight>
                  <a:srgbClr val="FFFFFF"/>
                </a:highlight>
              </a:rPr>
              <a:t>However, in the future, you would want to store information about multiple persons. Now, you'd need to create different variables for each information per person: </a:t>
            </a:r>
            <a:r>
              <a:rPr lang="en" sz="1800">
                <a:solidFill>
                  <a:srgbClr val="252830"/>
                </a:solidFill>
                <a:highlight>
                  <a:srgbClr val="EFF0F1"/>
                </a:highlight>
              </a:rPr>
              <a:t>name1, citNo1, salary1, name2, citNo2, salary2</a:t>
            </a:r>
          </a:p>
          <a:p>
            <a:pPr lvl="0" rtl="0">
              <a:lnSpc>
                <a:spcPct val="115000"/>
              </a:lnSpc>
              <a:spcBef>
                <a:spcPts val="0"/>
              </a:spcBef>
              <a:spcAft>
                <a:spcPts val="1500"/>
              </a:spcAft>
              <a:buClr>
                <a:schemeClr val="dk1"/>
              </a:buClr>
              <a:buSzPct val="61111"/>
              <a:buFont typeface="Arial"/>
              <a:buNone/>
            </a:pPr>
            <a:r>
              <a:rPr lang="en" sz="1800">
                <a:solidFill>
                  <a:srgbClr val="252830"/>
                </a:solidFill>
                <a:highlight>
                  <a:srgbClr val="FFFFFF"/>
                </a:highlight>
              </a:rPr>
              <a:t>You can easily visualize how big and messy the code would look. Also, since no relation between the variables (information) would exist, it's going to be a daunting task.</a:t>
            </a:r>
          </a:p>
          <a:p>
            <a:pPr lvl="0" rtl="0">
              <a:lnSpc>
                <a:spcPct val="115000"/>
              </a:lnSpc>
              <a:spcBef>
                <a:spcPts val="0"/>
              </a:spcBef>
              <a:spcAft>
                <a:spcPts val="1500"/>
              </a:spcAft>
              <a:buClr>
                <a:schemeClr val="dk1"/>
              </a:buClr>
              <a:buSzPct val="61111"/>
              <a:buFont typeface="Arial"/>
              <a:buNone/>
            </a:pPr>
            <a:r>
              <a:rPr lang="en" sz="1800">
                <a:solidFill>
                  <a:srgbClr val="252830"/>
                </a:solidFill>
                <a:highlight>
                  <a:srgbClr val="FFFFFF"/>
                </a:highlight>
              </a:rPr>
              <a:t>A better approach will be to have a collection of all related information under a single name </a:t>
            </a:r>
            <a:r>
              <a:rPr lang="en" sz="1800">
                <a:solidFill>
                  <a:srgbClr val="252830"/>
                </a:solidFill>
                <a:highlight>
                  <a:srgbClr val="EFF0F1"/>
                </a:highlight>
              </a:rPr>
              <a:t>Person</a:t>
            </a:r>
            <a:r>
              <a:rPr lang="en" sz="1800">
                <a:solidFill>
                  <a:srgbClr val="252830"/>
                </a:solidFill>
                <a:highlight>
                  <a:srgbClr val="FFFFFF"/>
                </a:highlight>
              </a:rPr>
              <a:t>, and use it for every person. Now, the code looks much cleaner, readable and efficient as well.</a:t>
            </a:r>
          </a:p>
          <a:p>
            <a:pPr lvl="0" rtl="0">
              <a:lnSpc>
                <a:spcPct val="115000"/>
              </a:lnSpc>
              <a:spcBef>
                <a:spcPts val="0"/>
              </a:spcBef>
              <a:spcAft>
                <a:spcPts val="1500"/>
              </a:spcAft>
              <a:buClr>
                <a:schemeClr val="dk1"/>
              </a:buClr>
              <a:buSzPct val="61111"/>
              <a:buFont typeface="Arial"/>
              <a:buNone/>
            </a:pPr>
            <a:r>
              <a:rPr lang="en" sz="1800">
                <a:solidFill>
                  <a:srgbClr val="252830"/>
                </a:solidFill>
                <a:highlight>
                  <a:srgbClr val="FFFFFF"/>
                </a:highlight>
              </a:rPr>
              <a:t>This collection of all related information under a single name </a:t>
            </a:r>
            <a:r>
              <a:rPr lang="en" sz="1800">
                <a:solidFill>
                  <a:srgbClr val="252830"/>
                </a:solidFill>
                <a:highlight>
                  <a:srgbClr val="EFF0F1"/>
                </a:highlight>
              </a:rPr>
              <a:t>Person</a:t>
            </a:r>
            <a:r>
              <a:rPr lang="en" sz="1800">
                <a:solidFill>
                  <a:srgbClr val="252830"/>
                </a:solidFill>
                <a:highlight>
                  <a:srgbClr val="FFFFFF"/>
                </a:highlight>
              </a:rPr>
              <a:t> is a structure.</a:t>
            </a:r>
          </a:p>
          <a:p>
            <a:pPr lvl="0">
              <a:spcBef>
                <a:spcPts val="0"/>
              </a:spcBef>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nvSpPr>
        <p:spPr>
          <a:xfrm>
            <a:off x="601050" y="1207200"/>
            <a:ext cx="8247600" cy="4037100"/>
          </a:xfrm>
          <a:prstGeom prst="rect">
            <a:avLst/>
          </a:prstGeom>
          <a:no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nSpc>
                <a:spcPct val="115000"/>
              </a:lnSpc>
              <a:spcBef>
                <a:spcPts val="1700"/>
              </a:spcBef>
              <a:spcAft>
                <a:spcPts val="700"/>
              </a:spcAft>
              <a:buNone/>
            </a:pPr>
            <a:r>
              <a:rPr b="1" lang="en" sz="1800">
                <a:solidFill>
                  <a:srgbClr val="252830"/>
                </a:solidFill>
                <a:highlight>
                  <a:srgbClr val="FFFFFF"/>
                </a:highlight>
              </a:rPr>
              <a:t>Syntax of structure</a:t>
            </a:r>
          </a:p>
          <a:p>
            <a:pPr indent="0" lvl="0" marL="165100" marR="165100" rtl="0">
              <a:lnSpc>
                <a:spcPct val="115000"/>
              </a:lnSpc>
              <a:spcBef>
                <a:spcPts val="0"/>
              </a:spcBef>
              <a:spcAft>
                <a:spcPts val="2100"/>
              </a:spcAft>
              <a:buNone/>
            </a:pPr>
            <a:r>
              <a:rPr lang="en" sz="1800">
                <a:solidFill>
                  <a:srgbClr val="252830"/>
                </a:solidFill>
                <a:highlight>
                  <a:srgbClr val="F6F6F6"/>
                </a:highlight>
                <a:latin typeface="Consolas"/>
                <a:ea typeface="Consolas"/>
                <a:cs typeface="Consolas"/>
                <a:sym typeface="Consolas"/>
              </a:rPr>
              <a:t>struct structure_name </a:t>
            </a:r>
            <a:br>
              <a:rPr lang="en" sz="1800">
                <a:solidFill>
                  <a:srgbClr val="252830"/>
                </a:solidFill>
                <a:highlight>
                  <a:srgbClr val="F6F6F6"/>
                </a:highlight>
                <a:latin typeface="Consolas"/>
                <a:ea typeface="Consolas"/>
                <a:cs typeface="Consolas"/>
                <a:sym typeface="Consolas"/>
              </a:rPr>
            </a:br>
            <a:r>
              <a:rPr lang="en" sz="1800">
                <a:solidFill>
                  <a:srgbClr val="252830"/>
                </a:solidFill>
                <a:highlight>
                  <a:srgbClr val="F6F6F6"/>
                </a:highlight>
                <a:latin typeface="Consolas"/>
                <a:ea typeface="Consolas"/>
                <a:cs typeface="Consolas"/>
                <a:sym typeface="Consolas"/>
              </a:rPr>
              <a:t>{</a:t>
            </a:r>
            <a:br>
              <a:rPr lang="en" sz="1800">
                <a:solidFill>
                  <a:srgbClr val="252830"/>
                </a:solidFill>
                <a:highlight>
                  <a:srgbClr val="F6F6F6"/>
                </a:highlight>
                <a:latin typeface="Consolas"/>
                <a:ea typeface="Consolas"/>
                <a:cs typeface="Consolas"/>
                <a:sym typeface="Consolas"/>
              </a:rPr>
            </a:br>
            <a:r>
              <a:rPr lang="en" sz="1800">
                <a:solidFill>
                  <a:srgbClr val="252830"/>
                </a:solidFill>
                <a:highlight>
                  <a:srgbClr val="F6F6F6"/>
                </a:highlight>
                <a:latin typeface="Consolas"/>
                <a:ea typeface="Consolas"/>
                <a:cs typeface="Consolas"/>
                <a:sym typeface="Consolas"/>
              </a:rPr>
              <a:t>    data_type member1;</a:t>
            </a:r>
            <a:br>
              <a:rPr lang="en" sz="1800">
                <a:solidFill>
                  <a:srgbClr val="252830"/>
                </a:solidFill>
                <a:highlight>
                  <a:srgbClr val="F6F6F6"/>
                </a:highlight>
                <a:latin typeface="Consolas"/>
                <a:ea typeface="Consolas"/>
                <a:cs typeface="Consolas"/>
                <a:sym typeface="Consolas"/>
              </a:rPr>
            </a:br>
            <a:r>
              <a:rPr lang="en" sz="1800">
                <a:solidFill>
                  <a:srgbClr val="252830"/>
                </a:solidFill>
                <a:highlight>
                  <a:srgbClr val="F6F6F6"/>
                </a:highlight>
                <a:latin typeface="Consolas"/>
                <a:ea typeface="Consolas"/>
                <a:cs typeface="Consolas"/>
                <a:sym typeface="Consolas"/>
              </a:rPr>
              <a:t>    data_type member2;</a:t>
            </a:r>
            <a:br>
              <a:rPr lang="en" sz="1800">
                <a:solidFill>
                  <a:srgbClr val="252830"/>
                </a:solidFill>
                <a:highlight>
                  <a:srgbClr val="F6F6F6"/>
                </a:highlight>
                <a:latin typeface="Consolas"/>
                <a:ea typeface="Consolas"/>
                <a:cs typeface="Consolas"/>
                <a:sym typeface="Consolas"/>
              </a:rPr>
            </a:br>
            <a:r>
              <a:rPr lang="en" sz="1800">
                <a:solidFill>
                  <a:srgbClr val="252830"/>
                </a:solidFill>
                <a:highlight>
                  <a:srgbClr val="F6F6F6"/>
                </a:highlight>
                <a:latin typeface="Consolas"/>
                <a:ea typeface="Consolas"/>
                <a:cs typeface="Consolas"/>
                <a:sym typeface="Consolas"/>
              </a:rPr>
              <a:t>    .</a:t>
            </a:r>
            <a:br>
              <a:rPr lang="en" sz="1800">
                <a:solidFill>
                  <a:srgbClr val="252830"/>
                </a:solidFill>
                <a:highlight>
                  <a:srgbClr val="F6F6F6"/>
                </a:highlight>
                <a:latin typeface="Consolas"/>
                <a:ea typeface="Consolas"/>
                <a:cs typeface="Consolas"/>
                <a:sym typeface="Consolas"/>
              </a:rPr>
            </a:br>
            <a:r>
              <a:rPr lang="en" sz="1800">
                <a:solidFill>
                  <a:srgbClr val="252830"/>
                </a:solidFill>
                <a:highlight>
                  <a:srgbClr val="F6F6F6"/>
                </a:highlight>
                <a:latin typeface="Consolas"/>
                <a:ea typeface="Consolas"/>
                <a:cs typeface="Consolas"/>
                <a:sym typeface="Consolas"/>
              </a:rPr>
              <a:t>    .</a:t>
            </a:r>
            <a:br>
              <a:rPr lang="en" sz="1800">
                <a:solidFill>
                  <a:srgbClr val="252830"/>
                </a:solidFill>
                <a:highlight>
                  <a:srgbClr val="F6F6F6"/>
                </a:highlight>
                <a:latin typeface="Consolas"/>
                <a:ea typeface="Consolas"/>
                <a:cs typeface="Consolas"/>
                <a:sym typeface="Consolas"/>
              </a:rPr>
            </a:br>
            <a:r>
              <a:rPr lang="en" sz="1800">
                <a:solidFill>
                  <a:srgbClr val="252830"/>
                </a:solidFill>
                <a:highlight>
                  <a:srgbClr val="F6F6F6"/>
                </a:highlight>
                <a:latin typeface="Consolas"/>
                <a:ea typeface="Consolas"/>
                <a:cs typeface="Consolas"/>
                <a:sym typeface="Consolas"/>
              </a:rPr>
              <a:t>    data_type member;</a:t>
            </a:r>
            <a:br>
              <a:rPr lang="en" sz="1800">
                <a:solidFill>
                  <a:srgbClr val="252830"/>
                </a:solidFill>
                <a:highlight>
                  <a:srgbClr val="F6F6F6"/>
                </a:highlight>
                <a:latin typeface="Consolas"/>
                <a:ea typeface="Consolas"/>
                <a:cs typeface="Consolas"/>
                <a:sym typeface="Consolas"/>
              </a:rPr>
            </a:br>
            <a:r>
              <a:rPr lang="en" sz="1800">
                <a:solidFill>
                  <a:srgbClr val="252830"/>
                </a:solidFill>
                <a:highlight>
                  <a:srgbClr val="F6F6F6"/>
                </a:highlight>
                <a:latin typeface="Consolas"/>
                <a:ea typeface="Consolas"/>
                <a:cs typeface="Consolas"/>
                <a:sym typeface="Consolas"/>
              </a:rPr>
              <a:t>};</a:t>
            </a:r>
          </a:p>
          <a:p>
            <a:pPr indent="0" lvl="0" marL="165100" marR="165100" rtl="0">
              <a:lnSpc>
                <a:spcPct val="115000"/>
              </a:lnSpc>
              <a:spcBef>
                <a:spcPts val="0"/>
              </a:spcBef>
              <a:spcAft>
                <a:spcPts val="2100"/>
              </a:spcAft>
              <a:buNone/>
            </a:pPr>
            <a:r>
              <a:t/>
            </a:r>
            <a:endParaRPr sz="1800">
              <a:solidFill>
                <a:srgbClr val="252830"/>
              </a:solidFill>
              <a:highlight>
                <a:srgbClr val="F6F6F6"/>
              </a:highlight>
              <a:latin typeface="Consolas"/>
              <a:ea typeface="Consolas"/>
              <a:cs typeface="Consolas"/>
              <a:sym typeface="Consolas"/>
            </a:endParaRPr>
          </a:p>
          <a:p>
            <a:pPr indent="0" lvl="0" marL="165100" marR="165100" rtl="0">
              <a:lnSpc>
                <a:spcPct val="115000"/>
              </a:lnSpc>
              <a:spcBef>
                <a:spcPts val="0"/>
              </a:spcBef>
              <a:spcAft>
                <a:spcPts val="2100"/>
              </a:spcAft>
              <a:buNone/>
            </a:pPr>
            <a:r>
              <a:rPr lang="en" sz="1800">
                <a:solidFill>
                  <a:srgbClr val="FF0000"/>
                </a:solidFill>
                <a:highlight>
                  <a:srgbClr val="F6F6F6"/>
                </a:highlight>
                <a:latin typeface="Consolas"/>
                <a:ea typeface="Consolas"/>
                <a:cs typeface="Consolas"/>
                <a:sym typeface="Consolas"/>
              </a:rPr>
              <a:t>NOTE THE </a:t>
            </a:r>
            <a:r>
              <a:rPr lang="en" sz="1800">
                <a:solidFill>
                  <a:srgbClr val="FF0000"/>
                </a:solidFill>
                <a:highlight>
                  <a:srgbClr val="F6F6F6"/>
                </a:highlight>
                <a:latin typeface="Consolas"/>
                <a:ea typeface="Consolas"/>
                <a:cs typeface="Consolas"/>
                <a:sym typeface="Consolas"/>
              </a:rPr>
              <a:t>SEMICOLON</a:t>
            </a:r>
            <a:r>
              <a:rPr lang="en" sz="1800">
                <a:solidFill>
                  <a:srgbClr val="FF0000"/>
                </a:solidFill>
                <a:highlight>
                  <a:srgbClr val="F6F6F6"/>
                </a:highlight>
                <a:latin typeface="Consolas"/>
                <a:ea typeface="Consolas"/>
                <a:cs typeface="Consolas"/>
                <a:sym typeface="Consolas"/>
              </a:rPr>
              <a:t> IN THE VERY LAST LINE</a:t>
            </a:r>
          </a:p>
          <a:p>
            <a:pPr indent="0" lvl="0" marL="165100" marR="165100" rtl="0">
              <a:lnSpc>
                <a:spcPct val="115000"/>
              </a:lnSpc>
              <a:spcBef>
                <a:spcPts val="0"/>
              </a:spcBef>
              <a:spcAft>
                <a:spcPts val="2100"/>
              </a:spcAft>
              <a:buNone/>
            </a:pPr>
            <a:r>
              <a:t/>
            </a:r>
            <a:endParaRPr sz="1800">
              <a:solidFill>
                <a:srgbClr val="252830"/>
              </a:solidFill>
              <a:highlight>
                <a:srgbClr val="F6F6F6"/>
              </a:highlight>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nvSpPr>
        <p:spPr>
          <a:xfrm>
            <a:off x="629375" y="763000"/>
            <a:ext cx="7983000" cy="5573700"/>
          </a:xfrm>
          <a:prstGeom prst="rect">
            <a:avLst/>
          </a:prstGeom>
          <a:noFill/>
          <a:ln>
            <a:noFill/>
          </a:ln>
        </p:spPr>
        <p:txBody>
          <a:bodyPr anchorCtr="0" anchor="ctr" bIns="91425" lIns="91425" rIns="91425" tIns="91425">
            <a:noAutofit/>
          </a:bodyPr>
          <a:lstStyle/>
          <a:p>
            <a:pPr lvl="0" rtl="0">
              <a:lnSpc>
                <a:spcPct val="115000"/>
              </a:lnSpc>
              <a:spcBef>
                <a:spcPts val="0"/>
              </a:spcBef>
              <a:spcAft>
                <a:spcPts val="1500"/>
              </a:spcAft>
              <a:buNone/>
            </a:pPr>
            <a:r>
              <a:rPr lang="en">
                <a:solidFill>
                  <a:srgbClr val="252830"/>
                </a:solidFill>
                <a:highlight>
                  <a:srgbClr val="FFFFFF"/>
                </a:highlight>
              </a:rPr>
              <a:t>We can create the structure for a person as mentioned above as:</a:t>
            </a:r>
          </a:p>
          <a:p>
            <a:pPr indent="0" lvl="0" marL="165100" marR="165100" rtl="0">
              <a:lnSpc>
                <a:spcPct val="115000"/>
              </a:lnSpc>
              <a:spcBef>
                <a:spcPts val="0"/>
              </a:spcBef>
              <a:spcAft>
                <a:spcPts val="2100"/>
              </a:spcAft>
              <a:buNone/>
            </a:pPr>
            <a:r>
              <a:rPr lang="en">
                <a:solidFill>
                  <a:srgbClr val="252830"/>
                </a:solidFill>
                <a:highlight>
                  <a:srgbClr val="F6F6F6"/>
                </a:highlight>
                <a:latin typeface="Consolas"/>
                <a:ea typeface="Consolas"/>
                <a:cs typeface="Consolas"/>
                <a:sym typeface="Consolas"/>
              </a:rPr>
              <a:t>struct person</a:t>
            </a:r>
            <a:br>
              <a:rPr lang="en">
                <a:solidFill>
                  <a:srgbClr val="252830"/>
                </a:solidFill>
                <a:highlight>
                  <a:srgbClr val="F6F6F6"/>
                </a:highlight>
                <a:latin typeface="Consolas"/>
                <a:ea typeface="Consolas"/>
                <a:cs typeface="Consolas"/>
                <a:sym typeface="Consolas"/>
              </a:rPr>
            </a:br>
            <a:r>
              <a:rPr lang="en">
                <a:solidFill>
                  <a:srgbClr val="252830"/>
                </a:solidFill>
                <a:highlight>
                  <a:srgbClr val="F6F6F6"/>
                </a:highlight>
                <a:latin typeface="Consolas"/>
                <a:ea typeface="Consolas"/>
                <a:cs typeface="Consolas"/>
                <a:sym typeface="Consolas"/>
              </a:rPr>
              <a:t>{</a:t>
            </a:r>
            <a:br>
              <a:rPr lang="en">
                <a:solidFill>
                  <a:srgbClr val="252830"/>
                </a:solidFill>
                <a:highlight>
                  <a:srgbClr val="F6F6F6"/>
                </a:highlight>
                <a:latin typeface="Consolas"/>
                <a:ea typeface="Consolas"/>
                <a:cs typeface="Consolas"/>
                <a:sym typeface="Consolas"/>
              </a:rPr>
            </a:br>
            <a:r>
              <a:rPr lang="en">
                <a:solidFill>
                  <a:srgbClr val="252830"/>
                </a:solidFill>
                <a:highlight>
                  <a:srgbClr val="F6F6F6"/>
                </a:highlight>
                <a:latin typeface="Consolas"/>
                <a:ea typeface="Consolas"/>
                <a:cs typeface="Consolas"/>
                <a:sym typeface="Consolas"/>
              </a:rPr>
              <a:t>    char name[50];</a:t>
            </a:r>
            <a:br>
              <a:rPr lang="en">
                <a:solidFill>
                  <a:srgbClr val="252830"/>
                </a:solidFill>
                <a:highlight>
                  <a:srgbClr val="F6F6F6"/>
                </a:highlight>
                <a:latin typeface="Consolas"/>
                <a:ea typeface="Consolas"/>
                <a:cs typeface="Consolas"/>
                <a:sym typeface="Consolas"/>
              </a:rPr>
            </a:br>
            <a:r>
              <a:rPr lang="en">
                <a:solidFill>
                  <a:srgbClr val="252830"/>
                </a:solidFill>
                <a:highlight>
                  <a:srgbClr val="F6F6F6"/>
                </a:highlight>
                <a:latin typeface="Consolas"/>
                <a:ea typeface="Consolas"/>
                <a:cs typeface="Consolas"/>
                <a:sym typeface="Consolas"/>
              </a:rPr>
              <a:t>    int citNo;</a:t>
            </a:r>
            <a:br>
              <a:rPr lang="en">
                <a:solidFill>
                  <a:srgbClr val="252830"/>
                </a:solidFill>
                <a:highlight>
                  <a:srgbClr val="F6F6F6"/>
                </a:highlight>
                <a:latin typeface="Consolas"/>
                <a:ea typeface="Consolas"/>
                <a:cs typeface="Consolas"/>
                <a:sym typeface="Consolas"/>
              </a:rPr>
            </a:br>
            <a:r>
              <a:rPr lang="en">
                <a:solidFill>
                  <a:srgbClr val="252830"/>
                </a:solidFill>
                <a:highlight>
                  <a:srgbClr val="F6F6F6"/>
                </a:highlight>
                <a:latin typeface="Consolas"/>
                <a:ea typeface="Consolas"/>
                <a:cs typeface="Consolas"/>
                <a:sym typeface="Consolas"/>
              </a:rPr>
              <a:t>    float salary;</a:t>
            </a:r>
            <a:br>
              <a:rPr lang="en">
                <a:solidFill>
                  <a:srgbClr val="252830"/>
                </a:solidFill>
                <a:highlight>
                  <a:srgbClr val="F6F6F6"/>
                </a:highlight>
                <a:latin typeface="Consolas"/>
                <a:ea typeface="Consolas"/>
                <a:cs typeface="Consolas"/>
                <a:sym typeface="Consolas"/>
              </a:rPr>
            </a:br>
            <a:r>
              <a:rPr lang="en">
                <a:solidFill>
                  <a:srgbClr val="252830"/>
                </a:solidFill>
                <a:highlight>
                  <a:srgbClr val="F6F6F6"/>
                </a:highlight>
                <a:latin typeface="Consolas"/>
                <a:ea typeface="Consolas"/>
                <a:cs typeface="Consolas"/>
                <a:sym typeface="Consolas"/>
              </a:rPr>
              <a:t>};</a:t>
            </a:r>
            <a:br>
              <a:rPr lang="en">
                <a:solidFill>
                  <a:srgbClr val="252830"/>
                </a:solidFill>
                <a:highlight>
                  <a:srgbClr val="F6F6F6"/>
                </a:highlight>
              </a:rPr>
            </a:br>
          </a:p>
          <a:p>
            <a:pPr lvl="0" rtl="0">
              <a:lnSpc>
                <a:spcPct val="115000"/>
              </a:lnSpc>
              <a:spcBef>
                <a:spcPts val="2600"/>
              </a:spcBef>
              <a:spcAft>
                <a:spcPts val="1500"/>
              </a:spcAft>
              <a:buNone/>
            </a:pPr>
            <a:r>
              <a:rPr b="1" lang="en">
                <a:solidFill>
                  <a:srgbClr val="252830"/>
                </a:solidFill>
                <a:highlight>
                  <a:srgbClr val="FFFFFF"/>
                </a:highlight>
              </a:rPr>
              <a:t>Structure variable declaration</a:t>
            </a:r>
          </a:p>
          <a:p>
            <a:pPr lvl="0" rtl="0">
              <a:lnSpc>
                <a:spcPct val="115000"/>
              </a:lnSpc>
              <a:spcBef>
                <a:spcPts val="0"/>
              </a:spcBef>
              <a:spcAft>
                <a:spcPts val="1500"/>
              </a:spcAft>
              <a:buNone/>
            </a:pPr>
            <a:r>
              <a:rPr lang="en">
                <a:solidFill>
                  <a:srgbClr val="252830"/>
                </a:solidFill>
                <a:highlight>
                  <a:srgbClr val="FFFFFF"/>
                </a:highlight>
              </a:rPr>
              <a:t>When a structure is defined, it creates a user-defined type but, no storage or memory is allocated. For the above structure of a person, variable can be declared as:</a:t>
            </a:r>
          </a:p>
          <a:p>
            <a:pPr indent="0" lvl="0" marL="165100" marR="165100" rtl="0">
              <a:lnSpc>
                <a:spcPct val="115000"/>
              </a:lnSpc>
              <a:spcBef>
                <a:spcPts val="0"/>
              </a:spcBef>
              <a:spcAft>
                <a:spcPts val="2100"/>
              </a:spcAft>
              <a:buNone/>
            </a:pPr>
            <a:r>
              <a:rPr lang="en">
                <a:solidFill>
                  <a:srgbClr val="252830"/>
                </a:solidFill>
                <a:highlight>
                  <a:srgbClr val="F6F6F6"/>
                </a:highlight>
                <a:latin typeface="Consolas"/>
                <a:ea typeface="Consolas"/>
                <a:cs typeface="Consolas"/>
                <a:sym typeface="Consolas"/>
              </a:rPr>
              <a:t>struct person</a:t>
            </a:r>
            <a:br>
              <a:rPr lang="en">
                <a:solidFill>
                  <a:srgbClr val="252830"/>
                </a:solidFill>
                <a:highlight>
                  <a:srgbClr val="F6F6F6"/>
                </a:highlight>
                <a:latin typeface="Consolas"/>
                <a:ea typeface="Consolas"/>
                <a:cs typeface="Consolas"/>
                <a:sym typeface="Consolas"/>
              </a:rPr>
            </a:br>
            <a:r>
              <a:rPr lang="en">
                <a:solidFill>
                  <a:srgbClr val="252830"/>
                </a:solidFill>
                <a:highlight>
                  <a:srgbClr val="F6F6F6"/>
                </a:highlight>
                <a:latin typeface="Consolas"/>
                <a:ea typeface="Consolas"/>
                <a:cs typeface="Consolas"/>
                <a:sym typeface="Consolas"/>
              </a:rPr>
              <a:t>{</a:t>
            </a:r>
            <a:br>
              <a:rPr lang="en">
                <a:solidFill>
                  <a:srgbClr val="252830"/>
                </a:solidFill>
                <a:highlight>
                  <a:srgbClr val="F6F6F6"/>
                </a:highlight>
                <a:latin typeface="Consolas"/>
                <a:ea typeface="Consolas"/>
                <a:cs typeface="Consolas"/>
                <a:sym typeface="Consolas"/>
              </a:rPr>
            </a:br>
            <a:r>
              <a:rPr lang="en">
                <a:solidFill>
                  <a:srgbClr val="252830"/>
                </a:solidFill>
                <a:highlight>
                  <a:srgbClr val="F6F6F6"/>
                </a:highlight>
                <a:latin typeface="Consolas"/>
                <a:ea typeface="Consolas"/>
                <a:cs typeface="Consolas"/>
                <a:sym typeface="Consolas"/>
              </a:rPr>
              <a:t>    char name[50];</a:t>
            </a:r>
            <a:br>
              <a:rPr lang="en">
                <a:solidFill>
                  <a:srgbClr val="252830"/>
                </a:solidFill>
                <a:highlight>
                  <a:srgbClr val="F6F6F6"/>
                </a:highlight>
                <a:latin typeface="Consolas"/>
                <a:ea typeface="Consolas"/>
                <a:cs typeface="Consolas"/>
                <a:sym typeface="Consolas"/>
              </a:rPr>
            </a:br>
            <a:r>
              <a:rPr lang="en">
                <a:solidFill>
                  <a:srgbClr val="252830"/>
                </a:solidFill>
                <a:highlight>
                  <a:srgbClr val="F6F6F6"/>
                </a:highlight>
                <a:latin typeface="Consolas"/>
                <a:ea typeface="Consolas"/>
                <a:cs typeface="Consolas"/>
                <a:sym typeface="Consolas"/>
              </a:rPr>
              <a:t>    int citNo;</a:t>
            </a:r>
            <a:br>
              <a:rPr lang="en">
                <a:solidFill>
                  <a:srgbClr val="252830"/>
                </a:solidFill>
                <a:highlight>
                  <a:srgbClr val="F6F6F6"/>
                </a:highlight>
                <a:latin typeface="Consolas"/>
                <a:ea typeface="Consolas"/>
                <a:cs typeface="Consolas"/>
                <a:sym typeface="Consolas"/>
              </a:rPr>
            </a:br>
            <a:r>
              <a:rPr lang="en">
                <a:solidFill>
                  <a:srgbClr val="252830"/>
                </a:solidFill>
                <a:highlight>
                  <a:srgbClr val="F6F6F6"/>
                </a:highlight>
                <a:latin typeface="Consolas"/>
                <a:ea typeface="Consolas"/>
                <a:cs typeface="Consolas"/>
                <a:sym typeface="Consolas"/>
              </a:rPr>
              <a:t>    float salary;</a:t>
            </a:r>
            <a:br>
              <a:rPr lang="en">
                <a:solidFill>
                  <a:srgbClr val="252830"/>
                </a:solidFill>
                <a:highlight>
                  <a:srgbClr val="F6F6F6"/>
                </a:highlight>
                <a:latin typeface="Consolas"/>
                <a:ea typeface="Consolas"/>
                <a:cs typeface="Consolas"/>
                <a:sym typeface="Consolas"/>
              </a:rPr>
            </a:br>
            <a:r>
              <a:rPr lang="en">
                <a:solidFill>
                  <a:srgbClr val="252830"/>
                </a:solidFill>
                <a:highlight>
                  <a:srgbClr val="F6F6F6"/>
                </a:highlight>
                <a:latin typeface="Consolas"/>
                <a:ea typeface="Consolas"/>
                <a:cs typeface="Consolas"/>
                <a:sym typeface="Consolas"/>
              </a:rPr>
              <a:t>};</a:t>
            </a:r>
            <a:br>
              <a:rPr lang="en">
                <a:solidFill>
                  <a:srgbClr val="252830"/>
                </a:solidFill>
                <a:highlight>
                  <a:srgbClr val="F6F6F6"/>
                </a:highlight>
                <a:latin typeface="Consolas"/>
                <a:ea typeface="Consolas"/>
                <a:cs typeface="Consolas"/>
                <a:sym typeface="Consolas"/>
              </a:rPr>
            </a:br>
            <a:br>
              <a:rPr lang="en">
                <a:solidFill>
                  <a:srgbClr val="252830"/>
                </a:solidFill>
                <a:highlight>
                  <a:srgbClr val="F6F6F6"/>
                </a:highlight>
                <a:latin typeface="Consolas"/>
                <a:ea typeface="Consolas"/>
                <a:cs typeface="Consolas"/>
                <a:sym typeface="Consolas"/>
              </a:rPr>
            </a:br>
            <a:r>
              <a:rPr lang="en">
                <a:solidFill>
                  <a:srgbClr val="252830"/>
                </a:solidFill>
                <a:highlight>
                  <a:srgbClr val="F6F6F6"/>
                </a:highlight>
                <a:latin typeface="Consolas"/>
                <a:ea typeface="Consolas"/>
                <a:cs typeface="Consolas"/>
                <a:sym typeface="Consolas"/>
              </a:rPr>
              <a:t>int main()</a:t>
            </a:r>
            <a:br>
              <a:rPr lang="en">
                <a:solidFill>
                  <a:srgbClr val="252830"/>
                </a:solidFill>
                <a:highlight>
                  <a:srgbClr val="F6F6F6"/>
                </a:highlight>
                <a:latin typeface="Consolas"/>
                <a:ea typeface="Consolas"/>
                <a:cs typeface="Consolas"/>
                <a:sym typeface="Consolas"/>
              </a:rPr>
            </a:br>
            <a:r>
              <a:rPr lang="en">
                <a:solidFill>
                  <a:srgbClr val="252830"/>
                </a:solidFill>
                <a:highlight>
                  <a:srgbClr val="F6F6F6"/>
                </a:highlight>
                <a:latin typeface="Consolas"/>
                <a:ea typeface="Consolas"/>
                <a:cs typeface="Consolas"/>
                <a:sym typeface="Consolas"/>
              </a:rPr>
              <a:t>{</a:t>
            </a:r>
            <a:br>
              <a:rPr lang="en">
                <a:solidFill>
                  <a:srgbClr val="252830"/>
                </a:solidFill>
                <a:highlight>
                  <a:srgbClr val="F6F6F6"/>
                </a:highlight>
                <a:latin typeface="Consolas"/>
                <a:ea typeface="Consolas"/>
                <a:cs typeface="Consolas"/>
                <a:sym typeface="Consolas"/>
              </a:rPr>
            </a:br>
            <a:r>
              <a:rPr lang="en">
                <a:solidFill>
                  <a:srgbClr val="252830"/>
                </a:solidFill>
                <a:highlight>
                  <a:srgbClr val="F6F6F6"/>
                </a:highlight>
                <a:latin typeface="Consolas"/>
                <a:ea typeface="Consolas"/>
                <a:cs typeface="Consolas"/>
                <a:sym typeface="Consolas"/>
              </a:rPr>
              <a:t>    struct person person1, person2, person3[20];</a:t>
            </a:r>
            <a:br>
              <a:rPr lang="en">
                <a:solidFill>
                  <a:srgbClr val="252830"/>
                </a:solidFill>
                <a:highlight>
                  <a:srgbClr val="F6F6F6"/>
                </a:highlight>
                <a:latin typeface="Consolas"/>
                <a:ea typeface="Consolas"/>
                <a:cs typeface="Consolas"/>
                <a:sym typeface="Consolas"/>
              </a:rPr>
            </a:br>
            <a:r>
              <a:rPr lang="en">
                <a:solidFill>
                  <a:srgbClr val="252830"/>
                </a:solidFill>
                <a:highlight>
                  <a:srgbClr val="F6F6F6"/>
                </a:highlight>
                <a:latin typeface="Consolas"/>
                <a:ea typeface="Consolas"/>
                <a:cs typeface="Consolas"/>
                <a:sym typeface="Consolas"/>
              </a:rPr>
              <a:t>    return 0;</a:t>
            </a:r>
            <a:br>
              <a:rPr lang="en">
                <a:solidFill>
                  <a:srgbClr val="252830"/>
                </a:solidFill>
                <a:highlight>
                  <a:srgbClr val="F6F6F6"/>
                </a:highlight>
                <a:latin typeface="Consolas"/>
                <a:ea typeface="Consolas"/>
                <a:cs typeface="Consolas"/>
                <a:sym typeface="Consolas"/>
              </a:rPr>
            </a:br>
            <a:r>
              <a:rPr lang="en">
                <a:solidFill>
                  <a:srgbClr val="252830"/>
                </a:solidFill>
                <a:highlight>
                  <a:srgbClr val="F6F6F6"/>
                </a:highlight>
                <a:latin typeface="Consolas"/>
                <a:ea typeface="Consolas"/>
                <a:cs typeface="Consolas"/>
                <a:sym typeface="Consolas"/>
              </a:rPr>
              <a:t>}</a:t>
            </a:r>
          </a:p>
        </p:txBody>
      </p:sp>
    </p:spTree>
  </p:cSld>
  <p:clrMapOvr>
    <a:masterClrMapping/>
  </p:clrMapOvr>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