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1"/>
  </p:notesMasterIdLst>
  <p:sldIdLst>
    <p:sldId id="256" r:id="rId2"/>
    <p:sldId id="257" r:id="rId3"/>
    <p:sldId id="292" r:id="rId4"/>
    <p:sldId id="267" r:id="rId5"/>
    <p:sldId id="293" r:id="rId6"/>
    <p:sldId id="284" r:id="rId7"/>
    <p:sldId id="277" r:id="rId8"/>
    <p:sldId id="285" r:id="rId9"/>
    <p:sldId id="286" r:id="rId10"/>
    <p:sldId id="272" r:id="rId11"/>
    <p:sldId id="294" r:id="rId12"/>
    <p:sldId id="288" r:id="rId13"/>
    <p:sldId id="289" r:id="rId14"/>
    <p:sldId id="290" r:id="rId15"/>
    <p:sldId id="295" r:id="rId16"/>
    <p:sldId id="297" r:id="rId17"/>
    <p:sldId id="296" r:id="rId18"/>
    <p:sldId id="262" r:id="rId19"/>
    <p:sldId id="270" r:id="rId20"/>
  </p:sldIdLst>
  <p:sldSz cx="9144000" cy="5143500" type="screen16x9"/>
  <p:notesSz cx="6858000" cy="9144000"/>
  <p:embeddedFontLst>
    <p:embeddedFont>
      <p:font typeface="Barlow" panose="020B0604020202020204" charset="0"/>
      <p:regular r:id="rId22"/>
      <p:bold r:id="rId23"/>
      <p:italic r:id="rId24"/>
      <p:boldItalic r:id="rId25"/>
    </p:embeddedFont>
    <p:embeddedFont>
      <p:font typeface="Barlow Light" panose="020B0604020202020204" charset="0"/>
      <p:regular r:id="rId26"/>
      <p:bold r:id="rId27"/>
      <p:italic r:id="rId28"/>
      <p:boldItalic r:id="rId29"/>
    </p:embeddedFont>
    <p:embeddedFont>
      <p:font typeface="Barlow SemiBold" panose="020B0604020202020204" charset="0"/>
      <p:regular r:id="rId30"/>
      <p:bold r:id="rId31"/>
      <p:italic r:id="rId32"/>
      <p:boldItalic r:id="rId33"/>
    </p:embeddedFont>
    <p:embeddedFont>
      <p:font typeface="Calibri" panose="020F0502020204030204" pitchFamily="34" charset="0"/>
      <p:regular r:id="rId34"/>
      <p:bold r:id="rId35"/>
      <p:italic r:id="rId36"/>
      <p:boldItalic r:id="rId37"/>
    </p:embeddedFont>
    <p:embeddedFont>
      <p:font typeface="Roboto"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71F193-FE8A-4B7F-9062-1D1A7E8DD4B5}">
  <a:tblStyle styleId="{7671F193-FE8A-4B7F-9062-1D1A7E8DD4B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3845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8609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25" y="0"/>
            <a:ext cx="9144224" cy="5143512"/>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198672"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00998"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96345"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198672"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400998"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996345"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98672"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400998"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996345"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98672"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00998"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03324"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03324"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03324"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03349"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24547"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426873"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22220"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224547"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426873"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22220"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224547"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426873"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022220"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224547"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426873"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629199"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629199"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629199"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629224"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22220"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24547"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426873"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22220"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24547"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426873"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022220"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24547"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426873"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022220"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24547"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426873"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629199"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629199"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629199"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629224"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022220"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24547"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426873"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022220"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224547"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426873"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629199"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629224"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75" y="2255817"/>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75" y="2524353"/>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611259"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611209"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611209" y="30614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 name="Google Shape;104;p2"/>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1"/>
        <p:cNvGrpSpPr/>
        <p:nvPr/>
      </p:nvGrpSpPr>
      <p:grpSpPr>
        <a:xfrm>
          <a:off x="0" y="0"/>
          <a:ext cx="0" cy="0"/>
          <a:chOff x="0" y="0"/>
          <a:chExt cx="0" cy="0"/>
        </a:xfrm>
      </p:grpSpPr>
      <p:grpSp>
        <p:nvGrpSpPr>
          <p:cNvPr id="322" name="Google Shape;322;p7"/>
          <p:cNvGrpSpPr/>
          <p:nvPr/>
        </p:nvGrpSpPr>
        <p:grpSpPr>
          <a:xfrm>
            <a:off x="-207" y="0"/>
            <a:ext cx="9158157" cy="5149835"/>
            <a:chOff x="-207" y="0"/>
            <a:chExt cx="9158157" cy="5149835"/>
          </a:xfrm>
        </p:grpSpPr>
        <p:sp>
          <p:nvSpPr>
            <p:cNvPr id="323" name="Google Shape;323;p7"/>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7"/>
            <p:cNvGrpSpPr/>
            <p:nvPr/>
          </p:nvGrpSpPr>
          <p:grpSpPr>
            <a:xfrm>
              <a:off x="-207" y="664293"/>
              <a:ext cx="155867" cy="653721"/>
              <a:chOff x="5385375" y="498300"/>
              <a:chExt cx="802200" cy="556500"/>
            </a:xfrm>
          </p:grpSpPr>
          <p:sp>
            <p:nvSpPr>
              <p:cNvPr id="327" name="Google Shape;327;p7"/>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7"/>
            <p:cNvGrpSpPr/>
            <p:nvPr/>
          </p:nvGrpSpPr>
          <p:grpSpPr>
            <a:xfrm>
              <a:off x="322384" y="4483463"/>
              <a:ext cx="666347" cy="666373"/>
              <a:chOff x="7134700" y="414375"/>
              <a:chExt cx="501919" cy="501900"/>
            </a:xfrm>
          </p:grpSpPr>
          <p:sp>
            <p:nvSpPr>
              <p:cNvPr id="331" name="Google Shape;331;p7"/>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1" name="Google Shape;351;p7"/>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52" name="Google Shape;352;p7"/>
          <p:cNvSpPr txBox="1">
            <a:spLocks noGrp="1"/>
          </p:cNvSpPr>
          <p:nvPr>
            <p:ph type="body" idx="1"/>
          </p:nvPr>
        </p:nvSpPr>
        <p:spPr>
          <a:xfrm>
            <a:off x="1172650"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3" name="Google Shape;353;p7"/>
          <p:cNvSpPr txBox="1">
            <a:spLocks noGrp="1"/>
          </p:cNvSpPr>
          <p:nvPr>
            <p:ph type="body" idx="2"/>
          </p:nvPr>
        </p:nvSpPr>
        <p:spPr>
          <a:xfrm>
            <a:off x="5056888"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4" name="Google Shape;354;p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0"/>
        <p:cNvGrpSpPr/>
        <p:nvPr/>
      </p:nvGrpSpPr>
      <p:grpSpPr>
        <a:xfrm>
          <a:off x="0" y="0"/>
          <a:ext cx="0" cy="0"/>
          <a:chOff x="0" y="0"/>
          <a:chExt cx="0" cy="0"/>
        </a:xfrm>
      </p:grpSpPr>
      <p:grpSp>
        <p:nvGrpSpPr>
          <p:cNvPr id="391" name="Google Shape;391;p9"/>
          <p:cNvGrpSpPr/>
          <p:nvPr/>
        </p:nvGrpSpPr>
        <p:grpSpPr>
          <a:xfrm>
            <a:off x="-207" y="0"/>
            <a:ext cx="9158157" cy="5149835"/>
            <a:chOff x="-207" y="0"/>
            <a:chExt cx="9158157" cy="5149835"/>
          </a:xfrm>
        </p:grpSpPr>
        <p:sp>
          <p:nvSpPr>
            <p:cNvPr id="392" name="Google Shape;392;p9"/>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5" name="Google Shape;395;p9"/>
            <p:cNvGrpSpPr/>
            <p:nvPr/>
          </p:nvGrpSpPr>
          <p:grpSpPr>
            <a:xfrm>
              <a:off x="-207" y="664293"/>
              <a:ext cx="155867" cy="653721"/>
              <a:chOff x="5385375" y="498300"/>
              <a:chExt cx="802200" cy="556500"/>
            </a:xfrm>
          </p:grpSpPr>
          <p:sp>
            <p:nvSpPr>
              <p:cNvPr id="396" name="Google Shape;396;p9"/>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9"/>
            <p:cNvGrpSpPr/>
            <p:nvPr/>
          </p:nvGrpSpPr>
          <p:grpSpPr>
            <a:xfrm>
              <a:off x="322384" y="4483463"/>
              <a:ext cx="666347" cy="666373"/>
              <a:chOff x="7134700" y="414375"/>
              <a:chExt cx="501919" cy="501900"/>
            </a:xfrm>
          </p:grpSpPr>
          <p:sp>
            <p:nvSpPr>
              <p:cNvPr id="400" name="Google Shape;400;p9"/>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 name="Google Shape;416;p9"/>
            <p:cNvGrpSpPr/>
            <p:nvPr/>
          </p:nvGrpSpPr>
          <p:grpSpPr>
            <a:xfrm>
              <a:off x="8832384" y="670955"/>
              <a:ext cx="311815" cy="653721"/>
              <a:chOff x="5385375" y="498300"/>
              <a:chExt cx="802200" cy="556500"/>
            </a:xfrm>
          </p:grpSpPr>
          <p:sp>
            <p:nvSpPr>
              <p:cNvPr id="417" name="Google Shape;417;p9"/>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0" name="Google Shape;420;p9"/>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421" name="Google Shape;421;p9"/>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variant 1" type="blank">
  <p:cSld name="BLANK">
    <p:spTree>
      <p:nvGrpSpPr>
        <p:cNvPr id="1" name="Shape 453"/>
        <p:cNvGrpSpPr/>
        <p:nvPr/>
      </p:nvGrpSpPr>
      <p:grpSpPr>
        <a:xfrm>
          <a:off x="0" y="0"/>
          <a:ext cx="0" cy="0"/>
          <a:chOff x="0" y="0"/>
          <a:chExt cx="0" cy="0"/>
        </a:xfrm>
      </p:grpSpPr>
      <p:grpSp>
        <p:nvGrpSpPr>
          <p:cNvPr id="454" name="Google Shape;454;p11"/>
          <p:cNvGrpSpPr/>
          <p:nvPr/>
        </p:nvGrpSpPr>
        <p:grpSpPr>
          <a:xfrm>
            <a:off x="-207" y="0"/>
            <a:ext cx="9158157" cy="5149835"/>
            <a:chOff x="-207" y="0"/>
            <a:chExt cx="9158157" cy="5149835"/>
          </a:xfrm>
        </p:grpSpPr>
        <p:sp>
          <p:nvSpPr>
            <p:cNvPr id="455" name="Google Shape;455;p11"/>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11"/>
            <p:cNvGrpSpPr/>
            <p:nvPr/>
          </p:nvGrpSpPr>
          <p:grpSpPr>
            <a:xfrm>
              <a:off x="-207" y="664293"/>
              <a:ext cx="155867" cy="653721"/>
              <a:chOff x="5385375" y="498300"/>
              <a:chExt cx="802200" cy="556500"/>
            </a:xfrm>
          </p:grpSpPr>
          <p:sp>
            <p:nvSpPr>
              <p:cNvPr id="458" name="Google Shape;458;p11"/>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1"/>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1"/>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11"/>
            <p:cNvGrpSpPr/>
            <p:nvPr/>
          </p:nvGrpSpPr>
          <p:grpSpPr>
            <a:xfrm>
              <a:off x="322384" y="4483463"/>
              <a:ext cx="666347" cy="666373"/>
              <a:chOff x="7134700" y="414375"/>
              <a:chExt cx="501919" cy="501900"/>
            </a:xfrm>
          </p:grpSpPr>
          <p:sp>
            <p:nvSpPr>
              <p:cNvPr id="462" name="Google Shape;462;p11"/>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1"/>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1"/>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1"/>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1"/>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1"/>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1"/>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1"/>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1"/>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11"/>
            <p:cNvGrpSpPr/>
            <p:nvPr/>
          </p:nvGrpSpPr>
          <p:grpSpPr>
            <a:xfrm>
              <a:off x="8832384" y="670955"/>
              <a:ext cx="311815" cy="653721"/>
              <a:chOff x="5385375" y="498300"/>
              <a:chExt cx="802200" cy="556500"/>
            </a:xfrm>
          </p:grpSpPr>
          <p:sp>
            <p:nvSpPr>
              <p:cNvPr id="479" name="Google Shape;479;p11"/>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1"/>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1"/>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2" name="Google Shape;482;p11"/>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61100" y="664300"/>
            <a:ext cx="7843200" cy="6537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1314800" y="1599700"/>
            <a:ext cx="7189500" cy="2886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504254" y="4489800"/>
            <a:ext cx="653700" cy="6537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Barlow Light"/>
                <a:ea typeface="Barlow Light"/>
                <a:cs typeface="Barlow Light"/>
                <a:sym typeface="Barlow Light"/>
              </a:defRPr>
            </a:lvl1pPr>
            <a:lvl2pPr lvl="1" algn="ctr" rtl="0">
              <a:buNone/>
              <a:defRPr sz="1300">
                <a:solidFill>
                  <a:schemeClr val="accent1"/>
                </a:solidFill>
                <a:latin typeface="Barlow Light"/>
                <a:ea typeface="Barlow Light"/>
                <a:cs typeface="Barlow Light"/>
                <a:sym typeface="Barlow Light"/>
              </a:defRPr>
            </a:lvl2pPr>
            <a:lvl3pPr lvl="2" algn="ctr" rtl="0">
              <a:buNone/>
              <a:defRPr sz="1300">
                <a:solidFill>
                  <a:schemeClr val="accent1"/>
                </a:solidFill>
                <a:latin typeface="Barlow Light"/>
                <a:ea typeface="Barlow Light"/>
                <a:cs typeface="Barlow Light"/>
                <a:sym typeface="Barlow Light"/>
              </a:defRPr>
            </a:lvl3pPr>
            <a:lvl4pPr lvl="3" algn="ctr" rtl="0">
              <a:buNone/>
              <a:defRPr sz="1300">
                <a:solidFill>
                  <a:schemeClr val="accent1"/>
                </a:solidFill>
                <a:latin typeface="Barlow Light"/>
                <a:ea typeface="Barlow Light"/>
                <a:cs typeface="Barlow Light"/>
                <a:sym typeface="Barlow Light"/>
              </a:defRPr>
            </a:lvl4pPr>
            <a:lvl5pPr lvl="4" algn="ctr" rtl="0">
              <a:buNone/>
              <a:defRPr sz="1300">
                <a:solidFill>
                  <a:schemeClr val="accent1"/>
                </a:solidFill>
                <a:latin typeface="Barlow Light"/>
                <a:ea typeface="Barlow Light"/>
                <a:cs typeface="Barlow Light"/>
                <a:sym typeface="Barlow Light"/>
              </a:defRPr>
            </a:lvl5pPr>
            <a:lvl6pPr lvl="5" algn="ctr" rtl="0">
              <a:buNone/>
              <a:defRPr sz="1300">
                <a:solidFill>
                  <a:schemeClr val="accent1"/>
                </a:solidFill>
                <a:latin typeface="Barlow Light"/>
                <a:ea typeface="Barlow Light"/>
                <a:cs typeface="Barlow Light"/>
                <a:sym typeface="Barlow Light"/>
              </a:defRPr>
            </a:lvl6pPr>
            <a:lvl7pPr lvl="6" algn="ctr" rtl="0">
              <a:buNone/>
              <a:defRPr sz="1300">
                <a:solidFill>
                  <a:schemeClr val="accent1"/>
                </a:solidFill>
                <a:latin typeface="Barlow Light"/>
                <a:ea typeface="Barlow Light"/>
                <a:cs typeface="Barlow Light"/>
                <a:sym typeface="Barlow Light"/>
              </a:defRPr>
            </a:lvl7pPr>
            <a:lvl8pPr lvl="7" algn="ctr" rtl="0">
              <a:buNone/>
              <a:defRPr sz="1300">
                <a:solidFill>
                  <a:schemeClr val="accent1"/>
                </a:solidFill>
                <a:latin typeface="Barlow Light"/>
                <a:ea typeface="Barlow Light"/>
                <a:cs typeface="Barlow Light"/>
                <a:sym typeface="Barlow Light"/>
              </a:defRPr>
            </a:lvl8pPr>
            <a:lvl9pPr lvl="8" algn="ctr" rtl="0">
              <a:buNone/>
              <a:defRPr sz="1300">
                <a:solidFill>
                  <a:schemeClr val="accent1"/>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hyperlink" Target="https://www.tweepy.org/" TargetMode="External"/><Relationship Id="rId3" Type="http://schemas.openxmlformats.org/officeDocument/2006/relationships/hyperlink" Target="https://aylien.com/" TargetMode="External"/><Relationship Id="rId7" Type="http://schemas.openxmlformats.org/officeDocument/2006/relationships/hyperlink" Target="https://pandas.pydata.org/"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 Id="rId6" Type="http://schemas.openxmlformats.org/officeDocument/2006/relationships/hyperlink" Target="https://matplotlib.org/" TargetMode="External"/><Relationship Id="rId5" Type="http://schemas.openxmlformats.org/officeDocument/2006/relationships/hyperlink" Target="https://www.scipy.org/" TargetMode="External"/><Relationship Id="rId4" Type="http://schemas.openxmlformats.org/officeDocument/2006/relationships/hyperlink" Target="https://numpy.org/" TargetMode="External"/><Relationship Id="rId9" Type="http://schemas.openxmlformats.org/officeDocument/2006/relationships/hyperlink" Target="https://developer.twitter.co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rajdas2001/Sentiment-Analyse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13"/>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US" dirty="0"/>
              <a:t>Sentiment </a:t>
            </a:r>
            <a:r>
              <a:rPr lang="en-US" dirty="0" err="1"/>
              <a:t>Analyser</a:t>
            </a:r>
            <a:r>
              <a:rPr lang="en-US" dirty="0"/>
              <a:t>:</a:t>
            </a:r>
            <a:br>
              <a:rPr lang="en-US" dirty="0"/>
            </a:br>
            <a:r>
              <a:rPr lang="en-US" sz="1800" dirty="0"/>
              <a:t>Sentiment Analysis from text Analysis</a:t>
            </a:r>
            <a:endParaRPr sz="1800" dirty="0"/>
          </a:p>
        </p:txBody>
      </p:sp>
      <p:pic>
        <p:nvPicPr>
          <p:cNvPr id="3" name="Picture 2">
            <a:extLst>
              <a:ext uri="{FF2B5EF4-FFF2-40B4-BE49-F238E27FC236}">
                <a16:creationId xmlns:a16="http://schemas.microsoft.com/office/drawing/2014/main" id="{B1169760-C5EC-41CA-81A1-C2CA1CA060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3528" y="125176"/>
            <a:ext cx="1374043" cy="121802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29"/>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Our process is easy</a:t>
            </a:r>
            <a:endParaRPr/>
          </a:p>
        </p:txBody>
      </p:sp>
      <p:sp>
        <p:nvSpPr>
          <p:cNvPr id="668" name="Google Shape;668;p29"/>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grpSp>
        <p:nvGrpSpPr>
          <p:cNvPr id="669" name="Google Shape;669;p29"/>
          <p:cNvGrpSpPr/>
          <p:nvPr/>
        </p:nvGrpSpPr>
        <p:grpSpPr>
          <a:xfrm>
            <a:off x="6038025" y="3097010"/>
            <a:ext cx="2469661" cy="1384500"/>
            <a:chOff x="6038025" y="2598925"/>
            <a:chExt cx="2469661" cy="1384500"/>
          </a:xfrm>
        </p:grpSpPr>
        <p:cxnSp>
          <p:nvCxnSpPr>
            <p:cNvPr id="670" name="Google Shape;670;p29"/>
            <p:cNvCxnSpPr/>
            <p:nvPr/>
          </p:nvCxnSpPr>
          <p:spPr>
            <a:xfrm>
              <a:off x="6038025" y="3312550"/>
              <a:ext cx="582000" cy="0"/>
            </a:xfrm>
            <a:prstGeom prst="straightConnector1">
              <a:avLst/>
            </a:prstGeom>
            <a:noFill/>
            <a:ln w="9525" cap="flat" cmpd="sng">
              <a:solidFill>
                <a:schemeClr val="lt2"/>
              </a:solidFill>
              <a:prstDash val="solid"/>
              <a:round/>
              <a:headEnd type="none" w="sm" len="sm"/>
              <a:tailEnd type="none" w="sm" len="sm"/>
            </a:ln>
          </p:spPr>
        </p:cxnSp>
        <p:sp>
          <p:nvSpPr>
            <p:cNvPr id="671" name="Google Shape;671;p29"/>
            <p:cNvSpPr txBox="1"/>
            <p:nvPr/>
          </p:nvSpPr>
          <p:spPr>
            <a:xfrm>
              <a:off x="6640486" y="2598925"/>
              <a:ext cx="1867200" cy="138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800" b="1" dirty="0">
                  <a:solidFill>
                    <a:schemeClr val="dk1"/>
                  </a:solidFill>
                  <a:latin typeface="Roboto"/>
                  <a:ea typeface="Roboto"/>
                  <a:cs typeface="Roboto"/>
                  <a:sym typeface="Roboto"/>
                </a:rPr>
                <a:t>Provide Useful Insights</a:t>
              </a:r>
              <a:endParaRPr sz="800" b="1" dirty="0">
                <a:solidFill>
                  <a:schemeClr val="dk1"/>
                </a:solidFill>
                <a:latin typeface="Roboto"/>
                <a:ea typeface="Roboto"/>
                <a:cs typeface="Roboto"/>
                <a:sym typeface="Roboto"/>
              </a:endParaRPr>
            </a:p>
          </p:txBody>
        </p:sp>
        <p:sp>
          <p:nvSpPr>
            <p:cNvPr id="672" name="Google Shape;672;p29"/>
            <p:cNvSpPr/>
            <p:nvPr/>
          </p:nvSpPr>
          <p:spPr>
            <a:xfrm>
              <a:off x="6424027" y="3212150"/>
              <a:ext cx="198600" cy="19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9"/>
            <p:cNvSpPr txBox="1"/>
            <p:nvPr/>
          </p:nvSpPr>
          <p:spPr>
            <a:xfrm>
              <a:off x="6399017" y="3156109"/>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chemeClr val="lt1"/>
                  </a:solidFill>
                  <a:latin typeface="Barlow"/>
                  <a:ea typeface="Barlow"/>
                  <a:cs typeface="Barlow"/>
                  <a:sym typeface="Barlow"/>
                </a:rPr>
                <a:t>3</a:t>
              </a:r>
              <a:endParaRPr sz="800">
                <a:solidFill>
                  <a:schemeClr val="lt1"/>
                </a:solidFill>
                <a:latin typeface="Barlow"/>
                <a:ea typeface="Barlow"/>
                <a:cs typeface="Barlow"/>
                <a:sym typeface="Barlow"/>
              </a:endParaRPr>
            </a:p>
          </p:txBody>
        </p:sp>
      </p:grpSp>
      <p:grpSp>
        <p:nvGrpSpPr>
          <p:cNvPr id="674" name="Google Shape;674;p29"/>
          <p:cNvGrpSpPr/>
          <p:nvPr/>
        </p:nvGrpSpPr>
        <p:grpSpPr>
          <a:xfrm>
            <a:off x="636321" y="2324528"/>
            <a:ext cx="2994729" cy="1384500"/>
            <a:chOff x="636321" y="1844098"/>
            <a:chExt cx="2994729" cy="1384500"/>
          </a:xfrm>
        </p:grpSpPr>
        <p:sp>
          <p:nvSpPr>
            <p:cNvPr id="675" name="Google Shape;675;p29"/>
            <p:cNvSpPr txBox="1"/>
            <p:nvPr/>
          </p:nvSpPr>
          <p:spPr>
            <a:xfrm>
              <a:off x="636321" y="1844098"/>
              <a:ext cx="1867200" cy="1384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800" b="1" dirty="0">
                  <a:solidFill>
                    <a:schemeClr val="dk1"/>
                  </a:solidFill>
                  <a:latin typeface="Barlow"/>
                  <a:ea typeface="Barlow"/>
                  <a:cs typeface="Barlow"/>
                  <a:sym typeface="Barlow"/>
                </a:rPr>
                <a:t>Analyze the data</a:t>
              </a:r>
              <a:endParaRPr sz="800" b="1" dirty="0">
                <a:solidFill>
                  <a:schemeClr val="dk1"/>
                </a:solidFill>
                <a:latin typeface="Barlow"/>
                <a:ea typeface="Barlow"/>
                <a:cs typeface="Barlow"/>
                <a:sym typeface="Barlow"/>
              </a:endParaRPr>
            </a:p>
          </p:txBody>
        </p:sp>
        <p:cxnSp>
          <p:nvCxnSpPr>
            <p:cNvPr id="676" name="Google Shape;676;p29"/>
            <p:cNvCxnSpPr/>
            <p:nvPr/>
          </p:nvCxnSpPr>
          <p:spPr>
            <a:xfrm rot="10800000">
              <a:off x="2587350" y="2536350"/>
              <a:ext cx="1043700" cy="0"/>
            </a:xfrm>
            <a:prstGeom prst="straightConnector1">
              <a:avLst/>
            </a:prstGeom>
            <a:noFill/>
            <a:ln w="9525" cap="flat" cmpd="sng">
              <a:solidFill>
                <a:schemeClr val="lt2"/>
              </a:solidFill>
              <a:prstDash val="solid"/>
              <a:round/>
              <a:headEnd type="none" w="sm" len="sm"/>
              <a:tailEnd type="none" w="sm" len="sm"/>
            </a:ln>
          </p:spPr>
        </p:cxnSp>
        <p:sp>
          <p:nvSpPr>
            <p:cNvPr id="677" name="Google Shape;677;p29"/>
            <p:cNvSpPr/>
            <p:nvPr/>
          </p:nvSpPr>
          <p:spPr>
            <a:xfrm>
              <a:off x="2523501" y="2431050"/>
              <a:ext cx="198600" cy="19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9"/>
            <p:cNvSpPr txBox="1"/>
            <p:nvPr/>
          </p:nvSpPr>
          <p:spPr>
            <a:xfrm>
              <a:off x="2498491" y="2373759"/>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chemeClr val="lt1"/>
                  </a:solidFill>
                  <a:latin typeface="Barlow"/>
                  <a:ea typeface="Barlow"/>
                  <a:cs typeface="Barlow"/>
                  <a:sym typeface="Barlow"/>
                </a:rPr>
                <a:t>2</a:t>
              </a:r>
              <a:endParaRPr sz="800">
                <a:solidFill>
                  <a:schemeClr val="lt1"/>
                </a:solidFill>
                <a:latin typeface="Barlow"/>
                <a:ea typeface="Barlow"/>
                <a:cs typeface="Barlow"/>
                <a:sym typeface="Barlow"/>
              </a:endParaRPr>
            </a:p>
          </p:txBody>
        </p:sp>
      </p:grpSp>
      <p:grpSp>
        <p:nvGrpSpPr>
          <p:cNvPr id="679" name="Google Shape;679;p29"/>
          <p:cNvGrpSpPr/>
          <p:nvPr/>
        </p:nvGrpSpPr>
        <p:grpSpPr>
          <a:xfrm>
            <a:off x="4908100" y="1423345"/>
            <a:ext cx="3599586" cy="1384500"/>
            <a:chOff x="4908100" y="889950"/>
            <a:chExt cx="3599586" cy="1384500"/>
          </a:xfrm>
        </p:grpSpPr>
        <p:cxnSp>
          <p:nvCxnSpPr>
            <p:cNvPr id="680" name="Google Shape;680;p29"/>
            <p:cNvCxnSpPr/>
            <p:nvPr/>
          </p:nvCxnSpPr>
          <p:spPr>
            <a:xfrm>
              <a:off x="4908100" y="1593250"/>
              <a:ext cx="1715100" cy="0"/>
            </a:xfrm>
            <a:prstGeom prst="straightConnector1">
              <a:avLst/>
            </a:prstGeom>
            <a:noFill/>
            <a:ln w="9525" cap="flat" cmpd="sng">
              <a:solidFill>
                <a:schemeClr val="lt2"/>
              </a:solidFill>
              <a:prstDash val="solid"/>
              <a:round/>
              <a:headEnd type="none" w="sm" len="sm"/>
              <a:tailEnd type="none" w="sm" len="sm"/>
            </a:ln>
          </p:spPr>
        </p:cxnSp>
        <p:sp>
          <p:nvSpPr>
            <p:cNvPr id="681" name="Google Shape;681;p29"/>
            <p:cNvSpPr txBox="1"/>
            <p:nvPr/>
          </p:nvSpPr>
          <p:spPr>
            <a:xfrm>
              <a:off x="6640486" y="889950"/>
              <a:ext cx="1867200" cy="138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800" b="1" dirty="0">
                  <a:solidFill>
                    <a:schemeClr val="dk1"/>
                  </a:solidFill>
                  <a:latin typeface="Barlow"/>
                  <a:ea typeface="Barlow"/>
                  <a:cs typeface="Barlow"/>
                  <a:sym typeface="Barlow"/>
                </a:rPr>
                <a:t>Collect Data</a:t>
              </a:r>
              <a:endParaRPr sz="800" b="1" dirty="0">
                <a:solidFill>
                  <a:schemeClr val="dk1"/>
                </a:solidFill>
                <a:latin typeface="Barlow"/>
                <a:ea typeface="Barlow"/>
                <a:cs typeface="Barlow"/>
                <a:sym typeface="Barlow"/>
              </a:endParaRPr>
            </a:p>
          </p:txBody>
        </p:sp>
        <p:sp>
          <p:nvSpPr>
            <p:cNvPr id="682" name="Google Shape;682;p29"/>
            <p:cNvSpPr/>
            <p:nvPr/>
          </p:nvSpPr>
          <p:spPr>
            <a:xfrm>
              <a:off x="6427830" y="1493307"/>
              <a:ext cx="198600" cy="19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9"/>
            <p:cNvSpPr txBox="1"/>
            <p:nvPr/>
          </p:nvSpPr>
          <p:spPr>
            <a:xfrm>
              <a:off x="6402820" y="1436790"/>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chemeClr val="lt1"/>
                  </a:solidFill>
                  <a:latin typeface="Barlow"/>
                  <a:ea typeface="Barlow"/>
                  <a:cs typeface="Barlow"/>
                  <a:sym typeface="Barlow"/>
                </a:rPr>
                <a:t>1</a:t>
              </a:r>
              <a:endParaRPr sz="800">
                <a:solidFill>
                  <a:schemeClr val="lt1"/>
                </a:solidFill>
                <a:latin typeface="Barlow"/>
                <a:ea typeface="Barlow"/>
                <a:cs typeface="Barlow"/>
                <a:sym typeface="Barlow"/>
              </a:endParaRPr>
            </a:p>
          </p:txBody>
        </p:sp>
      </p:grpSp>
      <p:grpSp>
        <p:nvGrpSpPr>
          <p:cNvPr id="684" name="Google Shape;684;p29"/>
          <p:cNvGrpSpPr/>
          <p:nvPr/>
        </p:nvGrpSpPr>
        <p:grpSpPr>
          <a:xfrm>
            <a:off x="2814594" y="1631550"/>
            <a:ext cx="3514811" cy="3252003"/>
            <a:chOff x="2991269" y="1153325"/>
            <a:chExt cx="3514811" cy="3252003"/>
          </a:xfrm>
        </p:grpSpPr>
        <p:sp>
          <p:nvSpPr>
            <p:cNvPr id="685" name="Google Shape;685;p29"/>
            <p:cNvSpPr/>
            <p:nvPr/>
          </p:nvSpPr>
          <p:spPr>
            <a:xfrm>
              <a:off x="3477586" y="2585458"/>
              <a:ext cx="2541910" cy="950456"/>
            </a:xfrm>
            <a:custGeom>
              <a:avLst/>
              <a:gdLst/>
              <a:ahLst/>
              <a:cxnLst/>
              <a:rect l="l" t="t" r="r" b="b"/>
              <a:pathLst>
                <a:path w="126826" h="43529" extrusionOk="0">
                  <a:moveTo>
                    <a:pt x="0" y="20002"/>
                  </a:moveTo>
                  <a:lnTo>
                    <a:pt x="63389" y="43529"/>
                  </a:lnTo>
                  <a:lnTo>
                    <a:pt x="126826" y="19907"/>
                  </a:lnTo>
                  <a:lnTo>
                    <a:pt x="63580" y="0"/>
                  </a:lnTo>
                  <a:close/>
                </a:path>
              </a:pathLst>
            </a:custGeom>
            <a:solidFill>
              <a:schemeClr val="lt2"/>
            </a:solidFill>
            <a:ln>
              <a:noFill/>
            </a:ln>
          </p:spPr>
        </p:sp>
        <p:sp>
          <p:nvSpPr>
            <p:cNvPr id="686" name="Google Shape;686;p29"/>
            <p:cNvSpPr/>
            <p:nvPr/>
          </p:nvSpPr>
          <p:spPr>
            <a:xfrm>
              <a:off x="2991269"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2"/>
            </a:solidFill>
            <a:ln>
              <a:noFill/>
            </a:ln>
          </p:spPr>
        </p:sp>
        <p:sp>
          <p:nvSpPr>
            <p:cNvPr id="687" name="Google Shape;687;p29"/>
            <p:cNvSpPr/>
            <p:nvPr/>
          </p:nvSpPr>
          <p:spPr>
            <a:xfrm flipH="1">
              <a:off x="4747852"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1"/>
            </a:solidFill>
            <a:ln>
              <a:noFill/>
            </a:ln>
          </p:spPr>
        </p:sp>
        <p:sp>
          <p:nvSpPr>
            <p:cNvPr id="688" name="Google Shape;688;p29"/>
            <p:cNvSpPr/>
            <p:nvPr/>
          </p:nvSpPr>
          <p:spPr>
            <a:xfrm>
              <a:off x="3969199" y="2001324"/>
              <a:ext cx="1565850" cy="585863"/>
            </a:xfrm>
            <a:custGeom>
              <a:avLst/>
              <a:gdLst/>
              <a:ahLst/>
              <a:cxnLst/>
              <a:rect l="l" t="t" r="r" b="b"/>
              <a:pathLst>
                <a:path w="24053" h="8150" extrusionOk="0">
                  <a:moveTo>
                    <a:pt x="0" y="3827"/>
                  </a:moveTo>
                  <a:lnTo>
                    <a:pt x="11976" y="8150"/>
                  </a:lnTo>
                  <a:lnTo>
                    <a:pt x="24053" y="3827"/>
                  </a:lnTo>
                  <a:lnTo>
                    <a:pt x="12126" y="0"/>
                  </a:lnTo>
                  <a:close/>
                </a:path>
              </a:pathLst>
            </a:custGeom>
            <a:solidFill>
              <a:schemeClr val="lt2"/>
            </a:solidFill>
            <a:ln>
              <a:noFill/>
            </a:ln>
          </p:spPr>
        </p:sp>
        <p:sp>
          <p:nvSpPr>
            <p:cNvPr id="689" name="Google Shape;689;p29"/>
            <p:cNvSpPr/>
            <p:nvPr/>
          </p:nvSpPr>
          <p:spPr>
            <a:xfrm>
              <a:off x="356325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2"/>
            </a:solidFill>
            <a:ln>
              <a:noFill/>
            </a:ln>
          </p:spPr>
        </p:sp>
        <p:sp>
          <p:nvSpPr>
            <p:cNvPr id="690" name="Google Shape;690;p29"/>
            <p:cNvSpPr/>
            <p:nvPr/>
          </p:nvSpPr>
          <p:spPr>
            <a:xfrm flipH="1">
              <a:off x="474936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1"/>
            </a:solidFill>
            <a:ln>
              <a:noFill/>
            </a:ln>
          </p:spPr>
        </p:sp>
        <p:sp>
          <p:nvSpPr>
            <p:cNvPr id="691" name="Google Shape;691;p29"/>
            <p:cNvSpPr/>
            <p:nvPr/>
          </p:nvSpPr>
          <p:spPr>
            <a:xfrm>
              <a:off x="4059061"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2"/>
            </a:solidFill>
            <a:ln>
              <a:noFill/>
            </a:ln>
          </p:spPr>
        </p:sp>
        <p:sp>
          <p:nvSpPr>
            <p:cNvPr id="692" name="Google Shape;692;p29"/>
            <p:cNvSpPr/>
            <p:nvPr/>
          </p:nvSpPr>
          <p:spPr>
            <a:xfrm flipH="1">
              <a:off x="4749350"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1"/>
            </a:solidFill>
            <a:ln>
              <a:noFill/>
            </a:ln>
          </p:spPr>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D33E4-01CF-4792-978B-97BB954D87D5}"/>
              </a:ext>
            </a:extLst>
          </p:cNvPr>
          <p:cNvSpPr>
            <a:spLocks noGrp="1"/>
          </p:cNvSpPr>
          <p:nvPr>
            <p:ph type="title"/>
          </p:nvPr>
        </p:nvSpPr>
        <p:spPr/>
        <p:txBody>
          <a:bodyPr/>
          <a:lstStyle/>
          <a:p>
            <a:r>
              <a:rPr lang="en-US" dirty="0"/>
              <a:t>Flow Chart</a:t>
            </a:r>
            <a:endParaRPr lang="en-IN" dirty="0"/>
          </a:p>
        </p:txBody>
      </p:sp>
      <p:sp>
        <p:nvSpPr>
          <p:cNvPr id="5" name="Slide Number Placeholder 4">
            <a:extLst>
              <a:ext uri="{FF2B5EF4-FFF2-40B4-BE49-F238E27FC236}">
                <a16:creationId xmlns:a16="http://schemas.microsoft.com/office/drawing/2014/main" id="{DF1217C5-0923-47D3-AB08-7D6A04F23B2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pic>
        <p:nvPicPr>
          <p:cNvPr id="9" name="Picture 8">
            <a:extLst>
              <a:ext uri="{FF2B5EF4-FFF2-40B4-BE49-F238E27FC236}">
                <a16:creationId xmlns:a16="http://schemas.microsoft.com/office/drawing/2014/main" id="{9ADB93ED-E6FD-4842-A165-62ED3694C722}"/>
              </a:ext>
            </a:extLst>
          </p:cNvPr>
          <p:cNvPicPr>
            <a:picLocks noChangeAspect="1"/>
          </p:cNvPicPr>
          <p:nvPr/>
        </p:nvPicPr>
        <p:blipFill>
          <a:blip r:embed="rId2"/>
          <a:stretch>
            <a:fillRect/>
          </a:stretch>
        </p:blipFill>
        <p:spPr>
          <a:xfrm>
            <a:off x="2569811" y="1509630"/>
            <a:ext cx="4004377" cy="3361964"/>
          </a:xfrm>
          <a:prstGeom prst="rect">
            <a:avLst/>
          </a:prstGeom>
        </p:spPr>
      </p:pic>
    </p:spTree>
    <p:extLst>
      <p:ext uri="{BB962C8B-B14F-4D97-AF65-F5344CB8AC3E}">
        <p14:creationId xmlns:p14="http://schemas.microsoft.com/office/powerpoint/2010/main" val="1282051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716A0-2195-4F4D-B089-948D7FD5A9CB}"/>
              </a:ext>
            </a:extLst>
          </p:cNvPr>
          <p:cNvSpPr>
            <a:spLocks noGrp="1"/>
          </p:cNvSpPr>
          <p:nvPr>
            <p:ph type="title"/>
          </p:nvPr>
        </p:nvSpPr>
        <p:spPr/>
        <p:txBody>
          <a:bodyPr/>
          <a:lstStyle/>
          <a:p>
            <a:r>
              <a:rPr lang="en-US" dirty="0"/>
              <a:t>Images</a:t>
            </a:r>
            <a:endParaRPr lang="en-IN" dirty="0"/>
          </a:p>
        </p:txBody>
      </p:sp>
      <p:sp>
        <p:nvSpPr>
          <p:cNvPr id="5" name="Slide Number Placeholder 4">
            <a:extLst>
              <a:ext uri="{FF2B5EF4-FFF2-40B4-BE49-F238E27FC236}">
                <a16:creationId xmlns:a16="http://schemas.microsoft.com/office/drawing/2014/main" id="{8C590B88-704B-45ED-B476-601AE706086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pic>
        <p:nvPicPr>
          <p:cNvPr id="6" name="Picture 5">
            <a:extLst>
              <a:ext uri="{FF2B5EF4-FFF2-40B4-BE49-F238E27FC236}">
                <a16:creationId xmlns:a16="http://schemas.microsoft.com/office/drawing/2014/main" id="{B47B8BA0-E9F1-475C-8C5B-21FEAA6BFD99}"/>
              </a:ext>
            </a:extLst>
          </p:cNvPr>
          <p:cNvPicPr>
            <a:picLocks noChangeAspect="1"/>
          </p:cNvPicPr>
          <p:nvPr/>
        </p:nvPicPr>
        <p:blipFill>
          <a:blip r:embed="rId2"/>
          <a:stretch>
            <a:fillRect/>
          </a:stretch>
        </p:blipFill>
        <p:spPr>
          <a:xfrm>
            <a:off x="930571" y="1627550"/>
            <a:ext cx="8020050" cy="2552700"/>
          </a:xfrm>
          <a:prstGeom prst="rect">
            <a:avLst/>
          </a:prstGeom>
        </p:spPr>
      </p:pic>
    </p:spTree>
    <p:extLst>
      <p:ext uri="{BB962C8B-B14F-4D97-AF65-F5344CB8AC3E}">
        <p14:creationId xmlns:p14="http://schemas.microsoft.com/office/powerpoint/2010/main" val="610716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716A0-2195-4F4D-B089-948D7FD5A9CB}"/>
              </a:ext>
            </a:extLst>
          </p:cNvPr>
          <p:cNvSpPr>
            <a:spLocks noGrp="1"/>
          </p:cNvSpPr>
          <p:nvPr>
            <p:ph type="title"/>
          </p:nvPr>
        </p:nvSpPr>
        <p:spPr/>
        <p:txBody>
          <a:bodyPr/>
          <a:lstStyle/>
          <a:p>
            <a:r>
              <a:rPr lang="en-US" dirty="0"/>
              <a:t>Images</a:t>
            </a:r>
            <a:endParaRPr lang="en-IN" dirty="0"/>
          </a:p>
        </p:txBody>
      </p:sp>
      <p:sp>
        <p:nvSpPr>
          <p:cNvPr id="5" name="Slide Number Placeholder 4">
            <a:extLst>
              <a:ext uri="{FF2B5EF4-FFF2-40B4-BE49-F238E27FC236}">
                <a16:creationId xmlns:a16="http://schemas.microsoft.com/office/drawing/2014/main" id="{8C590B88-704B-45ED-B476-601AE706086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pic>
        <p:nvPicPr>
          <p:cNvPr id="3" name="Picture 2">
            <a:extLst>
              <a:ext uri="{FF2B5EF4-FFF2-40B4-BE49-F238E27FC236}">
                <a16:creationId xmlns:a16="http://schemas.microsoft.com/office/drawing/2014/main" id="{4EB1861C-996E-403D-A2E5-74FECFCF22AD}"/>
              </a:ext>
            </a:extLst>
          </p:cNvPr>
          <p:cNvPicPr>
            <a:picLocks noChangeAspect="1"/>
          </p:cNvPicPr>
          <p:nvPr/>
        </p:nvPicPr>
        <p:blipFill>
          <a:blip r:embed="rId2"/>
          <a:stretch>
            <a:fillRect/>
          </a:stretch>
        </p:blipFill>
        <p:spPr>
          <a:xfrm>
            <a:off x="2223367" y="1389650"/>
            <a:ext cx="4697265" cy="3597905"/>
          </a:xfrm>
          <a:prstGeom prst="rect">
            <a:avLst/>
          </a:prstGeom>
        </p:spPr>
      </p:pic>
      <p:grpSp>
        <p:nvGrpSpPr>
          <p:cNvPr id="7" name="Google Shape;954;p38">
            <a:extLst>
              <a:ext uri="{FF2B5EF4-FFF2-40B4-BE49-F238E27FC236}">
                <a16:creationId xmlns:a16="http://schemas.microsoft.com/office/drawing/2014/main" id="{0A1DCB96-7985-4C2C-8D49-80B200DF9488}"/>
              </a:ext>
            </a:extLst>
          </p:cNvPr>
          <p:cNvGrpSpPr/>
          <p:nvPr/>
        </p:nvGrpSpPr>
        <p:grpSpPr>
          <a:xfrm>
            <a:off x="7237227" y="2571750"/>
            <a:ext cx="1076203" cy="1089161"/>
            <a:chOff x="3294650" y="3652450"/>
            <a:chExt cx="388350" cy="405450"/>
          </a:xfrm>
        </p:grpSpPr>
        <p:sp>
          <p:nvSpPr>
            <p:cNvPr id="8" name="Google Shape;955;p38">
              <a:extLst>
                <a:ext uri="{FF2B5EF4-FFF2-40B4-BE49-F238E27FC236}">
                  <a16:creationId xmlns:a16="http://schemas.microsoft.com/office/drawing/2014/main" id="{3909ACE2-B930-4CDE-A5D0-129C91BA2897}"/>
                </a:ext>
              </a:extLst>
            </p:cNvPr>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 name="Google Shape;956;p38">
              <a:extLst>
                <a:ext uri="{FF2B5EF4-FFF2-40B4-BE49-F238E27FC236}">
                  <a16:creationId xmlns:a16="http://schemas.microsoft.com/office/drawing/2014/main" id="{238F6C4E-08BE-4893-89EC-875D548C259C}"/>
                </a:ext>
              </a:extLst>
            </p:cNvPr>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 name="Google Shape;957;p38">
              <a:extLst>
                <a:ext uri="{FF2B5EF4-FFF2-40B4-BE49-F238E27FC236}">
                  <a16:creationId xmlns:a16="http://schemas.microsoft.com/office/drawing/2014/main" id="{0AEF2380-D036-41A1-9997-7098C6B2D3B6}"/>
                </a:ext>
              </a:extLst>
            </p:cNvPr>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1128024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DC3D6-F658-4224-9D42-B7BAB9FC0A54}"/>
              </a:ext>
            </a:extLst>
          </p:cNvPr>
          <p:cNvSpPr>
            <a:spLocks noGrp="1"/>
          </p:cNvSpPr>
          <p:nvPr>
            <p:ph type="title"/>
          </p:nvPr>
        </p:nvSpPr>
        <p:spPr/>
        <p:txBody>
          <a:bodyPr/>
          <a:lstStyle/>
          <a:p>
            <a:r>
              <a:rPr lang="en-US" dirty="0"/>
              <a:t>Future Work Plan</a:t>
            </a:r>
            <a:endParaRPr lang="en-IN" dirty="0"/>
          </a:p>
        </p:txBody>
      </p:sp>
      <p:sp>
        <p:nvSpPr>
          <p:cNvPr id="3" name="Text Placeholder 2">
            <a:extLst>
              <a:ext uri="{FF2B5EF4-FFF2-40B4-BE49-F238E27FC236}">
                <a16:creationId xmlns:a16="http://schemas.microsoft.com/office/drawing/2014/main" id="{4404967D-4BEF-468F-97D4-42434DA375D1}"/>
              </a:ext>
            </a:extLst>
          </p:cNvPr>
          <p:cNvSpPr>
            <a:spLocks noGrp="1"/>
          </p:cNvSpPr>
          <p:nvPr>
            <p:ph type="body" idx="1"/>
          </p:nvPr>
        </p:nvSpPr>
        <p:spPr/>
        <p:txBody>
          <a:bodyPr/>
          <a:lstStyle/>
          <a:p>
            <a:pPr marL="101600" indent="0">
              <a:buNone/>
            </a:pPr>
            <a:r>
              <a:rPr lang="en-US" sz="1000" dirty="0"/>
              <a:t>Sentiment </a:t>
            </a:r>
            <a:r>
              <a:rPr lang="en-US" sz="1000" dirty="0" err="1"/>
              <a:t>Analyser</a:t>
            </a:r>
            <a:endParaRPr lang="en-US" sz="1000" dirty="0"/>
          </a:p>
          <a:p>
            <a:r>
              <a:rPr lang="en-US" sz="1000" dirty="0"/>
              <a:t>One of the future work-plans for this project is its integration into web browsers. Once the program is integrated via an extension, the program can parse through each line of text on the website, check its polarity and strike out the things that are offensive (polarity=‘negative’). </a:t>
            </a:r>
          </a:p>
          <a:p>
            <a:r>
              <a:rPr lang="en-US" sz="1000" dirty="0"/>
              <a:t>One more way of ensuring a safe internet is by image analysis. An image on a website is taken in as a query and a polarity is generated which can then be checked for its content. But once again, it’s a part of the future work-plan. </a:t>
            </a:r>
          </a:p>
          <a:p>
            <a:r>
              <a:rPr lang="en-US" sz="1000" dirty="0"/>
              <a:t>One more workplan that we have is a port for Indian Language.</a:t>
            </a:r>
            <a:endParaRPr lang="en-IN" sz="1000" dirty="0"/>
          </a:p>
        </p:txBody>
      </p:sp>
      <p:sp>
        <p:nvSpPr>
          <p:cNvPr id="4" name="Text Placeholder 3">
            <a:extLst>
              <a:ext uri="{FF2B5EF4-FFF2-40B4-BE49-F238E27FC236}">
                <a16:creationId xmlns:a16="http://schemas.microsoft.com/office/drawing/2014/main" id="{97C72B6F-D4C4-45B3-8C60-C5A65D5CC8DA}"/>
              </a:ext>
            </a:extLst>
          </p:cNvPr>
          <p:cNvSpPr>
            <a:spLocks noGrp="1"/>
          </p:cNvSpPr>
          <p:nvPr>
            <p:ph type="body" idx="2"/>
          </p:nvPr>
        </p:nvSpPr>
        <p:spPr>
          <a:xfrm>
            <a:off x="5056888" y="1599700"/>
            <a:ext cx="3447300" cy="1334886"/>
          </a:xfrm>
        </p:spPr>
        <p:txBody>
          <a:bodyPr/>
          <a:lstStyle/>
          <a:p>
            <a:pPr marL="101600" indent="0">
              <a:buNone/>
            </a:pPr>
            <a:r>
              <a:rPr lang="en-US" sz="1200" dirty="0"/>
              <a:t>Brand/ Product </a:t>
            </a:r>
            <a:r>
              <a:rPr lang="en-US" sz="1200" dirty="0" err="1"/>
              <a:t>Analyser</a:t>
            </a:r>
            <a:endParaRPr lang="en-US" sz="1200" dirty="0"/>
          </a:p>
          <a:p>
            <a:r>
              <a:rPr lang="en-US" sz="1200" dirty="0"/>
              <a:t>We are also thinking of creating a GUI based business suite for entrepreneurs for the easy use of the software for brand/product analysis.</a:t>
            </a:r>
            <a:endParaRPr lang="en-IN" sz="1200" dirty="0"/>
          </a:p>
        </p:txBody>
      </p:sp>
      <p:sp>
        <p:nvSpPr>
          <p:cNvPr id="5" name="Slide Number Placeholder 4">
            <a:extLst>
              <a:ext uri="{FF2B5EF4-FFF2-40B4-BE49-F238E27FC236}">
                <a16:creationId xmlns:a16="http://schemas.microsoft.com/office/drawing/2014/main" id="{7F65B46C-0FE6-43D3-A190-71A6BC121A8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sp>
        <p:nvSpPr>
          <p:cNvPr id="6" name="Text Placeholder 3">
            <a:extLst>
              <a:ext uri="{FF2B5EF4-FFF2-40B4-BE49-F238E27FC236}">
                <a16:creationId xmlns:a16="http://schemas.microsoft.com/office/drawing/2014/main" id="{571D3478-7FA9-4DF7-BD36-BF6988AB0D87}"/>
              </a:ext>
            </a:extLst>
          </p:cNvPr>
          <p:cNvSpPr txBox="1">
            <a:spLocks/>
          </p:cNvSpPr>
          <p:nvPr/>
        </p:nvSpPr>
        <p:spPr>
          <a:xfrm>
            <a:off x="5209288" y="3006740"/>
            <a:ext cx="3447300" cy="133488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600"/>
              </a:spcBef>
              <a:spcAft>
                <a:spcPts val="0"/>
              </a:spcAft>
              <a:buClr>
                <a:schemeClr val="accent1"/>
              </a:buClr>
              <a:buSzPts val="20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55600" algn="l" rtl="0">
              <a:lnSpc>
                <a:spcPct val="115000"/>
              </a:lnSpc>
              <a:spcBef>
                <a:spcPts val="0"/>
              </a:spcBef>
              <a:spcAft>
                <a:spcPts val="0"/>
              </a:spcAft>
              <a:buClr>
                <a:schemeClr val="accent1"/>
              </a:buClr>
              <a:buSzPts val="20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55600" algn="l" rtl="0">
              <a:lnSpc>
                <a:spcPct val="115000"/>
              </a:lnSpc>
              <a:spcBef>
                <a:spcPts val="0"/>
              </a:spcBef>
              <a:spcAft>
                <a:spcPts val="0"/>
              </a:spcAft>
              <a:buClr>
                <a:schemeClr val="dk2"/>
              </a:buClr>
              <a:buSzPts val="20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5000"/>
              </a:lnSpc>
              <a:spcBef>
                <a:spcPts val="0"/>
              </a:spcBef>
              <a:spcAft>
                <a:spcPts val="0"/>
              </a:spcAft>
              <a:buClr>
                <a:schemeClr val="dk2"/>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5000"/>
              </a:lnSpc>
              <a:spcBef>
                <a:spcPts val="0"/>
              </a:spcBef>
              <a:spcAft>
                <a:spcPts val="0"/>
              </a:spcAft>
              <a:buClr>
                <a:schemeClr val="dk2"/>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5000"/>
              </a:lnSpc>
              <a:spcBef>
                <a:spcPts val="0"/>
              </a:spcBef>
              <a:spcAft>
                <a:spcPts val="0"/>
              </a:spcAft>
              <a:buClr>
                <a:schemeClr val="dk2"/>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5000"/>
              </a:lnSpc>
              <a:spcBef>
                <a:spcPts val="0"/>
              </a:spcBef>
              <a:spcAft>
                <a:spcPts val="0"/>
              </a:spcAft>
              <a:buClr>
                <a:schemeClr val="dk2"/>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5000"/>
              </a:lnSpc>
              <a:spcBef>
                <a:spcPts val="0"/>
              </a:spcBef>
              <a:spcAft>
                <a:spcPts val="0"/>
              </a:spcAft>
              <a:buClr>
                <a:schemeClr val="dk2"/>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5000"/>
              </a:lnSpc>
              <a:spcBef>
                <a:spcPts val="0"/>
              </a:spcBef>
              <a:spcAft>
                <a:spcPts val="0"/>
              </a:spcAft>
              <a:buClr>
                <a:schemeClr val="dk2"/>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01600" indent="0">
              <a:buFont typeface="Barlow Light"/>
              <a:buNone/>
            </a:pPr>
            <a:r>
              <a:rPr lang="en-US" sz="1200" dirty="0"/>
              <a:t>Feedback Form Analysis</a:t>
            </a:r>
          </a:p>
          <a:p>
            <a:r>
              <a:rPr lang="en-US" sz="1200" dirty="0"/>
              <a:t>We are also thinking of creating a GUI based application for analyzing and inferring useful outcomes from the feedback forms. </a:t>
            </a:r>
            <a:endParaRPr lang="en-IN" sz="1200" dirty="0"/>
          </a:p>
        </p:txBody>
      </p:sp>
    </p:spTree>
    <p:extLst>
      <p:ext uri="{BB962C8B-B14F-4D97-AF65-F5344CB8AC3E}">
        <p14:creationId xmlns:p14="http://schemas.microsoft.com/office/powerpoint/2010/main" val="774615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32042-DA61-4A6E-A386-CEEFCE1280C8}"/>
              </a:ext>
            </a:extLst>
          </p:cNvPr>
          <p:cNvSpPr>
            <a:spLocks noGrp="1"/>
          </p:cNvSpPr>
          <p:nvPr>
            <p:ph type="title"/>
          </p:nvPr>
        </p:nvSpPr>
        <p:spPr/>
        <p:txBody>
          <a:bodyPr/>
          <a:lstStyle/>
          <a:p>
            <a:r>
              <a:rPr lang="en-US" dirty="0"/>
              <a:t>Timeline</a:t>
            </a:r>
            <a:endParaRPr lang="en-IN" dirty="0"/>
          </a:p>
        </p:txBody>
      </p:sp>
      <p:sp>
        <p:nvSpPr>
          <p:cNvPr id="3" name="Text Placeholder 2">
            <a:extLst>
              <a:ext uri="{FF2B5EF4-FFF2-40B4-BE49-F238E27FC236}">
                <a16:creationId xmlns:a16="http://schemas.microsoft.com/office/drawing/2014/main" id="{DD765B64-218E-40B4-8E35-93EE8EACD551}"/>
              </a:ext>
            </a:extLst>
          </p:cNvPr>
          <p:cNvSpPr>
            <a:spLocks noGrp="1"/>
          </p:cNvSpPr>
          <p:nvPr>
            <p:ph type="body" idx="1"/>
          </p:nvPr>
        </p:nvSpPr>
        <p:spPr/>
        <p:txBody>
          <a:bodyPr/>
          <a:lstStyle/>
          <a:p>
            <a:endParaRPr lang="en-IN"/>
          </a:p>
        </p:txBody>
      </p:sp>
      <p:sp>
        <p:nvSpPr>
          <p:cNvPr id="4" name="Text Placeholder 3">
            <a:extLst>
              <a:ext uri="{FF2B5EF4-FFF2-40B4-BE49-F238E27FC236}">
                <a16:creationId xmlns:a16="http://schemas.microsoft.com/office/drawing/2014/main" id="{A81D5FC5-70DD-43CA-A783-8583D87CB341}"/>
              </a:ext>
            </a:extLst>
          </p:cNvPr>
          <p:cNvSpPr>
            <a:spLocks noGrp="1"/>
          </p:cNvSpPr>
          <p:nvPr>
            <p:ph type="body" idx="2"/>
          </p:nvPr>
        </p:nvSpPr>
        <p:spPr/>
        <p:txBody>
          <a:bodyPr/>
          <a:lstStyle/>
          <a:p>
            <a:endParaRPr lang="en-IN"/>
          </a:p>
        </p:txBody>
      </p:sp>
      <p:sp>
        <p:nvSpPr>
          <p:cNvPr id="5" name="Slide Number Placeholder 4">
            <a:extLst>
              <a:ext uri="{FF2B5EF4-FFF2-40B4-BE49-F238E27FC236}">
                <a16:creationId xmlns:a16="http://schemas.microsoft.com/office/drawing/2014/main" id="{B8A56CB2-9C00-4A1E-AAB0-69EAD5832F5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pic>
        <p:nvPicPr>
          <p:cNvPr id="6" name="Picture 5">
            <a:extLst>
              <a:ext uri="{FF2B5EF4-FFF2-40B4-BE49-F238E27FC236}">
                <a16:creationId xmlns:a16="http://schemas.microsoft.com/office/drawing/2014/main" id="{D88E2C04-4F4B-430B-A7F6-E90C580EFE73}"/>
              </a:ext>
            </a:extLst>
          </p:cNvPr>
          <p:cNvPicPr>
            <a:picLocks noChangeAspect="1"/>
          </p:cNvPicPr>
          <p:nvPr/>
        </p:nvPicPr>
        <p:blipFill>
          <a:blip r:embed="rId2"/>
          <a:stretch>
            <a:fillRect/>
          </a:stretch>
        </p:blipFill>
        <p:spPr>
          <a:xfrm>
            <a:off x="0" y="1453116"/>
            <a:ext cx="9144000" cy="3690384"/>
          </a:xfrm>
          <a:prstGeom prst="rect">
            <a:avLst/>
          </a:prstGeom>
        </p:spPr>
      </p:pic>
    </p:spTree>
    <p:extLst>
      <p:ext uri="{BB962C8B-B14F-4D97-AF65-F5344CB8AC3E}">
        <p14:creationId xmlns:p14="http://schemas.microsoft.com/office/powerpoint/2010/main" val="3739771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19"/>
          <p:cNvSpPr txBox="1">
            <a:spLocks noGrp="1"/>
          </p:cNvSpPr>
          <p:nvPr>
            <p:ph type="ctrTitle" idx="4294967295"/>
          </p:nvPr>
        </p:nvSpPr>
        <p:spPr>
          <a:xfrm>
            <a:off x="1191341" y="2143511"/>
            <a:ext cx="3788400" cy="1159800"/>
          </a:xfrm>
          <a:prstGeom prst="rect">
            <a:avLst/>
          </a:prstGeom>
        </p:spPr>
        <p:txBody>
          <a:bodyPr spcFirstLastPara="1" wrap="square" lIns="0" tIns="0" rIns="0" bIns="0" anchor="b" anchorCtr="0">
            <a:noAutofit/>
          </a:bodyPr>
          <a:lstStyle/>
          <a:p>
            <a:pPr marL="0" lvl="0" indent="0" algn="l" rtl="0">
              <a:lnSpc>
                <a:spcPct val="70000"/>
              </a:lnSpc>
              <a:spcBef>
                <a:spcPts val="0"/>
              </a:spcBef>
              <a:spcAft>
                <a:spcPts val="0"/>
              </a:spcAft>
              <a:buNone/>
            </a:pPr>
            <a:r>
              <a:rPr lang="en-US" sz="7200" dirty="0" err="1">
                <a:solidFill>
                  <a:schemeClr val="accent1"/>
                </a:solidFill>
              </a:rPr>
              <a:t>Busines</a:t>
            </a:r>
            <a:r>
              <a:rPr lang="en-US" sz="7200" dirty="0">
                <a:solidFill>
                  <a:schemeClr val="accent1"/>
                </a:solidFill>
              </a:rPr>
              <a:t> Model</a:t>
            </a:r>
            <a:endParaRPr sz="7200" dirty="0">
              <a:solidFill>
                <a:schemeClr val="accent1"/>
              </a:solidFill>
            </a:endParaRPr>
          </a:p>
        </p:txBody>
      </p:sp>
      <p:sp>
        <p:nvSpPr>
          <p:cNvPr id="559" name="Google Shape;559;p19"/>
          <p:cNvSpPr/>
          <p:nvPr/>
        </p:nvSpPr>
        <p:spPr>
          <a:xfrm>
            <a:off x="7143443" y="3303311"/>
            <a:ext cx="312610" cy="29849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19"/>
          <p:cNvGrpSpPr/>
          <p:nvPr/>
        </p:nvGrpSpPr>
        <p:grpSpPr>
          <a:xfrm>
            <a:off x="6755340" y="1626985"/>
            <a:ext cx="1339230" cy="1339557"/>
            <a:chOff x="6654650" y="3665275"/>
            <a:chExt cx="409100" cy="409125"/>
          </a:xfrm>
        </p:grpSpPr>
        <p:sp>
          <p:nvSpPr>
            <p:cNvPr id="561" name="Google Shape;56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 name="Google Shape;563;p19"/>
          <p:cNvGrpSpPr/>
          <p:nvPr/>
        </p:nvGrpSpPr>
        <p:grpSpPr>
          <a:xfrm rot="1056911">
            <a:off x="5464610" y="2680280"/>
            <a:ext cx="884776" cy="884897"/>
            <a:chOff x="570875" y="4322250"/>
            <a:chExt cx="443300" cy="443325"/>
          </a:xfrm>
        </p:grpSpPr>
        <p:sp>
          <p:nvSpPr>
            <p:cNvPr id="564" name="Google Shape;56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8" name="Google Shape;568;p19"/>
          <p:cNvSpPr/>
          <p:nvPr/>
        </p:nvSpPr>
        <p:spPr>
          <a:xfrm rot="2466730">
            <a:off x="5564068" y="1886788"/>
            <a:ext cx="434316" cy="41469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9"/>
          <p:cNvSpPr/>
          <p:nvPr/>
        </p:nvSpPr>
        <p:spPr>
          <a:xfrm rot="-1609361">
            <a:off x="6199245" y="2147725"/>
            <a:ext cx="312542" cy="298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9"/>
          <p:cNvSpPr/>
          <p:nvPr/>
        </p:nvSpPr>
        <p:spPr>
          <a:xfrm rot="2926229">
            <a:off x="8094370" y="2384149"/>
            <a:ext cx="234084" cy="22351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9"/>
          <p:cNvSpPr/>
          <p:nvPr/>
        </p:nvSpPr>
        <p:spPr>
          <a:xfrm rot="-1609084">
            <a:off x="7120324" y="886921"/>
            <a:ext cx="210884" cy="20135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9"/>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1860372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26507-4CB3-46DF-9A54-A92694802400}"/>
              </a:ext>
            </a:extLst>
          </p:cNvPr>
          <p:cNvSpPr>
            <a:spLocks noGrp="1"/>
          </p:cNvSpPr>
          <p:nvPr>
            <p:ph type="title"/>
          </p:nvPr>
        </p:nvSpPr>
        <p:spPr/>
        <p:txBody>
          <a:bodyPr/>
          <a:lstStyle/>
          <a:p>
            <a:r>
              <a:rPr lang="en-US" dirty="0"/>
              <a:t>Model Canvas – Business Model</a:t>
            </a:r>
            <a:endParaRPr lang="en-IN" dirty="0"/>
          </a:p>
        </p:txBody>
      </p:sp>
      <p:sp>
        <p:nvSpPr>
          <p:cNvPr id="3" name="Text Placeholder 2">
            <a:extLst>
              <a:ext uri="{FF2B5EF4-FFF2-40B4-BE49-F238E27FC236}">
                <a16:creationId xmlns:a16="http://schemas.microsoft.com/office/drawing/2014/main" id="{5553D231-E222-41B9-9D15-7DF31FA5F51B}"/>
              </a:ext>
            </a:extLst>
          </p:cNvPr>
          <p:cNvSpPr>
            <a:spLocks noGrp="1"/>
          </p:cNvSpPr>
          <p:nvPr>
            <p:ph type="body" idx="1"/>
          </p:nvPr>
        </p:nvSpPr>
        <p:spPr/>
        <p:txBody>
          <a:bodyPr/>
          <a:lstStyle/>
          <a:p>
            <a:endParaRPr lang="en-IN"/>
          </a:p>
        </p:txBody>
      </p:sp>
      <p:sp>
        <p:nvSpPr>
          <p:cNvPr id="4" name="Text Placeholder 3">
            <a:extLst>
              <a:ext uri="{FF2B5EF4-FFF2-40B4-BE49-F238E27FC236}">
                <a16:creationId xmlns:a16="http://schemas.microsoft.com/office/drawing/2014/main" id="{78195D64-31AB-4CB3-9DF4-B0E8E150B29D}"/>
              </a:ext>
            </a:extLst>
          </p:cNvPr>
          <p:cNvSpPr>
            <a:spLocks noGrp="1"/>
          </p:cNvSpPr>
          <p:nvPr>
            <p:ph type="body" idx="2"/>
          </p:nvPr>
        </p:nvSpPr>
        <p:spPr/>
        <p:txBody>
          <a:bodyPr/>
          <a:lstStyle/>
          <a:p>
            <a:endParaRPr lang="en-IN"/>
          </a:p>
        </p:txBody>
      </p:sp>
      <p:sp>
        <p:nvSpPr>
          <p:cNvPr id="5" name="Slide Number Placeholder 4">
            <a:extLst>
              <a:ext uri="{FF2B5EF4-FFF2-40B4-BE49-F238E27FC236}">
                <a16:creationId xmlns:a16="http://schemas.microsoft.com/office/drawing/2014/main" id="{69A6B87F-75DF-49EF-ACEC-B7C53AC48C5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pic>
        <p:nvPicPr>
          <p:cNvPr id="6" name="Picture 5">
            <a:extLst>
              <a:ext uri="{FF2B5EF4-FFF2-40B4-BE49-F238E27FC236}">
                <a16:creationId xmlns:a16="http://schemas.microsoft.com/office/drawing/2014/main" id="{60DD2321-F21A-4D24-B31D-C08B90A58973}"/>
              </a:ext>
            </a:extLst>
          </p:cNvPr>
          <p:cNvPicPr>
            <a:picLocks noChangeAspect="1"/>
          </p:cNvPicPr>
          <p:nvPr/>
        </p:nvPicPr>
        <p:blipFill>
          <a:blip r:embed="rId2"/>
          <a:stretch>
            <a:fillRect/>
          </a:stretch>
        </p:blipFill>
        <p:spPr>
          <a:xfrm>
            <a:off x="0" y="1417674"/>
            <a:ext cx="9157954" cy="3725826"/>
          </a:xfrm>
          <a:prstGeom prst="rect">
            <a:avLst/>
          </a:prstGeom>
        </p:spPr>
      </p:pic>
    </p:spTree>
    <p:extLst>
      <p:ext uri="{BB962C8B-B14F-4D97-AF65-F5344CB8AC3E}">
        <p14:creationId xmlns:p14="http://schemas.microsoft.com/office/powerpoint/2010/main" val="1516486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19"/>
          <p:cNvSpPr txBox="1">
            <a:spLocks noGrp="1"/>
          </p:cNvSpPr>
          <p:nvPr>
            <p:ph type="ctrTitle" idx="4294967295"/>
          </p:nvPr>
        </p:nvSpPr>
        <p:spPr>
          <a:xfrm>
            <a:off x="1191341" y="2143511"/>
            <a:ext cx="3788400" cy="1159800"/>
          </a:xfrm>
          <a:prstGeom prst="rect">
            <a:avLst/>
          </a:prstGeom>
        </p:spPr>
        <p:txBody>
          <a:bodyPr spcFirstLastPara="1" wrap="square" lIns="0" tIns="0" rIns="0" bIns="0" anchor="b" anchorCtr="0">
            <a:noAutofit/>
          </a:bodyPr>
          <a:lstStyle/>
          <a:p>
            <a:pPr marL="0" lvl="0" indent="0" algn="l" rtl="0">
              <a:lnSpc>
                <a:spcPct val="70000"/>
              </a:lnSpc>
              <a:spcBef>
                <a:spcPts val="0"/>
              </a:spcBef>
              <a:spcAft>
                <a:spcPts val="0"/>
              </a:spcAft>
              <a:buNone/>
            </a:pPr>
            <a:r>
              <a:rPr lang="en-US" sz="7200" dirty="0">
                <a:solidFill>
                  <a:schemeClr val="accent1"/>
                </a:solidFill>
              </a:rPr>
              <a:t>Demo Time!</a:t>
            </a:r>
            <a:endParaRPr sz="7200" dirty="0">
              <a:solidFill>
                <a:schemeClr val="accent1"/>
              </a:solidFill>
            </a:endParaRPr>
          </a:p>
        </p:txBody>
      </p:sp>
      <p:sp>
        <p:nvSpPr>
          <p:cNvPr id="559" name="Google Shape;559;p19"/>
          <p:cNvSpPr/>
          <p:nvPr/>
        </p:nvSpPr>
        <p:spPr>
          <a:xfrm>
            <a:off x="7143443" y="3303311"/>
            <a:ext cx="312610" cy="29849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19"/>
          <p:cNvGrpSpPr/>
          <p:nvPr/>
        </p:nvGrpSpPr>
        <p:grpSpPr>
          <a:xfrm>
            <a:off x="6755340" y="1626985"/>
            <a:ext cx="1339230" cy="1339557"/>
            <a:chOff x="6654650" y="3665275"/>
            <a:chExt cx="409100" cy="409125"/>
          </a:xfrm>
        </p:grpSpPr>
        <p:sp>
          <p:nvSpPr>
            <p:cNvPr id="561" name="Google Shape;56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 name="Google Shape;563;p19"/>
          <p:cNvGrpSpPr/>
          <p:nvPr/>
        </p:nvGrpSpPr>
        <p:grpSpPr>
          <a:xfrm rot="1056911">
            <a:off x="5464610" y="2680280"/>
            <a:ext cx="884776" cy="884897"/>
            <a:chOff x="570875" y="4322250"/>
            <a:chExt cx="443300" cy="443325"/>
          </a:xfrm>
        </p:grpSpPr>
        <p:sp>
          <p:nvSpPr>
            <p:cNvPr id="564" name="Google Shape;56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8" name="Google Shape;568;p19"/>
          <p:cNvSpPr/>
          <p:nvPr/>
        </p:nvSpPr>
        <p:spPr>
          <a:xfrm rot="2466730">
            <a:off x="5564068" y="1886788"/>
            <a:ext cx="434316" cy="41469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9"/>
          <p:cNvSpPr/>
          <p:nvPr/>
        </p:nvSpPr>
        <p:spPr>
          <a:xfrm rot="-1609361">
            <a:off x="6199245" y="2147725"/>
            <a:ext cx="312542" cy="298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9"/>
          <p:cNvSpPr/>
          <p:nvPr/>
        </p:nvSpPr>
        <p:spPr>
          <a:xfrm rot="2926229">
            <a:off x="8094370" y="2384149"/>
            <a:ext cx="234084" cy="22351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9"/>
          <p:cNvSpPr/>
          <p:nvPr/>
        </p:nvSpPr>
        <p:spPr>
          <a:xfrm rot="-1609084">
            <a:off x="7120324" y="886921"/>
            <a:ext cx="210884" cy="20135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9"/>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48"/>
        <p:cNvGrpSpPr/>
        <p:nvPr/>
      </p:nvGrpSpPr>
      <p:grpSpPr>
        <a:xfrm>
          <a:off x="0" y="0"/>
          <a:ext cx="0" cy="0"/>
          <a:chOff x="0" y="0"/>
          <a:chExt cx="0" cy="0"/>
        </a:xfrm>
      </p:grpSpPr>
      <p:sp>
        <p:nvSpPr>
          <p:cNvPr id="649" name="Google Shape;649;p27"/>
          <p:cNvSpPr txBox="1">
            <a:spLocks noGrp="1"/>
          </p:cNvSpPr>
          <p:nvPr>
            <p:ph type="ctrTitle" idx="4294967295"/>
          </p:nvPr>
        </p:nvSpPr>
        <p:spPr>
          <a:xfrm>
            <a:off x="1313750" y="1583350"/>
            <a:ext cx="71907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8000" dirty="0">
                <a:solidFill>
                  <a:schemeClr val="accent1"/>
                </a:solidFill>
              </a:rPr>
              <a:t>Any questions?</a:t>
            </a:r>
            <a:endParaRPr sz="8000" dirty="0">
              <a:solidFill>
                <a:schemeClr val="accent1"/>
              </a:solidFill>
            </a:endParaRPr>
          </a:p>
        </p:txBody>
      </p:sp>
      <p:sp>
        <p:nvSpPr>
          <p:cNvPr id="650" name="Google Shape;650;p27"/>
          <p:cNvSpPr txBox="1">
            <a:spLocks noGrp="1"/>
          </p:cNvSpPr>
          <p:nvPr>
            <p:ph type="subTitle" idx="4294967295"/>
          </p:nvPr>
        </p:nvSpPr>
        <p:spPr>
          <a:xfrm>
            <a:off x="1313750" y="2840050"/>
            <a:ext cx="7190700" cy="784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dirty="0">
                <a:solidFill>
                  <a:schemeClr val="lt1"/>
                </a:solidFill>
              </a:rPr>
              <a:t>Thank You! </a:t>
            </a:r>
            <a:endParaRPr dirty="0">
              <a:solidFill>
                <a:schemeClr val="lt1"/>
              </a:solidFill>
            </a:endParaRPr>
          </a:p>
        </p:txBody>
      </p:sp>
      <p:sp>
        <p:nvSpPr>
          <p:cNvPr id="651" name="Google Shape;651;p2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14"/>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Statement of Problem</a:t>
            </a:r>
            <a:endParaRPr dirty="0"/>
          </a:p>
        </p:txBody>
      </p:sp>
      <p:sp>
        <p:nvSpPr>
          <p:cNvPr id="524" name="Google Shape;524;p14"/>
          <p:cNvSpPr txBox="1">
            <a:spLocks noGrp="1"/>
          </p:cNvSpPr>
          <p:nvPr>
            <p:ph type="body" idx="2"/>
          </p:nvPr>
        </p:nvSpPr>
        <p:spPr>
          <a:xfrm>
            <a:off x="1066468" y="1573619"/>
            <a:ext cx="7515900" cy="2605006"/>
          </a:xfrm>
          <a:prstGeom prst="rect">
            <a:avLst/>
          </a:prstGeom>
        </p:spPr>
        <p:txBody>
          <a:bodyPr spcFirstLastPara="1" wrap="square" lIns="0" tIns="0" rIns="0" bIns="0" anchor="t" anchorCtr="0">
            <a:noAutofit/>
          </a:bodyPr>
          <a:lstStyle/>
          <a:p>
            <a:pPr marL="0" lvl="0" indent="0">
              <a:spcBef>
                <a:spcPts val="0"/>
              </a:spcBef>
              <a:buNone/>
            </a:pPr>
            <a:r>
              <a:rPr lang="en-US" sz="1600" dirty="0"/>
              <a:t>For years now, Artificial Intelligence and Machine Learning has been an area of great interest among Computer Science Enthusiasts and this project focuses on one of at the very important components of ML which is Natural Language Processing (NLP). The Human Language is a very complex and sophisticated form of communication and making a computer understand this is a very difficult task especially when using traditional methods of programming and data structures. Hence, a novel approach to tackle the problem has been suggested.</a:t>
            </a:r>
          </a:p>
          <a:p>
            <a:pPr marL="0" lvl="0" indent="0">
              <a:spcBef>
                <a:spcPts val="0"/>
              </a:spcBef>
              <a:buNone/>
            </a:pPr>
            <a:endParaRPr lang="en-US" sz="1600" dirty="0">
              <a:solidFill>
                <a:schemeClr val="dk2"/>
              </a:solidFill>
            </a:endParaRPr>
          </a:p>
        </p:txBody>
      </p:sp>
      <p:sp>
        <p:nvSpPr>
          <p:cNvPr id="525" name="Google Shape;525;p1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FC53F-E1E3-4787-948A-C67790A4C78A}"/>
              </a:ext>
            </a:extLst>
          </p:cNvPr>
          <p:cNvSpPr>
            <a:spLocks noGrp="1"/>
          </p:cNvSpPr>
          <p:nvPr>
            <p:ph type="title"/>
          </p:nvPr>
        </p:nvSpPr>
        <p:spPr/>
        <p:txBody>
          <a:bodyPr/>
          <a:lstStyle/>
          <a:p>
            <a:r>
              <a:rPr lang="en-US" dirty="0"/>
              <a:t>Idea Description</a:t>
            </a:r>
            <a:endParaRPr lang="en-IN" dirty="0"/>
          </a:p>
        </p:txBody>
      </p:sp>
      <p:sp>
        <p:nvSpPr>
          <p:cNvPr id="3" name="Text Placeholder 2">
            <a:extLst>
              <a:ext uri="{FF2B5EF4-FFF2-40B4-BE49-F238E27FC236}">
                <a16:creationId xmlns:a16="http://schemas.microsoft.com/office/drawing/2014/main" id="{510F3DB9-CC04-4E2D-92BD-5BED5007DF7D}"/>
              </a:ext>
            </a:extLst>
          </p:cNvPr>
          <p:cNvSpPr>
            <a:spLocks noGrp="1"/>
          </p:cNvSpPr>
          <p:nvPr>
            <p:ph type="body" idx="1"/>
          </p:nvPr>
        </p:nvSpPr>
        <p:spPr>
          <a:xfrm>
            <a:off x="1172650" y="1599700"/>
            <a:ext cx="7331604" cy="2890200"/>
          </a:xfrm>
        </p:spPr>
        <p:txBody>
          <a:bodyPr/>
          <a:lstStyle/>
          <a:p>
            <a:r>
              <a:rPr lang="en-US" sz="1800" dirty="0"/>
              <a:t>We have built a command line application using open source Python language to extract meaning and insight from textual content.</a:t>
            </a:r>
          </a:p>
          <a:p>
            <a:r>
              <a:rPr lang="en-US" sz="1800" dirty="0"/>
              <a:t>This project focuses on solving three problems of the modern society namely,</a:t>
            </a:r>
            <a:br>
              <a:rPr lang="en-US" sz="1800" dirty="0"/>
            </a:br>
            <a:r>
              <a:rPr lang="en-US" sz="1800" dirty="0"/>
              <a:t>1.  Cyber Bullying </a:t>
            </a:r>
            <a:br>
              <a:rPr lang="en-US" sz="1800" dirty="0"/>
            </a:br>
            <a:r>
              <a:rPr lang="en-US" sz="1800" dirty="0"/>
              <a:t>2. Brand/Product Analysis </a:t>
            </a:r>
            <a:br>
              <a:rPr lang="en-US" sz="1800" dirty="0"/>
            </a:br>
            <a:r>
              <a:rPr lang="en-US" sz="1800" dirty="0"/>
              <a:t>3.  Categorize opinions expressed in feedback forums.</a:t>
            </a:r>
          </a:p>
          <a:p>
            <a:pPr marL="0" lvl="0" indent="0">
              <a:spcBef>
                <a:spcPts val="0"/>
              </a:spcBef>
              <a:buNone/>
            </a:pPr>
            <a:endParaRPr lang="en-US" sz="1800" dirty="0">
              <a:solidFill>
                <a:schemeClr val="dk2"/>
              </a:solidFill>
            </a:endParaRPr>
          </a:p>
          <a:p>
            <a:endParaRPr lang="en-IN" sz="1800" dirty="0"/>
          </a:p>
          <a:p>
            <a:endParaRPr lang="en-US" sz="1800" dirty="0"/>
          </a:p>
          <a:p>
            <a:endParaRPr lang="en-IN" sz="1800" dirty="0"/>
          </a:p>
        </p:txBody>
      </p:sp>
      <p:sp>
        <p:nvSpPr>
          <p:cNvPr id="5" name="Slide Number Placeholder 4">
            <a:extLst>
              <a:ext uri="{FF2B5EF4-FFF2-40B4-BE49-F238E27FC236}">
                <a16:creationId xmlns:a16="http://schemas.microsoft.com/office/drawing/2014/main" id="{3E55A3FD-B9F4-429C-9F5B-B5FCB57A9F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320346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24"/>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Technology Stack and Dependencies</a:t>
            </a:r>
            <a:endParaRPr dirty="0"/>
          </a:p>
        </p:txBody>
      </p:sp>
      <p:sp>
        <p:nvSpPr>
          <p:cNvPr id="609" name="Google Shape;609;p2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610" name="Google Shape;610;p24"/>
          <p:cNvSpPr/>
          <p:nvPr/>
        </p:nvSpPr>
        <p:spPr>
          <a:xfrm>
            <a:off x="4091417" y="1535708"/>
            <a:ext cx="1662300" cy="478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latin typeface="Barlow SemiBold"/>
                <a:ea typeface="Barlow SemiBold"/>
                <a:cs typeface="Barlow SemiBold"/>
                <a:sym typeface="Barlow SemiBold"/>
              </a:rPr>
              <a:t>Python</a:t>
            </a:r>
            <a:endParaRPr dirty="0">
              <a:solidFill>
                <a:schemeClr val="dk1"/>
              </a:solidFill>
              <a:latin typeface="Barlow SemiBold"/>
              <a:ea typeface="Barlow SemiBold"/>
              <a:cs typeface="Barlow SemiBold"/>
              <a:sym typeface="Barlow SemiBold"/>
            </a:endParaRPr>
          </a:p>
        </p:txBody>
      </p:sp>
      <p:sp>
        <p:nvSpPr>
          <p:cNvPr id="611" name="Google Shape;611;p24"/>
          <p:cNvSpPr/>
          <p:nvPr/>
        </p:nvSpPr>
        <p:spPr>
          <a:xfrm>
            <a:off x="2264393" y="2353793"/>
            <a:ext cx="1662300" cy="478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dirty="0">
                <a:solidFill>
                  <a:schemeClr val="lt1"/>
                </a:solidFill>
                <a:latin typeface="Barlow Light"/>
                <a:ea typeface="Barlow Light"/>
                <a:cs typeface="Barlow Light"/>
                <a:sym typeface="Barlow Light"/>
              </a:rPr>
              <a:t>Libraries</a:t>
            </a:r>
            <a:endParaRPr sz="1000" dirty="0">
              <a:solidFill>
                <a:schemeClr val="lt1"/>
              </a:solidFill>
              <a:latin typeface="Barlow Light"/>
              <a:ea typeface="Barlow Light"/>
              <a:cs typeface="Barlow Light"/>
              <a:sym typeface="Barlow Light"/>
            </a:endParaRPr>
          </a:p>
        </p:txBody>
      </p:sp>
      <p:sp>
        <p:nvSpPr>
          <p:cNvPr id="612" name="Google Shape;612;p24"/>
          <p:cNvSpPr/>
          <p:nvPr/>
        </p:nvSpPr>
        <p:spPr>
          <a:xfrm>
            <a:off x="5918338" y="2353801"/>
            <a:ext cx="1662300" cy="478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latin typeface="Barlow Light"/>
                <a:ea typeface="Barlow Light"/>
                <a:cs typeface="Barlow Light"/>
                <a:sym typeface="Barlow Light"/>
              </a:rPr>
              <a:t>API</a:t>
            </a:r>
            <a:endParaRPr dirty="0">
              <a:solidFill>
                <a:schemeClr val="lt1"/>
              </a:solidFill>
              <a:latin typeface="Barlow Light"/>
              <a:ea typeface="Barlow Light"/>
              <a:cs typeface="Barlow Light"/>
              <a:sym typeface="Barlow Light"/>
            </a:endParaRPr>
          </a:p>
        </p:txBody>
      </p:sp>
      <p:sp>
        <p:nvSpPr>
          <p:cNvPr id="614" name="Google Shape;614;p24"/>
          <p:cNvSpPr/>
          <p:nvPr/>
        </p:nvSpPr>
        <p:spPr>
          <a:xfrm>
            <a:off x="5918338" y="2931774"/>
            <a:ext cx="1662300" cy="47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solidFill>
                  <a:schemeClr val="lt1"/>
                </a:solidFill>
                <a:latin typeface="Barlow Light"/>
                <a:ea typeface="Barlow Light"/>
                <a:cs typeface="Barlow Light"/>
                <a:sym typeface="Barlow Light"/>
              </a:rPr>
              <a:t>Aylien</a:t>
            </a:r>
            <a:r>
              <a:rPr lang="en-US" dirty="0">
                <a:solidFill>
                  <a:schemeClr val="lt1"/>
                </a:solidFill>
                <a:latin typeface="Barlow Light"/>
                <a:ea typeface="Barlow Light"/>
                <a:cs typeface="Barlow Light"/>
                <a:sym typeface="Barlow Light"/>
              </a:rPr>
              <a:t> API Client</a:t>
            </a:r>
            <a:endParaRPr dirty="0">
              <a:solidFill>
                <a:schemeClr val="lt1"/>
              </a:solidFill>
              <a:latin typeface="Barlow Light"/>
              <a:ea typeface="Barlow Light"/>
              <a:cs typeface="Barlow Light"/>
              <a:sym typeface="Barlow Light"/>
            </a:endParaRPr>
          </a:p>
        </p:txBody>
      </p:sp>
      <p:sp>
        <p:nvSpPr>
          <p:cNvPr id="615" name="Google Shape;615;p24"/>
          <p:cNvSpPr/>
          <p:nvPr/>
        </p:nvSpPr>
        <p:spPr>
          <a:xfrm>
            <a:off x="3177917" y="2939253"/>
            <a:ext cx="1662300" cy="47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Barlow Light"/>
                <a:ea typeface="Barlow Light"/>
                <a:cs typeface="Barlow Light"/>
                <a:sym typeface="Barlow Light"/>
              </a:rPr>
              <a:t>Scipy</a:t>
            </a:r>
            <a:endParaRPr dirty="0">
              <a:solidFill>
                <a:schemeClr val="lt1"/>
              </a:solidFill>
              <a:latin typeface="Barlow Light"/>
              <a:ea typeface="Barlow Light"/>
              <a:cs typeface="Barlow Light"/>
              <a:sym typeface="Barlow Light"/>
            </a:endParaRPr>
          </a:p>
        </p:txBody>
      </p:sp>
      <p:sp>
        <p:nvSpPr>
          <p:cNvPr id="616" name="Google Shape;616;p24"/>
          <p:cNvSpPr/>
          <p:nvPr/>
        </p:nvSpPr>
        <p:spPr>
          <a:xfrm>
            <a:off x="1350951" y="2939256"/>
            <a:ext cx="1662300" cy="47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solidFill>
                  <a:schemeClr val="lt1"/>
                </a:solidFill>
                <a:latin typeface="Barlow Light"/>
                <a:ea typeface="Barlow Light"/>
                <a:cs typeface="Barlow Light"/>
                <a:sym typeface="Barlow Light"/>
              </a:rPr>
              <a:t>Numpy</a:t>
            </a:r>
            <a:endParaRPr dirty="0">
              <a:solidFill>
                <a:schemeClr val="lt1"/>
              </a:solidFill>
              <a:latin typeface="Barlow Light"/>
              <a:ea typeface="Barlow Light"/>
              <a:cs typeface="Barlow Light"/>
              <a:sym typeface="Barlow Light"/>
            </a:endParaRPr>
          </a:p>
        </p:txBody>
      </p:sp>
      <p:cxnSp>
        <p:nvCxnSpPr>
          <p:cNvPr id="617" name="Google Shape;617;p24"/>
          <p:cNvCxnSpPr>
            <a:stCxn id="610" idx="2"/>
            <a:endCxn id="612" idx="0"/>
          </p:cNvCxnSpPr>
          <p:nvPr/>
        </p:nvCxnSpPr>
        <p:spPr>
          <a:xfrm rot="16200000" flipH="1">
            <a:off x="5666231" y="1270543"/>
            <a:ext cx="339593" cy="1826921"/>
          </a:xfrm>
          <a:prstGeom prst="bentConnector3">
            <a:avLst>
              <a:gd name="adj1" fmla="val 50000"/>
            </a:avLst>
          </a:prstGeom>
          <a:noFill/>
          <a:ln w="9525" cap="flat" cmpd="sng">
            <a:solidFill>
              <a:schemeClr val="lt2"/>
            </a:solidFill>
            <a:prstDash val="solid"/>
            <a:round/>
            <a:headEnd type="none" w="sm" len="sm"/>
            <a:tailEnd type="none" w="sm" len="sm"/>
          </a:ln>
        </p:spPr>
      </p:cxnSp>
      <p:cxnSp>
        <p:nvCxnSpPr>
          <p:cNvPr id="618" name="Google Shape;618;p24"/>
          <p:cNvCxnSpPr>
            <a:stCxn id="611" idx="0"/>
            <a:endCxn id="610" idx="2"/>
          </p:cNvCxnSpPr>
          <p:nvPr/>
        </p:nvCxnSpPr>
        <p:spPr>
          <a:xfrm rot="5400000" flipH="1" flipV="1">
            <a:off x="3839263" y="1270489"/>
            <a:ext cx="339585" cy="1827024"/>
          </a:xfrm>
          <a:prstGeom prst="bentConnector3">
            <a:avLst>
              <a:gd name="adj1" fmla="val 50000"/>
            </a:avLst>
          </a:prstGeom>
          <a:noFill/>
          <a:ln w="9525" cap="flat" cmpd="sng">
            <a:solidFill>
              <a:schemeClr val="lt2"/>
            </a:solidFill>
            <a:prstDash val="solid"/>
            <a:round/>
            <a:headEnd type="none" w="sm" len="sm"/>
            <a:tailEnd type="none" w="sm" len="sm"/>
          </a:ln>
        </p:spPr>
      </p:cxnSp>
      <p:sp>
        <p:nvSpPr>
          <p:cNvPr id="22" name="Google Shape;615;p24">
            <a:extLst>
              <a:ext uri="{FF2B5EF4-FFF2-40B4-BE49-F238E27FC236}">
                <a16:creationId xmlns:a16="http://schemas.microsoft.com/office/drawing/2014/main" id="{435690C4-F390-478A-8AB4-5CDB31312DD9}"/>
              </a:ext>
            </a:extLst>
          </p:cNvPr>
          <p:cNvSpPr/>
          <p:nvPr/>
        </p:nvSpPr>
        <p:spPr>
          <a:xfrm>
            <a:off x="1350951" y="3515903"/>
            <a:ext cx="1662300" cy="47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latin typeface="Barlow Light"/>
                <a:ea typeface="Barlow Light"/>
                <a:cs typeface="Barlow Light"/>
                <a:sym typeface="Barlow Light"/>
              </a:rPr>
              <a:t>Matplotlib</a:t>
            </a:r>
            <a:endParaRPr dirty="0">
              <a:solidFill>
                <a:schemeClr val="lt1"/>
              </a:solidFill>
              <a:latin typeface="Barlow Light"/>
              <a:ea typeface="Barlow Light"/>
              <a:cs typeface="Barlow Light"/>
              <a:sym typeface="Barlow Light"/>
            </a:endParaRPr>
          </a:p>
        </p:txBody>
      </p:sp>
      <p:sp>
        <p:nvSpPr>
          <p:cNvPr id="23" name="Google Shape;615;p24">
            <a:extLst>
              <a:ext uri="{FF2B5EF4-FFF2-40B4-BE49-F238E27FC236}">
                <a16:creationId xmlns:a16="http://schemas.microsoft.com/office/drawing/2014/main" id="{A37CF177-0B9D-45CD-BB07-91A4E9BEF441}"/>
              </a:ext>
            </a:extLst>
          </p:cNvPr>
          <p:cNvSpPr/>
          <p:nvPr/>
        </p:nvSpPr>
        <p:spPr>
          <a:xfrm>
            <a:off x="3177917" y="3521274"/>
            <a:ext cx="1662300" cy="47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solidFill>
                  <a:schemeClr val="lt1"/>
                </a:solidFill>
                <a:latin typeface="Barlow Light"/>
                <a:ea typeface="Barlow Light"/>
                <a:cs typeface="Barlow Light"/>
                <a:sym typeface="Barlow Light"/>
              </a:rPr>
              <a:t>Tweepy</a:t>
            </a:r>
            <a:endParaRPr dirty="0">
              <a:solidFill>
                <a:schemeClr val="lt1"/>
              </a:solidFill>
              <a:latin typeface="Barlow Light"/>
              <a:ea typeface="Barlow Light"/>
              <a:cs typeface="Barlow Light"/>
              <a:sym typeface="Barlow Light"/>
            </a:endParaRPr>
          </a:p>
        </p:txBody>
      </p:sp>
      <p:sp>
        <p:nvSpPr>
          <p:cNvPr id="24" name="Google Shape;615;p24">
            <a:extLst>
              <a:ext uri="{FF2B5EF4-FFF2-40B4-BE49-F238E27FC236}">
                <a16:creationId xmlns:a16="http://schemas.microsoft.com/office/drawing/2014/main" id="{F2A60CFE-5743-4E52-8571-AF49D00DD9AE}"/>
              </a:ext>
            </a:extLst>
          </p:cNvPr>
          <p:cNvSpPr/>
          <p:nvPr/>
        </p:nvSpPr>
        <p:spPr>
          <a:xfrm>
            <a:off x="1350951" y="4092550"/>
            <a:ext cx="1662300" cy="47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latin typeface="Barlow Light"/>
                <a:ea typeface="Barlow Light"/>
                <a:cs typeface="Barlow Light"/>
                <a:sym typeface="Barlow Light"/>
              </a:rPr>
              <a:t>Pandas</a:t>
            </a:r>
            <a:endParaRPr dirty="0">
              <a:solidFill>
                <a:schemeClr val="lt1"/>
              </a:solidFill>
              <a:latin typeface="Barlow Light"/>
              <a:ea typeface="Barlow Light"/>
              <a:cs typeface="Barlow Light"/>
              <a:sym typeface="Barlow Light"/>
            </a:endParaRPr>
          </a:p>
        </p:txBody>
      </p:sp>
      <p:sp>
        <p:nvSpPr>
          <p:cNvPr id="25" name="Google Shape;615;p24">
            <a:extLst>
              <a:ext uri="{FF2B5EF4-FFF2-40B4-BE49-F238E27FC236}">
                <a16:creationId xmlns:a16="http://schemas.microsoft.com/office/drawing/2014/main" id="{50AD18A9-0539-4974-91B8-A0851E720E68}"/>
              </a:ext>
            </a:extLst>
          </p:cNvPr>
          <p:cNvSpPr/>
          <p:nvPr/>
        </p:nvSpPr>
        <p:spPr>
          <a:xfrm>
            <a:off x="3177917" y="4092550"/>
            <a:ext cx="1662300" cy="47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latin typeface="Barlow Light"/>
                <a:ea typeface="Barlow Light"/>
                <a:cs typeface="Barlow Light"/>
                <a:sym typeface="Barlow Light"/>
              </a:rPr>
              <a:t>TDA</a:t>
            </a:r>
            <a:endParaRPr dirty="0">
              <a:solidFill>
                <a:schemeClr val="lt1"/>
              </a:solidFill>
              <a:latin typeface="Barlow Light"/>
              <a:ea typeface="Barlow Light"/>
              <a:cs typeface="Barlow Light"/>
              <a:sym typeface="Barlow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C3473-F4AB-4752-B421-483A3315BCB1}"/>
              </a:ext>
            </a:extLst>
          </p:cNvPr>
          <p:cNvSpPr>
            <a:spLocks noGrp="1"/>
          </p:cNvSpPr>
          <p:nvPr>
            <p:ph type="title"/>
          </p:nvPr>
        </p:nvSpPr>
        <p:spPr/>
        <p:txBody>
          <a:bodyPr/>
          <a:lstStyle/>
          <a:p>
            <a:r>
              <a:rPr lang="en-US" dirty="0"/>
              <a:t>Technology Stack and Dependencies</a:t>
            </a:r>
            <a:endParaRPr lang="en-IN" dirty="0"/>
          </a:p>
        </p:txBody>
      </p:sp>
      <p:sp>
        <p:nvSpPr>
          <p:cNvPr id="3" name="Text Placeholder 2">
            <a:extLst>
              <a:ext uri="{FF2B5EF4-FFF2-40B4-BE49-F238E27FC236}">
                <a16:creationId xmlns:a16="http://schemas.microsoft.com/office/drawing/2014/main" id="{2C427B32-4456-4C32-96F6-DDF015B65EF3}"/>
              </a:ext>
            </a:extLst>
          </p:cNvPr>
          <p:cNvSpPr>
            <a:spLocks noGrp="1"/>
          </p:cNvSpPr>
          <p:nvPr>
            <p:ph type="body" idx="1"/>
          </p:nvPr>
        </p:nvSpPr>
        <p:spPr>
          <a:xfrm>
            <a:off x="1172650" y="1599700"/>
            <a:ext cx="7331604" cy="3543800"/>
          </a:xfrm>
        </p:spPr>
        <p:txBody>
          <a:bodyPr/>
          <a:lstStyle/>
          <a:p>
            <a:r>
              <a:rPr lang="en-US" dirty="0"/>
              <a:t>Python (</a:t>
            </a:r>
            <a:r>
              <a:rPr lang="en-IN" dirty="0">
                <a:hlinkClick r:id="rId2"/>
              </a:rPr>
              <a:t>https://www.python.org/</a:t>
            </a:r>
            <a:r>
              <a:rPr lang="en-US" dirty="0"/>
              <a:t>)</a:t>
            </a:r>
          </a:p>
          <a:p>
            <a:r>
              <a:rPr lang="en-US" dirty="0" err="1"/>
              <a:t>Aylien</a:t>
            </a:r>
            <a:r>
              <a:rPr lang="en-US" dirty="0"/>
              <a:t>-API (</a:t>
            </a:r>
            <a:r>
              <a:rPr lang="en-IN" dirty="0">
                <a:hlinkClick r:id="rId3"/>
              </a:rPr>
              <a:t>https://aylien.com/</a:t>
            </a:r>
            <a:r>
              <a:rPr lang="en-US" dirty="0"/>
              <a:t>)</a:t>
            </a:r>
          </a:p>
          <a:p>
            <a:r>
              <a:rPr lang="en-US" dirty="0" err="1"/>
              <a:t>Numpy</a:t>
            </a:r>
            <a:r>
              <a:rPr lang="en-US" dirty="0"/>
              <a:t> (</a:t>
            </a:r>
            <a:r>
              <a:rPr lang="en-IN" dirty="0">
                <a:hlinkClick r:id="rId4"/>
              </a:rPr>
              <a:t>https://numpy.org/</a:t>
            </a:r>
            <a:r>
              <a:rPr lang="en-US" dirty="0"/>
              <a:t>)</a:t>
            </a:r>
          </a:p>
          <a:p>
            <a:r>
              <a:rPr lang="en-US" dirty="0" err="1"/>
              <a:t>Scipy</a:t>
            </a:r>
            <a:r>
              <a:rPr lang="en-US" dirty="0"/>
              <a:t> (</a:t>
            </a:r>
            <a:r>
              <a:rPr lang="en-IN" dirty="0">
                <a:hlinkClick r:id="rId5"/>
              </a:rPr>
              <a:t>https://www.scipy.org/</a:t>
            </a:r>
            <a:r>
              <a:rPr lang="en-US" dirty="0"/>
              <a:t>)</a:t>
            </a:r>
          </a:p>
          <a:p>
            <a:r>
              <a:rPr lang="en-IN" dirty="0"/>
              <a:t>Matplotlib (</a:t>
            </a:r>
            <a:r>
              <a:rPr lang="en-IN" dirty="0">
                <a:hlinkClick r:id="rId6"/>
              </a:rPr>
              <a:t>https://matplotlib.org/</a:t>
            </a:r>
            <a:r>
              <a:rPr lang="en-IN" dirty="0"/>
              <a:t>)</a:t>
            </a:r>
          </a:p>
          <a:p>
            <a:r>
              <a:rPr lang="en-IN" dirty="0"/>
              <a:t>Pandas (</a:t>
            </a:r>
            <a:r>
              <a:rPr lang="en-IN" dirty="0">
                <a:hlinkClick r:id="rId7"/>
              </a:rPr>
              <a:t>https://pandas.pydata.org/</a:t>
            </a:r>
            <a:r>
              <a:rPr lang="en-IN" dirty="0"/>
              <a:t>)</a:t>
            </a:r>
          </a:p>
          <a:p>
            <a:r>
              <a:rPr lang="en-IN" dirty="0" err="1"/>
              <a:t>Tweepy</a:t>
            </a:r>
            <a:r>
              <a:rPr lang="en-IN" dirty="0"/>
              <a:t> (</a:t>
            </a:r>
            <a:r>
              <a:rPr lang="en-IN" dirty="0">
                <a:hlinkClick r:id="rId8"/>
              </a:rPr>
              <a:t>https://www.tweepy.org/</a:t>
            </a:r>
            <a:r>
              <a:rPr lang="en-IN" dirty="0"/>
              <a:t>)</a:t>
            </a:r>
          </a:p>
          <a:p>
            <a:r>
              <a:rPr lang="en-IN" dirty="0"/>
              <a:t>Twitter </a:t>
            </a:r>
            <a:r>
              <a:rPr lang="en-IN" dirty="0" err="1"/>
              <a:t>Developmenmt</a:t>
            </a:r>
            <a:r>
              <a:rPr lang="en-IN" dirty="0"/>
              <a:t> API (</a:t>
            </a:r>
            <a:r>
              <a:rPr lang="en-IN" dirty="0">
                <a:hlinkClick r:id="rId9"/>
              </a:rPr>
              <a:t>https://developer.twitter.com/</a:t>
            </a:r>
            <a:r>
              <a:rPr lang="en-IN" dirty="0"/>
              <a:t>)</a:t>
            </a:r>
          </a:p>
        </p:txBody>
      </p:sp>
      <p:sp>
        <p:nvSpPr>
          <p:cNvPr id="5" name="Slide Number Placeholder 4">
            <a:extLst>
              <a:ext uri="{FF2B5EF4-FFF2-40B4-BE49-F238E27FC236}">
                <a16:creationId xmlns:a16="http://schemas.microsoft.com/office/drawing/2014/main" id="{7C9A3220-8E34-42FE-9C4A-8CBE1817E4D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421006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14"/>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Working</a:t>
            </a:r>
            <a:endParaRPr dirty="0"/>
          </a:p>
        </p:txBody>
      </p:sp>
      <p:sp>
        <p:nvSpPr>
          <p:cNvPr id="524" name="Google Shape;524;p14"/>
          <p:cNvSpPr txBox="1">
            <a:spLocks noGrp="1"/>
          </p:cNvSpPr>
          <p:nvPr>
            <p:ph type="body" idx="2"/>
          </p:nvPr>
        </p:nvSpPr>
        <p:spPr>
          <a:xfrm>
            <a:off x="988500" y="1573619"/>
            <a:ext cx="7515900" cy="2605006"/>
          </a:xfrm>
          <a:prstGeom prst="rect">
            <a:avLst/>
          </a:prstGeom>
        </p:spPr>
        <p:txBody>
          <a:bodyPr spcFirstLastPara="1" wrap="square" lIns="0" tIns="0" rIns="0" bIns="0" anchor="t" anchorCtr="0">
            <a:noAutofit/>
          </a:bodyPr>
          <a:lstStyle/>
          <a:p>
            <a:pPr marL="0" lvl="0" indent="0" algn="ctr">
              <a:spcBef>
                <a:spcPts val="0"/>
              </a:spcBef>
              <a:buNone/>
            </a:pPr>
            <a:endParaRPr lang="en-US" dirty="0"/>
          </a:p>
          <a:p>
            <a:pPr marL="342900" indent="-342900" algn="ctr">
              <a:spcBef>
                <a:spcPts val="0"/>
              </a:spcBef>
            </a:pPr>
            <a:r>
              <a:rPr lang="en-US" dirty="0"/>
              <a:t>The first part of the project is a sentiment </a:t>
            </a:r>
            <a:r>
              <a:rPr lang="en-US" dirty="0" err="1"/>
              <a:t>analyser</a:t>
            </a:r>
            <a:r>
              <a:rPr lang="en-US" dirty="0"/>
              <a:t>. Built on the </a:t>
            </a:r>
            <a:r>
              <a:rPr lang="en-US" dirty="0" err="1"/>
              <a:t>Aylien</a:t>
            </a:r>
            <a:r>
              <a:rPr lang="en-US" dirty="0"/>
              <a:t> API using Python, the project uses Machine Learning to provide a polarity for a given query which is of three types - Positive, Negative and Neutral.</a:t>
            </a:r>
          </a:p>
          <a:p>
            <a:pPr marL="342900" indent="-342900" algn="ctr">
              <a:spcBef>
                <a:spcPts val="0"/>
              </a:spcBef>
            </a:pPr>
            <a:r>
              <a:rPr lang="en-US" dirty="0"/>
              <a:t>If the polarity of a query is negative, it is deemed unsuitable and struck out. </a:t>
            </a:r>
          </a:p>
          <a:p>
            <a:pPr marL="0" lvl="0" indent="0" algn="ctr">
              <a:spcBef>
                <a:spcPts val="0"/>
              </a:spcBef>
              <a:buNone/>
            </a:pPr>
            <a:endParaRPr lang="en-US" dirty="0">
              <a:solidFill>
                <a:schemeClr val="dk2"/>
              </a:solidFill>
            </a:endParaRPr>
          </a:p>
          <a:p>
            <a:pPr marL="0" lvl="0" indent="0" algn="ctr">
              <a:spcBef>
                <a:spcPts val="0"/>
              </a:spcBef>
              <a:buNone/>
            </a:pPr>
            <a:r>
              <a:rPr lang="en-IN" dirty="0">
                <a:hlinkClick r:id="rId3"/>
              </a:rPr>
              <a:t>https://github.com/rajdas2001/Sentiment-Analyser</a:t>
            </a:r>
            <a:endParaRPr lang="en-IN" dirty="0"/>
          </a:p>
          <a:p>
            <a:pPr marL="0" lvl="0" indent="0" algn="ctr">
              <a:spcBef>
                <a:spcPts val="0"/>
              </a:spcBef>
              <a:buNone/>
            </a:pPr>
            <a:endParaRPr lang="en-IN" dirty="0">
              <a:solidFill>
                <a:schemeClr val="dk2"/>
              </a:solidFill>
            </a:endParaRPr>
          </a:p>
          <a:p>
            <a:pPr marL="0" lvl="0" indent="0" algn="ctr">
              <a:spcBef>
                <a:spcPts val="0"/>
              </a:spcBef>
              <a:buNone/>
            </a:pPr>
            <a:endParaRPr dirty="0">
              <a:solidFill>
                <a:schemeClr val="dk2"/>
              </a:solidFill>
            </a:endParaRPr>
          </a:p>
        </p:txBody>
      </p:sp>
      <p:sp>
        <p:nvSpPr>
          <p:cNvPr id="525" name="Google Shape;525;p1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930103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1" name="Google Shape;741;p3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grpSp>
        <p:nvGrpSpPr>
          <p:cNvPr id="742" name="Google Shape;742;p34"/>
          <p:cNvGrpSpPr/>
          <p:nvPr/>
        </p:nvGrpSpPr>
        <p:grpSpPr>
          <a:xfrm>
            <a:off x="3933249" y="1241129"/>
            <a:ext cx="4542205" cy="2661224"/>
            <a:chOff x="1177450" y="241631"/>
            <a:chExt cx="6173152" cy="3616776"/>
          </a:xfrm>
        </p:grpSpPr>
        <p:sp>
          <p:nvSpPr>
            <p:cNvPr id="743" name="Google Shape;743;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6666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47" name="Google Shape;747;p34"/>
          <p:cNvSpPr txBox="1">
            <a:spLocks noGrp="1"/>
          </p:cNvSpPr>
          <p:nvPr>
            <p:ph type="body" idx="4294967295"/>
          </p:nvPr>
        </p:nvSpPr>
        <p:spPr>
          <a:xfrm>
            <a:off x="1277293" y="373700"/>
            <a:ext cx="2499600" cy="43965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US" sz="2000" dirty="0"/>
              <a:t>Graphical Interface</a:t>
            </a:r>
            <a:endParaRPr sz="2000" dirty="0"/>
          </a:p>
        </p:txBody>
      </p:sp>
      <p:pic>
        <p:nvPicPr>
          <p:cNvPr id="10" name="Picture 9">
            <a:extLst>
              <a:ext uri="{FF2B5EF4-FFF2-40B4-BE49-F238E27FC236}">
                <a16:creationId xmlns:a16="http://schemas.microsoft.com/office/drawing/2014/main" id="{14B81444-542A-4E7C-88DA-C47726D129BE}"/>
              </a:ext>
            </a:extLst>
          </p:cNvPr>
          <p:cNvPicPr>
            <a:picLocks noChangeAspect="1"/>
          </p:cNvPicPr>
          <p:nvPr/>
        </p:nvPicPr>
        <p:blipFill>
          <a:blip r:embed="rId3"/>
          <a:stretch>
            <a:fillRect/>
          </a:stretch>
        </p:blipFill>
        <p:spPr>
          <a:xfrm>
            <a:off x="4465350" y="1438710"/>
            <a:ext cx="3501980" cy="214159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C9CCF-E2DF-47C5-B183-34462DFB37E6}"/>
              </a:ext>
            </a:extLst>
          </p:cNvPr>
          <p:cNvSpPr>
            <a:spLocks noGrp="1"/>
          </p:cNvSpPr>
          <p:nvPr>
            <p:ph type="title"/>
          </p:nvPr>
        </p:nvSpPr>
        <p:spPr/>
        <p:txBody>
          <a:bodyPr/>
          <a:lstStyle/>
          <a:p>
            <a:r>
              <a:rPr lang="en-US" dirty="0"/>
              <a:t>Images</a:t>
            </a:r>
            <a:endParaRPr lang="en-IN" dirty="0"/>
          </a:p>
        </p:txBody>
      </p:sp>
      <p:pic>
        <p:nvPicPr>
          <p:cNvPr id="6" name="Picture 5">
            <a:extLst>
              <a:ext uri="{FF2B5EF4-FFF2-40B4-BE49-F238E27FC236}">
                <a16:creationId xmlns:a16="http://schemas.microsoft.com/office/drawing/2014/main" id="{E5388F1C-D9AF-4AA8-83A3-AD27C143401B}"/>
              </a:ext>
            </a:extLst>
          </p:cNvPr>
          <p:cNvPicPr>
            <a:picLocks noChangeAspect="1"/>
          </p:cNvPicPr>
          <p:nvPr/>
        </p:nvPicPr>
        <p:blipFill>
          <a:blip r:embed="rId2"/>
          <a:stretch>
            <a:fillRect/>
          </a:stretch>
        </p:blipFill>
        <p:spPr>
          <a:xfrm>
            <a:off x="665179" y="1417674"/>
            <a:ext cx="7839075" cy="3732793"/>
          </a:xfrm>
          <a:prstGeom prst="rect">
            <a:avLst/>
          </a:prstGeom>
        </p:spPr>
      </p:pic>
      <p:sp>
        <p:nvSpPr>
          <p:cNvPr id="5" name="Slide Number Placeholder 4">
            <a:extLst>
              <a:ext uri="{FF2B5EF4-FFF2-40B4-BE49-F238E27FC236}">
                <a16:creationId xmlns:a16="http://schemas.microsoft.com/office/drawing/2014/main" id="{B54287BC-5562-43ED-8E85-EEA4F34B8D9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705598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A4894-3547-4178-8B91-D1C0AAE2E2BB}"/>
              </a:ext>
            </a:extLst>
          </p:cNvPr>
          <p:cNvSpPr>
            <a:spLocks noGrp="1"/>
          </p:cNvSpPr>
          <p:nvPr>
            <p:ph type="title"/>
          </p:nvPr>
        </p:nvSpPr>
        <p:spPr/>
        <p:txBody>
          <a:bodyPr/>
          <a:lstStyle/>
          <a:p>
            <a:r>
              <a:rPr lang="en-US" dirty="0"/>
              <a:t>Working</a:t>
            </a:r>
            <a:endParaRPr lang="en-IN" dirty="0"/>
          </a:p>
        </p:txBody>
      </p:sp>
      <p:sp>
        <p:nvSpPr>
          <p:cNvPr id="3" name="Text Placeholder 2">
            <a:extLst>
              <a:ext uri="{FF2B5EF4-FFF2-40B4-BE49-F238E27FC236}">
                <a16:creationId xmlns:a16="http://schemas.microsoft.com/office/drawing/2014/main" id="{8036C0FE-4EEF-44B1-A7B0-3A4C821FF95B}"/>
              </a:ext>
            </a:extLst>
          </p:cNvPr>
          <p:cNvSpPr>
            <a:spLocks noGrp="1"/>
          </p:cNvSpPr>
          <p:nvPr>
            <p:ph type="body" idx="1"/>
          </p:nvPr>
        </p:nvSpPr>
        <p:spPr>
          <a:xfrm>
            <a:off x="1172650" y="1599700"/>
            <a:ext cx="7205806" cy="2890200"/>
          </a:xfrm>
        </p:spPr>
        <p:txBody>
          <a:bodyPr/>
          <a:lstStyle/>
          <a:p>
            <a:r>
              <a:rPr lang="en-US" dirty="0"/>
              <a:t>The second part of the project is for Brand/Product Analysis and is based on the previously discussed model. Here, instead of taking queries from the user, it takes data from social media platforms like Twitter, analyses them, creates CSV file and then provides a pie chart of the sentiments for the same. </a:t>
            </a:r>
            <a:endParaRPr lang="en-IN" dirty="0"/>
          </a:p>
        </p:txBody>
      </p:sp>
      <p:sp>
        <p:nvSpPr>
          <p:cNvPr id="5" name="Slide Number Placeholder 4">
            <a:extLst>
              <a:ext uri="{FF2B5EF4-FFF2-40B4-BE49-F238E27FC236}">
                <a16:creationId xmlns:a16="http://schemas.microsoft.com/office/drawing/2014/main" id="{56082CA3-9B59-4F22-AF58-B7B4AAFF907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33687622"/>
      </p:ext>
    </p:extLst>
  </p:cSld>
  <p:clrMapOvr>
    <a:masterClrMapping/>
  </p:clrMapOvr>
</p:sld>
</file>

<file path=ppt/theme/theme1.xml><?xml version="1.0" encoding="utf-8"?>
<a:theme xmlns:a="http://schemas.openxmlformats.org/drawingml/2006/main"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555</TotalTime>
  <Words>623</Words>
  <Application>Microsoft Office PowerPoint</Application>
  <PresentationFormat>On-screen Show (16:9)</PresentationFormat>
  <Paragraphs>81</Paragraphs>
  <Slides>19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vt:lpstr>
      <vt:lpstr>Roboto</vt:lpstr>
      <vt:lpstr>Barlow SemiBold</vt:lpstr>
      <vt:lpstr>Arial</vt:lpstr>
      <vt:lpstr>Barlow</vt:lpstr>
      <vt:lpstr>Barlow Light</vt:lpstr>
      <vt:lpstr>Lodovico template</vt:lpstr>
      <vt:lpstr>Sentiment Analyser: Sentiment Analysis from text Analysis</vt:lpstr>
      <vt:lpstr>Statement of Problem</vt:lpstr>
      <vt:lpstr>Idea Description</vt:lpstr>
      <vt:lpstr>Technology Stack and Dependencies</vt:lpstr>
      <vt:lpstr>Technology Stack and Dependencies</vt:lpstr>
      <vt:lpstr>Working</vt:lpstr>
      <vt:lpstr>PowerPoint Presentation</vt:lpstr>
      <vt:lpstr>Images</vt:lpstr>
      <vt:lpstr>Working</vt:lpstr>
      <vt:lpstr>Our process is easy</vt:lpstr>
      <vt:lpstr>Flow Chart</vt:lpstr>
      <vt:lpstr>Images</vt:lpstr>
      <vt:lpstr>Images</vt:lpstr>
      <vt:lpstr>Future Work Plan</vt:lpstr>
      <vt:lpstr>Timeline</vt:lpstr>
      <vt:lpstr>Busines Model</vt:lpstr>
      <vt:lpstr>Model Canvas – Business Model</vt:lpstr>
      <vt:lpstr>Demo Time!</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Analyser</dc:title>
  <cp:lastModifiedBy>Raj Das</cp:lastModifiedBy>
  <cp:revision>20</cp:revision>
  <dcterms:modified xsi:type="dcterms:W3CDTF">2020-06-20T07:55:24Z</dcterms:modified>
</cp:coreProperties>
</file>