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4095" r:id="rId5"/>
    <p:sldId id="405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391AF-8792-403E-8137-45010231166A}" v="4" dt="2018-09-14T19:34:03.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8" d="100"/>
          <a:sy n="88" d="100"/>
        </p:scale>
        <p:origin x="33" y="2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E856A-6CB6-40DD-8E74-9E0DBBA7A19E}" type="datetimeFigureOut">
              <a:rPr lang="en-US" smtClean="0"/>
              <a:t>9/25/2018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9755D-C206-48AE-9E8F-8881B224EB40}" type="slidenum">
              <a:rPr lang="en-US" smtClean="0"/>
              <a:t>‹#›</a:t>
            </a:fld>
            <a:endParaRPr lang="en-US"/>
          </a:p>
        </p:txBody>
      </p:sp>
    </p:spTree>
    <p:extLst>
      <p:ext uri="{BB962C8B-B14F-4D97-AF65-F5344CB8AC3E}">
        <p14:creationId xmlns:p14="http://schemas.microsoft.com/office/powerpoint/2010/main" val="852920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Co-Selling requires great partnership and collaboration. Over time, we have learned there are very specific strategies and tactics that create a winning Co-Selling formula. Here are six tips and best practices that our field sales and partner teams have learned.</a:t>
            </a:r>
          </a:p>
          <a:p>
            <a:r>
              <a:rPr lang="en-US"/>
              <a:t> </a:t>
            </a:r>
          </a:p>
          <a:p>
            <a:pPr lvl="0"/>
            <a:r>
              <a:rPr lang="en-US" b="1"/>
              <a:t>Relevant Case Studies: </a:t>
            </a:r>
            <a:r>
              <a:rPr lang="en-US"/>
              <a:t>Customers really pay attention when there is a concrete example of another customers success with the solution. Preferably a case study like the customer/target audience. This is particularly relevant to land successfully in a specific industry or with a decision maker.</a:t>
            </a:r>
          </a:p>
          <a:p>
            <a:pPr lvl="0"/>
            <a:r>
              <a:rPr lang="en-US" b="1"/>
              <a:t>Clarity on target audience and messaging: </a:t>
            </a:r>
            <a:r>
              <a:rPr lang="en-US"/>
              <a:t>We all want to win every deal, but let’s pick a target audience and develop a messaging framework which will get us started on this journey. Make sure you clearly explain how your solution differentiates you from our competitors. Similarly, be clear with your ECM on what you need to succeed.</a:t>
            </a:r>
          </a:p>
          <a:p>
            <a:pPr lvl="0"/>
            <a:r>
              <a:rPr lang="en-US" b="1"/>
              <a:t>Balance direct and P2P Co-Sell activity: </a:t>
            </a:r>
            <a:r>
              <a:rPr lang="en-US"/>
              <a:t>Most successful GTM activities have involved both direct tactics as well as channel/partner tactics. </a:t>
            </a:r>
          </a:p>
          <a:p>
            <a:pPr lvl="0"/>
            <a:r>
              <a:rPr lang="en-US" b="1"/>
              <a:t>Microsoft seller-ready Co-Sell materials: </a:t>
            </a:r>
            <a:r>
              <a:rPr lang="en-US"/>
              <a:t>Equip the Microsoft sellers and partners with materials that reference our partnership and are customer facing. Also keep in mind where the nearest Microsoft Technology Center is and how to best leverage that for your company and with key customers.</a:t>
            </a:r>
          </a:p>
          <a:p>
            <a:pPr lvl="0"/>
            <a:r>
              <a:rPr lang="en-US" b="1"/>
              <a:t>Goal alignment and seller relationship is key: </a:t>
            </a:r>
            <a:r>
              <a:rPr lang="en-US"/>
              <a:t>Build specific seller relationships. Find out about their goals and be clear about what’s in it for them.</a:t>
            </a:r>
          </a:p>
          <a:p>
            <a:pPr lvl="0"/>
            <a:r>
              <a:rPr lang="en-US" b="1"/>
              <a:t>Understand the Microsoft Sales Process:</a:t>
            </a:r>
            <a:r>
              <a:rPr lang="en-US"/>
              <a:t> By knowing how the Microsoft Sales Process works, you as a Co-Seller can better evaluate your customers’ prospects and how to communicate that back to your Microsoft ECM.</a:t>
            </a:r>
          </a:p>
        </p:txBody>
      </p:sp>
      <p:sp>
        <p:nvSpPr>
          <p:cNvPr id="4" name="Header Placeholder 3"/>
          <p:cNvSpPr>
            <a:spLocks noGrp="1"/>
          </p:cNvSpPr>
          <p:nvPr>
            <p:ph type="hdr" sz="quarter" idx="10"/>
          </p:nvPr>
        </p:nvSpPr>
        <p:spPr/>
        <p:txBody>
          <a:bodyPr/>
          <a:lstStyle/>
          <a:p>
            <a:pPr defTabSz="931774">
              <a:defRPr/>
            </a:pPr>
            <a:r>
              <a:rPr lang="en-US" sz="1800" kern="0">
                <a:solidFill>
                  <a:prstClr val="black"/>
                </a:solidFill>
                <a:latin typeface="Calibri"/>
              </a:rPr>
              <a:t>PRISM FY16</a:t>
            </a:r>
          </a:p>
        </p:txBody>
      </p:sp>
      <p:sp>
        <p:nvSpPr>
          <p:cNvPr id="5" name="Footer Placeholder 4"/>
          <p:cNvSpPr>
            <a:spLocks noGrp="1"/>
          </p:cNvSpPr>
          <p:nvPr>
            <p:ph type="ftr" sz="quarter" idx="11"/>
          </p:nvPr>
        </p:nvSpPr>
        <p:spPr/>
        <p:txBody>
          <a:bodyPr/>
          <a:lstStyle/>
          <a:p>
            <a:pPr marL="0" defTabSz="949113"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31774">
              <a:defRPr/>
            </a:pPr>
            <a:fld id="{38EEC551-8CDA-4EB6-89BB-2A86C9F091C8}" type="datetime8">
              <a:rPr lang="en-US" sz="1800" kern="0">
                <a:solidFill>
                  <a:prstClr val="black"/>
                </a:solidFill>
                <a:latin typeface="Calibri"/>
              </a:rPr>
              <a:pPr defTabSz="931774">
                <a:defRPr/>
              </a:pPr>
              <a:t>9/25/2018 8:48 AM</a:t>
            </a:fld>
            <a:endParaRPr lang="en-US" sz="1800" kern="0">
              <a:solidFill>
                <a:prstClr val="black"/>
              </a:solidFill>
              <a:latin typeface="Calibri"/>
            </a:endParaRPr>
          </a:p>
        </p:txBody>
      </p:sp>
      <p:sp>
        <p:nvSpPr>
          <p:cNvPr id="7" name="Slide Number Placeholder 6"/>
          <p:cNvSpPr>
            <a:spLocks noGrp="1"/>
          </p:cNvSpPr>
          <p:nvPr>
            <p:ph type="sldNum" sz="quarter" idx="13"/>
          </p:nvPr>
        </p:nvSpPr>
        <p:spPr/>
        <p:txBody>
          <a:bodyPr/>
          <a:lstStyle/>
          <a:p>
            <a:pPr defTabSz="931774">
              <a:defRPr/>
            </a:pPr>
            <a:fld id="{B4008EB6-D09E-4580-8CD6-DDB14511944F}" type="slidenum">
              <a:rPr lang="en-US" sz="1800" kern="0">
                <a:solidFill>
                  <a:prstClr val="black"/>
                </a:solidFill>
                <a:latin typeface="Calibri"/>
              </a:rPr>
              <a:pPr defTabSz="931774">
                <a:defRPr/>
              </a:pPr>
              <a:t>1</a:t>
            </a:fld>
            <a:endParaRPr lang="en-US" sz="1800" kern="0">
              <a:solidFill>
                <a:prstClr val="black"/>
              </a:solidFill>
              <a:latin typeface="Calibri"/>
            </a:endParaRPr>
          </a:p>
        </p:txBody>
      </p:sp>
    </p:spTree>
    <p:extLst>
      <p:ext uri="{BB962C8B-B14F-4D97-AF65-F5344CB8AC3E}">
        <p14:creationId xmlns:p14="http://schemas.microsoft.com/office/powerpoint/2010/main" val="98793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150B-0028-44BD-BDE2-219BD09AF3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B3CEF2-EE3B-486D-B05D-7693E04DF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CB1B6-F9E0-4D15-A33D-3CFF93DC427A}"/>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5" name="Footer Placeholder 4">
            <a:extLst>
              <a:ext uri="{FF2B5EF4-FFF2-40B4-BE49-F238E27FC236}">
                <a16:creationId xmlns:a16="http://schemas.microsoft.com/office/drawing/2014/main" id="{877C34FC-0BE4-4020-9201-874108EC2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26AB2-2441-4A52-BB8E-992D14EFCDAD}"/>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270684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39E1-4500-495B-B59D-19CBB247A9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9C3145-F548-47C3-A046-546C7B1F35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70D4A-E3CC-43AC-9EC0-C6774BEFA3EE}"/>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5" name="Footer Placeholder 4">
            <a:extLst>
              <a:ext uri="{FF2B5EF4-FFF2-40B4-BE49-F238E27FC236}">
                <a16:creationId xmlns:a16="http://schemas.microsoft.com/office/drawing/2014/main" id="{D396EE31-3AD0-4991-A1C0-0B417672C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A96F2-5DC0-4098-B456-4609ECA7E786}"/>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31697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FAF26-75E6-4C45-94CE-3376F79591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A4338C-88C3-4EC3-A44A-A1CAD2D366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A89AC-B078-417A-887E-FB9151A07759}"/>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5" name="Footer Placeholder 4">
            <a:extLst>
              <a:ext uri="{FF2B5EF4-FFF2-40B4-BE49-F238E27FC236}">
                <a16:creationId xmlns:a16="http://schemas.microsoft.com/office/drawing/2014/main" id="{78B413A3-5ECE-4598-9E9A-64C32B027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0BA79-4548-4F9C-AFB0-94E9BA5706E4}"/>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224798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8F65-B6CF-47EE-930C-45EF4BDD7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7FA44-C635-4D97-9ED9-1F044AA027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B58E5-2410-4865-8F5D-194076BFB699}"/>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5" name="Footer Placeholder 4">
            <a:extLst>
              <a:ext uri="{FF2B5EF4-FFF2-40B4-BE49-F238E27FC236}">
                <a16:creationId xmlns:a16="http://schemas.microsoft.com/office/drawing/2014/main" id="{3A4FFCC4-70A7-42C2-9F9A-70000BF0E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4B597-7AB0-4803-AD4F-8C6B2AD7296D}"/>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122844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BFD8-4A98-4DAA-82BD-0C8A0F0DFC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702150-E185-4593-9907-77BC7376B3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EDBB9-4449-4249-ACE1-BD0611F9211B}"/>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5" name="Footer Placeholder 4">
            <a:extLst>
              <a:ext uri="{FF2B5EF4-FFF2-40B4-BE49-F238E27FC236}">
                <a16:creationId xmlns:a16="http://schemas.microsoft.com/office/drawing/2014/main" id="{A8923E44-C456-4565-A245-95CBD156B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1EA18-D159-4A83-A491-891BDD071C18}"/>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37934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2533-2E9E-40CF-BC41-477E7AFAD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E6534F-9298-4EE2-AF0F-C55B2FEF65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B9145-5A2F-4E6E-9F83-D98F55D379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C31DDD-77F2-48E8-9D5B-0327A0A09B9E}"/>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6" name="Footer Placeholder 5">
            <a:extLst>
              <a:ext uri="{FF2B5EF4-FFF2-40B4-BE49-F238E27FC236}">
                <a16:creationId xmlns:a16="http://schemas.microsoft.com/office/drawing/2014/main" id="{258B0853-BB8E-4CA7-866A-06C2B6C7A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83631-950E-4B5A-8277-A7B877F5CF4C}"/>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118776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0A1D-E0F5-4C8C-91D8-B5FFB4F967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B1064D-44DF-423A-A8CC-875605DB24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A6685B-80DB-4C5A-B982-7BF9C6511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9569F-57E5-46C6-A782-9B993A4E3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D7FF40-68C0-4BCA-B699-540F0216CC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DFC5F7-1FFB-42DD-8311-0C94FD1708D6}"/>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8" name="Footer Placeholder 7">
            <a:extLst>
              <a:ext uri="{FF2B5EF4-FFF2-40B4-BE49-F238E27FC236}">
                <a16:creationId xmlns:a16="http://schemas.microsoft.com/office/drawing/2014/main" id="{3C067D3F-0D54-48D1-A0CC-89B08DAA9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75E874-6384-41F5-AD8F-225EFA751971}"/>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402598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E53B-A1F9-4F18-A747-57BDFCFC82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264AF-F66C-4C90-AE00-4FA8BD1B3D4A}"/>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4" name="Footer Placeholder 3">
            <a:extLst>
              <a:ext uri="{FF2B5EF4-FFF2-40B4-BE49-F238E27FC236}">
                <a16:creationId xmlns:a16="http://schemas.microsoft.com/office/drawing/2014/main" id="{6B0AB802-18BE-4267-8D74-31BAB488E0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F03A5-5880-47E4-A76E-8E0D28E82D6F}"/>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10455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DA59AF-0AED-4E6C-94F8-830C6ED4ABFA}"/>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3" name="Footer Placeholder 2">
            <a:extLst>
              <a:ext uri="{FF2B5EF4-FFF2-40B4-BE49-F238E27FC236}">
                <a16:creationId xmlns:a16="http://schemas.microsoft.com/office/drawing/2014/main" id="{80625752-A858-4D99-B52E-251CDF2F71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486E0F-F155-4DF6-B866-7CD619687883}"/>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63380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06096-551F-4C9D-BA03-96EA6A454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DC9543-F445-4783-A3B6-8D9F06984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0F30A5-6F6B-4F99-AFBB-FEBB458FA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EBA75F-84EC-4037-8D57-E88575FEAE4B}"/>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6" name="Footer Placeholder 5">
            <a:extLst>
              <a:ext uri="{FF2B5EF4-FFF2-40B4-BE49-F238E27FC236}">
                <a16:creationId xmlns:a16="http://schemas.microsoft.com/office/drawing/2014/main" id="{7FD79D92-6B61-4E62-93B5-212D3F5F1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55D87-B382-4B91-A78E-1217D19374C7}"/>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43524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9DA6-367B-4253-B7E1-9169E52C6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41C29C-C4C1-477B-9688-FA4A2878D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97EF47-85C2-4CF3-8D51-2F2E0EB20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BB2F6-0F82-4A67-928B-651EAEC85E35}"/>
              </a:ext>
            </a:extLst>
          </p:cNvPr>
          <p:cNvSpPr>
            <a:spLocks noGrp="1"/>
          </p:cNvSpPr>
          <p:nvPr>
            <p:ph type="dt" sz="half" idx="10"/>
          </p:nvPr>
        </p:nvSpPr>
        <p:spPr/>
        <p:txBody>
          <a:bodyPr/>
          <a:lstStyle/>
          <a:p>
            <a:fld id="{8DE4B767-D9AC-464A-82EE-D9CEB272EC30}" type="datetimeFigureOut">
              <a:rPr lang="en-US" smtClean="0"/>
              <a:t>9/25/2018</a:t>
            </a:fld>
            <a:endParaRPr lang="en-US"/>
          </a:p>
        </p:txBody>
      </p:sp>
      <p:sp>
        <p:nvSpPr>
          <p:cNvPr id="6" name="Footer Placeholder 5">
            <a:extLst>
              <a:ext uri="{FF2B5EF4-FFF2-40B4-BE49-F238E27FC236}">
                <a16:creationId xmlns:a16="http://schemas.microsoft.com/office/drawing/2014/main" id="{47AA1877-A86F-47A3-A092-EB0C1F971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E860A-D7E0-4450-8E93-CAB35AE94780}"/>
              </a:ext>
            </a:extLst>
          </p:cNvPr>
          <p:cNvSpPr>
            <a:spLocks noGrp="1"/>
          </p:cNvSpPr>
          <p:nvPr>
            <p:ph type="sldNum" sz="quarter" idx="12"/>
          </p:nvPr>
        </p:nvSpPr>
        <p:spPr/>
        <p:txBody>
          <a:bodyPr/>
          <a:lstStyle/>
          <a:p>
            <a:fld id="{AFCA387D-EBCE-43E9-A4C6-E7D100110E6D}" type="slidenum">
              <a:rPr lang="en-US" smtClean="0"/>
              <a:t>‹#›</a:t>
            </a:fld>
            <a:endParaRPr lang="en-US"/>
          </a:p>
        </p:txBody>
      </p:sp>
    </p:spTree>
    <p:extLst>
      <p:ext uri="{BB962C8B-B14F-4D97-AF65-F5344CB8AC3E}">
        <p14:creationId xmlns:p14="http://schemas.microsoft.com/office/powerpoint/2010/main" val="217074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327EA-7C49-4F55-8EE6-419CB4791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A22600-ED01-4CFB-A7C8-3385DDCAC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12326-D7F2-4357-A6DF-069A51253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4B767-D9AC-464A-82EE-D9CEB272EC30}" type="datetimeFigureOut">
              <a:rPr lang="en-US" smtClean="0"/>
              <a:t>9/25/2018</a:t>
            </a:fld>
            <a:endParaRPr lang="en-US"/>
          </a:p>
        </p:txBody>
      </p:sp>
      <p:sp>
        <p:nvSpPr>
          <p:cNvPr id="5" name="Footer Placeholder 4">
            <a:extLst>
              <a:ext uri="{FF2B5EF4-FFF2-40B4-BE49-F238E27FC236}">
                <a16:creationId xmlns:a16="http://schemas.microsoft.com/office/drawing/2014/main" id="{DACBF65F-64F4-47C8-8FB0-31DB58810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F39B2F-D959-4A72-B5B7-710E23C2F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CA387D-EBCE-43E9-A4C6-E7D100110E6D}" type="slidenum">
              <a:rPr lang="en-US" smtClean="0"/>
              <a:t>‹#›</a:t>
            </a:fld>
            <a:endParaRPr lang="en-US"/>
          </a:p>
        </p:txBody>
      </p:sp>
    </p:spTree>
    <p:extLst>
      <p:ext uri="{BB962C8B-B14F-4D97-AF65-F5344CB8AC3E}">
        <p14:creationId xmlns:p14="http://schemas.microsoft.com/office/powerpoint/2010/main" val="2727727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E69F-2F72-45A0-ABBC-C2C1FE8D0ABA}"/>
              </a:ext>
            </a:extLst>
          </p:cNvPr>
          <p:cNvSpPr>
            <a:spLocks noGrp="1"/>
          </p:cNvSpPr>
          <p:nvPr>
            <p:ph type="title"/>
          </p:nvPr>
        </p:nvSpPr>
        <p:spPr>
          <a:xfrm>
            <a:off x="581489" y="468372"/>
            <a:ext cx="12040002" cy="389227"/>
          </a:xfrm>
        </p:spPr>
        <p:txBody>
          <a:bodyPr>
            <a:normAutofit fontScale="90000"/>
          </a:bodyPr>
          <a:lstStyle/>
          <a:p>
            <a:r>
              <a:rPr lang="en-US" dirty="0">
                <a:latin typeface="Segoe UI Semibold" panose="020B0702040204020203" pitchFamily="34" charset="0"/>
                <a:cs typeface="Segoe UI Semibold" panose="020B0702040204020203" pitchFamily="34" charset="0"/>
              </a:rPr>
              <a:t>Six steps to a successful Co-Selling partnership</a:t>
            </a:r>
          </a:p>
        </p:txBody>
      </p:sp>
      <p:grpSp>
        <p:nvGrpSpPr>
          <p:cNvPr id="35" name="Group 34">
            <a:extLst>
              <a:ext uri="{FF2B5EF4-FFF2-40B4-BE49-F238E27FC236}">
                <a16:creationId xmlns:a16="http://schemas.microsoft.com/office/drawing/2014/main" id="{668D3893-401E-48E6-A363-899B19C794E9}"/>
              </a:ext>
            </a:extLst>
          </p:cNvPr>
          <p:cNvGrpSpPr/>
          <p:nvPr/>
        </p:nvGrpSpPr>
        <p:grpSpPr>
          <a:xfrm>
            <a:off x="584613" y="4609808"/>
            <a:ext cx="11019778" cy="851604"/>
            <a:chOff x="533705" y="4665468"/>
            <a:chExt cx="11240748" cy="868680"/>
          </a:xfrm>
        </p:grpSpPr>
        <p:sp>
          <p:nvSpPr>
            <p:cNvPr id="74" name="Rectangle 73">
              <a:extLst>
                <a:ext uri="{FF2B5EF4-FFF2-40B4-BE49-F238E27FC236}">
                  <a16:creationId xmlns:a16="http://schemas.microsoft.com/office/drawing/2014/main" id="{E658B9C9-C763-4405-A775-7EAC4E722AB8}"/>
                </a:ext>
              </a:extLst>
            </p:cNvPr>
            <p:cNvSpPr/>
            <p:nvPr/>
          </p:nvSpPr>
          <p:spPr bwMode="auto">
            <a:xfrm>
              <a:off x="533705" y="4665468"/>
              <a:ext cx="11240748" cy="868680"/>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2034FC70-3922-49C9-A30B-D4356849391A}"/>
                </a:ext>
              </a:extLst>
            </p:cNvPr>
            <p:cNvSpPr/>
            <p:nvPr/>
          </p:nvSpPr>
          <p:spPr>
            <a:xfrm>
              <a:off x="1682253" y="4848970"/>
              <a:ext cx="1371600" cy="501676"/>
            </a:xfrm>
            <a:prstGeom prst="rect">
              <a:avLst/>
            </a:prstGeom>
          </p:spPr>
          <p:txBody>
            <a:bodyPr wrap="square" lIns="0" anchor="ctr">
              <a:spAutoFit/>
            </a:bodyPr>
            <a:lstStyle/>
            <a:p>
              <a:pPr marL="28005" lvl="2" defTabSz="913898" fontAlgn="base">
                <a:lnSpc>
                  <a:spcPct val="95000"/>
                </a:lnSpc>
                <a:spcBef>
                  <a:spcPts val="588"/>
                </a:spcBef>
                <a:spcAft>
                  <a:spcPct val="0"/>
                </a:spcAft>
              </a:pPr>
              <a:r>
                <a:rPr lang="en-US" sz="1372" b="1" spc="10">
                  <a:gradFill>
                    <a:gsLst>
                      <a:gs pos="0">
                        <a:schemeClr val="bg2"/>
                      </a:gs>
                      <a:gs pos="100000">
                        <a:schemeClr val="bg2"/>
                      </a:gs>
                    </a:gsLst>
                    <a:lin ang="5400000" scaled="0"/>
                  </a:gradFill>
                  <a:latin typeface="Segoe UI"/>
                  <a:cs typeface="Segoe UI Semilight" panose="020B0402040204020203" pitchFamily="34" charset="0"/>
                </a:rPr>
                <a:t>Relevant </a:t>
              </a:r>
              <a:br>
                <a:rPr lang="en-US" sz="1372" b="1" spc="10">
                  <a:gradFill>
                    <a:gsLst>
                      <a:gs pos="0">
                        <a:schemeClr val="bg2"/>
                      </a:gs>
                      <a:gs pos="100000">
                        <a:schemeClr val="bg2"/>
                      </a:gs>
                    </a:gsLst>
                    <a:lin ang="5400000" scaled="0"/>
                  </a:gradFill>
                  <a:latin typeface="Segoe UI"/>
                  <a:cs typeface="Segoe UI Semilight" panose="020B0402040204020203" pitchFamily="34" charset="0"/>
                </a:rPr>
              </a:br>
              <a:r>
                <a:rPr lang="en-US" sz="1372" b="1" spc="10">
                  <a:gradFill>
                    <a:gsLst>
                      <a:gs pos="0">
                        <a:schemeClr val="bg2"/>
                      </a:gs>
                      <a:gs pos="100000">
                        <a:schemeClr val="bg2"/>
                      </a:gs>
                    </a:gsLst>
                    <a:lin ang="5400000" scaled="0"/>
                  </a:gradFill>
                  <a:latin typeface="Segoe UI"/>
                  <a:cs typeface="Segoe UI Semilight" panose="020B0402040204020203" pitchFamily="34" charset="0"/>
                </a:rPr>
                <a:t>Case Studies</a:t>
              </a:r>
            </a:p>
          </p:txBody>
        </p:sp>
        <p:sp>
          <p:nvSpPr>
            <p:cNvPr id="50" name="Rectangle 49">
              <a:extLst>
                <a:ext uri="{FF2B5EF4-FFF2-40B4-BE49-F238E27FC236}">
                  <a16:creationId xmlns:a16="http://schemas.microsoft.com/office/drawing/2014/main" id="{C75A2B1E-B2B4-4A61-A458-DA3583448AE3}"/>
                </a:ext>
              </a:extLst>
            </p:cNvPr>
            <p:cNvSpPr/>
            <p:nvPr/>
          </p:nvSpPr>
          <p:spPr>
            <a:xfrm>
              <a:off x="4085264" y="4790493"/>
              <a:ext cx="7112426" cy="618631"/>
            </a:xfrm>
            <a:prstGeom prst="rect">
              <a:avLst/>
            </a:prstGeom>
          </p:spPr>
          <p:txBody>
            <a:bodyPr wrap="square" lIns="0" rIns="0">
              <a:spAutoFit/>
            </a:bodyPr>
            <a:lstStyle/>
            <a:p>
              <a:pPr defTabSz="913898" fontAlgn="base">
                <a:lnSpc>
                  <a:spcPct val="95000"/>
                </a:lnSpc>
                <a:spcBef>
                  <a:spcPct val="0"/>
                </a:spcBef>
                <a:spcAft>
                  <a:spcPct val="0"/>
                </a:spcAft>
              </a:pPr>
              <a:r>
                <a:rPr lang="en-US" sz="1176">
                  <a:gradFill>
                    <a:gsLst>
                      <a:gs pos="0">
                        <a:schemeClr val="bg2"/>
                      </a:gs>
                      <a:gs pos="100000">
                        <a:schemeClr val="bg2"/>
                      </a:gs>
                    </a:gsLst>
                    <a:lin ang="5400000" scaled="0"/>
                  </a:gradFill>
                  <a:latin typeface="Segoe UI" panose="020B0502040204020203" pitchFamily="34" charset="0"/>
                  <a:cs typeface="Segoe UI" panose="020B0502040204020203" pitchFamily="34" charset="0"/>
                </a:rPr>
                <a:t>Customers really pay attention when there is a concrete example of another customers success with the solution. Preferably a case study like the customer/target audience. This is particularly relevant to land successfully in a specific industry or with a decision maker</a:t>
              </a:r>
            </a:p>
          </p:txBody>
        </p:sp>
        <p:grpSp>
          <p:nvGrpSpPr>
            <p:cNvPr id="51" name="Group 50">
              <a:extLst>
                <a:ext uri="{FF2B5EF4-FFF2-40B4-BE49-F238E27FC236}">
                  <a16:creationId xmlns:a16="http://schemas.microsoft.com/office/drawing/2014/main" id="{CF42AC78-12CF-4F4E-87C6-3AF0F4CEB833}"/>
                </a:ext>
              </a:extLst>
            </p:cNvPr>
            <p:cNvGrpSpPr/>
            <p:nvPr/>
          </p:nvGrpSpPr>
          <p:grpSpPr>
            <a:xfrm>
              <a:off x="790009" y="4858407"/>
              <a:ext cx="482803" cy="482803"/>
              <a:chOff x="5295900" y="-1217860"/>
              <a:chExt cx="731520" cy="731520"/>
            </a:xfrm>
          </p:grpSpPr>
          <p:sp>
            <p:nvSpPr>
              <p:cNvPr id="56" name="Rectangle: Rounded Corners 55">
                <a:extLst>
                  <a:ext uri="{FF2B5EF4-FFF2-40B4-BE49-F238E27FC236}">
                    <a16:creationId xmlns:a16="http://schemas.microsoft.com/office/drawing/2014/main" id="{1BD69D38-6C50-4F45-AF7B-3C5D425473D0}"/>
                  </a:ext>
                </a:extLst>
              </p:cNvPr>
              <p:cNvSpPr/>
              <p:nvPr/>
            </p:nvSpPr>
            <p:spPr bwMode="auto">
              <a:xfrm>
                <a:off x="5295900" y="-1217860"/>
                <a:ext cx="731520" cy="731520"/>
              </a:xfrm>
              <a:prstGeom prst="roundRect">
                <a:avLst>
                  <a:gd name="adj" fmla="val 50000"/>
                </a:avLst>
              </a:prstGeom>
              <a:solidFill>
                <a:srgbClr val="0027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74"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megaphone">
                <a:extLst>
                  <a:ext uri="{FF2B5EF4-FFF2-40B4-BE49-F238E27FC236}">
                    <a16:creationId xmlns:a16="http://schemas.microsoft.com/office/drawing/2014/main" id="{7EA3A939-3DAA-4948-85D8-453C6DD19564}"/>
                  </a:ext>
                </a:extLst>
              </p:cNvPr>
              <p:cNvSpPr>
                <a:spLocks noChangeAspect="1" noEditPoints="1"/>
              </p:cNvSpPr>
              <p:nvPr/>
            </p:nvSpPr>
            <p:spPr bwMode="auto">
              <a:xfrm rot="20166554">
                <a:off x="5395398" y="-1015786"/>
                <a:ext cx="532524" cy="327371"/>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gradFill>
                    <a:gsLst>
                      <a:gs pos="0">
                        <a:srgbClr val="505050"/>
                      </a:gs>
                      <a:gs pos="100000">
                        <a:srgbClr val="505050"/>
                      </a:gs>
                    </a:gsLst>
                  </a:gradFill>
                  <a:latin typeface="Segoe UI"/>
                </a:endParaRPr>
              </a:p>
            </p:txBody>
          </p:sp>
        </p:grpSp>
      </p:grpSp>
      <p:grpSp>
        <p:nvGrpSpPr>
          <p:cNvPr id="33" name="Group 32">
            <a:extLst>
              <a:ext uri="{FF2B5EF4-FFF2-40B4-BE49-F238E27FC236}">
                <a16:creationId xmlns:a16="http://schemas.microsoft.com/office/drawing/2014/main" id="{A7B1AF34-1C30-403E-8929-F7F60990D341}"/>
              </a:ext>
            </a:extLst>
          </p:cNvPr>
          <p:cNvGrpSpPr/>
          <p:nvPr/>
        </p:nvGrpSpPr>
        <p:grpSpPr>
          <a:xfrm>
            <a:off x="589024" y="2855807"/>
            <a:ext cx="11015368" cy="851604"/>
            <a:chOff x="538204" y="2844604"/>
            <a:chExt cx="11236249" cy="868680"/>
          </a:xfrm>
        </p:grpSpPr>
        <p:sp>
          <p:nvSpPr>
            <p:cNvPr id="71" name="Rectangle 70">
              <a:extLst>
                <a:ext uri="{FF2B5EF4-FFF2-40B4-BE49-F238E27FC236}">
                  <a16:creationId xmlns:a16="http://schemas.microsoft.com/office/drawing/2014/main" id="{D25C2545-45F5-4092-9ABA-6E8DA4A2FC2C}"/>
                </a:ext>
              </a:extLst>
            </p:cNvPr>
            <p:cNvSpPr/>
            <p:nvPr/>
          </p:nvSpPr>
          <p:spPr bwMode="auto">
            <a:xfrm>
              <a:off x="538204" y="2844604"/>
              <a:ext cx="11236249" cy="868680"/>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a:extLst>
                <a:ext uri="{FF2B5EF4-FFF2-40B4-BE49-F238E27FC236}">
                  <a16:creationId xmlns:a16="http://schemas.microsoft.com/office/drawing/2014/main" id="{5CA5D373-0911-43C7-95EA-9B9775706679}"/>
                </a:ext>
              </a:extLst>
            </p:cNvPr>
            <p:cNvGrpSpPr/>
            <p:nvPr/>
          </p:nvGrpSpPr>
          <p:grpSpPr>
            <a:xfrm>
              <a:off x="790009" y="3037543"/>
              <a:ext cx="482803" cy="482803"/>
              <a:chOff x="920455" y="3342360"/>
              <a:chExt cx="482803" cy="482803"/>
            </a:xfrm>
          </p:grpSpPr>
          <p:sp>
            <p:nvSpPr>
              <p:cNvPr id="65" name="Rectangle: Rounded Corners 64">
                <a:extLst>
                  <a:ext uri="{FF2B5EF4-FFF2-40B4-BE49-F238E27FC236}">
                    <a16:creationId xmlns:a16="http://schemas.microsoft.com/office/drawing/2014/main" id="{4FE2565E-8C1C-4882-B6FB-D610535F5551}"/>
                  </a:ext>
                </a:extLst>
              </p:cNvPr>
              <p:cNvSpPr/>
              <p:nvPr/>
            </p:nvSpPr>
            <p:spPr bwMode="auto">
              <a:xfrm>
                <a:off x="920455" y="3342360"/>
                <a:ext cx="482803" cy="482803"/>
              </a:xfrm>
              <a:prstGeom prst="roundRect">
                <a:avLst>
                  <a:gd name="adj" fmla="val 50000"/>
                </a:avLst>
              </a:prstGeom>
              <a:solidFill>
                <a:srgbClr val="0027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74"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POI_ECAF">
                <a:extLst>
                  <a:ext uri="{FF2B5EF4-FFF2-40B4-BE49-F238E27FC236}">
                    <a16:creationId xmlns:a16="http://schemas.microsoft.com/office/drawing/2014/main" id="{1E92CD6F-9798-4199-8E6E-FEDE4FBD2DA5}"/>
                  </a:ext>
                </a:extLst>
              </p:cNvPr>
              <p:cNvSpPr>
                <a:spLocks noChangeAspect="1" noEditPoints="1"/>
              </p:cNvSpPr>
              <p:nvPr/>
            </p:nvSpPr>
            <p:spPr bwMode="auto">
              <a:xfrm>
                <a:off x="1073378" y="3438269"/>
                <a:ext cx="195431" cy="312721"/>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gradFill>
                    <a:gsLst>
                      <a:gs pos="0">
                        <a:srgbClr val="505050"/>
                      </a:gs>
                      <a:gs pos="100000">
                        <a:srgbClr val="505050"/>
                      </a:gs>
                    </a:gsLst>
                  </a:gradFill>
                  <a:latin typeface="Segoe UI"/>
                </a:endParaRPr>
              </a:p>
            </p:txBody>
          </p:sp>
        </p:grpSp>
        <p:sp>
          <p:nvSpPr>
            <p:cNvPr id="82" name="Rectangle 81">
              <a:extLst>
                <a:ext uri="{FF2B5EF4-FFF2-40B4-BE49-F238E27FC236}">
                  <a16:creationId xmlns:a16="http://schemas.microsoft.com/office/drawing/2014/main" id="{3F6C5325-372A-44ED-ABBA-4E5B6CDE927F}"/>
                </a:ext>
              </a:extLst>
            </p:cNvPr>
            <p:cNvSpPr/>
            <p:nvPr/>
          </p:nvSpPr>
          <p:spPr>
            <a:xfrm>
              <a:off x="1682253" y="3028106"/>
              <a:ext cx="2234072" cy="501676"/>
            </a:xfrm>
            <a:prstGeom prst="rect">
              <a:avLst/>
            </a:prstGeom>
          </p:spPr>
          <p:txBody>
            <a:bodyPr wrap="square" lIns="0" anchor="ctr">
              <a:spAutoFit/>
            </a:bodyPr>
            <a:lstStyle/>
            <a:p>
              <a:pPr marL="28005" lvl="2" defTabSz="913898" fontAlgn="base">
                <a:lnSpc>
                  <a:spcPct val="95000"/>
                </a:lnSpc>
                <a:spcBef>
                  <a:spcPts val="588"/>
                </a:spcBef>
                <a:spcAft>
                  <a:spcPct val="0"/>
                </a:spcAft>
              </a:pPr>
              <a:r>
                <a:rPr lang="en-US" sz="1372" b="1" spc="10">
                  <a:gradFill>
                    <a:gsLst>
                      <a:gs pos="0">
                        <a:schemeClr val="bg2"/>
                      </a:gs>
                      <a:gs pos="100000">
                        <a:schemeClr val="bg2"/>
                      </a:gs>
                    </a:gsLst>
                    <a:lin ang="5400000" scaled="0"/>
                  </a:gradFill>
                  <a:latin typeface="Segoe UI"/>
                  <a:cs typeface="Segoe UI Semilight" panose="020B0402040204020203" pitchFamily="34" charset="0"/>
                </a:rPr>
                <a:t>Clarity on target audience and messaging </a:t>
              </a:r>
            </a:p>
          </p:txBody>
        </p:sp>
        <p:sp>
          <p:nvSpPr>
            <p:cNvPr id="83" name="Rectangle 82">
              <a:extLst>
                <a:ext uri="{FF2B5EF4-FFF2-40B4-BE49-F238E27FC236}">
                  <a16:creationId xmlns:a16="http://schemas.microsoft.com/office/drawing/2014/main" id="{0BA51CFA-33AE-4481-B220-72BA3ACBBE50}"/>
                </a:ext>
              </a:extLst>
            </p:cNvPr>
            <p:cNvSpPr/>
            <p:nvPr/>
          </p:nvSpPr>
          <p:spPr>
            <a:xfrm>
              <a:off x="4085264" y="2969629"/>
              <a:ext cx="6898877" cy="618631"/>
            </a:xfrm>
            <a:prstGeom prst="rect">
              <a:avLst/>
            </a:prstGeom>
          </p:spPr>
          <p:txBody>
            <a:bodyPr wrap="square" lIns="0" rIns="0">
              <a:spAutoFit/>
            </a:bodyPr>
            <a:lstStyle/>
            <a:p>
              <a:pPr defTabSz="913898" fontAlgn="base">
                <a:lnSpc>
                  <a:spcPct val="95000"/>
                </a:lnSpc>
                <a:spcBef>
                  <a:spcPct val="0"/>
                </a:spcBef>
                <a:spcAft>
                  <a:spcPct val="0"/>
                </a:spcAft>
              </a:pPr>
              <a:r>
                <a:rPr lang="en-US" sz="1176">
                  <a:gradFill>
                    <a:gsLst>
                      <a:gs pos="0">
                        <a:schemeClr val="bg2"/>
                      </a:gs>
                      <a:gs pos="100000">
                        <a:schemeClr val="bg2"/>
                      </a:gs>
                    </a:gsLst>
                    <a:lin ang="5400000" scaled="0"/>
                  </a:gradFill>
                  <a:latin typeface="Segoe UI" panose="020B0502040204020203" pitchFamily="34" charset="0"/>
                  <a:cs typeface="Segoe UI" panose="020B0502040204020203" pitchFamily="34" charset="0"/>
                </a:rPr>
                <a:t>Select target audience and develop a messaging framework which will get us started on this journey. Make sure you clearly explain how your solution differentiates you from our competitors. Similarly, be clear with your ECM on what you need to succeed</a:t>
              </a:r>
            </a:p>
          </p:txBody>
        </p:sp>
      </p:grpSp>
      <p:grpSp>
        <p:nvGrpSpPr>
          <p:cNvPr id="41" name="Group 40">
            <a:extLst>
              <a:ext uri="{FF2B5EF4-FFF2-40B4-BE49-F238E27FC236}">
                <a16:creationId xmlns:a16="http://schemas.microsoft.com/office/drawing/2014/main" id="{96FDD2F7-32F7-4AA9-8321-A5EA0B84F4EC}"/>
              </a:ext>
            </a:extLst>
          </p:cNvPr>
          <p:cNvGrpSpPr/>
          <p:nvPr/>
        </p:nvGrpSpPr>
        <p:grpSpPr>
          <a:xfrm>
            <a:off x="584613" y="5486809"/>
            <a:ext cx="11019779" cy="851604"/>
            <a:chOff x="533704" y="5496945"/>
            <a:chExt cx="11240749" cy="868680"/>
          </a:xfrm>
        </p:grpSpPr>
        <p:sp>
          <p:nvSpPr>
            <p:cNvPr id="75" name="Rectangle 74">
              <a:extLst>
                <a:ext uri="{FF2B5EF4-FFF2-40B4-BE49-F238E27FC236}">
                  <a16:creationId xmlns:a16="http://schemas.microsoft.com/office/drawing/2014/main" id="{1206AB3F-A5DC-4906-803F-338D94B8B2BB}"/>
                </a:ext>
              </a:extLst>
            </p:cNvPr>
            <p:cNvSpPr/>
            <p:nvPr/>
          </p:nvSpPr>
          <p:spPr bwMode="auto">
            <a:xfrm>
              <a:off x="533704" y="5496945"/>
              <a:ext cx="11240749" cy="868680"/>
            </a:xfrm>
            <a:prstGeom prst="rect">
              <a:avLst/>
            </a:prstGeom>
            <a:solidFill>
              <a:srgbClr val="0027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1DD674EC-FB19-4901-909C-2220D972FB38}"/>
                </a:ext>
              </a:extLst>
            </p:cNvPr>
            <p:cNvGrpSpPr/>
            <p:nvPr/>
          </p:nvGrpSpPr>
          <p:grpSpPr>
            <a:xfrm>
              <a:off x="790009" y="5689884"/>
              <a:ext cx="482803" cy="482803"/>
              <a:chOff x="8325836" y="4115865"/>
              <a:chExt cx="482803" cy="482803"/>
            </a:xfrm>
          </p:grpSpPr>
          <p:sp>
            <p:nvSpPr>
              <p:cNvPr id="80" name="Rectangle: Rounded Corners 79">
                <a:extLst>
                  <a:ext uri="{FF2B5EF4-FFF2-40B4-BE49-F238E27FC236}">
                    <a16:creationId xmlns:a16="http://schemas.microsoft.com/office/drawing/2014/main" id="{5870F282-742D-4FBC-9FD4-8ADE423D9B78}"/>
                  </a:ext>
                </a:extLst>
              </p:cNvPr>
              <p:cNvSpPr/>
              <p:nvPr/>
            </p:nvSpPr>
            <p:spPr bwMode="auto">
              <a:xfrm>
                <a:off x="8325836" y="4115865"/>
                <a:ext cx="482803" cy="482803"/>
              </a:xfrm>
              <a:prstGeom prst="roundRect">
                <a:avLst>
                  <a:gd name="adj" fmla="val 50000"/>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74"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Compare_F057">
                <a:extLst>
                  <a:ext uri="{FF2B5EF4-FFF2-40B4-BE49-F238E27FC236}">
                    <a16:creationId xmlns:a16="http://schemas.microsoft.com/office/drawing/2014/main" id="{4D4B887D-D706-4378-9D9A-DBBBC00305CD}"/>
                  </a:ext>
                </a:extLst>
              </p:cNvPr>
              <p:cNvSpPr>
                <a:spLocks noChangeAspect="1" noEditPoints="1"/>
              </p:cNvSpPr>
              <p:nvPr/>
            </p:nvSpPr>
            <p:spPr bwMode="auto">
              <a:xfrm>
                <a:off x="8450352" y="4236565"/>
                <a:ext cx="233771" cy="241402"/>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gradFill>
                    <a:gsLst>
                      <a:gs pos="0">
                        <a:srgbClr val="505050"/>
                      </a:gs>
                      <a:gs pos="100000">
                        <a:srgbClr val="505050"/>
                      </a:gs>
                    </a:gsLst>
                  </a:gradFill>
                  <a:latin typeface="Segoe UI"/>
                </a:endParaRPr>
              </a:p>
            </p:txBody>
          </p:sp>
        </p:grpSp>
        <p:sp>
          <p:nvSpPr>
            <p:cNvPr id="85" name="Rectangle 84">
              <a:extLst>
                <a:ext uri="{FF2B5EF4-FFF2-40B4-BE49-F238E27FC236}">
                  <a16:creationId xmlns:a16="http://schemas.microsoft.com/office/drawing/2014/main" id="{7D9931B2-5C91-47FD-90CD-08DD4C954A53}"/>
                </a:ext>
              </a:extLst>
            </p:cNvPr>
            <p:cNvSpPr/>
            <p:nvPr/>
          </p:nvSpPr>
          <p:spPr>
            <a:xfrm>
              <a:off x="1682253" y="5680447"/>
              <a:ext cx="2283203" cy="501676"/>
            </a:xfrm>
            <a:prstGeom prst="rect">
              <a:avLst/>
            </a:prstGeom>
          </p:spPr>
          <p:txBody>
            <a:bodyPr wrap="square" lIns="0" anchor="ctr">
              <a:spAutoFit/>
            </a:bodyPr>
            <a:lstStyle/>
            <a:p>
              <a:pPr marL="28005" lvl="2" defTabSz="913898" fontAlgn="base">
                <a:lnSpc>
                  <a:spcPct val="95000"/>
                </a:lnSpc>
                <a:spcBef>
                  <a:spcPts val="588"/>
                </a:spcBef>
                <a:spcAft>
                  <a:spcPct val="0"/>
                </a:spcAft>
              </a:pPr>
              <a:r>
                <a:rPr lang="en-US" sz="1372" b="1" spc="10">
                  <a:gradFill>
                    <a:gsLst>
                      <a:gs pos="0">
                        <a:schemeClr val="bg2"/>
                      </a:gs>
                      <a:gs pos="100000">
                        <a:schemeClr val="bg2"/>
                      </a:gs>
                    </a:gsLst>
                    <a:lin ang="5400000" scaled="0"/>
                  </a:gradFill>
                  <a:latin typeface="Segoe UI"/>
                  <a:cs typeface="Segoe UI Semilight" panose="020B0402040204020203" pitchFamily="34" charset="0"/>
                </a:rPr>
                <a:t>Balance direct and P2P Co-Sell activity </a:t>
              </a:r>
            </a:p>
          </p:txBody>
        </p:sp>
        <p:sp>
          <p:nvSpPr>
            <p:cNvPr id="86" name="Rectangle 85">
              <a:extLst>
                <a:ext uri="{FF2B5EF4-FFF2-40B4-BE49-F238E27FC236}">
                  <a16:creationId xmlns:a16="http://schemas.microsoft.com/office/drawing/2014/main" id="{CA7ACB60-F3CE-47F1-9439-B58CE219FC31}"/>
                </a:ext>
              </a:extLst>
            </p:cNvPr>
            <p:cNvSpPr/>
            <p:nvPr/>
          </p:nvSpPr>
          <p:spPr>
            <a:xfrm>
              <a:off x="4085264" y="5797402"/>
              <a:ext cx="6783339" cy="267766"/>
            </a:xfrm>
            <a:prstGeom prst="rect">
              <a:avLst/>
            </a:prstGeom>
          </p:spPr>
          <p:txBody>
            <a:bodyPr wrap="square" lIns="0" rIns="0">
              <a:spAutoFit/>
            </a:bodyPr>
            <a:lstStyle/>
            <a:p>
              <a:pPr defTabSz="913898" fontAlgn="base">
                <a:lnSpc>
                  <a:spcPct val="95000"/>
                </a:lnSpc>
                <a:spcBef>
                  <a:spcPct val="0"/>
                </a:spcBef>
                <a:spcAft>
                  <a:spcPct val="0"/>
                </a:spcAft>
              </a:pPr>
              <a:r>
                <a:rPr lang="en-US" sz="1176">
                  <a:gradFill>
                    <a:gsLst>
                      <a:gs pos="0">
                        <a:schemeClr val="bg2"/>
                      </a:gs>
                      <a:gs pos="100000">
                        <a:schemeClr val="bg2"/>
                      </a:gs>
                    </a:gsLst>
                    <a:lin ang="5400000" scaled="0"/>
                  </a:gradFill>
                  <a:latin typeface="Segoe UI" panose="020B0502040204020203" pitchFamily="34" charset="0"/>
                  <a:cs typeface="Segoe UI" panose="020B0502040204020203" pitchFamily="34" charset="0"/>
                </a:rPr>
                <a:t>Most successful GTM activities have involved both direct tactics as well as channel/partner tactics. </a:t>
              </a:r>
            </a:p>
          </p:txBody>
        </p:sp>
      </p:grpSp>
      <p:grpSp>
        <p:nvGrpSpPr>
          <p:cNvPr id="34" name="Group 33">
            <a:extLst>
              <a:ext uri="{FF2B5EF4-FFF2-40B4-BE49-F238E27FC236}">
                <a16:creationId xmlns:a16="http://schemas.microsoft.com/office/drawing/2014/main" id="{F32D3EFD-0131-42BB-BB4A-601E2B26FDCA}"/>
              </a:ext>
            </a:extLst>
          </p:cNvPr>
          <p:cNvGrpSpPr/>
          <p:nvPr/>
        </p:nvGrpSpPr>
        <p:grpSpPr>
          <a:xfrm>
            <a:off x="584613" y="3732808"/>
            <a:ext cx="11019778" cy="851604"/>
            <a:chOff x="533705" y="3762080"/>
            <a:chExt cx="11240748" cy="868680"/>
          </a:xfrm>
        </p:grpSpPr>
        <p:sp>
          <p:nvSpPr>
            <p:cNvPr id="72" name="Rectangle 71">
              <a:extLst>
                <a:ext uri="{FF2B5EF4-FFF2-40B4-BE49-F238E27FC236}">
                  <a16:creationId xmlns:a16="http://schemas.microsoft.com/office/drawing/2014/main" id="{4333DBAF-92F9-4C3F-8B58-D4F3A412EC9B}"/>
                </a:ext>
              </a:extLst>
            </p:cNvPr>
            <p:cNvSpPr/>
            <p:nvPr/>
          </p:nvSpPr>
          <p:spPr bwMode="auto">
            <a:xfrm>
              <a:off x="533705" y="3762080"/>
              <a:ext cx="11240748" cy="868680"/>
            </a:xfrm>
            <a:prstGeom prst="rect">
              <a:avLst/>
            </a:prstGeom>
            <a:solidFill>
              <a:srgbClr val="0027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EB7C93CA-EB9E-4430-8849-4E45563A43FA}"/>
                </a:ext>
              </a:extLst>
            </p:cNvPr>
            <p:cNvGrpSpPr/>
            <p:nvPr/>
          </p:nvGrpSpPr>
          <p:grpSpPr>
            <a:xfrm>
              <a:off x="790009" y="3955019"/>
              <a:ext cx="482803" cy="482803"/>
              <a:chOff x="909873" y="4389226"/>
              <a:chExt cx="482803" cy="482803"/>
            </a:xfrm>
          </p:grpSpPr>
          <p:sp>
            <p:nvSpPr>
              <p:cNvPr id="59" name="Rectangle: Rounded Corners 58">
                <a:extLst>
                  <a:ext uri="{FF2B5EF4-FFF2-40B4-BE49-F238E27FC236}">
                    <a16:creationId xmlns:a16="http://schemas.microsoft.com/office/drawing/2014/main" id="{2D7BADD3-586B-4412-BF70-4DBCF9550D79}"/>
                  </a:ext>
                </a:extLst>
              </p:cNvPr>
              <p:cNvSpPr/>
              <p:nvPr/>
            </p:nvSpPr>
            <p:spPr bwMode="auto">
              <a:xfrm>
                <a:off x="909873" y="4389226"/>
                <a:ext cx="482803" cy="482803"/>
              </a:xfrm>
              <a:prstGeom prst="roundRect">
                <a:avLst>
                  <a:gd name="adj" fmla="val 50000"/>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74"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FolderHorizontal_F12B">
                <a:extLst>
                  <a:ext uri="{FF2B5EF4-FFF2-40B4-BE49-F238E27FC236}">
                    <a16:creationId xmlns:a16="http://schemas.microsoft.com/office/drawing/2014/main" id="{C683E576-312C-47B4-BFDC-55866DF9C82D}"/>
                  </a:ext>
                </a:extLst>
              </p:cNvPr>
              <p:cNvSpPr>
                <a:spLocks noChangeAspect="1" noEditPoints="1"/>
              </p:cNvSpPr>
              <p:nvPr/>
            </p:nvSpPr>
            <p:spPr bwMode="auto">
              <a:xfrm>
                <a:off x="1000399" y="4519913"/>
                <a:ext cx="301752" cy="221431"/>
              </a:xfrm>
              <a:custGeom>
                <a:avLst/>
                <a:gdLst>
                  <a:gd name="T0" fmla="*/ 0 w 3758"/>
                  <a:gd name="T1" fmla="*/ 126 h 2756"/>
                  <a:gd name="T2" fmla="*/ 126 w 3758"/>
                  <a:gd name="T3" fmla="*/ 0 h 2756"/>
                  <a:gd name="T4" fmla="*/ 1065 w 3758"/>
                  <a:gd name="T5" fmla="*/ 0 h 2756"/>
                  <a:gd name="T6" fmla="*/ 1378 w 3758"/>
                  <a:gd name="T7" fmla="*/ 126 h 2756"/>
                  <a:gd name="T8" fmla="*/ 1691 w 3758"/>
                  <a:gd name="T9" fmla="*/ 251 h 2756"/>
                  <a:gd name="T10" fmla="*/ 3633 w 3758"/>
                  <a:gd name="T11" fmla="*/ 251 h 2756"/>
                  <a:gd name="T12" fmla="*/ 3758 w 3758"/>
                  <a:gd name="T13" fmla="*/ 376 h 2756"/>
                  <a:gd name="T14" fmla="*/ 3758 w 3758"/>
                  <a:gd name="T15" fmla="*/ 2756 h 2756"/>
                  <a:gd name="T16" fmla="*/ 0 w 3758"/>
                  <a:gd name="T17" fmla="*/ 2756 h 2756"/>
                  <a:gd name="T18" fmla="*/ 0 w 3758"/>
                  <a:gd name="T19" fmla="*/ 126 h 2756"/>
                  <a:gd name="T20" fmla="*/ 0 w 3758"/>
                  <a:gd name="T21" fmla="*/ 501 h 2756"/>
                  <a:gd name="T22" fmla="*/ 1065 w 3758"/>
                  <a:gd name="T23" fmla="*/ 501 h 2756"/>
                  <a:gd name="T24" fmla="*/ 1378 w 3758"/>
                  <a:gd name="T25" fmla="*/ 376 h 2756"/>
                  <a:gd name="T26" fmla="*/ 1691 w 3758"/>
                  <a:gd name="T27" fmla="*/ 251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8" h="2756">
                    <a:moveTo>
                      <a:pt x="0" y="126"/>
                    </a:moveTo>
                    <a:cubicBezTo>
                      <a:pt x="0" y="56"/>
                      <a:pt x="56" y="0"/>
                      <a:pt x="126" y="0"/>
                    </a:cubicBezTo>
                    <a:cubicBezTo>
                      <a:pt x="1065" y="0"/>
                      <a:pt x="1065" y="0"/>
                      <a:pt x="1065" y="0"/>
                    </a:cubicBezTo>
                    <a:cubicBezTo>
                      <a:pt x="1187" y="0"/>
                      <a:pt x="1298" y="48"/>
                      <a:pt x="1378" y="126"/>
                    </a:cubicBezTo>
                    <a:cubicBezTo>
                      <a:pt x="1458" y="203"/>
                      <a:pt x="1569" y="251"/>
                      <a:pt x="1691" y="251"/>
                    </a:cubicBezTo>
                    <a:cubicBezTo>
                      <a:pt x="3633" y="251"/>
                      <a:pt x="3633" y="251"/>
                      <a:pt x="3633" y="251"/>
                    </a:cubicBezTo>
                    <a:cubicBezTo>
                      <a:pt x="3702" y="251"/>
                      <a:pt x="3758" y="307"/>
                      <a:pt x="3758" y="376"/>
                    </a:cubicBezTo>
                    <a:cubicBezTo>
                      <a:pt x="3758" y="2756"/>
                      <a:pt x="3758" y="2756"/>
                      <a:pt x="3758" y="2756"/>
                    </a:cubicBezTo>
                    <a:cubicBezTo>
                      <a:pt x="0" y="2756"/>
                      <a:pt x="0" y="2756"/>
                      <a:pt x="0" y="2756"/>
                    </a:cubicBezTo>
                    <a:lnTo>
                      <a:pt x="0" y="126"/>
                    </a:lnTo>
                    <a:close/>
                    <a:moveTo>
                      <a:pt x="0" y="501"/>
                    </a:moveTo>
                    <a:cubicBezTo>
                      <a:pt x="1065" y="501"/>
                      <a:pt x="1065" y="501"/>
                      <a:pt x="1065" y="501"/>
                    </a:cubicBezTo>
                    <a:cubicBezTo>
                      <a:pt x="1187" y="501"/>
                      <a:pt x="1298" y="453"/>
                      <a:pt x="1378" y="376"/>
                    </a:cubicBezTo>
                    <a:cubicBezTo>
                      <a:pt x="1458" y="299"/>
                      <a:pt x="1569" y="251"/>
                      <a:pt x="1691" y="251"/>
                    </a:cubicBezTo>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gradFill>
                    <a:gsLst>
                      <a:gs pos="0">
                        <a:srgbClr val="505050"/>
                      </a:gs>
                      <a:gs pos="100000">
                        <a:srgbClr val="505050"/>
                      </a:gs>
                    </a:gsLst>
                  </a:gradFill>
                  <a:latin typeface="Segoe UI"/>
                </a:endParaRPr>
              </a:p>
            </p:txBody>
          </p:sp>
        </p:grpSp>
        <p:sp>
          <p:nvSpPr>
            <p:cNvPr id="87" name="Rectangle 86">
              <a:extLst>
                <a:ext uri="{FF2B5EF4-FFF2-40B4-BE49-F238E27FC236}">
                  <a16:creationId xmlns:a16="http://schemas.microsoft.com/office/drawing/2014/main" id="{AEB64492-B059-4031-B0DA-733FB596CD12}"/>
                </a:ext>
              </a:extLst>
            </p:cNvPr>
            <p:cNvSpPr/>
            <p:nvPr/>
          </p:nvSpPr>
          <p:spPr>
            <a:xfrm>
              <a:off x="1682253" y="3945582"/>
              <a:ext cx="2092914" cy="501676"/>
            </a:xfrm>
            <a:prstGeom prst="rect">
              <a:avLst/>
            </a:prstGeom>
          </p:spPr>
          <p:txBody>
            <a:bodyPr wrap="square" lIns="0" anchor="ctr">
              <a:spAutoFit/>
            </a:bodyPr>
            <a:lstStyle/>
            <a:p>
              <a:pPr marL="28005" lvl="2" defTabSz="913898" fontAlgn="base">
                <a:lnSpc>
                  <a:spcPct val="95000"/>
                </a:lnSpc>
                <a:spcBef>
                  <a:spcPts val="588"/>
                </a:spcBef>
                <a:spcAft>
                  <a:spcPct val="0"/>
                </a:spcAft>
              </a:pPr>
              <a:r>
                <a:rPr lang="en-US" sz="1372" b="1" spc="10">
                  <a:gradFill>
                    <a:gsLst>
                      <a:gs pos="0">
                        <a:schemeClr val="bg2"/>
                      </a:gs>
                      <a:gs pos="100000">
                        <a:schemeClr val="bg2"/>
                      </a:gs>
                    </a:gsLst>
                    <a:lin ang="5400000" scaled="0"/>
                  </a:gradFill>
                  <a:latin typeface="Segoe UI"/>
                  <a:cs typeface="Segoe UI Semilight" panose="020B0402040204020203" pitchFamily="34" charset="0"/>
                </a:rPr>
                <a:t>Microsoft seller-ready Co-Sell materials </a:t>
              </a:r>
            </a:p>
          </p:txBody>
        </p:sp>
        <p:sp>
          <p:nvSpPr>
            <p:cNvPr id="88" name="Rectangle 87">
              <a:extLst>
                <a:ext uri="{FF2B5EF4-FFF2-40B4-BE49-F238E27FC236}">
                  <a16:creationId xmlns:a16="http://schemas.microsoft.com/office/drawing/2014/main" id="{DED22C33-89A7-4617-8343-D0FC5A0AE91B}"/>
                </a:ext>
              </a:extLst>
            </p:cNvPr>
            <p:cNvSpPr/>
            <p:nvPr/>
          </p:nvSpPr>
          <p:spPr>
            <a:xfrm>
              <a:off x="4085264" y="3887105"/>
              <a:ext cx="6961753" cy="618631"/>
            </a:xfrm>
            <a:prstGeom prst="rect">
              <a:avLst/>
            </a:prstGeom>
          </p:spPr>
          <p:txBody>
            <a:bodyPr wrap="square" lIns="0" rIns="0">
              <a:spAutoFit/>
            </a:bodyPr>
            <a:lstStyle/>
            <a:p>
              <a:pPr defTabSz="913898" fontAlgn="base">
                <a:lnSpc>
                  <a:spcPct val="95000"/>
                </a:lnSpc>
                <a:spcBef>
                  <a:spcPct val="0"/>
                </a:spcBef>
                <a:spcAft>
                  <a:spcPct val="0"/>
                </a:spcAft>
              </a:pPr>
              <a:r>
                <a:rPr lang="en-US" sz="1176">
                  <a:gradFill>
                    <a:gsLst>
                      <a:gs pos="0">
                        <a:schemeClr val="bg2"/>
                      </a:gs>
                      <a:gs pos="100000">
                        <a:schemeClr val="bg2"/>
                      </a:gs>
                    </a:gsLst>
                    <a:lin ang="5400000" scaled="0"/>
                  </a:gradFill>
                  <a:latin typeface="Segoe UI" panose="020B0502040204020203" pitchFamily="34" charset="0"/>
                  <a:cs typeface="Segoe UI" panose="020B0502040204020203" pitchFamily="34" charset="0"/>
                </a:rPr>
                <a:t>Equip the Microsoft sellers and partners with materials that reference our partnership and are customer facing. Also keep in mind where the nearest Microsoft Technology Center is and how to best leverage that for your company and with key customers</a:t>
              </a:r>
            </a:p>
          </p:txBody>
        </p:sp>
      </p:grpSp>
      <p:grpSp>
        <p:nvGrpSpPr>
          <p:cNvPr id="32" name="Group 31">
            <a:extLst>
              <a:ext uri="{FF2B5EF4-FFF2-40B4-BE49-F238E27FC236}">
                <a16:creationId xmlns:a16="http://schemas.microsoft.com/office/drawing/2014/main" id="{21C71291-4999-48FA-BCB0-4C57ABBA5DDC}"/>
              </a:ext>
            </a:extLst>
          </p:cNvPr>
          <p:cNvGrpSpPr/>
          <p:nvPr/>
        </p:nvGrpSpPr>
        <p:grpSpPr>
          <a:xfrm>
            <a:off x="584613" y="1978807"/>
            <a:ext cx="11019778" cy="851604"/>
            <a:chOff x="533705" y="1995543"/>
            <a:chExt cx="11240748" cy="868680"/>
          </a:xfrm>
        </p:grpSpPr>
        <p:sp>
          <p:nvSpPr>
            <p:cNvPr id="69" name="Rectangle 68">
              <a:extLst>
                <a:ext uri="{FF2B5EF4-FFF2-40B4-BE49-F238E27FC236}">
                  <a16:creationId xmlns:a16="http://schemas.microsoft.com/office/drawing/2014/main" id="{13419004-0600-447A-825E-183473EB3FAB}"/>
                </a:ext>
              </a:extLst>
            </p:cNvPr>
            <p:cNvSpPr/>
            <p:nvPr/>
          </p:nvSpPr>
          <p:spPr bwMode="auto">
            <a:xfrm>
              <a:off x="533705" y="1995543"/>
              <a:ext cx="11240748" cy="868680"/>
            </a:xfrm>
            <a:prstGeom prst="rect">
              <a:avLst/>
            </a:prstGeom>
            <a:solidFill>
              <a:srgbClr val="0027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a:extLst>
                <a:ext uri="{FF2B5EF4-FFF2-40B4-BE49-F238E27FC236}">
                  <a16:creationId xmlns:a16="http://schemas.microsoft.com/office/drawing/2014/main" id="{2CBAE94D-E749-40BC-92D9-FD3E25EBEB7A}"/>
                </a:ext>
              </a:extLst>
            </p:cNvPr>
            <p:cNvGrpSpPr/>
            <p:nvPr/>
          </p:nvGrpSpPr>
          <p:grpSpPr>
            <a:xfrm>
              <a:off x="790009" y="2188482"/>
              <a:ext cx="482803" cy="482803"/>
              <a:chOff x="920499" y="2300398"/>
              <a:chExt cx="482803" cy="482803"/>
            </a:xfrm>
          </p:grpSpPr>
          <p:sp>
            <p:nvSpPr>
              <p:cNvPr id="76" name="Rectangle: Rounded Corners 75">
                <a:extLst>
                  <a:ext uri="{FF2B5EF4-FFF2-40B4-BE49-F238E27FC236}">
                    <a16:creationId xmlns:a16="http://schemas.microsoft.com/office/drawing/2014/main" id="{AC51577F-B178-4219-BD86-4ED0BAC1903F}"/>
                  </a:ext>
                </a:extLst>
              </p:cNvPr>
              <p:cNvSpPr/>
              <p:nvPr/>
            </p:nvSpPr>
            <p:spPr bwMode="auto">
              <a:xfrm>
                <a:off x="920499" y="2300398"/>
                <a:ext cx="482803" cy="482803"/>
              </a:xfrm>
              <a:prstGeom prst="roundRect">
                <a:avLst>
                  <a:gd name="adj" fmla="val 50000"/>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74"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art">
                <a:extLst>
                  <a:ext uri="{FF2B5EF4-FFF2-40B4-BE49-F238E27FC236}">
                    <a16:creationId xmlns:a16="http://schemas.microsoft.com/office/drawing/2014/main" id="{939360FE-46EC-4612-9B98-E28E79262E6A}"/>
                  </a:ext>
                </a:extLst>
              </p:cNvPr>
              <p:cNvSpPr>
                <a:spLocks noChangeAspect="1"/>
              </p:cNvSpPr>
              <p:nvPr/>
            </p:nvSpPr>
            <p:spPr bwMode="auto">
              <a:xfrm>
                <a:off x="1029336" y="2421099"/>
                <a:ext cx="265131" cy="241402"/>
              </a:xfrm>
              <a:custGeom>
                <a:avLst/>
                <a:gdLst>
                  <a:gd name="T0" fmla="*/ 164 w 328"/>
                  <a:gd name="T1" fmla="*/ 298 h 298"/>
                  <a:gd name="T2" fmla="*/ 131 w 328"/>
                  <a:gd name="T3" fmla="*/ 265 h 298"/>
                  <a:gd name="T4" fmla="*/ 25 w 328"/>
                  <a:gd name="T5" fmla="*/ 156 h 298"/>
                  <a:gd name="T6" fmla="*/ 26 w 328"/>
                  <a:gd name="T7" fmla="*/ 156 h 298"/>
                  <a:gd name="T8" fmla="*/ 0 w 328"/>
                  <a:gd name="T9" fmla="*/ 92 h 298"/>
                  <a:gd name="T10" fmla="*/ 92 w 328"/>
                  <a:gd name="T11" fmla="*/ 0 h 298"/>
                  <a:gd name="T12" fmla="*/ 164 w 328"/>
                  <a:gd name="T13" fmla="*/ 35 h 298"/>
                  <a:gd name="T14" fmla="*/ 236 w 328"/>
                  <a:gd name="T15" fmla="*/ 0 h 298"/>
                  <a:gd name="T16" fmla="*/ 328 w 328"/>
                  <a:gd name="T17" fmla="*/ 92 h 298"/>
                  <a:gd name="T18" fmla="*/ 302 w 328"/>
                  <a:gd name="T19" fmla="*/ 156 h 298"/>
                  <a:gd name="T20" fmla="*/ 303 w 328"/>
                  <a:gd name="T21" fmla="*/ 156 h 298"/>
                  <a:gd name="T22" fmla="*/ 197 w 328"/>
                  <a:gd name="T23" fmla="*/ 265 h 298"/>
                  <a:gd name="T24" fmla="*/ 164 w 328"/>
                  <a:gd name="T25"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298">
                    <a:moveTo>
                      <a:pt x="164" y="298"/>
                    </a:moveTo>
                    <a:cubicBezTo>
                      <a:pt x="131" y="265"/>
                      <a:pt x="131" y="265"/>
                      <a:pt x="131" y="265"/>
                    </a:cubicBezTo>
                    <a:cubicBezTo>
                      <a:pt x="25" y="156"/>
                      <a:pt x="25" y="156"/>
                      <a:pt x="25" y="156"/>
                    </a:cubicBezTo>
                    <a:cubicBezTo>
                      <a:pt x="26" y="156"/>
                      <a:pt x="26" y="156"/>
                      <a:pt x="26" y="156"/>
                    </a:cubicBezTo>
                    <a:cubicBezTo>
                      <a:pt x="10" y="140"/>
                      <a:pt x="0" y="117"/>
                      <a:pt x="0" y="92"/>
                    </a:cubicBezTo>
                    <a:cubicBezTo>
                      <a:pt x="0" y="42"/>
                      <a:pt x="41" y="0"/>
                      <a:pt x="92" y="0"/>
                    </a:cubicBezTo>
                    <a:cubicBezTo>
                      <a:pt x="121" y="0"/>
                      <a:pt x="147" y="14"/>
                      <a:pt x="164" y="35"/>
                    </a:cubicBezTo>
                    <a:cubicBezTo>
                      <a:pt x="181" y="14"/>
                      <a:pt x="207" y="0"/>
                      <a:pt x="236" y="0"/>
                    </a:cubicBezTo>
                    <a:cubicBezTo>
                      <a:pt x="287" y="0"/>
                      <a:pt x="328" y="42"/>
                      <a:pt x="328" y="92"/>
                    </a:cubicBezTo>
                    <a:cubicBezTo>
                      <a:pt x="328" y="117"/>
                      <a:pt x="318" y="140"/>
                      <a:pt x="302" y="156"/>
                    </a:cubicBezTo>
                    <a:cubicBezTo>
                      <a:pt x="303" y="156"/>
                      <a:pt x="303" y="156"/>
                      <a:pt x="303" y="156"/>
                    </a:cubicBezTo>
                    <a:cubicBezTo>
                      <a:pt x="197" y="265"/>
                      <a:pt x="197" y="265"/>
                      <a:pt x="197" y="265"/>
                    </a:cubicBezTo>
                    <a:lnTo>
                      <a:pt x="164" y="298"/>
                    </a:lnTo>
                    <a:close/>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gradFill>
                    <a:gsLst>
                      <a:gs pos="0">
                        <a:srgbClr val="505050"/>
                      </a:gs>
                      <a:gs pos="100000">
                        <a:srgbClr val="505050"/>
                      </a:gs>
                    </a:gsLst>
                  </a:gradFill>
                  <a:latin typeface="Segoe UI"/>
                </a:endParaRPr>
              </a:p>
            </p:txBody>
          </p:sp>
        </p:grpSp>
        <p:sp>
          <p:nvSpPr>
            <p:cNvPr id="89" name="Rectangle 88">
              <a:extLst>
                <a:ext uri="{FF2B5EF4-FFF2-40B4-BE49-F238E27FC236}">
                  <a16:creationId xmlns:a16="http://schemas.microsoft.com/office/drawing/2014/main" id="{2F005916-8CA3-4DEA-BB4D-87FAC840E395}"/>
                </a:ext>
              </a:extLst>
            </p:cNvPr>
            <p:cNvSpPr/>
            <p:nvPr/>
          </p:nvSpPr>
          <p:spPr>
            <a:xfrm>
              <a:off x="1682253" y="2179045"/>
              <a:ext cx="2234072" cy="501676"/>
            </a:xfrm>
            <a:prstGeom prst="rect">
              <a:avLst/>
            </a:prstGeom>
          </p:spPr>
          <p:txBody>
            <a:bodyPr wrap="square" lIns="0" anchor="ctr">
              <a:spAutoFit/>
            </a:bodyPr>
            <a:lstStyle/>
            <a:p>
              <a:pPr marL="28005" lvl="2" defTabSz="913898" fontAlgn="base">
                <a:lnSpc>
                  <a:spcPct val="95000"/>
                </a:lnSpc>
                <a:spcBef>
                  <a:spcPts val="588"/>
                </a:spcBef>
                <a:spcAft>
                  <a:spcPct val="0"/>
                </a:spcAft>
              </a:pPr>
              <a:r>
                <a:rPr lang="en-US" sz="1372" b="1" spc="10">
                  <a:gradFill>
                    <a:gsLst>
                      <a:gs pos="0">
                        <a:schemeClr val="bg2"/>
                      </a:gs>
                      <a:gs pos="100000">
                        <a:schemeClr val="bg2"/>
                      </a:gs>
                    </a:gsLst>
                    <a:lin ang="5400000" scaled="0"/>
                  </a:gradFill>
                  <a:latin typeface="Segoe UI"/>
                  <a:cs typeface="Segoe UI Semilight" panose="020B0402040204020203" pitchFamily="34" charset="0"/>
                </a:rPr>
                <a:t>Goal alignment and seller relationship is key </a:t>
              </a:r>
            </a:p>
          </p:txBody>
        </p:sp>
        <p:sp>
          <p:nvSpPr>
            <p:cNvPr id="90" name="Rectangle 89">
              <a:extLst>
                <a:ext uri="{FF2B5EF4-FFF2-40B4-BE49-F238E27FC236}">
                  <a16:creationId xmlns:a16="http://schemas.microsoft.com/office/drawing/2014/main" id="{B64F460E-3FC6-4126-8F5A-6FEF38795EC8}"/>
                </a:ext>
              </a:extLst>
            </p:cNvPr>
            <p:cNvSpPr/>
            <p:nvPr/>
          </p:nvSpPr>
          <p:spPr>
            <a:xfrm>
              <a:off x="4085264" y="2296000"/>
              <a:ext cx="7119612" cy="267766"/>
            </a:xfrm>
            <a:prstGeom prst="rect">
              <a:avLst/>
            </a:prstGeom>
          </p:spPr>
          <p:txBody>
            <a:bodyPr wrap="square" lIns="0" rIns="0">
              <a:spAutoFit/>
            </a:bodyPr>
            <a:lstStyle/>
            <a:p>
              <a:pPr defTabSz="913898" fontAlgn="base">
                <a:lnSpc>
                  <a:spcPct val="95000"/>
                </a:lnSpc>
                <a:spcBef>
                  <a:spcPct val="0"/>
                </a:spcBef>
                <a:spcAft>
                  <a:spcPct val="0"/>
                </a:spcAft>
              </a:pPr>
              <a:r>
                <a:rPr lang="en-US" sz="1176">
                  <a:gradFill>
                    <a:gsLst>
                      <a:gs pos="0">
                        <a:schemeClr val="bg2"/>
                      </a:gs>
                      <a:gs pos="100000">
                        <a:schemeClr val="bg2"/>
                      </a:gs>
                    </a:gsLst>
                    <a:lin ang="5400000" scaled="0"/>
                  </a:gradFill>
                  <a:latin typeface="Segoe UI" panose="020B0502040204020203" pitchFamily="34" charset="0"/>
                  <a:cs typeface="Segoe UI" panose="020B0502040204020203" pitchFamily="34" charset="0"/>
                </a:rPr>
                <a:t>Build specific seller relationships. Find out about their goals and be clear about what’s in it for them</a:t>
              </a:r>
            </a:p>
          </p:txBody>
        </p:sp>
      </p:grpSp>
      <p:grpSp>
        <p:nvGrpSpPr>
          <p:cNvPr id="31" name="Group 30">
            <a:extLst>
              <a:ext uri="{FF2B5EF4-FFF2-40B4-BE49-F238E27FC236}">
                <a16:creationId xmlns:a16="http://schemas.microsoft.com/office/drawing/2014/main" id="{20BB40EB-8F71-459F-B45C-AE45EC657032}"/>
              </a:ext>
            </a:extLst>
          </p:cNvPr>
          <p:cNvGrpSpPr/>
          <p:nvPr/>
        </p:nvGrpSpPr>
        <p:grpSpPr>
          <a:xfrm>
            <a:off x="584613" y="1101807"/>
            <a:ext cx="11022902" cy="851604"/>
            <a:chOff x="533705" y="1123404"/>
            <a:chExt cx="11243934" cy="868680"/>
          </a:xfrm>
        </p:grpSpPr>
        <p:sp>
          <p:nvSpPr>
            <p:cNvPr id="23" name="Rectangle 22">
              <a:extLst>
                <a:ext uri="{FF2B5EF4-FFF2-40B4-BE49-F238E27FC236}">
                  <a16:creationId xmlns:a16="http://schemas.microsoft.com/office/drawing/2014/main" id="{49833C44-E833-4F8F-9687-0E8EFF5A6864}"/>
                </a:ext>
              </a:extLst>
            </p:cNvPr>
            <p:cNvSpPr/>
            <p:nvPr/>
          </p:nvSpPr>
          <p:spPr bwMode="auto">
            <a:xfrm>
              <a:off x="533705" y="1123404"/>
              <a:ext cx="11243934" cy="868680"/>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a:extLst>
                <a:ext uri="{FF2B5EF4-FFF2-40B4-BE49-F238E27FC236}">
                  <a16:creationId xmlns:a16="http://schemas.microsoft.com/office/drawing/2014/main" id="{5DDC4926-A769-46D0-8806-3F1E94B4B099}"/>
                </a:ext>
              </a:extLst>
            </p:cNvPr>
            <p:cNvGrpSpPr/>
            <p:nvPr/>
          </p:nvGrpSpPr>
          <p:grpSpPr>
            <a:xfrm>
              <a:off x="790009" y="1316343"/>
              <a:ext cx="482803" cy="482803"/>
              <a:chOff x="915220" y="1316234"/>
              <a:chExt cx="482803" cy="482803"/>
            </a:xfrm>
          </p:grpSpPr>
          <p:sp>
            <p:nvSpPr>
              <p:cNvPr id="73" name="Rectangle: Rounded Corners 72">
                <a:extLst>
                  <a:ext uri="{FF2B5EF4-FFF2-40B4-BE49-F238E27FC236}">
                    <a16:creationId xmlns:a16="http://schemas.microsoft.com/office/drawing/2014/main" id="{E83C53B0-515C-4BFF-8951-37C69174EAB6}"/>
                  </a:ext>
                </a:extLst>
              </p:cNvPr>
              <p:cNvSpPr/>
              <p:nvPr/>
            </p:nvSpPr>
            <p:spPr bwMode="auto">
              <a:xfrm>
                <a:off x="915220" y="1316234"/>
                <a:ext cx="482803" cy="482803"/>
              </a:xfrm>
              <a:prstGeom prst="roundRect">
                <a:avLst>
                  <a:gd name="adj" fmla="val 50000"/>
                </a:avLst>
              </a:prstGeom>
              <a:solidFill>
                <a:srgbClr val="0027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74"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Money_3">
                <a:extLst>
                  <a:ext uri="{FF2B5EF4-FFF2-40B4-BE49-F238E27FC236}">
                    <a16:creationId xmlns:a16="http://schemas.microsoft.com/office/drawing/2014/main" id="{BD909F6B-8A8A-4C5C-8C2B-A97AABCA3658}"/>
                  </a:ext>
                </a:extLst>
              </p:cNvPr>
              <p:cNvSpPr>
                <a:spLocks noChangeAspect="1" noEditPoints="1"/>
              </p:cNvSpPr>
              <p:nvPr/>
            </p:nvSpPr>
            <p:spPr bwMode="auto">
              <a:xfrm>
                <a:off x="1089944" y="1436935"/>
                <a:ext cx="133355" cy="241402"/>
              </a:xfrm>
              <a:custGeom>
                <a:avLst/>
                <a:gdLst>
                  <a:gd name="T0" fmla="*/ 0 w 153"/>
                  <a:gd name="T1" fmla="*/ 223 h 279"/>
                  <a:gd name="T2" fmla="*/ 111 w 153"/>
                  <a:gd name="T3" fmla="*/ 223 h 279"/>
                  <a:gd name="T4" fmla="*/ 153 w 153"/>
                  <a:gd name="T5" fmla="*/ 182 h 279"/>
                  <a:gd name="T6" fmla="*/ 111 w 153"/>
                  <a:gd name="T7" fmla="*/ 141 h 279"/>
                  <a:gd name="T8" fmla="*/ 41 w 153"/>
                  <a:gd name="T9" fmla="*/ 139 h 279"/>
                  <a:gd name="T10" fmla="*/ 0 w 153"/>
                  <a:gd name="T11" fmla="*/ 98 h 279"/>
                  <a:gd name="T12" fmla="*/ 41 w 153"/>
                  <a:gd name="T13" fmla="*/ 56 h 279"/>
                  <a:gd name="T14" fmla="*/ 150 w 153"/>
                  <a:gd name="T15" fmla="*/ 56 h 279"/>
                  <a:gd name="T16" fmla="*/ 76 w 153"/>
                  <a:gd name="T17" fmla="*/ 0 h 279"/>
                  <a:gd name="T18" fmla="*/ 76 w 153"/>
                  <a:gd name="T19"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79">
                    <a:moveTo>
                      <a:pt x="0" y="223"/>
                    </a:moveTo>
                    <a:cubicBezTo>
                      <a:pt x="111" y="223"/>
                      <a:pt x="111" y="223"/>
                      <a:pt x="111" y="223"/>
                    </a:cubicBezTo>
                    <a:cubicBezTo>
                      <a:pt x="134" y="223"/>
                      <a:pt x="153" y="205"/>
                      <a:pt x="153" y="182"/>
                    </a:cubicBezTo>
                    <a:cubicBezTo>
                      <a:pt x="153" y="159"/>
                      <a:pt x="134" y="141"/>
                      <a:pt x="111" y="141"/>
                    </a:cubicBezTo>
                    <a:cubicBezTo>
                      <a:pt x="41" y="139"/>
                      <a:pt x="41" y="139"/>
                      <a:pt x="41" y="139"/>
                    </a:cubicBezTo>
                    <a:cubicBezTo>
                      <a:pt x="19" y="139"/>
                      <a:pt x="0" y="120"/>
                      <a:pt x="0" y="98"/>
                    </a:cubicBezTo>
                    <a:cubicBezTo>
                      <a:pt x="0" y="75"/>
                      <a:pt x="19" y="56"/>
                      <a:pt x="41" y="56"/>
                    </a:cubicBezTo>
                    <a:cubicBezTo>
                      <a:pt x="150" y="56"/>
                      <a:pt x="150" y="56"/>
                      <a:pt x="150" y="56"/>
                    </a:cubicBezTo>
                    <a:moveTo>
                      <a:pt x="76" y="0"/>
                    </a:moveTo>
                    <a:cubicBezTo>
                      <a:pt x="76" y="279"/>
                      <a:pt x="76" y="279"/>
                      <a:pt x="76" y="279"/>
                    </a:cubicBezTo>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gradFill>
                    <a:gsLst>
                      <a:gs pos="0">
                        <a:srgbClr val="505050"/>
                      </a:gs>
                      <a:gs pos="100000">
                        <a:srgbClr val="505050"/>
                      </a:gs>
                    </a:gsLst>
                  </a:gradFill>
                  <a:latin typeface="Segoe UI"/>
                </a:endParaRPr>
              </a:p>
            </p:txBody>
          </p:sp>
        </p:grpSp>
        <p:sp>
          <p:nvSpPr>
            <p:cNvPr id="91" name="Rectangle 90">
              <a:extLst>
                <a:ext uri="{FF2B5EF4-FFF2-40B4-BE49-F238E27FC236}">
                  <a16:creationId xmlns:a16="http://schemas.microsoft.com/office/drawing/2014/main" id="{BFA84290-9BF5-4624-94D6-86F4F2FC5F33}"/>
                </a:ext>
              </a:extLst>
            </p:cNvPr>
            <p:cNvSpPr/>
            <p:nvPr/>
          </p:nvSpPr>
          <p:spPr>
            <a:xfrm>
              <a:off x="1682253" y="1306906"/>
              <a:ext cx="2234072" cy="501676"/>
            </a:xfrm>
            <a:prstGeom prst="rect">
              <a:avLst/>
            </a:prstGeom>
          </p:spPr>
          <p:txBody>
            <a:bodyPr wrap="square" lIns="0" anchor="ctr">
              <a:spAutoFit/>
            </a:bodyPr>
            <a:lstStyle/>
            <a:p>
              <a:pPr marL="28005" lvl="2" defTabSz="913898" fontAlgn="base">
                <a:lnSpc>
                  <a:spcPct val="95000"/>
                </a:lnSpc>
                <a:spcBef>
                  <a:spcPts val="588"/>
                </a:spcBef>
                <a:spcAft>
                  <a:spcPct val="0"/>
                </a:spcAft>
              </a:pPr>
              <a:r>
                <a:rPr lang="en-US" sz="1372" b="1" spc="10">
                  <a:gradFill>
                    <a:gsLst>
                      <a:gs pos="0">
                        <a:schemeClr val="bg2"/>
                      </a:gs>
                      <a:gs pos="100000">
                        <a:schemeClr val="bg2"/>
                      </a:gs>
                    </a:gsLst>
                    <a:lin ang="5400000" scaled="0"/>
                  </a:gradFill>
                  <a:latin typeface="Segoe UI"/>
                  <a:cs typeface="Segoe UI Semilight" panose="020B0402040204020203" pitchFamily="34" charset="0"/>
                </a:rPr>
                <a:t>Understand the Roles &amp; Microsoft Sales Process </a:t>
              </a:r>
            </a:p>
          </p:txBody>
        </p:sp>
        <p:sp>
          <p:nvSpPr>
            <p:cNvPr id="92" name="Rectangle 91">
              <a:extLst>
                <a:ext uri="{FF2B5EF4-FFF2-40B4-BE49-F238E27FC236}">
                  <a16:creationId xmlns:a16="http://schemas.microsoft.com/office/drawing/2014/main" id="{A3779B22-B1D7-447B-82F2-90FFE6B72618}"/>
                </a:ext>
              </a:extLst>
            </p:cNvPr>
            <p:cNvSpPr/>
            <p:nvPr/>
          </p:nvSpPr>
          <p:spPr>
            <a:xfrm>
              <a:off x="4085264" y="1336145"/>
              <a:ext cx="6961753" cy="443198"/>
            </a:xfrm>
            <a:prstGeom prst="rect">
              <a:avLst/>
            </a:prstGeom>
          </p:spPr>
          <p:txBody>
            <a:bodyPr wrap="square" lIns="0" rIns="0">
              <a:spAutoFit/>
            </a:bodyPr>
            <a:lstStyle/>
            <a:p>
              <a:pPr defTabSz="913898" fontAlgn="base">
                <a:lnSpc>
                  <a:spcPct val="95000"/>
                </a:lnSpc>
                <a:spcBef>
                  <a:spcPct val="0"/>
                </a:spcBef>
                <a:spcAft>
                  <a:spcPct val="0"/>
                </a:spcAft>
              </a:pPr>
              <a:r>
                <a:rPr lang="en-US" sz="1176" dirty="0">
                  <a:gradFill>
                    <a:gsLst>
                      <a:gs pos="0">
                        <a:schemeClr val="bg2"/>
                      </a:gs>
                      <a:gs pos="100000">
                        <a:schemeClr val="bg2"/>
                      </a:gs>
                    </a:gsLst>
                    <a:lin ang="5400000" scaled="0"/>
                  </a:gradFill>
                  <a:latin typeface="Segoe UI" panose="020B0502040204020203" pitchFamily="34" charset="0"/>
                  <a:cs typeface="Segoe UI" panose="020B0502040204020203" pitchFamily="34" charset="0"/>
                </a:rPr>
                <a:t>By knowing how the Microsoft Roles and Sales Process’s work, you as a Co-Seller can better evaluate your customers’</a:t>
              </a:r>
            </a:p>
          </p:txBody>
        </p:sp>
      </p:grpSp>
    </p:spTree>
    <p:extLst>
      <p:ext uri="{BB962C8B-B14F-4D97-AF65-F5344CB8AC3E}">
        <p14:creationId xmlns:p14="http://schemas.microsoft.com/office/powerpoint/2010/main" val="356481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35" presetClass="path" presetSubtype="0" decel="100000" fill="hold" nodeType="withEffect">
                                  <p:stCondLst>
                                    <p:cond delay="0"/>
                                  </p:stCondLst>
                                  <p:childTnLst>
                                    <p:animMotion origin="layout" path="M -2.35129E-6 2.50113E-6 L -0.02259 2.50113E-6 " pathEditMode="relative" rAng="0" ptsTypes="AA">
                                      <p:cBhvr>
                                        <p:cTn id="9" dur="750" spd="-100000" fill="hold"/>
                                        <p:tgtEl>
                                          <p:spTgt spid="31"/>
                                        </p:tgtEl>
                                        <p:attrNameLst>
                                          <p:attrName>ppt_x</p:attrName>
                                          <p:attrName>ppt_y</p:attrName>
                                        </p:attrNameLst>
                                      </p:cBhvr>
                                      <p:rCtr x="-1136" y="0"/>
                                    </p:animMotion>
                                  </p:childTnLst>
                                </p:cTn>
                              </p:par>
                              <p:par>
                                <p:cTn id="10" presetID="10" presetClass="entr" presetSubtype="0" fill="hold" nodeType="withEffect">
                                  <p:stCondLst>
                                    <p:cond delay="10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35" presetClass="path" presetSubtype="0" decel="100000" fill="hold" nodeType="withEffect">
                                  <p:stCondLst>
                                    <p:cond delay="100"/>
                                  </p:stCondLst>
                                  <p:childTnLst>
                                    <p:animMotion origin="layout" path="M -2.35129E-6 2.50113E-6 L -0.02259 2.50113E-6 " pathEditMode="relative" rAng="0" ptsTypes="AA">
                                      <p:cBhvr>
                                        <p:cTn id="14" dur="750" spd="-100000" fill="hold"/>
                                        <p:tgtEl>
                                          <p:spTgt spid="32"/>
                                        </p:tgtEl>
                                        <p:attrNameLst>
                                          <p:attrName>ppt_x</p:attrName>
                                          <p:attrName>ppt_y</p:attrName>
                                        </p:attrNameLst>
                                      </p:cBhvr>
                                      <p:rCtr x="-1136" y="0"/>
                                    </p:animMotion>
                                  </p:childTnLst>
                                </p:cTn>
                              </p:par>
                              <p:par>
                                <p:cTn id="15" presetID="10" presetClass="entr" presetSubtype="0" fill="hold" nodeType="withEffect">
                                  <p:stCondLst>
                                    <p:cond delay="20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par>
                                <p:cTn id="18" presetID="35" presetClass="path" presetSubtype="0" decel="100000" fill="hold" nodeType="withEffect">
                                  <p:stCondLst>
                                    <p:cond delay="200"/>
                                  </p:stCondLst>
                                  <p:childTnLst>
                                    <p:animMotion origin="layout" path="M -2.35129E-6 2.50113E-6 L -0.02259 2.50113E-6 " pathEditMode="relative" rAng="0" ptsTypes="AA">
                                      <p:cBhvr>
                                        <p:cTn id="19" dur="750" spd="-100000" fill="hold"/>
                                        <p:tgtEl>
                                          <p:spTgt spid="33"/>
                                        </p:tgtEl>
                                        <p:attrNameLst>
                                          <p:attrName>ppt_x</p:attrName>
                                          <p:attrName>ppt_y</p:attrName>
                                        </p:attrNameLst>
                                      </p:cBhvr>
                                      <p:rCtr x="-1136" y="0"/>
                                    </p:animMotion>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35" presetClass="path" presetSubtype="0" decel="100000" fill="hold" nodeType="withEffect">
                                  <p:stCondLst>
                                    <p:cond delay="300"/>
                                  </p:stCondLst>
                                  <p:childTnLst>
                                    <p:animMotion origin="layout" path="M -2.35129E-6 2.50113E-6 L -0.02259 2.50113E-6 " pathEditMode="relative" rAng="0" ptsTypes="AA">
                                      <p:cBhvr>
                                        <p:cTn id="24" dur="750" spd="-100000" fill="hold"/>
                                        <p:tgtEl>
                                          <p:spTgt spid="34"/>
                                        </p:tgtEl>
                                        <p:attrNameLst>
                                          <p:attrName>ppt_x</p:attrName>
                                          <p:attrName>ppt_y</p:attrName>
                                        </p:attrNameLst>
                                      </p:cBhvr>
                                      <p:rCtr x="-1136" y="0"/>
                                    </p:animMotion>
                                  </p:childTnLst>
                                </p:cTn>
                              </p:par>
                              <p:par>
                                <p:cTn id="25" presetID="10" presetClass="entr" presetSubtype="0" fill="hold" nodeType="withEffect">
                                  <p:stCondLst>
                                    <p:cond delay="40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35" presetClass="path" presetSubtype="0" decel="100000" fill="hold" nodeType="withEffect">
                                  <p:stCondLst>
                                    <p:cond delay="400"/>
                                  </p:stCondLst>
                                  <p:childTnLst>
                                    <p:animMotion origin="layout" path="M -2.35129E-6 2.50113E-6 L -0.02259 2.50113E-6 " pathEditMode="relative" rAng="0" ptsTypes="AA">
                                      <p:cBhvr>
                                        <p:cTn id="29" dur="750" spd="-100000" fill="hold"/>
                                        <p:tgtEl>
                                          <p:spTgt spid="35"/>
                                        </p:tgtEl>
                                        <p:attrNameLst>
                                          <p:attrName>ppt_x</p:attrName>
                                          <p:attrName>ppt_y</p:attrName>
                                        </p:attrNameLst>
                                      </p:cBhvr>
                                      <p:rCtr x="-1136" y="0"/>
                                    </p:animMotion>
                                  </p:childTnLst>
                                </p:cTn>
                              </p:par>
                              <p:par>
                                <p:cTn id="30" presetID="10" presetClass="entr" presetSubtype="0" fill="hold" nodeType="withEffect">
                                  <p:stCondLst>
                                    <p:cond delay="60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35" presetClass="path" presetSubtype="0" decel="100000" fill="hold" nodeType="withEffect">
                                  <p:stCondLst>
                                    <p:cond delay="600"/>
                                  </p:stCondLst>
                                  <p:childTnLst>
                                    <p:animMotion origin="layout" path="M -2.35129E-6 2.50113E-6 L -0.02259 2.50113E-6 " pathEditMode="relative" rAng="0" ptsTypes="AA">
                                      <p:cBhvr>
                                        <p:cTn id="34" dur="750" spd="-100000" fill="hold"/>
                                        <p:tgtEl>
                                          <p:spTgt spid="41"/>
                                        </p:tgtEl>
                                        <p:attrNameLst>
                                          <p:attrName>ppt_x</p:attrName>
                                          <p:attrName>ppt_y</p:attrName>
                                        </p:attrNameLst>
                                      </p:cBhvr>
                                      <p:rCtr x="-11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9621-3C6F-4990-B61B-91B408DD921B}"/>
              </a:ext>
            </a:extLst>
          </p:cNvPr>
          <p:cNvSpPr>
            <a:spLocks noGrp="1"/>
          </p:cNvSpPr>
          <p:nvPr>
            <p:ph type="title"/>
          </p:nvPr>
        </p:nvSpPr>
        <p:spPr/>
        <p:txBody>
          <a:bodyPr/>
          <a:lstStyle/>
          <a:p>
            <a:r>
              <a:rPr lang="en-US"/>
              <a:t>FY19 local solution map governance —roles </a:t>
            </a:r>
          </a:p>
        </p:txBody>
      </p:sp>
      <p:sp>
        <p:nvSpPr>
          <p:cNvPr id="16" name="Freeform 5">
            <a:extLst>
              <a:ext uri="{FF2B5EF4-FFF2-40B4-BE49-F238E27FC236}">
                <a16:creationId xmlns:a16="http://schemas.microsoft.com/office/drawing/2014/main" id="{1953E253-FA90-45D8-8C4C-485B10067B4B}"/>
              </a:ext>
            </a:extLst>
          </p:cNvPr>
          <p:cNvSpPr>
            <a:spLocks noEditPoints="1"/>
          </p:cNvSpPr>
          <p:nvPr/>
        </p:nvSpPr>
        <p:spPr bwMode="auto">
          <a:xfrm>
            <a:off x="766221" y="1529444"/>
            <a:ext cx="259431" cy="28986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7" name="Freeform 5">
            <a:extLst>
              <a:ext uri="{FF2B5EF4-FFF2-40B4-BE49-F238E27FC236}">
                <a16:creationId xmlns:a16="http://schemas.microsoft.com/office/drawing/2014/main" id="{6E2F838C-F1AC-459B-891F-6A253ACE98F4}"/>
              </a:ext>
            </a:extLst>
          </p:cNvPr>
          <p:cNvSpPr>
            <a:spLocks noEditPoints="1"/>
          </p:cNvSpPr>
          <p:nvPr/>
        </p:nvSpPr>
        <p:spPr bwMode="auto">
          <a:xfrm>
            <a:off x="4507641" y="1529444"/>
            <a:ext cx="259431" cy="28986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8" name="Freeform 5">
            <a:extLst>
              <a:ext uri="{FF2B5EF4-FFF2-40B4-BE49-F238E27FC236}">
                <a16:creationId xmlns:a16="http://schemas.microsoft.com/office/drawing/2014/main" id="{4F543436-AD1B-490C-A615-4721C8DB6A7E}"/>
              </a:ext>
            </a:extLst>
          </p:cNvPr>
          <p:cNvSpPr>
            <a:spLocks noEditPoints="1"/>
          </p:cNvSpPr>
          <p:nvPr/>
        </p:nvSpPr>
        <p:spPr bwMode="auto">
          <a:xfrm>
            <a:off x="8246521" y="1529444"/>
            <a:ext cx="259431" cy="28986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9" name="Freeform 5">
            <a:extLst>
              <a:ext uri="{FF2B5EF4-FFF2-40B4-BE49-F238E27FC236}">
                <a16:creationId xmlns:a16="http://schemas.microsoft.com/office/drawing/2014/main" id="{11FBFB63-1574-4498-B5D9-54258BF6C0E5}"/>
              </a:ext>
            </a:extLst>
          </p:cNvPr>
          <p:cNvSpPr>
            <a:spLocks noEditPoints="1"/>
          </p:cNvSpPr>
          <p:nvPr/>
        </p:nvSpPr>
        <p:spPr bwMode="auto">
          <a:xfrm>
            <a:off x="766221" y="3175364"/>
            <a:ext cx="259431" cy="28986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0" name="Freeform 5">
            <a:extLst>
              <a:ext uri="{FF2B5EF4-FFF2-40B4-BE49-F238E27FC236}">
                <a16:creationId xmlns:a16="http://schemas.microsoft.com/office/drawing/2014/main" id="{236249D2-10BF-4F7A-9EC0-B10EC347A43A}"/>
              </a:ext>
            </a:extLst>
          </p:cNvPr>
          <p:cNvSpPr>
            <a:spLocks noEditPoints="1"/>
          </p:cNvSpPr>
          <p:nvPr/>
        </p:nvSpPr>
        <p:spPr bwMode="auto">
          <a:xfrm>
            <a:off x="4507641" y="3175364"/>
            <a:ext cx="259431" cy="28986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1" name="Freeform 5">
            <a:extLst>
              <a:ext uri="{FF2B5EF4-FFF2-40B4-BE49-F238E27FC236}">
                <a16:creationId xmlns:a16="http://schemas.microsoft.com/office/drawing/2014/main" id="{4D273BEC-A59D-40CB-AA30-512DDFB41984}"/>
              </a:ext>
            </a:extLst>
          </p:cNvPr>
          <p:cNvSpPr>
            <a:spLocks noEditPoints="1"/>
          </p:cNvSpPr>
          <p:nvPr/>
        </p:nvSpPr>
        <p:spPr bwMode="auto">
          <a:xfrm>
            <a:off x="8246521" y="3175364"/>
            <a:ext cx="259431" cy="28986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2" name="Freeform 5">
            <a:extLst>
              <a:ext uri="{FF2B5EF4-FFF2-40B4-BE49-F238E27FC236}">
                <a16:creationId xmlns:a16="http://schemas.microsoft.com/office/drawing/2014/main" id="{D0660B33-0A82-42C5-9223-4A8C0E8B978D}"/>
              </a:ext>
            </a:extLst>
          </p:cNvPr>
          <p:cNvSpPr>
            <a:spLocks noEditPoints="1"/>
          </p:cNvSpPr>
          <p:nvPr/>
        </p:nvSpPr>
        <p:spPr bwMode="auto">
          <a:xfrm>
            <a:off x="766221" y="5004164"/>
            <a:ext cx="259431" cy="28986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3" name="Freeform 5">
            <a:extLst>
              <a:ext uri="{FF2B5EF4-FFF2-40B4-BE49-F238E27FC236}">
                <a16:creationId xmlns:a16="http://schemas.microsoft.com/office/drawing/2014/main" id="{14078337-FDA9-4B2E-B95E-1837B7BFE8A3}"/>
              </a:ext>
            </a:extLst>
          </p:cNvPr>
          <p:cNvSpPr>
            <a:spLocks noEditPoints="1"/>
          </p:cNvSpPr>
          <p:nvPr/>
        </p:nvSpPr>
        <p:spPr bwMode="auto">
          <a:xfrm>
            <a:off x="4507641" y="5004164"/>
            <a:ext cx="259431" cy="28986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500A365F-8D75-400A-B108-203E89279CB7}"/>
              </a:ext>
            </a:extLst>
          </p:cNvPr>
          <p:cNvSpPr>
            <a:spLocks noEditPoints="1"/>
          </p:cNvSpPr>
          <p:nvPr/>
        </p:nvSpPr>
        <p:spPr bwMode="auto">
          <a:xfrm>
            <a:off x="8246521" y="5004164"/>
            <a:ext cx="259431" cy="28986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 name="TextBox 2">
            <a:extLst>
              <a:ext uri="{FF2B5EF4-FFF2-40B4-BE49-F238E27FC236}">
                <a16:creationId xmlns:a16="http://schemas.microsoft.com/office/drawing/2014/main" id="{46AA51FF-46A6-4BF8-8432-315CDFAABF1A}"/>
              </a:ext>
            </a:extLst>
          </p:cNvPr>
          <p:cNvSpPr txBox="1"/>
          <p:nvPr/>
        </p:nvSpPr>
        <p:spPr>
          <a:xfrm>
            <a:off x="536294" y="1735928"/>
            <a:ext cx="3626733" cy="1064907"/>
          </a:xfrm>
          <a:prstGeom prst="rect">
            <a:avLst/>
          </a:prstGeom>
          <a:noFill/>
        </p:spPr>
        <p:txBody>
          <a:bodyPr wrap="square" lIns="182880" tIns="146304" rIns="182880" bIns="146304" rtlCol="0">
            <a:spAutoFit/>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GTM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Owner of Solution Maps process — including landing the initiative, governance,</a:t>
            </a:r>
            <a:br>
              <a:rPr kumimoji="0" lang="en-US" sz="1200" b="0" i="0" u="none" strike="noStrike" kern="1200" cap="none" spc="0" normalizeH="0" baseline="0" noProof="0">
                <a:ln>
                  <a:noFill/>
                </a:ln>
                <a:solidFill>
                  <a:srgbClr val="505050"/>
                </a:solidFill>
                <a:effectLst/>
                <a:uLnTx/>
                <a:uFillTx/>
                <a:latin typeface="Segoe UI"/>
                <a:ea typeface="+mn-ea"/>
                <a:cs typeface="+mn-cs"/>
              </a:rPr>
            </a:br>
            <a:r>
              <a:rPr kumimoji="0" lang="en-US" sz="1200" b="0" i="0" u="none" strike="noStrike" kern="1200" cap="none" spc="0" normalizeH="0" baseline="0" noProof="0">
                <a:ln>
                  <a:noFill/>
                </a:ln>
                <a:solidFill>
                  <a:srgbClr val="505050"/>
                </a:solidFill>
                <a:effectLst/>
                <a:uLnTx/>
                <a:uFillTx/>
                <a:latin typeface="Segoe UI"/>
                <a:ea typeface="+mn-ea"/>
                <a:cs typeface="+mn-cs"/>
              </a:rPr>
              <a:t>and local escalations</a:t>
            </a:r>
          </a:p>
        </p:txBody>
      </p:sp>
      <p:sp>
        <p:nvSpPr>
          <p:cNvPr id="14" name="TextBox 13">
            <a:extLst>
              <a:ext uri="{FF2B5EF4-FFF2-40B4-BE49-F238E27FC236}">
                <a16:creationId xmlns:a16="http://schemas.microsoft.com/office/drawing/2014/main" id="{1BEF211B-CF2B-4C60-831E-C267C572B7C3}"/>
              </a:ext>
            </a:extLst>
          </p:cNvPr>
          <p:cNvSpPr txBox="1"/>
          <p:nvPr/>
        </p:nvSpPr>
        <p:spPr>
          <a:xfrm>
            <a:off x="536294" y="3370046"/>
            <a:ext cx="3626733" cy="1249573"/>
          </a:xfrm>
          <a:prstGeom prst="rect">
            <a:avLst/>
          </a:prstGeom>
          <a:noFill/>
        </p:spPr>
        <p:txBody>
          <a:bodyPr wrap="square" lIns="182880" tIns="146304" rIns="182880" bIns="146304" rtlCol="0">
            <a:spAutoFit/>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ECM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As primary consumer of Solution Maps, </a:t>
            </a:r>
            <a:br>
              <a:rPr kumimoji="0" lang="en-US" sz="1200" b="0" i="0" u="none" strike="noStrike" kern="1200" cap="none" spc="0" normalizeH="0" baseline="0" noProof="0">
                <a:ln>
                  <a:noFill/>
                </a:ln>
                <a:solidFill>
                  <a:srgbClr val="505050"/>
                </a:solidFill>
                <a:effectLst/>
                <a:uLnTx/>
                <a:uFillTx/>
                <a:latin typeface="Segoe UI"/>
                <a:ea typeface="+mn-ea"/>
                <a:cs typeface="+mn-cs"/>
              </a:rPr>
            </a:br>
            <a:r>
              <a:rPr kumimoji="0" lang="en-US" sz="1200" b="0" i="0" u="none" strike="noStrike" kern="1200" cap="none" spc="0" normalizeH="0" baseline="0" noProof="0">
                <a:ln>
                  <a:noFill/>
                </a:ln>
                <a:solidFill>
                  <a:srgbClr val="505050"/>
                </a:solidFill>
                <a:effectLst/>
                <a:uLnTx/>
                <a:uFillTx/>
                <a:latin typeface="Segoe UI"/>
                <a:ea typeface="+mn-ea"/>
                <a:cs typeface="+mn-cs"/>
              </a:rPr>
              <a:t>drives unity across the EOU and STU and</a:t>
            </a:r>
            <a:br>
              <a:rPr kumimoji="0" lang="en-US" sz="1200" b="0" i="0" u="none" strike="noStrike" kern="1200" cap="none" spc="0" normalizeH="0" baseline="0" noProof="0">
                <a:ln>
                  <a:noFill/>
                </a:ln>
                <a:solidFill>
                  <a:srgbClr val="505050"/>
                </a:solidFill>
                <a:effectLst/>
                <a:uLnTx/>
                <a:uFillTx/>
                <a:latin typeface="Segoe UI"/>
                <a:ea typeface="+mn-ea"/>
                <a:cs typeface="+mn-cs"/>
              </a:rPr>
            </a:br>
            <a:r>
              <a:rPr kumimoji="0" lang="en-US" sz="1200" b="0" i="0" u="none" strike="noStrike" kern="1200" cap="none" spc="0" normalizeH="0" baseline="0" noProof="0">
                <a:ln>
                  <a:noFill/>
                </a:ln>
                <a:solidFill>
                  <a:srgbClr val="505050"/>
                </a:solidFill>
                <a:effectLst/>
                <a:uLnTx/>
                <a:uFillTx/>
                <a:latin typeface="Segoe UI"/>
                <a:ea typeface="+mn-ea"/>
                <a:cs typeface="+mn-cs"/>
              </a:rPr>
              <a:t>is responsible for feedback on partner selection </a:t>
            </a:r>
            <a:br>
              <a:rPr kumimoji="0" lang="en-US" sz="1200" b="0" i="0" u="none" strike="noStrike" kern="1200" cap="none" spc="0" normalizeH="0" baseline="0" noProof="0">
                <a:ln>
                  <a:noFill/>
                </a:ln>
                <a:solidFill>
                  <a:srgbClr val="505050"/>
                </a:solidFill>
                <a:effectLst/>
                <a:uLnTx/>
                <a:uFillTx/>
                <a:latin typeface="Segoe UI"/>
                <a:ea typeface="+mn-ea"/>
                <a:cs typeface="+mn-cs"/>
              </a:rPr>
            </a:br>
            <a:r>
              <a:rPr kumimoji="0" lang="en-US" sz="1200" b="0" i="0" u="none" strike="noStrike" kern="1200" cap="none" spc="0" normalizeH="0" baseline="0" noProof="0">
                <a:ln>
                  <a:noFill/>
                </a:ln>
                <a:solidFill>
                  <a:srgbClr val="505050"/>
                </a:solidFill>
                <a:effectLst/>
                <a:uLnTx/>
                <a:uFillTx/>
                <a:latin typeface="Segoe UI"/>
                <a:ea typeface="+mn-ea"/>
                <a:cs typeface="+mn-cs"/>
              </a:rPr>
              <a:t>and gaps</a:t>
            </a:r>
          </a:p>
        </p:txBody>
      </p:sp>
      <p:sp>
        <p:nvSpPr>
          <p:cNvPr id="15" name="TextBox 14">
            <a:extLst>
              <a:ext uri="{FF2B5EF4-FFF2-40B4-BE49-F238E27FC236}">
                <a16:creationId xmlns:a16="http://schemas.microsoft.com/office/drawing/2014/main" id="{CA6B237C-8157-446E-AE14-B152DAF4E329}"/>
              </a:ext>
            </a:extLst>
          </p:cNvPr>
          <p:cNvSpPr txBox="1"/>
          <p:nvPr/>
        </p:nvSpPr>
        <p:spPr>
          <a:xfrm>
            <a:off x="536294" y="5243216"/>
            <a:ext cx="3626733" cy="1249573"/>
          </a:xfrm>
          <a:prstGeom prst="rect">
            <a:avLst/>
          </a:prstGeom>
          <a:noFill/>
        </p:spPr>
        <p:txBody>
          <a:bodyPr wrap="square" lIns="182880" tIns="146304" rIns="182880" bIns="146304" rtlCol="0">
            <a:spAutoFit/>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PTS / PTA / CSA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Evaluates strategic technical alignment and accuracy of partner solutions to ensure strong alignment with BG priorities and sales plays and to ensure the target consumption is possible</a:t>
            </a:r>
          </a:p>
        </p:txBody>
      </p:sp>
      <p:sp>
        <p:nvSpPr>
          <p:cNvPr id="25" name="TextBox 24">
            <a:extLst>
              <a:ext uri="{FF2B5EF4-FFF2-40B4-BE49-F238E27FC236}">
                <a16:creationId xmlns:a16="http://schemas.microsoft.com/office/drawing/2014/main" id="{07F0328D-8F46-480D-8D51-1A839DCC1844}"/>
              </a:ext>
            </a:extLst>
          </p:cNvPr>
          <p:cNvSpPr txBox="1"/>
          <p:nvPr/>
        </p:nvSpPr>
        <p:spPr>
          <a:xfrm>
            <a:off x="4282633" y="3370045"/>
            <a:ext cx="3626733" cy="1064907"/>
          </a:xfrm>
          <a:prstGeom prst="rect">
            <a:avLst/>
          </a:prstGeom>
          <a:noFill/>
        </p:spPr>
        <p:txBody>
          <a:bodyPr wrap="square" lIns="182880" tIns="146304" rIns="182880" bIns="146304" rtlCol="0">
            <a:spAutoFit/>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TCM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Help drive alignment for Inside Sales and </a:t>
            </a:r>
            <a:br>
              <a:rPr kumimoji="0" lang="en-US" sz="1200" b="0" i="0" u="none" strike="noStrike" kern="1200" cap="none" spc="0" normalizeH="0" baseline="0" noProof="0">
                <a:ln>
                  <a:noFill/>
                </a:ln>
                <a:solidFill>
                  <a:srgbClr val="505050"/>
                </a:solidFill>
                <a:effectLst/>
                <a:uLnTx/>
                <a:uFillTx/>
                <a:latin typeface="Segoe UI"/>
                <a:ea typeface="+mn-ea"/>
                <a:cs typeface="+mn-cs"/>
              </a:rPr>
            </a:br>
            <a:r>
              <a:rPr kumimoji="0" lang="en-US" sz="1200" b="0" i="0" u="none" strike="noStrike" kern="1200" cap="none" spc="0" normalizeH="0" baseline="0" noProof="0">
                <a:ln>
                  <a:noFill/>
                </a:ln>
                <a:solidFill>
                  <a:srgbClr val="505050"/>
                </a:solidFill>
                <a:effectLst/>
                <a:uLnTx/>
                <a:uFillTx/>
                <a:latin typeface="Segoe UI"/>
                <a:ea typeface="+mn-ea"/>
                <a:cs typeface="+mn-cs"/>
              </a:rPr>
              <a:t>raise awareness of partner solutions serving SMC space</a:t>
            </a:r>
          </a:p>
        </p:txBody>
      </p:sp>
      <p:sp>
        <p:nvSpPr>
          <p:cNvPr id="26" name="TextBox 25">
            <a:extLst>
              <a:ext uri="{FF2B5EF4-FFF2-40B4-BE49-F238E27FC236}">
                <a16:creationId xmlns:a16="http://schemas.microsoft.com/office/drawing/2014/main" id="{23EDE15C-8F3E-46C4-AEBF-EAC47C1FD8A0}"/>
              </a:ext>
            </a:extLst>
          </p:cNvPr>
          <p:cNvSpPr txBox="1"/>
          <p:nvPr/>
        </p:nvSpPr>
        <p:spPr>
          <a:xfrm>
            <a:off x="4282633" y="1724381"/>
            <a:ext cx="3626733" cy="1064907"/>
          </a:xfrm>
          <a:prstGeom prst="rect">
            <a:avLst/>
          </a:prstGeom>
          <a:noFill/>
        </p:spPr>
        <p:txBody>
          <a:bodyPr wrap="square" lIns="182880" tIns="146304" rIns="182880" bIns="146304" rtlCol="0">
            <a:spAutoFit/>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PMA-S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Owns operationally running Local Partner Solution Governance Council —</a:t>
            </a:r>
            <a:br>
              <a:rPr kumimoji="0" lang="en-US" sz="1200" b="0" i="0" u="none" strike="noStrike" kern="1200" cap="none" spc="0" normalizeH="0" baseline="0" noProof="0">
                <a:ln>
                  <a:noFill/>
                </a:ln>
                <a:solidFill>
                  <a:srgbClr val="505050"/>
                </a:solidFill>
                <a:effectLst/>
                <a:uLnTx/>
                <a:uFillTx/>
                <a:latin typeface="Segoe UI"/>
                <a:ea typeface="+mn-ea"/>
                <a:cs typeface="+mn-cs"/>
              </a:rPr>
            </a:br>
            <a:r>
              <a:rPr kumimoji="0" lang="en-US" sz="1200" b="0" i="0" u="none" strike="noStrike" kern="1200" cap="none" spc="0" normalizeH="0" baseline="0" noProof="0">
                <a:ln>
                  <a:noFill/>
                </a:ln>
                <a:solidFill>
                  <a:srgbClr val="505050"/>
                </a:solidFill>
                <a:effectLst/>
                <a:uLnTx/>
                <a:uFillTx/>
                <a:latin typeface="Segoe UI"/>
                <a:ea typeface="+mn-ea"/>
                <a:cs typeface="+mn-cs"/>
              </a:rPr>
              <a:t>for Solution Areas</a:t>
            </a:r>
          </a:p>
        </p:txBody>
      </p:sp>
      <p:sp>
        <p:nvSpPr>
          <p:cNvPr id="27" name="TextBox 26">
            <a:extLst>
              <a:ext uri="{FF2B5EF4-FFF2-40B4-BE49-F238E27FC236}">
                <a16:creationId xmlns:a16="http://schemas.microsoft.com/office/drawing/2014/main" id="{0F3F56C1-140F-4C06-99BD-4F791D240E78}"/>
              </a:ext>
            </a:extLst>
          </p:cNvPr>
          <p:cNvSpPr txBox="1"/>
          <p:nvPr/>
        </p:nvSpPr>
        <p:spPr>
          <a:xfrm>
            <a:off x="4282632" y="5243216"/>
            <a:ext cx="3626733" cy="880241"/>
          </a:xfrm>
          <a:prstGeom prst="rect">
            <a:avLst/>
          </a:prstGeom>
          <a:noFill/>
        </p:spPr>
        <p:txBody>
          <a:bodyPr wrap="square" lIns="182880" tIns="146304" rIns="182880" bIns="146304" rtlCol="0">
            <a:spAutoFit/>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PDM Manager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Represents capabilities of locally-managed partners relative to Solution Maps</a:t>
            </a:r>
          </a:p>
        </p:txBody>
      </p:sp>
      <p:sp>
        <p:nvSpPr>
          <p:cNvPr id="28" name="TextBox 27">
            <a:extLst>
              <a:ext uri="{FF2B5EF4-FFF2-40B4-BE49-F238E27FC236}">
                <a16:creationId xmlns:a16="http://schemas.microsoft.com/office/drawing/2014/main" id="{8134604C-519F-461B-BC1F-DD95555B4B60}"/>
              </a:ext>
            </a:extLst>
          </p:cNvPr>
          <p:cNvSpPr txBox="1"/>
          <p:nvPr/>
        </p:nvSpPr>
        <p:spPr>
          <a:xfrm>
            <a:off x="8028973" y="1735857"/>
            <a:ext cx="3626733" cy="1064907"/>
          </a:xfrm>
          <a:prstGeom prst="rect">
            <a:avLst/>
          </a:prstGeom>
          <a:noFill/>
        </p:spPr>
        <p:txBody>
          <a:bodyPr wrap="square" lIns="182880" tIns="146304" rIns="182880" bIns="146304" rtlCol="0">
            <a:spAutoFit/>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ISE / ISM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Owns operationally running Local Partner Solution Governance Council —</a:t>
            </a:r>
            <a:br>
              <a:rPr kumimoji="0" lang="en-US" sz="1200" b="0" i="0" u="none" strike="noStrike" kern="1200" cap="none" spc="0" normalizeH="0" baseline="0" noProof="0">
                <a:ln>
                  <a:noFill/>
                </a:ln>
                <a:solidFill>
                  <a:srgbClr val="505050"/>
                </a:solidFill>
                <a:effectLst/>
                <a:uLnTx/>
                <a:uFillTx/>
                <a:latin typeface="Segoe UI"/>
                <a:ea typeface="+mn-ea"/>
                <a:cs typeface="+mn-cs"/>
              </a:rPr>
            </a:br>
            <a:r>
              <a:rPr kumimoji="0" lang="en-US" sz="1200" b="0" i="0" u="none" strike="noStrike" kern="1200" cap="none" spc="0" normalizeH="0" baseline="0" noProof="0">
                <a:ln>
                  <a:noFill/>
                </a:ln>
                <a:solidFill>
                  <a:srgbClr val="505050"/>
                </a:solidFill>
                <a:effectLst/>
                <a:uLnTx/>
                <a:uFillTx/>
                <a:latin typeface="Segoe UI"/>
                <a:ea typeface="+mn-ea"/>
                <a:cs typeface="+mn-cs"/>
              </a:rPr>
              <a:t>for Industry Solutions</a:t>
            </a:r>
          </a:p>
        </p:txBody>
      </p:sp>
      <p:sp>
        <p:nvSpPr>
          <p:cNvPr id="29" name="TextBox 28">
            <a:extLst>
              <a:ext uri="{FF2B5EF4-FFF2-40B4-BE49-F238E27FC236}">
                <a16:creationId xmlns:a16="http://schemas.microsoft.com/office/drawing/2014/main" id="{2CDF0F4C-7948-4380-9647-7FB0FC518D83}"/>
              </a:ext>
            </a:extLst>
          </p:cNvPr>
          <p:cNvSpPr txBox="1"/>
          <p:nvPr/>
        </p:nvSpPr>
        <p:spPr>
          <a:xfrm>
            <a:off x="8028970" y="5243216"/>
            <a:ext cx="3626733" cy="1249573"/>
          </a:xfrm>
          <a:prstGeom prst="rect">
            <a:avLst/>
          </a:prstGeom>
          <a:noFill/>
        </p:spPr>
        <p:txBody>
          <a:bodyPr wrap="square" lIns="182880" tIns="146304" rIns="182880" bIns="146304" rtlCol="0">
            <a:spAutoFit/>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STU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Acts as mentor for partners and helps take them to customers. Provides input in governance meetings on partner selection based on customer needs.</a:t>
            </a:r>
          </a:p>
        </p:txBody>
      </p:sp>
      <p:sp>
        <p:nvSpPr>
          <p:cNvPr id="30" name="TextBox 29">
            <a:extLst>
              <a:ext uri="{FF2B5EF4-FFF2-40B4-BE49-F238E27FC236}">
                <a16:creationId xmlns:a16="http://schemas.microsoft.com/office/drawing/2014/main" id="{648A72AE-F393-4636-A8B7-9363D3EAE6B8}"/>
              </a:ext>
            </a:extLst>
          </p:cNvPr>
          <p:cNvSpPr txBox="1"/>
          <p:nvPr/>
        </p:nvSpPr>
        <p:spPr>
          <a:xfrm>
            <a:off x="8028969" y="3370010"/>
            <a:ext cx="3626733" cy="1249573"/>
          </a:xfrm>
          <a:prstGeom prst="rect">
            <a:avLst/>
          </a:prstGeom>
          <a:noFill/>
        </p:spPr>
        <p:txBody>
          <a:bodyPr wrap="square" lIns="182880" tIns="146304" rIns="182880" bIns="146304" rtlCol="0">
            <a:spAutoFit/>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BG Lead / BG PMM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Contributes deep understanding of Microsoft Solution capabilities, roadmap, priorities and revenue. Ensures strong balance of today’s partners and future bets.</a:t>
            </a:r>
          </a:p>
        </p:txBody>
      </p:sp>
    </p:spTree>
    <p:extLst>
      <p:ext uri="{BB962C8B-B14F-4D97-AF65-F5344CB8AC3E}">
        <p14:creationId xmlns:p14="http://schemas.microsoft.com/office/powerpoint/2010/main" val="2281233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8700657-532b-44b0-979e-ce1175952f9f">
      <UserInfo>
        <DisplayName>Beth Harvey (Mactus Group)</DisplayName>
        <AccountId>5364</AccountId>
        <AccountType/>
      </UserInfo>
      <UserInfo>
        <DisplayName>Earnie Glazener (Jorge)</DisplayName>
        <AccountId>7325</AccountId>
        <AccountType/>
      </UserInfo>
    </SharedWithUsers>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58C237C69FFF4AB6292F6DE0FB4842" ma:contentTypeVersion="11" ma:contentTypeDescription="Create a new document." ma:contentTypeScope="" ma:versionID="fcc61c4524abe00c218cc3a062f30e18">
  <xsd:schema xmlns:xsd="http://www.w3.org/2001/XMLSchema" xmlns:xs="http://www.w3.org/2001/XMLSchema" xmlns:p="http://schemas.microsoft.com/office/2006/metadata/properties" xmlns:ns1="http://schemas.microsoft.com/sharepoint/v3" xmlns:ns2="230e9df3-be65-4c73-a93b-d1236ebd677e" xmlns:ns3="48700657-532b-44b0-979e-ce1175952f9f" xmlns:ns4="4464b43b-4f5a-417d-9983-a7b6b67d8784" targetNamespace="http://schemas.microsoft.com/office/2006/metadata/properties" ma:root="true" ma:fieldsID="ff8c32e305de076f29ad0bdf8f2619ce" ns1:_="" ns2:_="" ns3:_="" ns4:_="">
    <xsd:import namespace="http://schemas.microsoft.com/sharepoint/v3"/>
    <xsd:import namespace="230e9df3-be65-4c73-a93b-d1236ebd677e"/>
    <xsd:import namespace="48700657-532b-44b0-979e-ce1175952f9f"/>
    <xsd:import namespace="4464b43b-4f5a-417d-9983-a7b6b67d8784"/>
    <xsd:element name="properties">
      <xsd:complexType>
        <xsd:sequence>
          <xsd:element name="documentManagement">
            <xsd:complexType>
              <xsd:all>
                <xsd:element ref="ns2:TaxKeywordTaxHTField" minOccurs="0"/>
                <xsd:element ref="ns2:TaxCatchAll" minOccurs="0"/>
                <xsd:element ref="ns2:TaxCatchAllLabel" minOccurs="0"/>
                <xsd:element ref="ns3:SharedWithUsers" minOccurs="0"/>
                <xsd:element ref="ns3: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description="" ma:hidden="true" ma:list="{3b9a2846-5722-49f7-8934-01e069e780e5}" ma:internalName="TaxCatchAll" ma:showField="CatchAllData" ma:web="48700657-532b-44b0-979e-ce1175952f9f">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3b9a2846-5722-49f7-8934-01e069e780e5}" ma:internalName="TaxCatchAllLabel" ma:readOnly="true" ma:showField="CatchAllDataLabel" ma:web="48700657-532b-44b0-979e-ce1175952f9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8700657-532b-44b0-979e-ce1175952f9f"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internalName="LastSharedByUser" ma:readOnly="true">
      <xsd:simpleType>
        <xsd:restriction base="dms:Note">
          <xsd:maxLength value="255"/>
        </xsd:restriction>
      </xsd:simpleType>
    </xsd:element>
    <xsd:element name="LastSharedByTime" ma:index="15"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464b43b-4f5a-417d-9983-a7b6b67d8784" elementFormDefault="qualified">
    <xsd:import namespace="http://schemas.microsoft.com/office/2006/documentManagement/types"/>
    <xsd:import namespace="http://schemas.microsoft.com/office/infopath/2007/PartnerControls"/>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AutoTags" ma:index="19" nillable="true" ma:displayName="MediaServiceAutoTags" ma:internalName="MediaServiceAutoTags" ma:readOnly="true">
      <xsd:simpleType>
        <xsd:restriction base="dms:Text"/>
      </xsd:simpleType>
    </xsd:element>
    <xsd:element name="MediaServiceLocation" ma:index="20"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776EE5-FD4D-4D35-B67B-7900038322E1}">
  <ds:schemaRefs>
    <ds:schemaRef ds:uri="http://schemas.microsoft.com/sharepoint/v3/contenttype/forms"/>
  </ds:schemaRefs>
</ds:datastoreItem>
</file>

<file path=customXml/itemProps2.xml><?xml version="1.0" encoding="utf-8"?>
<ds:datastoreItem xmlns:ds="http://schemas.openxmlformats.org/officeDocument/2006/customXml" ds:itemID="{9336FDAD-2F84-43B4-BA66-046473B3D06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02789ca-f93f-4d97-943b-048d847251a0"/>
    <ds:schemaRef ds:uri="http://purl.org/dc/elements/1.1/"/>
    <ds:schemaRef ds:uri="http://schemas.microsoft.com/office/2006/metadata/properties"/>
    <ds:schemaRef ds:uri="3703e325-4d55-4e7f-a4c1-c69c5f0f139a"/>
    <ds:schemaRef ds:uri="http://www.w3.org/XML/1998/namespace"/>
    <ds:schemaRef ds:uri="http://purl.org/dc/dcmitype/"/>
  </ds:schemaRefs>
</ds:datastoreItem>
</file>

<file path=customXml/itemProps3.xml><?xml version="1.0" encoding="utf-8"?>
<ds:datastoreItem xmlns:ds="http://schemas.openxmlformats.org/officeDocument/2006/customXml" ds:itemID="{516349E7-06CD-418E-AECE-9BCC5412EE17}"/>
</file>

<file path=docProps/app.xml><?xml version="1.0" encoding="utf-8"?>
<Properties xmlns="http://schemas.openxmlformats.org/officeDocument/2006/extended-properties" xmlns:vt="http://schemas.openxmlformats.org/officeDocument/2006/docPropsVTypes">
  <TotalTime>5</TotalTime>
  <Words>459</Words>
  <Application>Microsoft Office PowerPoint</Application>
  <PresentationFormat>Widescreen</PresentationFormat>
  <Paragraphs>44</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Segoe UI Semilight</vt:lpstr>
      <vt:lpstr>Office Theme</vt:lpstr>
      <vt:lpstr>Six steps to a successful Co-Selling partnership</vt:lpstr>
      <vt:lpstr>FY19 local solution map governance —roles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steps to a successful Co-Selling partnership</dc:title>
  <dc:creator>Lisanne Chastain</dc:creator>
  <cp:lastModifiedBy>Nicole Porter</cp:lastModifiedBy>
  <cp:revision>1</cp:revision>
  <dcterms:created xsi:type="dcterms:W3CDTF">2018-07-07T23:18:46Z</dcterms:created>
  <dcterms:modified xsi:type="dcterms:W3CDTF">2018-09-25T15:48:34Z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lichasta@microsoft.com</vt:lpwstr>
  </property>
  <property fmtid="{D5CDD505-2E9C-101B-9397-08002B2CF9AE}" pid="5" name="MSIP_Label_f42aa342-8706-4288-bd11-ebb85995028c_SetDate">
    <vt:lpwstr>2018-07-07T23:22:18.1382891Z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0x0101002D58C237C69FFF4AB6292F6DE0FB4842</vt:lpwstr>
  </property>
  <property fmtid="{D5CDD505-2E9C-101B-9397-08002B2CF9AE}" pid="11" name="TaxKeyword">
    <vt:lpwstr/>
  </property>
</Properties>
</file>