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4"/>
  </p:notesMasterIdLst>
  <p:sldIdLst>
    <p:sldId id="411" r:id="rId5"/>
    <p:sldId id="309" r:id="rId6"/>
    <p:sldId id="401" r:id="rId7"/>
    <p:sldId id="313" r:id="rId8"/>
    <p:sldId id="395" r:id="rId9"/>
    <p:sldId id="373" r:id="rId10"/>
    <p:sldId id="399" r:id="rId11"/>
    <p:sldId id="372" r:id="rId12"/>
    <p:sldId id="33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7E6A53-F84F-4B29-BAED-486175982F88}">
          <p14:sldIdLst/>
        </p14:section>
        <p14:section name="Introduction to Visio" id="{E9891E32-87DA-4F6D-B778-A6B28FB88A2B}">
          <p14:sldIdLst/>
        </p14:section>
        <p14:section name="Why Visio and Power BI together" id="{4450DFD5-7BD7-48FA-AC7C-3F2F6CC0FFE4}">
          <p14:sldIdLst>
            <p14:sldId id="411"/>
            <p14:sldId id="309"/>
            <p14:sldId id="401"/>
            <p14:sldId id="313"/>
          </p14:sldIdLst>
        </p14:section>
        <p14:section name="Creating Unified Dashboards" id="{30CC6884-918E-4195-AD0C-C51BD4337E23}">
          <p14:sldIdLst>
            <p14:sldId id="395"/>
            <p14:sldId id="373"/>
            <p14:sldId id="399"/>
            <p14:sldId id="372"/>
            <p14:sldId id="33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5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53"/>
    <a:srgbClr val="00B6C3"/>
    <a:srgbClr val="4C69B2"/>
    <a:srgbClr val="5C2D91"/>
    <a:srgbClr val="3955A3"/>
    <a:srgbClr val="2F2F2F"/>
    <a:srgbClr val="E2E2E2"/>
    <a:srgbClr val="F9F9F9"/>
    <a:srgbClr val="E6E6E6"/>
    <a:srgbClr val="1414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3" autoAdjust="0"/>
    <p:restoredTop sz="77825" autoAdjust="0"/>
  </p:normalViewPr>
  <p:slideViewPr>
    <p:cSldViewPr snapToGrid="0">
      <p:cViewPr varScale="1">
        <p:scale>
          <a:sx n="70" d="100"/>
          <a:sy n="70" d="100"/>
        </p:scale>
        <p:origin x="13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8FEAF4-7096-42ED-8A5A-F7093DC1632F}" type="datetimeFigureOut">
              <a:rPr lang="en-US" smtClean="0"/>
              <a:t>9/23/2018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028A6-6B48-4964-B69D-FF0038E32898}" type="slidenum">
              <a:rPr lang="en-US" smtClean="0"/>
              <a:t>‹#›</a:t>
            </a:fld>
            <a:endParaRPr lang="en-US" dirty="0"/>
          </a:p>
        </p:txBody>
      </p:sp>
    </p:spTree>
    <p:extLst>
      <p:ext uri="{BB962C8B-B14F-4D97-AF65-F5344CB8AC3E}">
        <p14:creationId xmlns:p14="http://schemas.microsoft.com/office/powerpoint/2010/main" val="2954468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01BB6DB-292D-4F55-8FEB-A2186E983E2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9/23/2018 2:25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4830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gradFill>
                  <a:gsLst>
                    <a:gs pos="1250">
                      <a:srgbClr val="000000"/>
                    </a:gs>
                    <a:gs pos="99000">
                      <a:srgbClr val="000000"/>
                    </a:gs>
                  </a:gsLst>
                  <a:lin ang="5400000" scaled="0"/>
                </a:gradFill>
                <a:latin typeface="Segoe UI" panose="020B0502040204020203" pitchFamily="34" charset="0"/>
                <a:cs typeface="Segoe UI" panose="020B0502040204020203" pitchFamily="34" charset="0"/>
              </a:rPr>
              <a:t>Power BI is a cloud-based analytics service that provides faster time to insight by enabling you to visualize, explore, and extract insights from data. It brings together data from diverse sources to deliver rich, comprehensive views of business operations. With Power BI, you can see all of your data in a single view, and create an analytics environment in minutes to monitor data and share reports. Live dashboards and reports show visualizations and KPIs from data that reside both on-premises and in the cloud, providing a consolidated view across your business regardless of where your data lives.</a:t>
            </a:r>
            <a:endParaRPr lang="en-US" sz="1000" kern="1200" baseline="0" dirty="0">
              <a:solidFill>
                <a:schemeClr val="tx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5B028A6-6B48-4964-B69D-FF0038E32898}" type="slidenum">
              <a:rPr lang="en-US" smtClean="0"/>
              <a:t>2</a:t>
            </a:fld>
            <a:endParaRPr lang="en-US"/>
          </a:p>
        </p:txBody>
      </p:sp>
    </p:spTree>
    <p:extLst>
      <p:ext uri="{BB962C8B-B14F-4D97-AF65-F5344CB8AC3E}">
        <p14:creationId xmlns:p14="http://schemas.microsoft.com/office/powerpoint/2010/main" val="557313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16574EE-8191-4BCC-ABE6-D00A4F4D76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9/23/2018 2:25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25026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01BB6DB-292D-4F55-8FEB-A2186E983E2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9/23/2018 2:25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19158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9/23/2018 2:25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982434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14" name="Picture 13" descr="A person standing in front of a crowd of people&#10;&#10;Description generated with very high confidence">
            <a:extLst>
              <a:ext uri="{FF2B5EF4-FFF2-40B4-BE49-F238E27FC236}">
                <a16:creationId xmlns:a16="http://schemas.microsoft.com/office/drawing/2014/main" id="{52E04D2A-A102-4FB4-9EB2-2528D835534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4658" r="18785"/>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
        <p:nvSpPr>
          <p:cNvPr id="6" name="Rectangle 5">
            <a:extLst>
              <a:ext uri="{FF2B5EF4-FFF2-40B4-BE49-F238E27FC236}">
                <a16:creationId xmlns:a16="http://schemas.microsoft.com/office/drawing/2014/main" id="{CFE31C9C-000F-4838-A032-A3DC29B70B7C}"/>
              </a:ext>
            </a:extLst>
          </p:cNvPr>
          <p:cNvSpPr/>
          <p:nvPr userDrawn="1"/>
        </p:nvSpPr>
        <p:spPr bwMode="gray">
          <a:xfrm rot="5400000">
            <a:off x="8462456" y="3105657"/>
            <a:ext cx="623887" cy="6880806"/>
          </a:xfrm>
          <a:prstGeom prst="rect">
            <a:avLst/>
          </a:prstGeom>
          <a:solidFill>
            <a:srgbClr val="00B6C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9" name="Rectangle 8">
            <a:extLst>
              <a:ext uri="{FF2B5EF4-FFF2-40B4-BE49-F238E27FC236}">
                <a16:creationId xmlns:a16="http://schemas.microsoft.com/office/drawing/2014/main" id="{62B7779F-2AC0-4105-A02C-39B800AFE82C}"/>
              </a:ext>
            </a:extLst>
          </p:cNvPr>
          <p:cNvSpPr/>
          <p:nvPr userDrawn="1"/>
        </p:nvSpPr>
        <p:spPr bwMode="auto">
          <a:xfrm>
            <a:off x="11510662" y="0"/>
            <a:ext cx="105505" cy="6269040"/>
          </a:xfrm>
          <a:prstGeom prst="rect">
            <a:avLst/>
          </a:prstGeom>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10" name="Rectangle 9">
            <a:extLst>
              <a:ext uri="{FF2B5EF4-FFF2-40B4-BE49-F238E27FC236}">
                <a16:creationId xmlns:a16="http://schemas.microsoft.com/office/drawing/2014/main" id="{E80B1D73-ECB6-4B46-A03F-E32563F80D42}"/>
              </a:ext>
            </a:extLst>
          </p:cNvPr>
          <p:cNvSpPr/>
          <p:nvPr userDrawn="1"/>
        </p:nvSpPr>
        <p:spPr bwMode="auto">
          <a:xfrm rot="5400000">
            <a:off x="8728681" y="2782917"/>
            <a:ext cx="91441" cy="6880804"/>
          </a:xfrm>
          <a:prstGeom prst="rect">
            <a:avLst/>
          </a:prstGeom>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11" name="Rectangle 10">
            <a:extLst>
              <a:ext uri="{FF2B5EF4-FFF2-40B4-BE49-F238E27FC236}">
                <a16:creationId xmlns:a16="http://schemas.microsoft.com/office/drawing/2014/main" id="{7CD41840-B1F4-415D-95DA-CAB5BCFED1EF}"/>
              </a:ext>
            </a:extLst>
          </p:cNvPr>
          <p:cNvSpPr/>
          <p:nvPr userDrawn="1"/>
        </p:nvSpPr>
        <p:spPr bwMode="auto">
          <a:xfrm rot="5400000">
            <a:off x="11865192" y="1429623"/>
            <a:ext cx="91442" cy="607781"/>
          </a:xfrm>
          <a:prstGeom prst="rect">
            <a:avLst/>
          </a:prstGeom>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88A4D4D5-45AE-4E0F-BE15-E4307FB65CEB}"/>
              </a:ext>
            </a:extLst>
          </p:cNvPr>
          <p:cNvSpPr/>
          <p:nvPr userDrawn="1"/>
        </p:nvSpPr>
        <p:spPr bwMode="gray">
          <a:xfrm rot="5400000">
            <a:off x="11063721" y="536713"/>
            <a:ext cx="1687791" cy="61437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AA9A598A-021F-4DC3-870F-A92052CD1778}"/>
              </a:ext>
            </a:extLst>
          </p:cNvPr>
          <p:cNvSpPr txBox="1"/>
          <p:nvPr userDrawn="1"/>
        </p:nvSpPr>
        <p:spPr>
          <a:xfrm>
            <a:off x="591567" y="2435664"/>
            <a:ext cx="4444890" cy="1107996"/>
          </a:xfrm>
          <a:prstGeom prst="rect">
            <a:avLst/>
          </a:prstGeom>
          <a:noFill/>
        </p:spPr>
        <p:txBody>
          <a:bodyPr wrap="square" lIns="0" tIns="0" rIns="0" bIns="0" rtlCol="0">
            <a:spAutoFit/>
          </a:bodyPr>
          <a:lstStyle/>
          <a:p>
            <a:pPr algn="l"/>
            <a:r>
              <a:rPr lang="en-US" sz="3600" dirty="0">
                <a:latin typeface="+mj-lt"/>
              </a:rPr>
              <a:t>Microsoft Business Applications Summit</a:t>
            </a:r>
            <a:endParaRPr lang="en-US" sz="3600" dirty="0">
              <a:gradFill>
                <a:gsLst>
                  <a:gs pos="2917">
                    <a:schemeClr val="tx1"/>
                  </a:gs>
                  <a:gs pos="30000">
                    <a:schemeClr val="tx1"/>
                  </a:gs>
                </a:gsLst>
                <a:lin ang="5400000" scaled="0"/>
              </a:gradFill>
              <a:latin typeface="+mj-lt"/>
            </a:endParaRPr>
          </a:p>
        </p:txBody>
      </p:sp>
      <p:sp>
        <p:nvSpPr>
          <p:cNvPr id="4" name="TextBox 3">
            <a:extLst>
              <a:ext uri="{FF2B5EF4-FFF2-40B4-BE49-F238E27FC236}">
                <a16:creationId xmlns:a16="http://schemas.microsoft.com/office/drawing/2014/main" id="{6D09D0DB-93AA-4AB3-9E83-3FF45384D804}"/>
              </a:ext>
            </a:extLst>
          </p:cNvPr>
          <p:cNvSpPr txBox="1"/>
          <p:nvPr userDrawn="1"/>
        </p:nvSpPr>
        <p:spPr>
          <a:xfrm>
            <a:off x="591567" y="3971925"/>
            <a:ext cx="2923158" cy="615553"/>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dirty="0"/>
              <a:t>July 22–24, 2018</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dirty="0"/>
              <a:t>Seattle, WA</a:t>
            </a:r>
          </a:p>
        </p:txBody>
      </p:sp>
    </p:spTree>
    <p:extLst>
      <p:ext uri="{BB962C8B-B14F-4D97-AF65-F5344CB8AC3E}">
        <p14:creationId xmlns:p14="http://schemas.microsoft.com/office/powerpoint/2010/main" val="16028680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520">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723476205"/>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94975968"/>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a:t>
            </a:r>
            <a:br>
              <a:rPr lang="en-US" dirty="0"/>
            </a:br>
            <a:r>
              <a:rPr lang="en-US" dirty="0"/>
              <a:t>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95853145"/>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18703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9661698"/>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069792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80116945"/>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BA6CDF-90C1-4B94-A895-76E5BF592096}"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780A7-6116-4B22-ACBD-C26A32DF14C7}" type="slidenum">
              <a:rPr lang="en-US" smtClean="0"/>
              <a:t>‹#›</a:t>
            </a:fld>
            <a:endParaRPr lang="en-US"/>
          </a:p>
        </p:txBody>
      </p:sp>
    </p:spTree>
    <p:extLst>
      <p:ext uri="{BB962C8B-B14F-4D97-AF65-F5344CB8AC3E}">
        <p14:creationId xmlns:p14="http://schemas.microsoft.com/office/powerpoint/2010/main" val="328752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4036414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4957151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13" name="Picture 12" descr="A group of people looking at each other&#10;&#10;Description generated with very high confidence">
            <a:extLst>
              <a:ext uri="{FF2B5EF4-FFF2-40B4-BE49-F238E27FC236}">
                <a16:creationId xmlns:a16="http://schemas.microsoft.com/office/drawing/2014/main" id="{F6AE7AF2-F883-4396-B322-86E04E27671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6500" t="1411" r="27881"/>
          <a:stretch/>
        </p:blipFill>
        <p:spPr>
          <a:xfrm>
            <a:off x="5333995" y="0"/>
            <a:ext cx="6858005"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634345"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4634345"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useBgFill="1">
        <p:nvSpPr>
          <p:cNvPr id="12" name="Rectangle 11">
            <a:extLst>
              <a:ext uri="{FF2B5EF4-FFF2-40B4-BE49-F238E27FC236}">
                <a16:creationId xmlns:a16="http://schemas.microsoft.com/office/drawing/2014/main" id="{48DC9EAB-5D7E-4B89-BED3-34E855A13869}"/>
              </a:ext>
            </a:extLst>
          </p:cNvPr>
          <p:cNvSpPr/>
          <p:nvPr userDrawn="1"/>
        </p:nvSpPr>
        <p:spPr bwMode="auto">
          <a:xfrm rot="5400000">
            <a:off x="11842387" y="326312"/>
            <a:ext cx="91442" cy="607781"/>
          </a:xfrm>
          <a:prstGeom prst="rect">
            <a:avLst/>
          </a:prstGeom>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a:extLst>
              <a:ext uri="{FF2B5EF4-FFF2-40B4-BE49-F238E27FC236}">
                <a16:creationId xmlns:a16="http://schemas.microsoft.com/office/drawing/2014/main" id="{22AACB8E-312E-448F-A464-16CD71EA2738}"/>
              </a:ext>
            </a:extLst>
          </p:cNvPr>
          <p:cNvGrpSpPr/>
          <p:nvPr userDrawn="1"/>
        </p:nvGrpSpPr>
        <p:grpSpPr bwMode="gray">
          <a:xfrm rot="10800000" flipH="1" flipV="1">
            <a:off x="5333997" y="0"/>
            <a:ext cx="6880807" cy="6858003"/>
            <a:chOff x="5333997" y="0"/>
            <a:chExt cx="6880807" cy="6858003"/>
          </a:xfrm>
        </p:grpSpPr>
        <p:sp useBgFill="1">
          <p:nvSpPr>
            <p:cNvPr id="14" name="Rectangle 13">
              <a:extLst>
                <a:ext uri="{FF2B5EF4-FFF2-40B4-BE49-F238E27FC236}">
                  <a16:creationId xmlns:a16="http://schemas.microsoft.com/office/drawing/2014/main" id="{28F8D513-A270-4BAA-A3D1-0A14F46A77BC}"/>
                </a:ext>
              </a:extLst>
            </p:cNvPr>
            <p:cNvSpPr/>
            <p:nvPr userDrawn="1"/>
          </p:nvSpPr>
          <p:spPr bwMode="gray">
            <a:xfrm>
              <a:off x="11510662" y="0"/>
              <a:ext cx="105505" cy="6269040"/>
            </a:xfrm>
            <a:prstGeom prst="rect">
              <a:avLst/>
            </a:prstGeom>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15" name="Rectangle 14">
              <a:extLst>
                <a:ext uri="{FF2B5EF4-FFF2-40B4-BE49-F238E27FC236}">
                  <a16:creationId xmlns:a16="http://schemas.microsoft.com/office/drawing/2014/main" id="{8ADA99F4-FF17-414C-8F5F-F2A462F8552F}"/>
                </a:ext>
              </a:extLst>
            </p:cNvPr>
            <p:cNvSpPr/>
            <p:nvPr userDrawn="1"/>
          </p:nvSpPr>
          <p:spPr bwMode="gray">
            <a:xfrm rot="5400000">
              <a:off x="11865192" y="1429623"/>
              <a:ext cx="91442" cy="607781"/>
            </a:xfrm>
            <a:prstGeom prst="rect">
              <a:avLst/>
            </a:prstGeom>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146D41D7-81BF-415E-BF8E-FB1E0066D1DF}"/>
                </a:ext>
              </a:extLst>
            </p:cNvPr>
            <p:cNvSpPr/>
            <p:nvPr userDrawn="1"/>
          </p:nvSpPr>
          <p:spPr bwMode="gray">
            <a:xfrm rot="5400000">
              <a:off x="11063721" y="536713"/>
              <a:ext cx="1687791" cy="61437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04D84583-F3DB-49DA-8523-8903907084F8}"/>
                </a:ext>
              </a:extLst>
            </p:cNvPr>
            <p:cNvSpPr/>
            <p:nvPr userDrawn="1"/>
          </p:nvSpPr>
          <p:spPr bwMode="gray">
            <a:xfrm rot="5400000">
              <a:off x="8462456" y="3105657"/>
              <a:ext cx="623887" cy="688080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21" name="Rectangle 20">
              <a:extLst>
                <a:ext uri="{FF2B5EF4-FFF2-40B4-BE49-F238E27FC236}">
                  <a16:creationId xmlns:a16="http://schemas.microsoft.com/office/drawing/2014/main" id="{5F74D8E8-4A0F-49AF-A3C9-0E381C408862}"/>
                </a:ext>
              </a:extLst>
            </p:cNvPr>
            <p:cNvSpPr/>
            <p:nvPr userDrawn="1"/>
          </p:nvSpPr>
          <p:spPr bwMode="gray">
            <a:xfrm rot="5400000">
              <a:off x="8728681" y="2782917"/>
              <a:ext cx="91441" cy="6880804"/>
            </a:xfrm>
            <a:prstGeom prst="rect">
              <a:avLst/>
            </a:prstGeom>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9687645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6001390"/>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025749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633502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3397812"/>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743616"/>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0045401"/>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074814625"/>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1"/>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61984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6" r:id="rId13"/>
    <p:sldLayoutId id="2147483677" r:id="rId14"/>
    <p:sldLayoutId id="2147483678" r:id="rId15"/>
    <p:sldLayoutId id="2147483679" r:id="rId16"/>
    <p:sldLayoutId id="2147483680" r:id="rId17"/>
    <p:sldLayoutId id="2147483683" r:id="rId18"/>
    <p:sldLayoutId id="2147483684" r:id="rId1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svg"/><Relationship Id="rId3" Type="http://schemas.openxmlformats.org/officeDocument/2006/relationships/image" Target="../media/image24.svg"/><Relationship Id="rId7" Type="http://schemas.openxmlformats.org/officeDocument/2006/relationships/hyperlink" Target="https://aka.ms/VisioVisualPlayground" TargetMode="External"/><Relationship Id="rId12" Type="http://schemas.openxmlformats.org/officeDocument/2006/relationships/image" Target="../media/image31.png"/><Relationship Id="rId17" Type="http://schemas.openxmlformats.org/officeDocument/2006/relationships/hyperlink" Target="http://www.aka.ms/VisioVisualSampleDownload" TargetMode="External"/><Relationship Id="rId2" Type="http://schemas.openxmlformats.org/officeDocument/2006/relationships/image" Target="../media/image23.png"/><Relationship Id="rId16" Type="http://schemas.openxmlformats.org/officeDocument/2006/relationships/hyperlink" Target="http://www.aka.ms/visiovisualplayground" TargetMode="External"/><Relationship Id="rId1" Type="http://schemas.openxmlformats.org/officeDocument/2006/relationships/slideLayout" Target="../slideLayouts/slideLayout3.xml"/><Relationship Id="rId6" Type="http://schemas.openxmlformats.org/officeDocument/2006/relationships/image" Target="../media/image26.svg"/><Relationship Id="rId11" Type="http://schemas.openxmlformats.org/officeDocument/2006/relationships/image" Target="../media/image30.svg"/><Relationship Id="rId5" Type="http://schemas.openxmlformats.org/officeDocument/2006/relationships/image" Target="../media/image25.png"/><Relationship Id="rId15" Type="http://schemas.openxmlformats.org/officeDocument/2006/relationships/image" Target="../media/image34.svg"/><Relationship Id="rId10" Type="http://schemas.openxmlformats.org/officeDocument/2006/relationships/image" Target="../media/image29.png"/><Relationship Id="rId4" Type="http://schemas.openxmlformats.org/officeDocument/2006/relationships/hyperlink" Target="http://www.aka.ms/VisioVisualPlayground" TargetMode="External"/><Relationship Id="rId9" Type="http://schemas.openxmlformats.org/officeDocument/2006/relationships/image" Target="../media/image28.svg"/><Relationship Id="rId1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hyperlink" Target="http://www.aka.ms/VisioVisualPlayground"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www.aka.ms/VisioVisualFeedback" TargetMode="External"/><Relationship Id="rId4" Type="http://schemas.openxmlformats.org/officeDocument/2006/relationships/hyperlink" Target="http://www.aka.ms/VisioVisualHel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Visio and Power BI together?</a:t>
            </a:r>
          </a:p>
        </p:txBody>
      </p:sp>
    </p:spTree>
    <p:extLst>
      <p:ext uri="{BB962C8B-B14F-4D97-AF65-F5344CB8AC3E}">
        <p14:creationId xmlns:p14="http://schemas.microsoft.com/office/powerpoint/2010/main" val="1995029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itting at a table&#10;&#10;Description generated with high confidence">
            <a:extLst>
              <a:ext uri="{FF2B5EF4-FFF2-40B4-BE49-F238E27FC236}">
                <a16:creationId xmlns:a16="http://schemas.microsoft.com/office/drawing/2014/main" id="{8DFD1C3F-0C96-4DED-8738-D7D7DE0BE5C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219" y="0"/>
            <a:ext cx="12192000" cy="2308440"/>
          </a:xfrm>
          <a:prstGeom prst="rect">
            <a:avLst/>
          </a:prstGeom>
        </p:spPr>
      </p:pic>
      <p:sp>
        <p:nvSpPr>
          <p:cNvPr id="5" name="Title 16">
            <a:extLst>
              <a:ext uri="{FF2B5EF4-FFF2-40B4-BE49-F238E27FC236}">
                <a16:creationId xmlns:a16="http://schemas.microsoft.com/office/drawing/2014/main" id="{92F30999-5ACF-44C6-94E7-BF44512FAF6C}"/>
              </a:ext>
            </a:extLst>
          </p:cNvPr>
          <p:cNvSpPr txBox="1">
            <a:spLocks/>
          </p:cNvSpPr>
          <p:nvPr/>
        </p:nvSpPr>
        <p:spPr>
          <a:xfrm>
            <a:off x="0" y="2412087"/>
            <a:ext cx="12192000" cy="1178231"/>
          </a:xfrm>
          <a:prstGeom prst="rect">
            <a:avLst/>
          </a:prstGeom>
        </p:spPr>
        <p:txBody>
          <a:bodyPr vert="horz" wrap="square" lIns="89642" tIns="89642" rIns="89642" bIns="89642" rtlCol="0" anchor="t">
            <a:spAutoFit/>
          </a:bodyPr>
          <a:lstStyle>
            <a:defPPr>
              <a:defRPr lang="en-US"/>
            </a:defPPr>
            <a:lvl1pPr algn="ctr" defTabSz="914367">
              <a:lnSpc>
                <a:spcPct val="90000"/>
              </a:lnSpc>
              <a:spcBef>
                <a:spcPct val="0"/>
              </a:spcBef>
              <a:buNone/>
              <a:defRPr sz="3600" b="0" i="0" u="none" cap="none" spc="-100" baseline="0">
                <a:ln w="3175">
                  <a:noFill/>
                </a:ln>
                <a:effectLst/>
                <a:latin typeface="Segoe UI Light"/>
                <a:cs typeface="Segoe UI Light" panose="020B0502040204020203" pitchFamily="34" charset="0"/>
              </a:defRPr>
            </a:lvl1pPr>
          </a:lstStyle>
          <a:p>
            <a:r>
              <a:rPr lang="en-US" dirty="0">
                <a:latin typeface="Segoe UI Semibold" panose="020B0702040204020203" pitchFamily="34" charset="0"/>
                <a:cs typeface="Segoe UI Semibold" panose="020B0702040204020203" pitchFamily="34" charset="0"/>
              </a:rPr>
              <a:t>Bring data to life and gain valuable insights </a:t>
            </a:r>
            <a:br>
              <a:rPr lang="en-US" dirty="0">
                <a:latin typeface="Segoe UI Semibold" panose="020B0702040204020203" pitchFamily="34" charset="0"/>
                <a:cs typeface="Segoe UI Semibold" panose="020B0702040204020203" pitchFamily="34" charset="0"/>
              </a:rPr>
            </a:br>
            <a:r>
              <a:rPr lang="en-US" dirty="0">
                <a:latin typeface="Segoe UI Semibold" panose="020B0702040204020203" pitchFamily="34" charset="0"/>
                <a:cs typeface="Segoe UI Semibold" panose="020B0702040204020203" pitchFamily="34" charset="0"/>
              </a:rPr>
              <a:t>about your business using Power BI</a:t>
            </a:r>
          </a:p>
        </p:txBody>
      </p:sp>
      <p:grpSp>
        <p:nvGrpSpPr>
          <p:cNvPr id="6" name="Group 5">
            <a:extLst>
              <a:ext uri="{FF2B5EF4-FFF2-40B4-BE49-F238E27FC236}">
                <a16:creationId xmlns:a16="http://schemas.microsoft.com/office/drawing/2014/main" id="{A0B487F5-012A-4FEF-83AD-47A355234398}"/>
              </a:ext>
            </a:extLst>
          </p:cNvPr>
          <p:cNvGrpSpPr/>
          <p:nvPr/>
        </p:nvGrpSpPr>
        <p:grpSpPr>
          <a:xfrm>
            <a:off x="2703539" y="5997469"/>
            <a:ext cx="6784923" cy="710445"/>
            <a:chOff x="2603863" y="5932153"/>
            <a:chExt cx="6784923" cy="710445"/>
          </a:xfrm>
        </p:grpSpPr>
        <p:sp>
          <p:nvSpPr>
            <p:cNvPr id="7" name="Rectangle 6">
              <a:extLst>
                <a:ext uri="{FF2B5EF4-FFF2-40B4-BE49-F238E27FC236}">
                  <a16:creationId xmlns:a16="http://schemas.microsoft.com/office/drawing/2014/main" id="{9377F520-6542-4EA4-B4AC-5C8699CDC888}"/>
                </a:ext>
              </a:extLst>
            </p:cNvPr>
            <p:cNvSpPr/>
            <p:nvPr/>
          </p:nvSpPr>
          <p:spPr>
            <a:xfrm>
              <a:off x="2603863" y="5932153"/>
              <a:ext cx="6784923" cy="356188"/>
            </a:xfrm>
            <a:prstGeom prst="rect">
              <a:avLst/>
            </a:prstGeom>
            <a:noFill/>
          </p:spPr>
          <p:txBody>
            <a:bodyPr wrap="square" lIns="0" rIns="0" anchor="t">
              <a:spAutoFit/>
            </a:bodyPr>
            <a:lstStyle/>
            <a:p>
              <a:pPr marR="0" lvl="0" indent="0" algn="ctr" defTabSz="913160" fontAlgn="auto">
                <a:lnSpc>
                  <a:spcPts val="2200"/>
                </a:lnSpc>
                <a:spcBef>
                  <a:spcPts val="1199"/>
                </a:spcBef>
                <a:spcAft>
                  <a:spcPts val="0"/>
                </a:spcAft>
                <a:buClrTx/>
                <a:buSzTx/>
                <a:buFontTx/>
                <a:buNone/>
                <a:tabLst/>
                <a:defRPr/>
              </a:pPr>
              <a:r>
                <a:rPr lang="en-US" sz="1600" b="1">
                  <a:latin typeface="+mj-lt"/>
                  <a:cs typeface="Segoe UI Semibold" panose="020B0702040204020203" pitchFamily="34" charset="0"/>
                </a:rPr>
                <a:t>Secure and trusted data exploration tool</a:t>
              </a:r>
            </a:p>
          </p:txBody>
        </p:sp>
        <p:sp>
          <p:nvSpPr>
            <p:cNvPr id="8" name="Rectangle 7">
              <a:extLst>
                <a:ext uri="{FF2B5EF4-FFF2-40B4-BE49-F238E27FC236}">
                  <a16:creationId xmlns:a16="http://schemas.microsoft.com/office/drawing/2014/main" id="{BF913B08-5264-46B4-8C38-DC9990152899}"/>
                </a:ext>
              </a:extLst>
            </p:cNvPr>
            <p:cNvSpPr/>
            <p:nvPr/>
          </p:nvSpPr>
          <p:spPr>
            <a:xfrm>
              <a:off x="2603864" y="6328666"/>
              <a:ext cx="6784920" cy="313932"/>
            </a:xfrm>
            <a:prstGeom prst="rect">
              <a:avLst/>
            </a:prstGeom>
          </p:spPr>
          <p:txBody>
            <a:bodyPr wrap="square">
              <a:spAutoFit/>
            </a:bodyPr>
            <a:lstStyle/>
            <a:p>
              <a:pPr algn="ctr" defTabSz="914367">
                <a:lnSpc>
                  <a:spcPct val="90000"/>
                </a:lnSpc>
                <a:spcAft>
                  <a:spcPts val="1765"/>
                </a:spcAft>
              </a:pPr>
              <a:r>
                <a:rPr lang="en-US" sz="1600">
                  <a:latin typeface="Segoe UI" panose="020B0502040204020203" pitchFamily="34" charset="0"/>
                  <a:cs typeface="Segoe UI" panose="020B0502040204020203" pitchFamily="34" charset="0"/>
                </a:rPr>
                <a:t>Protect sensitive data in the cloud with first-class security from Microsoft</a:t>
              </a:r>
            </a:p>
          </p:txBody>
        </p:sp>
      </p:grpSp>
      <p:grpSp>
        <p:nvGrpSpPr>
          <p:cNvPr id="11" name="Group 10">
            <a:extLst>
              <a:ext uri="{FF2B5EF4-FFF2-40B4-BE49-F238E27FC236}">
                <a16:creationId xmlns:a16="http://schemas.microsoft.com/office/drawing/2014/main" id="{69818268-5E22-4400-8B2C-32EE0A8E1C3B}"/>
              </a:ext>
            </a:extLst>
          </p:cNvPr>
          <p:cNvGrpSpPr/>
          <p:nvPr/>
        </p:nvGrpSpPr>
        <p:grpSpPr>
          <a:xfrm>
            <a:off x="8269404" y="3845251"/>
            <a:ext cx="3578490" cy="1747043"/>
            <a:chOff x="8241137" y="3845251"/>
            <a:chExt cx="3578490" cy="1747043"/>
          </a:xfrm>
        </p:grpSpPr>
        <p:sp>
          <p:nvSpPr>
            <p:cNvPr id="12" name="Rectangle 11">
              <a:extLst>
                <a:ext uri="{FF2B5EF4-FFF2-40B4-BE49-F238E27FC236}">
                  <a16:creationId xmlns:a16="http://schemas.microsoft.com/office/drawing/2014/main" id="{CBF52FC7-6F8D-457D-80D1-81D264BA8845}"/>
                </a:ext>
              </a:extLst>
            </p:cNvPr>
            <p:cNvSpPr/>
            <p:nvPr/>
          </p:nvSpPr>
          <p:spPr>
            <a:xfrm>
              <a:off x="8241137" y="4611824"/>
              <a:ext cx="3578490" cy="356188"/>
            </a:xfrm>
            <a:prstGeom prst="rect">
              <a:avLst/>
            </a:prstGeom>
            <a:noFill/>
          </p:spPr>
          <p:txBody>
            <a:bodyPr wrap="square" lIns="0" rIns="0" anchor="t">
              <a:spAutoFit/>
            </a:bodyPr>
            <a:lstStyle/>
            <a:p>
              <a:pPr algn="ctr" defTabSz="913160">
                <a:lnSpc>
                  <a:spcPts val="2200"/>
                </a:lnSpc>
                <a:spcBef>
                  <a:spcPts val="1199"/>
                </a:spcBef>
              </a:pPr>
              <a:r>
                <a:rPr lang="en-US" sz="1600" b="1">
                  <a:latin typeface="+mj-lt"/>
                  <a:cs typeface="Segoe UI Semibold" panose="020B0702040204020203" pitchFamily="34" charset="0"/>
                </a:rPr>
                <a:t>Share and collaborate with others</a:t>
              </a:r>
            </a:p>
          </p:txBody>
        </p:sp>
        <p:sp>
          <p:nvSpPr>
            <p:cNvPr id="13" name="Rectangle 12">
              <a:extLst>
                <a:ext uri="{FF2B5EF4-FFF2-40B4-BE49-F238E27FC236}">
                  <a16:creationId xmlns:a16="http://schemas.microsoft.com/office/drawing/2014/main" id="{DCB0703A-6B88-48F9-A3F8-8D6F1414D454}"/>
                </a:ext>
              </a:extLst>
            </p:cNvPr>
            <p:cNvSpPr/>
            <p:nvPr/>
          </p:nvSpPr>
          <p:spPr>
            <a:xfrm>
              <a:off x="8384462" y="5056763"/>
              <a:ext cx="3291840" cy="535531"/>
            </a:xfrm>
            <a:prstGeom prst="rect">
              <a:avLst/>
            </a:prstGeom>
          </p:spPr>
          <p:txBody>
            <a:bodyPr wrap="square">
              <a:spAutoFit/>
            </a:bodyPr>
            <a:lstStyle/>
            <a:p>
              <a:pPr algn="ctr" defTabSz="914367">
                <a:lnSpc>
                  <a:spcPct val="90000"/>
                </a:lnSpc>
                <a:spcAft>
                  <a:spcPts val="1765"/>
                </a:spcAft>
              </a:pPr>
              <a:r>
                <a:rPr lang="en-US" sz="1600">
                  <a:latin typeface="Segoe UI" panose="020B0502040204020203" pitchFamily="34" charset="0"/>
                  <a:cs typeface="Segoe UI" panose="020B0502040204020203" pitchFamily="34" charset="0"/>
                </a:rPr>
                <a:t>Securely share reports through curated content library approach</a:t>
              </a:r>
            </a:p>
          </p:txBody>
        </p:sp>
        <p:grpSp>
          <p:nvGrpSpPr>
            <p:cNvPr id="14" name="Group 13">
              <a:extLst>
                <a:ext uri="{FF2B5EF4-FFF2-40B4-BE49-F238E27FC236}">
                  <a16:creationId xmlns:a16="http://schemas.microsoft.com/office/drawing/2014/main" id="{2A431F7A-1ADA-47AE-A37E-813678134E35}"/>
                </a:ext>
              </a:extLst>
            </p:cNvPr>
            <p:cNvGrpSpPr/>
            <p:nvPr/>
          </p:nvGrpSpPr>
          <p:grpSpPr>
            <a:xfrm>
              <a:off x="9730837" y="3845251"/>
              <a:ext cx="599090" cy="599090"/>
              <a:chOff x="6674069" y="4120056"/>
              <a:chExt cx="599090" cy="599090"/>
            </a:xfrm>
          </p:grpSpPr>
          <p:sp>
            <p:nvSpPr>
              <p:cNvPr id="15" name="Oval 14">
                <a:extLst>
                  <a:ext uri="{FF2B5EF4-FFF2-40B4-BE49-F238E27FC236}">
                    <a16:creationId xmlns:a16="http://schemas.microsoft.com/office/drawing/2014/main" id="{8E2A9FBB-7EEE-498C-AF52-2DDDC50AC14F}"/>
                  </a:ext>
                </a:extLst>
              </p:cNvPr>
              <p:cNvSpPr/>
              <p:nvPr/>
            </p:nvSpPr>
            <p:spPr>
              <a:xfrm>
                <a:off x="6674069" y="4120056"/>
                <a:ext cx="599090" cy="599090"/>
              </a:xfrm>
              <a:prstGeom prst="ellips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95">
                <a:extLst>
                  <a:ext uri="{FF2B5EF4-FFF2-40B4-BE49-F238E27FC236}">
                    <a16:creationId xmlns:a16="http://schemas.microsoft.com/office/drawing/2014/main" id="{377F4546-087C-4A04-A30B-C8815C1B9C7D}"/>
                  </a:ext>
                </a:extLst>
              </p:cNvPr>
              <p:cNvSpPr>
                <a:spLocks noChangeAspect="1"/>
              </p:cNvSpPr>
              <p:nvPr/>
            </p:nvSpPr>
            <p:spPr bwMode="black">
              <a:xfrm>
                <a:off x="6841979" y="4296675"/>
                <a:ext cx="263271" cy="263270"/>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chemeClr val="accent2"/>
              </a:solidFill>
              <a:ln>
                <a:solidFill>
                  <a:schemeClr val="accent2"/>
                </a:solidFill>
              </a:ln>
              <a:extLst/>
            </p:spPr>
            <p:txBody>
              <a:bodyPr vert="horz" wrap="square" lIns="69953" tIns="34976" rIns="69953" bIns="34976" numCol="1" anchor="t" anchorCtr="0" compatLnSpc="1">
                <a:prstTxWarp prst="textNoShape">
                  <a:avLst/>
                </a:prstTxWarp>
              </a:bodyPr>
              <a:lstStyle/>
              <a:p>
                <a:endParaRPr lang="en-US" sz="1350">
                  <a:solidFill>
                    <a:srgbClr val="000000"/>
                  </a:solidFill>
                </a:endParaRPr>
              </a:p>
            </p:txBody>
          </p:sp>
        </p:grpSp>
      </p:grpSp>
      <p:grpSp>
        <p:nvGrpSpPr>
          <p:cNvPr id="17" name="Group 16">
            <a:extLst>
              <a:ext uri="{FF2B5EF4-FFF2-40B4-BE49-F238E27FC236}">
                <a16:creationId xmlns:a16="http://schemas.microsoft.com/office/drawing/2014/main" id="{9BB60FDC-3945-4BA6-AFC0-6D6C3365AFD7}"/>
              </a:ext>
            </a:extLst>
          </p:cNvPr>
          <p:cNvGrpSpPr/>
          <p:nvPr/>
        </p:nvGrpSpPr>
        <p:grpSpPr>
          <a:xfrm>
            <a:off x="4306755" y="3845251"/>
            <a:ext cx="3578490" cy="1747043"/>
            <a:chOff x="4306756" y="3845251"/>
            <a:chExt cx="3578490" cy="1747043"/>
          </a:xfrm>
        </p:grpSpPr>
        <p:sp>
          <p:nvSpPr>
            <p:cNvPr id="18" name="Rectangle 17">
              <a:extLst>
                <a:ext uri="{FF2B5EF4-FFF2-40B4-BE49-F238E27FC236}">
                  <a16:creationId xmlns:a16="http://schemas.microsoft.com/office/drawing/2014/main" id="{71ED95D2-5152-497F-81F1-98E61067D074}"/>
                </a:ext>
              </a:extLst>
            </p:cNvPr>
            <p:cNvSpPr/>
            <p:nvPr/>
          </p:nvSpPr>
          <p:spPr>
            <a:xfrm>
              <a:off x="4306756" y="4611824"/>
              <a:ext cx="3578490" cy="356188"/>
            </a:xfrm>
            <a:prstGeom prst="rect">
              <a:avLst/>
            </a:prstGeom>
            <a:noFill/>
          </p:spPr>
          <p:txBody>
            <a:bodyPr wrap="square" lIns="0" rIns="0" anchor="t">
              <a:spAutoFit/>
            </a:bodyPr>
            <a:lstStyle/>
            <a:p>
              <a:pPr algn="ctr" defTabSz="913160">
                <a:lnSpc>
                  <a:spcPts val="2200"/>
                </a:lnSpc>
                <a:spcBef>
                  <a:spcPts val="1199"/>
                </a:spcBef>
              </a:pPr>
              <a:r>
                <a:rPr lang="en-US" sz="1600" b="1">
                  <a:latin typeface="+mj-lt"/>
                  <a:cs typeface="Segoe UI Semibold" panose="020B0702040204020203" pitchFamily="34" charset="0"/>
                </a:rPr>
                <a:t>Build powerful dashboards</a:t>
              </a:r>
            </a:p>
          </p:txBody>
        </p:sp>
        <p:sp>
          <p:nvSpPr>
            <p:cNvPr id="19" name="Rectangle 18">
              <a:extLst>
                <a:ext uri="{FF2B5EF4-FFF2-40B4-BE49-F238E27FC236}">
                  <a16:creationId xmlns:a16="http://schemas.microsoft.com/office/drawing/2014/main" id="{F3C298FD-B676-4389-8B87-152ABE4C17EE}"/>
                </a:ext>
              </a:extLst>
            </p:cNvPr>
            <p:cNvSpPr/>
            <p:nvPr/>
          </p:nvSpPr>
          <p:spPr>
            <a:xfrm>
              <a:off x="4450081" y="5056763"/>
              <a:ext cx="3291840" cy="535531"/>
            </a:xfrm>
            <a:prstGeom prst="rect">
              <a:avLst/>
            </a:prstGeom>
          </p:spPr>
          <p:txBody>
            <a:bodyPr wrap="square">
              <a:spAutoFit/>
            </a:bodyPr>
            <a:lstStyle/>
            <a:p>
              <a:pPr algn="ctr" defTabSz="914367">
                <a:lnSpc>
                  <a:spcPct val="90000"/>
                </a:lnSpc>
                <a:spcAft>
                  <a:spcPts val="1765"/>
                </a:spcAft>
              </a:pPr>
              <a:r>
                <a:rPr lang="en-US" sz="1600">
                  <a:latin typeface="Segoe UI" panose="020B0502040204020203" pitchFamily="34" charset="0"/>
                  <a:cs typeface="Segoe UI" panose="020B0502040204020203" pitchFamily="34" charset="0"/>
                </a:rPr>
                <a:t>Gain quick insights from pre-built dashboards and reports </a:t>
              </a:r>
            </a:p>
          </p:txBody>
        </p:sp>
        <p:grpSp>
          <p:nvGrpSpPr>
            <p:cNvPr id="20" name="Group 19">
              <a:extLst>
                <a:ext uri="{FF2B5EF4-FFF2-40B4-BE49-F238E27FC236}">
                  <a16:creationId xmlns:a16="http://schemas.microsoft.com/office/drawing/2014/main" id="{F34FF93E-13AD-4391-9C9E-268BF65FD0F5}"/>
                </a:ext>
              </a:extLst>
            </p:cNvPr>
            <p:cNvGrpSpPr/>
            <p:nvPr/>
          </p:nvGrpSpPr>
          <p:grpSpPr>
            <a:xfrm>
              <a:off x="5794249" y="3845251"/>
              <a:ext cx="603504" cy="603504"/>
              <a:chOff x="420561" y="1140670"/>
              <a:chExt cx="822960" cy="822960"/>
            </a:xfrm>
          </p:grpSpPr>
          <p:sp>
            <p:nvSpPr>
              <p:cNvPr id="21" name="Oval 20">
                <a:extLst>
                  <a:ext uri="{FF2B5EF4-FFF2-40B4-BE49-F238E27FC236}">
                    <a16:creationId xmlns:a16="http://schemas.microsoft.com/office/drawing/2014/main" id="{AC31B2F8-75D1-4C03-8E4E-E4878888BC62}"/>
                  </a:ext>
                </a:extLst>
              </p:cNvPr>
              <p:cNvSpPr/>
              <p:nvPr/>
            </p:nvSpPr>
            <p:spPr bwMode="auto">
              <a:xfrm>
                <a:off x="420561" y="1140670"/>
                <a:ext cx="822960" cy="82296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622491" defTabSz="914102"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22" name="Freeform 24">
                <a:extLst>
                  <a:ext uri="{FF2B5EF4-FFF2-40B4-BE49-F238E27FC236}">
                    <a16:creationId xmlns:a16="http://schemas.microsoft.com/office/drawing/2014/main" id="{8E255DD4-48A1-4383-9B88-EFBFAC136FB2}"/>
                  </a:ext>
                </a:extLst>
              </p:cNvPr>
              <p:cNvSpPr>
                <a:spLocks noEditPoints="1"/>
              </p:cNvSpPr>
              <p:nvPr/>
            </p:nvSpPr>
            <p:spPr bwMode="black">
              <a:xfrm>
                <a:off x="580976" y="1237282"/>
                <a:ext cx="490621" cy="569164"/>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noFill/>
              <a:ln>
                <a:solidFill>
                  <a:schemeClr val="accent2"/>
                </a:solidFill>
              </a:ln>
            </p:spPr>
            <p:txBody>
              <a:bodyPr vert="horz" wrap="square" lIns="80687" tIns="40344" rIns="80687" bIns="40344" numCol="1" anchor="t" anchorCtr="0" compatLnSpc="1">
                <a:prstTxWarp prst="textNoShape">
                  <a:avLst/>
                </a:prstTxWarp>
              </a:bodyPr>
              <a:lstStyle/>
              <a:p>
                <a:pPr defTabSz="914367"/>
                <a:endParaRPr lang="en-US" sz="1800">
                  <a:solidFill>
                    <a:srgbClr val="000000"/>
                  </a:solidFill>
                </a:endParaRPr>
              </a:p>
            </p:txBody>
          </p:sp>
        </p:grpSp>
      </p:grpSp>
      <p:grpSp>
        <p:nvGrpSpPr>
          <p:cNvPr id="23" name="Group 22">
            <a:extLst>
              <a:ext uri="{FF2B5EF4-FFF2-40B4-BE49-F238E27FC236}">
                <a16:creationId xmlns:a16="http://schemas.microsoft.com/office/drawing/2014/main" id="{0D6A9660-AAA9-43CE-A2C8-37D7E32F3D7C}"/>
              </a:ext>
            </a:extLst>
          </p:cNvPr>
          <p:cNvGrpSpPr/>
          <p:nvPr/>
        </p:nvGrpSpPr>
        <p:grpSpPr>
          <a:xfrm>
            <a:off x="344107" y="3845251"/>
            <a:ext cx="3578490" cy="1747043"/>
            <a:chOff x="315840" y="3845251"/>
            <a:chExt cx="3578490" cy="1747043"/>
          </a:xfrm>
        </p:grpSpPr>
        <p:sp>
          <p:nvSpPr>
            <p:cNvPr id="24" name="Rectangle 16">
              <a:extLst>
                <a:ext uri="{FF2B5EF4-FFF2-40B4-BE49-F238E27FC236}">
                  <a16:creationId xmlns:a16="http://schemas.microsoft.com/office/drawing/2014/main" id="{C8885158-17BE-4EE3-AF94-CCF651D97CAA}"/>
                </a:ext>
              </a:extLst>
            </p:cNvPr>
            <p:cNvSpPr/>
            <p:nvPr/>
          </p:nvSpPr>
          <p:spPr>
            <a:xfrm>
              <a:off x="315840" y="4611824"/>
              <a:ext cx="3578490" cy="356188"/>
            </a:xfrm>
            <a:prstGeom prst="rect">
              <a:avLst/>
            </a:prstGeom>
            <a:noFill/>
          </p:spPr>
          <p:txBody>
            <a:bodyPr wrap="square" lIns="0" rIns="0" anchor="t">
              <a:spAutoFit/>
            </a:bodyPr>
            <a:lstStyle/>
            <a:p>
              <a:pPr marL="0" marR="0" lvl="0" indent="0" algn="ctr" defTabSz="913160" eaLnBrk="1" fontAlgn="auto" latinLnBrk="0" hangingPunct="1">
                <a:lnSpc>
                  <a:spcPts val="2200"/>
                </a:lnSpc>
                <a:spcBef>
                  <a:spcPts val="1199"/>
                </a:spcBef>
                <a:spcAft>
                  <a:spcPts val="0"/>
                </a:spcAft>
                <a:buClrTx/>
                <a:buSzTx/>
                <a:buFontTx/>
                <a:buNone/>
                <a:tabLst/>
                <a:defRPr/>
              </a:pPr>
              <a:r>
                <a:rPr lang="en-US" sz="1600" b="1">
                  <a:latin typeface="+mj-lt"/>
                  <a:cs typeface="Segoe UI Semibold" panose="020B0702040204020203" pitchFamily="34" charset="0"/>
                </a:rPr>
                <a:t>Connect to your data</a:t>
              </a:r>
            </a:p>
          </p:txBody>
        </p:sp>
        <p:sp>
          <p:nvSpPr>
            <p:cNvPr id="25" name="Rectangle 24">
              <a:extLst>
                <a:ext uri="{FF2B5EF4-FFF2-40B4-BE49-F238E27FC236}">
                  <a16:creationId xmlns:a16="http://schemas.microsoft.com/office/drawing/2014/main" id="{61CBCFFB-BBE7-475C-BA0F-6DF21845CFED}"/>
                </a:ext>
              </a:extLst>
            </p:cNvPr>
            <p:cNvSpPr/>
            <p:nvPr/>
          </p:nvSpPr>
          <p:spPr>
            <a:xfrm>
              <a:off x="459165" y="5056763"/>
              <a:ext cx="3291840" cy="535531"/>
            </a:xfrm>
            <a:prstGeom prst="rect">
              <a:avLst/>
            </a:prstGeom>
          </p:spPr>
          <p:txBody>
            <a:bodyPr wrap="square">
              <a:spAutoFit/>
            </a:bodyPr>
            <a:lstStyle/>
            <a:p>
              <a:pPr algn="ctr" defTabSz="914367">
                <a:lnSpc>
                  <a:spcPct val="90000"/>
                </a:lnSpc>
                <a:spcAft>
                  <a:spcPts val="1765"/>
                </a:spcAft>
              </a:pPr>
              <a:r>
                <a:rPr lang="en-US" sz="1600">
                  <a:latin typeface="Segoe UI" panose="020B0502040204020203" pitchFamily="34" charset="0"/>
                  <a:cs typeface="Segoe UI" panose="020B0502040204020203" pitchFamily="34" charset="0"/>
                </a:rPr>
                <a:t>Secure, real-time connections to data on-premises and in the cloud</a:t>
              </a:r>
            </a:p>
          </p:txBody>
        </p:sp>
        <p:grpSp>
          <p:nvGrpSpPr>
            <p:cNvPr id="26" name="Group 25">
              <a:extLst>
                <a:ext uri="{FF2B5EF4-FFF2-40B4-BE49-F238E27FC236}">
                  <a16:creationId xmlns:a16="http://schemas.microsoft.com/office/drawing/2014/main" id="{769AF087-68B7-485E-8830-F18FA30CB195}"/>
                </a:ext>
              </a:extLst>
            </p:cNvPr>
            <p:cNvGrpSpPr/>
            <p:nvPr/>
          </p:nvGrpSpPr>
          <p:grpSpPr>
            <a:xfrm>
              <a:off x="1805540" y="3845251"/>
              <a:ext cx="599090" cy="599090"/>
              <a:chOff x="1862074" y="3845251"/>
              <a:chExt cx="599090" cy="599090"/>
            </a:xfrm>
          </p:grpSpPr>
          <p:sp>
            <p:nvSpPr>
              <p:cNvPr id="27" name="Oval 26">
                <a:extLst>
                  <a:ext uri="{FF2B5EF4-FFF2-40B4-BE49-F238E27FC236}">
                    <a16:creationId xmlns:a16="http://schemas.microsoft.com/office/drawing/2014/main" id="{AB2D6CD0-4779-4E1A-9660-9C248723A17D}"/>
                  </a:ext>
                </a:extLst>
              </p:cNvPr>
              <p:cNvSpPr/>
              <p:nvPr/>
            </p:nvSpPr>
            <p:spPr>
              <a:xfrm>
                <a:off x="1862074" y="3845251"/>
                <a:ext cx="599090" cy="599090"/>
              </a:xfrm>
              <a:prstGeom prst="ellips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7DA2F75-364D-4521-93BE-25D7D0507D53}"/>
                  </a:ext>
                </a:extLst>
              </p:cNvPr>
              <p:cNvGrpSpPr/>
              <p:nvPr/>
            </p:nvGrpSpPr>
            <p:grpSpPr>
              <a:xfrm>
                <a:off x="2015917" y="3951799"/>
                <a:ext cx="291405" cy="385994"/>
                <a:chOff x="2011120" y="3954198"/>
                <a:chExt cx="291405" cy="385994"/>
              </a:xfrm>
            </p:grpSpPr>
            <p:sp>
              <p:nvSpPr>
                <p:cNvPr id="29" name="Freeform 108">
                  <a:extLst>
                    <a:ext uri="{FF2B5EF4-FFF2-40B4-BE49-F238E27FC236}">
                      <a16:creationId xmlns:a16="http://schemas.microsoft.com/office/drawing/2014/main" id="{3A30499C-77B6-49A6-9133-73908A2675A2}"/>
                    </a:ext>
                  </a:extLst>
                </p:cNvPr>
                <p:cNvSpPr>
                  <a:spLocks noChangeAspect="1" noEditPoints="1"/>
                </p:cNvSpPr>
                <p:nvPr/>
              </p:nvSpPr>
              <p:spPr bwMode="black">
                <a:xfrm>
                  <a:off x="2011120" y="3954198"/>
                  <a:ext cx="291405" cy="181492"/>
                </a:xfrm>
                <a:custGeom>
                  <a:avLst/>
                  <a:gdLst>
                    <a:gd name="T0" fmla="*/ 1277 w 1355"/>
                    <a:gd name="T1" fmla="*/ 371 h 843"/>
                    <a:gd name="T2" fmla="*/ 1157 w 1355"/>
                    <a:gd name="T3" fmla="*/ 298 h 843"/>
                    <a:gd name="T4" fmla="*/ 1157 w 1355"/>
                    <a:gd name="T5" fmla="*/ 277 h 843"/>
                    <a:gd name="T6" fmla="*/ 1080 w 1355"/>
                    <a:gd name="T7" fmla="*/ 83 h 843"/>
                    <a:gd name="T8" fmla="*/ 888 w 1355"/>
                    <a:gd name="T9" fmla="*/ 0 h 843"/>
                    <a:gd name="T10" fmla="*/ 650 w 1355"/>
                    <a:gd name="T11" fmla="*/ 135 h 843"/>
                    <a:gd name="T12" fmla="*/ 544 w 1355"/>
                    <a:gd name="T13" fmla="*/ 114 h 843"/>
                    <a:gd name="T14" fmla="*/ 353 w 1355"/>
                    <a:gd name="T15" fmla="*/ 189 h 843"/>
                    <a:gd name="T16" fmla="*/ 287 w 1355"/>
                    <a:gd name="T17" fmla="*/ 287 h 843"/>
                    <a:gd name="T18" fmla="*/ 275 w 1355"/>
                    <a:gd name="T19" fmla="*/ 287 h 843"/>
                    <a:gd name="T20" fmla="*/ 82 w 1355"/>
                    <a:gd name="T21" fmla="*/ 370 h 843"/>
                    <a:gd name="T22" fmla="*/ 0 w 1355"/>
                    <a:gd name="T23" fmla="*/ 565 h 843"/>
                    <a:gd name="T24" fmla="*/ 82 w 1355"/>
                    <a:gd name="T25" fmla="*/ 760 h 843"/>
                    <a:gd name="T26" fmla="*/ 275 w 1355"/>
                    <a:gd name="T27" fmla="*/ 843 h 843"/>
                    <a:gd name="T28" fmla="*/ 1080 w 1355"/>
                    <a:gd name="T29" fmla="*/ 843 h 843"/>
                    <a:gd name="T30" fmla="*/ 1277 w 1355"/>
                    <a:gd name="T31" fmla="*/ 760 h 843"/>
                    <a:gd name="T32" fmla="*/ 1355 w 1355"/>
                    <a:gd name="T33" fmla="*/ 565 h 843"/>
                    <a:gd name="T34" fmla="*/ 1277 w 1355"/>
                    <a:gd name="T35" fmla="*/ 371 h 843"/>
                    <a:gd name="T36" fmla="*/ 1080 w 1355"/>
                    <a:gd name="T37" fmla="*/ 766 h 843"/>
                    <a:gd name="T38" fmla="*/ 275 w 1355"/>
                    <a:gd name="T39" fmla="*/ 766 h 843"/>
                    <a:gd name="T40" fmla="*/ 76 w 1355"/>
                    <a:gd name="T41" fmla="*/ 565 h 843"/>
                    <a:gd name="T42" fmla="*/ 275 w 1355"/>
                    <a:gd name="T43" fmla="*/ 364 h 843"/>
                    <a:gd name="T44" fmla="*/ 346 w 1355"/>
                    <a:gd name="T45" fmla="*/ 381 h 843"/>
                    <a:gd name="T46" fmla="*/ 544 w 1355"/>
                    <a:gd name="T47" fmla="*/ 191 h 843"/>
                    <a:gd name="T48" fmla="*/ 689 w 1355"/>
                    <a:gd name="T49" fmla="*/ 255 h 843"/>
                    <a:gd name="T50" fmla="*/ 888 w 1355"/>
                    <a:gd name="T51" fmla="*/ 77 h 843"/>
                    <a:gd name="T52" fmla="*/ 1080 w 1355"/>
                    <a:gd name="T53" fmla="*/ 277 h 843"/>
                    <a:gd name="T54" fmla="*/ 1064 w 1355"/>
                    <a:gd name="T55" fmla="*/ 370 h 843"/>
                    <a:gd name="T56" fmla="*/ 1080 w 1355"/>
                    <a:gd name="T57" fmla="*/ 364 h 843"/>
                    <a:gd name="T58" fmla="*/ 1278 w 1355"/>
                    <a:gd name="T59" fmla="*/ 565 h 843"/>
                    <a:gd name="T60" fmla="*/ 1080 w 1355"/>
                    <a:gd name="T61" fmla="*/ 76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5" h="843">
                      <a:moveTo>
                        <a:pt x="1277" y="371"/>
                      </a:moveTo>
                      <a:cubicBezTo>
                        <a:pt x="1242" y="335"/>
                        <a:pt x="1201" y="311"/>
                        <a:pt x="1157" y="298"/>
                      </a:cubicBezTo>
                      <a:cubicBezTo>
                        <a:pt x="1157" y="291"/>
                        <a:pt x="1157" y="285"/>
                        <a:pt x="1157" y="277"/>
                      </a:cubicBezTo>
                      <a:cubicBezTo>
                        <a:pt x="1157" y="205"/>
                        <a:pt x="1130" y="136"/>
                        <a:pt x="1080" y="83"/>
                      </a:cubicBezTo>
                      <a:cubicBezTo>
                        <a:pt x="1028" y="29"/>
                        <a:pt x="959" y="0"/>
                        <a:pt x="888" y="0"/>
                      </a:cubicBezTo>
                      <a:cubicBezTo>
                        <a:pt x="789" y="0"/>
                        <a:pt x="700" y="54"/>
                        <a:pt x="650" y="135"/>
                      </a:cubicBezTo>
                      <a:cubicBezTo>
                        <a:pt x="618" y="121"/>
                        <a:pt x="581" y="114"/>
                        <a:pt x="544" y="114"/>
                      </a:cubicBezTo>
                      <a:cubicBezTo>
                        <a:pt x="471" y="114"/>
                        <a:pt x="404" y="141"/>
                        <a:pt x="353" y="189"/>
                      </a:cubicBezTo>
                      <a:cubicBezTo>
                        <a:pt x="324" y="217"/>
                        <a:pt x="302" y="250"/>
                        <a:pt x="287" y="287"/>
                      </a:cubicBezTo>
                      <a:cubicBezTo>
                        <a:pt x="283" y="287"/>
                        <a:pt x="279" y="287"/>
                        <a:pt x="275" y="287"/>
                      </a:cubicBezTo>
                      <a:cubicBezTo>
                        <a:pt x="203" y="287"/>
                        <a:pt x="134" y="317"/>
                        <a:pt x="82" y="370"/>
                      </a:cubicBezTo>
                      <a:cubicBezTo>
                        <a:pt x="29" y="422"/>
                        <a:pt x="0" y="492"/>
                        <a:pt x="0" y="565"/>
                      </a:cubicBezTo>
                      <a:cubicBezTo>
                        <a:pt x="0" y="638"/>
                        <a:pt x="29" y="707"/>
                        <a:pt x="82" y="760"/>
                      </a:cubicBezTo>
                      <a:cubicBezTo>
                        <a:pt x="134" y="814"/>
                        <a:pt x="203" y="843"/>
                        <a:pt x="275" y="843"/>
                      </a:cubicBezTo>
                      <a:cubicBezTo>
                        <a:pt x="1080" y="843"/>
                        <a:pt x="1080" y="843"/>
                        <a:pt x="1080" y="843"/>
                      </a:cubicBezTo>
                      <a:cubicBezTo>
                        <a:pt x="1155" y="843"/>
                        <a:pt x="1224" y="814"/>
                        <a:pt x="1277" y="760"/>
                      </a:cubicBezTo>
                      <a:cubicBezTo>
                        <a:pt x="1327" y="707"/>
                        <a:pt x="1355" y="638"/>
                        <a:pt x="1355" y="565"/>
                      </a:cubicBezTo>
                      <a:cubicBezTo>
                        <a:pt x="1355" y="492"/>
                        <a:pt x="1327" y="422"/>
                        <a:pt x="1277" y="371"/>
                      </a:cubicBezTo>
                      <a:close/>
                      <a:moveTo>
                        <a:pt x="1080" y="766"/>
                      </a:moveTo>
                      <a:cubicBezTo>
                        <a:pt x="1080" y="766"/>
                        <a:pt x="437" y="766"/>
                        <a:pt x="275" y="766"/>
                      </a:cubicBezTo>
                      <a:cubicBezTo>
                        <a:pt x="167" y="766"/>
                        <a:pt x="76" y="674"/>
                        <a:pt x="76" y="565"/>
                      </a:cubicBezTo>
                      <a:cubicBezTo>
                        <a:pt x="76" y="457"/>
                        <a:pt x="167" y="364"/>
                        <a:pt x="275" y="364"/>
                      </a:cubicBezTo>
                      <a:cubicBezTo>
                        <a:pt x="302" y="364"/>
                        <a:pt x="324" y="370"/>
                        <a:pt x="346" y="381"/>
                      </a:cubicBezTo>
                      <a:cubicBezTo>
                        <a:pt x="351" y="272"/>
                        <a:pt x="437" y="191"/>
                        <a:pt x="544" y="191"/>
                      </a:cubicBezTo>
                      <a:cubicBezTo>
                        <a:pt x="603" y="191"/>
                        <a:pt x="650" y="213"/>
                        <a:pt x="689" y="255"/>
                      </a:cubicBezTo>
                      <a:cubicBezTo>
                        <a:pt x="699" y="158"/>
                        <a:pt x="785" y="77"/>
                        <a:pt x="888" y="77"/>
                      </a:cubicBezTo>
                      <a:cubicBezTo>
                        <a:pt x="994" y="77"/>
                        <a:pt x="1080" y="169"/>
                        <a:pt x="1080" y="277"/>
                      </a:cubicBezTo>
                      <a:cubicBezTo>
                        <a:pt x="1080" y="311"/>
                        <a:pt x="1075" y="343"/>
                        <a:pt x="1064" y="370"/>
                      </a:cubicBezTo>
                      <a:cubicBezTo>
                        <a:pt x="1069" y="364"/>
                        <a:pt x="1075" y="364"/>
                        <a:pt x="1080" y="364"/>
                      </a:cubicBezTo>
                      <a:cubicBezTo>
                        <a:pt x="1192" y="364"/>
                        <a:pt x="1278" y="457"/>
                        <a:pt x="1278" y="565"/>
                      </a:cubicBezTo>
                      <a:cubicBezTo>
                        <a:pt x="1278" y="674"/>
                        <a:pt x="1192" y="766"/>
                        <a:pt x="1080" y="766"/>
                      </a:cubicBezTo>
                      <a:close/>
                    </a:path>
                  </a:pathLst>
                </a:custGeom>
                <a:noFill/>
                <a:ln w="19050">
                  <a:solidFill>
                    <a:schemeClr val="accent2"/>
                  </a:solidFill>
                </a:ln>
              </p:spPr>
              <p:txBody>
                <a:bodyPr vert="horz" wrap="square" lIns="68574" tIns="34287" rIns="68574" bIns="3428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350">
                    <a:ln w="19050">
                      <a:solidFill>
                        <a:schemeClr val="tx1"/>
                      </a:solidFill>
                    </a:ln>
                  </a:endParaRPr>
                </a:p>
              </p:txBody>
            </p:sp>
            <p:sp>
              <p:nvSpPr>
                <p:cNvPr id="30" name="Freeform 5">
                  <a:extLst>
                    <a:ext uri="{FF2B5EF4-FFF2-40B4-BE49-F238E27FC236}">
                      <a16:creationId xmlns:a16="http://schemas.microsoft.com/office/drawing/2014/main" id="{B1FD4F8F-641C-4158-8A3E-559B86403070}"/>
                    </a:ext>
                  </a:extLst>
                </p:cNvPr>
                <p:cNvSpPr>
                  <a:spLocks noEditPoints="1"/>
                </p:cNvSpPr>
                <p:nvPr/>
              </p:nvSpPr>
              <p:spPr bwMode="black">
                <a:xfrm>
                  <a:off x="2057089" y="4185397"/>
                  <a:ext cx="199466" cy="154795"/>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31" name="Straight Connector 30" descr="&quot; &quot;">
            <a:extLst>
              <a:ext uri="{FF2B5EF4-FFF2-40B4-BE49-F238E27FC236}">
                <a16:creationId xmlns:a16="http://schemas.microsoft.com/office/drawing/2014/main" id="{C584339B-1F0D-49F9-B972-5AECEBB3D1C3}"/>
              </a:ext>
            </a:extLst>
          </p:cNvPr>
          <p:cNvCxnSpPr/>
          <p:nvPr/>
        </p:nvCxnSpPr>
        <p:spPr>
          <a:xfrm>
            <a:off x="4114676" y="3969417"/>
            <a:ext cx="0" cy="14987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descr="&quot; &quot;">
            <a:extLst>
              <a:ext uri="{FF2B5EF4-FFF2-40B4-BE49-F238E27FC236}">
                <a16:creationId xmlns:a16="http://schemas.microsoft.com/office/drawing/2014/main" id="{1C3F9A8E-DF04-4605-A26A-ACFEF0A6338A}"/>
              </a:ext>
            </a:extLst>
          </p:cNvPr>
          <p:cNvCxnSpPr/>
          <p:nvPr/>
        </p:nvCxnSpPr>
        <p:spPr>
          <a:xfrm>
            <a:off x="8077324" y="3969417"/>
            <a:ext cx="0" cy="14987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874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489C4DA2-A812-432C-A9E9-6D61440C9583}"/>
              </a:ext>
            </a:extLst>
          </p:cNvPr>
          <p:cNvSpPr>
            <a:spLocks noGrp="1"/>
          </p:cNvSpPr>
          <p:nvPr>
            <p:ph type="title"/>
          </p:nvPr>
        </p:nvSpPr>
        <p:spPr>
          <a:xfrm>
            <a:off x="588263" y="457200"/>
            <a:ext cx="11018520" cy="553998"/>
          </a:xfrm>
        </p:spPr>
        <p:txBody>
          <a:bodyPr/>
          <a:lstStyle/>
          <a:p>
            <a:r>
              <a:rPr lang="en-US" dirty="0"/>
              <a:t>Monitoring unified dashboards</a:t>
            </a:r>
          </a:p>
        </p:txBody>
      </p:sp>
      <p:grpSp>
        <p:nvGrpSpPr>
          <p:cNvPr id="32" name="Group 31">
            <a:extLst>
              <a:ext uri="{FF2B5EF4-FFF2-40B4-BE49-F238E27FC236}">
                <a16:creationId xmlns:a16="http://schemas.microsoft.com/office/drawing/2014/main" id="{38B0A811-EE05-47A6-830B-13258BF6C386}"/>
              </a:ext>
            </a:extLst>
          </p:cNvPr>
          <p:cNvGrpSpPr/>
          <p:nvPr/>
        </p:nvGrpSpPr>
        <p:grpSpPr>
          <a:xfrm>
            <a:off x="512466" y="1284183"/>
            <a:ext cx="11167068" cy="5547360"/>
            <a:chOff x="543454" y="1337191"/>
            <a:chExt cx="11167068" cy="5547360"/>
          </a:xfrm>
        </p:grpSpPr>
        <p:sp>
          <p:nvSpPr>
            <p:cNvPr id="23" name="Freeform: Shape 22">
              <a:extLst>
                <a:ext uri="{FF2B5EF4-FFF2-40B4-BE49-F238E27FC236}">
                  <a16:creationId xmlns:a16="http://schemas.microsoft.com/office/drawing/2014/main" id="{1B1B024E-1F02-4972-BCCD-FB7FB6132922}"/>
                </a:ext>
              </a:extLst>
            </p:cNvPr>
            <p:cNvSpPr/>
            <p:nvPr/>
          </p:nvSpPr>
          <p:spPr>
            <a:xfrm>
              <a:off x="5005772" y="2805022"/>
              <a:ext cx="2639858" cy="2639988"/>
            </a:xfrm>
            <a:custGeom>
              <a:avLst/>
              <a:gdLst>
                <a:gd name="connsiteX0" fmla="*/ 0 w 2639858"/>
                <a:gd name="connsiteY0" fmla="*/ 1319994 h 2639988"/>
                <a:gd name="connsiteX1" fmla="*/ 1319929 w 2639858"/>
                <a:gd name="connsiteY1" fmla="*/ 0 h 2639988"/>
                <a:gd name="connsiteX2" fmla="*/ 2639858 w 2639858"/>
                <a:gd name="connsiteY2" fmla="*/ 1319994 h 2639988"/>
                <a:gd name="connsiteX3" fmla="*/ 1319929 w 2639858"/>
                <a:gd name="connsiteY3" fmla="*/ 2639988 h 2639988"/>
                <a:gd name="connsiteX4" fmla="*/ 0 w 2639858"/>
                <a:gd name="connsiteY4" fmla="*/ 1319994 h 263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858" h="2639988">
                  <a:moveTo>
                    <a:pt x="0" y="1319994"/>
                  </a:moveTo>
                  <a:cubicBezTo>
                    <a:pt x="0" y="590981"/>
                    <a:pt x="590952" y="0"/>
                    <a:pt x="1319929" y="0"/>
                  </a:cubicBezTo>
                  <a:cubicBezTo>
                    <a:pt x="2048906" y="0"/>
                    <a:pt x="2639858" y="590981"/>
                    <a:pt x="2639858" y="1319994"/>
                  </a:cubicBezTo>
                  <a:cubicBezTo>
                    <a:pt x="2639858" y="2049007"/>
                    <a:pt x="2048906" y="2639988"/>
                    <a:pt x="1319929" y="2639988"/>
                  </a:cubicBezTo>
                  <a:cubicBezTo>
                    <a:pt x="590952" y="2639988"/>
                    <a:pt x="0" y="2049007"/>
                    <a:pt x="0" y="1319994"/>
                  </a:cubicBezTo>
                  <a:close/>
                </a:path>
              </a:pathLst>
            </a:custGeom>
            <a:solidFill>
              <a:schemeClr val="bg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18348" tIns="418367" rIns="418348" bIns="418367" numCol="1" spcCol="1270" anchor="ctr" anchorCtr="0">
              <a:noAutofit/>
            </a:bodyPr>
            <a:lstStyle/>
            <a:p>
              <a:pPr marL="0" lvl="0" indent="0" algn="ctr" defTabSz="1111250">
                <a:lnSpc>
                  <a:spcPct val="90000"/>
                </a:lnSpc>
                <a:spcBef>
                  <a:spcPct val="0"/>
                </a:spcBef>
                <a:spcAft>
                  <a:spcPct val="35000"/>
                </a:spcAft>
                <a:buNone/>
              </a:pPr>
              <a:r>
                <a:rPr lang="en-US" sz="2500" kern="1200"/>
                <a:t>Real world Visualization </a:t>
              </a:r>
            </a:p>
          </p:txBody>
        </p:sp>
        <p:sp>
          <p:nvSpPr>
            <p:cNvPr id="24" name="Block Arc 23">
              <a:extLst>
                <a:ext uri="{FF2B5EF4-FFF2-40B4-BE49-F238E27FC236}">
                  <a16:creationId xmlns:a16="http://schemas.microsoft.com/office/drawing/2014/main" id="{9753C951-EEB9-482E-A255-56D0FD348114}"/>
                </a:ext>
              </a:extLst>
            </p:cNvPr>
            <p:cNvSpPr/>
            <p:nvPr/>
          </p:nvSpPr>
          <p:spPr>
            <a:xfrm rot="10800000">
              <a:off x="3685449" y="1337191"/>
              <a:ext cx="5321518" cy="5547360"/>
            </a:xfrm>
            <a:prstGeom prst="blockArc">
              <a:avLst>
                <a:gd name="adj1" fmla="val 17527788"/>
                <a:gd name="adj2" fmla="val 4119114"/>
                <a:gd name="adj3" fmla="val 5750"/>
              </a:avLst>
            </a:prstGeom>
            <a:solidFill>
              <a:srgbClr val="39445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Oval 24">
              <a:extLst>
                <a:ext uri="{FF2B5EF4-FFF2-40B4-BE49-F238E27FC236}">
                  <a16:creationId xmlns:a16="http://schemas.microsoft.com/office/drawing/2014/main" id="{2E60A314-4D23-4FE4-8D0A-28BC63637C26}"/>
                </a:ext>
              </a:extLst>
            </p:cNvPr>
            <p:cNvSpPr/>
            <p:nvPr/>
          </p:nvSpPr>
          <p:spPr>
            <a:xfrm>
              <a:off x="3674407" y="1804528"/>
              <a:ext cx="1414181" cy="1414576"/>
            </a:xfrm>
            <a:prstGeom prst="ellipse">
              <a:avLst/>
            </a:prstGeom>
            <a:blipFill>
              <a:blip r:embed="rId2" cstate="print">
                <a:extLst>
                  <a:ext uri="{28A0092B-C50C-407E-A947-70E740481C1C}">
                    <a14:useLocalDpi xmlns:a14="http://schemas.microsoft.com/office/drawing/2010/main" val="0"/>
                  </a:ext>
                </a:extLst>
              </a:blip>
              <a:srcRect/>
              <a:stretch>
                <a:fillRect l="-40000" r="-40000"/>
              </a:stretch>
            </a:blipFill>
            <a:ln>
              <a:solidFill>
                <a:srgbClr val="394453"/>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6" name="Freeform: Shape 25">
              <a:extLst>
                <a:ext uri="{FF2B5EF4-FFF2-40B4-BE49-F238E27FC236}">
                  <a16:creationId xmlns:a16="http://schemas.microsoft.com/office/drawing/2014/main" id="{5A83CF7B-F7C7-4602-AAF9-D1D16641401A}"/>
                </a:ext>
              </a:extLst>
            </p:cNvPr>
            <p:cNvSpPr/>
            <p:nvPr/>
          </p:nvSpPr>
          <p:spPr>
            <a:xfrm>
              <a:off x="1674203" y="2380498"/>
              <a:ext cx="1892936" cy="262636"/>
            </a:xfrm>
            <a:custGeom>
              <a:avLst/>
              <a:gdLst>
                <a:gd name="connsiteX0" fmla="*/ 0 w 1892936"/>
                <a:gd name="connsiteY0" fmla="*/ 0 h 1369088"/>
                <a:gd name="connsiteX1" fmla="*/ 1892936 w 1892936"/>
                <a:gd name="connsiteY1" fmla="*/ 0 h 1369088"/>
                <a:gd name="connsiteX2" fmla="*/ 1892936 w 1892936"/>
                <a:gd name="connsiteY2" fmla="*/ 1369088 h 1369088"/>
                <a:gd name="connsiteX3" fmla="*/ 0 w 1892936"/>
                <a:gd name="connsiteY3" fmla="*/ 1369088 h 1369088"/>
                <a:gd name="connsiteX4" fmla="*/ 0 w 1892936"/>
                <a:gd name="connsiteY4" fmla="*/ 0 h 1369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936" h="1369088">
                  <a:moveTo>
                    <a:pt x="0" y="0"/>
                  </a:moveTo>
                  <a:lnTo>
                    <a:pt x="1892936" y="0"/>
                  </a:lnTo>
                  <a:lnTo>
                    <a:pt x="1892936" y="1369088"/>
                  </a:lnTo>
                  <a:lnTo>
                    <a:pt x="0" y="13690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320" tIns="20320" rIns="20320" bIns="20320" numCol="1" spcCol="1270" anchor="ctr" anchorCtr="0">
              <a:spAutoFit/>
            </a:bodyPr>
            <a:lstStyle/>
            <a:p>
              <a:pPr marL="0" lvl="0" indent="0" algn="r" defTabSz="711200">
                <a:lnSpc>
                  <a:spcPct val="90000"/>
                </a:lnSpc>
                <a:spcBef>
                  <a:spcPct val="0"/>
                </a:spcBef>
                <a:spcAft>
                  <a:spcPct val="10000"/>
                </a:spcAft>
                <a:buNone/>
              </a:pPr>
              <a:r>
                <a:rPr lang="en-US" sz="1600" kern="1200" dirty="0">
                  <a:latin typeface="Segoe UI" panose="020B0502040204020203" pitchFamily="34" charset="0"/>
                  <a:cs typeface="Segoe UI" panose="020B0502040204020203" pitchFamily="34" charset="0"/>
                </a:rPr>
                <a:t>Real-world context </a:t>
              </a:r>
            </a:p>
          </p:txBody>
        </p:sp>
        <p:sp>
          <p:nvSpPr>
            <p:cNvPr id="27" name="Oval 26">
              <a:extLst>
                <a:ext uri="{FF2B5EF4-FFF2-40B4-BE49-F238E27FC236}">
                  <a16:creationId xmlns:a16="http://schemas.microsoft.com/office/drawing/2014/main" id="{46FF40C3-437F-4969-B000-E766C74157BC}"/>
                </a:ext>
              </a:extLst>
            </p:cNvPr>
            <p:cNvSpPr/>
            <p:nvPr/>
          </p:nvSpPr>
          <p:spPr>
            <a:xfrm>
              <a:off x="3127821" y="3413444"/>
              <a:ext cx="1414181" cy="1414576"/>
            </a:xfrm>
            <a:prstGeom prst="ellipse">
              <a:avLst/>
            </a:prstGeom>
            <a:blipFill>
              <a:blip r:embed="rId3"/>
              <a:srcRect/>
              <a:stretch>
                <a:fillRect l="-37000" r="-37000"/>
              </a:stretch>
            </a:blipFill>
            <a:ln>
              <a:solidFill>
                <a:srgbClr val="394453"/>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8" name="Freeform: Shape 27">
              <a:extLst>
                <a:ext uri="{FF2B5EF4-FFF2-40B4-BE49-F238E27FC236}">
                  <a16:creationId xmlns:a16="http://schemas.microsoft.com/office/drawing/2014/main" id="{2B4AFDE4-9BBC-4E0F-B98F-2B402FEF1064}"/>
                </a:ext>
              </a:extLst>
            </p:cNvPr>
            <p:cNvSpPr/>
            <p:nvPr/>
          </p:nvSpPr>
          <p:spPr>
            <a:xfrm>
              <a:off x="1119731" y="3989414"/>
              <a:ext cx="1892936" cy="262636"/>
            </a:xfrm>
            <a:custGeom>
              <a:avLst/>
              <a:gdLst>
                <a:gd name="connsiteX0" fmla="*/ 0 w 1892936"/>
                <a:gd name="connsiteY0" fmla="*/ 0 h 1369088"/>
                <a:gd name="connsiteX1" fmla="*/ 1892936 w 1892936"/>
                <a:gd name="connsiteY1" fmla="*/ 0 h 1369088"/>
                <a:gd name="connsiteX2" fmla="*/ 1892936 w 1892936"/>
                <a:gd name="connsiteY2" fmla="*/ 1369088 h 1369088"/>
                <a:gd name="connsiteX3" fmla="*/ 0 w 1892936"/>
                <a:gd name="connsiteY3" fmla="*/ 1369088 h 1369088"/>
                <a:gd name="connsiteX4" fmla="*/ 0 w 1892936"/>
                <a:gd name="connsiteY4" fmla="*/ 0 h 1369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936" h="1369088">
                  <a:moveTo>
                    <a:pt x="0" y="0"/>
                  </a:moveTo>
                  <a:lnTo>
                    <a:pt x="1892936" y="0"/>
                  </a:lnTo>
                  <a:lnTo>
                    <a:pt x="1892936" y="1369088"/>
                  </a:lnTo>
                  <a:lnTo>
                    <a:pt x="0" y="13690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320" tIns="20320" rIns="20320" bIns="20320" numCol="1" spcCol="1270" anchor="ctr" anchorCtr="0">
              <a:spAutoFit/>
            </a:bodyPr>
            <a:lstStyle/>
            <a:p>
              <a:pPr marL="0" lvl="0" indent="0" algn="r" defTabSz="711200">
                <a:lnSpc>
                  <a:spcPct val="90000"/>
                </a:lnSpc>
                <a:spcBef>
                  <a:spcPct val="0"/>
                </a:spcBef>
                <a:spcAft>
                  <a:spcPct val="10000"/>
                </a:spcAft>
                <a:buNone/>
              </a:pPr>
              <a:r>
                <a:rPr lang="en-US" sz="1600" kern="1200" dirty="0">
                  <a:solidFill>
                    <a:srgbClr val="1A1A1A">
                      <a:hueOff val="0"/>
                      <a:satOff val="0"/>
                      <a:lumOff val="0"/>
                      <a:alphaOff val="0"/>
                    </a:srgbClr>
                  </a:solidFill>
                  <a:latin typeface="Segoe UI" panose="020B0502040204020203" pitchFamily="34" charset="0"/>
                  <a:ea typeface="+mn-ea"/>
                  <a:cs typeface="Segoe UI" panose="020B0502040204020203" pitchFamily="34" charset="0"/>
                </a:rPr>
                <a:t>Interconnections </a:t>
              </a:r>
            </a:p>
          </p:txBody>
        </p:sp>
        <p:sp>
          <p:nvSpPr>
            <p:cNvPr id="29" name="Oval 28">
              <a:extLst>
                <a:ext uri="{FF2B5EF4-FFF2-40B4-BE49-F238E27FC236}">
                  <a16:creationId xmlns:a16="http://schemas.microsoft.com/office/drawing/2014/main" id="{2A9791A5-E9FF-4264-B0F4-2049C9CEC006}"/>
                </a:ext>
              </a:extLst>
            </p:cNvPr>
            <p:cNvSpPr/>
            <p:nvPr/>
          </p:nvSpPr>
          <p:spPr>
            <a:xfrm>
              <a:off x="3674407" y="5046155"/>
              <a:ext cx="1414181" cy="1414576"/>
            </a:xfrm>
            <a:prstGeom prst="ellipse">
              <a:avLst/>
            </a:prstGeom>
            <a:blipFill>
              <a:blip r:embed="rId4">
                <a:extLst>
                  <a:ext uri="{28A0092B-C50C-407E-A947-70E740481C1C}">
                    <a14:useLocalDpi xmlns:a14="http://schemas.microsoft.com/office/drawing/2010/main" val="0"/>
                  </a:ext>
                </a:extLst>
              </a:blip>
              <a:srcRect/>
              <a:stretch>
                <a:fillRect t="-13000" b="-13000"/>
              </a:stretch>
            </a:blipFill>
            <a:ln>
              <a:solidFill>
                <a:srgbClr val="394453"/>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0" name="Freeform: Shape 29">
              <a:extLst>
                <a:ext uri="{FF2B5EF4-FFF2-40B4-BE49-F238E27FC236}">
                  <a16:creationId xmlns:a16="http://schemas.microsoft.com/office/drawing/2014/main" id="{938B1D0A-8342-4E45-88D2-6A03CB02B453}"/>
                </a:ext>
              </a:extLst>
            </p:cNvPr>
            <p:cNvSpPr/>
            <p:nvPr/>
          </p:nvSpPr>
          <p:spPr>
            <a:xfrm>
              <a:off x="1674203" y="5622125"/>
              <a:ext cx="1892936" cy="262636"/>
            </a:xfrm>
            <a:custGeom>
              <a:avLst/>
              <a:gdLst>
                <a:gd name="connsiteX0" fmla="*/ 0 w 1892936"/>
                <a:gd name="connsiteY0" fmla="*/ 0 h 1369088"/>
                <a:gd name="connsiteX1" fmla="*/ 1892936 w 1892936"/>
                <a:gd name="connsiteY1" fmla="*/ 0 h 1369088"/>
                <a:gd name="connsiteX2" fmla="*/ 1892936 w 1892936"/>
                <a:gd name="connsiteY2" fmla="*/ 1369088 h 1369088"/>
                <a:gd name="connsiteX3" fmla="*/ 0 w 1892936"/>
                <a:gd name="connsiteY3" fmla="*/ 1369088 h 1369088"/>
                <a:gd name="connsiteX4" fmla="*/ 0 w 1892936"/>
                <a:gd name="connsiteY4" fmla="*/ 0 h 1369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936" h="1369088">
                  <a:moveTo>
                    <a:pt x="0" y="0"/>
                  </a:moveTo>
                  <a:lnTo>
                    <a:pt x="1892936" y="0"/>
                  </a:lnTo>
                  <a:lnTo>
                    <a:pt x="1892936" y="1369088"/>
                  </a:lnTo>
                  <a:lnTo>
                    <a:pt x="0" y="13690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320" tIns="20320" rIns="20320" bIns="20320" numCol="1" spcCol="1270" anchor="ctr" anchorCtr="0">
              <a:spAutoFit/>
            </a:bodyPr>
            <a:lstStyle/>
            <a:p>
              <a:pPr marL="0" lvl="0" indent="0" algn="r" defTabSz="711200">
                <a:lnSpc>
                  <a:spcPct val="90000"/>
                </a:lnSpc>
                <a:spcBef>
                  <a:spcPct val="0"/>
                </a:spcBef>
                <a:spcAft>
                  <a:spcPct val="10000"/>
                </a:spcAft>
                <a:buNone/>
              </a:pPr>
              <a:r>
                <a:rPr lang="en-US" sz="1600" kern="1200" dirty="0">
                  <a:solidFill>
                    <a:srgbClr val="1A1A1A">
                      <a:hueOff val="0"/>
                      <a:satOff val="0"/>
                      <a:lumOff val="0"/>
                      <a:alphaOff val="0"/>
                    </a:srgbClr>
                  </a:solidFill>
                  <a:latin typeface="Segoe UI" panose="020B0502040204020203" pitchFamily="34" charset="0"/>
                  <a:ea typeface="+mn-ea"/>
                  <a:cs typeface="Segoe UI" panose="020B0502040204020203" pitchFamily="34" charset="0"/>
                </a:rPr>
                <a:t>Sequence </a:t>
              </a:r>
            </a:p>
          </p:txBody>
        </p:sp>
        <p:sp>
          <p:nvSpPr>
            <p:cNvPr id="10" name="Freeform: Shape 9">
              <a:extLst>
                <a:ext uri="{FF2B5EF4-FFF2-40B4-BE49-F238E27FC236}">
                  <a16:creationId xmlns:a16="http://schemas.microsoft.com/office/drawing/2014/main" id="{86E14E8C-E5A6-4959-8272-E6E25D406E40}"/>
                </a:ext>
              </a:extLst>
            </p:cNvPr>
            <p:cNvSpPr/>
            <p:nvPr/>
          </p:nvSpPr>
          <p:spPr>
            <a:xfrm>
              <a:off x="5081729" y="2886536"/>
              <a:ext cx="2638135" cy="2638265"/>
            </a:xfrm>
            <a:custGeom>
              <a:avLst/>
              <a:gdLst>
                <a:gd name="connsiteX0" fmla="*/ 0 w 2638135"/>
                <a:gd name="connsiteY0" fmla="*/ 1319133 h 2638265"/>
                <a:gd name="connsiteX1" fmla="*/ 1319068 w 2638135"/>
                <a:gd name="connsiteY1" fmla="*/ 0 h 2638265"/>
                <a:gd name="connsiteX2" fmla="*/ 2638136 w 2638135"/>
                <a:gd name="connsiteY2" fmla="*/ 1319133 h 2638265"/>
                <a:gd name="connsiteX3" fmla="*/ 1319068 w 2638135"/>
                <a:gd name="connsiteY3" fmla="*/ 2638266 h 2638265"/>
                <a:gd name="connsiteX4" fmla="*/ 0 w 2638135"/>
                <a:gd name="connsiteY4" fmla="*/ 1319133 h 2638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8135" h="2638265">
                  <a:moveTo>
                    <a:pt x="0" y="1319133"/>
                  </a:moveTo>
                  <a:cubicBezTo>
                    <a:pt x="0" y="590596"/>
                    <a:pt x="590567" y="0"/>
                    <a:pt x="1319068" y="0"/>
                  </a:cubicBezTo>
                  <a:cubicBezTo>
                    <a:pt x="2047569" y="0"/>
                    <a:pt x="2638136" y="590596"/>
                    <a:pt x="2638136" y="1319133"/>
                  </a:cubicBezTo>
                  <a:cubicBezTo>
                    <a:pt x="2638136" y="2047670"/>
                    <a:pt x="2047569" y="2638266"/>
                    <a:pt x="1319068" y="2638266"/>
                  </a:cubicBezTo>
                  <a:cubicBezTo>
                    <a:pt x="590567" y="2638266"/>
                    <a:pt x="0" y="2047670"/>
                    <a:pt x="0" y="1319133"/>
                  </a:cubicBezTo>
                  <a:close/>
                </a:path>
              </a:pathLst>
            </a:custGeom>
            <a:solidFill>
              <a:srgbClr val="39445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09206" tIns="409225" rIns="409206" bIns="409225" numCol="1" spcCol="1270" anchor="ctr" anchorCtr="0">
              <a:noAutofit/>
            </a:bodyPr>
            <a:lstStyle/>
            <a:p>
              <a:pPr marL="0" lvl="0" indent="0" algn="ctr" defTabSz="800100">
                <a:lnSpc>
                  <a:spcPct val="90000"/>
                </a:lnSpc>
                <a:spcBef>
                  <a:spcPct val="0"/>
                </a:spcBef>
                <a:spcAft>
                  <a:spcPct val="35000"/>
                </a:spcAft>
                <a:buNone/>
              </a:pPr>
              <a:r>
                <a:rPr lang="en-US" sz="1800" kern="1200" dirty="0"/>
                <a:t>See the full picture with u</a:t>
              </a:r>
              <a:r>
                <a:rPr lang="en-IN" sz="1800" kern="1200" dirty="0" err="1"/>
                <a:t>nified</a:t>
              </a:r>
              <a:r>
                <a:rPr lang="en-IN" sz="1800" kern="1200" dirty="0"/>
                <a:t> dashboards</a:t>
              </a:r>
              <a:endParaRPr lang="en-US" sz="1800" kern="1200" dirty="0"/>
            </a:p>
          </p:txBody>
        </p:sp>
        <p:sp>
          <p:nvSpPr>
            <p:cNvPr id="11" name="Block Arc 10">
              <a:extLst>
                <a:ext uri="{FF2B5EF4-FFF2-40B4-BE49-F238E27FC236}">
                  <a16:creationId xmlns:a16="http://schemas.microsoft.com/office/drawing/2014/main" id="{6C298A1F-354B-490A-ABAA-19DEC13C806C}"/>
                </a:ext>
              </a:extLst>
            </p:cNvPr>
            <p:cNvSpPr/>
            <p:nvPr/>
          </p:nvSpPr>
          <p:spPr>
            <a:xfrm>
              <a:off x="3828433" y="1337191"/>
              <a:ext cx="5318045" cy="5543740"/>
            </a:xfrm>
            <a:prstGeom prst="blockArc">
              <a:avLst>
                <a:gd name="adj1" fmla="val 17527788"/>
                <a:gd name="adj2" fmla="val 4119114"/>
                <a:gd name="adj3" fmla="val 5750"/>
              </a:avLst>
            </a:prstGeom>
            <a:solidFill>
              <a:srgbClr val="39445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Oval 11">
              <a:extLst>
                <a:ext uri="{FF2B5EF4-FFF2-40B4-BE49-F238E27FC236}">
                  <a16:creationId xmlns:a16="http://schemas.microsoft.com/office/drawing/2014/main" id="{A4A2835E-9536-48C0-BD58-C972506009F1}"/>
                </a:ext>
              </a:extLst>
            </p:cNvPr>
            <p:cNvSpPr/>
            <p:nvPr/>
          </p:nvSpPr>
          <p:spPr>
            <a:xfrm>
              <a:off x="7744255" y="1804990"/>
              <a:ext cx="1413258" cy="1413653"/>
            </a:xfrm>
            <a:prstGeom prst="ellipse">
              <a:avLst/>
            </a:prstGeom>
            <a:blipFill rotWithShape="1">
              <a:blip r:embed="rId5"/>
              <a:stretch>
                <a:fillRect/>
              </a:stretch>
            </a:blipFill>
            <a:ln>
              <a:solidFill>
                <a:srgbClr val="394453"/>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Freeform: Shape 12">
              <a:extLst>
                <a:ext uri="{FF2B5EF4-FFF2-40B4-BE49-F238E27FC236}">
                  <a16:creationId xmlns:a16="http://schemas.microsoft.com/office/drawing/2014/main" id="{B56BD306-6BAA-4DA6-BA9F-6BC0901F49B9}"/>
                </a:ext>
              </a:extLst>
            </p:cNvPr>
            <p:cNvSpPr/>
            <p:nvPr/>
          </p:nvSpPr>
          <p:spPr>
            <a:xfrm>
              <a:off x="9291214" y="2380498"/>
              <a:ext cx="1891701" cy="262636"/>
            </a:xfrm>
            <a:custGeom>
              <a:avLst/>
              <a:gdLst>
                <a:gd name="connsiteX0" fmla="*/ 0 w 1891701"/>
                <a:gd name="connsiteY0" fmla="*/ 0 h 1368195"/>
                <a:gd name="connsiteX1" fmla="*/ 1891701 w 1891701"/>
                <a:gd name="connsiteY1" fmla="*/ 0 h 1368195"/>
                <a:gd name="connsiteX2" fmla="*/ 1891701 w 1891701"/>
                <a:gd name="connsiteY2" fmla="*/ 1368195 h 1368195"/>
                <a:gd name="connsiteX3" fmla="*/ 0 w 1891701"/>
                <a:gd name="connsiteY3" fmla="*/ 1368195 h 1368195"/>
                <a:gd name="connsiteX4" fmla="*/ 0 w 1891701"/>
                <a:gd name="connsiteY4" fmla="*/ 0 h 1368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1701" h="1368195">
                  <a:moveTo>
                    <a:pt x="0" y="0"/>
                  </a:moveTo>
                  <a:lnTo>
                    <a:pt x="1891701" y="0"/>
                  </a:lnTo>
                  <a:lnTo>
                    <a:pt x="1891701" y="1368195"/>
                  </a:lnTo>
                  <a:lnTo>
                    <a:pt x="0" y="13681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320" tIns="20320" rIns="20320" bIns="20320" numCol="1" spcCol="1270" anchor="ctr" anchorCtr="0">
              <a:spAutoFit/>
            </a:bodyPr>
            <a:lstStyle/>
            <a:p>
              <a:pPr defTabSz="711200">
                <a:lnSpc>
                  <a:spcPct val="90000"/>
                </a:lnSpc>
                <a:spcBef>
                  <a:spcPct val="0"/>
                </a:spcBef>
                <a:spcAft>
                  <a:spcPct val="10000"/>
                </a:spcAft>
              </a:pPr>
              <a:r>
                <a:rPr lang="en-US" sz="1600" dirty="0">
                  <a:solidFill>
                    <a:srgbClr val="1A1A1A">
                      <a:hueOff val="0"/>
                      <a:satOff val="0"/>
                      <a:lumOff val="0"/>
                      <a:alphaOff val="0"/>
                    </a:srgbClr>
                  </a:solidFill>
                  <a:latin typeface="Segoe UI" panose="020B0502040204020203" pitchFamily="34" charset="0"/>
                  <a:cs typeface="Segoe UI" panose="020B0502040204020203" pitchFamily="34" charset="0"/>
                </a:rPr>
                <a:t>KPI </a:t>
              </a:r>
            </a:p>
          </p:txBody>
        </p:sp>
        <p:sp>
          <p:nvSpPr>
            <p:cNvPr id="14" name="Oval 13">
              <a:extLst>
                <a:ext uri="{FF2B5EF4-FFF2-40B4-BE49-F238E27FC236}">
                  <a16:creationId xmlns:a16="http://schemas.microsoft.com/office/drawing/2014/main" id="{90BE3210-B04C-4452-873A-CD635033E84D}"/>
                </a:ext>
              </a:extLst>
            </p:cNvPr>
            <p:cNvSpPr/>
            <p:nvPr/>
          </p:nvSpPr>
          <p:spPr>
            <a:xfrm>
              <a:off x="8290484" y="3413906"/>
              <a:ext cx="1413258" cy="1413653"/>
            </a:xfrm>
            <a:prstGeom prst="ellipse">
              <a:avLst/>
            </a:prstGeom>
            <a:blipFill rotWithShape="1">
              <a:blip r:embed="rId6"/>
              <a:stretch>
                <a:fillRect/>
              </a:stretch>
            </a:blipFill>
            <a:ln>
              <a:solidFill>
                <a:srgbClr val="394453"/>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Freeform: Shape 14">
              <a:extLst>
                <a:ext uri="{FF2B5EF4-FFF2-40B4-BE49-F238E27FC236}">
                  <a16:creationId xmlns:a16="http://schemas.microsoft.com/office/drawing/2014/main" id="{EB9FC90D-B918-4232-B265-5EF377B75258}"/>
                </a:ext>
              </a:extLst>
            </p:cNvPr>
            <p:cNvSpPr/>
            <p:nvPr/>
          </p:nvSpPr>
          <p:spPr>
            <a:xfrm>
              <a:off x="9818821" y="3989414"/>
              <a:ext cx="1891701" cy="262636"/>
            </a:xfrm>
            <a:custGeom>
              <a:avLst/>
              <a:gdLst>
                <a:gd name="connsiteX0" fmla="*/ 0 w 1891701"/>
                <a:gd name="connsiteY0" fmla="*/ 0 h 1368195"/>
                <a:gd name="connsiteX1" fmla="*/ 1891701 w 1891701"/>
                <a:gd name="connsiteY1" fmla="*/ 0 h 1368195"/>
                <a:gd name="connsiteX2" fmla="*/ 1891701 w 1891701"/>
                <a:gd name="connsiteY2" fmla="*/ 1368195 h 1368195"/>
                <a:gd name="connsiteX3" fmla="*/ 0 w 1891701"/>
                <a:gd name="connsiteY3" fmla="*/ 1368195 h 1368195"/>
                <a:gd name="connsiteX4" fmla="*/ 0 w 1891701"/>
                <a:gd name="connsiteY4" fmla="*/ 0 h 1368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1701" h="1368195">
                  <a:moveTo>
                    <a:pt x="0" y="0"/>
                  </a:moveTo>
                  <a:lnTo>
                    <a:pt x="1891701" y="0"/>
                  </a:lnTo>
                  <a:lnTo>
                    <a:pt x="1891701" y="1368195"/>
                  </a:lnTo>
                  <a:lnTo>
                    <a:pt x="0" y="13681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320" tIns="20320" rIns="20320" bIns="20320" numCol="1" spcCol="1270" anchor="ctr" anchorCtr="0">
              <a:spAutoFit/>
            </a:bodyPr>
            <a:lstStyle/>
            <a:p>
              <a:pPr defTabSz="711200">
                <a:lnSpc>
                  <a:spcPct val="90000"/>
                </a:lnSpc>
                <a:spcBef>
                  <a:spcPct val="0"/>
                </a:spcBef>
                <a:spcAft>
                  <a:spcPct val="10000"/>
                </a:spcAft>
              </a:pPr>
              <a:r>
                <a:rPr lang="en-US" sz="1600" dirty="0">
                  <a:solidFill>
                    <a:srgbClr val="1A1A1A">
                      <a:hueOff val="0"/>
                      <a:satOff val="0"/>
                      <a:lumOff val="0"/>
                      <a:alphaOff val="0"/>
                    </a:srgbClr>
                  </a:solidFill>
                  <a:latin typeface="Segoe UI" panose="020B0502040204020203" pitchFamily="34" charset="0"/>
                  <a:cs typeface="Segoe UI" panose="020B0502040204020203" pitchFamily="34" charset="0"/>
                </a:rPr>
                <a:t>Analysis  </a:t>
              </a:r>
            </a:p>
          </p:txBody>
        </p:sp>
        <p:sp>
          <p:nvSpPr>
            <p:cNvPr id="16" name="Oval 15">
              <a:extLst>
                <a:ext uri="{FF2B5EF4-FFF2-40B4-BE49-F238E27FC236}">
                  <a16:creationId xmlns:a16="http://schemas.microsoft.com/office/drawing/2014/main" id="{5EABEAD0-466A-41E4-9F1C-B1D5DF23D248}"/>
                </a:ext>
              </a:extLst>
            </p:cNvPr>
            <p:cNvSpPr/>
            <p:nvPr/>
          </p:nvSpPr>
          <p:spPr>
            <a:xfrm>
              <a:off x="7724799" y="5046617"/>
              <a:ext cx="1413258" cy="1413653"/>
            </a:xfrm>
            <a:prstGeom prst="ellipse">
              <a:avLst/>
            </a:prstGeom>
            <a:blipFill rotWithShape="1">
              <a:blip r:embed="rId7"/>
              <a:stretch>
                <a:fillRect/>
              </a:stretch>
            </a:blipFill>
            <a:ln>
              <a:solidFill>
                <a:srgbClr val="394453"/>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Freeform: Shape 16">
              <a:extLst>
                <a:ext uri="{FF2B5EF4-FFF2-40B4-BE49-F238E27FC236}">
                  <a16:creationId xmlns:a16="http://schemas.microsoft.com/office/drawing/2014/main" id="{728C00D6-B859-4749-86BA-4DB3830F5104}"/>
                </a:ext>
              </a:extLst>
            </p:cNvPr>
            <p:cNvSpPr/>
            <p:nvPr/>
          </p:nvSpPr>
          <p:spPr>
            <a:xfrm>
              <a:off x="9287854" y="5622125"/>
              <a:ext cx="1891701" cy="262636"/>
            </a:xfrm>
            <a:custGeom>
              <a:avLst/>
              <a:gdLst>
                <a:gd name="connsiteX0" fmla="*/ 0 w 1891701"/>
                <a:gd name="connsiteY0" fmla="*/ 0 h 1368195"/>
                <a:gd name="connsiteX1" fmla="*/ 1891701 w 1891701"/>
                <a:gd name="connsiteY1" fmla="*/ 0 h 1368195"/>
                <a:gd name="connsiteX2" fmla="*/ 1891701 w 1891701"/>
                <a:gd name="connsiteY2" fmla="*/ 1368195 h 1368195"/>
                <a:gd name="connsiteX3" fmla="*/ 0 w 1891701"/>
                <a:gd name="connsiteY3" fmla="*/ 1368195 h 1368195"/>
                <a:gd name="connsiteX4" fmla="*/ 0 w 1891701"/>
                <a:gd name="connsiteY4" fmla="*/ 0 h 1368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1701" h="1368195">
                  <a:moveTo>
                    <a:pt x="0" y="0"/>
                  </a:moveTo>
                  <a:lnTo>
                    <a:pt x="1891701" y="0"/>
                  </a:lnTo>
                  <a:lnTo>
                    <a:pt x="1891701" y="1368195"/>
                  </a:lnTo>
                  <a:lnTo>
                    <a:pt x="0" y="13681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320" tIns="20320" rIns="20320" bIns="20320" numCol="1" spcCol="1270" anchor="ctr" anchorCtr="0">
              <a:spAutoFit/>
            </a:bodyPr>
            <a:lstStyle/>
            <a:p>
              <a:pPr defTabSz="711200">
                <a:lnSpc>
                  <a:spcPct val="90000"/>
                </a:lnSpc>
                <a:spcBef>
                  <a:spcPct val="0"/>
                </a:spcBef>
                <a:spcAft>
                  <a:spcPct val="10000"/>
                </a:spcAft>
              </a:pPr>
              <a:r>
                <a:rPr lang="en-US" sz="1600" dirty="0">
                  <a:solidFill>
                    <a:srgbClr val="1A1A1A">
                      <a:hueOff val="0"/>
                      <a:satOff val="0"/>
                      <a:lumOff val="0"/>
                      <a:alphaOff val="0"/>
                    </a:srgbClr>
                  </a:solidFill>
                  <a:latin typeface="Segoe UI" panose="020B0502040204020203" pitchFamily="34" charset="0"/>
                  <a:cs typeface="Segoe UI" panose="020B0502040204020203" pitchFamily="34" charset="0"/>
                </a:rPr>
                <a:t>Goal</a:t>
              </a:r>
            </a:p>
          </p:txBody>
        </p:sp>
        <p:sp>
          <p:nvSpPr>
            <p:cNvPr id="7" name="Collaborative">
              <a:extLst>
                <a:ext uri="{FF2B5EF4-FFF2-40B4-BE49-F238E27FC236}">
                  <a16:creationId xmlns:a16="http://schemas.microsoft.com/office/drawing/2014/main" id="{ACB10F7A-E381-4BDE-AA0C-F34C86CEA432}"/>
                </a:ext>
              </a:extLst>
            </p:cNvPr>
            <p:cNvSpPr txBox="1">
              <a:spLocks/>
            </p:cNvSpPr>
            <p:nvPr/>
          </p:nvSpPr>
          <p:spPr>
            <a:xfrm rot="16200000">
              <a:off x="-530091" y="3696453"/>
              <a:ext cx="3017520" cy="870429"/>
            </a:xfrm>
            <a:prstGeom prst="rect">
              <a:avLst/>
            </a:prstGeom>
          </p:spPr>
          <p:txBody>
            <a:bodyPr vert="horz" wrap="square" lIns="121903" tIns="121903" rIns="121903" bIns="121903" rtlCol="0" anchor="ctr" anchorCtr="0">
              <a:noAutofit/>
            </a:bodyPr>
            <a:lstStyle>
              <a:defPPr>
                <a:defRPr lang="en-US"/>
              </a:defPPr>
              <a:lvl1pPr marR="0" lvl="0" indent="0" algn="ctr" fontAlgn="auto">
                <a:lnSpc>
                  <a:spcPct val="100000"/>
                </a:lnSpc>
                <a:spcBef>
                  <a:spcPts val="0"/>
                </a:spcBef>
                <a:spcAft>
                  <a:spcPts val="600"/>
                </a:spcAft>
                <a:buClrTx/>
                <a:buSzTx/>
                <a:buFont typeface="Arial" pitchFamily="34" charset="0"/>
                <a:buNone/>
                <a:tabLst/>
                <a:defRPr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defTabSz="1218935">
                <a:spcAft>
                  <a:spcPts val="800"/>
                </a:spcAft>
                <a:defRPr/>
              </a:pPr>
              <a:r>
                <a:rPr lang="en-US" sz="2000" kern="0" dirty="0">
                  <a:solidFill>
                    <a:srgbClr val="2C292A"/>
                  </a:solidFill>
                  <a:latin typeface="Segoe UI Semibold" charset="0"/>
                  <a:ea typeface="Segoe UI Semibold" charset="0"/>
                  <a:cs typeface="Segoe UI Semibold" charset="0"/>
                </a:rPr>
                <a:t>Operational intelligence</a:t>
              </a:r>
            </a:p>
          </p:txBody>
        </p:sp>
        <p:sp>
          <p:nvSpPr>
            <p:cNvPr id="19" name="Collaborative">
              <a:extLst>
                <a:ext uri="{FF2B5EF4-FFF2-40B4-BE49-F238E27FC236}">
                  <a16:creationId xmlns:a16="http://schemas.microsoft.com/office/drawing/2014/main" id="{65CC2D1C-1773-4D9B-B296-9D5986A6B6A5}"/>
                </a:ext>
              </a:extLst>
            </p:cNvPr>
            <p:cNvSpPr txBox="1">
              <a:spLocks/>
            </p:cNvSpPr>
            <p:nvPr/>
          </p:nvSpPr>
          <p:spPr>
            <a:xfrm rot="5400000">
              <a:off x="9587656" y="3696453"/>
              <a:ext cx="3017520" cy="870429"/>
            </a:xfrm>
            <a:prstGeom prst="rect">
              <a:avLst/>
            </a:prstGeom>
          </p:spPr>
          <p:txBody>
            <a:bodyPr vert="horz" wrap="square" lIns="121903" tIns="121903" rIns="121903" bIns="121903" rtlCol="0" anchor="ctr" anchorCtr="0">
              <a:noAutofit/>
            </a:bodyPr>
            <a:lstStyle>
              <a:defPPr>
                <a:defRPr lang="en-US"/>
              </a:defPPr>
              <a:lvl1pPr marR="0" lvl="0" indent="0" algn="ctr" fontAlgn="auto">
                <a:lnSpc>
                  <a:spcPct val="100000"/>
                </a:lnSpc>
                <a:spcBef>
                  <a:spcPts val="0"/>
                </a:spcBef>
                <a:spcAft>
                  <a:spcPts val="600"/>
                </a:spcAft>
                <a:buClrTx/>
                <a:buSzTx/>
                <a:buFont typeface="Arial" pitchFamily="34" charset="0"/>
                <a:buNone/>
                <a:tabLst/>
                <a:defRPr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defTabSz="1218935">
                <a:spcAft>
                  <a:spcPts val="800"/>
                </a:spcAft>
                <a:defRPr/>
              </a:pPr>
              <a:r>
                <a:rPr lang="en-US" sz="2000" kern="0" dirty="0">
                  <a:solidFill>
                    <a:srgbClr val="2C292A"/>
                  </a:solidFill>
                  <a:latin typeface="Segoe UI Semibold" charset="0"/>
                  <a:ea typeface="Segoe UI Semibold" charset="0"/>
                  <a:cs typeface="Segoe UI Semibold" charset="0"/>
                </a:rPr>
                <a:t>Business intelligence</a:t>
              </a:r>
            </a:p>
          </p:txBody>
        </p:sp>
      </p:grpSp>
    </p:spTree>
    <p:extLst>
      <p:ext uri="{BB962C8B-B14F-4D97-AF65-F5344CB8AC3E}">
        <p14:creationId xmlns:p14="http://schemas.microsoft.com/office/powerpoint/2010/main" val="18639097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Visio Visual reports demo</a:t>
            </a:r>
          </a:p>
        </p:txBody>
      </p:sp>
      <p:sp>
        <p:nvSpPr>
          <p:cNvPr id="4" name="Text Placeholder 3"/>
          <p:cNvSpPr>
            <a:spLocks noGrp="1"/>
          </p:cNvSpPr>
          <p:nvPr>
            <p:ph type="body" sz="quarter" idx="12"/>
          </p:nvPr>
        </p:nvSpPr>
        <p:spPr>
          <a:xfrm>
            <a:off x="585216" y="3977319"/>
            <a:ext cx="9144000" cy="307777"/>
          </a:xfrm>
        </p:spPr>
        <p:txBody>
          <a:bodyPr/>
          <a:lstStyle/>
          <a:p>
            <a:r>
              <a:rPr lang="en-US" dirty="0"/>
              <a:t>Shakun Grover</a:t>
            </a:r>
          </a:p>
        </p:txBody>
      </p:sp>
    </p:spTree>
    <p:extLst>
      <p:ext uri="{BB962C8B-B14F-4D97-AF65-F5344CB8AC3E}">
        <p14:creationId xmlns:p14="http://schemas.microsoft.com/office/powerpoint/2010/main" val="492923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Unified Dashboards</a:t>
            </a:r>
          </a:p>
        </p:txBody>
      </p:sp>
    </p:spTree>
    <p:extLst>
      <p:ext uri="{BB962C8B-B14F-4D97-AF65-F5344CB8AC3E}">
        <p14:creationId xmlns:p14="http://schemas.microsoft.com/office/powerpoint/2010/main" val="390587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EBC8B109-A115-4457-8BAD-236A8F7AA65A}"/>
              </a:ext>
            </a:extLst>
          </p:cNvPr>
          <p:cNvSpPr>
            <a:spLocks noGrp="1"/>
          </p:cNvSpPr>
          <p:nvPr>
            <p:ph type="title"/>
          </p:nvPr>
        </p:nvSpPr>
        <p:spPr>
          <a:xfrm>
            <a:off x="588263" y="457200"/>
            <a:ext cx="11018520" cy="553998"/>
          </a:xfrm>
        </p:spPr>
        <p:txBody>
          <a:bodyPr/>
          <a:lstStyle/>
          <a:p>
            <a:r>
              <a:rPr lang="en-US" dirty="0"/>
              <a:t>Demo</a:t>
            </a:r>
          </a:p>
        </p:txBody>
      </p:sp>
      <p:grpSp>
        <p:nvGrpSpPr>
          <p:cNvPr id="81" name="Group 80">
            <a:extLst>
              <a:ext uri="{FF2B5EF4-FFF2-40B4-BE49-F238E27FC236}">
                <a16:creationId xmlns:a16="http://schemas.microsoft.com/office/drawing/2014/main" id="{A2F47E93-94C2-40AE-B2B7-D9979256CC0A}"/>
              </a:ext>
            </a:extLst>
          </p:cNvPr>
          <p:cNvGrpSpPr/>
          <p:nvPr/>
        </p:nvGrpSpPr>
        <p:grpSpPr>
          <a:xfrm>
            <a:off x="591280" y="2222597"/>
            <a:ext cx="11009440" cy="3419460"/>
            <a:chOff x="672970" y="2288857"/>
            <a:chExt cx="11009440" cy="3419460"/>
          </a:xfrm>
        </p:grpSpPr>
        <p:grpSp>
          <p:nvGrpSpPr>
            <p:cNvPr id="78" name="Group 77">
              <a:extLst>
                <a:ext uri="{FF2B5EF4-FFF2-40B4-BE49-F238E27FC236}">
                  <a16:creationId xmlns:a16="http://schemas.microsoft.com/office/drawing/2014/main" id="{0E14CA6C-F0ED-4124-972A-52A993693902}"/>
                </a:ext>
              </a:extLst>
            </p:cNvPr>
            <p:cNvGrpSpPr/>
            <p:nvPr/>
          </p:nvGrpSpPr>
          <p:grpSpPr>
            <a:xfrm>
              <a:off x="7510945" y="2289537"/>
              <a:ext cx="1926938" cy="3418780"/>
              <a:chOff x="7480307" y="2289537"/>
              <a:chExt cx="1926938" cy="3418780"/>
            </a:xfrm>
          </p:grpSpPr>
          <p:sp>
            <p:nvSpPr>
              <p:cNvPr id="9" name="Rectangle 8">
                <a:extLst>
                  <a:ext uri="{FF2B5EF4-FFF2-40B4-BE49-F238E27FC236}">
                    <a16:creationId xmlns:a16="http://schemas.microsoft.com/office/drawing/2014/main" id="{003B806D-829F-43C0-9B55-43E7598825E6}"/>
                  </a:ext>
                </a:extLst>
              </p:cNvPr>
              <p:cNvSpPr/>
              <p:nvPr/>
            </p:nvSpPr>
            <p:spPr>
              <a:xfrm>
                <a:off x="7487005" y="2559941"/>
                <a:ext cx="1920240" cy="822617"/>
              </a:xfrm>
              <a:prstGeom prst="rect">
                <a:avLst/>
              </a:prstGeom>
              <a:solidFill>
                <a:srgbClr val="39445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546" tIns="228600" rIns="113546" bIns="113546" numCol="1" spcCol="1270" anchor="ctr" anchorCtr="0">
                <a:noAutofit/>
              </a:bodyPr>
              <a:lstStyle/>
              <a:p>
                <a:pPr marL="0" lvl="0" indent="0" algn="ctr" defTabSz="800100">
                  <a:lnSpc>
                    <a:spcPct val="90000"/>
                  </a:lnSpc>
                  <a:spcBef>
                    <a:spcPct val="0"/>
                  </a:spcBef>
                  <a:spcAft>
                    <a:spcPct val="35000"/>
                  </a:spcAft>
                  <a:buNone/>
                </a:pPr>
                <a:r>
                  <a:rPr lang="en-US" sz="1400" kern="1200" baseline="0" dirty="0">
                    <a:solidFill>
                      <a:schemeClr val="bg1"/>
                    </a:solidFill>
                  </a:rPr>
                  <a:t>Define interactions with data and shapes</a:t>
                </a:r>
                <a:endParaRPr lang="en-US" sz="1400" kern="1200" dirty="0">
                  <a:solidFill>
                    <a:schemeClr val="bg1"/>
                  </a:solidFill>
                </a:endParaRPr>
              </a:p>
            </p:txBody>
          </p:sp>
          <p:sp>
            <p:nvSpPr>
              <p:cNvPr id="10" name="Oval 9">
                <a:extLst>
                  <a:ext uri="{FF2B5EF4-FFF2-40B4-BE49-F238E27FC236}">
                    <a16:creationId xmlns:a16="http://schemas.microsoft.com/office/drawing/2014/main" id="{DC4BBEBD-A697-446C-BC70-A533D70118B2}"/>
                  </a:ext>
                </a:extLst>
              </p:cNvPr>
              <p:cNvSpPr/>
              <p:nvPr/>
            </p:nvSpPr>
            <p:spPr bwMode="auto">
              <a:xfrm>
                <a:off x="8241658" y="2289537"/>
                <a:ext cx="438075" cy="438075"/>
              </a:xfrm>
              <a:prstGeom prst="ellipse">
                <a:avLst/>
              </a:prstGeom>
              <a:solidFill>
                <a:srgbClr val="394453"/>
              </a:solidFill>
              <a:ln w="28575">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solidFill>
                      <a:schemeClr val="bg1"/>
                    </a:solidFill>
                  </a:rPr>
                  <a:t>4</a:t>
                </a:r>
              </a:p>
            </p:txBody>
          </p:sp>
          <p:sp>
            <p:nvSpPr>
              <p:cNvPr id="21" name="Rectangle 20">
                <a:extLst>
                  <a:ext uri="{FF2B5EF4-FFF2-40B4-BE49-F238E27FC236}">
                    <a16:creationId xmlns:a16="http://schemas.microsoft.com/office/drawing/2014/main" id="{949AF81A-C934-432F-B300-6C2C229D018B}"/>
                  </a:ext>
                </a:extLst>
              </p:cNvPr>
              <p:cNvSpPr/>
              <p:nvPr/>
            </p:nvSpPr>
            <p:spPr>
              <a:xfrm>
                <a:off x="7480307" y="3378282"/>
                <a:ext cx="1920240" cy="233003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546" tIns="113546" rIns="113546" bIns="113546" numCol="1" spcCol="1270" anchor="ctr" anchorCtr="0">
                <a:noAutofit/>
              </a:bodyPr>
              <a:lstStyle/>
              <a:p>
                <a:pPr marL="0" lvl="0" indent="0" algn="ctr" defTabSz="800100">
                  <a:lnSpc>
                    <a:spcPct val="90000"/>
                  </a:lnSpc>
                  <a:spcBef>
                    <a:spcPct val="0"/>
                  </a:spcBef>
                  <a:spcAft>
                    <a:spcPct val="35000"/>
                  </a:spcAft>
                  <a:buNone/>
                </a:pPr>
                <a:endParaRPr lang="en-US" sz="1400" kern="1200">
                  <a:solidFill>
                    <a:schemeClr val="bg1"/>
                  </a:solidFill>
                </a:endParaRPr>
              </a:p>
            </p:txBody>
          </p:sp>
          <p:pic>
            <p:nvPicPr>
              <p:cNvPr id="37" name="Picture 36">
                <a:extLst>
                  <a:ext uri="{FF2B5EF4-FFF2-40B4-BE49-F238E27FC236}">
                    <a16:creationId xmlns:a16="http://schemas.microsoft.com/office/drawing/2014/main" id="{6FE92B5F-7BCF-42BB-A5B3-ACA991733EE7}"/>
                  </a:ext>
                </a:extLst>
              </p:cNvPr>
              <p:cNvPicPr>
                <a:picLocks noChangeAspect="1"/>
              </p:cNvPicPr>
              <p:nvPr/>
            </p:nvPicPr>
            <p:blipFill>
              <a:blip r:embed="rId2"/>
              <a:stretch>
                <a:fillRect/>
              </a:stretch>
            </p:blipFill>
            <p:spPr>
              <a:xfrm>
                <a:off x="7620794" y="4096942"/>
                <a:ext cx="1639331" cy="964127"/>
              </a:xfrm>
              <a:prstGeom prst="rect">
                <a:avLst/>
              </a:prstGeom>
            </p:spPr>
          </p:pic>
          <p:grpSp>
            <p:nvGrpSpPr>
              <p:cNvPr id="38" name="Group 37">
                <a:extLst>
                  <a:ext uri="{FF2B5EF4-FFF2-40B4-BE49-F238E27FC236}">
                    <a16:creationId xmlns:a16="http://schemas.microsoft.com/office/drawing/2014/main" id="{82FCD496-2CDE-4CD5-B2E1-4E43774993E8}"/>
                  </a:ext>
                </a:extLst>
              </p:cNvPr>
              <p:cNvGrpSpPr/>
              <p:nvPr/>
            </p:nvGrpSpPr>
            <p:grpSpPr>
              <a:xfrm>
                <a:off x="8846672" y="4217036"/>
                <a:ext cx="337731" cy="699460"/>
                <a:chOff x="4316989" y="4217036"/>
                <a:chExt cx="337731" cy="699460"/>
              </a:xfrm>
            </p:grpSpPr>
            <p:sp>
              <p:nvSpPr>
                <p:cNvPr id="39" name="Rectangle 38">
                  <a:extLst>
                    <a:ext uri="{FF2B5EF4-FFF2-40B4-BE49-F238E27FC236}">
                      <a16:creationId xmlns:a16="http://schemas.microsoft.com/office/drawing/2014/main" id="{583E13FB-51C6-4985-8EA9-38E28B8777C9}"/>
                    </a:ext>
                  </a:extLst>
                </p:cNvPr>
                <p:cNvSpPr/>
                <p:nvPr/>
              </p:nvSpPr>
              <p:spPr bwMode="auto">
                <a:xfrm>
                  <a:off x="4316989" y="4217036"/>
                  <a:ext cx="337731" cy="945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40" name="Rectangle 39">
                  <a:extLst>
                    <a:ext uri="{FF2B5EF4-FFF2-40B4-BE49-F238E27FC236}">
                      <a16:creationId xmlns:a16="http://schemas.microsoft.com/office/drawing/2014/main" id="{B961D783-4F9D-4815-B7A9-33F83668BE4C}"/>
                    </a:ext>
                  </a:extLst>
                </p:cNvPr>
                <p:cNvSpPr/>
                <p:nvPr/>
              </p:nvSpPr>
              <p:spPr bwMode="auto">
                <a:xfrm>
                  <a:off x="4316989" y="4368262"/>
                  <a:ext cx="337731" cy="94556"/>
                </a:xfrm>
                <a:prstGeom prst="rect">
                  <a:avLst/>
                </a:prstGeom>
                <a:solidFill>
                  <a:schemeClr val="bg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41" name="Rectangle 40">
                  <a:extLst>
                    <a:ext uri="{FF2B5EF4-FFF2-40B4-BE49-F238E27FC236}">
                      <a16:creationId xmlns:a16="http://schemas.microsoft.com/office/drawing/2014/main" id="{307259B7-3836-48FC-8FD8-CA8C8F1F8D0B}"/>
                    </a:ext>
                  </a:extLst>
                </p:cNvPr>
                <p:cNvSpPr/>
                <p:nvPr/>
              </p:nvSpPr>
              <p:spPr bwMode="auto">
                <a:xfrm>
                  <a:off x="4316989" y="4519488"/>
                  <a:ext cx="337731" cy="94556"/>
                </a:xfrm>
                <a:prstGeom prst="rect">
                  <a:avLst/>
                </a:prstGeom>
                <a:solidFill>
                  <a:schemeClr val="bg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42" name="Rectangle 41">
                  <a:extLst>
                    <a:ext uri="{FF2B5EF4-FFF2-40B4-BE49-F238E27FC236}">
                      <a16:creationId xmlns:a16="http://schemas.microsoft.com/office/drawing/2014/main" id="{349C22EF-1AAD-406F-87E7-5608069A5145}"/>
                    </a:ext>
                  </a:extLst>
                </p:cNvPr>
                <p:cNvSpPr/>
                <p:nvPr/>
              </p:nvSpPr>
              <p:spPr bwMode="auto">
                <a:xfrm>
                  <a:off x="4316989" y="4670714"/>
                  <a:ext cx="337731" cy="94556"/>
                </a:xfrm>
                <a:prstGeom prst="rect">
                  <a:avLst/>
                </a:prstGeom>
                <a:solidFill>
                  <a:schemeClr val="bg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43" name="Rectangle 42">
                  <a:extLst>
                    <a:ext uri="{FF2B5EF4-FFF2-40B4-BE49-F238E27FC236}">
                      <a16:creationId xmlns:a16="http://schemas.microsoft.com/office/drawing/2014/main" id="{20CB5CBD-54FB-4B4C-A4CB-C94AD42D4C8D}"/>
                    </a:ext>
                  </a:extLst>
                </p:cNvPr>
                <p:cNvSpPr/>
                <p:nvPr/>
              </p:nvSpPr>
              <p:spPr bwMode="auto">
                <a:xfrm>
                  <a:off x="4316989" y="4821940"/>
                  <a:ext cx="337731" cy="94556"/>
                </a:xfrm>
                <a:prstGeom prst="rect">
                  <a:avLst/>
                </a:prstGeom>
                <a:solidFill>
                  <a:srgbClr val="73737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p:sp>
            <p:nvSpPr>
              <p:cNvPr id="44" name="Rectangle 43">
                <a:extLst>
                  <a:ext uri="{FF2B5EF4-FFF2-40B4-BE49-F238E27FC236}">
                    <a16:creationId xmlns:a16="http://schemas.microsoft.com/office/drawing/2014/main" id="{633ECA4B-0547-4EAA-9EE5-38A767248B2C}"/>
                  </a:ext>
                </a:extLst>
              </p:cNvPr>
              <p:cNvSpPr/>
              <p:nvPr/>
            </p:nvSpPr>
            <p:spPr bwMode="auto">
              <a:xfrm>
                <a:off x="8137796" y="4248386"/>
                <a:ext cx="168866" cy="11987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45" name="Rectangle 44">
                <a:extLst>
                  <a:ext uri="{FF2B5EF4-FFF2-40B4-BE49-F238E27FC236}">
                    <a16:creationId xmlns:a16="http://schemas.microsoft.com/office/drawing/2014/main" id="{DD4A8C2A-16A0-461E-88D3-27FE675F47B8}"/>
                  </a:ext>
                </a:extLst>
              </p:cNvPr>
              <p:cNvSpPr/>
              <p:nvPr/>
            </p:nvSpPr>
            <p:spPr bwMode="auto">
              <a:xfrm>
                <a:off x="7889678" y="4532273"/>
                <a:ext cx="168866" cy="119876"/>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46" name="Rectangle 45">
                <a:extLst>
                  <a:ext uri="{FF2B5EF4-FFF2-40B4-BE49-F238E27FC236}">
                    <a16:creationId xmlns:a16="http://schemas.microsoft.com/office/drawing/2014/main" id="{B12CD7EC-9F7E-4B93-8F8C-8C75155A9499}"/>
                  </a:ext>
                </a:extLst>
              </p:cNvPr>
              <p:cNvSpPr/>
              <p:nvPr/>
            </p:nvSpPr>
            <p:spPr bwMode="auto">
              <a:xfrm>
                <a:off x="8384485" y="4532273"/>
                <a:ext cx="168866" cy="119876"/>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pic>
            <p:nvPicPr>
              <p:cNvPr id="47" name="Graphic 46">
                <a:extLst>
                  <a:ext uri="{FF2B5EF4-FFF2-40B4-BE49-F238E27FC236}">
                    <a16:creationId xmlns:a16="http://schemas.microsoft.com/office/drawing/2014/main" id="{BC60F06F-7270-4D82-9CF0-E13219C8F8D3}"/>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107" b="21107"/>
              <a:stretch/>
            </p:blipFill>
            <p:spPr>
              <a:xfrm>
                <a:off x="7862909" y="4217036"/>
                <a:ext cx="717027" cy="691352"/>
              </a:xfrm>
              <a:prstGeom prst="rect">
                <a:avLst/>
              </a:prstGeom>
            </p:spPr>
          </p:pic>
          <p:grpSp>
            <p:nvGrpSpPr>
              <p:cNvPr id="48" name="Group 47">
                <a:extLst>
                  <a:ext uri="{FF2B5EF4-FFF2-40B4-BE49-F238E27FC236}">
                    <a16:creationId xmlns:a16="http://schemas.microsoft.com/office/drawing/2014/main" id="{1D0DC352-2491-4FC1-9F52-51AAB3F15B07}"/>
                  </a:ext>
                </a:extLst>
              </p:cNvPr>
              <p:cNvGrpSpPr/>
              <p:nvPr/>
            </p:nvGrpSpPr>
            <p:grpSpPr>
              <a:xfrm>
                <a:off x="8349469" y="3487564"/>
                <a:ext cx="614041" cy="729472"/>
                <a:chOff x="8304977" y="3522430"/>
                <a:chExt cx="614041" cy="729472"/>
              </a:xfrm>
              <a:solidFill>
                <a:srgbClr val="4C69B2"/>
              </a:solidFill>
            </p:grpSpPr>
            <p:sp>
              <p:nvSpPr>
                <p:cNvPr id="49" name="Freeform: Shape 48">
                  <a:extLst>
                    <a:ext uri="{FF2B5EF4-FFF2-40B4-BE49-F238E27FC236}">
                      <a16:creationId xmlns:a16="http://schemas.microsoft.com/office/drawing/2014/main" id="{3ABC78F5-C83C-46FD-ADDF-47EEAFD76C12}"/>
                    </a:ext>
                  </a:extLst>
                </p:cNvPr>
                <p:cNvSpPr/>
                <p:nvPr/>
              </p:nvSpPr>
              <p:spPr>
                <a:xfrm rot="20375546" flipH="1">
                  <a:off x="8383053" y="3522430"/>
                  <a:ext cx="535965" cy="597541"/>
                </a:xfrm>
                <a:custGeom>
                  <a:avLst/>
                  <a:gdLst/>
                  <a:ahLst/>
                  <a:cxnLst/>
                  <a:rect l="0" t="0" r="0" b="0"/>
                  <a:pathLst>
                    <a:path w="404765" h="391552">
                      <a:moveTo>
                        <a:pt x="116144" y="0"/>
                      </a:moveTo>
                      <a:cubicBezTo>
                        <a:pt x="85937" y="0"/>
                        <a:pt x="61772" y="20883"/>
                        <a:pt x="61772" y="46986"/>
                      </a:cubicBezTo>
                      <a:lnTo>
                        <a:pt x="61772" y="159754"/>
                      </a:lnTo>
                      <a:lnTo>
                        <a:pt x="21296" y="194732"/>
                      </a:lnTo>
                      <a:cubicBezTo>
                        <a:pt x="-7099" y="219270"/>
                        <a:pt x="-7099" y="258947"/>
                        <a:pt x="21296" y="283484"/>
                      </a:cubicBezTo>
                      <a:lnTo>
                        <a:pt x="130039" y="377457"/>
                      </a:lnTo>
                      <a:cubicBezTo>
                        <a:pt x="143934" y="389465"/>
                        <a:pt x="162057" y="395729"/>
                        <a:pt x="181389" y="395729"/>
                      </a:cubicBezTo>
                      <a:cubicBezTo>
                        <a:pt x="200722" y="395729"/>
                        <a:pt x="218845" y="389465"/>
                        <a:pt x="232740" y="377457"/>
                      </a:cubicBezTo>
                      <a:lnTo>
                        <a:pt x="403709" y="229711"/>
                      </a:lnTo>
                      <a:cubicBezTo>
                        <a:pt x="406125" y="227623"/>
                        <a:pt x="407333" y="225012"/>
                        <a:pt x="407333" y="222402"/>
                      </a:cubicBezTo>
                      <a:cubicBezTo>
                        <a:pt x="407333" y="219792"/>
                        <a:pt x="406125" y="217181"/>
                        <a:pt x="403709" y="215093"/>
                      </a:cubicBezTo>
                      <a:lnTo>
                        <a:pt x="209179" y="46986"/>
                      </a:lnTo>
                      <a:cubicBezTo>
                        <a:pt x="204346" y="42810"/>
                        <a:pt x="197097" y="42810"/>
                        <a:pt x="192264" y="46986"/>
                      </a:cubicBezTo>
                      <a:lnTo>
                        <a:pt x="171119" y="65259"/>
                      </a:lnTo>
                      <a:lnTo>
                        <a:pt x="171119" y="46986"/>
                      </a:lnTo>
                      <a:cubicBezTo>
                        <a:pt x="170515" y="21405"/>
                        <a:pt x="146350" y="0"/>
                        <a:pt x="116144" y="0"/>
                      </a:cubicBezTo>
                      <a:close/>
                      <a:moveTo>
                        <a:pt x="85937" y="46986"/>
                      </a:moveTo>
                      <a:cubicBezTo>
                        <a:pt x="85937" y="32368"/>
                        <a:pt x="99228" y="20883"/>
                        <a:pt x="116144" y="20883"/>
                      </a:cubicBezTo>
                      <a:cubicBezTo>
                        <a:pt x="133059" y="20883"/>
                        <a:pt x="146350" y="32368"/>
                        <a:pt x="146350" y="46986"/>
                      </a:cubicBezTo>
                      <a:lnTo>
                        <a:pt x="146350" y="86142"/>
                      </a:lnTo>
                      <a:lnTo>
                        <a:pt x="85937" y="138349"/>
                      </a:lnTo>
                      <a:lnTo>
                        <a:pt x="85937" y="46986"/>
                      </a:lnTo>
                      <a:close/>
                      <a:moveTo>
                        <a:pt x="146350" y="144091"/>
                      </a:moveTo>
                      <a:cubicBezTo>
                        <a:pt x="139100" y="147746"/>
                        <a:pt x="134267" y="154533"/>
                        <a:pt x="134267" y="161842"/>
                      </a:cubicBezTo>
                      <a:cubicBezTo>
                        <a:pt x="134267" y="173327"/>
                        <a:pt x="145142" y="182725"/>
                        <a:pt x="158433" y="182725"/>
                      </a:cubicBezTo>
                      <a:cubicBezTo>
                        <a:pt x="171723" y="182725"/>
                        <a:pt x="182598" y="173327"/>
                        <a:pt x="182598" y="161842"/>
                      </a:cubicBezTo>
                      <a:cubicBezTo>
                        <a:pt x="182598" y="154011"/>
                        <a:pt x="177765" y="147746"/>
                        <a:pt x="170515" y="144091"/>
                      </a:cubicBezTo>
                      <a:lnTo>
                        <a:pt x="170515" y="95017"/>
                      </a:lnTo>
                      <a:lnTo>
                        <a:pt x="200117" y="69435"/>
                      </a:lnTo>
                      <a:lnTo>
                        <a:pt x="377127" y="222402"/>
                      </a:lnTo>
                      <a:lnTo>
                        <a:pt x="214616" y="362317"/>
                      </a:lnTo>
                      <a:cubicBezTo>
                        <a:pt x="205555" y="370148"/>
                        <a:pt x="193472" y="374324"/>
                        <a:pt x="180181" y="374324"/>
                      </a:cubicBezTo>
                      <a:cubicBezTo>
                        <a:pt x="167494" y="374324"/>
                        <a:pt x="155412" y="370148"/>
                        <a:pt x="145746" y="362317"/>
                      </a:cubicBezTo>
                      <a:lnTo>
                        <a:pt x="37003" y="268344"/>
                      </a:lnTo>
                      <a:cubicBezTo>
                        <a:pt x="27941" y="260513"/>
                        <a:pt x="23108" y="250072"/>
                        <a:pt x="23108" y="238586"/>
                      </a:cubicBezTo>
                      <a:cubicBezTo>
                        <a:pt x="23108" y="227623"/>
                        <a:pt x="27941" y="217181"/>
                        <a:pt x="37003" y="208828"/>
                      </a:cubicBezTo>
                      <a:lnTo>
                        <a:pt x="145142" y="115378"/>
                      </a:lnTo>
                      <a:lnTo>
                        <a:pt x="145142" y="144091"/>
                      </a:lnTo>
                      <a:close/>
                    </a:path>
                  </a:pathLst>
                </a:custGeom>
                <a:grpFill/>
                <a:ln w="9525" cap="flat">
                  <a:noFill/>
                  <a:prstDash val="solid"/>
                  <a:miter/>
                </a:ln>
              </p:spPr>
              <p:txBody>
                <a:bodyPr/>
                <a:lstStyle/>
                <a:p>
                  <a:endParaRPr lang="en-US"/>
                </a:p>
              </p:txBody>
            </p:sp>
            <p:sp>
              <p:nvSpPr>
                <p:cNvPr id="50" name="Freeform: Shape 49">
                  <a:extLst>
                    <a:ext uri="{FF2B5EF4-FFF2-40B4-BE49-F238E27FC236}">
                      <a16:creationId xmlns:a16="http://schemas.microsoft.com/office/drawing/2014/main" id="{E47882F3-1D0D-43CE-B68E-4F5112E27754}"/>
                    </a:ext>
                  </a:extLst>
                </p:cNvPr>
                <p:cNvSpPr/>
                <p:nvPr/>
              </p:nvSpPr>
              <p:spPr>
                <a:xfrm flipH="1">
                  <a:off x="8304977" y="3983373"/>
                  <a:ext cx="190176" cy="268529"/>
                </a:xfrm>
                <a:custGeom>
                  <a:avLst/>
                  <a:gdLst/>
                  <a:ahLst/>
                  <a:cxnLst/>
                  <a:rect l="0" t="0" r="0" b="0"/>
                  <a:pathLst>
                    <a:path w="190175" h="205205">
                      <a:moveTo>
                        <a:pt x="82917" y="4664"/>
                      </a:moveTo>
                      <a:cubicBezTo>
                        <a:pt x="74549" y="13991"/>
                        <a:pt x="0" y="94208"/>
                        <a:pt x="0" y="133384"/>
                      </a:cubicBezTo>
                      <a:cubicBezTo>
                        <a:pt x="0" y="176291"/>
                        <a:pt x="42599" y="211113"/>
                        <a:pt x="95088" y="211113"/>
                      </a:cubicBezTo>
                      <a:cubicBezTo>
                        <a:pt x="147576" y="211113"/>
                        <a:pt x="190176" y="176291"/>
                        <a:pt x="190176" y="133384"/>
                      </a:cubicBezTo>
                      <a:cubicBezTo>
                        <a:pt x="190176" y="94208"/>
                        <a:pt x="115627" y="13369"/>
                        <a:pt x="107259" y="4664"/>
                      </a:cubicBezTo>
                      <a:cubicBezTo>
                        <a:pt x="101173" y="-1555"/>
                        <a:pt x="88241" y="-1555"/>
                        <a:pt x="82917" y="4664"/>
                      </a:cubicBezTo>
                      <a:close/>
                    </a:path>
                  </a:pathLst>
                </a:custGeom>
                <a:grpFill/>
                <a:ln w="19050" cap="flat">
                  <a:solidFill>
                    <a:srgbClr val="E3E3E3"/>
                  </a:solidFill>
                  <a:prstDash val="solid"/>
                  <a:miter/>
                </a:ln>
              </p:spPr>
              <p:txBody>
                <a:bodyPr/>
                <a:lstStyle/>
                <a:p>
                  <a:endParaRPr lang="en-US"/>
                </a:p>
              </p:txBody>
            </p:sp>
          </p:grpSp>
        </p:grpSp>
        <p:grpSp>
          <p:nvGrpSpPr>
            <p:cNvPr id="79" name="Group 78">
              <a:extLst>
                <a:ext uri="{FF2B5EF4-FFF2-40B4-BE49-F238E27FC236}">
                  <a16:creationId xmlns:a16="http://schemas.microsoft.com/office/drawing/2014/main" id="{B7F8B3AE-2077-4067-A685-CDCE0F02C48D}"/>
                </a:ext>
              </a:extLst>
            </p:cNvPr>
            <p:cNvGrpSpPr/>
            <p:nvPr/>
          </p:nvGrpSpPr>
          <p:grpSpPr>
            <a:xfrm>
              <a:off x="9760897" y="2289537"/>
              <a:ext cx="1921513" cy="3418780"/>
              <a:chOff x="9760897" y="2289537"/>
              <a:chExt cx="1921513" cy="3418780"/>
            </a:xfrm>
          </p:grpSpPr>
          <p:sp>
            <p:nvSpPr>
              <p:cNvPr id="15" name="Rectangle 14">
                <a:extLst>
                  <a:ext uri="{FF2B5EF4-FFF2-40B4-BE49-F238E27FC236}">
                    <a16:creationId xmlns:a16="http://schemas.microsoft.com/office/drawing/2014/main" id="{72C6A2F0-AED9-4AA6-A015-5342456E5A54}"/>
                  </a:ext>
                </a:extLst>
              </p:cNvPr>
              <p:cNvSpPr/>
              <p:nvPr/>
            </p:nvSpPr>
            <p:spPr>
              <a:xfrm>
                <a:off x="9760897" y="2559941"/>
                <a:ext cx="1920240" cy="822617"/>
              </a:xfrm>
              <a:prstGeom prst="rect">
                <a:avLst/>
              </a:prstGeom>
              <a:solidFill>
                <a:srgbClr val="39445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546" tIns="228600" rIns="113546" bIns="113546" numCol="1" spcCol="1270" anchor="ctr" anchorCtr="0">
                <a:noAutofit/>
              </a:bodyPr>
              <a:lstStyle/>
              <a:p>
                <a:pPr marL="0" lvl="0" indent="0" algn="ctr" defTabSz="800100">
                  <a:lnSpc>
                    <a:spcPct val="90000"/>
                  </a:lnSpc>
                  <a:spcBef>
                    <a:spcPct val="0"/>
                  </a:spcBef>
                  <a:spcAft>
                    <a:spcPct val="35000"/>
                  </a:spcAft>
                  <a:buNone/>
                </a:pPr>
                <a:r>
                  <a:rPr lang="en-US" sz="1400" kern="1200" baseline="0" dirty="0">
                    <a:solidFill>
                      <a:schemeClr val="bg1"/>
                    </a:solidFill>
                  </a:rPr>
                  <a:t>Share the d</a:t>
                </a:r>
                <a:r>
                  <a:rPr lang="en-US" sz="1400" dirty="0">
                    <a:solidFill>
                      <a:schemeClr val="bg1"/>
                    </a:solidFill>
                  </a:rPr>
                  <a:t>as</a:t>
                </a:r>
                <a:r>
                  <a:rPr lang="en-US" sz="1400" kern="1200" baseline="0" dirty="0">
                    <a:solidFill>
                      <a:schemeClr val="bg1"/>
                    </a:solidFill>
                  </a:rPr>
                  <a:t>hboard</a:t>
                </a:r>
                <a:endParaRPr lang="en-US" sz="1400" kern="1200" dirty="0">
                  <a:solidFill>
                    <a:schemeClr val="bg1"/>
                  </a:solidFill>
                </a:endParaRPr>
              </a:p>
            </p:txBody>
          </p:sp>
          <p:sp>
            <p:nvSpPr>
              <p:cNvPr id="16" name="Oval 15">
                <a:extLst>
                  <a:ext uri="{FF2B5EF4-FFF2-40B4-BE49-F238E27FC236}">
                    <a16:creationId xmlns:a16="http://schemas.microsoft.com/office/drawing/2014/main" id="{C10BEBD7-5A66-408F-8D73-14AF0BC908C2}"/>
                  </a:ext>
                </a:extLst>
              </p:cNvPr>
              <p:cNvSpPr/>
              <p:nvPr/>
            </p:nvSpPr>
            <p:spPr bwMode="auto">
              <a:xfrm>
                <a:off x="10515550" y="2289537"/>
                <a:ext cx="438075" cy="438075"/>
              </a:xfrm>
              <a:prstGeom prst="ellipse">
                <a:avLst/>
              </a:prstGeom>
              <a:solidFill>
                <a:srgbClr val="394453"/>
              </a:solidFill>
              <a:ln w="28575">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solidFill>
                      <a:schemeClr val="bg1"/>
                    </a:solidFill>
                  </a:rPr>
                  <a:t>5</a:t>
                </a:r>
              </a:p>
            </p:txBody>
          </p:sp>
          <p:sp>
            <p:nvSpPr>
              <p:cNvPr id="22" name="Rectangle 21">
                <a:extLst>
                  <a:ext uri="{FF2B5EF4-FFF2-40B4-BE49-F238E27FC236}">
                    <a16:creationId xmlns:a16="http://schemas.microsoft.com/office/drawing/2014/main" id="{4469D918-4A26-4A1C-A05A-CFC46FE70F61}"/>
                  </a:ext>
                </a:extLst>
              </p:cNvPr>
              <p:cNvSpPr/>
              <p:nvPr/>
            </p:nvSpPr>
            <p:spPr>
              <a:xfrm>
                <a:off x="9762170" y="3378282"/>
                <a:ext cx="1920240" cy="233003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546" tIns="113546" rIns="113546" bIns="113546" numCol="1" spcCol="1270" anchor="ctr" anchorCtr="0">
                <a:noAutofit/>
              </a:bodyPr>
              <a:lstStyle/>
              <a:p>
                <a:pPr marL="0" lvl="0" indent="0" algn="ctr" defTabSz="800100">
                  <a:lnSpc>
                    <a:spcPct val="90000"/>
                  </a:lnSpc>
                  <a:spcBef>
                    <a:spcPct val="0"/>
                  </a:spcBef>
                  <a:spcAft>
                    <a:spcPct val="35000"/>
                  </a:spcAft>
                  <a:buNone/>
                </a:pPr>
                <a:endParaRPr lang="en-US" sz="1400" kern="1200">
                  <a:solidFill>
                    <a:schemeClr val="bg1"/>
                  </a:solidFill>
                </a:endParaRPr>
              </a:p>
            </p:txBody>
          </p:sp>
          <p:grpSp>
            <p:nvGrpSpPr>
              <p:cNvPr id="54" name="Group 53">
                <a:extLst>
                  <a:ext uri="{FF2B5EF4-FFF2-40B4-BE49-F238E27FC236}">
                    <a16:creationId xmlns:a16="http://schemas.microsoft.com/office/drawing/2014/main" id="{4BE4ADF1-852D-4727-8187-78F8D26C9CB1}"/>
                  </a:ext>
                </a:extLst>
              </p:cNvPr>
              <p:cNvGrpSpPr/>
              <p:nvPr/>
            </p:nvGrpSpPr>
            <p:grpSpPr>
              <a:xfrm>
                <a:off x="9920083" y="4096942"/>
                <a:ext cx="1639331" cy="964127"/>
                <a:chOff x="9965158" y="4096942"/>
                <a:chExt cx="1639331" cy="964127"/>
              </a:xfrm>
            </p:grpSpPr>
            <p:pic>
              <p:nvPicPr>
                <p:cNvPr id="55" name="Picture 54">
                  <a:extLst>
                    <a:ext uri="{FF2B5EF4-FFF2-40B4-BE49-F238E27FC236}">
                      <a16:creationId xmlns:a16="http://schemas.microsoft.com/office/drawing/2014/main" id="{D3BBED53-1411-4625-BEEC-34083B080F3B}"/>
                    </a:ext>
                  </a:extLst>
                </p:cNvPr>
                <p:cNvPicPr>
                  <a:picLocks noChangeAspect="1"/>
                </p:cNvPicPr>
                <p:nvPr/>
              </p:nvPicPr>
              <p:blipFill>
                <a:blip r:embed="rId2"/>
                <a:stretch>
                  <a:fillRect/>
                </a:stretch>
              </p:blipFill>
              <p:spPr>
                <a:xfrm>
                  <a:off x="9965158" y="4096942"/>
                  <a:ext cx="1639331" cy="964127"/>
                </a:xfrm>
                <a:prstGeom prst="rect">
                  <a:avLst/>
                </a:prstGeom>
              </p:spPr>
            </p:pic>
            <p:grpSp>
              <p:nvGrpSpPr>
                <p:cNvPr id="56" name="Group 55">
                  <a:extLst>
                    <a:ext uri="{FF2B5EF4-FFF2-40B4-BE49-F238E27FC236}">
                      <a16:creationId xmlns:a16="http://schemas.microsoft.com/office/drawing/2014/main" id="{FCC3DBFF-D12A-4240-BCB9-1FDD3AD0832E}"/>
                    </a:ext>
                  </a:extLst>
                </p:cNvPr>
                <p:cNvGrpSpPr/>
                <p:nvPr/>
              </p:nvGrpSpPr>
              <p:grpSpPr>
                <a:xfrm>
                  <a:off x="10207273" y="4217036"/>
                  <a:ext cx="1321494" cy="699460"/>
                  <a:chOff x="10207273" y="4217036"/>
                  <a:chExt cx="1321494" cy="699460"/>
                </a:xfrm>
              </p:grpSpPr>
              <p:grpSp>
                <p:nvGrpSpPr>
                  <p:cNvPr id="57" name="Group 56">
                    <a:extLst>
                      <a:ext uri="{FF2B5EF4-FFF2-40B4-BE49-F238E27FC236}">
                        <a16:creationId xmlns:a16="http://schemas.microsoft.com/office/drawing/2014/main" id="{242E5368-E246-405A-8317-7E5DB0EE4050}"/>
                      </a:ext>
                    </a:extLst>
                  </p:cNvPr>
                  <p:cNvGrpSpPr/>
                  <p:nvPr/>
                </p:nvGrpSpPr>
                <p:grpSpPr>
                  <a:xfrm>
                    <a:off x="11191036" y="4217036"/>
                    <a:ext cx="337731" cy="699460"/>
                    <a:chOff x="4316989" y="4217036"/>
                    <a:chExt cx="337731" cy="699460"/>
                  </a:xfrm>
                </p:grpSpPr>
                <p:sp>
                  <p:nvSpPr>
                    <p:cNvPr id="62" name="Rectangle 61">
                      <a:extLst>
                        <a:ext uri="{FF2B5EF4-FFF2-40B4-BE49-F238E27FC236}">
                          <a16:creationId xmlns:a16="http://schemas.microsoft.com/office/drawing/2014/main" id="{106C780A-4625-490C-BAB1-1E6212033E3E}"/>
                        </a:ext>
                      </a:extLst>
                    </p:cNvPr>
                    <p:cNvSpPr/>
                    <p:nvPr/>
                  </p:nvSpPr>
                  <p:spPr bwMode="auto">
                    <a:xfrm>
                      <a:off x="4316989" y="4217036"/>
                      <a:ext cx="337731" cy="945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63" name="Rectangle 62">
                      <a:extLst>
                        <a:ext uri="{FF2B5EF4-FFF2-40B4-BE49-F238E27FC236}">
                          <a16:creationId xmlns:a16="http://schemas.microsoft.com/office/drawing/2014/main" id="{AED36943-2E9E-47FD-9CB4-FFA2607FCE24}"/>
                        </a:ext>
                      </a:extLst>
                    </p:cNvPr>
                    <p:cNvSpPr/>
                    <p:nvPr/>
                  </p:nvSpPr>
                  <p:spPr bwMode="auto">
                    <a:xfrm>
                      <a:off x="4316989" y="4368262"/>
                      <a:ext cx="337731" cy="94556"/>
                    </a:xfrm>
                    <a:prstGeom prst="rect">
                      <a:avLst/>
                    </a:prstGeom>
                    <a:solidFill>
                      <a:schemeClr val="bg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64" name="Rectangle 63">
                      <a:extLst>
                        <a:ext uri="{FF2B5EF4-FFF2-40B4-BE49-F238E27FC236}">
                          <a16:creationId xmlns:a16="http://schemas.microsoft.com/office/drawing/2014/main" id="{608BBDE7-1CD2-4B09-9249-6037B0E983C9}"/>
                        </a:ext>
                      </a:extLst>
                    </p:cNvPr>
                    <p:cNvSpPr/>
                    <p:nvPr/>
                  </p:nvSpPr>
                  <p:spPr bwMode="auto">
                    <a:xfrm>
                      <a:off x="4316989" y="4519488"/>
                      <a:ext cx="337731" cy="94556"/>
                    </a:xfrm>
                    <a:prstGeom prst="rect">
                      <a:avLst/>
                    </a:prstGeom>
                    <a:solidFill>
                      <a:schemeClr val="bg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65" name="Rectangle 64">
                      <a:extLst>
                        <a:ext uri="{FF2B5EF4-FFF2-40B4-BE49-F238E27FC236}">
                          <a16:creationId xmlns:a16="http://schemas.microsoft.com/office/drawing/2014/main" id="{E1CE76CB-DDB2-4E48-B538-27F38D80C58A}"/>
                        </a:ext>
                      </a:extLst>
                    </p:cNvPr>
                    <p:cNvSpPr/>
                    <p:nvPr/>
                  </p:nvSpPr>
                  <p:spPr bwMode="auto">
                    <a:xfrm>
                      <a:off x="4316989" y="4670714"/>
                      <a:ext cx="337731" cy="94556"/>
                    </a:xfrm>
                    <a:prstGeom prst="rect">
                      <a:avLst/>
                    </a:prstGeom>
                    <a:solidFill>
                      <a:schemeClr val="bg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66" name="Rectangle 65">
                      <a:extLst>
                        <a:ext uri="{FF2B5EF4-FFF2-40B4-BE49-F238E27FC236}">
                          <a16:creationId xmlns:a16="http://schemas.microsoft.com/office/drawing/2014/main" id="{E3888D71-F7B3-4AE6-8DA6-DEC835A8FE3E}"/>
                        </a:ext>
                      </a:extLst>
                    </p:cNvPr>
                    <p:cNvSpPr/>
                    <p:nvPr/>
                  </p:nvSpPr>
                  <p:spPr bwMode="auto">
                    <a:xfrm>
                      <a:off x="4316989" y="4821940"/>
                      <a:ext cx="337731" cy="94556"/>
                    </a:xfrm>
                    <a:prstGeom prst="rect">
                      <a:avLst/>
                    </a:prstGeom>
                    <a:solidFill>
                      <a:srgbClr val="73737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p:sp>
                <p:nvSpPr>
                  <p:cNvPr id="58" name="Rectangle 57">
                    <a:extLst>
                      <a:ext uri="{FF2B5EF4-FFF2-40B4-BE49-F238E27FC236}">
                        <a16:creationId xmlns:a16="http://schemas.microsoft.com/office/drawing/2014/main" id="{0E8C6CFC-D8E1-434B-AC86-F5F3DFC8DD2C}"/>
                      </a:ext>
                    </a:extLst>
                  </p:cNvPr>
                  <p:cNvSpPr/>
                  <p:nvPr/>
                </p:nvSpPr>
                <p:spPr bwMode="auto">
                  <a:xfrm>
                    <a:off x="10482160" y="4248386"/>
                    <a:ext cx="168866" cy="11987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59" name="Rectangle 58">
                    <a:extLst>
                      <a:ext uri="{FF2B5EF4-FFF2-40B4-BE49-F238E27FC236}">
                        <a16:creationId xmlns:a16="http://schemas.microsoft.com/office/drawing/2014/main" id="{24BEF856-440C-41F9-B8B3-E68221D5C9CB}"/>
                      </a:ext>
                    </a:extLst>
                  </p:cNvPr>
                  <p:cNvSpPr/>
                  <p:nvPr/>
                </p:nvSpPr>
                <p:spPr bwMode="auto">
                  <a:xfrm>
                    <a:off x="10234042" y="4532273"/>
                    <a:ext cx="168866" cy="119876"/>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60" name="Rectangle 59">
                    <a:extLst>
                      <a:ext uri="{FF2B5EF4-FFF2-40B4-BE49-F238E27FC236}">
                        <a16:creationId xmlns:a16="http://schemas.microsoft.com/office/drawing/2014/main" id="{9CB1FDBD-2D68-4A4D-8488-27BBA7B4B94A}"/>
                      </a:ext>
                    </a:extLst>
                  </p:cNvPr>
                  <p:cNvSpPr/>
                  <p:nvPr/>
                </p:nvSpPr>
                <p:spPr bwMode="auto">
                  <a:xfrm>
                    <a:off x="10728849" y="4532273"/>
                    <a:ext cx="168866" cy="119876"/>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pic>
                <p:nvPicPr>
                  <p:cNvPr id="61" name="Graphic 60">
                    <a:extLst>
                      <a:ext uri="{FF2B5EF4-FFF2-40B4-BE49-F238E27FC236}">
                        <a16:creationId xmlns:a16="http://schemas.microsoft.com/office/drawing/2014/main" id="{70BA6E00-F0E1-418A-9DFE-3C3F998F8C61}"/>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107" b="21107"/>
                  <a:stretch/>
                </p:blipFill>
                <p:spPr>
                  <a:xfrm>
                    <a:off x="10207273" y="4217036"/>
                    <a:ext cx="717027" cy="691352"/>
                  </a:xfrm>
                  <a:prstGeom prst="rect">
                    <a:avLst/>
                  </a:prstGeom>
                </p:spPr>
              </p:pic>
            </p:grpSp>
          </p:grpSp>
          <p:pic>
            <p:nvPicPr>
              <p:cNvPr id="68" name="Graphic 67">
                <a:extLst>
                  <a:ext uri="{FF2B5EF4-FFF2-40B4-BE49-F238E27FC236}">
                    <a16:creationId xmlns:a16="http://schemas.microsoft.com/office/drawing/2014/main" id="{554ED0A1-1430-4909-AA9C-B57AF10BDEDD}"/>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21873"/>
              <a:stretch/>
            </p:blipFill>
            <p:spPr>
              <a:xfrm rot="9195841" flipH="1" flipV="1">
                <a:off x="10615166" y="3548756"/>
                <a:ext cx="794854" cy="776241"/>
              </a:xfrm>
              <a:prstGeom prst="rect">
                <a:avLst/>
              </a:prstGeom>
            </p:spPr>
          </p:pic>
        </p:grpSp>
        <p:grpSp>
          <p:nvGrpSpPr>
            <p:cNvPr id="77" name="Group 76">
              <a:extLst>
                <a:ext uri="{FF2B5EF4-FFF2-40B4-BE49-F238E27FC236}">
                  <a16:creationId xmlns:a16="http://schemas.microsoft.com/office/drawing/2014/main" id="{0EC7F753-E05F-4E1F-852D-8777C3EC96CA}"/>
                </a:ext>
              </a:extLst>
            </p:cNvPr>
            <p:cNvGrpSpPr/>
            <p:nvPr/>
          </p:nvGrpSpPr>
          <p:grpSpPr>
            <a:xfrm>
              <a:off x="5166176" y="2289537"/>
              <a:ext cx="2021755" cy="3418780"/>
              <a:chOff x="5215660" y="2289537"/>
              <a:chExt cx="2021755" cy="3418780"/>
            </a:xfrm>
          </p:grpSpPr>
          <p:sp>
            <p:nvSpPr>
              <p:cNvPr id="6" name="Rectangle 5">
                <a:extLst>
                  <a:ext uri="{FF2B5EF4-FFF2-40B4-BE49-F238E27FC236}">
                    <a16:creationId xmlns:a16="http://schemas.microsoft.com/office/drawing/2014/main" id="{D6AE7EFE-45B6-4122-B298-CC59D7B611D4}"/>
                  </a:ext>
                </a:extLst>
              </p:cNvPr>
              <p:cNvSpPr/>
              <p:nvPr/>
            </p:nvSpPr>
            <p:spPr>
              <a:xfrm>
                <a:off x="5215660" y="2557334"/>
                <a:ext cx="1920240" cy="822617"/>
              </a:xfrm>
              <a:prstGeom prst="rect">
                <a:avLst/>
              </a:prstGeom>
              <a:solidFill>
                <a:srgbClr val="39445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546" tIns="228600" rIns="113546" bIns="113546" numCol="1" spcCol="1270" anchor="ctr" anchorCtr="0">
                <a:noAutofit/>
              </a:bodyPr>
              <a:lstStyle/>
              <a:p>
                <a:pPr marL="0" lvl="0" indent="0" algn="ctr" defTabSz="800100">
                  <a:lnSpc>
                    <a:spcPct val="90000"/>
                  </a:lnSpc>
                  <a:spcBef>
                    <a:spcPct val="0"/>
                  </a:spcBef>
                  <a:spcAft>
                    <a:spcPct val="35000"/>
                  </a:spcAft>
                  <a:buNone/>
                </a:pPr>
                <a:r>
                  <a:rPr lang="en-US" sz="1400" kern="1200" baseline="0" dirty="0">
                    <a:solidFill>
                      <a:schemeClr val="bg1"/>
                    </a:solidFill>
                  </a:rPr>
                  <a:t>Map Power BI data </a:t>
                </a:r>
                <a:br>
                  <a:rPr lang="en-US" sz="1400" kern="1200" baseline="0" dirty="0">
                    <a:solidFill>
                      <a:schemeClr val="bg1"/>
                    </a:solidFill>
                  </a:rPr>
                </a:br>
                <a:r>
                  <a:rPr lang="en-US" sz="1400" kern="1200" baseline="0" dirty="0">
                    <a:solidFill>
                      <a:schemeClr val="bg1"/>
                    </a:solidFill>
                  </a:rPr>
                  <a:t>to Visio shapes</a:t>
                </a:r>
                <a:endParaRPr lang="en-US" sz="1400" kern="1200" dirty="0">
                  <a:solidFill>
                    <a:schemeClr val="bg1"/>
                  </a:solidFill>
                </a:endParaRPr>
              </a:p>
            </p:txBody>
          </p:sp>
          <p:sp>
            <p:nvSpPr>
              <p:cNvPr id="7" name="Oval 6">
                <a:extLst>
                  <a:ext uri="{FF2B5EF4-FFF2-40B4-BE49-F238E27FC236}">
                    <a16:creationId xmlns:a16="http://schemas.microsoft.com/office/drawing/2014/main" id="{79951C0C-1A4D-432E-8E18-0CECF22E67E8}"/>
                  </a:ext>
                </a:extLst>
              </p:cNvPr>
              <p:cNvSpPr/>
              <p:nvPr/>
            </p:nvSpPr>
            <p:spPr bwMode="auto">
              <a:xfrm>
                <a:off x="5957735" y="2289537"/>
                <a:ext cx="438075" cy="438075"/>
              </a:xfrm>
              <a:prstGeom prst="ellipse">
                <a:avLst/>
              </a:prstGeom>
              <a:solidFill>
                <a:srgbClr val="394453"/>
              </a:solidFill>
              <a:ln w="28575">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solidFill>
                      <a:schemeClr val="bg1"/>
                    </a:solidFill>
                  </a:rPr>
                  <a:t>3</a:t>
                </a:r>
              </a:p>
            </p:txBody>
          </p:sp>
          <p:sp>
            <p:nvSpPr>
              <p:cNvPr id="20" name="Rectangle 19">
                <a:extLst>
                  <a:ext uri="{FF2B5EF4-FFF2-40B4-BE49-F238E27FC236}">
                    <a16:creationId xmlns:a16="http://schemas.microsoft.com/office/drawing/2014/main" id="{41D61A70-DB43-4BDF-8905-672A941678D5}"/>
                  </a:ext>
                </a:extLst>
              </p:cNvPr>
              <p:cNvSpPr/>
              <p:nvPr/>
            </p:nvSpPr>
            <p:spPr>
              <a:xfrm>
                <a:off x="5221442" y="3378282"/>
                <a:ext cx="1920240" cy="233003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546" tIns="113546" rIns="113546" bIns="113546" numCol="1" spcCol="1270" anchor="ctr" anchorCtr="0">
                <a:noAutofit/>
              </a:bodyPr>
              <a:lstStyle/>
              <a:p>
                <a:pPr marL="0" lvl="0" indent="0" algn="ctr" defTabSz="800100">
                  <a:lnSpc>
                    <a:spcPct val="90000"/>
                  </a:lnSpc>
                  <a:spcBef>
                    <a:spcPct val="0"/>
                  </a:spcBef>
                  <a:spcAft>
                    <a:spcPct val="35000"/>
                  </a:spcAft>
                  <a:buNone/>
                </a:pPr>
                <a:endParaRPr lang="en-US" sz="1400" kern="1200">
                  <a:solidFill>
                    <a:schemeClr val="bg1"/>
                  </a:solidFill>
                </a:endParaRPr>
              </a:p>
            </p:txBody>
          </p:sp>
          <p:pic>
            <p:nvPicPr>
              <p:cNvPr id="27" name="Picture 26">
                <a:extLst>
                  <a:ext uri="{FF2B5EF4-FFF2-40B4-BE49-F238E27FC236}">
                    <a16:creationId xmlns:a16="http://schemas.microsoft.com/office/drawing/2014/main" id="{BAF08082-0E4D-4931-A37E-44A4400F5087}"/>
                  </a:ext>
                </a:extLst>
              </p:cNvPr>
              <p:cNvPicPr>
                <a:picLocks noChangeAspect="1"/>
              </p:cNvPicPr>
              <p:nvPr/>
            </p:nvPicPr>
            <p:blipFill>
              <a:blip r:embed="rId2"/>
              <a:stretch>
                <a:fillRect/>
              </a:stretch>
            </p:blipFill>
            <p:spPr>
              <a:xfrm>
                <a:off x="5361995" y="4096942"/>
                <a:ext cx="1639331" cy="964127"/>
              </a:xfrm>
              <a:prstGeom prst="rect">
                <a:avLst/>
              </a:prstGeom>
            </p:spPr>
          </p:pic>
          <p:pic>
            <p:nvPicPr>
              <p:cNvPr id="28" name="Graphic 27">
                <a:extLst>
                  <a:ext uri="{FF2B5EF4-FFF2-40B4-BE49-F238E27FC236}">
                    <a16:creationId xmlns:a16="http://schemas.microsoft.com/office/drawing/2014/main" id="{6139CCFB-97A0-4F4B-BF70-59E5632ED3AD}"/>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107" b="21107"/>
              <a:stretch/>
            </p:blipFill>
            <p:spPr>
              <a:xfrm>
                <a:off x="5604110" y="4217036"/>
                <a:ext cx="717027" cy="691352"/>
              </a:xfrm>
              <a:prstGeom prst="rect">
                <a:avLst/>
              </a:prstGeom>
            </p:spPr>
          </p:pic>
          <p:grpSp>
            <p:nvGrpSpPr>
              <p:cNvPr id="29" name="Group 28">
                <a:extLst>
                  <a:ext uri="{FF2B5EF4-FFF2-40B4-BE49-F238E27FC236}">
                    <a16:creationId xmlns:a16="http://schemas.microsoft.com/office/drawing/2014/main" id="{B29D4390-5755-41DF-9ACF-6DE286024A7C}"/>
                  </a:ext>
                </a:extLst>
              </p:cNvPr>
              <p:cNvGrpSpPr/>
              <p:nvPr/>
            </p:nvGrpSpPr>
            <p:grpSpPr>
              <a:xfrm>
                <a:off x="6587873" y="4217036"/>
                <a:ext cx="337731" cy="699460"/>
                <a:chOff x="4316989" y="4217036"/>
                <a:chExt cx="337731" cy="699460"/>
              </a:xfrm>
            </p:grpSpPr>
            <p:sp>
              <p:nvSpPr>
                <p:cNvPr id="30" name="Rectangle 29">
                  <a:extLst>
                    <a:ext uri="{FF2B5EF4-FFF2-40B4-BE49-F238E27FC236}">
                      <a16:creationId xmlns:a16="http://schemas.microsoft.com/office/drawing/2014/main" id="{29BDAE3B-68E3-42B4-98D6-1DA4B0D9DC58}"/>
                    </a:ext>
                  </a:extLst>
                </p:cNvPr>
                <p:cNvSpPr/>
                <p:nvPr/>
              </p:nvSpPr>
              <p:spPr bwMode="auto">
                <a:xfrm>
                  <a:off x="4316989" y="4217036"/>
                  <a:ext cx="337731" cy="94556"/>
                </a:xfrm>
                <a:prstGeom prst="rect">
                  <a:avLst/>
                </a:prstGeom>
                <a:solidFill>
                  <a:srgbClr val="73737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31" name="Rectangle 30">
                  <a:extLst>
                    <a:ext uri="{FF2B5EF4-FFF2-40B4-BE49-F238E27FC236}">
                      <a16:creationId xmlns:a16="http://schemas.microsoft.com/office/drawing/2014/main" id="{9C8DCCE0-70FF-41BA-B51E-A1AC662297F6}"/>
                    </a:ext>
                  </a:extLst>
                </p:cNvPr>
                <p:cNvSpPr/>
                <p:nvPr/>
              </p:nvSpPr>
              <p:spPr bwMode="auto">
                <a:xfrm>
                  <a:off x="4316989" y="4368262"/>
                  <a:ext cx="337731" cy="94556"/>
                </a:xfrm>
                <a:prstGeom prst="rect">
                  <a:avLst/>
                </a:prstGeom>
                <a:solidFill>
                  <a:schemeClr val="bg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32" name="Rectangle 31">
                  <a:extLst>
                    <a:ext uri="{FF2B5EF4-FFF2-40B4-BE49-F238E27FC236}">
                      <a16:creationId xmlns:a16="http://schemas.microsoft.com/office/drawing/2014/main" id="{ACF7328A-46A8-4B40-992A-306BC74E9399}"/>
                    </a:ext>
                  </a:extLst>
                </p:cNvPr>
                <p:cNvSpPr/>
                <p:nvPr/>
              </p:nvSpPr>
              <p:spPr bwMode="auto">
                <a:xfrm>
                  <a:off x="4316989" y="4519488"/>
                  <a:ext cx="337731" cy="94556"/>
                </a:xfrm>
                <a:prstGeom prst="rect">
                  <a:avLst/>
                </a:prstGeom>
                <a:solidFill>
                  <a:schemeClr val="bg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33" name="Rectangle 32">
                  <a:extLst>
                    <a:ext uri="{FF2B5EF4-FFF2-40B4-BE49-F238E27FC236}">
                      <a16:creationId xmlns:a16="http://schemas.microsoft.com/office/drawing/2014/main" id="{33917921-069A-4965-88C7-CF65944932F7}"/>
                    </a:ext>
                  </a:extLst>
                </p:cNvPr>
                <p:cNvSpPr/>
                <p:nvPr/>
              </p:nvSpPr>
              <p:spPr bwMode="auto">
                <a:xfrm>
                  <a:off x="4316989" y="4670714"/>
                  <a:ext cx="337731" cy="94556"/>
                </a:xfrm>
                <a:prstGeom prst="rect">
                  <a:avLst/>
                </a:prstGeom>
                <a:solidFill>
                  <a:schemeClr val="bg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34" name="Rectangle 33">
                  <a:extLst>
                    <a:ext uri="{FF2B5EF4-FFF2-40B4-BE49-F238E27FC236}">
                      <a16:creationId xmlns:a16="http://schemas.microsoft.com/office/drawing/2014/main" id="{A2226BE1-DD01-49A2-8037-59F97F1BD593}"/>
                    </a:ext>
                  </a:extLst>
                </p:cNvPr>
                <p:cNvSpPr/>
                <p:nvPr/>
              </p:nvSpPr>
              <p:spPr bwMode="auto">
                <a:xfrm>
                  <a:off x="4316989" y="4821940"/>
                  <a:ext cx="337731" cy="94556"/>
                </a:xfrm>
                <a:prstGeom prst="rect">
                  <a:avLst/>
                </a:prstGeom>
                <a:solidFill>
                  <a:srgbClr val="73737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p:pic>
            <p:nvPicPr>
              <p:cNvPr id="36" name="Graphic 35">
                <a:extLst>
                  <a:ext uri="{FF2B5EF4-FFF2-40B4-BE49-F238E27FC236}">
                    <a16:creationId xmlns:a16="http://schemas.microsoft.com/office/drawing/2014/main" id="{2FB2CF64-DE68-4850-9522-CDC597A93F4C}"/>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t="3835" b="16165"/>
              <a:stretch/>
            </p:blipFill>
            <p:spPr>
              <a:xfrm>
                <a:off x="5938330" y="3400130"/>
                <a:ext cx="1299085" cy="1299085"/>
              </a:xfrm>
              <a:prstGeom prst="rect">
                <a:avLst/>
              </a:prstGeom>
            </p:spPr>
          </p:pic>
          <p:sp>
            <p:nvSpPr>
              <p:cNvPr id="69" name="Rectangle 68">
                <a:extLst>
                  <a:ext uri="{FF2B5EF4-FFF2-40B4-BE49-F238E27FC236}">
                    <a16:creationId xmlns:a16="http://schemas.microsoft.com/office/drawing/2014/main" id="{B5E09993-876C-407B-A526-0910FCF8464A}"/>
                  </a:ext>
                </a:extLst>
              </p:cNvPr>
              <p:cNvSpPr/>
              <p:nvPr/>
            </p:nvSpPr>
            <p:spPr bwMode="auto">
              <a:xfrm>
                <a:off x="6570509" y="4359443"/>
                <a:ext cx="337731" cy="94556"/>
              </a:xfrm>
              <a:prstGeom prst="rect">
                <a:avLst/>
              </a:prstGeom>
              <a:solidFill>
                <a:schemeClr val="bg1"/>
              </a:solidFill>
              <a:ln>
                <a:solidFill>
                  <a:srgbClr val="4668C5"/>
                </a:solidFill>
                <a:headEnd type="none" w="med" len="med"/>
                <a:tailEnd type="none" w="med" len="med"/>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70" name="Rectangle 69">
                <a:extLst>
                  <a:ext uri="{FF2B5EF4-FFF2-40B4-BE49-F238E27FC236}">
                    <a16:creationId xmlns:a16="http://schemas.microsoft.com/office/drawing/2014/main" id="{A34483CF-79ED-49F1-93BC-EEAA15A49861}"/>
                  </a:ext>
                </a:extLst>
              </p:cNvPr>
              <p:cNvSpPr/>
              <p:nvPr/>
            </p:nvSpPr>
            <p:spPr bwMode="auto">
              <a:xfrm>
                <a:off x="5768190" y="4225832"/>
                <a:ext cx="337731" cy="164983"/>
              </a:xfrm>
              <a:prstGeom prst="rect">
                <a:avLst/>
              </a:prstGeom>
              <a:solidFill>
                <a:schemeClr val="bg1"/>
              </a:solidFill>
              <a:ln>
                <a:solidFill>
                  <a:srgbClr val="4668C5"/>
                </a:solidFill>
                <a:headEnd type="none" w="med" len="med"/>
                <a:tailEnd type="none" w="med" len="med"/>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p:grpSp>
          <p:nvGrpSpPr>
            <p:cNvPr id="80" name="Group 79">
              <a:extLst>
                <a:ext uri="{FF2B5EF4-FFF2-40B4-BE49-F238E27FC236}">
                  <a16:creationId xmlns:a16="http://schemas.microsoft.com/office/drawing/2014/main" id="{5AB442CA-1D1C-4B6C-803A-0C46922A2C7C}"/>
                </a:ext>
              </a:extLst>
            </p:cNvPr>
            <p:cNvGrpSpPr/>
            <p:nvPr/>
          </p:nvGrpSpPr>
          <p:grpSpPr>
            <a:xfrm>
              <a:off x="672970" y="2288857"/>
              <a:ext cx="1920240" cy="3419460"/>
              <a:chOff x="672970" y="2288857"/>
              <a:chExt cx="1920240" cy="3419460"/>
            </a:xfrm>
          </p:grpSpPr>
          <p:sp>
            <p:nvSpPr>
              <p:cNvPr id="11" name="Rectangle 10">
                <a:extLst>
                  <a:ext uri="{FF2B5EF4-FFF2-40B4-BE49-F238E27FC236}">
                    <a16:creationId xmlns:a16="http://schemas.microsoft.com/office/drawing/2014/main" id="{3823D3F7-90E9-41A7-ABE5-599E275809DE}"/>
                  </a:ext>
                </a:extLst>
              </p:cNvPr>
              <p:cNvSpPr/>
              <p:nvPr/>
            </p:nvSpPr>
            <p:spPr>
              <a:xfrm>
                <a:off x="672970" y="2557333"/>
                <a:ext cx="1920240" cy="822617"/>
              </a:xfrm>
              <a:prstGeom prst="rect">
                <a:avLst/>
              </a:prstGeom>
              <a:solidFill>
                <a:srgbClr val="39445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546" tIns="228600" rIns="113546" bIns="113546" numCol="1" spcCol="1270" anchor="ctr" anchorCtr="0">
                <a:noAutofit/>
              </a:bodyPr>
              <a:lstStyle/>
              <a:p>
                <a:pPr marL="0" lvl="0" indent="0" algn="ctr" defTabSz="800100">
                  <a:lnSpc>
                    <a:spcPct val="90000"/>
                  </a:lnSpc>
                  <a:spcBef>
                    <a:spcPct val="0"/>
                  </a:spcBef>
                  <a:spcAft>
                    <a:spcPct val="35000"/>
                  </a:spcAft>
                  <a:buNone/>
                </a:pPr>
                <a:r>
                  <a:rPr lang="en-US" sz="1400" kern="1200" baseline="0" dirty="0">
                    <a:solidFill>
                      <a:schemeClr val="bg1"/>
                    </a:solidFill>
                  </a:rPr>
                  <a:t>Create Visio diagram</a:t>
                </a:r>
                <a:endParaRPr lang="en-US" sz="1400" kern="1200" dirty="0">
                  <a:solidFill>
                    <a:schemeClr val="bg1"/>
                  </a:solidFill>
                </a:endParaRPr>
              </a:p>
            </p:txBody>
          </p:sp>
          <p:sp>
            <p:nvSpPr>
              <p:cNvPr id="12" name="Oval 11">
                <a:extLst>
                  <a:ext uri="{FF2B5EF4-FFF2-40B4-BE49-F238E27FC236}">
                    <a16:creationId xmlns:a16="http://schemas.microsoft.com/office/drawing/2014/main" id="{504CBDDF-6834-4E97-BC47-29ADB56E61BF}"/>
                  </a:ext>
                </a:extLst>
              </p:cNvPr>
              <p:cNvSpPr/>
              <p:nvPr/>
            </p:nvSpPr>
            <p:spPr bwMode="auto">
              <a:xfrm>
                <a:off x="1414053" y="2288857"/>
                <a:ext cx="438075" cy="438075"/>
              </a:xfrm>
              <a:prstGeom prst="ellipse">
                <a:avLst/>
              </a:prstGeom>
              <a:solidFill>
                <a:srgbClr val="394453"/>
              </a:solidFill>
              <a:ln w="28575">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solidFill>
                      <a:schemeClr val="bg1"/>
                    </a:solidFill>
                  </a:rPr>
                  <a:t>1</a:t>
                </a:r>
              </a:p>
            </p:txBody>
          </p:sp>
          <p:sp>
            <p:nvSpPr>
              <p:cNvPr id="13" name="Rectangle 12">
                <a:extLst>
                  <a:ext uri="{FF2B5EF4-FFF2-40B4-BE49-F238E27FC236}">
                    <a16:creationId xmlns:a16="http://schemas.microsoft.com/office/drawing/2014/main" id="{F4EAD7BB-AB20-4325-8EC6-03352E1DCD5E}"/>
                  </a:ext>
                </a:extLst>
              </p:cNvPr>
              <p:cNvSpPr/>
              <p:nvPr/>
            </p:nvSpPr>
            <p:spPr>
              <a:xfrm>
                <a:off x="672970" y="3378282"/>
                <a:ext cx="1920240" cy="233003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546" tIns="113546" rIns="113546" bIns="113546" numCol="1" spcCol="1270" anchor="ctr" anchorCtr="0">
                <a:noAutofit/>
              </a:bodyPr>
              <a:lstStyle/>
              <a:p>
                <a:pPr marL="0" lvl="0" indent="0" algn="ctr" defTabSz="800100">
                  <a:lnSpc>
                    <a:spcPct val="90000"/>
                  </a:lnSpc>
                  <a:spcBef>
                    <a:spcPct val="0"/>
                  </a:spcBef>
                  <a:spcAft>
                    <a:spcPct val="35000"/>
                  </a:spcAft>
                  <a:buNone/>
                </a:pPr>
                <a:endParaRPr lang="en-US" sz="1400" kern="1200">
                  <a:solidFill>
                    <a:schemeClr val="bg1"/>
                  </a:solidFill>
                </a:endParaRPr>
              </a:p>
            </p:txBody>
          </p:sp>
          <p:grpSp>
            <p:nvGrpSpPr>
              <p:cNvPr id="75" name="Group 74">
                <a:extLst>
                  <a:ext uri="{FF2B5EF4-FFF2-40B4-BE49-F238E27FC236}">
                    <a16:creationId xmlns:a16="http://schemas.microsoft.com/office/drawing/2014/main" id="{44BC8010-76B9-41B2-B5B8-1901D3CB2458}"/>
                  </a:ext>
                </a:extLst>
              </p:cNvPr>
              <p:cNvGrpSpPr/>
              <p:nvPr/>
            </p:nvGrpSpPr>
            <p:grpSpPr>
              <a:xfrm>
                <a:off x="878882" y="3538330"/>
                <a:ext cx="1349392" cy="1876177"/>
                <a:chOff x="874643" y="3538330"/>
                <a:chExt cx="1349392" cy="1876177"/>
              </a:xfrm>
            </p:grpSpPr>
            <p:grpSp>
              <p:nvGrpSpPr>
                <p:cNvPr id="23" name="Group 22">
                  <a:extLst>
                    <a:ext uri="{FF2B5EF4-FFF2-40B4-BE49-F238E27FC236}">
                      <a16:creationId xmlns:a16="http://schemas.microsoft.com/office/drawing/2014/main" id="{055215DC-E02D-4E08-9D2B-2795577AEE89}"/>
                    </a:ext>
                  </a:extLst>
                </p:cNvPr>
                <p:cNvGrpSpPr/>
                <p:nvPr/>
              </p:nvGrpSpPr>
              <p:grpSpPr>
                <a:xfrm>
                  <a:off x="1054829" y="3743506"/>
                  <a:ext cx="1169206" cy="1671001"/>
                  <a:chOff x="228784" y="2672502"/>
                  <a:chExt cx="1169206" cy="1671001"/>
                </a:xfrm>
              </p:grpSpPr>
              <p:pic>
                <p:nvPicPr>
                  <p:cNvPr id="24" name="Graphic 23">
                    <a:extLst>
                      <a:ext uri="{FF2B5EF4-FFF2-40B4-BE49-F238E27FC236}">
                        <a16:creationId xmlns:a16="http://schemas.microsoft.com/office/drawing/2014/main" id="{72BDEF35-0F3D-4A57-8BD4-D87F85CBB71E}"/>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107" b="21107"/>
                  <a:stretch/>
                </p:blipFill>
                <p:spPr>
                  <a:xfrm>
                    <a:off x="338060" y="3177382"/>
                    <a:ext cx="950653" cy="916613"/>
                  </a:xfrm>
                  <a:prstGeom prst="rect">
                    <a:avLst/>
                  </a:prstGeom>
                </p:spPr>
              </p:pic>
              <p:sp>
                <p:nvSpPr>
                  <p:cNvPr id="25" name="Freeform: Shape 24">
                    <a:extLst>
                      <a:ext uri="{FF2B5EF4-FFF2-40B4-BE49-F238E27FC236}">
                        <a16:creationId xmlns:a16="http://schemas.microsoft.com/office/drawing/2014/main" id="{DE05514D-D414-4DE1-BC78-A0ACA382ABD4}"/>
                      </a:ext>
                    </a:extLst>
                  </p:cNvPr>
                  <p:cNvSpPr/>
                  <p:nvPr/>
                </p:nvSpPr>
                <p:spPr bwMode="auto">
                  <a:xfrm>
                    <a:off x="228784" y="2672502"/>
                    <a:ext cx="1169206" cy="1671001"/>
                  </a:xfrm>
                  <a:custGeom>
                    <a:avLst/>
                    <a:gdLst>
                      <a:gd name="connsiteX0" fmla="*/ 829751 w 1169206"/>
                      <a:gd name="connsiteY0" fmla="*/ 67780 h 1671001"/>
                      <a:gd name="connsiteX1" fmla="*/ 829751 w 1169206"/>
                      <a:gd name="connsiteY1" fmla="*/ 358083 h 1671001"/>
                      <a:gd name="connsiteX2" fmla="*/ 829752 w 1169206"/>
                      <a:gd name="connsiteY2" fmla="*/ 358083 h 1671001"/>
                      <a:gd name="connsiteX3" fmla="*/ 829752 w 1169206"/>
                      <a:gd name="connsiteY3" fmla="*/ 67781 h 1671001"/>
                      <a:gd name="connsiteX4" fmla="*/ 37716 w 1169206"/>
                      <a:gd name="connsiteY4" fmla="*/ 39790 h 1671001"/>
                      <a:gd name="connsiteX5" fmla="*/ 37716 w 1169206"/>
                      <a:gd name="connsiteY5" fmla="*/ 1631214 h 1671001"/>
                      <a:gd name="connsiteX6" fmla="*/ 1131479 w 1169206"/>
                      <a:gd name="connsiteY6" fmla="*/ 1631214 h 1671001"/>
                      <a:gd name="connsiteX7" fmla="*/ 1131479 w 1169206"/>
                      <a:gd name="connsiteY7" fmla="*/ 397870 h 1671001"/>
                      <a:gd name="connsiteX8" fmla="*/ 810893 w 1169206"/>
                      <a:gd name="connsiteY8" fmla="*/ 397870 h 1671001"/>
                      <a:gd name="connsiteX9" fmla="*/ 792035 w 1169206"/>
                      <a:gd name="connsiteY9" fmla="*/ 377976 h 1671001"/>
                      <a:gd name="connsiteX10" fmla="*/ 792035 w 1169206"/>
                      <a:gd name="connsiteY10" fmla="*/ 39790 h 1671001"/>
                      <a:gd name="connsiteX11" fmla="*/ 18858 w 1169206"/>
                      <a:gd name="connsiteY11" fmla="*/ 4 h 1671001"/>
                      <a:gd name="connsiteX12" fmla="*/ 810893 w 1169206"/>
                      <a:gd name="connsiteY12" fmla="*/ 4 h 1671001"/>
                      <a:gd name="connsiteX13" fmla="*/ 824448 w 1169206"/>
                      <a:gd name="connsiteY13" fmla="*/ 5613 h 1671001"/>
                      <a:gd name="connsiteX14" fmla="*/ 1163891 w 1169206"/>
                      <a:gd name="connsiteY14" fmla="*/ 363693 h 1671001"/>
                      <a:gd name="connsiteX15" fmla="*/ 1169195 w 1169206"/>
                      <a:gd name="connsiteY15" fmla="*/ 377976 h 1671001"/>
                      <a:gd name="connsiteX16" fmla="*/ 1169195 w 1169206"/>
                      <a:gd name="connsiteY16" fmla="*/ 1651108 h 1671001"/>
                      <a:gd name="connsiteX17" fmla="*/ 1150336 w 1169206"/>
                      <a:gd name="connsiteY17" fmla="*/ 1671001 h 1671001"/>
                      <a:gd name="connsiteX18" fmla="*/ 18858 w 1169206"/>
                      <a:gd name="connsiteY18" fmla="*/ 1671001 h 1671001"/>
                      <a:gd name="connsiteX19" fmla="*/ 0 w 1169206"/>
                      <a:gd name="connsiteY19" fmla="*/ 1651108 h 1671001"/>
                      <a:gd name="connsiteX20" fmla="*/ 0 w 1169206"/>
                      <a:gd name="connsiteY20" fmla="*/ 19897 h 1671001"/>
                      <a:gd name="connsiteX21" fmla="*/ 18858 w 1169206"/>
                      <a:gd name="connsiteY21" fmla="*/ 4 h 167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69206" h="1671001">
                        <a:moveTo>
                          <a:pt x="829751" y="67780"/>
                        </a:moveTo>
                        <a:lnTo>
                          <a:pt x="829751" y="358083"/>
                        </a:lnTo>
                        <a:lnTo>
                          <a:pt x="829752" y="358083"/>
                        </a:lnTo>
                        <a:lnTo>
                          <a:pt x="829752" y="67781"/>
                        </a:lnTo>
                        <a:close/>
                        <a:moveTo>
                          <a:pt x="37716" y="39790"/>
                        </a:moveTo>
                        <a:lnTo>
                          <a:pt x="37716" y="1631214"/>
                        </a:lnTo>
                        <a:lnTo>
                          <a:pt x="1131479" y="1631214"/>
                        </a:lnTo>
                        <a:lnTo>
                          <a:pt x="1131479" y="397870"/>
                        </a:lnTo>
                        <a:lnTo>
                          <a:pt x="810893" y="397870"/>
                        </a:lnTo>
                        <a:cubicBezTo>
                          <a:pt x="801019" y="397870"/>
                          <a:pt x="792035" y="388400"/>
                          <a:pt x="792035" y="377976"/>
                        </a:cubicBezTo>
                        <a:lnTo>
                          <a:pt x="792035" y="39790"/>
                        </a:lnTo>
                        <a:close/>
                        <a:moveTo>
                          <a:pt x="18858" y="4"/>
                        </a:moveTo>
                        <a:lnTo>
                          <a:pt x="810893" y="4"/>
                        </a:lnTo>
                        <a:cubicBezTo>
                          <a:pt x="815874" y="-115"/>
                          <a:pt x="820871" y="1954"/>
                          <a:pt x="824448" y="5613"/>
                        </a:cubicBezTo>
                        <a:lnTo>
                          <a:pt x="1163891" y="363693"/>
                        </a:lnTo>
                        <a:cubicBezTo>
                          <a:pt x="1167347" y="367453"/>
                          <a:pt x="1169383" y="372725"/>
                          <a:pt x="1169195" y="377976"/>
                        </a:cubicBezTo>
                        <a:lnTo>
                          <a:pt x="1169195" y="1651108"/>
                        </a:lnTo>
                        <a:cubicBezTo>
                          <a:pt x="1169192" y="1661652"/>
                          <a:pt x="1160210" y="1671001"/>
                          <a:pt x="1150336" y="1671001"/>
                        </a:cubicBezTo>
                        <a:lnTo>
                          <a:pt x="18858" y="1671001"/>
                        </a:lnTo>
                        <a:cubicBezTo>
                          <a:pt x="8984" y="1671001"/>
                          <a:pt x="0" y="1661652"/>
                          <a:pt x="0" y="1651108"/>
                        </a:cubicBezTo>
                        <a:lnTo>
                          <a:pt x="0" y="19897"/>
                        </a:lnTo>
                        <a:cubicBezTo>
                          <a:pt x="-4" y="11542"/>
                          <a:pt x="6366" y="44"/>
                          <a:pt x="18858" y="4"/>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p:sp>
              <p:nvSpPr>
                <p:cNvPr id="72" name="Rectangle 71">
                  <a:extLst>
                    <a:ext uri="{FF2B5EF4-FFF2-40B4-BE49-F238E27FC236}">
                      <a16:creationId xmlns:a16="http://schemas.microsoft.com/office/drawing/2014/main" id="{7B9101AB-0AE1-4285-AB63-63F22FDEE45D}"/>
                    </a:ext>
                  </a:extLst>
                </p:cNvPr>
                <p:cNvSpPr/>
                <p:nvPr/>
              </p:nvSpPr>
              <p:spPr bwMode="auto">
                <a:xfrm>
                  <a:off x="874643" y="3538330"/>
                  <a:ext cx="556592" cy="5565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Freeform 130">
                  <a:extLst>
                    <a:ext uri="{FF2B5EF4-FFF2-40B4-BE49-F238E27FC236}">
                      <a16:creationId xmlns:a16="http://schemas.microsoft.com/office/drawing/2014/main" id="{AF2A3044-2A5B-4F56-A455-C8DC05622C11}"/>
                    </a:ext>
                  </a:extLst>
                </p:cNvPr>
                <p:cNvSpPr>
                  <a:spLocks noEditPoints="1"/>
                </p:cNvSpPr>
                <p:nvPr/>
              </p:nvSpPr>
              <p:spPr bwMode="auto">
                <a:xfrm>
                  <a:off x="887897" y="3551583"/>
                  <a:ext cx="413648" cy="413134"/>
                </a:xfrm>
                <a:custGeom>
                  <a:avLst/>
                  <a:gdLst>
                    <a:gd name="T0" fmla="*/ 0 w 1701"/>
                    <a:gd name="T1" fmla="*/ 197 h 1701"/>
                    <a:gd name="T2" fmla="*/ 832 w 1701"/>
                    <a:gd name="T3" fmla="*/ 29 h 1701"/>
                    <a:gd name="T4" fmla="*/ 998 w 1701"/>
                    <a:gd name="T5" fmla="*/ 22 h 1701"/>
                    <a:gd name="T6" fmla="*/ 1020 w 1701"/>
                    <a:gd name="T7" fmla="*/ 183 h 1701"/>
                    <a:gd name="T8" fmla="*/ 1677 w 1701"/>
                    <a:gd name="T9" fmla="*/ 188 h 1701"/>
                    <a:gd name="T10" fmla="*/ 1701 w 1701"/>
                    <a:gd name="T11" fmla="*/ 473 h 1701"/>
                    <a:gd name="T12" fmla="*/ 1639 w 1701"/>
                    <a:gd name="T13" fmla="*/ 1497 h 1701"/>
                    <a:gd name="T14" fmla="*/ 998 w 1701"/>
                    <a:gd name="T15" fmla="*/ 1521 h 1701"/>
                    <a:gd name="T16" fmla="*/ 973 w 1701"/>
                    <a:gd name="T17" fmla="*/ 1696 h 1701"/>
                    <a:gd name="T18" fmla="*/ 22 w 1701"/>
                    <a:gd name="T19" fmla="*/ 1531 h 1701"/>
                    <a:gd name="T20" fmla="*/ 0 w 1701"/>
                    <a:gd name="T21" fmla="*/ 851 h 1701"/>
                    <a:gd name="T22" fmla="*/ 1650 w 1701"/>
                    <a:gd name="T23" fmla="*/ 710 h 1701"/>
                    <a:gd name="T24" fmla="*/ 1628 w 1701"/>
                    <a:gd name="T25" fmla="*/ 237 h 1701"/>
                    <a:gd name="T26" fmla="*/ 1025 w 1701"/>
                    <a:gd name="T27" fmla="*/ 237 h 1701"/>
                    <a:gd name="T28" fmla="*/ 1003 w 1701"/>
                    <a:gd name="T29" fmla="*/ 503 h 1701"/>
                    <a:gd name="T30" fmla="*/ 1091 w 1701"/>
                    <a:gd name="T31" fmla="*/ 520 h 1701"/>
                    <a:gd name="T32" fmla="*/ 1313 w 1701"/>
                    <a:gd name="T33" fmla="*/ 328 h 1701"/>
                    <a:gd name="T34" fmla="*/ 1567 w 1701"/>
                    <a:gd name="T35" fmla="*/ 526 h 1701"/>
                    <a:gd name="T36" fmla="*/ 1381 w 1701"/>
                    <a:gd name="T37" fmla="*/ 771 h 1701"/>
                    <a:gd name="T38" fmla="*/ 1367 w 1701"/>
                    <a:gd name="T39" fmla="*/ 1118 h 1701"/>
                    <a:gd name="T40" fmla="*/ 1186 w 1701"/>
                    <a:gd name="T41" fmla="*/ 1157 h 1701"/>
                    <a:gd name="T42" fmla="*/ 1163 w 1701"/>
                    <a:gd name="T43" fmla="*/ 1297 h 1701"/>
                    <a:gd name="T44" fmla="*/ 1014 w 1701"/>
                    <a:gd name="T45" fmla="*/ 1340 h 1701"/>
                    <a:gd name="T46" fmla="*/ 998 w 1701"/>
                    <a:gd name="T47" fmla="*/ 1418 h 1701"/>
                    <a:gd name="T48" fmla="*/ 1626 w 1701"/>
                    <a:gd name="T49" fmla="*/ 1442 h 1701"/>
                    <a:gd name="T50" fmla="*/ 1650 w 1701"/>
                    <a:gd name="T51" fmla="*/ 840 h 1701"/>
                    <a:gd name="T52" fmla="*/ 462 w 1701"/>
                    <a:gd name="T53" fmla="*/ 1020 h 1701"/>
                    <a:gd name="T54" fmla="*/ 332 w 1701"/>
                    <a:gd name="T55" fmla="*/ 547 h 1701"/>
                    <a:gd name="T56" fmla="*/ 235 w 1701"/>
                    <a:gd name="T57" fmla="*/ 565 h 1701"/>
                    <a:gd name="T58" fmla="*/ 419 w 1701"/>
                    <a:gd name="T59" fmla="*/ 1176 h 1701"/>
                    <a:gd name="T60" fmla="*/ 533 w 1701"/>
                    <a:gd name="T61" fmla="*/ 1153 h 1701"/>
                    <a:gd name="T62" fmla="*/ 702 w 1701"/>
                    <a:gd name="T63" fmla="*/ 568 h 1701"/>
                    <a:gd name="T64" fmla="*/ 611 w 1701"/>
                    <a:gd name="T65" fmla="*/ 553 h 1701"/>
                    <a:gd name="T66" fmla="*/ 476 w 1701"/>
                    <a:gd name="T67" fmla="*/ 1035 h 1701"/>
                    <a:gd name="T68" fmla="*/ 994 w 1701"/>
                    <a:gd name="T69" fmla="*/ 757 h 1701"/>
                    <a:gd name="T70" fmla="*/ 1013 w 1701"/>
                    <a:gd name="T71" fmla="*/ 933 h 1701"/>
                    <a:gd name="T72" fmla="*/ 1158 w 1701"/>
                    <a:gd name="T73" fmla="*/ 975 h 1701"/>
                    <a:gd name="T74" fmla="*/ 1174 w 1701"/>
                    <a:gd name="T75" fmla="*/ 1103 h 1701"/>
                    <a:gd name="T76" fmla="*/ 1303 w 1701"/>
                    <a:gd name="T77" fmla="*/ 1086 h 1701"/>
                    <a:gd name="T78" fmla="*/ 1294 w 1701"/>
                    <a:gd name="T79" fmla="*/ 779 h 1701"/>
                    <a:gd name="T80" fmla="*/ 1085 w 1701"/>
                    <a:gd name="T81" fmla="*/ 584 h 1701"/>
                    <a:gd name="T82" fmla="*/ 994 w 1701"/>
                    <a:gd name="T83" fmla="*/ 603 h 1701"/>
                    <a:gd name="T84" fmla="*/ 1337 w 1701"/>
                    <a:gd name="T85" fmla="*/ 396 h 1701"/>
                    <a:gd name="T86" fmla="*/ 1184 w 1701"/>
                    <a:gd name="T87" fmla="*/ 545 h 1701"/>
                    <a:gd name="T88" fmla="*/ 1323 w 1701"/>
                    <a:gd name="T89" fmla="*/ 721 h 1701"/>
                    <a:gd name="T90" fmla="*/ 1493 w 1701"/>
                    <a:gd name="T91" fmla="*/ 572 h 1701"/>
                    <a:gd name="T92" fmla="*/ 1345 w 1701"/>
                    <a:gd name="T93" fmla="*/ 403 h 1701"/>
                    <a:gd name="T94" fmla="*/ 1100 w 1701"/>
                    <a:gd name="T95" fmla="*/ 1136 h 1701"/>
                    <a:gd name="T96" fmla="*/ 1083 w 1701"/>
                    <a:gd name="T97" fmla="*/ 990 h 1701"/>
                    <a:gd name="T98" fmla="*/ 998 w 1701"/>
                    <a:gd name="T99" fmla="*/ 1005 h 1701"/>
                    <a:gd name="T100" fmla="*/ 1014 w 1701"/>
                    <a:gd name="T101" fmla="*/ 1280 h 1701"/>
                    <a:gd name="T102" fmla="*/ 1100 w 1701"/>
                    <a:gd name="T103" fmla="*/ 1261 h 1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1" h="1701">
                      <a:moveTo>
                        <a:pt x="0" y="851"/>
                      </a:moveTo>
                      <a:cubicBezTo>
                        <a:pt x="0" y="633"/>
                        <a:pt x="0" y="415"/>
                        <a:pt x="0" y="197"/>
                      </a:cubicBezTo>
                      <a:cubicBezTo>
                        <a:pt x="0" y="179"/>
                        <a:pt x="5" y="172"/>
                        <a:pt x="23" y="169"/>
                      </a:cubicBezTo>
                      <a:cubicBezTo>
                        <a:pt x="293" y="123"/>
                        <a:pt x="562" y="76"/>
                        <a:pt x="832" y="29"/>
                      </a:cubicBezTo>
                      <a:cubicBezTo>
                        <a:pt x="880" y="21"/>
                        <a:pt x="928" y="12"/>
                        <a:pt x="976" y="4"/>
                      </a:cubicBezTo>
                      <a:cubicBezTo>
                        <a:pt x="997" y="0"/>
                        <a:pt x="998" y="1"/>
                        <a:pt x="998" y="22"/>
                      </a:cubicBezTo>
                      <a:cubicBezTo>
                        <a:pt x="998" y="68"/>
                        <a:pt x="998" y="114"/>
                        <a:pt x="998" y="160"/>
                      </a:cubicBezTo>
                      <a:cubicBezTo>
                        <a:pt x="998" y="183"/>
                        <a:pt x="998" y="183"/>
                        <a:pt x="1020" y="183"/>
                      </a:cubicBezTo>
                      <a:cubicBezTo>
                        <a:pt x="1228" y="183"/>
                        <a:pt x="1436" y="183"/>
                        <a:pt x="1645" y="183"/>
                      </a:cubicBezTo>
                      <a:cubicBezTo>
                        <a:pt x="1656" y="183"/>
                        <a:pt x="1667" y="182"/>
                        <a:pt x="1677" y="188"/>
                      </a:cubicBezTo>
                      <a:cubicBezTo>
                        <a:pt x="1693" y="197"/>
                        <a:pt x="1701" y="209"/>
                        <a:pt x="1701" y="228"/>
                      </a:cubicBezTo>
                      <a:cubicBezTo>
                        <a:pt x="1700" y="310"/>
                        <a:pt x="1701" y="392"/>
                        <a:pt x="1701" y="473"/>
                      </a:cubicBezTo>
                      <a:cubicBezTo>
                        <a:pt x="1701" y="794"/>
                        <a:pt x="1701" y="1114"/>
                        <a:pt x="1701" y="1435"/>
                      </a:cubicBezTo>
                      <a:cubicBezTo>
                        <a:pt x="1701" y="1481"/>
                        <a:pt x="1685" y="1497"/>
                        <a:pt x="1639" y="1497"/>
                      </a:cubicBezTo>
                      <a:cubicBezTo>
                        <a:pt x="1433" y="1497"/>
                        <a:pt x="1228" y="1497"/>
                        <a:pt x="1022" y="1497"/>
                      </a:cubicBezTo>
                      <a:cubicBezTo>
                        <a:pt x="998" y="1497"/>
                        <a:pt x="998" y="1497"/>
                        <a:pt x="998" y="1521"/>
                      </a:cubicBezTo>
                      <a:cubicBezTo>
                        <a:pt x="998" y="1573"/>
                        <a:pt x="998" y="1624"/>
                        <a:pt x="998" y="1675"/>
                      </a:cubicBezTo>
                      <a:cubicBezTo>
                        <a:pt x="998" y="1700"/>
                        <a:pt x="998" y="1701"/>
                        <a:pt x="973" y="1696"/>
                      </a:cubicBezTo>
                      <a:cubicBezTo>
                        <a:pt x="805" y="1667"/>
                        <a:pt x="638" y="1638"/>
                        <a:pt x="470" y="1609"/>
                      </a:cubicBezTo>
                      <a:cubicBezTo>
                        <a:pt x="320" y="1583"/>
                        <a:pt x="171" y="1556"/>
                        <a:pt x="22" y="1531"/>
                      </a:cubicBezTo>
                      <a:cubicBezTo>
                        <a:pt x="5" y="1528"/>
                        <a:pt x="0" y="1522"/>
                        <a:pt x="0" y="1505"/>
                      </a:cubicBezTo>
                      <a:cubicBezTo>
                        <a:pt x="0" y="1287"/>
                        <a:pt x="0" y="1069"/>
                        <a:pt x="0" y="851"/>
                      </a:cubicBezTo>
                      <a:close/>
                      <a:moveTo>
                        <a:pt x="1650" y="840"/>
                      </a:moveTo>
                      <a:cubicBezTo>
                        <a:pt x="1650" y="797"/>
                        <a:pt x="1650" y="753"/>
                        <a:pt x="1650" y="710"/>
                      </a:cubicBezTo>
                      <a:cubicBezTo>
                        <a:pt x="1650" y="560"/>
                        <a:pt x="1650" y="409"/>
                        <a:pt x="1650" y="259"/>
                      </a:cubicBezTo>
                      <a:cubicBezTo>
                        <a:pt x="1650" y="242"/>
                        <a:pt x="1645" y="236"/>
                        <a:pt x="1628" y="237"/>
                      </a:cubicBezTo>
                      <a:cubicBezTo>
                        <a:pt x="1597" y="238"/>
                        <a:pt x="1565" y="237"/>
                        <a:pt x="1533" y="237"/>
                      </a:cubicBezTo>
                      <a:cubicBezTo>
                        <a:pt x="1364" y="237"/>
                        <a:pt x="1195" y="237"/>
                        <a:pt x="1025" y="237"/>
                      </a:cubicBezTo>
                      <a:cubicBezTo>
                        <a:pt x="1014" y="237"/>
                        <a:pt x="1003" y="236"/>
                        <a:pt x="1003" y="254"/>
                      </a:cubicBezTo>
                      <a:cubicBezTo>
                        <a:pt x="1004" y="337"/>
                        <a:pt x="1004" y="420"/>
                        <a:pt x="1003" y="503"/>
                      </a:cubicBezTo>
                      <a:cubicBezTo>
                        <a:pt x="1003" y="516"/>
                        <a:pt x="1009" y="520"/>
                        <a:pt x="1021" y="520"/>
                      </a:cubicBezTo>
                      <a:cubicBezTo>
                        <a:pt x="1044" y="519"/>
                        <a:pt x="1067" y="519"/>
                        <a:pt x="1091" y="520"/>
                      </a:cubicBezTo>
                      <a:cubicBezTo>
                        <a:pt x="1101" y="520"/>
                        <a:pt x="1108" y="516"/>
                        <a:pt x="1116" y="509"/>
                      </a:cubicBezTo>
                      <a:cubicBezTo>
                        <a:pt x="1181" y="449"/>
                        <a:pt x="1247" y="389"/>
                        <a:pt x="1313" y="328"/>
                      </a:cubicBezTo>
                      <a:cubicBezTo>
                        <a:pt x="1331" y="312"/>
                        <a:pt x="1348" y="311"/>
                        <a:pt x="1365" y="327"/>
                      </a:cubicBezTo>
                      <a:cubicBezTo>
                        <a:pt x="1433" y="393"/>
                        <a:pt x="1500" y="459"/>
                        <a:pt x="1567" y="526"/>
                      </a:cubicBezTo>
                      <a:cubicBezTo>
                        <a:pt x="1587" y="545"/>
                        <a:pt x="1584" y="581"/>
                        <a:pt x="1565" y="599"/>
                      </a:cubicBezTo>
                      <a:cubicBezTo>
                        <a:pt x="1504" y="656"/>
                        <a:pt x="1443" y="714"/>
                        <a:pt x="1381" y="771"/>
                      </a:cubicBezTo>
                      <a:cubicBezTo>
                        <a:pt x="1371" y="780"/>
                        <a:pt x="1367" y="790"/>
                        <a:pt x="1367" y="804"/>
                      </a:cubicBezTo>
                      <a:cubicBezTo>
                        <a:pt x="1367" y="909"/>
                        <a:pt x="1367" y="1013"/>
                        <a:pt x="1367" y="1118"/>
                      </a:cubicBezTo>
                      <a:cubicBezTo>
                        <a:pt x="1367" y="1146"/>
                        <a:pt x="1356" y="1157"/>
                        <a:pt x="1328" y="1157"/>
                      </a:cubicBezTo>
                      <a:cubicBezTo>
                        <a:pt x="1281" y="1157"/>
                        <a:pt x="1234" y="1157"/>
                        <a:pt x="1186" y="1157"/>
                      </a:cubicBezTo>
                      <a:cubicBezTo>
                        <a:pt x="1164" y="1157"/>
                        <a:pt x="1164" y="1157"/>
                        <a:pt x="1164" y="1181"/>
                      </a:cubicBezTo>
                      <a:cubicBezTo>
                        <a:pt x="1163" y="1220"/>
                        <a:pt x="1164" y="1259"/>
                        <a:pt x="1163" y="1297"/>
                      </a:cubicBezTo>
                      <a:cubicBezTo>
                        <a:pt x="1163" y="1329"/>
                        <a:pt x="1151" y="1340"/>
                        <a:pt x="1119" y="1340"/>
                      </a:cubicBezTo>
                      <a:cubicBezTo>
                        <a:pt x="1084" y="1340"/>
                        <a:pt x="1049" y="1341"/>
                        <a:pt x="1014" y="1340"/>
                      </a:cubicBezTo>
                      <a:cubicBezTo>
                        <a:pt x="1002" y="1340"/>
                        <a:pt x="997" y="1344"/>
                        <a:pt x="998" y="1356"/>
                      </a:cubicBezTo>
                      <a:cubicBezTo>
                        <a:pt x="998" y="1377"/>
                        <a:pt x="998" y="1397"/>
                        <a:pt x="998" y="1418"/>
                      </a:cubicBezTo>
                      <a:cubicBezTo>
                        <a:pt x="998" y="1442"/>
                        <a:pt x="998" y="1442"/>
                        <a:pt x="1021" y="1442"/>
                      </a:cubicBezTo>
                      <a:cubicBezTo>
                        <a:pt x="1223" y="1442"/>
                        <a:pt x="1424" y="1442"/>
                        <a:pt x="1626" y="1442"/>
                      </a:cubicBezTo>
                      <a:cubicBezTo>
                        <a:pt x="1650" y="1442"/>
                        <a:pt x="1650" y="1442"/>
                        <a:pt x="1650" y="1418"/>
                      </a:cubicBezTo>
                      <a:cubicBezTo>
                        <a:pt x="1650" y="1225"/>
                        <a:pt x="1650" y="1033"/>
                        <a:pt x="1650" y="840"/>
                      </a:cubicBezTo>
                      <a:close/>
                      <a:moveTo>
                        <a:pt x="469" y="1047"/>
                      </a:moveTo>
                      <a:cubicBezTo>
                        <a:pt x="462" y="1039"/>
                        <a:pt x="464" y="1029"/>
                        <a:pt x="462" y="1020"/>
                      </a:cubicBezTo>
                      <a:cubicBezTo>
                        <a:pt x="424" y="867"/>
                        <a:pt x="387" y="715"/>
                        <a:pt x="350" y="562"/>
                      </a:cubicBezTo>
                      <a:cubicBezTo>
                        <a:pt x="348" y="551"/>
                        <a:pt x="343" y="547"/>
                        <a:pt x="332" y="547"/>
                      </a:cubicBezTo>
                      <a:cubicBezTo>
                        <a:pt x="305" y="547"/>
                        <a:pt x="279" y="548"/>
                        <a:pt x="252" y="545"/>
                      </a:cubicBezTo>
                      <a:cubicBezTo>
                        <a:pt x="232" y="542"/>
                        <a:pt x="229" y="545"/>
                        <a:pt x="235" y="565"/>
                      </a:cubicBezTo>
                      <a:cubicBezTo>
                        <a:pt x="287" y="762"/>
                        <a:pt x="340" y="959"/>
                        <a:pt x="392" y="1155"/>
                      </a:cubicBezTo>
                      <a:cubicBezTo>
                        <a:pt x="396" y="1171"/>
                        <a:pt x="404" y="1176"/>
                        <a:pt x="419" y="1176"/>
                      </a:cubicBezTo>
                      <a:cubicBezTo>
                        <a:pt x="445" y="1176"/>
                        <a:pt x="470" y="1176"/>
                        <a:pt x="496" y="1178"/>
                      </a:cubicBezTo>
                      <a:cubicBezTo>
                        <a:pt x="524" y="1180"/>
                        <a:pt x="525" y="1181"/>
                        <a:pt x="533" y="1153"/>
                      </a:cubicBezTo>
                      <a:cubicBezTo>
                        <a:pt x="561" y="1056"/>
                        <a:pt x="589" y="958"/>
                        <a:pt x="617" y="861"/>
                      </a:cubicBezTo>
                      <a:cubicBezTo>
                        <a:pt x="645" y="763"/>
                        <a:pt x="673" y="665"/>
                        <a:pt x="702" y="568"/>
                      </a:cubicBezTo>
                      <a:cubicBezTo>
                        <a:pt x="706" y="553"/>
                        <a:pt x="702" y="549"/>
                        <a:pt x="688" y="550"/>
                      </a:cubicBezTo>
                      <a:cubicBezTo>
                        <a:pt x="662" y="551"/>
                        <a:pt x="637" y="551"/>
                        <a:pt x="611" y="553"/>
                      </a:cubicBezTo>
                      <a:cubicBezTo>
                        <a:pt x="598" y="554"/>
                        <a:pt x="592" y="558"/>
                        <a:pt x="589" y="571"/>
                      </a:cubicBezTo>
                      <a:cubicBezTo>
                        <a:pt x="551" y="726"/>
                        <a:pt x="514" y="881"/>
                        <a:pt x="476" y="1035"/>
                      </a:cubicBezTo>
                      <a:cubicBezTo>
                        <a:pt x="475" y="1039"/>
                        <a:pt x="476" y="1045"/>
                        <a:pt x="469" y="1047"/>
                      </a:cubicBezTo>
                      <a:close/>
                      <a:moveTo>
                        <a:pt x="994" y="757"/>
                      </a:moveTo>
                      <a:cubicBezTo>
                        <a:pt x="994" y="810"/>
                        <a:pt x="994" y="862"/>
                        <a:pt x="994" y="914"/>
                      </a:cubicBezTo>
                      <a:cubicBezTo>
                        <a:pt x="994" y="928"/>
                        <a:pt x="998" y="934"/>
                        <a:pt x="1013" y="933"/>
                      </a:cubicBezTo>
                      <a:cubicBezTo>
                        <a:pt x="1048" y="933"/>
                        <a:pt x="1083" y="933"/>
                        <a:pt x="1118" y="933"/>
                      </a:cubicBezTo>
                      <a:cubicBezTo>
                        <a:pt x="1147" y="934"/>
                        <a:pt x="1158" y="945"/>
                        <a:pt x="1158" y="975"/>
                      </a:cubicBezTo>
                      <a:cubicBezTo>
                        <a:pt x="1158" y="1012"/>
                        <a:pt x="1158" y="1049"/>
                        <a:pt x="1158" y="1086"/>
                      </a:cubicBezTo>
                      <a:cubicBezTo>
                        <a:pt x="1157" y="1098"/>
                        <a:pt x="1161" y="1103"/>
                        <a:pt x="1174" y="1103"/>
                      </a:cubicBezTo>
                      <a:cubicBezTo>
                        <a:pt x="1212" y="1102"/>
                        <a:pt x="1249" y="1102"/>
                        <a:pt x="1287" y="1103"/>
                      </a:cubicBezTo>
                      <a:cubicBezTo>
                        <a:pt x="1300" y="1103"/>
                        <a:pt x="1303" y="1098"/>
                        <a:pt x="1303" y="1086"/>
                      </a:cubicBezTo>
                      <a:cubicBezTo>
                        <a:pt x="1303" y="991"/>
                        <a:pt x="1303" y="896"/>
                        <a:pt x="1303" y="801"/>
                      </a:cubicBezTo>
                      <a:cubicBezTo>
                        <a:pt x="1303" y="792"/>
                        <a:pt x="1301" y="786"/>
                        <a:pt x="1294" y="779"/>
                      </a:cubicBezTo>
                      <a:cubicBezTo>
                        <a:pt x="1232" y="717"/>
                        <a:pt x="1170" y="655"/>
                        <a:pt x="1108" y="593"/>
                      </a:cubicBezTo>
                      <a:cubicBezTo>
                        <a:pt x="1101" y="586"/>
                        <a:pt x="1094" y="584"/>
                        <a:pt x="1085" y="584"/>
                      </a:cubicBezTo>
                      <a:cubicBezTo>
                        <a:pt x="1061" y="584"/>
                        <a:pt x="1037" y="584"/>
                        <a:pt x="1013" y="584"/>
                      </a:cubicBezTo>
                      <a:cubicBezTo>
                        <a:pt x="999" y="583"/>
                        <a:pt x="993" y="588"/>
                        <a:pt x="994" y="603"/>
                      </a:cubicBezTo>
                      <a:cubicBezTo>
                        <a:pt x="994" y="654"/>
                        <a:pt x="994" y="706"/>
                        <a:pt x="994" y="757"/>
                      </a:cubicBezTo>
                      <a:close/>
                      <a:moveTo>
                        <a:pt x="1337" y="396"/>
                      </a:moveTo>
                      <a:cubicBezTo>
                        <a:pt x="1330" y="397"/>
                        <a:pt x="1327" y="402"/>
                        <a:pt x="1323" y="406"/>
                      </a:cubicBezTo>
                      <a:cubicBezTo>
                        <a:pt x="1276" y="452"/>
                        <a:pt x="1230" y="499"/>
                        <a:pt x="1184" y="545"/>
                      </a:cubicBezTo>
                      <a:cubicBezTo>
                        <a:pt x="1167" y="562"/>
                        <a:pt x="1166" y="563"/>
                        <a:pt x="1183" y="580"/>
                      </a:cubicBezTo>
                      <a:cubicBezTo>
                        <a:pt x="1230" y="627"/>
                        <a:pt x="1276" y="674"/>
                        <a:pt x="1323" y="721"/>
                      </a:cubicBezTo>
                      <a:cubicBezTo>
                        <a:pt x="1330" y="728"/>
                        <a:pt x="1334" y="727"/>
                        <a:pt x="1341" y="720"/>
                      </a:cubicBezTo>
                      <a:cubicBezTo>
                        <a:pt x="1391" y="671"/>
                        <a:pt x="1442" y="621"/>
                        <a:pt x="1493" y="572"/>
                      </a:cubicBezTo>
                      <a:cubicBezTo>
                        <a:pt x="1501" y="564"/>
                        <a:pt x="1502" y="559"/>
                        <a:pt x="1494" y="551"/>
                      </a:cubicBezTo>
                      <a:cubicBezTo>
                        <a:pt x="1444" y="502"/>
                        <a:pt x="1395" y="453"/>
                        <a:pt x="1345" y="403"/>
                      </a:cubicBezTo>
                      <a:cubicBezTo>
                        <a:pt x="1342" y="401"/>
                        <a:pt x="1339" y="398"/>
                        <a:pt x="1337" y="396"/>
                      </a:cubicBezTo>
                      <a:close/>
                      <a:moveTo>
                        <a:pt x="1100" y="1136"/>
                      </a:moveTo>
                      <a:cubicBezTo>
                        <a:pt x="1100" y="1093"/>
                        <a:pt x="1099" y="1050"/>
                        <a:pt x="1100" y="1006"/>
                      </a:cubicBezTo>
                      <a:cubicBezTo>
                        <a:pt x="1100" y="995"/>
                        <a:pt x="1096" y="989"/>
                        <a:pt x="1083" y="990"/>
                      </a:cubicBezTo>
                      <a:cubicBezTo>
                        <a:pt x="1060" y="990"/>
                        <a:pt x="1037" y="990"/>
                        <a:pt x="1013" y="990"/>
                      </a:cubicBezTo>
                      <a:cubicBezTo>
                        <a:pt x="1002" y="989"/>
                        <a:pt x="998" y="994"/>
                        <a:pt x="998" y="1005"/>
                      </a:cubicBezTo>
                      <a:cubicBezTo>
                        <a:pt x="998" y="1092"/>
                        <a:pt x="998" y="1178"/>
                        <a:pt x="998" y="1265"/>
                      </a:cubicBezTo>
                      <a:cubicBezTo>
                        <a:pt x="998" y="1277"/>
                        <a:pt x="1003" y="1280"/>
                        <a:pt x="1014" y="1280"/>
                      </a:cubicBezTo>
                      <a:cubicBezTo>
                        <a:pt x="1036" y="1279"/>
                        <a:pt x="1058" y="1279"/>
                        <a:pt x="1080" y="1280"/>
                      </a:cubicBezTo>
                      <a:cubicBezTo>
                        <a:pt x="1095" y="1281"/>
                        <a:pt x="1100" y="1276"/>
                        <a:pt x="1100" y="1261"/>
                      </a:cubicBezTo>
                      <a:cubicBezTo>
                        <a:pt x="1099" y="1219"/>
                        <a:pt x="1100" y="1178"/>
                        <a:pt x="1100" y="1136"/>
                      </a:cubicBezTo>
                      <a:close/>
                    </a:path>
                  </a:pathLst>
                </a:custGeom>
                <a:solidFill>
                  <a:srgbClr val="4C69B2"/>
                </a:solidFill>
                <a:ln>
                  <a:noFill/>
                </a:ln>
              </p:spPr>
              <p:txBody>
                <a:bodyPr vert="horz" wrap="square" lIns="89619" tIns="44810" rIns="89619" bIns="44810" numCol="1" anchor="t" anchorCtr="0" compatLnSpc="1">
                  <a:prstTxWarp prst="textNoShape">
                    <a:avLst/>
                  </a:prstTxWarp>
                </a:bodyPr>
                <a:lstStyle/>
                <a:p>
                  <a:pPr algn="ctr" defTabSz="914180"/>
                  <a:endParaRPr lang="en-US" sz="3200">
                    <a:solidFill>
                      <a:srgbClr val="000000"/>
                    </a:solidFill>
                    <a:latin typeface="Segoe UI"/>
                  </a:endParaRPr>
                </a:p>
              </p:txBody>
            </p:sp>
          </p:grpSp>
        </p:grpSp>
        <p:grpSp>
          <p:nvGrpSpPr>
            <p:cNvPr id="76" name="Group 75">
              <a:extLst>
                <a:ext uri="{FF2B5EF4-FFF2-40B4-BE49-F238E27FC236}">
                  <a16:creationId xmlns:a16="http://schemas.microsoft.com/office/drawing/2014/main" id="{9B745172-D130-4978-AE53-972C0F923A09}"/>
                </a:ext>
              </a:extLst>
            </p:cNvPr>
            <p:cNvGrpSpPr/>
            <p:nvPr/>
          </p:nvGrpSpPr>
          <p:grpSpPr>
            <a:xfrm>
              <a:off x="2916224" y="2288857"/>
              <a:ext cx="1926938" cy="3419460"/>
              <a:chOff x="2944315" y="2288857"/>
              <a:chExt cx="1926938" cy="3419460"/>
            </a:xfrm>
          </p:grpSpPr>
          <p:sp>
            <p:nvSpPr>
              <p:cNvPr id="17" name="Rectangle 16">
                <a:extLst>
                  <a:ext uri="{FF2B5EF4-FFF2-40B4-BE49-F238E27FC236}">
                    <a16:creationId xmlns:a16="http://schemas.microsoft.com/office/drawing/2014/main" id="{17E69A40-60C6-45E1-8EC3-CA8C5AFC6059}"/>
                  </a:ext>
                </a:extLst>
              </p:cNvPr>
              <p:cNvSpPr/>
              <p:nvPr/>
            </p:nvSpPr>
            <p:spPr>
              <a:xfrm>
                <a:off x="2944315" y="2557333"/>
                <a:ext cx="1920240" cy="822617"/>
              </a:xfrm>
              <a:prstGeom prst="rect">
                <a:avLst/>
              </a:prstGeom>
              <a:solidFill>
                <a:srgbClr val="39445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546" tIns="228600" rIns="113546" bIns="113546" numCol="1" spcCol="1270" anchor="ctr" anchorCtr="0">
                <a:noAutofit/>
              </a:bodyPr>
              <a:lstStyle/>
              <a:p>
                <a:pPr marL="0" lvl="0" indent="0" algn="ctr" defTabSz="800100">
                  <a:lnSpc>
                    <a:spcPct val="90000"/>
                  </a:lnSpc>
                  <a:spcBef>
                    <a:spcPct val="0"/>
                  </a:spcBef>
                  <a:spcAft>
                    <a:spcPct val="35000"/>
                  </a:spcAft>
                  <a:buNone/>
                </a:pPr>
                <a:r>
                  <a:rPr lang="en-US" sz="1400" kern="1200" baseline="0">
                    <a:solidFill>
                      <a:schemeClr val="bg1"/>
                    </a:solidFill>
                  </a:rPr>
                  <a:t>Import to Power BI</a:t>
                </a:r>
                <a:endParaRPr lang="en-US" sz="1400" kern="1200">
                  <a:solidFill>
                    <a:schemeClr val="bg1"/>
                  </a:solidFill>
                </a:endParaRPr>
              </a:p>
            </p:txBody>
          </p:sp>
          <p:sp>
            <p:nvSpPr>
              <p:cNvPr id="18" name="Oval 17">
                <a:extLst>
                  <a:ext uri="{FF2B5EF4-FFF2-40B4-BE49-F238E27FC236}">
                    <a16:creationId xmlns:a16="http://schemas.microsoft.com/office/drawing/2014/main" id="{B9061377-23DB-42A0-B9E1-81BDA9020E80}"/>
                  </a:ext>
                </a:extLst>
              </p:cNvPr>
              <p:cNvSpPr/>
              <p:nvPr/>
            </p:nvSpPr>
            <p:spPr bwMode="auto">
              <a:xfrm>
                <a:off x="3691740" y="2288857"/>
                <a:ext cx="438075" cy="438075"/>
              </a:xfrm>
              <a:prstGeom prst="ellipse">
                <a:avLst/>
              </a:prstGeom>
              <a:solidFill>
                <a:srgbClr val="394453"/>
              </a:solidFill>
              <a:ln w="28575">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solidFill>
                      <a:schemeClr val="bg1"/>
                    </a:solidFill>
                  </a:rPr>
                  <a:t>2</a:t>
                </a:r>
              </a:p>
            </p:txBody>
          </p:sp>
          <p:sp>
            <p:nvSpPr>
              <p:cNvPr id="19" name="Rectangle 18">
                <a:extLst>
                  <a:ext uri="{FF2B5EF4-FFF2-40B4-BE49-F238E27FC236}">
                    <a16:creationId xmlns:a16="http://schemas.microsoft.com/office/drawing/2014/main" id="{66399E81-518E-4257-A155-76C97B853257}"/>
                  </a:ext>
                </a:extLst>
              </p:cNvPr>
              <p:cNvSpPr/>
              <p:nvPr/>
            </p:nvSpPr>
            <p:spPr>
              <a:xfrm>
                <a:off x="2951013" y="3378282"/>
                <a:ext cx="1920240" cy="233003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546" tIns="113546" rIns="113546" bIns="113546" numCol="1" spcCol="1270" anchor="ctr" anchorCtr="0">
                <a:noAutofit/>
              </a:bodyPr>
              <a:lstStyle/>
              <a:p>
                <a:pPr marL="0" lvl="0" indent="0" algn="ctr" defTabSz="800100">
                  <a:lnSpc>
                    <a:spcPct val="90000"/>
                  </a:lnSpc>
                  <a:spcBef>
                    <a:spcPct val="0"/>
                  </a:spcBef>
                  <a:spcAft>
                    <a:spcPct val="35000"/>
                  </a:spcAft>
                  <a:buNone/>
                </a:pPr>
                <a:endParaRPr lang="en-US" sz="1400" kern="1200">
                  <a:solidFill>
                    <a:schemeClr val="bg1"/>
                  </a:solidFill>
                </a:endParaRPr>
              </a:p>
            </p:txBody>
          </p:sp>
          <p:grpSp>
            <p:nvGrpSpPr>
              <p:cNvPr id="51" name="Group 50">
                <a:extLst>
                  <a:ext uri="{FF2B5EF4-FFF2-40B4-BE49-F238E27FC236}">
                    <a16:creationId xmlns:a16="http://schemas.microsoft.com/office/drawing/2014/main" id="{96EB6B2B-5338-440C-AD42-3794E29D79B8}"/>
                  </a:ext>
                </a:extLst>
              </p:cNvPr>
              <p:cNvGrpSpPr/>
              <p:nvPr/>
            </p:nvGrpSpPr>
            <p:grpSpPr>
              <a:xfrm>
                <a:off x="3270299" y="4209882"/>
                <a:ext cx="842882" cy="1204628"/>
                <a:chOff x="228784" y="2672502"/>
                <a:chExt cx="1169206" cy="1671001"/>
              </a:xfrm>
            </p:grpSpPr>
            <p:pic>
              <p:nvPicPr>
                <p:cNvPr id="52" name="Graphic 51">
                  <a:extLst>
                    <a:ext uri="{FF2B5EF4-FFF2-40B4-BE49-F238E27FC236}">
                      <a16:creationId xmlns:a16="http://schemas.microsoft.com/office/drawing/2014/main" id="{FAC8FF84-E4D1-48E2-9A34-797C0F91B0A2}"/>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107" b="21107"/>
                <a:stretch/>
              </p:blipFill>
              <p:spPr>
                <a:xfrm>
                  <a:off x="338060" y="3177382"/>
                  <a:ext cx="950653" cy="916613"/>
                </a:xfrm>
                <a:prstGeom prst="rect">
                  <a:avLst/>
                </a:prstGeom>
              </p:spPr>
            </p:pic>
            <p:sp>
              <p:nvSpPr>
                <p:cNvPr id="53" name="Freeform: Shape 52">
                  <a:extLst>
                    <a:ext uri="{FF2B5EF4-FFF2-40B4-BE49-F238E27FC236}">
                      <a16:creationId xmlns:a16="http://schemas.microsoft.com/office/drawing/2014/main" id="{D3C56264-C74E-40B2-9E34-1AD57EAE7700}"/>
                    </a:ext>
                  </a:extLst>
                </p:cNvPr>
                <p:cNvSpPr/>
                <p:nvPr/>
              </p:nvSpPr>
              <p:spPr bwMode="auto">
                <a:xfrm>
                  <a:off x="228784" y="2672502"/>
                  <a:ext cx="1169206" cy="1671001"/>
                </a:xfrm>
                <a:custGeom>
                  <a:avLst/>
                  <a:gdLst>
                    <a:gd name="connsiteX0" fmla="*/ 829751 w 1169206"/>
                    <a:gd name="connsiteY0" fmla="*/ 67780 h 1671001"/>
                    <a:gd name="connsiteX1" fmla="*/ 829751 w 1169206"/>
                    <a:gd name="connsiteY1" fmla="*/ 358083 h 1671001"/>
                    <a:gd name="connsiteX2" fmla="*/ 829752 w 1169206"/>
                    <a:gd name="connsiteY2" fmla="*/ 358083 h 1671001"/>
                    <a:gd name="connsiteX3" fmla="*/ 829752 w 1169206"/>
                    <a:gd name="connsiteY3" fmla="*/ 67781 h 1671001"/>
                    <a:gd name="connsiteX4" fmla="*/ 37716 w 1169206"/>
                    <a:gd name="connsiteY4" fmla="*/ 39790 h 1671001"/>
                    <a:gd name="connsiteX5" fmla="*/ 37716 w 1169206"/>
                    <a:gd name="connsiteY5" fmla="*/ 1631214 h 1671001"/>
                    <a:gd name="connsiteX6" fmla="*/ 1131479 w 1169206"/>
                    <a:gd name="connsiteY6" fmla="*/ 1631214 h 1671001"/>
                    <a:gd name="connsiteX7" fmla="*/ 1131479 w 1169206"/>
                    <a:gd name="connsiteY7" fmla="*/ 397870 h 1671001"/>
                    <a:gd name="connsiteX8" fmla="*/ 810893 w 1169206"/>
                    <a:gd name="connsiteY8" fmla="*/ 397870 h 1671001"/>
                    <a:gd name="connsiteX9" fmla="*/ 792035 w 1169206"/>
                    <a:gd name="connsiteY9" fmla="*/ 377976 h 1671001"/>
                    <a:gd name="connsiteX10" fmla="*/ 792035 w 1169206"/>
                    <a:gd name="connsiteY10" fmla="*/ 39790 h 1671001"/>
                    <a:gd name="connsiteX11" fmla="*/ 18858 w 1169206"/>
                    <a:gd name="connsiteY11" fmla="*/ 4 h 1671001"/>
                    <a:gd name="connsiteX12" fmla="*/ 810893 w 1169206"/>
                    <a:gd name="connsiteY12" fmla="*/ 4 h 1671001"/>
                    <a:gd name="connsiteX13" fmla="*/ 824448 w 1169206"/>
                    <a:gd name="connsiteY13" fmla="*/ 5613 h 1671001"/>
                    <a:gd name="connsiteX14" fmla="*/ 1163891 w 1169206"/>
                    <a:gd name="connsiteY14" fmla="*/ 363693 h 1671001"/>
                    <a:gd name="connsiteX15" fmla="*/ 1169195 w 1169206"/>
                    <a:gd name="connsiteY15" fmla="*/ 377976 h 1671001"/>
                    <a:gd name="connsiteX16" fmla="*/ 1169195 w 1169206"/>
                    <a:gd name="connsiteY16" fmla="*/ 1651108 h 1671001"/>
                    <a:gd name="connsiteX17" fmla="*/ 1150336 w 1169206"/>
                    <a:gd name="connsiteY17" fmla="*/ 1671001 h 1671001"/>
                    <a:gd name="connsiteX18" fmla="*/ 18858 w 1169206"/>
                    <a:gd name="connsiteY18" fmla="*/ 1671001 h 1671001"/>
                    <a:gd name="connsiteX19" fmla="*/ 0 w 1169206"/>
                    <a:gd name="connsiteY19" fmla="*/ 1651108 h 1671001"/>
                    <a:gd name="connsiteX20" fmla="*/ 0 w 1169206"/>
                    <a:gd name="connsiteY20" fmla="*/ 19897 h 1671001"/>
                    <a:gd name="connsiteX21" fmla="*/ 18858 w 1169206"/>
                    <a:gd name="connsiteY21" fmla="*/ 4 h 167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69206" h="1671001">
                      <a:moveTo>
                        <a:pt x="829751" y="67780"/>
                      </a:moveTo>
                      <a:lnTo>
                        <a:pt x="829751" y="358083"/>
                      </a:lnTo>
                      <a:lnTo>
                        <a:pt x="829752" y="358083"/>
                      </a:lnTo>
                      <a:lnTo>
                        <a:pt x="829752" y="67781"/>
                      </a:lnTo>
                      <a:close/>
                      <a:moveTo>
                        <a:pt x="37716" y="39790"/>
                      </a:moveTo>
                      <a:lnTo>
                        <a:pt x="37716" y="1631214"/>
                      </a:lnTo>
                      <a:lnTo>
                        <a:pt x="1131479" y="1631214"/>
                      </a:lnTo>
                      <a:lnTo>
                        <a:pt x="1131479" y="397870"/>
                      </a:lnTo>
                      <a:lnTo>
                        <a:pt x="810893" y="397870"/>
                      </a:lnTo>
                      <a:cubicBezTo>
                        <a:pt x="801019" y="397870"/>
                        <a:pt x="792035" y="388400"/>
                        <a:pt x="792035" y="377976"/>
                      </a:cubicBezTo>
                      <a:lnTo>
                        <a:pt x="792035" y="39790"/>
                      </a:lnTo>
                      <a:close/>
                      <a:moveTo>
                        <a:pt x="18858" y="4"/>
                      </a:moveTo>
                      <a:lnTo>
                        <a:pt x="810893" y="4"/>
                      </a:lnTo>
                      <a:cubicBezTo>
                        <a:pt x="815874" y="-115"/>
                        <a:pt x="820871" y="1954"/>
                        <a:pt x="824448" y="5613"/>
                      </a:cubicBezTo>
                      <a:lnTo>
                        <a:pt x="1163891" y="363693"/>
                      </a:lnTo>
                      <a:cubicBezTo>
                        <a:pt x="1167347" y="367453"/>
                        <a:pt x="1169383" y="372725"/>
                        <a:pt x="1169195" y="377976"/>
                      </a:cubicBezTo>
                      <a:lnTo>
                        <a:pt x="1169195" y="1651108"/>
                      </a:lnTo>
                      <a:cubicBezTo>
                        <a:pt x="1169192" y="1661652"/>
                        <a:pt x="1160210" y="1671001"/>
                        <a:pt x="1150336" y="1671001"/>
                      </a:cubicBezTo>
                      <a:lnTo>
                        <a:pt x="18858" y="1671001"/>
                      </a:lnTo>
                      <a:cubicBezTo>
                        <a:pt x="8984" y="1671001"/>
                        <a:pt x="0" y="1661652"/>
                        <a:pt x="0" y="1651108"/>
                      </a:cubicBezTo>
                      <a:lnTo>
                        <a:pt x="0" y="19897"/>
                      </a:lnTo>
                      <a:cubicBezTo>
                        <a:pt x="-4" y="11542"/>
                        <a:pt x="6366" y="44"/>
                        <a:pt x="18858" y="4"/>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p:pic>
            <p:nvPicPr>
              <p:cNvPr id="67" name="Graphic 66">
                <a:extLst>
                  <a:ext uri="{FF2B5EF4-FFF2-40B4-BE49-F238E27FC236}">
                    <a16:creationId xmlns:a16="http://schemas.microsoft.com/office/drawing/2014/main" id="{1EB1EE9B-FD36-4312-A1AE-33265F1CA03C}"/>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21873"/>
              <a:stretch/>
            </p:blipFill>
            <p:spPr>
              <a:xfrm rot="4905773" flipH="1">
                <a:off x="4019716" y="4014471"/>
                <a:ext cx="794854" cy="776241"/>
              </a:xfrm>
              <a:prstGeom prst="rect">
                <a:avLst/>
              </a:prstGeom>
            </p:spPr>
          </p:pic>
          <p:pic>
            <p:nvPicPr>
              <p:cNvPr id="74" name="Picture 73" descr="A group of fireworks in the night sky&#10;&#10;Description generated with high confidence">
                <a:extLst>
                  <a:ext uri="{FF2B5EF4-FFF2-40B4-BE49-F238E27FC236}">
                    <a16:creationId xmlns:a16="http://schemas.microsoft.com/office/drawing/2014/main" id="{4011BD3B-71D4-4A08-A27B-5CF0EEA6E47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29574" y="3565318"/>
                <a:ext cx="508686" cy="380771"/>
              </a:xfrm>
              <a:prstGeom prst="rect">
                <a:avLst/>
              </a:prstGeom>
            </p:spPr>
          </p:pic>
        </p:grpSp>
      </p:grpSp>
    </p:spTree>
    <p:extLst>
      <p:ext uri="{BB962C8B-B14F-4D97-AF65-F5344CB8AC3E}">
        <p14:creationId xmlns:p14="http://schemas.microsoft.com/office/powerpoint/2010/main" val="37458743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on a computer&#10;&#10;Description generated with high confidence">
            <a:extLst>
              <a:ext uri="{FF2B5EF4-FFF2-40B4-BE49-F238E27FC236}">
                <a16:creationId xmlns:a16="http://schemas.microsoft.com/office/drawing/2014/main" id="{C5DE8D57-6D96-4784-9549-80E1027A7AB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334000" y="0"/>
            <a:ext cx="6858000" cy="6858000"/>
          </a:xfrm>
          <a:prstGeom prst="rect">
            <a:avLst/>
          </a:prstGeom>
        </p:spPr>
      </p:pic>
      <p:sp>
        <p:nvSpPr>
          <p:cNvPr id="2" name="Title 1">
            <a:extLst>
              <a:ext uri="{FF2B5EF4-FFF2-40B4-BE49-F238E27FC236}">
                <a16:creationId xmlns:a16="http://schemas.microsoft.com/office/drawing/2014/main" id="{D2E9FEFE-7B10-459B-B9E7-F383A59B4660}"/>
              </a:ext>
            </a:extLst>
          </p:cNvPr>
          <p:cNvSpPr>
            <a:spLocks noGrp="1"/>
          </p:cNvSpPr>
          <p:nvPr>
            <p:ph type="title"/>
          </p:nvPr>
        </p:nvSpPr>
        <p:spPr>
          <a:xfrm>
            <a:off x="584200" y="2579648"/>
            <a:ext cx="4161981" cy="553998"/>
          </a:xfrm>
        </p:spPr>
        <p:txBody>
          <a:bodyPr/>
          <a:lstStyle/>
          <a:p>
            <a:r>
              <a:rPr lang="en-US" dirty="0"/>
              <a:t>Demo</a:t>
            </a:r>
          </a:p>
        </p:txBody>
      </p:sp>
      <p:sp>
        <p:nvSpPr>
          <p:cNvPr id="3" name="Text Placeholder 2">
            <a:extLst>
              <a:ext uri="{FF2B5EF4-FFF2-40B4-BE49-F238E27FC236}">
                <a16:creationId xmlns:a16="http://schemas.microsoft.com/office/drawing/2014/main" id="{7D68DBA4-C4CF-4FC9-A926-4269E10E21FC}"/>
              </a:ext>
            </a:extLst>
          </p:cNvPr>
          <p:cNvSpPr>
            <a:spLocks noGrp="1"/>
          </p:cNvSpPr>
          <p:nvPr>
            <p:ph type="body" sz="quarter" idx="10"/>
          </p:nvPr>
        </p:nvSpPr>
        <p:spPr>
          <a:xfrm>
            <a:off x="584200" y="3535541"/>
            <a:ext cx="4162425" cy="1415772"/>
          </a:xfrm>
        </p:spPr>
        <p:txBody>
          <a:bodyPr/>
          <a:lstStyle/>
          <a:p>
            <a:pPr marL="342900" indent="-342900">
              <a:buFont typeface="Arial" panose="020B0604020202020204" pitchFamily="34" charset="0"/>
              <a:buChar char="•"/>
            </a:pPr>
            <a:r>
              <a:rPr lang="en-US" dirty="0"/>
              <a:t>Insert Visio Visual into a report</a:t>
            </a:r>
          </a:p>
          <a:p>
            <a:pPr marL="342900" indent="-342900">
              <a:buFont typeface="Arial" panose="020B0604020202020204" pitchFamily="34" charset="0"/>
              <a:buChar char="•"/>
            </a:pPr>
            <a:r>
              <a:rPr lang="en-US" dirty="0"/>
              <a:t>Auto-zoom setting</a:t>
            </a:r>
          </a:p>
          <a:p>
            <a:pPr marL="342900" indent="-342900">
              <a:buFont typeface="Arial" panose="020B0604020202020204" pitchFamily="34" charset="0"/>
              <a:buChar char="•"/>
            </a:pPr>
            <a:r>
              <a:rPr lang="en-US" dirty="0"/>
              <a:t>Change diagram link</a:t>
            </a:r>
          </a:p>
          <a:p>
            <a:pPr marL="342900" indent="-342900">
              <a:buFont typeface="Arial" panose="020B0604020202020204" pitchFamily="34" charset="0"/>
              <a:buChar char="•"/>
            </a:pPr>
            <a:r>
              <a:rPr lang="en-US" dirty="0"/>
              <a:t>Copy diagram link</a:t>
            </a:r>
          </a:p>
        </p:txBody>
      </p:sp>
      <p:sp>
        <p:nvSpPr>
          <p:cNvPr id="11" name="Rectangle 10">
            <a:extLst>
              <a:ext uri="{FF2B5EF4-FFF2-40B4-BE49-F238E27FC236}">
                <a16:creationId xmlns:a16="http://schemas.microsoft.com/office/drawing/2014/main" id="{DAF0D3A9-93C7-485C-BAFD-9E98121E3969}"/>
              </a:ext>
            </a:extLst>
          </p:cNvPr>
          <p:cNvSpPr/>
          <p:nvPr/>
        </p:nvSpPr>
        <p:spPr bwMode="gray">
          <a:xfrm rot="5400000">
            <a:off x="8462456" y="3105657"/>
            <a:ext cx="623887" cy="6880806"/>
          </a:xfrm>
          <a:prstGeom prst="rect">
            <a:avLst/>
          </a:prstGeom>
          <a:solidFill>
            <a:srgbClr val="00B6C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12" name="Rectangle 11">
            <a:extLst>
              <a:ext uri="{FF2B5EF4-FFF2-40B4-BE49-F238E27FC236}">
                <a16:creationId xmlns:a16="http://schemas.microsoft.com/office/drawing/2014/main" id="{D37069D2-A770-4D0C-AE06-8B6B5C2DCB57}"/>
              </a:ext>
            </a:extLst>
          </p:cNvPr>
          <p:cNvSpPr/>
          <p:nvPr/>
        </p:nvSpPr>
        <p:spPr bwMode="auto">
          <a:xfrm>
            <a:off x="11510662" y="0"/>
            <a:ext cx="105505" cy="6269040"/>
          </a:xfrm>
          <a:prstGeom prst="rect">
            <a:avLst/>
          </a:prstGeom>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13" name="Rectangle 12">
            <a:extLst>
              <a:ext uri="{FF2B5EF4-FFF2-40B4-BE49-F238E27FC236}">
                <a16:creationId xmlns:a16="http://schemas.microsoft.com/office/drawing/2014/main" id="{99AAB3DE-0DAD-44F3-AB64-1474C232180D}"/>
              </a:ext>
            </a:extLst>
          </p:cNvPr>
          <p:cNvSpPr/>
          <p:nvPr/>
        </p:nvSpPr>
        <p:spPr bwMode="auto">
          <a:xfrm rot="5400000">
            <a:off x="8728681" y="2782917"/>
            <a:ext cx="91441" cy="6880804"/>
          </a:xfrm>
          <a:prstGeom prst="rect">
            <a:avLst/>
          </a:prstGeom>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14" name="Rectangle 13">
            <a:extLst>
              <a:ext uri="{FF2B5EF4-FFF2-40B4-BE49-F238E27FC236}">
                <a16:creationId xmlns:a16="http://schemas.microsoft.com/office/drawing/2014/main" id="{9BF58B88-6F48-4B60-B4CA-86CBDA4D853C}"/>
              </a:ext>
            </a:extLst>
          </p:cNvPr>
          <p:cNvSpPr/>
          <p:nvPr/>
        </p:nvSpPr>
        <p:spPr bwMode="auto">
          <a:xfrm rot="5400000">
            <a:off x="11865192" y="1429623"/>
            <a:ext cx="91442" cy="607781"/>
          </a:xfrm>
          <a:prstGeom prst="rect">
            <a:avLst/>
          </a:prstGeom>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ADBB603A-CBF0-4341-BB22-553E2D80D4BD}"/>
              </a:ext>
            </a:extLst>
          </p:cNvPr>
          <p:cNvSpPr/>
          <p:nvPr/>
        </p:nvSpPr>
        <p:spPr bwMode="gray">
          <a:xfrm rot="5400000">
            <a:off x="11063721" y="536713"/>
            <a:ext cx="1687791" cy="61437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13711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FBA52DAC-E125-4273-8D16-CCCD5EF19DA8}"/>
              </a:ext>
            </a:extLst>
          </p:cNvPr>
          <p:cNvSpPr>
            <a:spLocks noGrp="1"/>
          </p:cNvSpPr>
          <p:nvPr>
            <p:ph type="title"/>
          </p:nvPr>
        </p:nvSpPr>
        <p:spPr>
          <a:xfrm>
            <a:off x="588263" y="457200"/>
            <a:ext cx="11018520" cy="553998"/>
          </a:xfrm>
        </p:spPr>
        <p:txBody>
          <a:bodyPr/>
          <a:lstStyle/>
          <a:p>
            <a:r>
              <a:rPr lang="en-US" dirty="0"/>
              <a:t>Examples of unified dashboards</a:t>
            </a:r>
          </a:p>
        </p:txBody>
      </p:sp>
      <p:grpSp>
        <p:nvGrpSpPr>
          <p:cNvPr id="44" name="Group 43">
            <a:extLst>
              <a:ext uri="{FF2B5EF4-FFF2-40B4-BE49-F238E27FC236}">
                <a16:creationId xmlns:a16="http://schemas.microsoft.com/office/drawing/2014/main" id="{655F25AF-F674-46F8-A158-ED82A9B8998E}"/>
              </a:ext>
            </a:extLst>
          </p:cNvPr>
          <p:cNvGrpSpPr/>
          <p:nvPr/>
        </p:nvGrpSpPr>
        <p:grpSpPr>
          <a:xfrm>
            <a:off x="363138" y="2318822"/>
            <a:ext cx="11256559" cy="2627681"/>
            <a:chOff x="353932" y="2411586"/>
            <a:chExt cx="11256559" cy="2627681"/>
          </a:xfrm>
        </p:grpSpPr>
        <p:grpSp>
          <p:nvGrpSpPr>
            <p:cNvPr id="43" name="Group 42">
              <a:extLst>
                <a:ext uri="{FF2B5EF4-FFF2-40B4-BE49-F238E27FC236}">
                  <a16:creationId xmlns:a16="http://schemas.microsoft.com/office/drawing/2014/main" id="{CD97B48C-E585-4283-B455-B86673D681D8}"/>
                </a:ext>
              </a:extLst>
            </p:cNvPr>
            <p:cNvGrpSpPr/>
            <p:nvPr/>
          </p:nvGrpSpPr>
          <p:grpSpPr>
            <a:xfrm>
              <a:off x="9742824" y="2411586"/>
              <a:ext cx="1867667" cy="2627681"/>
              <a:chOff x="10299417" y="2411586"/>
              <a:chExt cx="1867667" cy="2627681"/>
            </a:xfrm>
          </p:grpSpPr>
          <p:grpSp>
            <p:nvGrpSpPr>
              <p:cNvPr id="6" name="Group 5">
                <a:extLst>
                  <a:ext uri="{FF2B5EF4-FFF2-40B4-BE49-F238E27FC236}">
                    <a16:creationId xmlns:a16="http://schemas.microsoft.com/office/drawing/2014/main" id="{B88EE28F-C11E-45E7-A6D1-E7AAF21538AB}"/>
                  </a:ext>
                </a:extLst>
              </p:cNvPr>
              <p:cNvGrpSpPr/>
              <p:nvPr/>
            </p:nvGrpSpPr>
            <p:grpSpPr>
              <a:xfrm>
                <a:off x="10299417" y="2411586"/>
                <a:ext cx="1867667" cy="1867667"/>
                <a:chOff x="577770" y="1858388"/>
                <a:chExt cx="1867667" cy="1867667"/>
              </a:xfrm>
            </p:grpSpPr>
            <p:sp>
              <p:nvSpPr>
                <p:cNvPr id="8" name="Oval 7">
                  <a:extLst>
                    <a:ext uri="{FF2B5EF4-FFF2-40B4-BE49-F238E27FC236}">
                      <a16:creationId xmlns:a16="http://schemas.microsoft.com/office/drawing/2014/main" id="{CD914AF7-00F1-4978-A51C-0334AA869892}"/>
                    </a:ext>
                  </a:extLst>
                </p:cNvPr>
                <p:cNvSpPr/>
                <p:nvPr/>
              </p:nvSpPr>
              <p:spPr bwMode="auto">
                <a:xfrm>
                  <a:off x="577770" y="1858388"/>
                  <a:ext cx="1867667" cy="1867667"/>
                </a:xfrm>
                <a:prstGeom prst="ellipse">
                  <a:avLst/>
                </a:prstGeom>
                <a:solidFill>
                  <a:schemeClr val="bg1"/>
                </a:solidFill>
                <a:ln w="3175">
                  <a:solidFill>
                    <a:srgbClr val="394453"/>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pic>
              <p:nvPicPr>
                <p:cNvPr id="9" name="Graphic 8">
                  <a:extLst>
                    <a:ext uri="{FF2B5EF4-FFF2-40B4-BE49-F238E27FC236}">
                      <a16:creationId xmlns:a16="http://schemas.microsoft.com/office/drawing/2014/main" id="{722912EF-14DB-482F-9FF5-1ED97309E2C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16089"/>
                <a:stretch/>
              </p:blipFill>
              <p:spPr>
                <a:xfrm>
                  <a:off x="938910" y="2191533"/>
                  <a:ext cx="1145386" cy="1201377"/>
                </a:xfrm>
                <a:prstGeom prst="rect">
                  <a:avLst/>
                </a:prstGeom>
              </p:spPr>
            </p:pic>
          </p:grpSp>
          <p:sp>
            <p:nvSpPr>
              <p:cNvPr id="7" name="TextBox 6">
                <a:extLst>
                  <a:ext uri="{FF2B5EF4-FFF2-40B4-BE49-F238E27FC236}">
                    <a16:creationId xmlns:a16="http://schemas.microsoft.com/office/drawing/2014/main" id="{CE09301F-8E5F-4F93-9580-FD6126F2B08C}"/>
                  </a:ext>
                </a:extLst>
              </p:cNvPr>
              <p:cNvSpPr txBox="1"/>
              <p:nvPr/>
            </p:nvSpPr>
            <p:spPr>
              <a:xfrm>
                <a:off x="10341114" y="4454492"/>
                <a:ext cx="1784271" cy="584775"/>
              </a:xfrm>
              <a:prstGeom prst="rect">
                <a:avLst/>
              </a:prstGeom>
              <a:noFill/>
            </p:spPr>
            <p:txBody>
              <a:bodyPr wrap="none" rtlCol="0">
                <a:spAutoFit/>
              </a:bodyPr>
              <a:lstStyle>
                <a:defPPr>
                  <a:defRPr lang="en-US"/>
                </a:defPPr>
                <a:lvl1pPr defTabSz="914400">
                  <a:defRPr sz="2175">
                    <a:solidFill>
                      <a:schemeClr val="tx1">
                        <a:hueOff val="0"/>
                        <a:satOff val="0"/>
                        <a:lumOff val="0"/>
                        <a:alphaOff val="0"/>
                      </a:schemeClr>
                    </a:solidFill>
                    <a:latin typeface="+mj-lt"/>
                  </a:defRPr>
                </a:lvl1pPr>
              </a:lstStyle>
              <a:p>
                <a:pPr algn="ctr"/>
                <a:r>
                  <a:rPr lang="en-US" altLang="en-US" sz="1600" dirty="0">
                    <a:latin typeface="Segoe UI Semibold" panose="020B0702040204020203" pitchFamily="34" charset="0"/>
                    <a:cs typeface="Segoe UI Semibold" panose="020B0702040204020203" pitchFamily="34" charset="0"/>
                    <a:hlinkClick r:id="rId4"/>
                  </a:rPr>
                  <a:t>Business Process </a:t>
                </a:r>
                <a:br>
                  <a:rPr lang="en-US" altLang="en-US" sz="1600" dirty="0">
                    <a:latin typeface="Segoe UI Semibold" panose="020B0702040204020203" pitchFamily="34" charset="0"/>
                    <a:cs typeface="Segoe UI Semibold" panose="020B0702040204020203" pitchFamily="34" charset="0"/>
                    <a:hlinkClick r:id="rId4"/>
                  </a:rPr>
                </a:br>
                <a:r>
                  <a:rPr lang="en-US" altLang="en-US" sz="1600" dirty="0">
                    <a:latin typeface="Segoe UI Semibold" panose="020B0702040204020203" pitchFamily="34" charset="0"/>
                    <a:cs typeface="Segoe UI Semibold" panose="020B0702040204020203" pitchFamily="34" charset="0"/>
                    <a:hlinkClick r:id="rId4"/>
                  </a:rPr>
                  <a:t>Modeling</a:t>
                </a:r>
                <a:endParaRPr lang="en-US" altLang="en-US" sz="1600" dirty="0">
                  <a:latin typeface="Segoe UI Semibold" panose="020B0702040204020203" pitchFamily="34" charset="0"/>
                  <a:cs typeface="Segoe UI Semibold" panose="020B0702040204020203" pitchFamily="34" charset="0"/>
                </a:endParaRPr>
              </a:p>
            </p:txBody>
          </p:sp>
        </p:grpSp>
        <p:grpSp>
          <p:nvGrpSpPr>
            <p:cNvPr id="42" name="Group 41">
              <a:extLst>
                <a:ext uri="{FF2B5EF4-FFF2-40B4-BE49-F238E27FC236}">
                  <a16:creationId xmlns:a16="http://schemas.microsoft.com/office/drawing/2014/main" id="{E9010E57-FA40-4A9D-916B-7DA32CF09036}"/>
                </a:ext>
              </a:extLst>
            </p:cNvPr>
            <p:cNvGrpSpPr/>
            <p:nvPr/>
          </p:nvGrpSpPr>
          <p:grpSpPr>
            <a:xfrm>
              <a:off x="7238725" y="2411586"/>
              <a:ext cx="2286000" cy="2627681"/>
              <a:chOff x="7331055" y="2411586"/>
              <a:chExt cx="2286000" cy="2627681"/>
            </a:xfrm>
          </p:grpSpPr>
          <p:grpSp>
            <p:nvGrpSpPr>
              <p:cNvPr id="11" name="Group 10">
                <a:extLst>
                  <a:ext uri="{FF2B5EF4-FFF2-40B4-BE49-F238E27FC236}">
                    <a16:creationId xmlns:a16="http://schemas.microsoft.com/office/drawing/2014/main" id="{FC1AF1F9-2F9E-4637-8174-7EC1137D42D4}"/>
                  </a:ext>
                </a:extLst>
              </p:cNvPr>
              <p:cNvGrpSpPr/>
              <p:nvPr/>
            </p:nvGrpSpPr>
            <p:grpSpPr>
              <a:xfrm>
                <a:off x="7540222" y="2411586"/>
                <a:ext cx="1867667" cy="1867667"/>
                <a:chOff x="9660673" y="1766622"/>
                <a:chExt cx="1867667" cy="1867667"/>
              </a:xfrm>
            </p:grpSpPr>
            <p:sp>
              <p:nvSpPr>
                <p:cNvPr id="13" name="Oval 12">
                  <a:extLst>
                    <a:ext uri="{FF2B5EF4-FFF2-40B4-BE49-F238E27FC236}">
                      <a16:creationId xmlns:a16="http://schemas.microsoft.com/office/drawing/2014/main" id="{9EF447F3-335A-4FA1-A35E-5A523A1AAC64}"/>
                    </a:ext>
                  </a:extLst>
                </p:cNvPr>
                <p:cNvSpPr/>
                <p:nvPr/>
              </p:nvSpPr>
              <p:spPr bwMode="auto">
                <a:xfrm>
                  <a:off x="9660673" y="1766622"/>
                  <a:ext cx="1867667" cy="1867667"/>
                </a:xfrm>
                <a:prstGeom prst="ellipse">
                  <a:avLst/>
                </a:prstGeom>
                <a:solidFill>
                  <a:schemeClr val="bg1"/>
                </a:solidFill>
                <a:ln w="3175">
                  <a:solidFill>
                    <a:srgbClr val="394453"/>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pic>
              <p:nvPicPr>
                <p:cNvPr id="14" name="Graphic 13">
                  <a:extLst>
                    <a:ext uri="{FF2B5EF4-FFF2-40B4-BE49-F238E27FC236}">
                      <a16:creationId xmlns:a16="http://schemas.microsoft.com/office/drawing/2014/main" id="{DB4D9EB7-B07B-4B64-A45D-0887EE9613C9}"/>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18006"/>
                <a:stretch/>
              </p:blipFill>
              <p:spPr>
                <a:xfrm>
                  <a:off x="10007943" y="2099275"/>
                  <a:ext cx="1173127" cy="1202360"/>
                </a:xfrm>
                <a:prstGeom prst="rect">
                  <a:avLst/>
                </a:prstGeom>
              </p:spPr>
            </p:pic>
          </p:grpSp>
          <p:sp>
            <p:nvSpPr>
              <p:cNvPr id="12" name="TextBox 11">
                <a:extLst>
                  <a:ext uri="{FF2B5EF4-FFF2-40B4-BE49-F238E27FC236}">
                    <a16:creationId xmlns:a16="http://schemas.microsoft.com/office/drawing/2014/main" id="{9D2EE6E3-17CB-43BD-A0A0-36BF8549C43A}"/>
                  </a:ext>
                </a:extLst>
              </p:cNvPr>
              <p:cNvSpPr txBox="1"/>
              <p:nvPr/>
            </p:nvSpPr>
            <p:spPr>
              <a:xfrm>
                <a:off x="7331055" y="4454492"/>
                <a:ext cx="2286000" cy="584775"/>
              </a:xfrm>
              <a:prstGeom prst="rect">
                <a:avLst/>
              </a:prstGeom>
              <a:noFill/>
            </p:spPr>
            <p:txBody>
              <a:bodyPr wrap="square" rtlCol="0">
                <a:spAutoFit/>
              </a:bodyPr>
              <a:lstStyle/>
              <a:p>
                <a:pPr algn="ctr" defTabSz="914400"/>
                <a:r>
                  <a:rPr lang="en-US" altLang="en-US" sz="1600" dirty="0">
                    <a:solidFill>
                      <a:schemeClr val="tx1">
                        <a:hueOff val="0"/>
                        <a:satOff val="0"/>
                        <a:lumOff val="0"/>
                        <a:alphaOff val="0"/>
                      </a:schemeClr>
                    </a:solidFill>
                    <a:latin typeface="Segoe UI Semibold" panose="020B0702040204020203" pitchFamily="34" charset="0"/>
                    <a:cs typeface="Segoe UI Semibold" panose="020B0702040204020203" pitchFamily="34" charset="0"/>
                    <a:hlinkClick r:id="rId7"/>
                  </a:rPr>
                  <a:t>Facility</a:t>
                </a:r>
                <a:br>
                  <a:rPr lang="en-US" altLang="en-US" sz="1600" dirty="0">
                    <a:solidFill>
                      <a:schemeClr val="tx1">
                        <a:hueOff val="0"/>
                        <a:satOff val="0"/>
                        <a:lumOff val="0"/>
                        <a:alphaOff val="0"/>
                      </a:schemeClr>
                    </a:solidFill>
                    <a:latin typeface="Segoe UI Semibold" panose="020B0702040204020203" pitchFamily="34" charset="0"/>
                    <a:cs typeface="Segoe UI Semibold" panose="020B0702040204020203" pitchFamily="34" charset="0"/>
                    <a:hlinkClick r:id="rId7"/>
                  </a:rPr>
                </a:br>
                <a:r>
                  <a:rPr lang="en-US" altLang="en-US" sz="1600" dirty="0">
                    <a:solidFill>
                      <a:schemeClr val="tx1">
                        <a:hueOff val="0"/>
                        <a:satOff val="0"/>
                        <a:lumOff val="0"/>
                        <a:alphaOff val="0"/>
                      </a:schemeClr>
                    </a:solidFill>
                    <a:latin typeface="Segoe UI Semibold" panose="020B0702040204020203" pitchFamily="34" charset="0"/>
                    <a:cs typeface="Segoe UI Semibold" panose="020B0702040204020203" pitchFamily="34" charset="0"/>
                    <a:hlinkClick r:id="rId7"/>
                  </a:rPr>
                  <a:t>Monitoring</a:t>
                </a:r>
                <a:endParaRPr lang="en-US" altLang="en-US" sz="1600" dirty="0">
                  <a:solidFill>
                    <a:schemeClr val="tx1">
                      <a:hueOff val="0"/>
                      <a:satOff val="0"/>
                      <a:lumOff val="0"/>
                      <a:alphaOff val="0"/>
                    </a:schemeClr>
                  </a:solidFill>
                  <a:latin typeface="Segoe UI Semibold" panose="020B0702040204020203" pitchFamily="34" charset="0"/>
                  <a:cs typeface="Segoe UI Semibold" panose="020B0702040204020203" pitchFamily="34" charset="0"/>
                </a:endParaRPr>
              </a:p>
            </p:txBody>
          </p:sp>
        </p:grpSp>
        <p:grpSp>
          <p:nvGrpSpPr>
            <p:cNvPr id="39" name="Group 38">
              <a:extLst>
                <a:ext uri="{FF2B5EF4-FFF2-40B4-BE49-F238E27FC236}">
                  <a16:creationId xmlns:a16="http://schemas.microsoft.com/office/drawing/2014/main" id="{9154082A-1882-415E-8339-B1395D9AEE2E}"/>
                </a:ext>
              </a:extLst>
            </p:cNvPr>
            <p:cNvGrpSpPr/>
            <p:nvPr/>
          </p:nvGrpSpPr>
          <p:grpSpPr>
            <a:xfrm>
              <a:off x="353932" y="2411586"/>
              <a:ext cx="2286000" cy="2627681"/>
              <a:chOff x="353932" y="2411586"/>
              <a:chExt cx="2286000" cy="2627681"/>
            </a:xfrm>
          </p:grpSpPr>
          <p:sp>
            <p:nvSpPr>
              <p:cNvPr id="16" name="TextBox 15">
                <a:extLst>
                  <a:ext uri="{FF2B5EF4-FFF2-40B4-BE49-F238E27FC236}">
                    <a16:creationId xmlns:a16="http://schemas.microsoft.com/office/drawing/2014/main" id="{497AB04B-D71B-447F-B04C-6B044DC80176}"/>
                  </a:ext>
                </a:extLst>
              </p:cNvPr>
              <p:cNvSpPr txBox="1"/>
              <p:nvPr/>
            </p:nvSpPr>
            <p:spPr>
              <a:xfrm>
                <a:off x="353932" y="4454492"/>
                <a:ext cx="2286000" cy="584775"/>
              </a:xfrm>
              <a:prstGeom prst="rect">
                <a:avLst/>
              </a:prstGeom>
              <a:noFill/>
            </p:spPr>
            <p:txBody>
              <a:bodyPr wrap="square" rtlCol="0">
                <a:spAutoFit/>
              </a:bodyPr>
              <a:lstStyle>
                <a:defPPr>
                  <a:defRPr lang="en-US"/>
                </a:defPPr>
                <a:lvl1pPr defTabSz="914400">
                  <a:defRPr sz="2175">
                    <a:solidFill>
                      <a:schemeClr val="tx1">
                        <a:hueOff val="0"/>
                        <a:satOff val="0"/>
                        <a:lumOff val="0"/>
                        <a:alphaOff val="0"/>
                      </a:schemeClr>
                    </a:solidFill>
                    <a:latin typeface="+mj-lt"/>
                  </a:defRPr>
                </a:lvl1pPr>
              </a:lstStyle>
              <a:p>
                <a:pPr algn="ctr"/>
                <a:r>
                  <a:rPr lang="en-US" altLang="en-US" sz="1600" dirty="0">
                    <a:latin typeface="Segoe UI Semibold" panose="020B0702040204020203" pitchFamily="34" charset="0"/>
                    <a:cs typeface="Segoe UI Semibold" panose="020B0702040204020203" pitchFamily="34" charset="0"/>
                    <a:hlinkClick r:id="rId7"/>
                  </a:rPr>
                  <a:t>Inventory Management</a:t>
                </a:r>
                <a:endParaRPr lang="en-US" altLang="en-US" sz="1600" dirty="0">
                  <a:latin typeface="Segoe UI Semibold" panose="020B0702040204020203" pitchFamily="34" charset="0"/>
                  <a:cs typeface="Segoe UI Semibold" panose="020B0702040204020203" pitchFamily="34" charset="0"/>
                </a:endParaRPr>
              </a:p>
            </p:txBody>
          </p:sp>
          <p:grpSp>
            <p:nvGrpSpPr>
              <p:cNvPr id="17" name="Group 16">
                <a:extLst>
                  <a:ext uri="{FF2B5EF4-FFF2-40B4-BE49-F238E27FC236}">
                    <a16:creationId xmlns:a16="http://schemas.microsoft.com/office/drawing/2014/main" id="{7E5DD395-4A6B-433A-BE15-19B6B561BC14}"/>
                  </a:ext>
                </a:extLst>
              </p:cNvPr>
              <p:cNvGrpSpPr/>
              <p:nvPr/>
            </p:nvGrpSpPr>
            <p:grpSpPr>
              <a:xfrm>
                <a:off x="563099" y="2411586"/>
                <a:ext cx="1867667" cy="1867667"/>
                <a:chOff x="5066862" y="1843153"/>
                <a:chExt cx="1867667" cy="1867667"/>
              </a:xfrm>
            </p:grpSpPr>
            <p:sp>
              <p:nvSpPr>
                <p:cNvPr id="18" name="Oval 17">
                  <a:extLst>
                    <a:ext uri="{FF2B5EF4-FFF2-40B4-BE49-F238E27FC236}">
                      <a16:creationId xmlns:a16="http://schemas.microsoft.com/office/drawing/2014/main" id="{7206853D-B7A0-43D6-89D5-8B177473F7EA}"/>
                    </a:ext>
                  </a:extLst>
                </p:cNvPr>
                <p:cNvSpPr/>
                <p:nvPr/>
              </p:nvSpPr>
              <p:spPr bwMode="auto">
                <a:xfrm>
                  <a:off x="5066862" y="1843153"/>
                  <a:ext cx="1867667" cy="1867667"/>
                </a:xfrm>
                <a:prstGeom prst="ellipse">
                  <a:avLst/>
                </a:prstGeom>
                <a:solidFill>
                  <a:schemeClr val="bg1"/>
                </a:solidFill>
                <a:ln w="3175">
                  <a:solidFill>
                    <a:srgbClr val="394453"/>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pic>
              <p:nvPicPr>
                <p:cNvPr id="19" name="Graphic 18">
                  <a:extLst>
                    <a:ext uri="{FF2B5EF4-FFF2-40B4-BE49-F238E27FC236}">
                      <a16:creationId xmlns:a16="http://schemas.microsoft.com/office/drawing/2014/main" id="{9956BAF7-EC73-4590-94ED-AEFD2778FBC0}"/>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b="13174"/>
                <a:stretch/>
              </p:blipFill>
              <p:spPr>
                <a:xfrm>
                  <a:off x="5455428" y="2223285"/>
                  <a:ext cx="1103691" cy="1197864"/>
                </a:xfrm>
                <a:prstGeom prst="rect">
                  <a:avLst/>
                </a:prstGeom>
              </p:spPr>
            </p:pic>
          </p:grpSp>
        </p:grpSp>
        <p:grpSp>
          <p:nvGrpSpPr>
            <p:cNvPr id="40" name="Group 39">
              <a:extLst>
                <a:ext uri="{FF2B5EF4-FFF2-40B4-BE49-F238E27FC236}">
                  <a16:creationId xmlns:a16="http://schemas.microsoft.com/office/drawing/2014/main" id="{AD5F3B94-6CBF-4815-BB97-3905856EC7C3}"/>
                </a:ext>
              </a:extLst>
            </p:cNvPr>
            <p:cNvGrpSpPr/>
            <p:nvPr/>
          </p:nvGrpSpPr>
          <p:grpSpPr>
            <a:xfrm>
              <a:off x="2648863" y="2411586"/>
              <a:ext cx="2286000" cy="2623384"/>
              <a:chOff x="2704084" y="2411586"/>
              <a:chExt cx="2286000" cy="2623384"/>
            </a:xfrm>
          </p:grpSpPr>
          <p:sp>
            <p:nvSpPr>
              <p:cNvPr id="21" name="TextBox 13">
                <a:extLst>
                  <a:ext uri="{FF2B5EF4-FFF2-40B4-BE49-F238E27FC236}">
                    <a16:creationId xmlns:a16="http://schemas.microsoft.com/office/drawing/2014/main" id="{566D95FE-88AE-4F9F-A529-845C26FE5CD0}"/>
                  </a:ext>
                </a:extLst>
              </p:cNvPr>
              <p:cNvSpPr txBox="1"/>
              <p:nvPr/>
            </p:nvSpPr>
            <p:spPr>
              <a:xfrm>
                <a:off x="2704084" y="4450195"/>
                <a:ext cx="2286000" cy="584775"/>
              </a:xfrm>
              <a:prstGeom prst="rect">
                <a:avLst/>
              </a:prstGeom>
              <a:noFill/>
            </p:spPr>
            <p:txBody>
              <a:bodyPr wrap="square" rtlCol="0">
                <a:spAutoFit/>
              </a:bodyPr>
              <a:lstStyle>
                <a:defPPr>
                  <a:defRPr lang="en-US"/>
                </a:defPPr>
                <a:lvl1pPr defTabSz="914400">
                  <a:defRPr sz="2175">
                    <a:solidFill>
                      <a:schemeClr val="tx1">
                        <a:hueOff val="0"/>
                        <a:satOff val="0"/>
                        <a:lumOff val="0"/>
                        <a:alphaOff val="0"/>
                      </a:schemeClr>
                    </a:solidFill>
                    <a:latin typeface="+mj-lt"/>
                  </a:defRPr>
                </a:lvl1pPr>
              </a:lstStyle>
              <a:p>
                <a:pPr algn="ctr"/>
                <a:r>
                  <a:rPr lang="en-US" altLang="en-US" sz="1600" dirty="0">
                    <a:latin typeface="Segoe UI Semibold" panose="020B0702040204020203" pitchFamily="34" charset="0"/>
                    <a:cs typeface="Segoe UI Semibold" panose="020B0702040204020203" pitchFamily="34" charset="0"/>
                    <a:hlinkClick r:id="rId7"/>
                  </a:rPr>
                  <a:t>Organizational Performance</a:t>
                </a:r>
                <a:endParaRPr lang="en-US" altLang="en-US" sz="1600" dirty="0">
                  <a:latin typeface="Segoe UI Semibold" panose="020B0702040204020203" pitchFamily="34" charset="0"/>
                  <a:cs typeface="Segoe UI Semibold" panose="020B0702040204020203" pitchFamily="34" charset="0"/>
                </a:endParaRPr>
              </a:p>
            </p:txBody>
          </p:sp>
          <p:grpSp>
            <p:nvGrpSpPr>
              <p:cNvPr id="22" name="Group 21">
                <a:extLst>
                  <a:ext uri="{FF2B5EF4-FFF2-40B4-BE49-F238E27FC236}">
                    <a16:creationId xmlns:a16="http://schemas.microsoft.com/office/drawing/2014/main" id="{65ADDE47-B832-4541-A61B-E1A7A8367BE4}"/>
                  </a:ext>
                </a:extLst>
              </p:cNvPr>
              <p:cNvGrpSpPr/>
              <p:nvPr/>
            </p:nvGrpSpPr>
            <p:grpSpPr>
              <a:xfrm>
                <a:off x="2913251" y="2411586"/>
                <a:ext cx="1867667" cy="1867667"/>
                <a:chOff x="2821131" y="1894285"/>
                <a:chExt cx="1867667" cy="1867667"/>
              </a:xfrm>
            </p:grpSpPr>
            <p:sp>
              <p:nvSpPr>
                <p:cNvPr id="23" name="Oval 22">
                  <a:extLst>
                    <a:ext uri="{FF2B5EF4-FFF2-40B4-BE49-F238E27FC236}">
                      <a16:creationId xmlns:a16="http://schemas.microsoft.com/office/drawing/2014/main" id="{77636FF3-9731-41B1-A0A4-C1870835B6AB}"/>
                    </a:ext>
                  </a:extLst>
                </p:cNvPr>
                <p:cNvSpPr/>
                <p:nvPr/>
              </p:nvSpPr>
              <p:spPr bwMode="auto">
                <a:xfrm>
                  <a:off x="2821131" y="1894285"/>
                  <a:ext cx="1867667" cy="1867667"/>
                </a:xfrm>
                <a:prstGeom prst="ellipse">
                  <a:avLst/>
                </a:prstGeom>
                <a:solidFill>
                  <a:schemeClr val="bg1"/>
                </a:solidFill>
                <a:ln w="3175">
                  <a:solidFill>
                    <a:srgbClr val="394453"/>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pic>
              <p:nvPicPr>
                <p:cNvPr id="24" name="Graphic 23">
                  <a:extLst>
                    <a:ext uri="{FF2B5EF4-FFF2-40B4-BE49-F238E27FC236}">
                      <a16:creationId xmlns:a16="http://schemas.microsoft.com/office/drawing/2014/main" id="{1872BA9B-4A08-433A-BA02-34E0EF0DCB2E}"/>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b="16944"/>
                <a:stretch/>
              </p:blipFill>
              <p:spPr>
                <a:xfrm>
                  <a:off x="3179255" y="2223285"/>
                  <a:ext cx="1153789" cy="1197864"/>
                </a:xfrm>
                <a:prstGeom prst="rect">
                  <a:avLst/>
                </a:prstGeom>
              </p:spPr>
            </p:pic>
          </p:grpSp>
        </p:grpSp>
        <p:grpSp>
          <p:nvGrpSpPr>
            <p:cNvPr id="41" name="Group 40">
              <a:extLst>
                <a:ext uri="{FF2B5EF4-FFF2-40B4-BE49-F238E27FC236}">
                  <a16:creationId xmlns:a16="http://schemas.microsoft.com/office/drawing/2014/main" id="{9794B119-9642-4511-8010-6DB21422C152}"/>
                </a:ext>
              </a:extLst>
            </p:cNvPr>
            <p:cNvGrpSpPr/>
            <p:nvPr/>
          </p:nvGrpSpPr>
          <p:grpSpPr>
            <a:xfrm>
              <a:off x="4943794" y="2411586"/>
              <a:ext cx="2286000" cy="2627681"/>
              <a:chOff x="5054235" y="2411586"/>
              <a:chExt cx="2286000" cy="2627681"/>
            </a:xfrm>
          </p:grpSpPr>
          <p:sp>
            <p:nvSpPr>
              <p:cNvPr id="26" name="TextBox 10">
                <a:extLst>
                  <a:ext uri="{FF2B5EF4-FFF2-40B4-BE49-F238E27FC236}">
                    <a16:creationId xmlns:a16="http://schemas.microsoft.com/office/drawing/2014/main" id="{9A402A82-F313-4F08-9BFA-B1B5170C823E}"/>
                  </a:ext>
                </a:extLst>
              </p:cNvPr>
              <p:cNvSpPr txBox="1"/>
              <p:nvPr/>
            </p:nvSpPr>
            <p:spPr>
              <a:xfrm>
                <a:off x="5054235" y="4454492"/>
                <a:ext cx="2286000" cy="584775"/>
              </a:xfrm>
              <a:prstGeom prst="rect">
                <a:avLst/>
              </a:prstGeom>
              <a:noFill/>
            </p:spPr>
            <p:txBody>
              <a:bodyPr wrap="square" rtlCol="0">
                <a:spAutoFit/>
              </a:bodyPr>
              <a:lstStyle>
                <a:defPPr>
                  <a:defRPr lang="en-US"/>
                </a:defPPr>
                <a:lvl1pPr defTabSz="914400">
                  <a:defRPr sz="2175">
                    <a:solidFill>
                      <a:schemeClr val="tx1">
                        <a:hueOff val="0"/>
                        <a:satOff val="0"/>
                        <a:lumOff val="0"/>
                        <a:alphaOff val="0"/>
                      </a:schemeClr>
                    </a:solidFill>
                    <a:latin typeface="+mj-lt"/>
                  </a:defRPr>
                </a:lvl1pPr>
              </a:lstStyle>
              <a:p>
                <a:pPr algn="ctr"/>
                <a:r>
                  <a:rPr lang="en-US" altLang="en-US" sz="1600" dirty="0">
                    <a:latin typeface="Segoe UI Semibold" panose="020B0702040204020203" pitchFamily="34" charset="0"/>
                    <a:cs typeface="Segoe UI Semibold" panose="020B0702040204020203" pitchFamily="34" charset="0"/>
                    <a:hlinkClick r:id="rId7"/>
                  </a:rPr>
                  <a:t>Root Cause Analysis (Fishbone)</a:t>
                </a:r>
                <a:endParaRPr lang="en-US" altLang="en-US" sz="1600" dirty="0">
                  <a:latin typeface="Segoe UI Semibold" panose="020B0702040204020203" pitchFamily="34" charset="0"/>
                  <a:cs typeface="Segoe UI Semibold" panose="020B0702040204020203" pitchFamily="34" charset="0"/>
                </a:endParaRPr>
              </a:p>
            </p:txBody>
          </p:sp>
          <p:grpSp>
            <p:nvGrpSpPr>
              <p:cNvPr id="27" name="Group 26">
                <a:extLst>
                  <a:ext uri="{FF2B5EF4-FFF2-40B4-BE49-F238E27FC236}">
                    <a16:creationId xmlns:a16="http://schemas.microsoft.com/office/drawing/2014/main" id="{1A0EE168-821B-4127-9910-101356977F3D}"/>
                  </a:ext>
                </a:extLst>
              </p:cNvPr>
              <p:cNvGrpSpPr/>
              <p:nvPr/>
            </p:nvGrpSpPr>
            <p:grpSpPr>
              <a:xfrm>
                <a:off x="5263402" y="2411586"/>
                <a:ext cx="1867667" cy="1867667"/>
                <a:chOff x="7312593" y="1858386"/>
                <a:chExt cx="1867667" cy="1867667"/>
              </a:xfrm>
            </p:grpSpPr>
            <p:sp>
              <p:nvSpPr>
                <p:cNvPr id="28" name="Oval 27">
                  <a:extLst>
                    <a:ext uri="{FF2B5EF4-FFF2-40B4-BE49-F238E27FC236}">
                      <a16:creationId xmlns:a16="http://schemas.microsoft.com/office/drawing/2014/main" id="{85328613-8CA8-42B3-AF50-392196C6DB10}"/>
                    </a:ext>
                  </a:extLst>
                </p:cNvPr>
                <p:cNvSpPr/>
                <p:nvPr/>
              </p:nvSpPr>
              <p:spPr bwMode="auto">
                <a:xfrm>
                  <a:off x="7312593" y="1858386"/>
                  <a:ext cx="1867667" cy="1867667"/>
                </a:xfrm>
                <a:prstGeom prst="ellipse">
                  <a:avLst/>
                </a:prstGeom>
                <a:solidFill>
                  <a:schemeClr val="bg1"/>
                </a:solidFill>
                <a:ln w="3175">
                  <a:solidFill>
                    <a:srgbClr val="394453"/>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pic>
              <p:nvPicPr>
                <p:cNvPr id="29" name="Graphic 28">
                  <a:extLst>
                    <a:ext uri="{FF2B5EF4-FFF2-40B4-BE49-F238E27FC236}">
                      <a16:creationId xmlns:a16="http://schemas.microsoft.com/office/drawing/2014/main" id="{216ECB5C-C848-4D22-B503-2F2CA88BE797}"/>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b="18670"/>
                <a:stretch/>
              </p:blipFill>
              <p:spPr>
                <a:xfrm>
                  <a:off x="7647027" y="2191533"/>
                  <a:ext cx="1182293" cy="1201942"/>
                </a:xfrm>
                <a:prstGeom prst="rect">
                  <a:avLst/>
                </a:prstGeom>
              </p:spPr>
            </p:pic>
            <p:sp>
              <p:nvSpPr>
                <p:cNvPr id="30" name="Rectangle 29">
                  <a:extLst>
                    <a:ext uri="{FF2B5EF4-FFF2-40B4-BE49-F238E27FC236}">
                      <a16:creationId xmlns:a16="http://schemas.microsoft.com/office/drawing/2014/main" id="{BBD914D0-4394-4E88-9926-38EEEE66E18F}"/>
                    </a:ext>
                  </a:extLst>
                </p:cNvPr>
                <p:cNvSpPr/>
                <p:nvPr/>
              </p:nvSpPr>
              <p:spPr bwMode="auto">
                <a:xfrm>
                  <a:off x="8310562" y="2403239"/>
                  <a:ext cx="407193" cy="33758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pic>
              <p:nvPicPr>
                <p:cNvPr id="31" name="Graphic 30">
                  <a:extLst>
                    <a:ext uri="{FF2B5EF4-FFF2-40B4-BE49-F238E27FC236}">
                      <a16:creationId xmlns:a16="http://schemas.microsoft.com/office/drawing/2014/main" id="{873C72E0-3990-4683-9980-941036387463}"/>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t="64" b="19936"/>
                <a:stretch/>
              </p:blipFill>
              <p:spPr>
                <a:xfrm>
                  <a:off x="8341963" y="2390523"/>
                  <a:ext cx="344390" cy="344390"/>
                </a:xfrm>
                <a:prstGeom prst="rect">
                  <a:avLst/>
                </a:prstGeom>
              </p:spPr>
            </p:pic>
          </p:grpSp>
        </p:grpSp>
      </p:grpSp>
      <p:sp>
        <p:nvSpPr>
          <p:cNvPr id="32" name="TextBox 31">
            <a:extLst>
              <a:ext uri="{FF2B5EF4-FFF2-40B4-BE49-F238E27FC236}">
                <a16:creationId xmlns:a16="http://schemas.microsoft.com/office/drawing/2014/main" id="{C9FB62BA-CA6D-4AF6-A446-80CC26316637}"/>
              </a:ext>
            </a:extLst>
          </p:cNvPr>
          <p:cNvSpPr txBox="1"/>
          <p:nvPr/>
        </p:nvSpPr>
        <p:spPr>
          <a:xfrm>
            <a:off x="7597213" y="6064284"/>
            <a:ext cx="4534401" cy="738664"/>
          </a:xfrm>
          <a:prstGeom prst="rect">
            <a:avLst/>
          </a:prstGeom>
          <a:noFill/>
        </p:spPr>
        <p:txBody>
          <a:bodyPr wrap="square" lIns="182880" tIns="146304" rIns="182880" bIns="146304" rtlCol="0">
            <a:spAutoFit/>
          </a:bodyPr>
          <a:lstStyle/>
          <a:p>
            <a:pPr algn="r">
              <a:lnSpc>
                <a:spcPct val="90000"/>
              </a:lnSpc>
            </a:pPr>
            <a:r>
              <a:rPr lang="en-US" sz="1600" dirty="0">
                <a:gradFill>
                  <a:gsLst>
                    <a:gs pos="2917">
                      <a:schemeClr val="tx1"/>
                    </a:gs>
                    <a:gs pos="30000">
                      <a:schemeClr val="tx1"/>
                    </a:gs>
                  </a:gsLst>
                  <a:lin ang="5400000" scaled="0"/>
                </a:gradFill>
              </a:rPr>
              <a:t>Check it out:</a:t>
            </a:r>
          </a:p>
          <a:p>
            <a:pPr algn="r">
              <a:lnSpc>
                <a:spcPct val="90000"/>
              </a:lnSpc>
            </a:pPr>
            <a:r>
              <a:rPr lang="en-US" sz="1600" dirty="0">
                <a:gradFill>
                  <a:gsLst>
                    <a:gs pos="2917">
                      <a:schemeClr val="tx1"/>
                    </a:gs>
                    <a:gs pos="30000">
                      <a:schemeClr val="tx1"/>
                    </a:gs>
                  </a:gsLst>
                  <a:lin ang="5400000" scaled="0"/>
                </a:gradFill>
                <a:hlinkClick r:id="rId16"/>
              </a:rPr>
              <a:t>www.aka.ms/VisioVisualPlayground</a:t>
            </a:r>
            <a:r>
              <a:rPr lang="en-US" sz="1600" dirty="0">
                <a:gradFill>
                  <a:gsLst>
                    <a:gs pos="2917">
                      <a:schemeClr val="tx1"/>
                    </a:gs>
                    <a:gs pos="30000">
                      <a:schemeClr val="tx1"/>
                    </a:gs>
                  </a:gsLst>
                  <a:lin ang="5400000" scaled="0"/>
                </a:gradFill>
              </a:rPr>
              <a:t> </a:t>
            </a:r>
          </a:p>
        </p:txBody>
      </p:sp>
      <p:sp>
        <p:nvSpPr>
          <p:cNvPr id="33" name="TextBox 32">
            <a:extLst>
              <a:ext uri="{FF2B5EF4-FFF2-40B4-BE49-F238E27FC236}">
                <a16:creationId xmlns:a16="http://schemas.microsoft.com/office/drawing/2014/main" id="{577C0586-7E1C-4E19-8360-54B049499DE6}"/>
              </a:ext>
            </a:extLst>
          </p:cNvPr>
          <p:cNvSpPr txBox="1"/>
          <p:nvPr/>
        </p:nvSpPr>
        <p:spPr>
          <a:xfrm>
            <a:off x="66325" y="6064284"/>
            <a:ext cx="4534401" cy="738664"/>
          </a:xfrm>
          <a:prstGeom prst="rect">
            <a:avLst/>
          </a:prstGeom>
          <a:noFill/>
        </p:spPr>
        <p:txBody>
          <a:bodyPr wrap="square" lIns="182880" tIns="146304" rIns="182880" bIns="146304" rtlCol="0">
            <a:spAutoFit/>
          </a:bodyPr>
          <a:lstStyle/>
          <a:p>
            <a:pPr>
              <a:lnSpc>
                <a:spcPct val="90000"/>
              </a:lnSpc>
            </a:pPr>
            <a:r>
              <a:rPr lang="en-US" sz="1600" dirty="0">
                <a:gradFill>
                  <a:gsLst>
                    <a:gs pos="2917">
                      <a:schemeClr val="tx1"/>
                    </a:gs>
                    <a:gs pos="30000">
                      <a:schemeClr val="tx1"/>
                    </a:gs>
                  </a:gsLst>
                  <a:lin ang="5400000" scaled="0"/>
                </a:gradFill>
              </a:rPr>
              <a:t>Download Sample </a:t>
            </a:r>
            <a:r>
              <a:rPr lang="en-US" sz="1600" dirty="0" err="1">
                <a:gradFill>
                  <a:gsLst>
                    <a:gs pos="2917">
                      <a:schemeClr val="tx1"/>
                    </a:gs>
                    <a:gs pos="30000">
                      <a:schemeClr val="tx1"/>
                    </a:gs>
                  </a:gsLst>
                  <a:lin ang="5400000" scaled="0"/>
                </a:gradFill>
              </a:rPr>
              <a:t>pbix</a:t>
            </a:r>
            <a:r>
              <a:rPr lang="en-US" sz="1600" dirty="0">
                <a:gradFill>
                  <a:gsLst>
                    <a:gs pos="2917">
                      <a:schemeClr val="tx1"/>
                    </a:gs>
                    <a:gs pos="30000">
                      <a:schemeClr val="tx1"/>
                    </a:gs>
                  </a:gsLst>
                  <a:lin ang="5400000" scaled="0"/>
                </a:gradFill>
              </a:rPr>
              <a:t> from:</a:t>
            </a:r>
          </a:p>
          <a:p>
            <a:pPr>
              <a:lnSpc>
                <a:spcPct val="90000"/>
              </a:lnSpc>
            </a:pPr>
            <a:r>
              <a:rPr lang="en-US" sz="1600" dirty="0">
                <a:gradFill>
                  <a:gsLst>
                    <a:gs pos="2917">
                      <a:schemeClr val="tx1"/>
                    </a:gs>
                    <a:gs pos="30000">
                      <a:schemeClr val="tx1"/>
                    </a:gs>
                  </a:gsLst>
                  <a:lin ang="5400000" scaled="0"/>
                </a:gradFill>
                <a:hlinkClick r:id="rId17"/>
              </a:rPr>
              <a:t>www.aka.ms/VisioVisualSampleDownload</a:t>
            </a:r>
            <a:r>
              <a:rPr lang="en-US" sz="16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2071947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Quick links</a:t>
            </a:r>
          </a:p>
        </p:txBody>
      </p:sp>
      <p:sp>
        <p:nvSpPr>
          <p:cNvPr id="6" name="Text Placeholder 5"/>
          <p:cNvSpPr>
            <a:spLocks noGrp="1"/>
          </p:cNvSpPr>
          <p:nvPr>
            <p:ph type="body" sz="quarter" idx="10"/>
          </p:nvPr>
        </p:nvSpPr>
        <p:spPr>
          <a:xfrm>
            <a:off x="586390" y="1434370"/>
            <a:ext cx="11018520" cy="5010602"/>
          </a:xfrm>
        </p:spPr>
        <p:txBody>
          <a:bodyPr/>
          <a:lstStyle/>
          <a:p>
            <a:r>
              <a:rPr lang="en-US" dirty="0"/>
              <a:t>Contact us at:</a:t>
            </a:r>
          </a:p>
          <a:p>
            <a:r>
              <a:rPr lang="en-US" sz="2000" dirty="0">
                <a:solidFill>
                  <a:srgbClr val="0070C0"/>
                </a:solidFill>
                <a:latin typeface="+mn-lt"/>
                <a:cs typeface="+mn-cs"/>
              </a:rPr>
              <a:t>tellvisio@microsoft.com</a:t>
            </a:r>
          </a:p>
          <a:p>
            <a:endParaRPr lang="en-US" dirty="0"/>
          </a:p>
          <a:p>
            <a:r>
              <a:rPr lang="en-US" dirty="0"/>
              <a:t>Experience the power of Visio Visuals at:</a:t>
            </a:r>
          </a:p>
          <a:p>
            <a:pPr marL="0" lvl="1"/>
            <a:r>
              <a:rPr lang="en-US" dirty="0">
                <a:hlinkClick r:id="rId3"/>
              </a:rPr>
              <a:t>www.aka.ms/VisioVisualPlayground</a:t>
            </a:r>
            <a:endParaRPr lang="en-US" dirty="0"/>
          </a:p>
          <a:p>
            <a:endParaRPr lang="en-US" dirty="0"/>
          </a:p>
          <a:p>
            <a:r>
              <a:rPr lang="en-US" dirty="0"/>
              <a:t>Need help getting started:</a:t>
            </a:r>
          </a:p>
          <a:p>
            <a:pPr marL="0" lvl="1"/>
            <a:r>
              <a:rPr lang="en-US" dirty="0">
                <a:hlinkClick r:id="rId4"/>
              </a:rPr>
              <a:t>www.aka.ms/VisioVisualHelp</a:t>
            </a:r>
            <a:endParaRPr lang="en-US" dirty="0"/>
          </a:p>
          <a:p>
            <a:pPr marL="0" lvl="1"/>
            <a:endParaRPr lang="en-US" dirty="0"/>
          </a:p>
          <a:p>
            <a:r>
              <a:rPr lang="en-US" dirty="0"/>
              <a:t>Leave feedback at:</a:t>
            </a:r>
          </a:p>
          <a:p>
            <a:pPr marL="0" lvl="1"/>
            <a:r>
              <a:rPr lang="en-US" dirty="0">
                <a:hlinkClick r:id="rId5"/>
              </a:rPr>
              <a:t>www.aka.ms/VisioVisualFeedback</a:t>
            </a:r>
            <a:r>
              <a:rPr lang="en-US" dirty="0"/>
              <a:t> </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_50191_Microsoft_Business_Application_Summit">
  <a:themeElements>
    <a:clrScheme name="Custom 11">
      <a:dk1>
        <a:srgbClr val="1A1A1A"/>
      </a:dk1>
      <a:lt1>
        <a:srgbClr val="FFFFFF"/>
      </a:lt1>
      <a:dk2>
        <a:srgbClr val="0D0D0D"/>
      </a:dk2>
      <a:lt2>
        <a:srgbClr val="E6E6E6"/>
      </a:lt2>
      <a:accent1>
        <a:srgbClr val="394453"/>
      </a:accent1>
      <a:accent2>
        <a:srgbClr val="00B6C3"/>
      </a:accent2>
      <a:accent3>
        <a:srgbClr val="737373"/>
      </a:accent3>
      <a:accent4>
        <a:srgbClr val="002050"/>
      </a:accent4>
      <a:accent5>
        <a:srgbClr val="D2D2D2"/>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siness_Application_Summit_16x9_Template_v03.potx" id="{AD01BDBA-9F91-4073-BD87-544D94789112}" vid="{DB23DB25-5606-4B86-8858-C6DB2523E9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4A2913515AA1C4495E385F63EF67D13" ma:contentTypeVersion="2" ma:contentTypeDescription="Create a new document." ma:contentTypeScope="" ma:versionID="8eff467bed434c15b3ba093bfdf80352">
  <xsd:schema xmlns:xsd="http://www.w3.org/2001/XMLSchema" xmlns:xs="http://www.w3.org/2001/XMLSchema" xmlns:p="http://schemas.microsoft.com/office/2006/metadata/properties" xmlns:ns2="04f256f4-d512-4fdd-827e-029c63ab2692" targetNamespace="http://schemas.microsoft.com/office/2006/metadata/properties" ma:root="true" ma:fieldsID="8c532555203ca51ab867bea9ac43921c" ns2:_="">
    <xsd:import namespace="04f256f4-d512-4fdd-827e-029c63ab269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f256f4-d512-4fdd-827e-029c63ab26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2DE627-C134-482A-8490-21CF3028E310}">
  <ds:schemaRefs>
    <ds:schemaRef ds:uri="http://schemas.microsoft.com/sharepoint/v3/contenttype/forms"/>
  </ds:schemaRefs>
</ds:datastoreItem>
</file>

<file path=customXml/itemProps2.xml><?xml version="1.0" encoding="utf-8"?>
<ds:datastoreItem xmlns:ds="http://schemas.openxmlformats.org/officeDocument/2006/customXml" ds:itemID="{121D91DD-6526-450D-9E73-DC72E26A43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f256f4-d512-4fdd-827e-029c63ab26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827E9D2-812A-4429-A415-3CB6AE870A2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04f256f4-d512-4fdd-827e-029c63ab269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459</Words>
  <Application>Microsoft Office PowerPoint</Application>
  <PresentationFormat>Widescreen</PresentationFormat>
  <Paragraphs>76</Paragraphs>
  <Slides>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Segoe UI Semilight</vt:lpstr>
      <vt:lpstr>Wingdings</vt:lpstr>
      <vt:lpstr>5_50191_Microsoft_Business_Application_Summit</vt:lpstr>
      <vt:lpstr>Why Visio and Power BI together?</vt:lpstr>
      <vt:lpstr>PowerPoint Presentation</vt:lpstr>
      <vt:lpstr>Monitoring unified dashboards</vt:lpstr>
      <vt:lpstr>Visio Visual reports demo</vt:lpstr>
      <vt:lpstr>Creating Unified Dashboards</vt:lpstr>
      <vt:lpstr>Demo</vt:lpstr>
      <vt:lpstr>Demo</vt:lpstr>
      <vt:lpstr>Examples of unified dashboards</vt:lpstr>
      <vt:lpstr>Quick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cp:revision>
  <dcterms:created xsi:type="dcterms:W3CDTF">1601-01-01T00:00:00Z</dcterms:created>
  <dcterms:modified xsi:type="dcterms:W3CDTF">2018-09-23T08:56:44Z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0x01010094A2913515AA1C4495E385F63EF67D13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shgrover@microsoft.com</vt:lpwstr>
  </property>
  <property fmtid="{D5CDD505-2E9C-101B-9397-08002B2CF9AE}" pid="6" name="MSIP_Label_f42aa342-8706-4288-bd11-ebb85995028c_SetDate">
    <vt:lpwstr>2018-09-23T08:53:29.9315116Z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