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7" r:id="rId5"/>
    <p:sldId id="290" r:id="rId6"/>
    <p:sldId id="285" r:id="rId7"/>
    <p:sldId id="307" r:id="rId8"/>
    <p:sldId id="287" r:id="rId9"/>
    <p:sldId id="309" r:id="rId10"/>
    <p:sldId id="283" r:id="rId11"/>
    <p:sldId id="308" r:id="rId12"/>
    <p:sldId id="281" r:id="rId13"/>
    <p:sldId id="282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536" userDrawn="1">
          <p15:clr>
            <a:srgbClr val="A4A3A4"/>
          </p15:clr>
        </p15:guide>
        <p15:guide id="4" pos="6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07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>
        <p:guide pos="1224"/>
        <p:guide pos="3840"/>
        <p:guide orient="horz" pos="1536"/>
        <p:guide pos="6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40E06DA1-7254-4F83-B1E4-BF5F76CF72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78C967-1BD9-490C-B0D9-862040818F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7A58E5-3674-4122-8007-3118B8F6C823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CEFE8E8-087F-468F-A82E-B9C86AEB6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FB55752-D1FE-4251-80C6-AF69BCEDDC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B441243-E346-4AF8-A8BE-A00B651C507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9927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25A06-3CDF-4053-8B40-CA273BF8A885}" type="datetime1">
              <a:rPr lang="pt-PT" smtClean="0"/>
              <a:pPr/>
              <a:t>05/06/2024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F59A8F8-ADC6-401C-83FE-1703170D9E28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58179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59A8F8-ADC6-401C-83FE-1703170D9E2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413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dirty="0"/>
              <a:t>O peixe-zebra (</a:t>
            </a:r>
            <a:r>
              <a:rPr lang="pt-PT" dirty="0" err="1"/>
              <a:t>Danio</a:t>
            </a:r>
            <a:r>
              <a:rPr lang="pt-PT" dirty="0"/>
              <a:t> </a:t>
            </a:r>
            <a:r>
              <a:rPr lang="pt-PT" dirty="0" err="1"/>
              <a:t>rerio</a:t>
            </a:r>
            <a:r>
              <a:rPr lang="pt-PT" dirty="0"/>
              <a:t>) é utilizado como modelo de estudo devido à sua facilidade de manipulação, e transparência durante o desenvolvimento e facilidade de manipulação genética. </a:t>
            </a:r>
          </a:p>
          <a:p>
            <a:pPr rtl="0"/>
            <a:r>
              <a:rPr lang="pt-PT" dirty="0"/>
              <a:t>Assim como muitos peixes, possui transparência durante o estágio inicial de desenvolvimento Apresenta também um sistema de pigmentação complexo, composto essencialmente por 3 </a:t>
            </a:r>
            <a:r>
              <a:rPr lang="pt-PT" dirty="0" err="1"/>
              <a:t>cromatoforos</a:t>
            </a:r>
            <a:r>
              <a:rPr lang="pt-PT" dirty="0"/>
              <a:t> </a:t>
            </a:r>
            <a:r>
              <a:rPr lang="pt-PT" dirty="0" err="1"/>
              <a:t>melanóforos</a:t>
            </a:r>
            <a:r>
              <a:rPr lang="pt-PT" dirty="0"/>
              <a:t>, </a:t>
            </a:r>
            <a:r>
              <a:rPr lang="pt-PT" dirty="0" err="1"/>
              <a:t>iridóforos</a:t>
            </a:r>
            <a:r>
              <a:rPr lang="pt-PT" dirty="0"/>
              <a:t> e </a:t>
            </a:r>
            <a:r>
              <a:rPr lang="pt-PT" dirty="0" err="1"/>
              <a:t>xantóforos</a:t>
            </a:r>
            <a:r>
              <a:rPr lang="pt-PT" dirty="0"/>
              <a:t>, que são análogos aos sistemas de pigmentação de outros vertebrados.</a:t>
            </a:r>
          </a:p>
          <a:p>
            <a:pPr rtl="0"/>
            <a:endParaRPr lang="pt-PT" dirty="0"/>
          </a:p>
          <a:p>
            <a:pPr rtl="0"/>
            <a:r>
              <a:rPr lang="pt-PT" b="1" dirty="0" err="1"/>
              <a:t>Melanóforos</a:t>
            </a:r>
            <a:r>
              <a:rPr lang="pt-PT" dirty="0"/>
              <a:t>: um pigmento escuro.</a:t>
            </a:r>
            <a:br>
              <a:rPr lang="pt-PT" dirty="0"/>
            </a:br>
            <a:r>
              <a:rPr lang="pt-PT" b="1" dirty="0" err="1"/>
              <a:t>Iridóforos</a:t>
            </a:r>
            <a:r>
              <a:rPr lang="pt-PT" dirty="0"/>
              <a:t>: Contêm cristais de guanina azulados que refletem a luz.</a:t>
            </a:r>
          </a:p>
          <a:p>
            <a:pPr rtl="0"/>
            <a:r>
              <a:rPr lang="pt-PT" b="1" dirty="0" err="1"/>
              <a:t>Xantóforos</a:t>
            </a:r>
            <a:r>
              <a:rPr lang="pt-PT" dirty="0"/>
              <a:t>: Contêm pigmentos amarelos e laranjas.</a:t>
            </a:r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59A8F8-ADC6-401C-83FE-1703170D9E2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95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Análise de Célula Única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 análise de célula única permite a observação da heterogeneidade celular ao nível individual.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Utiliza sequenciamento de RNA para perfis de expressão génica em células individuais.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b="1" dirty="0" err="1"/>
              <a:t>Transcriptómica</a:t>
            </a:r>
            <a:r>
              <a:rPr lang="pt-PT" b="1" dirty="0"/>
              <a:t> de Célula Única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 err="1"/>
              <a:t>transcriptómica</a:t>
            </a:r>
            <a:r>
              <a:rPr lang="pt-PT" dirty="0"/>
              <a:t> é o estudo do conjunto completo de transcritos de RNA produzidos pelas células.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Na análise de célula única, revela a atividade génica de cada célula individual.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59A8F8-ADC6-401C-83FE-1703170D9E2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59A8F8-ADC6-401C-83FE-1703170D9E2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228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dirty="0"/>
              <a:t>As perturbações:</a:t>
            </a:r>
            <a:br>
              <a:rPr lang="pt-PT" dirty="0"/>
            </a:br>
            <a:r>
              <a:rPr lang="pt-PT" dirty="0"/>
              <a:t>perturbações genéticas e de temperatura usando uma abordagem escalonável de indexação combinatória </a:t>
            </a:r>
            <a:r>
              <a:rPr lang="pt-PT" dirty="0" err="1"/>
              <a:t>scRNA-seq</a:t>
            </a:r>
            <a:r>
              <a:rPr lang="pt-PT" dirty="0"/>
              <a:t> (</a:t>
            </a:r>
            <a:r>
              <a:rPr lang="pt-PT" dirty="0" err="1"/>
              <a:t>sci</a:t>
            </a:r>
            <a:r>
              <a:rPr lang="pt-PT" dirty="0"/>
              <a:t>-RNA-</a:t>
            </a:r>
            <a:r>
              <a:rPr lang="pt-PT" dirty="0" err="1"/>
              <a:t>seq</a:t>
            </a:r>
            <a:r>
              <a:rPr lang="pt-PT" dirty="0"/>
              <a:t>). </a:t>
            </a:r>
          </a:p>
          <a:p>
            <a:pPr rtl="0"/>
            <a:r>
              <a:rPr lang="pt-PT" dirty="0"/>
              <a:t>Ao codificar centenas de milhares de embriões individuais, avaliamos estatisticamente as mudanças na abundância de tipos de células em resposta a cada perturbação (3 temperaturas ou 23 experiencias de perda genética de função)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59A8F8-ADC6-401C-83FE-1703170D9E2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1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59A8F8-ADC6-401C-83FE-1703170D9E2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071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Através da literatura facilitando a procura (esquerda), através da analise de expressão, e procura manual dos fatores de transcrição</a:t>
            </a:r>
          </a:p>
          <a:p>
            <a:endParaRPr lang="pt-PT" b="1" dirty="0"/>
          </a:p>
          <a:p>
            <a:endParaRPr lang="pt-PT" b="1" dirty="0"/>
          </a:p>
          <a:p>
            <a:r>
              <a:rPr lang="pt-PT" b="1" dirty="0"/>
              <a:t>TYR (Tirosinase)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Função na Pigmentação</a:t>
            </a:r>
            <a:r>
              <a:rPr lang="pt-PT" dirty="0"/>
              <a:t>: A tirosinase é a enzima principal na via de biossíntese da melanina. Ela catalisa as duas primeiras etapas da síntese da melanina, que são essenciais para a produção de pigmento nos melanócitos.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Impacto na Cor</a:t>
            </a:r>
            <a:r>
              <a:rPr lang="pt-PT" dirty="0"/>
              <a:t>: Mutação no gene TYR pode levar a albinismo, resultando em falta de pigmentação, pois a melanina não é produzida adequadamente.</a:t>
            </a:r>
          </a:p>
          <a:p>
            <a:r>
              <a:rPr lang="pt-PT" b="1" dirty="0"/>
              <a:t>TYRP1 (Tirosinase-Relacionada Proteína 1)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Função na Pigmentação</a:t>
            </a:r>
            <a:r>
              <a:rPr lang="pt-PT" dirty="0"/>
              <a:t>: Participa na síntese de melanina, agindo em sinergia com a tirosinase e influenciando a estabilidade e a função da tirosinase.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Impacto na Cor</a:t>
            </a:r>
            <a:r>
              <a:rPr lang="pt-PT" dirty="0"/>
              <a:t>: Deficiências em TYRP1 podem resultar em pigmentação anômala ou reduzida, afetando a coloração da pele, cabelo e olhos.</a:t>
            </a:r>
          </a:p>
          <a:p>
            <a:r>
              <a:rPr lang="pt-PT" b="1" dirty="0"/>
              <a:t>DCT (</a:t>
            </a:r>
            <a:r>
              <a:rPr lang="pt-PT" b="1" dirty="0" err="1"/>
              <a:t>Dopacromo</a:t>
            </a:r>
            <a:r>
              <a:rPr lang="pt-PT" b="1" dirty="0"/>
              <a:t> </a:t>
            </a:r>
            <a:r>
              <a:rPr lang="pt-PT" b="1" dirty="0" err="1"/>
              <a:t>Tautomerase</a:t>
            </a:r>
            <a:r>
              <a:rPr lang="pt-PT" b="1" dirty="0"/>
              <a:t>)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Função na Pigmentação</a:t>
            </a:r>
            <a:r>
              <a:rPr lang="pt-PT" dirty="0"/>
              <a:t>: Envolvida na conversão de </a:t>
            </a:r>
            <a:r>
              <a:rPr lang="pt-PT" dirty="0" err="1"/>
              <a:t>dopacromo</a:t>
            </a:r>
            <a:r>
              <a:rPr lang="pt-PT" dirty="0"/>
              <a:t> em DHICA, uma etapa importante na produção de </a:t>
            </a:r>
            <a:r>
              <a:rPr lang="pt-PT" dirty="0" err="1"/>
              <a:t>eumelanina</a:t>
            </a:r>
            <a:r>
              <a:rPr lang="pt-PT" dirty="0"/>
              <a:t> (pigmento marrom-preto).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Impacto na Cor</a:t>
            </a:r>
            <a:r>
              <a:rPr lang="pt-PT" dirty="0"/>
              <a:t>: Alterações em DCT podem influenciar a quantidade e o tipo de melanina produzida, afetando a intensidade e a qualidade da pigmentação.</a:t>
            </a:r>
          </a:p>
          <a:p>
            <a:r>
              <a:rPr lang="pt-PT" b="1" dirty="0"/>
              <a:t>MITF (</a:t>
            </a:r>
            <a:r>
              <a:rPr lang="pt-PT" b="1" dirty="0" err="1"/>
              <a:t>Microphtalmia-associated</a:t>
            </a:r>
            <a:r>
              <a:rPr lang="pt-PT" b="1" dirty="0"/>
              <a:t> </a:t>
            </a:r>
            <a:r>
              <a:rPr lang="pt-PT" b="1" dirty="0" err="1"/>
              <a:t>Transcription</a:t>
            </a:r>
            <a:r>
              <a:rPr lang="pt-PT" b="1" dirty="0"/>
              <a:t> </a:t>
            </a:r>
            <a:r>
              <a:rPr lang="pt-PT" b="1" dirty="0" err="1"/>
              <a:t>Factor</a:t>
            </a:r>
            <a:r>
              <a:rPr lang="pt-PT" b="1" dirty="0"/>
              <a:t>)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Função na Pigmentação</a:t>
            </a:r>
            <a:r>
              <a:rPr lang="pt-PT" dirty="0"/>
              <a:t>: Regula diretamente a expressão de genes críticos na síntese de melanina, incluindo TYR, TYRP1 e DCT.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Impacto na Cor</a:t>
            </a:r>
            <a:r>
              <a:rPr lang="pt-PT" dirty="0"/>
              <a:t>: MITF é essencial para a diferenciação e sobrevivência dos melanócitos. Mutação ou regulação inadequada de MITF pode levar a defeitos na pigmentação e desenvolvimento dos melanócitos.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59A8F8-ADC6-401C-83FE-1703170D9E2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667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Objetivo do Script</a:t>
            </a:r>
            <a:r>
              <a:rPr lang="pt-PT" dirty="0"/>
              <a:t>: Realizar análise de </a:t>
            </a:r>
            <a:r>
              <a:rPr lang="pt-PT" dirty="0" err="1"/>
              <a:t>transcriptômica</a:t>
            </a:r>
            <a:r>
              <a:rPr lang="pt-PT" dirty="0"/>
              <a:t> de célula única em </a:t>
            </a:r>
            <a:r>
              <a:rPr lang="pt-PT" dirty="0" err="1"/>
              <a:t>zebrafish</a:t>
            </a:r>
            <a:r>
              <a:rPr lang="pt-PT" dirty="0"/>
              <a:t>, focando em células pigmentares.</a:t>
            </a:r>
          </a:p>
          <a:p>
            <a:r>
              <a:rPr lang="pt-PT" b="1" dirty="0"/>
              <a:t>O que foi Feito</a:t>
            </a:r>
            <a:r>
              <a:rPr lang="pt-P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Download e Extração dos Dados</a:t>
            </a:r>
            <a:r>
              <a:rPr lang="pt-PT" dirty="0"/>
              <a:t>: Utilizamos </a:t>
            </a:r>
            <a:r>
              <a:rPr lang="pt-PT" dirty="0" err="1"/>
              <a:t>URLs</a:t>
            </a:r>
            <a:r>
              <a:rPr lang="pt-PT" dirty="0"/>
              <a:t> para baixar e extrair arquivos de dados relevantes (</a:t>
            </a:r>
            <a:r>
              <a:rPr lang="pt-PT" dirty="0" err="1"/>
              <a:t>metadados</a:t>
            </a:r>
            <a:r>
              <a:rPr lang="pt-PT" dirty="0"/>
              <a:t> de células, </a:t>
            </a:r>
            <a:r>
              <a:rPr lang="pt-PT" dirty="0" err="1"/>
              <a:t>metadados</a:t>
            </a:r>
            <a:r>
              <a:rPr lang="pt-PT" dirty="0"/>
              <a:t> de genes e dados de contagem bruta).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Carregamento e Pré-processamento</a:t>
            </a:r>
            <a:r>
              <a:rPr lang="pt-P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Criação de um objeto </a:t>
            </a:r>
            <a:r>
              <a:rPr lang="pt-PT" dirty="0" err="1"/>
              <a:t>SingleCellExperiment</a:t>
            </a:r>
            <a:r>
              <a:rPr lang="pt-PT" dirty="0"/>
              <a:t> com os dados carregados.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Filtragem de genes com baixa expressão e células com baixa contagem de genes </a:t>
            </a:r>
            <a:r>
              <a:rPr lang="pt-PT" dirty="0" err="1"/>
              <a:t>detectados</a:t>
            </a:r>
            <a:r>
              <a:rPr lang="pt-P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Divisão dos Dados em Subconjuntos</a:t>
            </a:r>
            <a:r>
              <a:rPr lang="pt-PT" dirty="0"/>
              <a:t>: Devido a limitações de memória, dividimos os dados em subconjuntos menores para processamento paralelo.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Processamento Incremental</a:t>
            </a:r>
            <a:r>
              <a:rPr lang="pt-P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Normalização dos dados em cada subconjunto.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Identificação de variáveis principais (genes de alta variação).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Escalação dos dados e execução de PCA para cada subconjunto.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Combinação dos Resultados</a:t>
            </a:r>
            <a:r>
              <a:rPr lang="pt-PT" dirty="0"/>
              <a:t>: Os subconjuntos processados foram combinados incrementalmente para formar um objeto Seurat único.</a:t>
            </a:r>
          </a:p>
          <a:p>
            <a:endParaRPr lang="pt-PT" b="1" dirty="0"/>
          </a:p>
          <a:p>
            <a:r>
              <a:rPr lang="pt-PT" b="1" dirty="0"/>
              <a:t>Desafios Encontrados</a:t>
            </a:r>
            <a:r>
              <a:rPr lang="pt-P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Erros de Memória (</a:t>
            </a:r>
            <a:r>
              <a:rPr lang="pt-PT" b="1" dirty="0" err="1"/>
              <a:t>std</a:t>
            </a:r>
            <a:r>
              <a:rPr lang="pt-PT" b="1" dirty="0"/>
              <a:t>::</a:t>
            </a:r>
            <a:r>
              <a:rPr lang="pt-PT" b="1" dirty="0" err="1"/>
              <a:t>bad_alloc</a:t>
            </a:r>
            <a:r>
              <a:rPr lang="pt-PT" b="1" dirty="0"/>
              <a:t>)</a:t>
            </a:r>
            <a:r>
              <a:rPr lang="pt-PT" dirty="0"/>
              <a:t>: Enfrentamos problemas de memória durante a normalização e identificação de variáveis principais em um conjunto de dados grande.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Solução Implementada</a:t>
            </a:r>
            <a:r>
              <a:rPr lang="pt-PT" dirty="0"/>
              <a:t>: Dividimos os dados em subconjuntos menores e processamos cada subconjunto individualmente, armazenando os resultados temporariamente e combinando-os posteriormente.</a:t>
            </a:r>
          </a:p>
          <a:p>
            <a:r>
              <a:rPr lang="pt-PT" b="1" dirty="0"/>
              <a:t>Próximos Passos</a:t>
            </a:r>
            <a:r>
              <a:rPr lang="pt-P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Finalizar a Normalização e Identificação de Variáveis Principais</a:t>
            </a:r>
            <a:r>
              <a:rPr lang="pt-PT" dirty="0"/>
              <a:t> no objeto combinado.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Realizar Análises de Clusters</a:t>
            </a:r>
            <a:r>
              <a:rPr lang="pt-PT" dirty="0"/>
              <a:t>: Identificar clusters de células pigmentares usando UMAP, PCA e algoritmos de </a:t>
            </a:r>
            <a:r>
              <a:rPr lang="pt-PT" dirty="0" err="1"/>
              <a:t>clustering</a:t>
            </a:r>
            <a:r>
              <a:rPr lang="pt-P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Análise de Expressão Génica</a:t>
            </a:r>
            <a:r>
              <a:rPr lang="pt-PT" dirty="0"/>
              <a:t>: Identificar genes diferencialmente expressos e fatores de transcrição.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Visualização dos Resultados</a:t>
            </a:r>
            <a:r>
              <a:rPr lang="pt-PT" dirty="0"/>
              <a:t>: Gerar gráficos e imagens para ilustrar os resultados.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Conclusão da Análise</a:t>
            </a:r>
            <a:r>
              <a:rPr lang="pt-PT" dirty="0"/>
              <a:t>: Validar os resultados e gerar um relatório final.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59A8F8-ADC6-401C-83FE-1703170D9E2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530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59A8F8-ADC6-401C-83FE-1703170D9E2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937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4814306"/>
            <a:ext cx="11430000" cy="914400"/>
          </a:xfrm>
        </p:spPr>
        <p:txBody>
          <a:bodyPr rtlCol="0" anchor="b" anchorCtr="0">
            <a:normAutofit/>
          </a:bodyPr>
          <a:lstStyle>
            <a:lvl1pPr algn="ctr">
              <a:defRPr sz="4400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727142"/>
            <a:ext cx="91440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A5C2095F-7B39-4759-AE92-AE50B6BA53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71800" cy="4498848"/>
          </a:xfrm>
          <a:solidFill>
            <a:schemeClr val="accent5"/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8" name="Marcador de Posição da Imagem 4">
            <a:extLst>
              <a:ext uri="{FF2B5EF4-FFF2-40B4-BE49-F238E27FC236}">
                <a16:creationId xmlns:a16="http://schemas.microsoft.com/office/drawing/2014/main" id="{0B0A5D79-F0F4-45CE-B062-C2E357A061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88640" y="0"/>
            <a:ext cx="2971800" cy="4498848"/>
          </a:xfrm>
          <a:solidFill>
            <a:schemeClr val="accent5"/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7" name="Marcador de Posição da Imagem 4">
            <a:extLst>
              <a:ext uri="{FF2B5EF4-FFF2-40B4-BE49-F238E27FC236}">
                <a16:creationId xmlns:a16="http://schemas.microsoft.com/office/drawing/2014/main" id="{805D607A-0932-4D45-85E9-8409F3427E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77280" y="0"/>
            <a:ext cx="2971800" cy="4498848"/>
          </a:xfrm>
          <a:solidFill>
            <a:schemeClr val="accent5"/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6" name="Marcador de Posição da Imagem 4">
            <a:extLst>
              <a:ext uri="{FF2B5EF4-FFF2-40B4-BE49-F238E27FC236}">
                <a16:creationId xmlns:a16="http://schemas.microsoft.com/office/drawing/2014/main" id="{68161B2D-4407-42D9-AB65-087A0993DC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65920" y="0"/>
            <a:ext cx="2971800" cy="4498848"/>
          </a:xfrm>
          <a:solidFill>
            <a:schemeClr val="accent5"/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grpSp>
        <p:nvGrpSpPr>
          <p:cNvPr id="9" name="Canto Inferior Direito">
            <a:extLst>
              <a:ext uri="{FF2B5EF4-FFF2-40B4-BE49-F238E27FC236}">
                <a16:creationId xmlns:a16="http://schemas.microsoft.com/office/drawing/2014/main" id="{0ADFF9C3-7C25-4ED5-81ED-9431FC8E3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-1" y="4222592"/>
            <a:ext cx="4572000" cy="2635408"/>
            <a:chOff x="7980400" y="3276601"/>
            <a:chExt cx="4211600" cy="3581399"/>
          </a:xfrm>
        </p:grpSpPr>
        <p:grpSp>
          <p:nvGrpSpPr>
            <p:cNvPr id="10" name="Gráfico 157">
              <a:extLst>
                <a:ext uri="{FF2B5EF4-FFF2-40B4-BE49-F238E27FC236}">
                  <a16:creationId xmlns:a16="http://schemas.microsoft.com/office/drawing/2014/main" id="{3855FED8-087A-4ECA-B19E-7F86739CB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2" name="Forma Livre: Forma 24">
                <a:extLst>
                  <a:ext uri="{FF2B5EF4-FFF2-40B4-BE49-F238E27FC236}">
                    <a16:creationId xmlns:a16="http://schemas.microsoft.com/office/drawing/2014/main" id="{A926BA7E-AF91-486C-A25D-9D87EB199516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3" name="Forma Livre: Forma 25">
                <a:extLst>
                  <a:ext uri="{FF2B5EF4-FFF2-40B4-BE49-F238E27FC236}">
                    <a16:creationId xmlns:a16="http://schemas.microsoft.com/office/drawing/2014/main" id="{86FE3C9D-35BA-4B6F-BA75-1B08C63477BB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4" name="Forma Livre: Forma 26">
                <a:extLst>
                  <a:ext uri="{FF2B5EF4-FFF2-40B4-BE49-F238E27FC236}">
                    <a16:creationId xmlns:a16="http://schemas.microsoft.com/office/drawing/2014/main" id="{23288AEC-C6CA-4B67-910D-25E4BD97343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5" name="Forma Livre: Forma 30">
                <a:extLst>
                  <a:ext uri="{FF2B5EF4-FFF2-40B4-BE49-F238E27FC236}">
                    <a16:creationId xmlns:a16="http://schemas.microsoft.com/office/drawing/2014/main" id="{6F549CCC-D405-4BA1-A232-C56449416BE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6" name="Forma Livre: Forma 31">
                <a:extLst>
                  <a:ext uri="{FF2B5EF4-FFF2-40B4-BE49-F238E27FC236}">
                    <a16:creationId xmlns:a16="http://schemas.microsoft.com/office/drawing/2014/main" id="{0173928B-6BE7-48C8-BC2D-FA9D803DE7F3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7" name="Forma Livre: Forma 32">
                <a:extLst>
                  <a:ext uri="{FF2B5EF4-FFF2-40B4-BE49-F238E27FC236}">
                    <a16:creationId xmlns:a16="http://schemas.microsoft.com/office/drawing/2014/main" id="{15D84E21-7BFE-4F1A-AFFC-A624A12B433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8" name="Forma Livre: Forma 36">
                <a:extLst>
                  <a:ext uri="{FF2B5EF4-FFF2-40B4-BE49-F238E27FC236}">
                    <a16:creationId xmlns:a16="http://schemas.microsoft.com/office/drawing/2014/main" id="{2DEA3AAE-0C03-42C2-A70B-763D840692BB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</p:grpSp>
        <p:sp>
          <p:nvSpPr>
            <p:cNvPr id="11" name="Forma Livre: Forma 23">
              <a:extLst>
                <a:ext uri="{FF2B5EF4-FFF2-40B4-BE49-F238E27FC236}">
                  <a16:creationId xmlns:a16="http://schemas.microsoft.com/office/drawing/2014/main" id="{B7386810-4CAD-4571-8758-D163D51A4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o de Lançamento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81000"/>
            <a:ext cx="10972800" cy="1325563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grpSp>
        <p:nvGrpSpPr>
          <p:cNvPr id="6" name="Canto Inferior Direito">
            <a:extLst>
              <a:ext uri="{FF2B5EF4-FFF2-40B4-BE49-F238E27FC236}">
                <a16:creationId xmlns:a16="http://schemas.microsoft.com/office/drawing/2014/main" id="{3F4EA131-028B-4E70-968A-F18FD27D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7" name="Gráfico 157">
              <a:extLst>
                <a:ext uri="{FF2B5EF4-FFF2-40B4-BE49-F238E27FC236}">
                  <a16:creationId xmlns:a16="http://schemas.microsoft.com/office/drawing/2014/main" id="{35B6ADC5-2993-4C95-8FC0-E843BACAE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9" name="Forma Livre: Forma 24">
                <a:extLst>
                  <a:ext uri="{FF2B5EF4-FFF2-40B4-BE49-F238E27FC236}">
                    <a16:creationId xmlns:a16="http://schemas.microsoft.com/office/drawing/2014/main" id="{174FA252-C254-4DAB-A71B-2263B4B5F97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0" name="Forma Livre: Forma 25">
                <a:extLst>
                  <a:ext uri="{FF2B5EF4-FFF2-40B4-BE49-F238E27FC236}">
                    <a16:creationId xmlns:a16="http://schemas.microsoft.com/office/drawing/2014/main" id="{B8C83007-5E21-486E-9DBB-38D4DFA65B88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1" name="Forma Livre: Forma 26">
                <a:extLst>
                  <a:ext uri="{FF2B5EF4-FFF2-40B4-BE49-F238E27FC236}">
                    <a16:creationId xmlns:a16="http://schemas.microsoft.com/office/drawing/2014/main" id="{1CA85DBE-60A4-4A34-A031-ED1979A4BEA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2" name="Forma Livre: Forma 30">
                <a:extLst>
                  <a:ext uri="{FF2B5EF4-FFF2-40B4-BE49-F238E27FC236}">
                    <a16:creationId xmlns:a16="http://schemas.microsoft.com/office/drawing/2014/main" id="{4438E01A-3963-4B12-94A1-C68FBA48D5EB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3" name="Forma Livre: Forma 31">
                <a:extLst>
                  <a:ext uri="{FF2B5EF4-FFF2-40B4-BE49-F238E27FC236}">
                    <a16:creationId xmlns:a16="http://schemas.microsoft.com/office/drawing/2014/main" id="{0EDE04B1-4206-4F98-AD4E-C7F4E612668C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4" name="Forma Livre: Forma 32">
                <a:extLst>
                  <a:ext uri="{FF2B5EF4-FFF2-40B4-BE49-F238E27FC236}">
                    <a16:creationId xmlns:a16="http://schemas.microsoft.com/office/drawing/2014/main" id="{13D5B5F8-89AD-4F43-BD6E-2066CC4A486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5" name="Forma Livre: Forma 36">
                <a:extLst>
                  <a:ext uri="{FF2B5EF4-FFF2-40B4-BE49-F238E27FC236}">
                    <a16:creationId xmlns:a16="http://schemas.microsoft.com/office/drawing/2014/main" id="{3F74D39B-7972-40FC-B9BA-41B1C9C31C4C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</p:grpSp>
        <p:sp>
          <p:nvSpPr>
            <p:cNvPr id="8" name="Forma Livre: Forma 23">
              <a:extLst>
                <a:ext uri="{FF2B5EF4-FFF2-40B4-BE49-F238E27FC236}">
                  <a16:creationId xmlns:a16="http://schemas.microsoft.com/office/drawing/2014/main" id="{85043687-D36C-4351-BB73-5FD8143B1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pt-PT" noProof="0"/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DCE235D5-C9A4-4BE8-BA73-CB43044C0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200" y="2124766"/>
            <a:ext cx="1828800" cy="27432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FE335D8-9532-4971-B398-4A92330E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08521" y="2120360"/>
            <a:ext cx="1828800" cy="2743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D1A1F96-B917-4C7C-AC49-6F5A63D2D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842" y="2115954"/>
            <a:ext cx="1828800" cy="274320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092F025-DDF7-4E7F-8D91-219F785DC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49163" y="2111548"/>
            <a:ext cx="1828800" cy="274320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E61C09E-D15F-45A5-B238-7BCA8F43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484" y="2129173"/>
            <a:ext cx="1828800" cy="27432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0" name="Marcador de Posição de Imagem Online 28">
            <a:extLst>
              <a:ext uri="{FF2B5EF4-FFF2-40B4-BE49-F238E27FC236}">
                <a16:creationId xmlns:a16="http://schemas.microsoft.com/office/drawing/2014/main" id="{4C52CFE3-834C-47CD-B83D-EE3E9BDF7EB0}"/>
              </a:ext>
            </a:extLst>
          </p:cNvPr>
          <p:cNvSpPr>
            <a:spLocks noGrp="1"/>
          </p:cNvSpPr>
          <p:nvPr>
            <p:ph type="clipArt" sz="quarter" idx="14" hasCustomPrompt="1"/>
          </p:nvPr>
        </p:nvSpPr>
        <p:spPr>
          <a:xfrm>
            <a:off x="1408176" y="2423160"/>
            <a:ext cx="685800" cy="685800"/>
          </a:xfrm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1982BCC9-60AF-46F4-9F98-66B6A4EEC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2688" y="3364992"/>
            <a:ext cx="1645920" cy="310896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9F8538CE-C709-4E03-BEA0-595C483288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3450" y="3721516"/>
            <a:ext cx="1645920" cy="832104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9" name="Marcador de Posição de Imagem Online 28">
            <a:extLst>
              <a:ext uri="{FF2B5EF4-FFF2-40B4-BE49-F238E27FC236}">
                <a16:creationId xmlns:a16="http://schemas.microsoft.com/office/drawing/2014/main" id="{DBF1F06A-E008-4A1F-B15D-8B17A96843C4}"/>
              </a:ext>
            </a:extLst>
          </p:cNvPr>
          <p:cNvSpPr>
            <a:spLocks noGrp="1"/>
          </p:cNvSpPr>
          <p:nvPr>
            <p:ph type="clipArt" sz="quarter" idx="13" hasCustomPrompt="1"/>
          </p:nvPr>
        </p:nvSpPr>
        <p:spPr>
          <a:xfrm>
            <a:off x="3584448" y="2423160"/>
            <a:ext cx="685800" cy="685800"/>
          </a:xfrm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38" name="Marcador de Posição do Texto 34">
            <a:extLst>
              <a:ext uri="{FF2B5EF4-FFF2-40B4-BE49-F238E27FC236}">
                <a16:creationId xmlns:a16="http://schemas.microsoft.com/office/drawing/2014/main" id="{22E02583-A68C-461F-A7EA-CCB799FF8CE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99816" y="3355848"/>
            <a:ext cx="1645920" cy="310896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9" name="Marcador de Posição do Texto 36">
            <a:extLst>
              <a:ext uri="{FF2B5EF4-FFF2-40B4-BE49-F238E27FC236}">
                <a16:creationId xmlns:a16="http://schemas.microsoft.com/office/drawing/2014/main" id="{28AFEAEF-5DBC-4899-A91D-67ACF62EE8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99816" y="3721516"/>
            <a:ext cx="1645920" cy="832104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e Imagem Online 28">
            <a:extLst>
              <a:ext uri="{FF2B5EF4-FFF2-40B4-BE49-F238E27FC236}">
                <a16:creationId xmlns:a16="http://schemas.microsoft.com/office/drawing/2014/main" id="{4E80734C-00E1-4859-9CBC-72F685ED3ECA}"/>
              </a:ext>
            </a:extLst>
          </p:cNvPr>
          <p:cNvSpPr>
            <a:spLocks noGrp="1"/>
          </p:cNvSpPr>
          <p:nvPr>
            <p:ph type="clipArt" sz="quarter" idx="15" hasCustomPrompt="1"/>
          </p:nvPr>
        </p:nvSpPr>
        <p:spPr>
          <a:xfrm>
            <a:off x="5751576" y="2423160"/>
            <a:ext cx="685800" cy="685800"/>
          </a:xfrm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40" name="Marcador de Posição do Texto 34">
            <a:extLst>
              <a:ext uri="{FF2B5EF4-FFF2-40B4-BE49-F238E27FC236}">
                <a16:creationId xmlns:a16="http://schemas.microsoft.com/office/drawing/2014/main" id="{2BCDF99A-2A2D-450C-A2EC-855BF8CF34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6944" y="3355848"/>
            <a:ext cx="1645920" cy="310896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41" name="Marcador de Posição do Texto 36">
            <a:extLst>
              <a:ext uri="{FF2B5EF4-FFF2-40B4-BE49-F238E27FC236}">
                <a16:creationId xmlns:a16="http://schemas.microsoft.com/office/drawing/2014/main" id="{F9B9826B-7B62-4748-A213-35BC39ABA1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66944" y="3721516"/>
            <a:ext cx="1645920" cy="832104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2" name="Marcador de Posição de Imagem Online 28">
            <a:extLst>
              <a:ext uri="{FF2B5EF4-FFF2-40B4-BE49-F238E27FC236}">
                <a16:creationId xmlns:a16="http://schemas.microsoft.com/office/drawing/2014/main" id="{A4C3FC1B-B692-43CB-A148-E1C8F5215715}"/>
              </a:ext>
            </a:extLst>
          </p:cNvPr>
          <p:cNvSpPr>
            <a:spLocks noGrp="1"/>
          </p:cNvSpPr>
          <p:nvPr>
            <p:ph type="clipArt" sz="quarter" idx="16" hasCustomPrompt="1"/>
          </p:nvPr>
        </p:nvSpPr>
        <p:spPr>
          <a:xfrm>
            <a:off x="7964424" y="2459736"/>
            <a:ext cx="685800" cy="685800"/>
          </a:xfrm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42" name="Marcador de Posição do Texto 34">
            <a:extLst>
              <a:ext uri="{FF2B5EF4-FFF2-40B4-BE49-F238E27FC236}">
                <a16:creationId xmlns:a16="http://schemas.microsoft.com/office/drawing/2014/main" id="{6F67F147-F73B-41A8-BDE9-C0362A249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216" y="3355848"/>
            <a:ext cx="1645920" cy="310896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43" name="Marcador de Posição do Texto 36">
            <a:extLst>
              <a:ext uri="{FF2B5EF4-FFF2-40B4-BE49-F238E27FC236}">
                <a16:creationId xmlns:a16="http://schemas.microsoft.com/office/drawing/2014/main" id="{05CCB676-6291-4B66-8B0C-D2807FFDC0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43216" y="3721516"/>
            <a:ext cx="1645920" cy="832104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e Imagem Online 28">
            <a:extLst>
              <a:ext uri="{FF2B5EF4-FFF2-40B4-BE49-F238E27FC236}">
                <a16:creationId xmlns:a16="http://schemas.microsoft.com/office/drawing/2014/main" id="{FE385F6E-CA59-470E-B2EE-A9275BD02513}"/>
              </a:ext>
            </a:extLst>
          </p:cNvPr>
          <p:cNvSpPr>
            <a:spLocks noGrp="1"/>
          </p:cNvSpPr>
          <p:nvPr>
            <p:ph type="clipArt" sz="quarter" idx="17" hasCustomPrompt="1"/>
          </p:nvPr>
        </p:nvSpPr>
        <p:spPr>
          <a:xfrm>
            <a:off x="10085832" y="2459736"/>
            <a:ext cx="685800" cy="685800"/>
          </a:xfrm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44" name="Marcador de Posição do Texto 34">
            <a:extLst>
              <a:ext uri="{FF2B5EF4-FFF2-40B4-BE49-F238E27FC236}">
                <a16:creationId xmlns:a16="http://schemas.microsoft.com/office/drawing/2014/main" id="{ED597C6A-309C-4388-AD51-3CA4C7D322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10344" y="3359348"/>
            <a:ext cx="1645920" cy="310896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45" name="Marcador de Posição do Texto 36">
            <a:extLst>
              <a:ext uri="{FF2B5EF4-FFF2-40B4-BE49-F238E27FC236}">
                <a16:creationId xmlns:a16="http://schemas.microsoft.com/office/drawing/2014/main" id="{4FAEDD7A-7EFF-4683-B485-0E7C891E84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10344" y="3721516"/>
            <a:ext cx="1645920" cy="832104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7865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81000"/>
            <a:ext cx="10972800" cy="1325563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grpSp>
        <p:nvGrpSpPr>
          <p:cNvPr id="6" name="Canto Inferior Direito">
            <a:extLst>
              <a:ext uri="{FF2B5EF4-FFF2-40B4-BE49-F238E27FC236}">
                <a16:creationId xmlns:a16="http://schemas.microsoft.com/office/drawing/2014/main" id="{3F4EA131-028B-4E70-968A-F18FD27D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7" name="Gráfico 157">
              <a:extLst>
                <a:ext uri="{FF2B5EF4-FFF2-40B4-BE49-F238E27FC236}">
                  <a16:creationId xmlns:a16="http://schemas.microsoft.com/office/drawing/2014/main" id="{35B6ADC5-2993-4C95-8FC0-E843BACAE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9" name="Forma Livre: Forma 24">
                <a:extLst>
                  <a:ext uri="{FF2B5EF4-FFF2-40B4-BE49-F238E27FC236}">
                    <a16:creationId xmlns:a16="http://schemas.microsoft.com/office/drawing/2014/main" id="{174FA252-C254-4DAB-A71B-2263B4B5F97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0" name="Forma Livre: Forma 25">
                <a:extLst>
                  <a:ext uri="{FF2B5EF4-FFF2-40B4-BE49-F238E27FC236}">
                    <a16:creationId xmlns:a16="http://schemas.microsoft.com/office/drawing/2014/main" id="{B8C83007-5E21-486E-9DBB-38D4DFA65B88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1" name="Forma Livre: Forma 26">
                <a:extLst>
                  <a:ext uri="{FF2B5EF4-FFF2-40B4-BE49-F238E27FC236}">
                    <a16:creationId xmlns:a16="http://schemas.microsoft.com/office/drawing/2014/main" id="{1CA85DBE-60A4-4A34-A031-ED1979A4BEA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2" name="Forma Livre: Forma 30">
                <a:extLst>
                  <a:ext uri="{FF2B5EF4-FFF2-40B4-BE49-F238E27FC236}">
                    <a16:creationId xmlns:a16="http://schemas.microsoft.com/office/drawing/2014/main" id="{4438E01A-3963-4B12-94A1-C68FBA48D5EB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3" name="Forma Livre: Forma 31">
                <a:extLst>
                  <a:ext uri="{FF2B5EF4-FFF2-40B4-BE49-F238E27FC236}">
                    <a16:creationId xmlns:a16="http://schemas.microsoft.com/office/drawing/2014/main" id="{0EDE04B1-4206-4F98-AD4E-C7F4E612668C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4" name="Forma Livre: Forma 32">
                <a:extLst>
                  <a:ext uri="{FF2B5EF4-FFF2-40B4-BE49-F238E27FC236}">
                    <a16:creationId xmlns:a16="http://schemas.microsoft.com/office/drawing/2014/main" id="{13D5B5F8-89AD-4F43-BD6E-2066CC4A486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5" name="Forma Livre: Forma 36">
                <a:extLst>
                  <a:ext uri="{FF2B5EF4-FFF2-40B4-BE49-F238E27FC236}">
                    <a16:creationId xmlns:a16="http://schemas.microsoft.com/office/drawing/2014/main" id="{3F74D39B-7972-40FC-B9BA-41B1C9C31C4C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</p:grpSp>
        <p:sp>
          <p:nvSpPr>
            <p:cNvPr id="8" name="Forma Livre: Forma 23">
              <a:extLst>
                <a:ext uri="{FF2B5EF4-FFF2-40B4-BE49-F238E27FC236}">
                  <a16:creationId xmlns:a16="http://schemas.microsoft.com/office/drawing/2014/main" id="{85043687-D36C-4351-BB73-5FD8143B1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pt-PT" noProof="0"/>
            </a:p>
          </p:txBody>
        </p:sp>
      </p:grp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63BA1E84-270B-4FFF-AE2D-1118555EA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200" y="3492029"/>
            <a:ext cx="1045824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F276568E-688A-4E48-A2E2-309074BB84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2331720"/>
            <a:ext cx="2286000" cy="45720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2" name="Marcador de Posição do Texto 18">
            <a:extLst>
              <a:ext uri="{FF2B5EF4-FFF2-40B4-BE49-F238E27FC236}">
                <a16:creationId xmlns:a16="http://schemas.microsoft.com/office/drawing/2014/main" id="{F7B45EFE-7518-4339-BC12-BDB6AE6B45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6048" y="2331720"/>
            <a:ext cx="2286000" cy="45720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90914F75-CCEE-4A83-B123-C63AEE5591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1704" y="2331720"/>
            <a:ext cx="2286000" cy="45720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o Texto 20">
            <a:extLst>
              <a:ext uri="{FF2B5EF4-FFF2-40B4-BE49-F238E27FC236}">
                <a16:creationId xmlns:a16="http://schemas.microsoft.com/office/drawing/2014/main" id="{9F457D21-9E5C-42C3-B963-EB5C573E47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848" y="2825496"/>
            <a:ext cx="1828800" cy="310896"/>
          </a:xfrm>
        </p:spPr>
        <p:txBody>
          <a:bodyPr rtlCol="0" anchor="ctr" anchorCtr="1">
            <a:no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PT" noProof="0"/>
              <a:t>CLIQUE PARA ADICIONAR O TÍTULO</a:t>
            </a:r>
          </a:p>
        </p:txBody>
      </p:sp>
      <p:sp>
        <p:nvSpPr>
          <p:cNvPr id="23" name="Marcador de Posição do Texto 20">
            <a:extLst>
              <a:ext uri="{FF2B5EF4-FFF2-40B4-BE49-F238E27FC236}">
                <a16:creationId xmlns:a16="http://schemas.microsoft.com/office/drawing/2014/main" id="{85718815-3BB8-4E88-99D1-02A1711B5F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5504" y="2816352"/>
            <a:ext cx="1828800" cy="310896"/>
          </a:xfrm>
        </p:spPr>
        <p:txBody>
          <a:bodyPr rtlCol="0" anchor="ctr" anchorCtr="1">
            <a:noAutofit/>
          </a:bodyPr>
          <a:lstStyle>
            <a:lvl1pPr marL="0" indent="0" algn="ct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PT" noProof="0"/>
              <a:t>CLIQUE PARA ADICIONAR O TÍTULO</a:t>
            </a:r>
          </a:p>
        </p:txBody>
      </p:sp>
      <p:sp>
        <p:nvSpPr>
          <p:cNvPr id="25" name="Marcador de Posição do Texto 20">
            <a:extLst>
              <a:ext uri="{FF2B5EF4-FFF2-40B4-BE49-F238E27FC236}">
                <a16:creationId xmlns:a16="http://schemas.microsoft.com/office/drawing/2014/main" id="{A2791BA3-A25E-47AA-BE4F-061E39494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81160" y="2825496"/>
            <a:ext cx="1828800" cy="310896"/>
          </a:xfrm>
        </p:spPr>
        <p:txBody>
          <a:bodyPr rtlCol="0" anchor="ctr" anchorCtr="1">
            <a:noAutofit/>
          </a:bodyPr>
          <a:lstStyle>
            <a:lvl1pPr marL="0" indent="0" algn="ctr"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PT" noProof="0"/>
              <a:t>CLIQUE PARA ADICIONAR O TÍTULO</a:t>
            </a:r>
          </a:p>
        </p:txBody>
      </p:sp>
      <p:sp>
        <p:nvSpPr>
          <p:cNvPr id="27" name="Marcador de Posição do Texto 20">
            <a:extLst>
              <a:ext uri="{FF2B5EF4-FFF2-40B4-BE49-F238E27FC236}">
                <a16:creationId xmlns:a16="http://schemas.microsoft.com/office/drawing/2014/main" id="{A7F9C1F7-7C6C-4753-971D-57FC507D0C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27248" y="3895344"/>
            <a:ext cx="1828800" cy="310896"/>
          </a:xfrm>
        </p:spPr>
        <p:txBody>
          <a:bodyPr rtlCol="0" anchor="ctr" anchorCtr="1">
            <a:no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PT" noProof="0"/>
              <a:t>CLIQUE PARA ADICIONAR O TÍTULO</a:t>
            </a:r>
          </a:p>
        </p:txBody>
      </p:sp>
      <p:sp>
        <p:nvSpPr>
          <p:cNvPr id="29" name="Marcador de Posição do Texto 20">
            <a:extLst>
              <a:ext uri="{FF2B5EF4-FFF2-40B4-BE49-F238E27FC236}">
                <a16:creationId xmlns:a16="http://schemas.microsoft.com/office/drawing/2014/main" id="{25B6F234-5859-479D-A644-428DF67067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32904" y="3895344"/>
            <a:ext cx="1828800" cy="310896"/>
          </a:xfrm>
        </p:spPr>
        <p:txBody>
          <a:bodyPr rtlCol="0" anchor="ctr" anchorCtr="1">
            <a:noAutofit/>
          </a:bodyPr>
          <a:lstStyle>
            <a:lvl1pPr marL="0" indent="0" algn="ctr">
              <a:buNone/>
              <a:defRPr sz="14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PT" noProof="0"/>
              <a:t>CLIQUE PARA ADICIONAR O TÍTULO</a:t>
            </a:r>
          </a:p>
        </p:txBody>
      </p:sp>
      <p:sp>
        <p:nvSpPr>
          <p:cNvPr id="26" name="Marcador de Posição do Texto 18">
            <a:extLst>
              <a:ext uri="{FF2B5EF4-FFF2-40B4-BE49-F238E27FC236}">
                <a16:creationId xmlns:a16="http://schemas.microsoft.com/office/drawing/2014/main" id="{241AC019-59F4-46A4-A11D-8961BADF3B9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98648" y="4206240"/>
            <a:ext cx="2286000" cy="45720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8">
            <a:extLst>
              <a:ext uri="{FF2B5EF4-FFF2-40B4-BE49-F238E27FC236}">
                <a16:creationId xmlns:a16="http://schemas.microsoft.com/office/drawing/2014/main" id="{BDB73453-5E3B-4D0C-A15D-1D4D97053A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86016" y="4206240"/>
            <a:ext cx="2286000" cy="45720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6723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4448" y="365125"/>
            <a:ext cx="8353426" cy="1325563"/>
          </a:xfrm>
        </p:spPr>
        <p:txBody>
          <a:bodyPr rtlCol="0">
            <a:normAutofit/>
          </a:bodyPr>
          <a:lstStyle>
            <a:lvl1pPr>
              <a:defRPr sz="3000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9D9DEB19-D619-47AB-BE94-FA3DDA4600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4952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4448" y="1681163"/>
            <a:ext cx="3483864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1600" b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84448" y="2505075"/>
            <a:ext cx="3483864" cy="3474720"/>
          </a:xfrm>
        </p:spPr>
        <p:txBody>
          <a:bodyPr rtlCol="0">
            <a:norm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543800" y="1681163"/>
            <a:ext cx="3483864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1600" b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543800" y="2505075"/>
            <a:ext cx="3483864" cy="3474720"/>
          </a:xfrm>
        </p:spPr>
        <p:txBody>
          <a:bodyPr rtlCol="0">
            <a:norm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12" name="Canto Inferior Direito">
            <a:extLst>
              <a:ext uri="{FF2B5EF4-FFF2-40B4-BE49-F238E27FC236}">
                <a16:creationId xmlns:a16="http://schemas.microsoft.com/office/drawing/2014/main" id="{1667A1E8-3018-4001-B0FE-0B4326132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13" name="Gráfico 157">
              <a:extLst>
                <a:ext uri="{FF2B5EF4-FFF2-40B4-BE49-F238E27FC236}">
                  <a16:creationId xmlns:a16="http://schemas.microsoft.com/office/drawing/2014/main" id="{5AFF63E6-DC17-46C3-B823-1137AE86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5" name="Forma Livre: Forma 24">
                <a:extLst>
                  <a:ext uri="{FF2B5EF4-FFF2-40B4-BE49-F238E27FC236}">
                    <a16:creationId xmlns:a16="http://schemas.microsoft.com/office/drawing/2014/main" id="{337E26D2-F396-484E-B772-EDD11744E222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6" name="Forma Livre: Forma 25">
                <a:extLst>
                  <a:ext uri="{FF2B5EF4-FFF2-40B4-BE49-F238E27FC236}">
                    <a16:creationId xmlns:a16="http://schemas.microsoft.com/office/drawing/2014/main" id="{7BD51612-9C68-492F-8EDA-AC9CD665B42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7" name="Forma Livre: Forma 26">
                <a:extLst>
                  <a:ext uri="{FF2B5EF4-FFF2-40B4-BE49-F238E27FC236}">
                    <a16:creationId xmlns:a16="http://schemas.microsoft.com/office/drawing/2014/main" id="{E200DEED-F771-4E37-B642-842E84B1043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8" name="Forma Livre: Forma 30">
                <a:extLst>
                  <a:ext uri="{FF2B5EF4-FFF2-40B4-BE49-F238E27FC236}">
                    <a16:creationId xmlns:a16="http://schemas.microsoft.com/office/drawing/2014/main" id="{9BBD781A-81EA-4C52-B45D-365CF3F5138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9" name="Forma Livre: Forma 31">
                <a:extLst>
                  <a:ext uri="{FF2B5EF4-FFF2-40B4-BE49-F238E27FC236}">
                    <a16:creationId xmlns:a16="http://schemas.microsoft.com/office/drawing/2014/main" id="{731704AC-9126-464E-93BF-913A8724D55E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20" name="Forma Livre: Forma 32">
                <a:extLst>
                  <a:ext uri="{FF2B5EF4-FFF2-40B4-BE49-F238E27FC236}">
                    <a16:creationId xmlns:a16="http://schemas.microsoft.com/office/drawing/2014/main" id="{E9C4B9D4-017F-48C9-83EE-067D4C23D56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21" name="Forma Livre: Forma 36">
                <a:extLst>
                  <a:ext uri="{FF2B5EF4-FFF2-40B4-BE49-F238E27FC236}">
                    <a16:creationId xmlns:a16="http://schemas.microsoft.com/office/drawing/2014/main" id="{A2549C88-4C09-431B-A746-6BB8F330F56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</p:grpSp>
        <p:sp>
          <p:nvSpPr>
            <p:cNvPr id="14" name="Forma Livre: Forma 23">
              <a:extLst>
                <a:ext uri="{FF2B5EF4-FFF2-40B4-BE49-F238E27FC236}">
                  <a16:creationId xmlns:a16="http://schemas.microsoft.com/office/drawing/2014/main" id="{B09360BE-E702-4312-BDC3-0EE6422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30378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8353426" cy="1325563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82963" y="1681163"/>
            <a:ext cx="25146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1600" b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82963" y="2505075"/>
            <a:ext cx="2514600" cy="3474720"/>
          </a:xfrm>
        </p:spPr>
        <p:txBody>
          <a:bodyPr rtlCol="0">
            <a:norm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0156" y="1681163"/>
            <a:ext cx="25146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1600" b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4125" y="2505075"/>
            <a:ext cx="2514600" cy="3474720"/>
          </a:xfrm>
        </p:spPr>
        <p:txBody>
          <a:bodyPr rtlCol="0">
            <a:norm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o Texto 4">
            <a:extLst>
              <a:ext uri="{FF2B5EF4-FFF2-40B4-BE49-F238E27FC236}">
                <a16:creationId xmlns:a16="http://schemas.microsoft.com/office/drawing/2014/main" id="{D05BF5CB-E607-49B6-8E54-0228DEF8D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77350" y="1700213"/>
            <a:ext cx="25146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1600" b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e Conteúdo 5">
            <a:extLst>
              <a:ext uri="{FF2B5EF4-FFF2-40B4-BE49-F238E27FC236}">
                <a16:creationId xmlns:a16="http://schemas.microsoft.com/office/drawing/2014/main" id="{24901FC4-51BF-47FB-B851-F155DE9683E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277350" y="2524125"/>
            <a:ext cx="2514600" cy="3474720"/>
          </a:xfrm>
        </p:spPr>
        <p:txBody>
          <a:bodyPr rtlCol="0">
            <a:norm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14" name="Superior Direito">
            <a:extLst>
              <a:ext uri="{FF2B5EF4-FFF2-40B4-BE49-F238E27FC236}">
                <a16:creationId xmlns:a16="http://schemas.microsoft.com/office/drawing/2014/main" id="{5AFEAD74-7425-4451-A543-90F45CAA4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1"/>
            <a:ext cx="3877660" cy="5906585"/>
            <a:chOff x="10849" y="-3086"/>
            <a:chExt cx="2198951" cy="3349518"/>
          </a:xfrm>
        </p:grpSpPr>
        <p:sp>
          <p:nvSpPr>
            <p:cNvPr id="15" name="Forma Livre: Forma 9">
              <a:extLst>
                <a:ext uri="{FF2B5EF4-FFF2-40B4-BE49-F238E27FC236}">
                  <a16:creationId xmlns:a16="http://schemas.microsoft.com/office/drawing/2014/main" id="{A0739BDD-AE24-4A98-99C5-D6619F67A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orma Livre: Forma 10">
              <a:extLst>
                <a:ext uri="{FF2B5EF4-FFF2-40B4-BE49-F238E27FC236}">
                  <a16:creationId xmlns:a16="http://schemas.microsoft.com/office/drawing/2014/main" id="{FEFC06E6-3363-4CDB-B79D-CCF531848BB5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7" name="Forma Livre: Forma 11">
              <a:extLst>
                <a:ext uri="{FF2B5EF4-FFF2-40B4-BE49-F238E27FC236}">
                  <a16:creationId xmlns:a16="http://schemas.microsoft.com/office/drawing/2014/main" id="{B90FB7A8-0E58-4D7D-A300-987F589B44E2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8" name="Forma Livre: Forma 12">
              <a:extLst>
                <a:ext uri="{FF2B5EF4-FFF2-40B4-BE49-F238E27FC236}">
                  <a16:creationId xmlns:a16="http://schemas.microsoft.com/office/drawing/2014/main" id="{36269E94-7431-4473-8972-931287C80A4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9" name="Forma Livre: Forma 13">
              <a:extLst>
                <a:ext uri="{FF2B5EF4-FFF2-40B4-BE49-F238E27FC236}">
                  <a16:creationId xmlns:a16="http://schemas.microsoft.com/office/drawing/2014/main" id="{808D1C61-DD5B-416A-9D5F-C40FD97783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0" name="Forma Livre: Forma 14">
              <a:extLst>
                <a:ext uri="{FF2B5EF4-FFF2-40B4-BE49-F238E27FC236}">
                  <a16:creationId xmlns:a16="http://schemas.microsoft.com/office/drawing/2014/main" id="{94CB37AC-18BA-4C73-AE9D-1EAFBF960AED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1" name="Forma Livre: Forma 15">
              <a:extLst>
                <a:ext uri="{FF2B5EF4-FFF2-40B4-BE49-F238E27FC236}">
                  <a16:creationId xmlns:a16="http://schemas.microsoft.com/office/drawing/2014/main" id="{25C8DE62-8360-46F6-B646-7EB8E119A2D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2" name="Forma Livre: Forma 16">
              <a:extLst>
                <a:ext uri="{FF2B5EF4-FFF2-40B4-BE49-F238E27FC236}">
                  <a16:creationId xmlns:a16="http://schemas.microsoft.com/office/drawing/2014/main" id="{57E333B6-C870-4773-862B-65B9C65AF1ED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166282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8272" y="401416"/>
            <a:ext cx="4572000" cy="1325563"/>
          </a:xfrm>
        </p:spPr>
        <p:txBody>
          <a:bodyPr rtlCol="0" anchor="b" anchorCtr="0">
            <a:normAutofit/>
          </a:bodyPr>
          <a:lstStyle>
            <a:lvl1pPr>
              <a:defRPr sz="3000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33713A46-E629-418A-9E89-B20468B63A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59936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6" name="Marcador de Posição da Imagem 6">
            <a:extLst>
              <a:ext uri="{FF2B5EF4-FFF2-40B4-BE49-F238E27FC236}">
                <a16:creationId xmlns:a16="http://schemas.microsoft.com/office/drawing/2014/main" id="{87019F04-21A7-41F6-B916-F4F94E744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48256" y="1412748"/>
            <a:ext cx="4041648" cy="4032504"/>
          </a:xfrm>
          <a:solidFill>
            <a:schemeClr val="accent5"/>
          </a:solidFill>
          <a:ln w="101600">
            <a:solidFill>
              <a:schemeClr val="bg1"/>
            </a:solidFill>
          </a:ln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48272" y="2084832"/>
            <a:ext cx="4572000" cy="4134993"/>
          </a:xfrm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600"/>
            </a:lvl1pPr>
            <a:lvl2pPr marL="457200" indent="0">
              <a:lnSpc>
                <a:spcPts val="2200"/>
              </a:lnSpc>
              <a:buNone/>
              <a:defRPr sz="1600"/>
            </a:lvl2pPr>
            <a:lvl3pPr marL="914400" indent="0">
              <a:lnSpc>
                <a:spcPts val="2200"/>
              </a:lnSpc>
              <a:buNone/>
              <a:defRPr sz="1600"/>
            </a:lvl3pPr>
            <a:lvl4pPr marL="1371600" indent="0">
              <a:lnSpc>
                <a:spcPts val="2200"/>
              </a:lnSpc>
              <a:buNone/>
              <a:defRPr sz="1600"/>
            </a:lvl4pPr>
            <a:lvl5pPr marL="1828800" indent="0">
              <a:lnSpc>
                <a:spcPts val="2200"/>
              </a:lnSpc>
              <a:buNone/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0" name="Marcador de Posição da Data 6">
            <a:extLst>
              <a:ext uri="{FF2B5EF4-FFF2-40B4-BE49-F238E27FC236}">
                <a16:creationId xmlns:a16="http://schemas.microsoft.com/office/drawing/2014/main" id="{60A5D944-41DB-4CFC-97C1-6C7FF8D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1" name="Marcador de Posição do Rodapé 7">
            <a:extLst>
              <a:ext uri="{FF2B5EF4-FFF2-40B4-BE49-F238E27FC236}">
                <a16:creationId xmlns:a16="http://schemas.microsoft.com/office/drawing/2014/main" id="{C52FEBB2-7D11-41E4-8284-A3119240C7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8">
            <a:extLst>
              <a:ext uri="{FF2B5EF4-FFF2-40B4-BE49-F238E27FC236}">
                <a16:creationId xmlns:a16="http://schemas.microsoft.com/office/drawing/2014/main" id="{7D4BD90C-0DE3-488B-B828-BDBF5717EA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41581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2606040"/>
            <a:ext cx="3924300" cy="1325563"/>
          </a:xfrm>
        </p:spPr>
        <p:txBody>
          <a:bodyPr rtlCol="0">
            <a:noAutofit/>
          </a:bodyPr>
          <a:lstStyle>
            <a:lvl1pPr>
              <a:defRPr sz="3600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1248" y="4105656"/>
            <a:ext cx="2552700" cy="2066071"/>
          </a:xfrm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600"/>
            </a:lvl1pPr>
            <a:lvl2pPr marL="457200" indent="0">
              <a:lnSpc>
                <a:spcPts val="2200"/>
              </a:lnSpc>
              <a:buNone/>
              <a:defRPr sz="1600"/>
            </a:lvl2pPr>
            <a:lvl3pPr marL="914400" indent="0">
              <a:lnSpc>
                <a:spcPts val="2200"/>
              </a:lnSpc>
              <a:buNone/>
              <a:defRPr sz="1600"/>
            </a:lvl3pPr>
            <a:lvl4pPr marL="1371600" indent="0">
              <a:lnSpc>
                <a:spcPts val="2200"/>
              </a:lnSpc>
              <a:buNone/>
              <a:defRPr sz="1600"/>
            </a:lvl4pPr>
            <a:lvl5pPr marL="1828800" indent="0">
              <a:lnSpc>
                <a:spcPts val="2200"/>
              </a:lnSpc>
              <a:buNone/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6">
            <a:extLst>
              <a:ext uri="{FF2B5EF4-FFF2-40B4-BE49-F238E27FC236}">
                <a16:creationId xmlns:a16="http://schemas.microsoft.com/office/drawing/2014/main" id="{8B39AA2A-DA2A-4F98-A265-15F8F0D8D45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41248" y="6356350"/>
            <a:ext cx="1828800" cy="365125"/>
          </a:xfr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13" name="Marcador de Posição do Rodapé 7">
            <a:extLst>
              <a:ext uri="{FF2B5EF4-FFF2-40B4-BE49-F238E27FC236}">
                <a16:creationId xmlns:a16="http://schemas.microsoft.com/office/drawing/2014/main" id="{D4140094-ECC6-407A-A2FF-98257769FD7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57232" y="6356350"/>
            <a:ext cx="274320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a Imagem 6">
            <a:extLst>
              <a:ext uri="{FF2B5EF4-FFF2-40B4-BE49-F238E27FC236}">
                <a16:creationId xmlns:a16="http://schemas.microsoft.com/office/drawing/2014/main" id="{87019F04-21A7-41F6-B916-F4F94E744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952" y="0"/>
            <a:ext cx="6099048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56CC7D2E-562C-4512-9957-8C1B0A06F6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grpSp>
        <p:nvGrpSpPr>
          <p:cNvPr id="14" name="Superior Direito">
            <a:extLst>
              <a:ext uri="{FF2B5EF4-FFF2-40B4-BE49-F238E27FC236}">
                <a16:creationId xmlns:a16="http://schemas.microsoft.com/office/drawing/2014/main" id="{7DCF5A23-16BE-4FF7-8562-4B9CD64FB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50" y="-1"/>
            <a:ext cx="2768446" cy="4486275"/>
            <a:chOff x="10849" y="-3086"/>
            <a:chExt cx="2198951" cy="3349518"/>
          </a:xfrm>
        </p:grpSpPr>
        <p:sp>
          <p:nvSpPr>
            <p:cNvPr id="15" name="Forma Livre: Forma 9">
              <a:extLst>
                <a:ext uri="{FF2B5EF4-FFF2-40B4-BE49-F238E27FC236}">
                  <a16:creationId xmlns:a16="http://schemas.microsoft.com/office/drawing/2014/main" id="{930E8856-48C1-4FFD-9BC1-360BCDEC0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orma Livre: Forma 10">
              <a:extLst>
                <a:ext uri="{FF2B5EF4-FFF2-40B4-BE49-F238E27FC236}">
                  <a16:creationId xmlns:a16="http://schemas.microsoft.com/office/drawing/2014/main" id="{0950DAF3-AE2C-43D7-884D-F377394DBC5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7" name="Forma Livre: Forma 11">
              <a:extLst>
                <a:ext uri="{FF2B5EF4-FFF2-40B4-BE49-F238E27FC236}">
                  <a16:creationId xmlns:a16="http://schemas.microsoft.com/office/drawing/2014/main" id="{49552E91-169E-43A2-8337-361B09B2ECE1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8" name="Forma Livre: Forma 12">
              <a:extLst>
                <a:ext uri="{FF2B5EF4-FFF2-40B4-BE49-F238E27FC236}">
                  <a16:creationId xmlns:a16="http://schemas.microsoft.com/office/drawing/2014/main" id="{4F38336D-53FF-4098-A32C-E01EF18D47C5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9" name="Forma Livre: Forma 13">
              <a:extLst>
                <a:ext uri="{FF2B5EF4-FFF2-40B4-BE49-F238E27FC236}">
                  <a16:creationId xmlns:a16="http://schemas.microsoft.com/office/drawing/2014/main" id="{C78446BA-74A6-401A-BC2F-8B0BB17F7E1D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0" name="Forma Livre: Forma 14">
              <a:extLst>
                <a:ext uri="{FF2B5EF4-FFF2-40B4-BE49-F238E27FC236}">
                  <a16:creationId xmlns:a16="http://schemas.microsoft.com/office/drawing/2014/main" id="{3C401887-78BB-448B-80F1-C8D99C8F25B4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1" name="Forma Livre: Forma 15">
              <a:extLst>
                <a:ext uri="{FF2B5EF4-FFF2-40B4-BE49-F238E27FC236}">
                  <a16:creationId xmlns:a16="http://schemas.microsoft.com/office/drawing/2014/main" id="{44DEADB1-ECC3-4C91-8A42-4B8440DEA49B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2" name="Forma Livre: Forma 16">
              <a:extLst>
                <a:ext uri="{FF2B5EF4-FFF2-40B4-BE49-F238E27FC236}">
                  <a16:creationId xmlns:a16="http://schemas.microsoft.com/office/drawing/2014/main" id="{47CC59C4-2B0F-4C73-ABC9-BB2A900B44A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59231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9C39E44-C8F5-4FD0-8345-FA295CEA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8B0A9B-526A-4C0F-9112-3130C41A5DD8}"/>
              </a:ext>
            </a:extLst>
          </p:cNvPr>
          <p:cNvSpPr/>
          <p:nvPr userDrawn="1"/>
        </p:nvSpPr>
        <p:spPr>
          <a:xfrm>
            <a:off x="0" y="7628569"/>
            <a:ext cx="4038600" cy="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60B472D-4A4C-4AF9-86F1-E43C02D1B18D}"/>
              </a:ext>
            </a:extLst>
          </p:cNvPr>
          <p:cNvSpPr/>
          <p:nvPr userDrawn="1"/>
        </p:nvSpPr>
        <p:spPr>
          <a:xfrm>
            <a:off x="4044950" y="7628569"/>
            <a:ext cx="4038600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5B530FA-24B1-40EC-A3FE-19C912C40F2C}"/>
              </a:ext>
            </a:extLst>
          </p:cNvPr>
          <p:cNvSpPr/>
          <p:nvPr userDrawn="1"/>
        </p:nvSpPr>
        <p:spPr>
          <a:xfrm>
            <a:off x="8115300" y="7628569"/>
            <a:ext cx="4038600" cy="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D39AFF2-4D18-4B42-A6B8-58FABF72093B}"/>
              </a:ext>
            </a:extLst>
          </p:cNvPr>
          <p:cNvSpPr/>
          <p:nvPr userDrawn="1"/>
        </p:nvSpPr>
        <p:spPr>
          <a:xfrm>
            <a:off x="0" y="-990138"/>
            <a:ext cx="3047999" cy="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4E7FA2-CE13-4C5E-96C1-770D8B206A7A}"/>
              </a:ext>
            </a:extLst>
          </p:cNvPr>
          <p:cNvSpPr/>
          <p:nvPr userDrawn="1"/>
        </p:nvSpPr>
        <p:spPr>
          <a:xfrm>
            <a:off x="3048001" y="-984316"/>
            <a:ext cx="30479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7F1754-1A1C-4B4B-96CE-B31AB810622B}"/>
              </a:ext>
            </a:extLst>
          </p:cNvPr>
          <p:cNvSpPr/>
          <p:nvPr userDrawn="1"/>
        </p:nvSpPr>
        <p:spPr>
          <a:xfrm>
            <a:off x="6096000" y="-990138"/>
            <a:ext cx="3047999" cy="16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CA747AC-FBCD-401F-85D9-F585917BEF6B}"/>
              </a:ext>
            </a:extLst>
          </p:cNvPr>
          <p:cNvSpPr/>
          <p:nvPr userDrawn="1"/>
        </p:nvSpPr>
        <p:spPr>
          <a:xfrm>
            <a:off x="9143999" y="-989389"/>
            <a:ext cx="30479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2943841-AE0F-41C9-97CC-D11B024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perior Direito">
            <a:extLst>
              <a:ext uri="{FF2B5EF4-FFF2-40B4-BE49-F238E27FC236}">
                <a16:creationId xmlns:a16="http://schemas.microsoft.com/office/drawing/2014/main" id="{BACCE7B0-8D06-4252-8429-A339167D2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1975339" y="2702248"/>
            <a:ext cx="2062373" cy="4155752"/>
            <a:chOff x="10849" y="15178"/>
            <a:chExt cx="2198951" cy="3331254"/>
          </a:xfrm>
        </p:grpSpPr>
        <p:sp>
          <p:nvSpPr>
            <p:cNvPr id="12" name="Forma Livre: Forma 10">
              <a:extLst>
                <a:ext uri="{FF2B5EF4-FFF2-40B4-BE49-F238E27FC236}">
                  <a16:creationId xmlns:a16="http://schemas.microsoft.com/office/drawing/2014/main" id="{23D7796B-4F31-43D2-9935-135F7251B35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1">
              <a:extLst>
                <a:ext uri="{FF2B5EF4-FFF2-40B4-BE49-F238E27FC236}">
                  <a16:creationId xmlns:a16="http://schemas.microsoft.com/office/drawing/2014/main" id="{023B3E92-CF7A-41F8-A5D4-FDD8C26708D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4" name="Forma Livre: Forma 12">
              <a:extLst>
                <a:ext uri="{FF2B5EF4-FFF2-40B4-BE49-F238E27FC236}">
                  <a16:creationId xmlns:a16="http://schemas.microsoft.com/office/drawing/2014/main" id="{2194F273-6079-4D58-A510-0EBF4227520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5" name="Forma Livre: Forma 13">
              <a:extLst>
                <a:ext uri="{FF2B5EF4-FFF2-40B4-BE49-F238E27FC236}">
                  <a16:creationId xmlns:a16="http://schemas.microsoft.com/office/drawing/2014/main" id="{AEC3FE6A-D4E9-4F9B-B689-9C5BF9326B6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6" name="Forma Livre: Forma 14">
              <a:extLst>
                <a:ext uri="{FF2B5EF4-FFF2-40B4-BE49-F238E27FC236}">
                  <a16:creationId xmlns:a16="http://schemas.microsoft.com/office/drawing/2014/main" id="{B52D8E87-7BE8-4B9B-B18D-68C99705EECD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7" name="Forma Livre: Forma 15">
              <a:extLst>
                <a:ext uri="{FF2B5EF4-FFF2-40B4-BE49-F238E27FC236}">
                  <a16:creationId xmlns:a16="http://schemas.microsoft.com/office/drawing/2014/main" id="{6958AF13-A360-492B-8F33-E0608A11E67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8" name="Forma Livre: Forma 16">
              <a:extLst>
                <a:ext uri="{FF2B5EF4-FFF2-40B4-BE49-F238E27FC236}">
                  <a16:creationId xmlns:a16="http://schemas.microsoft.com/office/drawing/2014/main" id="{337AF046-BF07-462B-82F1-2215317CC3A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81000"/>
            <a:ext cx="2552700" cy="1325563"/>
          </a:xfrm>
        </p:spPr>
        <p:txBody>
          <a:bodyPr rtlCol="0">
            <a:noAutofit/>
          </a:bodyPr>
          <a:lstStyle>
            <a:lvl1pPr>
              <a:defRPr sz="3000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1248" y="1789113"/>
            <a:ext cx="2552700" cy="2696918"/>
          </a:xfrm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1pPr>
            <a:lvl2pPr marL="4572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2pPr>
            <a:lvl3pPr marL="9144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3pPr>
            <a:lvl4pPr marL="13716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4pPr>
            <a:lvl5pPr marL="18288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a Data 6">
            <a:extLst>
              <a:ext uri="{FF2B5EF4-FFF2-40B4-BE49-F238E27FC236}">
                <a16:creationId xmlns:a16="http://schemas.microsoft.com/office/drawing/2014/main" id="{A1F8D2B3-30A8-4B83-A5C0-C99EF89342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33713A46-E629-418A-9E89-B20468B63A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35552" y="0"/>
            <a:ext cx="8156448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1027371-9F9C-42B2-9592-42A9839926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0" name="Marcador de Posição do Número do Diapositivo 8">
            <a:extLst>
              <a:ext uri="{FF2B5EF4-FFF2-40B4-BE49-F238E27FC236}">
                <a16:creationId xmlns:a16="http://schemas.microsoft.com/office/drawing/2014/main" id="{AD277C46-5330-47A5-B42E-8A406D226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75446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E093048-98A4-4EE6-A653-11BF380C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81000"/>
            <a:ext cx="4572000" cy="1325563"/>
          </a:xfrm>
        </p:spPr>
        <p:txBody>
          <a:bodyPr rtlCol="0">
            <a:normAutofit/>
          </a:bodyPr>
          <a:lstStyle>
            <a:lvl1pPr>
              <a:defRPr sz="3000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1248" y="1789112"/>
            <a:ext cx="4572000" cy="4166519"/>
          </a:xfrm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600"/>
            </a:lvl1pPr>
            <a:lvl2pPr marL="457200" indent="0">
              <a:lnSpc>
                <a:spcPts val="2200"/>
              </a:lnSpc>
              <a:buNone/>
              <a:defRPr sz="1600"/>
            </a:lvl2pPr>
            <a:lvl3pPr marL="914400" indent="0">
              <a:lnSpc>
                <a:spcPts val="2200"/>
              </a:lnSpc>
              <a:buNone/>
              <a:defRPr sz="1600"/>
            </a:lvl3pPr>
            <a:lvl4pPr marL="1371600" indent="0">
              <a:lnSpc>
                <a:spcPts val="2200"/>
              </a:lnSpc>
              <a:buNone/>
              <a:defRPr sz="1600"/>
            </a:lvl4pPr>
            <a:lvl5pPr marL="1828800" indent="0">
              <a:lnSpc>
                <a:spcPts val="2200"/>
              </a:lnSpc>
              <a:buNone/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4" name="Marcador de Posição da Data 6">
            <a:extLst>
              <a:ext uri="{FF2B5EF4-FFF2-40B4-BE49-F238E27FC236}">
                <a16:creationId xmlns:a16="http://schemas.microsoft.com/office/drawing/2014/main" id="{1717D704-6E87-4C09-AB8E-78E9D5F739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9" name="Marcador de Posição da Imagem 6">
            <a:extLst>
              <a:ext uri="{FF2B5EF4-FFF2-40B4-BE49-F238E27FC236}">
                <a16:creationId xmlns:a16="http://schemas.microsoft.com/office/drawing/2014/main" id="{6445CE96-5361-47BD-A601-9A41E49796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32064" y="0"/>
            <a:ext cx="4059936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3" name="Marcador de Posição da Imagem 6">
            <a:extLst>
              <a:ext uri="{FF2B5EF4-FFF2-40B4-BE49-F238E27FC236}">
                <a16:creationId xmlns:a16="http://schemas.microsoft.com/office/drawing/2014/main" id="{184B2061-5123-4D27-826E-8B5E6F98AA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471" y="1412748"/>
            <a:ext cx="4041648" cy="4032504"/>
          </a:xfrm>
          <a:solidFill>
            <a:schemeClr val="accent5"/>
          </a:solidFill>
          <a:ln w="101600">
            <a:solidFill>
              <a:schemeClr val="bg1"/>
            </a:solidFill>
          </a:ln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5" name="Marcador de Posição do Rodapé 7">
            <a:extLst>
              <a:ext uri="{FF2B5EF4-FFF2-40B4-BE49-F238E27FC236}">
                <a16:creationId xmlns:a16="http://schemas.microsoft.com/office/drawing/2014/main" id="{7235C1BB-4D36-4657-8084-ED52E2DBF3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6" name="Marcador de Posição do Número do Diapositivo 8">
            <a:extLst>
              <a:ext uri="{FF2B5EF4-FFF2-40B4-BE49-F238E27FC236}">
                <a16:creationId xmlns:a16="http://schemas.microsoft.com/office/drawing/2014/main" id="{830BDA30-4954-480D-9CDA-DFEC700B4BA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39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74920"/>
            <a:ext cx="10515600" cy="603504"/>
          </a:xfrm>
        </p:spPr>
        <p:txBody>
          <a:bodyPr rtlCol="0" anchor="b">
            <a:normAutofit/>
          </a:bodyPr>
          <a:lstStyle>
            <a:lvl1pPr algn="ctr">
              <a:defRPr sz="3000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01678D0D-E7C0-4B71-92B6-4809F88B7A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72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5742432"/>
            <a:ext cx="10515600" cy="36576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19" name="Canto Inferior Direito">
            <a:extLst>
              <a:ext uri="{FF2B5EF4-FFF2-40B4-BE49-F238E27FC236}">
                <a16:creationId xmlns:a16="http://schemas.microsoft.com/office/drawing/2014/main" id="{9B4D6141-35CF-451D-BD01-FA735BAA3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20" name="Gráfico 157">
              <a:extLst>
                <a:ext uri="{FF2B5EF4-FFF2-40B4-BE49-F238E27FC236}">
                  <a16:creationId xmlns:a16="http://schemas.microsoft.com/office/drawing/2014/main" id="{B322DFCF-90C7-4DBE-B29A-947503AAD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2" name="Forma Livre: Forma 24">
                <a:extLst>
                  <a:ext uri="{FF2B5EF4-FFF2-40B4-BE49-F238E27FC236}">
                    <a16:creationId xmlns:a16="http://schemas.microsoft.com/office/drawing/2014/main" id="{F48A038F-FA3F-4515-8D04-97EF22E6581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23" name="Forma Livre: Forma 25">
                <a:extLst>
                  <a:ext uri="{FF2B5EF4-FFF2-40B4-BE49-F238E27FC236}">
                    <a16:creationId xmlns:a16="http://schemas.microsoft.com/office/drawing/2014/main" id="{8155636C-869C-4098-B5E6-7A6B4DB8B61D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24" name="Forma Livre: Forma 26">
                <a:extLst>
                  <a:ext uri="{FF2B5EF4-FFF2-40B4-BE49-F238E27FC236}">
                    <a16:creationId xmlns:a16="http://schemas.microsoft.com/office/drawing/2014/main" id="{0E4F1004-DF67-4659-A9F6-7B088CCA24A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25" name="Forma Livre: Forma 30">
                <a:extLst>
                  <a:ext uri="{FF2B5EF4-FFF2-40B4-BE49-F238E27FC236}">
                    <a16:creationId xmlns:a16="http://schemas.microsoft.com/office/drawing/2014/main" id="{DE817514-787F-46B1-BA14-6DC30B01333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26" name="Forma Livre: Forma 31">
                <a:extLst>
                  <a:ext uri="{FF2B5EF4-FFF2-40B4-BE49-F238E27FC236}">
                    <a16:creationId xmlns:a16="http://schemas.microsoft.com/office/drawing/2014/main" id="{19517BB1-651A-4460-87CD-207F8060759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27" name="Forma Livre: Forma 32">
                <a:extLst>
                  <a:ext uri="{FF2B5EF4-FFF2-40B4-BE49-F238E27FC236}">
                    <a16:creationId xmlns:a16="http://schemas.microsoft.com/office/drawing/2014/main" id="{9C651D90-C3D5-4EDB-BE84-CFAF352CB56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28" name="Forma Livre: Forma 36">
                <a:extLst>
                  <a:ext uri="{FF2B5EF4-FFF2-40B4-BE49-F238E27FC236}">
                    <a16:creationId xmlns:a16="http://schemas.microsoft.com/office/drawing/2014/main" id="{DD986C4F-FAF9-4E46-AC0A-06859698AD6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</p:grpSp>
        <p:sp>
          <p:nvSpPr>
            <p:cNvPr id="21" name="Forma Livre: Forma 23">
              <a:extLst>
                <a:ext uri="{FF2B5EF4-FFF2-40B4-BE49-F238E27FC236}">
                  <a16:creationId xmlns:a16="http://schemas.microsoft.com/office/drawing/2014/main" id="{4338AACE-9CB3-4730-AE6B-8898D1E4D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Grá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81000"/>
            <a:ext cx="10972800" cy="1325563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6" name="Canto Inferior Direito">
            <a:extLst>
              <a:ext uri="{FF2B5EF4-FFF2-40B4-BE49-F238E27FC236}">
                <a16:creationId xmlns:a16="http://schemas.microsoft.com/office/drawing/2014/main" id="{3F4EA131-028B-4E70-968A-F18FD27D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7" name="Gráfico 157">
              <a:extLst>
                <a:ext uri="{FF2B5EF4-FFF2-40B4-BE49-F238E27FC236}">
                  <a16:creationId xmlns:a16="http://schemas.microsoft.com/office/drawing/2014/main" id="{35B6ADC5-2993-4C95-8FC0-E843BACAE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9" name="Forma Livre: Forma 24">
                <a:extLst>
                  <a:ext uri="{FF2B5EF4-FFF2-40B4-BE49-F238E27FC236}">
                    <a16:creationId xmlns:a16="http://schemas.microsoft.com/office/drawing/2014/main" id="{174FA252-C254-4DAB-A71B-2263B4B5F97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0" name="Forma Livre: Forma 25">
                <a:extLst>
                  <a:ext uri="{FF2B5EF4-FFF2-40B4-BE49-F238E27FC236}">
                    <a16:creationId xmlns:a16="http://schemas.microsoft.com/office/drawing/2014/main" id="{B8C83007-5E21-486E-9DBB-38D4DFA65B88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1" name="Forma Livre: Forma 26">
                <a:extLst>
                  <a:ext uri="{FF2B5EF4-FFF2-40B4-BE49-F238E27FC236}">
                    <a16:creationId xmlns:a16="http://schemas.microsoft.com/office/drawing/2014/main" id="{1CA85DBE-60A4-4A34-A031-ED1979A4BEA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2" name="Forma Livre: Forma 30">
                <a:extLst>
                  <a:ext uri="{FF2B5EF4-FFF2-40B4-BE49-F238E27FC236}">
                    <a16:creationId xmlns:a16="http://schemas.microsoft.com/office/drawing/2014/main" id="{4438E01A-3963-4B12-94A1-C68FBA48D5EB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3" name="Forma Livre: Forma 31">
                <a:extLst>
                  <a:ext uri="{FF2B5EF4-FFF2-40B4-BE49-F238E27FC236}">
                    <a16:creationId xmlns:a16="http://schemas.microsoft.com/office/drawing/2014/main" id="{0EDE04B1-4206-4F98-AD4E-C7F4E612668C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4" name="Forma Livre: Forma 32">
                <a:extLst>
                  <a:ext uri="{FF2B5EF4-FFF2-40B4-BE49-F238E27FC236}">
                    <a16:creationId xmlns:a16="http://schemas.microsoft.com/office/drawing/2014/main" id="{13D5B5F8-89AD-4F43-BD6E-2066CC4A486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5" name="Forma Livre: Forma 36">
                <a:extLst>
                  <a:ext uri="{FF2B5EF4-FFF2-40B4-BE49-F238E27FC236}">
                    <a16:creationId xmlns:a16="http://schemas.microsoft.com/office/drawing/2014/main" id="{3F74D39B-7972-40FC-B9BA-41B1C9C31C4C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</p:grpSp>
        <p:sp>
          <p:nvSpPr>
            <p:cNvPr id="8" name="Forma Livre: Forma 23">
              <a:extLst>
                <a:ext uri="{FF2B5EF4-FFF2-40B4-BE49-F238E27FC236}">
                  <a16:creationId xmlns:a16="http://schemas.microsoft.com/office/drawing/2014/main" id="{85043687-D36C-4351-BB73-5FD8143B1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pt-PT" noProof="0"/>
            </a:p>
          </p:txBody>
        </p:sp>
      </p:grp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FE96B313-012D-4870-B065-8F7E74251B2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8964" y="1829525"/>
            <a:ext cx="10505786" cy="433791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81000"/>
            <a:ext cx="10972800" cy="1325563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6" name="Canto Inferior Direito">
            <a:extLst>
              <a:ext uri="{FF2B5EF4-FFF2-40B4-BE49-F238E27FC236}">
                <a16:creationId xmlns:a16="http://schemas.microsoft.com/office/drawing/2014/main" id="{3F4EA131-028B-4E70-968A-F18FD27D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3448" y="3278144"/>
            <a:ext cx="4211600" cy="3581399"/>
            <a:chOff x="7980400" y="3276601"/>
            <a:chExt cx="4211600" cy="3581399"/>
          </a:xfrm>
        </p:grpSpPr>
        <p:grpSp>
          <p:nvGrpSpPr>
            <p:cNvPr id="7" name="Gráfico 157">
              <a:extLst>
                <a:ext uri="{FF2B5EF4-FFF2-40B4-BE49-F238E27FC236}">
                  <a16:creationId xmlns:a16="http://schemas.microsoft.com/office/drawing/2014/main" id="{35B6ADC5-2993-4C95-8FC0-E843BACAE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9" name="Forma Livre: Forma 24">
                <a:extLst>
                  <a:ext uri="{FF2B5EF4-FFF2-40B4-BE49-F238E27FC236}">
                    <a16:creationId xmlns:a16="http://schemas.microsoft.com/office/drawing/2014/main" id="{174FA252-C254-4DAB-A71B-2263B4B5F97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0" name="Forma Livre: Forma 25">
                <a:extLst>
                  <a:ext uri="{FF2B5EF4-FFF2-40B4-BE49-F238E27FC236}">
                    <a16:creationId xmlns:a16="http://schemas.microsoft.com/office/drawing/2014/main" id="{B8C83007-5E21-486E-9DBB-38D4DFA65B88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1" name="Forma Livre: Forma 26">
                <a:extLst>
                  <a:ext uri="{FF2B5EF4-FFF2-40B4-BE49-F238E27FC236}">
                    <a16:creationId xmlns:a16="http://schemas.microsoft.com/office/drawing/2014/main" id="{1CA85DBE-60A4-4A34-A031-ED1979A4BEA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2" name="Forma Livre: Forma 30">
                <a:extLst>
                  <a:ext uri="{FF2B5EF4-FFF2-40B4-BE49-F238E27FC236}">
                    <a16:creationId xmlns:a16="http://schemas.microsoft.com/office/drawing/2014/main" id="{4438E01A-3963-4B12-94A1-C68FBA48D5EB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3" name="Forma Livre: Forma 31">
                <a:extLst>
                  <a:ext uri="{FF2B5EF4-FFF2-40B4-BE49-F238E27FC236}">
                    <a16:creationId xmlns:a16="http://schemas.microsoft.com/office/drawing/2014/main" id="{0EDE04B1-4206-4F98-AD4E-C7F4E612668C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4" name="Forma Livre: Forma 32">
                <a:extLst>
                  <a:ext uri="{FF2B5EF4-FFF2-40B4-BE49-F238E27FC236}">
                    <a16:creationId xmlns:a16="http://schemas.microsoft.com/office/drawing/2014/main" id="{13D5B5F8-89AD-4F43-BD6E-2066CC4A486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15" name="Forma Livre: Forma 36">
                <a:extLst>
                  <a:ext uri="{FF2B5EF4-FFF2-40B4-BE49-F238E27FC236}">
                    <a16:creationId xmlns:a16="http://schemas.microsoft.com/office/drawing/2014/main" id="{3F74D39B-7972-40FC-B9BA-41B1C9C31C4C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</p:grpSp>
        <p:sp>
          <p:nvSpPr>
            <p:cNvPr id="8" name="Forma Livre: Forma 23">
              <a:extLst>
                <a:ext uri="{FF2B5EF4-FFF2-40B4-BE49-F238E27FC236}">
                  <a16:creationId xmlns:a16="http://schemas.microsoft.com/office/drawing/2014/main" id="{85043687-D36C-4351-BB73-5FD8143B1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pt-PT" noProof="0"/>
            </a:p>
          </p:txBody>
        </p:sp>
      </p:grp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B9360AE7-EA24-46DC-9539-F79F9E58EEF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8964" y="2060002"/>
            <a:ext cx="10515311" cy="3280037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790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848" y="1719072"/>
            <a:ext cx="4709160" cy="2926080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2800" spc="20" baseline="0"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238A46BD-7BF9-45FF-8B9B-6269F3313E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048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F7320F30-F8B4-4ECD-B95C-9CEA2FB06F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4848" y="4864608"/>
            <a:ext cx="4709160" cy="36576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0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914400" indent="0">
              <a:lnSpc>
                <a:spcPts val="20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371600" indent="0">
              <a:lnSpc>
                <a:spcPts val="20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828800" indent="0">
              <a:lnSpc>
                <a:spcPts val="20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9" name="Marcador de Posição da Data 6">
            <a:extLst>
              <a:ext uri="{FF2B5EF4-FFF2-40B4-BE49-F238E27FC236}">
                <a16:creationId xmlns:a16="http://schemas.microsoft.com/office/drawing/2014/main" id="{D70719F9-FF81-4368-9918-F7F8C83EEAC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41248" y="6356350"/>
            <a:ext cx="1828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0" name="Marcador de Posição do Rodapé 7">
            <a:extLst>
              <a:ext uri="{FF2B5EF4-FFF2-40B4-BE49-F238E27FC236}">
                <a16:creationId xmlns:a16="http://schemas.microsoft.com/office/drawing/2014/main" id="{82554244-AFE2-4E78-B199-C2315AE10B2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45609" y="6356350"/>
            <a:ext cx="274320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37031" y="6356350"/>
            <a:ext cx="18288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9" name="Superior Direito">
            <a:extLst>
              <a:ext uri="{FF2B5EF4-FFF2-40B4-BE49-F238E27FC236}">
                <a16:creationId xmlns:a16="http://schemas.microsoft.com/office/drawing/2014/main" id="{9C4825FE-0798-4C51-9649-7A9C4DE1D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54652" y="-8827"/>
            <a:ext cx="2037346" cy="3747453"/>
            <a:chOff x="10849" y="15178"/>
            <a:chExt cx="2198951" cy="3331254"/>
          </a:xfrm>
        </p:grpSpPr>
        <p:sp>
          <p:nvSpPr>
            <p:cNvPr id="12" name="Forma Livre: Forma 10">
              <a:extLst>
                <a:ext uri="{FF2B5EF4-FFF2-40B4-BE49-F238E27FC236}">
                  <a16:creationId xmlns:a16="http://schemas.microsoft.com/office/drawing/2014/main" id="{822B9B6C-AA13-4DF1-A092-D39EAEFA9051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1">
              <a:extLst>
                <a:ext uri="{FF2B5EF4-FFF2-40B4-BE49-F238E27FC236}">
                  <a16:creationId xmlns:a16="http://schemas.microsoft.com/office/drawing/2014/main" id="{29B894B3-83A9-4074-93F1-DCC2A9A1CA3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4" name="Forma Livre: Forma 12">
              <a:extLst>
                <a:ext uri="{FF2B5EF4-FFF2-40B4-BE49-F238E27FC236}">
                  <a16:creationId xmlns:a16="http://schemas.microsoft.com/office/drawing/2014/main" id="{CB9B20C6-7251-4040-8920-FCE1AFC00F22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5" name="Forma Livre: Forma 13">
              <a:extLst>
                <a:ext uri="{FF2B5EF4-FFF2-40B4-BE49-F238E27FC236}">
                  <a16:creationId xmlns:a16="http://schemas.microsoft.com/office/drawing/2014/main" id="{4B278924-B03A-46BD-86D3-23814F354DA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6" name="Forma Livre: Forma 14">
              <a:extLst>
                <a:ext uri="{FF2B5EF4-FFF2-40B4-BE49-F238E27FC236}">
                  <a16:creationId xmlns:a16="http://schemas.microsoft.com/office/drawing/2014/main" id="{60BB8FCC-3D93-47A8-AB4F-BDA9764AD1CB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7" name="Forma Livre: Forma 15">
              <a:extLst>
                <a:ext uri="{FF2B5EF4-FFF2-40B4-BE49-F238E27FC236}">
                  <a16:creationId xmlns:a16="http://schemas.microsoft.com/office/drawing/2014/main" id="{5BA303AA-6543-47AD-BDCE-99EA5718C682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8" name="Forma Livre: Forma 16">
              <a:extLst>
                <a:ext uri="{FF2B5EF4-FFF2-40B4-BE49-F238E27FC236}">
                  <a16:creationId xmlns:a16="http://schemas.microsoft.com/office/drawing/2014/main" id="{CE322720-E7C1-458D-A1F7-DE4A9F9E6433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7824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ítulo 1">
            <a:extLst>
              <a:ext uri="{FF2B5EF4-FFF2-40B4-BE49-F238E27FC236}">
                <a16:creationId xmlns:a16="http://schemas.microsoft.com/office/drawing/2014/main" id="{E2735E56-216C-4BA9-B611-54BE87E4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2048256"/>
            <a:ext cx="2206752" cy="868680"/>
          </a:xfrm>
        </p:spPr>
        <p:txBody>
          <a:bodyPr rtlCol="0">
            <a:normAutofit/>
          </a:bodyPr>
          <a:lstStyle>
            <a:lvl1pPr algn="l">
              <a:lnSpc>
                <a:spcPts val="4000"/>
              </a:lnSpc>
              <a:defRPr sz="3000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a Imagem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95928" y="923544"/>
            <a:ext cx="3383280" cy="169164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2" name="Marcador de Posição do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95928" y="2752344"/>
            <a:ext cx="3346704" cy="265176"/>
          </a:xfrm>
        </p:spPr>
        <p:txBody>
          <a:bodyPr lIns="0" tIns="0" rIns="0" bIns="0" rtlCol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3" name="Marcador de Posição do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95928" y="3072384"/>
            <a:ext cx="3346704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a Imagem 23">
            <a:extLst>
              <a:ext uri="{FF2B5EF4-FFF2-40B4-BE49-F238E27FC236}">
                <a16:creationId xmlns:a16="http://schemas.microsoft.com/office/drawing/2014/main" id="{EE7ECEE8-59DE-4E85-A8C7-51F1919C75A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10728" y="923544"/>
            <a:ext cx="3383280" cy="169164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9" name="Marcador de Posição do Texto 28">
            <a:extLst>
              <a:ext uri="{FF2B5EF4-FFF2-40B4-BE49-F238E27FC236}">
                <a16:creationId xmlns:a16="http://schemas.microsoft.com/office/drawing/2014/main" id="{D97FB821-8CBF-4A4F-B0B9-A06969A963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0728" y="2752344"/>
            <a:ext cx="3346704" cy="265176"/>
          </a:xfrm>
        </p:spPr>
        <p:txBody>
          <a:bodyPr lIns="0" tIns="0" rIns="0" bIns="0" rtlCol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0" name="Marcador de Posição do Texto 28">
            <a:extLst>
              <a:ext uri="{FF2B5EF4-FFF2-40B4-BE49-F238E27FC236}">
                <a16:creationId xmlns:a16="http://schemas.microsoft.com/office/drawing/2014/main" id="{CD848540-6394-46BF-83DE-84862EC7C8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0728" y="3072384"/>
            <a:ext cx="3346704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1" name="Marcador de Posição da Imagem 23">
            <a:extLst>
              <a:ext uri="{FF2B5EF4-FFF2-40B4-BE49-F238E27FC236}">
                <a16:creationId xmlns:a16="http://schemas.microsoft.com/office/drawing/2014/main" id="{AA8489A7-C95E-4BD6-A6DA-48D8AD7905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995928" y="3657600"/>
            <a:ext cx="3383280" cy="169164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2" name="Marcador de Posição do Texto 28">
            <a:extLst>
              <a:ext uri="{FF2B5EF4-FFF2-40B4-BE49-F238E27FC236}">
                <a16:creationId xmlns:a16="http://schemas.microsoft.com/office/drawing/2014/main" id="{52CC8864-A662-4E73-A14D-A4E610269D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95928" y="5468112"/>
            <a:ext cx="3346704" cy="265176"/>
          </a:xfrm>
        </p:spPr>
        <p:txBody>
          <a:bodyPr lIns="0" tIns="0" rIns="0" bIns="0" rtlCol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3" name="Marcador de Posição do Texto 28">
            <a:extLst>
              <a:ext uri="{FF2B5EF4-FFF2-40B4-BE49-F238E27FC236}">
                <a16:creationId xmlns:a16="http://schemas.microsoft.com/office/drawing/2014/main" id="{548CD837-2123-4EC2-B247-12AACAD5C8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95928" y="5779008"/>
            <a:ext cx="3346704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4" name="Marcador de Posição da Imagem 23">
            <a:extLst>
              <a:ext uri="{FF2B5EF4-FFF2-40B4-BE49-F238E27FC236}">
                <a16:creationId xmlns:a16="http://schemas.microsoft.com/office/drawing/2014/main" id="{8A30C89E-0A33-4198-A183-7C0A4BD2FF9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10728" y="3657600"/>
            <a:ext cx="3383280" cy="169164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5" name="Marcador de Posição do Texto 28">
            <a:extLst>
              <a:ext uri="{FF2B5EF4-FFF2-40B4-BE49-F238E27FC236}">
                <a16:creationId xmlns:a16="http://schemas.microsoft.com/office/drawing/2014/main" id="{C04926A4-C940-425C-86F4-9DA0FCF3E45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10728" y="5468112"/>
            <a:ext cx="3346704" cy="265176"/>
          </a:xfrm>
        </p:spPr>
        <p:txBody>
          <a:bodyPr lIns="0" tIns="0" rIns="0" bIns="0" rtlCol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6" name="Marcador de Posição do Texto 28">
            <a:extLst>
              <a:ext uri="{FF2B5EF4-FFF2-40B4-BE49-F238E27FC236}">
                <a16:creationId xmlns:a16="http://schemas.microsoft.com/office/drawing/2014/main" id="{02468BEF-BD57-4418-9C05-3675010184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10728" y="5779008"/>
            <a:ext cx="3346704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grpSp>
        <p:nvGrpSpPr>
          <p:cNvPr id="38" name="Canto Inferior Direito">
            <a:extLst>
              <a:ext uri="{FF2B5EF4-FFF2-40B4-BE49-F238E27FC236}">
                <a16:creationId xmlns:a16="http://schemas.microsoft.com/office/drawing/2014/main" id="{B36FFE50-05C0-4942-89B8-DEE732CC3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3284231"/>
            <a:ext cx="3899905" cy="3581399"/>
            <a:chOff x="7980400" y="3276601"/>
            <a:chExt cx="4211600" cy="3581399"/>
          </a:xfrm>
        </p:grpSpPr>
        <p:grpSp>
          <p:nvGrpSpPr>
            <p:cNvPr id="39" name="Gráfico 157">
              <a:extLst>
                <a:ext uri="{FF2B5EF4-FFF2-40B4-BE49-F238E27FC236}">
                  <a16:creationId xmlns:a16="http://schemas.microsoft.com/office/drawing/2014/main" id="{A0172B24-EE58-47CA-9252-3427B1FD3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41" name="Forma Livre: Forma 24">
                <a:extLst>
                  <a:ext uri="{FF2B5EF4-FFF2-40B4-BE49-F238E27FC236}">
                    <a16:creationId xmlns:a16="http://schemas.microsoft.com/office/drawing/2014/main" id="{8C675FC1-39D2-4629-BC15-4DE2B87A385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2" name="Forma Livre: Forma 25">
                <a:extLst>
                  <a:ext uri="{FF2B5EF4-FFF2-40B4-BE49-F238E27FC236}">
                    <a16:creationId xmlns:a16="http://schemas.microsoft.com/office/drawing/2014/main" id="{AD8E5605-F606-41F2-8FA0-0819ACE79B0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3" name="Forma Livre: Forma 26">
                <a:extLst>
                  <a:ext uri="{FF2B5EF4-FFF2-40B4-BE49-F238E27FC236}">
                    <a16:creationId xmlns:a16="http://schemas.microsoft.com/office/drawing/2014/main" id="{7B78C10B-193F-4033-B31B-9E56610D22F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4" name="Forma Livre: Forma 30">
                <a:extLst>
                  <a:ext uri="{FF2B5EF4-FFF2-40B4-BE49-F238E27FC236}">
                    <a16:creationId xmlns:a16="http://schemas.microsoft.com/office/drawing/2014/main" id="{F0624257-FB1D-4F83-9320-65F1651FDF4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5" name="Forma Livre: Forma 31">
                <a:extLst>
                  <a:ext uri="{FF2B5EF4-FFF2-40B4-BE49-F238E27FC236}">
                    <a16:creationId xmlns:a16="http://schemas.microsoft.com/office/drawing/2014/main" id="{B8CF1011-9F94-4FA3-A166-9C40E5E9ACA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6" name="Forma Livre: Forma 32">
                <a:extLst>
                  <a:ext uri="{FF2B5EF4-FFF2-40B4-BE49-F238E27FC236}">
                    <a16:creationId xmlns:a16="http://schemas.microsoft.com/office/drawing/2014/main" id="{45028FD8-E287-4787-BAD0-D5B4C5DB9AB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7" name="Forma Livre: Forma 36">
                <a:extLst>
                  <a:ext uri="{FF2B5EF4-FFF2-40B4-BE49-F238E27FC236}">
                    <a16:creationId xmlns:a16="http://schemas.microsoft.com/office/drawing/2014/main" id="{117B12D1-6969-4FC0-B274-5DFD143DEB7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</p:grpSp>
        <p:sp>
          <p:nvSpPr>
            <p:cNvPr id="40" name="Forma Livre: Forma 23">
              <a:extLst>
                <a:ext uri="{FF2B5EF4-FFF2-40B4-BE49-F238E27FC236}">
                  <a16:creationId xmlns:a16="http://schemas.microsoft.com/office/drawing/2014/main" id="{E51F424F-933D-4AE9-A7D4-47D30A8E4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pt-PT" noProof="0"/>
            </a:p>
          </p:txBody>
        </p:sp>
      </p:grp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8186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ítulo 1">
            <a:extLst>
              <a:ext uri="{FF2B5EF4-FFF2-40B4-BE49-F238E27FC236}">
                <a16:creationId xmlns:a16="http://schemas.microsoft.com/office/drawing/2014/main" id="{B49703BB-2651-4695-AEAC-09D07157CB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2048256"/>
            <a:ext cx="2206752" cy="868680"/>
          </a:xfrm>
        </p:spPr>
        <p:txBody>
          <a:bodyPr rtlCol="0">
            <a:normAutofit/>
          </a:bodyPr>
          <a:lstStyle>
            <a:lvl1pPr algn="l">
              <a:lnSpc>
                <a:spcPts val="4000"/>
              </a:lnSpc>
              <a:defRPr sz="3000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1850" y="905256"/>
            <a:ext cx="1828800" cy="137160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7" name="Marcador de Posição da Imagem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68950" y="905256"/>
            <a:ext cx="1828800" cy="137160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8" name="Marcador de Posição da Imagem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6050" y="905256"/>
            <a:ext cx="1828800" cy="137160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9" name="Marcador de Posição da Imagem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63150" y="905256"/>
            <a:ext cx="1828800" cy="137160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o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2801" y="2441448"/>
            <a:ext cx="1828800" cy="265176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1" name="Marcador de Posição do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2800" y="2761488"/>
            <a:ext cx="1828800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0" name="Marcador de Posição do Texto 28">
            <a:extLst>
              <a:ext uri="{FF2B5EF4-FFF2-40B4-BE49-F238E27FC236}">
                <a16:creationId xmlns:a16="http://schemas.microsoft.com/office/drawing/2014/main" id="{61176CED-9BFE-4139-B6C8-10F9A4DD5F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34024" y="2441448"/>
            <a:ext cx="1828800" cy="265176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1" name="Marcador de Posição do Texto 28">
            <a:extLst>
              <a:ext uri="{FF2B5EF4-FFF2-40B4-BE49-F238E27FC236}">
                <a16:creationId xmlns:a16="http://schemas.microsoft.com/office/drawing/2014/main" id="{BB2D875B-8A2E-4BAA-87D2-8E96456A85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34023" y="2761488"/>
            <a:ext cx="1828800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2" name="Marcador de Posição do Texto 28">
            <a:extLst>
              <a:ext uri="{FF2B5EF4-FFF2-40B4-BE49-F238E27FC236}">
                <a16:creationId xmlns:a16="http://schemas.microsoft.com/office/drawing/2014/main" id="{85BF81E7-E1BD-4D1E-82F6-A7C0CDD6D5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66050" y="2441448"/>
            <a:ext cx="1828800" cy="265176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3" name="Marcador de Posição do Texto 28">
            <a:extLst>
              <a:ext uri="{FF2B5EF4-FFF2-40B4-BE49-F238E27FC236}">
                <a16:creationId xmlns:a16="http://schemas.microsoft.com/office/drawing/2014/main" id="{B966330D-3F04-4061-A0B4-9AB5D36C68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66049" y="2761488"/>
            <a:ext cx="1828800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4" name="Marcador de Posição do Texto 28">
            <a:extLst>
              <a:ext uri="{FF2B5EF4-FFF2-40B4-BE49-F238E27FC236}">
                <a16:creationId xmlns:a16="http://schemas.microsoft.com/office/drawing/2014/main" id="{3D67AFFF-E27F-41A0-8D71-544EA9CDAF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63151" y="2441448"/>
            <a:ext cx="1828800" cy="265176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5" name="Marcador de Posição do Texto 28">
            <a:extLst>
              <a:ext uri="{FF2B5EF4-FFF2-40B4-BE49-F238E27FC236}">
                <a16:creationId xmlns:a16="http://schemas.microsoft.com/office/drawing/2014/main" id="{165BC447-A277-4C10-8A24-D47C19A127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63150" y="2761488"/>
            <a:ext cx="1828800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a Imagem 23">
            <a:extLst>
              <a:ext uri="{FF2B5EF4-FFF2-40B4-BE49-F238E27FC236}">
                <a16:creationId xmlns:a16="http://schemas.microsoft.com/office/drawing/2014/main" id="{D38576C9-402D-4831-A0EF-BBCA80D73A7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71850" y="3639312"/>
            <a:ext cx="1828800" cy="137160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7" name="Marcador de Posição da Imagem 23">
            <a:extLst>
              <a:ext uri="{FF2B5EF4-FFF2-40B4-BE49-F238E27FC236}">
                <a16:creationId xmlns:a16="http://schemas.microsoft.com/office/drawing/2014/main" id="{7C6F3EEF-659E-493F-AFB3-FCED6B1DF51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68950" y="3639312"/>
            <a:ext cx="1828800" cy="137160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8" name="Marcador de Posição da Imagem 23">
            <a:extLst>
              <a:ext uri="{FF2B5EF4-FFF2-40B4-BE49-F238E27FC236}">
                <a16:creationId xmlns:a16="http://schemas.microsoft.com/office/drawing/2014/main" id="{979DF6BA-4DEB-48BE-B6A3-693B3E7BBA0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766050" y="3639312"/>
            <a:ext cx="1828800" cy="137160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9" name="Marcador de Posição da Imagem 23">
            <a:extLst>
              <a:ext uri="{FF2B5EF4-FFF2-40B4-BE49-F238E27FC236}">
                <a16:creationId xmlns:a16="http://schemas.microsoft.com/office/drawing/2014/main" id="{5BBD9013-A1CA-4022-8094-3B41A258342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963150" y="3639312"/>
            <a:ext cx="1828800" cy="1371600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0" name="Marcador de Posição do Texto 28">
            <a:extLst>
              <a:ext uri="{FF2B5EF4-FFF2-40B4-BE49-F238E27FC236}">
                <a16:creationId xmlns:a16="http://schemas.microsoft.com/office/drawing/2014/main" id="{F2248C56-00FA-4F0D-BF46-063951CCC53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52801" y="5175504"/>
            <a:ext cx="1828800" cy="265176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1" name="Marcador de Posição do Texto 28">
            <a:extLst>
              <a:ext uri="{FF2B5EF4-FFF2-40B4-BE49-F238E27FC236}">
                <a16:creationId xmlns:a16="http://schemas.microsoft.com/office/drawing/2014/main" id="{35FEBC56-AFA3-4970-8BC5-C90EE1A9E68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52800" y="5504688"/>
            <a:ext cx="1828800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2" name="Marcador de Posição do Texto 28">
            <a:extLst>
              <a:ext uri="{FF2B5EF4-FFF2-40B4-BE49-F238E27FC236}">
                <a16:creationId xmlns:a16="http://schemas.microsoft.com/office/drawing/2014/main" id="{8CCCF04E-E04C-4AB1-9C53-B92D17F932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34024" y="5175504"/>
            <a:ext cx="1828800" cy="265176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3" name="Marcador de Posição do Texto 28">
            <a:extLst>
              <a:ext uri="{FF2B5EF4-FFF2-40B4-BE49-F238E27FC236}">
                <a16:creationId xmlns:a16="http://schemas.microsoft.com/office/drawing/2014/main" id="{219B05E2-B801-49E7-BB53-1DA62B859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34023" y="5504688"/>
            <a:ext cx="1828800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4" name="Marcador de Posição do Texto 28">
            <a:extLst>
              <a:ext uri="{FF2B5EF4-FFF2-40B4-BE49-F238E27FC236}">
                <a16:creationId xmlns:a16="http://schemas.microsoft.com/office/drawing/2014/main" id="{A31D8B7D-D3A7-4B0C-8920-B72C7DDA446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050" y="5175504"/>
            <a:ext cx="1828800" cy="265176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5" name="Marcador de Posição do Texto 28">
            <a:extLst>
              <a:ext uri="{FF2B5EF4-FFF2-40B4-BE49-F238E27FC236}">
                <a16:creationId xmlns:a16="http://schemas.microsoft.com/office/drawing/2014/main" id="{C2A50E85-EEA7-44BE-9C60-F2F8E34A5D3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66049" y="5504688"/>
            <a:ext cx="1828800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6" name="Marcador de Posição do Texto 28">
            <a:extLst>
              <a:ext uri="{FF2B5EF4-FFF2-40B4-BE49-F238E27FC236}">
                <a16:creationId xmlns:a16="http://schemas.microsoft.com/office/drawing/2014/main" id="{786FCB93-7EDA-432A-9123-7F027D3530E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963151" y="5175504"/>
            <a:ext cx="1828800" cy="265176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7" name="Marcador de Posição do Texto 28">
            <a:extLst>
              <a:ext uri="{FF2B5EF4-FFF2-40B4-BE49-F238E27FC236}">
                <a16:creationId xmlns:a16="http://schemas.microsoft.com/office/drawing/2014/main" id="{69394CE7-498A-4E40-A644-3E96C78BBAC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63150" y="5504688"/>
            <a:ext cx="1828800" cy="265176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grpSp>
        <p:nvGrpSpPr>
          <p:cNvPr id="40" name="Canto Inferior Direito">
            <a:extLst>
              <a:ext uri="{FF2B5EF4-FFF2-40B4-BE49-F238E27FC236}">
                <a16:creationId xmlns:a16="http://schemas.microsoft.com/office/drawing/2014/main" id="{7CC44202-D72A-410C-BDF3-D38B4445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3284231"/>
            <a:ext cx="3899905" cy="3581399"/>
            <a:chOff x="7980400" y="3276601"/>
            <a:chExt cx="4211600" cy="3581399"/>
          </a:xfrm>
        </p:grpSpPr>
        <p:grpSp>
          <p:nvGrpSpPr>
            <p:cNvPr id="41" name="Gráfico 157">
              <a:extLst>
                <a:ext uri="{FF2B5EF4-FFF2-40B4-BE49-F238E27FC236}">
                  <a16:creationId xmlns:a16="http://schemas.microsoft.com/office/drawing/2014/main" id="{7256F1E1-6B3C-4A7D-A2DA-E78B8167A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43" name="Forma Livre: Forma 24">
                <a:extLst>
                  <a:ext uri="{FF2B5EF4-FFF2-40B4-BE49-F238E27FC236}">
                    <a16:creationId xmlns:a16="http://schemas.microsoft.com/office/drawing/2014/main" id="{CBACE6E7-9D64-4E22-947B-A16BC13A495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4" name="Forma Livre: Forma 25">
                <a:extLst>
                  <a:ext uri="{FF2B5EF4-FFF2-40B4-BE49-F238E27FC236}">
                    <a16:creationId xmlns:a16="http://schemas.microsoft.com/office/drawing/2014/main" id="{312E2F0C-7DDA-46C1-8BFC-0CB6610ED2D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5" name="Forma Livre: Forma 26">
                <a:extLst>
                  <a:ext uri="{FF2B5EF4-FFF2-40B4-BE49-F238E27FC236}">
                    <a16:creationId xmlns:a16="http://schemas.microsoft.com/office/drawing/2014/main" id="{B00BB558-C9D3-4865-9D7C-68080BD9BC5C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6" name="Forma Livre: Forma 30">
                <a:extLst>
                  <a:ext uri="{FF2B5EF4-FFF2-40B4-BE49-F238E27FC236}">
                    <a16:creationId xmlns:a16="http://schemas.microsoft.com/office/drawing/2014/main" id="{DE84E9D1-C6BC-4D0F-8E28-452D1A2D634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7" name="Forma Livre: Forma 31">
                <a:extLst>
                  <a:ext uri="{FF2B5EF4-FFF2-40B4-BE49-F238E27FC236}">
                    <a16:creationId xmlns:a16="http://schemas.microsoft.com/office/drawing/2014/main" id="{7EBBCCB4-1809-40AD-91F6-39C28759E5E8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8" name="Forma Livre: Forma 32">
                <a:extLst>
                  <a:ext uri="{FF2B5EF4-FFF2-40B4-BE49-F238E27FC236}">
                    <a16:creationId xmlns:a16="http://schemas.microsoft.com/office/drawing/2014/main" id="{BA3FEF5E-47CD-4172-8DF6-02148A3725E4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  <p:sp>
            <p:nvSpPr>
              <p:cNvPr id="49" name="Forma Livre: Forma 36">
                <a:extLst>
                  <a:ext uri="{FF2B5EF4-FFF2-40B4-BE49-F238E27FC236}">
                    <a16:creationId xmlns:a16="http://schemas.microsoft.com/office/drawing/2014/main" id="{A0DB2A11-69BA-47A8-83C3-24DC12533D2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pt-PT" noProof="0"/>
              </a:p>
            </p:txBody>
          </p:sp>
        </p:grpSp>
        <p:sp>
          <p:nvSpPr>
            <p:cNvPr id="42" name="Forma Livre: Forma 23">
              <a:extLst>
                <a:ext uri="{FF2B5EF4-FFF2-40B4-BE49-F238E27FC236}">
                  <a16:creationId xmlns:a16="http://schemas.microsoft.com/office/drawing/2014/main" id="{03BB437D-6EF7-4ADF-B47F-C4F3AA64A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pt-PT" noProof="0"/>
            </a:p>
          </p:txBody>
        </p:sp>
      </p:grp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165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1000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0" r:id="rId3"/>
    <p:sldLayoutId id="2147483651" r:id="rId4"/>
    <p:sldLayoutId id="2147483654" r:id="rId5"/>
    <p:sldLayoutId id="2147483673" r:id="rId6"/>
    <p:sldLayoutId id="2147483663" r:id="rId7"/>
    <p:sldLayoutId id="2147483667" r:id="rId8"/>
    <p:sldLayoutId id="2147483664" r:id="rId9"/>
    <p:sldLayoutId id="2147483671" r:id="rId10"/>
    <p:sldLayoutId id="2147483672" r:id="rId11"/>
    <p:sldLayoutId id="2147483662" r:id="rId12"/>
    <p:sldLayoutId id="2147483666" r:id="rId13"/>
    <p:sldLayoutId id="2147483660" r:id="rId14"/>
    <p:sldLayoutId id="2147483661" r:id="rId15"/>
    <p:sldLayoutId id="2147483652" r:id="rId16"/>
    <p:sldLayoutId id="2147483653" r:id="rId17"/>
    <p:sldLayoutId id="2147483655" r:id="rId18"/>
    <p:sldLayoutId id="2147483656" r:id="rId19"/>
    <p:sldLayoutId id="2147483657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all" spc="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15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10" pos="1920" userDrawn="1">
          <p15:clr>
            <a:srgbClr val="547EBF"/>
          </p15:clr>
        </p15:guide>
        <p15:guide id="12" pos="5736" userDrawn="1">
          <p15:clr>
            <a:srgbClr val="547EBF"/>
          </p15:clr>
        </p15:guide>
        <p15:guide id="15" pos="5112" userDrawn="1">
          <p15:clr>
            <a:srgbClr val="9FCC3B"/>
          </p15:clr>
        </p15:guide>
        <p15:guide id="16" pos="2544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dasesteves/projeto" TargetMode="Externa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e-trapnell-lab.github.io/zscap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tx1"/>
            </a:gs>
            <a:gs pos="57000">
              <a:schemeClr val="accent1"/>
            </a:gs>
            <a:gs pos="61000">
              <a:srgbClr val="FFC000"/>
            </a:gs>
            <a:gs pos="65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Zebrafish (Zebra Fish) - A-Z Animals">
            <a:extLst>
              <a:ext uri="{FF2B5EF4-FFF2-40B4-BE49-F238E27FC236}">
                <a16:creationId xmlns:a16="http://schemas.microsoft.com/office/drawing/2014/main" id="{AD34758A-6F13-3520-0BFE-B88297596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570" y="1865532"/>
            <a:ext cx="5824148" cy="32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806539"/>
            <a:ext cx="4209818" cy="1319195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US" sz="2000" b="1" dirty="0"/>
              <a:t>visualization of Single-Cell Transcriptomics of Zebrafish Pigment Cells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6500" y="3503787"/>
            <a:ext cx="4812632" cy="1033034"/>
          </a:xfrm>
        </p:spPr>
        <p:txBody>
          <a:bodyPr rtlCol="0">
            <a:normAutofit/>
          </a:bodyPr>
          <a:lstStyle/>
          <a:p>
            <a:pPr rtl="0"/>
            <a:r>
              <a:rPr lang="pt-PT" b="1" dirty="0"/>
              <a:t>Esteves, D. &amp;  Henriques, D.</a:t>
            </a:r>
          </a:p>
        </p:txBody>
      </p:sp>
      <p:sp>
        <p:nvSpPr>
          <p:cNvPr id="9223" name="Date Placeholder 3">
            <a:extLst>
              <a:ext uri="{FF2B5EF4-FFF2-40B4-BE49-F238E27FC236}">
                <a16:creationId xmlns:a16="http://schemas.microsoft.com/office/drawing/2014/main" id="{AFC93E4E-032E-59DE-D622-40D987A8DF1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56674" y="6264039"/>
            <a:ext cx="1828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PT" b="1" noProof="0" dirty="0"/>
              <a:t>05/06/2024</a:t>
            </a:r>
          </a:p>
        </p:txBody>
      </p:sp>
      <p:sp>
        <p:nvSpPr>
          <p:cNvPr id="9225" name="Footer Placeholder 4">
            <a:extLst>
              <a:ext uri="{FF2B5EF4-FFF2-40B4-BE49-F238E27FC236}">
                <a16:creationId xmlns:a16="http://schemas.microsoft.com/office/drawing/2014/main" id="{60CAE33B-89BC-9ED2-C360-DE3DEC33EC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17259" y="4520717"/>
            <a:ext cx="2767880" cy="1303807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PT" b="1" noProof="0" dirty="0"/>
              <a:t>Apresentação do Projeto</a:t>
            </a:r>
            <a:br>
              <a:rPr lang="pt-PT" b="1" noProof="0" dirty="0"/>
            </a:br>
            <a:r>
              <a:rPr lang="pt-PT" b="1" noProof="0" dirty="0"/>
              <a:t>Mestrado em Bioinformática</a:t>
            </a:r>
          </a:p>
        </p:txBody>
      </p:sp>
      <p:sp>
        <p:nvSpPr>
          <p:cNvPr id="9227" name="Slide Number Placeholder 6">
            <a:extLst>
              <a:ext uri="{FF2B5EF4-FFF2-40B4-BE49-F238E27FC236}">
                <a16:creationId xmlns:a16="http://schemas.microsoft.com/office/drawing/2014/main" id="{7B8F671F-9E23-7F0B-174A-B0FFDD4614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606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fotografia de coral azul e amarelo&#10;">
            <a:extLst>
              <a:ext uri="{FF2B5EF4-FFF2-40B4-BE49-F238E27FC236}">
                <a16:creationId xmlns:a16="http://schemas.microsoft.com/office/drawing/2014/main" id="{7E4E530D-5C66-4115-949E-45737E68F14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059936" cy="6858000"/>
          </a:xfrm>
        </p:spPr>
      </p:pic>
      <p:pic>
        <p:nvPicPr>
          <p:cNvPr id="4098" name="Picture 2" descr="Overview - Zebrafish Genetics Lab: Xiaolei Xu - Mayo Clinic Research">
            <a:extLst>
              <a:ext uri="{FF2B5EF4-FFF2-40B4-BE49-F238E27FC236}">
                <a16:creationId xmlns:a16="http://schemas.microsoft.com/office/drawing/2014/main" id="{E8ECD9A9-0BA7-1673-B8D5-C9EF61A48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3822"/>
            <a:ext cx="6019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72" y="401416"/>
            <a:ext cx="4572000" cy="1325563"/>
          </a:xfrm>
        </p:spPr>
        <p:txBody>
          <a:bodyPr rtlCol="0" anchor="b"/>
          <a:lstStyle/>
          <a:p>
            <a:pPr rtl="0"/>
            <a:r>
              <a:rPr lang="pt-PT" dirty="0"/>
              <a:t>Obrigado!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48272" y="2084832"/>
            <a:ext cx="4572000" cy="4134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dirty="0"/>
              <a:t>Diogo Esteves</a:t>
            </a:r>
            <a:br>
              <a:rPr lang="pt-PT" dirty="0"/>
            </a:br>
            <a:r>
              <a:rPr lang="pt-PT" dirty="0"/>
              <a:t>PG 28935</a:t>
            </a:r>
            <a:br>
              <a:rPr lang="pt-PT" dirty="0"/>
            </a:br>
            <a:r>
              <a:rPr lang="pt-PT" dirty="0"/>
              <a:t>Mestrado </a:t>
            </a:r>
            <a:r>
              <a:rPr lang="pt-PT"/>
              <a:t>em Bioinformática</a:t>
            </a:r>
            <a:br>
              <a:rPr lang="pt-PT" dirty="0"/>
            </a:br>
            <a:br>
              <a:rPr lang="pt-PT" dirty="0"/>
            </a:br>
            <a:r>
              <a:rPr lang="pt-PT" dirty="0"/>
              <a:t>Orientado por:</a:t>
            </a:r>
            <a:br>
              <a:rPr lang="pt-PT" dirty="0"/>
            </a:br>
            <a:r>
              <a:rPr lang="pt-PT" dirty="0"/>
              <a:t>David Henriques – CSIC IIM (Vigo, </a:t>
            </a:r>
            <a:r>
              <a:rPr lang="pt-PT" dirty="0" err="1"/>
              <a:t>Spain</a:t>
            </a:r>
            <a:r>
              <a:rPr lang="pt-PT" dirty="0"/>
              <a:t>)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Professor: Miguel Rocha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Página do projeto:</a:t>
            </a:r>
            <a:br>
              <a:rPr lang="pt-PT" dirty="0"/>
            </a:br>
            <a:r>
              <a:rPr lang="pt-PT" dirty="0">
                <a:hlinkClick r:id="rId5"/>
              </a:rPr>
              <a:t>https://github.com/dasesteves/projeto</a:t>
            </a:r>
            <a:endParaRPr lang="pt-PT" dirty="0"/>
          </a:p>
        </p:txBody>
      </p:sp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68B7A5A4-3AD8-472D-A4E3-F536ED1A96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6" name="Marcador de Posição da Data 17">
            <a:extLst>
              <a:ext uri="{FF2B5EF4-FFF2-40B4-BE49-F238E27FC236}">
                <a16:creationId xmlns:a16="http://schemas.microsoft.com/office/drawing/2014/main" id="{A21953D9-DE9A-B0DB-F87B-D622BE6E53D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</a:p>
        </p:txBody>
      </p:sp>
      <p:sp>
        <p:nvSpPr>
          <p:cNvPr id="7" name="Marcador de Posição do Rodapé 18">
            <a:extLst>
              <a:ext uri="{FF2B5EF4-FFF2-40B4-BE49-F238E27FC236}">
                <a16:creationId xmlns:a16="http://schemas.microsoft.com/office/drawing/2014/main" id="{C31D889F-019B-1863-86D4-5BAFC7C5D2A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PT" dirty="0"/>
              <a:t>Apresentação do Projeto</a:t>
            </a:r>
            <a:br>
              <a:rPr lang="pt-PT" dirty="0"/>
            </a:br>
            <a:r>
              <a:rPr lang="pt-PT" dirty="0"/>
              <a:t>Mestrado em Bioinformática</a:t>
            </a:r>
          </a:p>
        </p:txBody>
      </p:sp>
    </p:spTree>
    <p:extLst>
      <p:ext uri="{BB962C8B-B14F-4D97-AF65-F5344CB8AC3E}">
        <p14:creationId xmlns:p14="http://schemas.microsoft.com/office/powerpoint/2010/main" val="327149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Pigment Cell Progenitors in Zebrafish Remain Multipotent through  Metamorphosis - ScienceDirect">
            <a:extLst>
              <a:ext uri="{FF2B5EF4-FFF2-40B4-BE49-F238E27FC236}">
                <a16:creationId xmlns:a16="http://schemas.microsoft.com/office/drawing/2014/main" id="{CB96872D-19AD-B664-30C0-A234AF043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7" t="3460" b="50934"/>
          <a:stretch/>
        </p:blipFill>
        <p:spPr bwMode="auto">
          <a:xfrm>
            <a:off x="8153400" y="3277897"/>
            <a:ext cx="2743200" cy="296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3925"/>
            <a:ext cx="4572000" cy="1325563"/>
          </a:xfrm>
        </p:spPr>
        <p:txBody>
          <a:bodyPr rtlCol="0">
            <a:normAutofit/>
          </a:bodyPr>
          <a:lstStyle/>
          <a:p>
            <a:pPr rtl="0"/>
            <a:r>
              <a:rPr lang="pt-PT" b="1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5530" y="2643148"/>
            <a:ext cx="4989094" cy="41638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dirty="0"/>
              <a:t>O peixe-zebra (</a:t>
            </a:r>
            <a:r>
              <a:rPr lang="pt-PT" i="1" dirty="0" err="1"/>
              <a:t>Danio</a:t>
            </a:r>
            <a:r>
              <a:rPr lang="pt-PT" i="1" dirty="0"/>
              <a:t> </a:t>
            </a:r>
            <a:r>
              <a:rPr lang="pt-PT" i="1" dirty="0" err="1"/>
              <a:t>rerio</a:t>
            </a:r>
            <a:r>
              <a:rPr lang="pt-PT" dirty="0"/>
              <a:t>) é amplamente utilizado como modelo de </a:t>
            </a:r>
          </a:p>
          <a:p>
            <a:pPr rtl="0"/>
            <a:endParaRPr lang="pt-PT" dirty="0"/>
          </a:p>
          <a:p>
            <a:pPr rtl="0"/>
            <a:r>
              <a:rPr lang="pt-PT" b="1" dirty="0"/>
              <a:t>Sistema de pigmentação:</a:t>
            </a:r>
          </a:p>
          <a:p>
            <a:pPr rtl="0"/>
            <a:r>
              <a:rPr lang="pt-PT" dirty="0" err="1"/>
              <a:t>Melanóforos</a:t>
            </a:r>
            <a:endParaRPr lang="pt-PT" dirty="0"/>
          </a:p>
          <a:p>
            <a:pPr rtl="0"/>
            <a:r>
              <a:rPr lang="pt-PT" dirty="0" err="1"/>
              <a:t>Iridóforos</a:t>
            </a:r>
            <a:r>
              <a:rPr lang="pt-PT" dirty="0"/>
              <a:t> </a:t>
            </a:r>
          </a:p>
          <a:p>
            <a:pPr rtl="0"/>
            <a:r>
              <a:rPr lang="pt-PT" dirty="0" err="1"/>
              <a:t>Xantóforos</a:t>
            </a:r>
            <a:endParaRPr lang="pt-PT" dirty="0"/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A3D6E35C-2B82-4CA5-AE4C-0E164EB8591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algn="ctr" rtl="0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CF68E937-6723-45CF-A796-59509B100E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PT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Apresentação do Projeto</a:t>
            </a:r>
            <a:br>
              <a:rPr lang="pt-PT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PT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Mestrado em Bioinformática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A767CD47-A77F-4265-8D9F-C8B4E2693D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rtl="0"/>
              <a:t>2</a:t>
            </a:fld>
            <a:endParaRPr lang="pt-PT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D39263C-8EB8-D6A4-E786-053A14022818}"/>
              </a:ext>
            </a:extLst>
          </p:cNvPr>
          <p:cNvSpPr/>
          <p:nvPr/>
        </p:nvSpPr>
        <p:spPr>
          <a:xfrm>
            <a:off x="2138093" y="4158710"/>
            <a:ext cx="787752" cy="1170321"/>
          </a:xfrm>
          <a:prstGeom prst="chevron">
            <a:avLst>
              <a:gd name="adj" fmla="val 82609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5C965-8855-086A-A775-59D86B95206A}"/>
              </a:ext>
            </a:extLst>
          </p:cNvPr>
          <p:cNvSpPr txBox="1">
            <a:spLocks/>
          </p:cNvSpPr>
          <p:nvPr/>
        </p:nvSpPr>
        <p:spPr>
          <a:xfrm>
            <a:off x="2996827" y="4328748"/>
            <a:ext cx="2696911" cy="8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/>
              <a:t>análogos aos sistemas de pigmentação de outros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vertebrados</a:t>
            </a:r>
            <a:r>
              <a:rPr lang="pt-PT" sz="1600" dirty="0"/>
              <a:t>.</a:t>
            </a:r>
          </a:p>
        </p:txBody>
      </p:sp>
      <p:pic>
        <p:nvPicPr>
          <p:cNvPr id="1033" name="Picture 9" descr="Zebrafish pigment cells include xanthophores (xp), iridophores (ip ...">
            <a:extLst>
              <a:ext uri="{FF2B5EF4-FFF2-40B4-BE49-F238E27FC236}">
                <a16:creationId xmlns:a16="http://schemas.microsoft.com/office/drawing/2014/main" id="{D5965265-E652-9BFF-1B78-EFCE8D9A0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42127" r="16144" b="23368"/>
          <a:stretch/>
        </p:blipFill>
        <p:spPr bwMode="auto">
          <a:xfrm>
            <a:off x="6096000" y="695040"/>
            <a:ext cx="4572000" cy="20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4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26432"/>
            <a:ext cx="10972800" cy="1325563"/>
          </a:xfrm>
        </p:spPr>
        <p:txBody>
          <a:bodyPr rtlCol="0">
            <a:normAutofit/>
          </a:bodyPr>
          <a:lstStyle/>
          <a:p>
            <a:pPr rtl="0"/>
            <a:r>
              <a:rPr lang="pt-PT" b="1" dirty="0"/>
              <a:t>Análise de Célula Única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6893052-D642-44DC-9A5A-95FA3BEF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3</a:t>
            </a:fld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0D0BAF-EE95-E26A-9D6F-7BAF7129BC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7316" y="1890835"/>
            <a:ext cx="10505786" cy="1867694"/>
          </a:xfrm>
        </p:spPr>
        <p:txBody>
          <a:bodyPr>
            <a:normAutofit/>
          </a:bodyPr>
          <a:lstStyle/>
          <a:p>
            <a:r>
              <a:rPr lang="pt-PT" dirty="0"/>
              <a:t>Sequenciamento de RNA para perfis de expressão génica em células individuais</a:t>
            </a:r>
          </a:p>
          <a:p>
            <a:pPr lvl="1"/>
            <a:r>
              <a:rPr lang="pt-PT" dirty="0"/>
              <a:t>Observação da heterogeneidade celular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770904-16CC-F3CF-C904-2347BA7358A0}"/>
              </a:ext>
            </a:extLst>
          </p:cNvPr>
          <p:cNvSpPr txBox="1">
            <a:spLocks/>
          </p:cNvSpPr>
          <p:nvPr/>
        </p:nvSpPr>
        <p:spPr>
          <a:xfrm>
            <a:off x="688808" y="3341950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/>
              <a:t>Transcriptómica</a:t>
            </a:r>
            <a:r>
              <a:rPr lang="pt-PT" b="1" dirty="0"/>
              <a:t> de Célula Única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7C16AFF-E688-AB77-566E-AFFA5554E7FC}"/>
              </a:ext>
            </a:extLst>
          </p:cNvPr>
          <p:cNvSpPr txBox="1">
            <a:spLocks/>
          </p:cNvSpPr>
          <p:nvPr/>
        </p:nvSpPr>
        <p:spPr>
          <a:xfrm>
            <a:off x="597316" y="4430845"/>
            <a:ext cx="1050578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Transcritos de RNA </a:t>
            </a:r>
          </a:p>
          <a:p>
            <a:pPr lvl="1"/>
            <a:r>
              <a:rPr lang="pt-PT" dirty="0"/>
              <a:t>Atividade génica de cada célula individual</a:t>
            </a:r>
          </a:p>
        </p:txBody>
      </p:sp>
      <p:sp>
        <p:nvSpPr>
          <p:cNvPr id="6" name="Marcador de Posição da Data 17">
            <a:extLst>
              <a:ext uri="{FF2B5EF4-FFF2-40B4-BE49-F238E27FC236}">
                <a16:creationId xmlns:a16="http://schemas.microsoft.com/office/drawing/2014/main" id="{0FAA64EA-1901-3809-F98B-F90283BE6A5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Marcador de Posição do Rodapé 18">
            <a:extLst>
              <a:ext uri="{FF2B5EF4-FFF2-40B4-BE49-F238E27FC236}">
                <a16:creationId xmlns:a16="http://schemas.microsoft.com/office/drawing/2014/main" id="{89E69AE8-DD43-93C1-EDBE-E217452D84E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PT" dirty="0"/>
              <a:t>Apresentação do Projeto</a:t>
            </a:r>
            <a:br>
              <a:rPr lang="pt-PT" dirty="0"/>
            </a:br>
            <a:r>
              <a:rPr lang="pt-PT" dirty="0"/>
              <a:t>Mestrado em Bioinformática</a:t>
            </a:r>
          </a:p>
        </p:txBody>
      </p:sp>
    </p:spTree>
    <p:extLst>
      <p:ext uri="{BB962C8B-B14F-4D97-AF65-F5344CB8AC3E}">
        <p14:creationId xmlns:p14="http://schemas.microsoft.com/office/powerpoint/2010/main" val="165120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86B6D-F851-46AA-973F-BA1BAB95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1000"/>
            <a:ext cx="10972800" cy="1325563"/>
          </a:xfrm>
        </p:spPr>
        <p:txBody>
          <a:bodyPr rtlCol="0"/>
          <a:lstStyle/>
          <a:p>
            <a:pPr rtl="0"/>
            <a:r>
              <a:rPr lang="pt-PT" b="1" dirty="0"/>
              <a:t>Objetivo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580A063-B4FC-4841-94C3-1F875847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4</a:t>
            </a:fld>
            <a:endParaRPr lang="pt-P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978326-48EE-6561-A610-E2A562CF6C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/>
              <a:t>Mapear o desenvolvimento das células pigmentares no peixe-zebra</a:t>
            </a:r>
          </a:p>
          <a:p>
            <a:r>
              <a:rPr lang="pt-PT" dirty="0"/>
              <a:t>Identificar genes e fatores de transcrição envolvidos na pigmentação durante diferentes estágios de desenvolvimento.</a:t>
            </a:r>
          </a:p>
        </p:txBody>
      </p:sp>
      <p:sp>
        <p:nvSpPr>
          <p:cNvPr id="6" name="Marcador de Posição da Data 17">
            <a:extLst>
              <a:ext uri="{FF2B5EF4-FFF2-40B4-BE49-F238E27FC236}">
                <a16:creationId xmlns:a16="http://schemas.microsoft.com/office/drawing/2014/main" id="{6668800A-D7B5-E684-D68C-2CA9C5CFA94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</a:p>
        </p:txBody>
      </p:sp>
      <p:sp>
        <p:nvSpPr>
          <p:cNvPr id="7" name="Marcador de Posição do Rodapé 18">
            <a:extLst>
              <a:ext uri="{FF2B5EF4-FFF2-40B4-BE49-F238E27FC236}">
                <a16:creationId xmlns:a16="http://schemas.microsoft.com/office/drawing/2014/main" id="{A446B076-BD8D-F704-801A-BB5C820F7B7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PT" dirty="0"/>
              <a:t>Apresentação do Projeto</a:t>
            </a:r>
            <a:br>
              <a:rPr lang="pt-PT" dirty="0"/>
            </a:br>
            <a:r>
              <a:rPr lang="pt-PT" dirty="0"/>
              <a:t>Mestrado em Bioinformática</a:t>
            </a:r>
          </a:p>
        </p:txBody>
      </p:sp>
    </p:spTree>
    <p:extLst>
      <p:ext uri="{BB962C8B-B14F-4D97-AF65-F5344CB8AC3E}">
        <p14:creationId xmlns:p14="http://schemas.microsoft.com/office/powerpoint/2010/main" val="402762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1EF7656-A78E-4065-BA35-82DF8A5D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pt-PT" b="1" dirty="0"/>
              <a:t>Metodologia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46E5BC-1818-EC37-F4D8-75D5C74486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8146" r="30247" b="2"/>
          <a:stretch/>
        </p:blipFill>
        <p:spPr>
          <a:xfrm>
            <a:off x="5183188" y="987425"/>
            <a:ext cx="6172200" cy="4873625"/>
          </a:xfrm>
          <a:noFill/>
        </p:spPr>
      </p:pic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A7807CD3-B422-4F83-9719-CB326AC82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3400" cy="3811588"/>
          </a:xfrm>
        </p:spPr>
        <p:txBody>
          <a:bodyPr rtlCol="0">
            <a:normAutofit/>
          </a:bodyPr>
          <a:lstStyle/>
          <a:p>
            <a:pPr rtl="0"/>
            <a:endParaRPr lang="pt-PT" dirty="0"/>
          </a:p>
          <a:p>
            <a:pPr rtl="0"/>
            <a:r>
              <a:rPr lang="pt-PT" dirty="0"/>
              <a:t>Análise de dados de célula única no R e </a:t>
            </a:r>
            <a:r>
              <a:rPr lang="pt-PT" dirty="0" err="1"/>
              <a:t>RStudio</a:t>
            </a:r>
            <a:r>
              <a:rPr lang="pt-PT" dirty="0"/>
              <a:t>, utilizando ferramentas como o </a:t>
            </a:r>
            <a:r>
              <a:rPr lang="pt-PT" dirty="0" err="1"/>
              <a:t>Monocle</a:t>
            </a:r>
            <a:r>
              <a:rPr lang="pt-PT" dirty="0"/>
              <a:t>, </a:t>
            </a:r>
            <a:r>
              <a:rPr lang="pt-PT" dirty="0" err="1"/>
              <a:t>Slingshot</a:t>
            </a:r>
            <a:r>
              <a:rPr lang="pt-PT" dirty="0"/>
              <a:t>, </a:t>
            </a:r>
            <a:r>
              <a:rPr lang="pt-PT" dirty="0" err="1"/>
              <a:t>SingleCellExperiment</a:t>
            </a:r>
            <a:r>
              <a:rPr lang="pt-PT" dirty="0"/>
              <a:t>, Seurat, …</a:t>
            </a:r>
            <a:br>
              <a:rPr lang="pt-PT" dirty="0"/>
            </a:br>
            <a:br>
              <a:rPr lang="pt-PT" dirty="0"/>
            </a:br>
            <a:r>
              <a:rPr lang="pt-PT" dirty="0"/>
              <a:t>Utilizou se a base de dados do </a:t>
            </a:r>
            <a:r>
              <a:rPr lang="pt-PT" dirty="0" err="1"/>
              <a:t>projecto</a:t>
            </a:r>
            <a:r>
              <a:rPr lang="pt-PT" dirty="0"/>
              <a:t> </a:t>
            </a:r>
            <a:r>
              <a:rPr lang="pt-PT" dirty="0" err="1"/>
              <a:t>ZScape</a:t>
            </a:r>
            <a:r>
              <a:rPr lang="pt-PT" dirty="0"/>
              <a:t> de </a:t>
            </a:r>
            <a:r>
              <a:rPr lang="pt-PT" dirty="0" err="1"/>
              <a:t>SingleCell</a:t>
            </a:r>
            <a:r>
              <a:rPr lang="pt-PT" dirty="0"/>
              <a:t> em </a:t>
            </a:r>
            <a:r>
              <a:rPr lang="pt-PT" dirty="0" err="1"/>
              <a:t>Zebrafish</a:t>
            </a:r>
            <a:r>
              <a:rPr lang="pt-PT" dirty="0"/>
              <a:t> dos últimos anos - cerca de 3 milhões de células individualizadas de cerca de 2000 embriões individualizados. Dados recentes e com potencial:</a:t>
            </a:r>
            <a:br>
              <a:rPr lang="pt-PT" dirty="0"/>
            </a:br>
            <a:br>
              <a:rPr lang="pt-PT" dirty="0"/>
            </a:br>
            <a:r>
              <a:rPr lang="pt-PT" dirty="0">
                <a:hlinkClick r:id="rId4"/>
              </a:rPr>
              <a:t>https://cole-trapnell-lab.github.io/zscape/</a:t>
            </a:r>
            <a:endParaRPr lang="pt-PT" dirty="0"/>
          </a:p>
        </p:txBody>
      </p:sp>
      <p:sp>
        <p:nvSpPr>
          <p:cNvPr id="51" name="Marcador de Posição do Número do Diapositivo 50">
            <a:extLst>
              <a:ext uri="{FF2B5EF4-FFF2-40B4-BE49-F238E27FC236}">
                <a16:creationId xmlns:a16="http://schemas.microsoft.com/office/drawing/2014/main" id="{2A0EFA49-135C-4F01-A453-F4355A52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smtClean="0"/>
              <a:pPr rtl="0">
                <a:spcAft>
                  <a:spcPts val="600"/>
                </a:spcAft>
              </a:pPr>
              <a:t>5</a:t>
            </a:fld>
            <a:endParaRPr lang="pt-PT"/>
          </a:p>
        </p:txBody>
      </p:sp>
      <p:sp>
        <p:nvSpPr>
          <p:cNvPr id="4" name="Marcador de Posição da Data 17">
            <a:extLst>
              <a:ext uri="{FF2B5EF4-FFF2-40B4-BE49-F238E27FC236}">
                <a16:creationId xmlns:a16="http://schemas.microsoft.com/office/drawing/2014/main" id="{19EF6C3B-D44A-3F2E-1155-DF2FFD09D6C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</a:p>
        </p:txBody>
      </p:sp>
      <p:sp>
        <p:nvSpPr>
          <p:cNvPr id="5" name="Marcador de Posição do Rodapé 18">
            <a:extLst>
              <a:ext uri="{FF2B5EF4-FFF2-40B4-BE49-F238E27FC236}">
                <a16:creationId xmlns:a16="http://schemas.microsoft.com/office/drawing/2014/main" id="{8C6805D5-DB17-F471-9ADE-850C2B47197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PT" dirty="0"/>
              <a:t>Apresentação do Projeto</a:t>
            </a:r>
            <a:br>
              <a:rPr lang="pt-PT" dirty="0"/>
            </a:br>
            <a:r>
              <a:rPr lang="pt-PT" dirty="0"/>
              <a:t>Mestrado em Bioinformática</a:t>
            </a:r>
          </a:p>
        </p:txBody>
      </p:sp>
    </p:spTree>
    <p:extLst>
      <p:ext uri="{BB962C8B-B14F-4D97-AF65-F5344CB8AC3E}">
        <p14:creationId xmlns:p14="http://schemas.microsoft.com/office/powerpoint/2010/main" val="29094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BE8A-2724-4367-EB06-6292D948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7591"/>
            <a:ext cx="3932237" cy="1779809"/>
          </a:xfrm>
        </p:spPr>
        <p:txBody>
          <a:bodyPr>
            <a:normAutofit fontScale="90000"/>
          </a:bodyPr>
          <a:lstStyle/>
          <a:p>
            <a:r>
              <a:rPr lang="pt-PT" dirty="0"/>
              <a:t>Separação dos dados das células por tipos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EEDC1-E9C4-4747-A070-8788580E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Todos os tipos de células </a:t>
            </a:r>
            <a:r>
              <a:rPr lang="pt-PT" dirty="0" err="1"/>
              <a:t>cromatóforas</a:t>
            </a:r>
            <a:r>
              <a:rPr lang="pt-PT" dirty="0"/>
              <a:t>, foram selecionadas para gerar o UMAP 1 do próximo slide na divisão por tipo de células com cores especificas. </a:t>
            </a:r>
            <a:br>
              <a:rPr lang="pt-PT" dirty="0"/>
            </a:br>
            <a:br>
              <a:rPr lang="pt-PT" dirty="0"/>
            </a:br>
            <a:r>
              <a:rPr lang="pt-PT" dirty="0"/>
              <a:t>Já o UMAP de células por tempo foi gerado pelas contagens nos diferentes tempos e respetiva escala de cores.</a:t>
            </a:r>
          </a:p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53D4D-1684-A99E-6B68-30925171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t>6</a:t>
            </a:fld>
            <a:endParaRPr lang="pt-PT" noProof="0"/>
          </a:p>
        </p:txBody>
      </p:sp>
      <p:pic>
        <p:nvPicPr>
          <p:cNvPr id="11" name="Picture 10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D6DCFC9-10CA-AA68-CFB3-8FFE4826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4875"/>
            <a:ext cx="3499390" cy="1824113"/>
          </a:xfrm>
          <a:prstGeom prst="rect">
            <a:avLst/>
          </a:prstGeom>
        </p:spPr>
      </p:pic>
      <p:pic>
        <p:nvPicPr>
          <p:cNvPr id="13" name="Picture 12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EBA9C6A-3B77-7B10-5C72-03CDAB2D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17" y="277591"/>
            <a:ext cx="5591397" cy="5591397"/>
          </a:xfrm>
          <a:prstGeom prst="rect">
            <a:avLst/>
          </a:prstGeom>
        </p:spPr>
      </p:pic>
      <p:sp>
        <p:nvSpPr>
          <p:cNvPr id="16" name="Marcador de Posição da Data 17">
            <a:extLst>
              <a:ext uri="{FF2B5EF4-FFF2-40B4-BE49-F238E27FC236}">
                <a16:creationId xmlns:a16="http://schemas.microsoft.com/office/drawing/2014/main" id="{136978F8-9390-D578-093E-511B7434B7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</a:p>
        </p:txBody>
      </p:sp>
      <p:sp>
        <p:nvSpPr>
          <p:cNvPr id="17" name="Marcador de Posição do Rodapé 18">
            <a:extLst>
              <a:ext uri="{FF2B5EF4-FFF2-40B4-BE49-F238E27FC236}">
                <a16:creationId xmlns:a16="http://schemas.microsoft.com/office/drawing/2014/main" id="{E4AEA51C-99FD-FF43-A35D-0D93A269F24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PT" dirty="0"/>
              <a:t>Apresentação do Projeto</a:t>
            </a:r>
            <a:br>
              <a:rPr lang="pt-PT" dirty="0"/>
            </a:br>
            <a:r>
              <a:rPr lang="pt-PT" dirty="0"/>
              <a:t>Mestrado em Bioinformática</a:t>
            </a:r>
          </a:p>
        </p:txBody>
      </p:sp>
    </p:spTree>
    <p:extLst>
      <p:ext uri="{BB962C8B-B14F-4D97-AF65-F5344CB8AC3E}">
        <p14:creationId xmlns:p14="http://schemas.microsoft.com/office/powerpoint/2010/main" val="329233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ítulo 197">
            <a:extLst>
              <a:ext uri="{FF2B5EF4-FFF2-40B4-BE49-F238E27FC236}">
                <a16:creationId xmlns:a16="http://schemas.microsoft.com/office/drawing/2014/main" id="{7DD80A03-4E46-493A-82B4-799A0FA9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404546"/>
            <a:ext cx="3383279" cy="2240429"/>
          </a:xfrm>
        </p:spPr>
        <p:txBody>
          <a:bodyPr rtlCol="0">
            <a:noAutofit/>
          </a:bodyPr>
          <a:lstStyle/>
          <a:p>
            <a:pPr algn="ctr" rtl="0"/>
            <a:r>
              <a:rPr lang="pt-PT" sz="2400" b="1" dirty="0"/>
              <a:t>Processamento de Dados e Análise de Clusters</a:t>
            </a:r>
            <a:br>
              <a:rPr lang="pt-PT" sz="2400" b="1" dirty="0"/>
            </a:br>
            <a:endParaRPr lang="pt-PT" sz="2400" b="1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702C59F-E318-463D-85D3-0464114C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55E018-5AAD-55FE-BE90-626EB141C53F}"/>
              </a:ext>
            </a:extLst>
          </p:cNvPr>
          <p:cNvSpPr txBox="1"/>
          <p:nvPr/>
        </p:nvSpPr>
        <p:spPr>
          <a:xfrm>
            <a:off x="4510685" y="650791"/>
            <a:ext cx="72854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/>
              <a:t>Os clusters de células foram identificados usando o algoritmo de </a:t>
            </a:r>
            <a:r>
              <a:rPr lang="pt-PT" dirty="0" err="1"/>
              <a:t>clustering</a:t>
            </a:r>
            <a:r>
              <a:rPr lang="pt-PT" dirty="0"/>
              <a:t> de </a:t>
            </a:r>
            <a:r>
              <a:rPr lang="pt-PT" i="1" dirty="0" err="1"/>
              <a:t>Louvain</a:t>
            </a:r>
            <a:r>
              <a:rPr lang="pt-PT" dirty="0"/>
              <a:t>.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A análise de UMAP e PCA revelou a separação clara entre:</a:t>
            </a:r>
          </a:p>
          <a:p>
            <a:pPr algn="just"/>
            <a:r>
              <a:rPr lang="pt-PT" dirty="0"/>
              <a:t>	diferentes tipos de células pigmentares </a:t>
            </a:r>
            <a:r>
              <a:rPr lang="pt-PT" b="1" dirty="0"/>
              <a:t>(1) </a:t>
            </a:r>
          </a:p>
          <a:p>
            <a:pPr algn="just"/>
            <a:r>
              <a:rPr lang="pt-PT" dirty="0"/>
              <a:t>	diferentes níveis de expressão ao longo do tempo </a:t>
            </a:r>
            <a:r>
              <a:rPr lang="pt-PT" b="1" dirty="0"/>
              <a:t>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AE8B66-47A7-FA4F-626D-CF1A94A29D13}"/>
              </a:ext>
            </a:extLst>
          </p:cNvPr>
          <p:cNvGrpSpPr/>
          <p:nvPr/>
        </p:nvGrpSpPr>
        <p:grpSpPr>
          <a:xfrm>
            <a:off x="7027987" y="2921976"/>
            <a:ext cx="3808477" cy="3285233"/>
            <a:chOff x="7027987" y="2832028"/>
            <a:chExt cx="3808477" cy="3434374"/>
          </a:xfrm>
        </p:grpSpPr>
        <p:pic>
          <p:nvPicPr>
            <p:cNvPr id="8" name="Picture 7" descr="A close-up of a colorful blot&#10;&#10;Description automatically generated">
              <a:extLst>
                <a:ext uri="{FF2B5EF4-FFF2-40B4-BE49-F238E27FC236}">
                  <a16:creationId xmlns:a16="http://schemas.microsoft.com/office/drawing/2014/main" id="{ED12A602-C065-2ED9-FB7D-BF88A4CD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7987" y="2832028"/>
              <a:ext cx="3808477" cy="34343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D146F6-FDD4-25CB-3D32-5D9A3ED5FE37}"/>
                </a:ext>
              </a:extLst>
            </p:cNvPr>
            <p:cNvSpPr txBox="1"/>
            <p:nvPr/>
          </p:nvSpPr>
          <p:spPr>
            <a:xfrm>
              <a:off x="9835661" y="2832028"/>
              <a:ext cx="603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489502-06F2-1E9E-88DA-F0B02CBBD1AD}"/>
              </a:ext>
            </a:extLst>
          </p:cNvPr>
          <p:cNvGrpSpPr/>
          <p:nvPr/>
        </p:nvGrpSpPr>
        <p:grpSpPr>
          <a:xfrm>
            <a:off x="1355538" y="2644976"/>
            <a:ext cx="3808477" cy="3562233"/>
            <a:chOff x="1355538" y="2644976"/>
            <a:chExt cx="3808477" cy="3808478"/>
          </a:xfrm>
        </p:grpSpPr>
        <p:pic>
          <p:nvPicPr>
            <p:cNvPr id="6" name="Picture 5" descr="A colorful blots on a white background&#10;&#10;Description automatically generated">
              <a:extLst>
                <a:ext uri="{FF2B5EF4-FFF2-40B4-BE49-F238E27FC236}">
                  <a16:creationId xmlns:a16="http://schemas.microsoft.com/office/drawing/2014/main" id="{53C40333-2709-93C2-B6CF-2971B690E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5538" y="2644977"/>
              <a:ext cx="3808477" cy="380847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6440F7-41B6-A2DD-AEDF-6F3452BA3868}"/>
                </a:ext>
              </a:extLst>
            </p:cNvPr>
            <p:cNvSpPr txBox="1"/>
            <p:nvPr/>
          </p:nvSpPr>
          <p:spPr>
            <a:xfrm>
              <a:off x="4249615" y="2833222"/>
              <a:ext cx="603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948764-BEB3-9B10-48A9-EC9DEB777838}"/>
                </a:ext>
              </a:extLst>
            </p:cNvPr>
            <p:cNvSpPr/>
            <p:nvPr/>
          </p:nvSpPr>
          <p:spPr>
            <a:xfrm>
              <a:off x="1364970" y="2644976"/>
              <a:ext cx="2091049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4" name="Marcador de Posição da Data 17">
            <a:extLst>
              <a:ext uri="{FF2B5EF4-FFF2-40B4-BE49-F238E27FC236}">
                <a16:creationId xmlns:a16="http://schemas.microsoft.com/office/drawing/2014/main" id="{8CE1DA99-D355-4D97-009B-4937FFD7568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</a:p>
        </p:txBody>
      </p:sp>
      <p:sp>
        <p:nvSpPr>
          <p:cNvPr id="15" name="Marcador de Posição do Rodapé 18">
            <a:extLst>
              <a:ext uri="{FF2B5EF4-FFF2-40B4-BE49-F238E27FC236}">
                <a16:creationId xmlns:a16="http://schemas.microsoft.com/office/drawing/2014/main" id="{40038422-FB41-D463-F81B-F5F839B4997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PT" dirty="0"/>
              <a:t>Apresentação do Projeto</a:t>
            </a:r>
            <a:br>
              <a:rPr lang="pt-PT" dirty="0"/>
            </a:br>
            <a:r>
              <a:rPr lang="pt-PT" dirty="0"/>
              <a:t>Mestrado em Bioinformática</a:t>
            </a:r>
          </a:p>
        </p:txBody>
      </p:sp>
    </p:spTree>
    <p:extLst>
      <p:ext uri="{BB962C8B-B14F-4D97-AF65-F5344CB8AC3E}">
        <p14:creationId xmlns:p14="http://schemas.microsoft.com/office/powerpoint/2010/main" val="8417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9DFC393F-394C-685C-C1C1-47FA140AF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97" y="2396888"/>
            <a:ext cx="4159820" cy="4159820"/>
          </a:xfrm>
          <a:prstGeom prst="rect">
            <a:avLst/>
          </a:prstGeom>
        </p:spPr>
      </p:pic>
      <p:pic>
        <p:nvPicPr>
          <p:cNvPr id="13" name="Picture 12" descr="A graph showing a bar graph&#10;&#10;Description automatically generated">
            <a:extLst>
              <a:ext uri="{FF2B5EF4-FFF2-40B4-BE49-F238E27FC236}">
                <a16:creationId xmlns:a16="http://schemas.microsoft.com/office/drawing/2014/main" id="{562BA9DF-D253-23A6-3531-6C562FA91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781" y="2570281"/>
            <a:ext cx="3408437" cy="3408437"/>
          </a:xfrm>
          <a:prstGeom prst="rect">
            <a:avLst/>
          </a:prstGeom>
        </p:spPr>
      </p:pic>
      <p:pic>
        <p:nvPicPr>
          <p:cNvPr id="14" name="Picture 5" descr="Zebrafish pigment cells develop directly from persistent highly ...">
            <a:extLst>
              <a:ext uri="{FF2B5EF4-FFF2-40B4-BE49-F238E27FC236}">
                <a16:creationId xmlns:a16="http://schemas.microsoft.com/office/drawing/2014/main" id="{42D16F99-9FF5-6E73-E75E-3A98D2C9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096" y="2179887"/>
            <a:ext cx="3812207" cy="40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702C59F-E318-463D-85D3-0464114C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E932E5-6313-E47E-0CDD-E77CE68E93AB}"/>
              </a:ext>
            </a:extLst>
          </p:cNvPr>
          <p:cNvSpPr txBox="1">
            <a:spLocks/>
          </p:cNvSpPr>
          <p:nvPr/>
        </p:nvSpPr>
        <p:spPr>
          <a:xfrm>
            <a:off x="472440" y="-161131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000" kern="1200" cap="all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/>
              <a:t>Identificação de Genes e Fatores de transcrição de Interesse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44FFB-8608-B28A-2620-ED1AA4D8736E}"/>
              </a:ext>
            </a:extLst>
          </p:cNvPr>
          <p:cNvSpPr txBox="1"/>
          <p:nvPr/>
        </p:nvSpPr>
        <p:spPr>
          <a:xfrm>
            <a:off x="992065" y="879282"/>
            <a:ext cx="108189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Genes como TYR, TYRP1 e DCT são conhecidos por estarem envolvidos na produção de </a:t>
            </a:r>
            <a:r>
              <a:rPr lang="pt-PT" sz="1400" dirty="0" err="1"/>
              <a:t>melanóforos</a:t>
            </a:r>
            <a:r>
              <a:rPr lang="pt-PT" sz="1400" dirty="0"/>
              <a:t>.</a:t>
            </a:r>
          </a:p>
          <a:p>
            <a:r>
              <a:rPr lang="pt-PT" sz="1400" dirty="0"/>
              <a:t>A análise de expressão génica mostrou altos níveis de expressão desses genes em células pigmentares (após aplicar do filtro por tipo de célula)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D4783-D90E-D498-8E8D-37AA38E709FD}"/>
              </a:ext>
            </a:extLst>
          </p:cNvPr>
          <p:cNvSpPr txBox="1"/>
          <p:nvPr/>
        </p:nvSpPr>
        <p:spPr>
          <a:xfrm>
            <a:off x="992064" y="1774046"/>
            <a:ext cx="10361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MITF, SOX10 e TFAP2 são fatores de transcrição críticos para o desenvolvimento de melanócitos. A análise revelou que MITF é altamente expresso nos melanócitos durante os estágios iniciais de desenvolvimento</a:t>
            </a:r>
          </a:p>
        </p:txBody>
      </p:sp>
      <p:sp>
        <p:nvSpPr>
          <p:cNvPr id="20" name="Marcador de Posição da Data 17">
            <a:extLst>
              <a:ext uri="{FF2B5EF4-FFF2-40B4-BE49-F238E27FC236}">
                <a16:creationId xmlns:a16="http://schemas.microsoft.com/office/drawing/2014/main" id="{84C98A6F-9068-D5CB-10E2-579A1B7432E6}"/>
              </a:ext>
            </a:extLst>
          </p:cNvPr>
          <p:cNvSpPr txBox="1">
            <a:spLocks/>
          </p:cNvSpPr>
          <p:nvPr/>
        </p:nvSpPr>
        <p:spPr>
          <a:xfrm>
            <a:off x="799549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</a:p>
        </p:txBody>
      </p:sp>
      <p:sp>
        <p:nvSpPr>
          <p:cNvPr id="21" name="Marcador de Posição do Rodapé 18">
            <a:extLst>
              <a:ext uri="{FF2B5EF4-FFF2-40B4-BE49-F238E27FC236}">
                <a16:creationId xmlns:a16="http://schemas.microsoft.com/office/drawing/2014/main" id="{287E9C64-8F79-97B0-4020-8D4FB1716CD3}"/>
              </a:ext>
            </a:extLst>
          </p:cNvPr>
          <p:cNvSpPr txBox="1">
            <a:spLocks/>
          </p:cNvSpPr>
          <p:nvPr/>
        </p:nvSpPr>
        <p:spPr>
          <a:xfrm>
            <a:off x="4038601" y="65243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PT" dirty="0"/>
              <a:t>Apresentação do Projeto</a:t>
            </a:r>
            <a:br>
              <a:rPr lang="pt-PT" dirty="0"/>
            </a:br>
            <a:r>
              <a:rPr lang="pt-PT" dirty="0"/>
              <a:t>Mestrado em Bioinformática</a:t>
            </a:r>
          </a:p>
        </p:txBody>
      </p:sp>
    </p:spTree>
    <p:extLst>
      <p:ext uri="{BB962C8B-B14F-4D97-AF65-F5344CB8AC3E}">
        <p14:creationId xmlns:p14="http://schemas.microsoft.com/office/powerpoint/2010/main" val="270016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365125"/>
            <a:ext cx="8353426" cy="1325563"/>
          </a:xfrm>
        </p:spPr>
        <p:txBody>
          <a:bodyPr rtlCol="0">
            <a:normAutofit/>
          </a:bodyPr>
          <a:lstStyle/>
          <a:p>
            <a:pPr rtl="0"/>
            <a:r>
              <a:rPr lang="pt-PT" b="1" dirty="0"/>
              <a:t>Conclusão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96A2F30A-8EC7-451B-B224-5303F983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9</a:t>
            </a:fld>
            <a:endParaRPr lang="pt-PT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740C4A-740B-6E55-5CAD-8A12E490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296" y="2698115"/>
            <a:ext cx="5496325" cy="3474719"/>
          </a:xfrm>
        </p:spPr>
        <p:txBody>
          <a:bodyPr/>
          <a:lstStyle/>
          <a:p>
            <a:r>
              <a:rPr lang="pt-PT" dirty="0"/>
              <a:t>Concluir a análise de expressão génica em todos os clusters identificados.</a:t>
            </a:r>
          </a:p>
          <a:p>
            <a:r>
              <a:rPr lang="pt-PT" dirty="0"/>
              <a:t>Realizar validação experimental dos genes e fatores de transcrição identificados.</a:t>
            </a:r>
          </a:p>
          <a:p>
            <a:r>
              <a:rPr lang="pt-PT" dirty="0"/>
              <a:t>Explorar a relação entre expressão génica e fenótipos observados.</a:t>
            </a:r>
          </a:p>
          <a:p>
            <a:r>
              <a:rPr lang="pt-PT" dirty="0"/>
              <a:t>Conclusão da Análise: Validar os resultados e gerar um relatório final.</a:t>
            </a:r>
          </a:p>
          <a:p>
            <a:endParaRPr lang="pt-PT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3AA38CC-0DA3-FF86-9146-3C87E312BCD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0380" y="2698115"/>
            <a:ext cx="5496325" cy="34747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Erros de Memória (</a:t>
            </a:r>
            <a:r>
              <a:rPr lang="pt-PT" b="1" dirty="0" err="1"/>
              <a:t>std</a:t>
            </a:r>
            <a:r>
              <a:rPr lang="pt-PT" b="1" dirty="0"/>
              <a:t>::</a:t>
            </a:r>
            <a:r>
              <a:rPr lang="pt-PT" b="1" dirty="0" err="1"/>
              <a:t>bad_alloc</a:t>
            </a:r>
            <a:r>
              <a:rPr lang="pt-PT" b="1" dirty="0"/>
              <a:t>)</a:t>
            </a:r>
            <a:r>
              <a:rPr lang="pt-PT" dirty="0"/>
              <a:t>: problemas de memória durante a normalização e identificação de variáveis principais em um conjunto de dados grande.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Solução Implementada : </a:t>
            </a:r>
            <a:r>
              <a:rPr lang="pt-PT" dirty="0"/>
              <a:t>Divisão dos dados com Seurat em subconjuntos menores e processamento de cada subconjunto individualmente, armazenando os resultados temporariamente e combinando-os posteriormente.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E82D6336-E34A-60AA-DDBE-E31BE5FF3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2088579"/>
            <a:ext cx="7698104" cy="68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400"/>
              </a:lnSpc>
            </a:pPr>
            <a:r>
              <a:rPr lang="pt-PT" altLang="pt-PT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Ainda em desenvolvimento</a:t>
            </a:r>
            <a:br>
              <a:rPr lang="pt-PT" altLang="pt-PT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endParaRPr lang="pt-PT" altLang="pt-PT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9F23C-8ABF-86BC-0449-CAEA66F4D0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568" y="1874203"/>
            <a:ext cx="5551570" cy="82391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ts val="2400"/>
              </a:lnSpc>
            </a:pPr>
            <a:r>
              <a:rPr lang="pt-PT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Desafios encontrados</a:t>
            </a:r>
          </a:p>
        </p:txBody>
      </p:sp>
      <p:sp>
        <p:nvSpPr>
          <p:cNvPr id="6" name="Marcador de Posição da Data 17">
            <a:extLst>
              <a:ext uri="{FF2B5EF4-FFF2-40B4-BE49-F238E27FC236}">
                <a16:creationId xmlns:a16="http://schemas.microsoft.com/office/drawing/2014/main" id="{F6A7B497-FFED-1347-E7E3-5710CFF85B6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</a:p>
        </p:txBody>
      </p:sp>
      <p:sp>
        <p:nvSpPr>
          <p:cNvPr id="7" name="Marcador de Posição do Rodapé 18">
            <a:extLst>
              <a:ext uri="{FF2B5EF4-FFF2-40B4-BE49-F238E27FC236}">
                <a16:creationId xmlns:a16="http://schemas.microsoft.com/office/drawing/2014/main" id="{005C08EA-D414-F5D7-2C3C-5E91C08999C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PT" dirty="0"/>
              <a:t>Apresentação do Projeto</a:t>
            </a:r>
            <a:br>
              <a:rPr lang="pt-PT" dirty="0"/>
            </a:br>
            <a:r>
              <a:rPr lang="pt-PT" dirty="0"/>
              <a:t>Mestrado em Bioinformática</a:t>
            </a:r>
          </a:p>
        </p:txBody>
      </p:sp>
    </p:spTree>
    <p:extLst>
      <p:ext uri="{BB962C8B-B14F-4D97-AF65-F5344CB8AC3E}">
        <p14:creationId xmlns:p14="http://schemas.microsoft.com/office/powerpoint/2010/main" val="17704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81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2A828C"/>
      </a:accent1>
      <a:accent2>
        <a:srgbClr val="41A6A6"/>
      </a:accent2>
      <a:accent3>
        <a:srgbClr val="D99B77"/>
      </a:accent3>
      <a:accent4>
        <a:srgbClr val="D9B6A3"/>
      </a:accent4>
      <a:accent5>
        <a:srgbClr val="F2A74B"/>
      </a:accent5>
      <a:accent6>
        <a:srgbClr val="4D748C"/>
      </a:accent6>
      <a:hlink>
        <a:srgbClr val="0563C1"/>
      </a:hlink>
      <a:folHlink>
        <a:srgbClr val="954F72"/>
      </a:folHlink>
    </a:clrScheme>
    <a:fontScheme name="Custom 115">
      <a:majorFont>
        <a:latin typeface="Century Gothic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16_TF89715846_Win32" id="{34CDA131-C5B2-4928-A81B-24043856663A}" vid="{F2E3C9A8-7FBD-43AF-811C-D283D09B0C9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340800-6004-42FD-A042-AAA261C103D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B45E2D-EE5B-40BD-B8EB-1CD549F414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B5C00-D108-4E13-8A78-1AA312E16E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oceano</Template>
  <TotalTime>189</TotalTime>
  <Words>1399</Words>
  <Application>Microsoft Office PowerPoint</Application>
  <PresentationFormat>Widescreen</PresentationFormat>
  <Paragraphs>137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 Light</vt:lpstr>
      <vt:lpstr>AvenirNext LT Pro Medium</vt:lpstr>
      <vt:lpstr>Calibri</vt:lpstr>
      <vt:lpstr>Century Gothic</vt:lpstr>
      <vt:lpstr>Tema do Office</vt:lpstr>
      <vt:lpstr>visualization of Single-Cell Transcriptomics of Zebrafish Pigment Cells</vt:lpstr>
      <vt:lpstr>INTRODUÇÃO</vt:lpstr>
      <vt:lpstr>Análise de Célula Única</vt:lpstr>
      <vt:lpstr>Objetivo</vt:lpstr>
      <vt:lpstr>Metodologia</vt:lpstr>
      <vt:lpstr>Separação dos dados das células por tipos</vt:lpstr>
      <vt:lpstr>Processamento de Dados e Análise de Clusters </vt:lpstr>
      <vt:lpstr>PowerPoint Presentation</vt:lpstr>
      <vt:lpstr>Conclusão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André da Silva Esteves</dc:creator>
  <cp:lastModifiedBy>Diogo André da Silva Esteves</cp:lastModifiedBy>
  <cp:revision>15</cp:revision>
  <dcterms:created xsi:type="dcterms:W3CDTF">2024-06-05T09:59:15Z</dcterms:created>
  <dcterms:modified xsi:type="dcterms:W3CDTF">2024-06-05T15:01:17Z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