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1"/>
  </p:sldMasterIdLst>
  <p:notesMasterIdLst>
    <p:notesMasterId r:id="rId56"/>
  </p:notesMasterIdLst>
  <p:handoutMasterIdLst>
    <p:handoutMasterId r:id="rId57"/>
  </p:handoutMasterIdLst>
  <p:sldIdLst>
    <p:sldId id="707" r:id="rId2"/>
    <p:sldId id="619" r:id="rId3"/>
    <p:sldId id="630" r:id="rId4"/>
    <p:sldId id="714" r:id="rId5"/>
    <p:sldId id="720" r:id="rId6"/>
    <p:sldId id="721" r:id="rId7"/>
    <p:sldId id="722" r:id="rId8"/>
    <p:sldId id="768" r:id="rId9"/>
    <p:sldId id="769" r:id="rId10"/>
    <p:sldId id="770" r:id="rId11"/>
    <p:sldId id="771" r:id="rId12"/>
    <p:sldId id="772" r:id="rId13"/>
    <p:sldId id="727" r:id="rId14"/>
    <p:sldId id="773" r:id="rId15"/>
    <p:sldId id="774" r:id="rId16"/>
    <p:sldId id="730" r:id="rId17"/>
    <p:sldId id="731" r:id="rId18"/>
    <p:sldId id="732" r:id="rId19"/>
    <p:sldId id="733" r:id="rId20"/>
    <p:sldId id="734" r:id="rId21"/>
    <p:sldId id="735" r:id="rId22"/>
    <p:sldId id="736" r:id="rId23"/>
    <p:sldId id="737" r:id="rId24"/>
    <p:sldId id="738" r:id="rId25"/>
    <p:sldId id="739" r:id="rId26"/>
    <p:sldId id="740" r:id="rId27"/>
    <p:sldId id="741" r:id="rId28"/>
    <p:sldId id="775" r:id="rId29"/>
    <p:sldId id="776" r:id="rId30"/>
    <p:sldId id="742" r:id="rId31"/>
    <p:sldId id="743" r:id="rId32"/>
    <p:sldId id="778" r:id="rId33"/>
    <p:sldId id="745" r:id="rId34"/>
    <p:sldId id="746" r:id="rId35"/>
    <p:sldId id="748" r:id="rId36"/>
    <p:sldId id="749" r:id="rId37"/>
    <p:sldId id="750" r:id="rId38"/>
    <p:sldId id="779" r:id="rId39"/>
    <p:sldId id="751" r:id="rId40"/>
    <p:sldId id="752" r:id="rId41"/>
    <p:sldId id="753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2" r:id="rId50"/>
    <p:sldId id="780" r:id="rId51"/>
    <p:sldId id="763" r:id="rId52"/>
    <p:sldId id="764" r:id="rId53"/>
    <p:sldId id="765" r:id="rId54"/>
    <p:sldId id="76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2D"/>
    <a:srgbClr val="B42D23"/>
    <a:srgbClr val="AD0003"/>
    <a:srgbClr val="6361BA"/>
    <a:srgbClr val="525EC3"/>
    <a:srgbClr val="60B4F0"/>
    <a:srgbClr val="5FB5F0"/>
    <a:srgbClr val="69C830"/>
    <a:srgbClr val="64BE2E"/>
    <a:srgbClr val="474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233" autoAdjust="0"/>
  </p:normalViewPr>
  <p:slideViewPr>
    <p:cSldViewPr snapToGrid="0">
      <p:cViewPr varScale="1">
        <p:scale>
          <a:sx n="108" d="100"/>
          <a:sy n="108" d="100"/>
        </p:scale>
        <p:origin x="2046" y="72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16773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8680"/>
            <a:ext cx="1335517" cy="2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" y="1523874"/>
            <a:ext cx="3172204" cy="3993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85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dirty="0">
                <a:ea typeface="맑은 고딕" pitchFamily="50" charset="-127"/>
              </a:rPr>
              <a:t>IT CookBook, Android Studio</a:t>
            </a:r>
            <a:r>
              <a:rPr kumimoji="0" lang="ko-KR" altLang="en-US" sz="1800" b="1" dirty="0">
                <a:ea typeface="맑은 고딕" pitchFamily="50" charset="-127"/>
              </a:rPr>
              <a:t>를 활용한 </a:t>
            </a:r>
            <a:r>
              <a:rPr kumimoji="0" lang="ko-KR" altLang="en-US" sz="1800" b="1" dirty="0" err="1">
                <a:ea typeface="맑은 고딕" pitchFamily="50" charset="-127"/>
              </a:rPr>
              <a:t>안드로이드</a:t>
            </a:r>
            <a:r>
              <a:rPr kumimoji="0" lang="ko-KR" altLang="en-US" sz="1800" b="1" dirty="0">
                <a:ea typeface="맑은 고딕" pitchFamily="50" charset="-127"/>
              </a:rPr>
              <a:t> 프로그래밍</a:t>
            </a:r>
            <a:r>
              <a:rPr kumimoji="0" lang="en-US" altLang="ko-KR" sz="1800" b="1" dirty="0">
                <a:ea typeface="맑은 고딕" pitchFamily="50" charset="-127"/>
              </a:rPr>
              <a:t>(6</a:t>
            </a:r>
            <a:r>
              <a:rPr kumimoji="0" lang="ko-KR" altLang="en-US" sz="1800" b="1" dirty="0">
                <a:ea typeface="맑은 고딕" pitchFamily="50" charset="-127"/>
              </a:rPr>
              <a:t>판</a:t>
            </a:r>
            <a:r>
              <a:rPr kumimoji="0" lang="en-US" altLang="ko-KR" sz="1800" b="1" dirty="0">
                <a:ea typeface="맑은 고딕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32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6">
            <a:extLst>
              <a:ext uri="{FF2B5EF4-FFF2-40B4-BE49-F238E27FC236}">
                <a16:creationId xmlns:a16="http://schemas.microsoft.com/office/drawing/2014/main" id="{B84FFEF8-85F5-4315-A455-CD2CAD248205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7FF04-374F-4C34-8B99-C8947117F8D1}"/>
              </a:ext>
            </a:extLst>
          </p:cNvPr>
          <p:cNvSpPr txBox="1"/>
          <p:nvPr userDrawn="1"/>
        </p:nvSpPr>
        <p:spPr>
          <a:xfrm>
            <a:off x="1920239" y="2410690"/>
            <a:ext cx="665849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5400" b="1" dirty="0">
                <a:solidFill>
                  <a:srgbClr val="92D050"/>
                </a:solidFill>
              </a:rPr>
              <a:t>안드로이드</a:t>
            </a:r>
            <a:r>
              <a:rPr lang="ko-KR" altLang="en-US" sz="4400" dirty="0"/>
              <a:t> </a:t>
            </a:r>
            <a:r>
              <a:rPr lang="ko-KR" altLang="en-US" sz="3600" dirty="0"/>
              <a:t>프로그래밍</a:t>
            </a:r>
            <a:r>
              <a:rPr lang="en-US" altLang="ko-KR" sz="3600" dirty="0"/>
              <a:t>(03)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49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>
            <a:extLst>
              <a:ext uri="{FF2B5EF4-FFF2-40B4-BE49-F238E27FC236}">
                <a16:creationId xmlns:a16="http://schemas.microsoft.com/office/drawing/2014/main" id="{D782A822-FFA3-4649-B40E-FF77337CED74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C6ED8A3D-E6C7-4DE9-9BFF-2855148FAAB7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Picture 4" descr="C:\Users\김현용\Desktop\제호.jpg">
            <a:extLst>
              <a:ext uri="{FF2B5EF4-FFF2-40B4-BE49-F238E27FC236}">
                <a16:creationId xmlns:a16="http://schemas.microsoft.com/office/drawing/2014/main" id="{BDA8F6E1-5A45-4364-AA62-2CB933206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E33A52-9349-46AC-AEC3-8FB4110FAA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899E3-B9A9-4667-3798-84489E44EEFA}"/>
              </a:ext>
            </a:extLst>
          </p:cNvPr>
          <p:cNvSpPr txBox="1"/>
          <p:nvPr userDrawn="1"/>
        </p:nvSpPr>
        <p:spPr>
          <a:xfrm>
            <a:off x="2395902" y="2334358"/>
            <a:ext cx="4528039" cy="13452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6000" b="1" dirty="0">
                <a:solidFill>
                  <a:schemeClr val="accent2">
                    <a:lumMod val="50000"/>
                  </a:schemeClr>
                </a:solidFill>
              </a:rPr>
              <a:t>Thank You!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2">
              <a:lumMod val="50000"/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102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103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eclipse.org/downloads/eclipsepackage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안드로이드를 위한 </a:t>
            </a:r>
            <a:r>
              <a:rPr lang="en-US" altLang="ko-KR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Java </a:t>
            </a:r>
            <a:r>
              <a:rPr lang="ko-KR" altLang="en-US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문법</a:t>
            </a:r>
            <a:endParaRPr lang="ko-KR" altLang="en-US" sz="36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8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Eclipse </a:t>
            </a:r>
            <a:r>
              <a:rPr lang="ko-KR" altLang="en-US" dirty="0"/>
              <a:t>환경에서 </a:t>
            </a:r>
            <a:r>
              <a:rPr lang="en-US" altLang="ko-KR" dirty="0"/>
              <a:t>Java </a:t>
            </a:r>
            <a:r>
              <a:rPr lang="ko-KR" altLang="en-US" dirty="0"/>
              <a:t>개발하기</a:t>
            </a:r>
            <a:endParaRPr lang="en-US" altLang="ko-KR" dirty="0"/>
          </a:p>
          <a:p>
            <a:pPr lvl="1"/>
            <a:r>
              <a:rPr lang="en-US" altLang="ko-KR" dirty="0"/>
              <a:t>(6) </a:t>
            </a:r>
            <a:r>
              <a:rPr lang="ko-KR" altLang="en-US" dirty="0"/>
              <a:t>간단한 예제 코딩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84" y="2169832"/>
            <a:ext cx="6016432" cy="162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42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Eclipse </a:t>
            </a:r>
            <a:r>
              <a:rPr lang="ko-KR" altLang="en-US" dirty="0"/>
              <a:t>환경에서 </a:t>
            </a:r>
            <a:r>
              <a:rPr lang="en-US" altLang="ko-KR" dirty="0"/>
              <a:t>Java </a:t>
            </a:r>
            <a:r>
              <a:rPr lang="ko-KR" altLang="en-US" dirty="0"/>
              <a:t>개발하기</a:t>
            </a:r>
            <a:endParaRPr lang="en-US" altLang="ko-KR" dirty="0"/>
          </a:p>
          <a:p>
            <a:pPr lvl="1"/>
            <a:r>
              <a:rPr lang="en-US" altLang="ko-KR" dirty="0"/>
              <a:t>(7) [File]-[Save]</a:t>
            </a:r>
            <a:r>
              <a:rPr lang="ko-KR" altLang="en-US" dirty="0"/>
              <a:t>를 선택해서 저장한 후</a:t>
            </a:r>
            <a:r>
              <a:rPr lang="en-US" altLang="ko-KR" dirty="0"/>
              <a:t>[Run]-[Run]</a:t>
            </a:r>
            <a:r>
              <a:rPr lang="ko-KR" altLang="en-US" dirty="0"/>
              <a:t> 선택 혹은 </a:t>
            </a:r>
            <a:r>
              <a:rPr lang="en-US" altLang="ko-KR" dirty="0"/>
              <a:t>[ctrl]+[F11]</a:t>
            </a:r>
            <a:r>
              <a:rPr lang="ko-KR" altLang="en-US" dirty="0"/>
              <a:t> 눌러 실행</a:t>
            </a:r>
            <a:endParaRPr lang="en-US" altLang="ko-KR" dirty="0"/>
          </a:p>
          <a:p>
            <a:pPr lvl="2"/>
            <a:r>
              <a:rPr lang="ko-KR" altLang="en-US" sz="1600" dirty="0"/>
              <a:t>실행 결과 </a:t>
            </a:r>
            <a:r>
              <a:rPr lang="en-US" altLang="ko-KR" sz="1600" dirty="0"/>
              <a:t>: </a:t>
            </a:r>
            <a:r>
              <a:rPr lang="ko-KR" altLang="en-US" sz="1600" dirty="0"/>
              <a:t>아래쪽 콘솔에 바로 출력</a:t>
            </a:r>
            <a:endParaRPr lang="en-US" altLang="ko-KR" sz="1600" dirty="0"/>
          </a:p>
          <a:p>
            <a:pPr lvl="3"/>
            <a:r>
              <a:rPr lang="ko-KR" altLang="en-US" sz="1600" dirty="0"/>
              <a:t>이후 예제는 예제는 </a:t>
            </a:r>
            <a:r>
              <a:rPr lang="en-US" altLang="ko-KR" sz="1600" dirty="0"/>
              <a:t>Project3_1/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 </a:t>
            </a:r>
            <a:r>
              <a:rPr lang="ko-KR" altLang="en-US" sz="1600" dirty="0"/>
              <a:t>폴더에서 마우스 오른쪽 버튼을 클릭하여 </a:t>
            </a:r>
            <a:r>
              <a:rPr lang="en-US" altLang="ko-KR" sz="1600" dirty="0"/>
              <a:t>[New]-[Class]</a:t>
            </a:r>
            <a:r>
              <a:rPr lang="ko-KR" altLang="en-US" sz="1600" dirty="0"/>
              <a:t>를 선택하고 </a:t>
            </a:r>
            <a:r>
              <a:rPr lang="en-US" altLang="ko-KR" sz="1600" dirty="0"/>
              <a:t>exam02, exam03, … </a:t>
            </a:r>
            <a:r>
              <a:rPr lang="ko-KR" altLang="en-US" sz="1600" dirty="0"/>
              <a:t>등으로 입력해서 </a:t>
            </a:r>
            <a:r>
              <a:rPr lang="ko-KR" altLang="en-US" sz="1600" dirty="0" err="1"/>
              <a:t>코딩함</a:t>
            </a:r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98" y="3162971"/>
            <a:ext cx="5583204" cy="32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1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기본 문법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변수와 데이터 형식</a:t>
            </a:r>
            <a:endParaRPr lang="ko-KR" altLang="en-US" sz="2400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변수 선언 예제</a:t>
            </a:r>
            <a:endParaRPr lang="en-US" altLang="ko-KR" dirty="0"/>
          </a:p>
        </p:txBody>
      </p:sp>
      <p:pic>
        <p:nvPicPr>
          <p:cNvPr id="3" name="Picture 2" descr="스크린샷 2019-02-03 오후 11.02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23" y="1850136"/>
            <a:ext cx="6425754" cy="37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8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변수와 데이터 형식</a:t>
            </a:r>
            <a:endParaRPr lang="ko-KR" altLang="en-US" sz="2400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많이 사용되는 기본적인 데이터 형식</a:t>
            </a:r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16" y="1850136"/>
            <a:ext cx="5685967" cy="37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9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조건문</a:t>
            </a:r>
            <a:r>
              <a:rPr lang="en-US" altLang="ko-KR" dirty="0"/>
              <a:t>: if, switch()~case</a:t>
            </a:r>
            <a:endParaRPr lang="ko-KR" altLang="en-US" sz="2400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조건이 </a:t>
            </a:r>
            <a:r>
              <a:rPr lang="en-US" altLang="ko-KR" dirty="0"/>
              <a:t>true, false</a:t>
            </a:r>
            <a:r>
              <a:rPr lang="ko-KR" altLang="en-US" dirty="0"/>
              <a:t>인지에 따라서 어떤 작업을 할 것인지를 결정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2" descr="스크린샷 2019-02-03 오후 11.0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3" y="2117867"/>
            <a:ext cx="7296994" cy="31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조건문</a:t>
            </a:r>
            <a:r>
              <a:rPr lang="en-US" altLang="ko-KR" dirty="0"/>
              <a:t>: if, switch()~case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switch()~case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여러 가지 경우에 따라 어떤 작업을 할 것인지를 결정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1" descr="스크린샷 2019-02-03 오후 11.0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1" y="2148866"/>
            <a:ext cx="7261725" cy="36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조건문</a:t>
            </a:r>
            <a:r>
              <a:rPr lang="en-US" altLang="ko-KR" dirty="0"/>
              <a:t>: if, switch()~case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940038" y="1120280"/>
            <a:ext cx="5263925" cy="5336567"/>
            <a:chOff x="442359" y="1120280"/>
            <a:chExt cx="5263925" cy="5336567"/>
          </a:xfrm>
        </p:grpSpPr>
        <p:pic>
          <p:nvPicPr>
            <p:cNvPr id="6" name="Picture 1" descr="스크린샷 2019-02-03 오후 11.08.46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47" y="1120280"/>
              <a:ext cx="5255788" cy="3821119"/>
            </a:xfrm>
            <a:prstGeom prst="rect">
              <a:avLst/>
            </a:prstGeom>
          </p:spPr>
        </p:pic>
        <p:pic>
          <p:nvPicPr>
            <p:cNvPr id="7" name="Picture 2" descr="스크린샷 2019-02-03 오후 11.09.1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59" y="4918914"/>
              <a:ext cx="5263925" cy="153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48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데이터를 한 변수에 저장하는 데 사용</a:t>
            </a:r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88" y="2147665"/>
            <a:ext cx="5789425" cy="26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이차원 배열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5" descr="스크린샷 2019-02-03 오후 11.1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29" y="1720632"/>
            <a:ext cx="6660542" cy="1090875"/>
          </a:xfrm>
          <a:prstGeom prst="rect">
            <a:avLst/>
          </a:prstGeom>
        </p:spPr>
      </p:pic>
      <p:pic>
        <p:nvPicPr>
          <p:cNvPr id="6" name="Picture 2" descr="스크린샷 2019-02-03 오후 11.1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4" y="3763162"/>
            <a:ext cx="6840512" cy="11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8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ko-KR" sz="2000" dirty="0"/>
          </a:p>
          <a:p>
            <a:pPr>
              <a:buFont typeface="Arial" charset="0"/>
              <a:buChar char="•"/>
            </a:pPr>
            <a:endParaRPr lang="en-US" altLang="ko-KR" sz="2000" dirty="0"/>
          </a:p>
          <a:p>
            <a:pPr>
              <a:buFont typeface="Arial" charset="0"/>
              <a:buChar char="•"/>
            </a:pPr>
            <a:endParaRPr lang="en-US" altLang="ko-KR" sz="2000" dirty="0"/>
          </a:p>
          <a:p>
            <a:pPr>
              <a:buFont typeface="Arial" charset="0"/>
              <a:buChar char="•"/>
            </a:pPr>
            <a:endParaRPr lang="en-US" altLang="ko-KR" sz="2000" dirty="0"/>
          </a:p>
          <a:p>
            <a:pPr>
              <a:buFont typeface="Arial" charset="0"/>
              <a:buChar char="•"/>
            </a:pPr>
            <a:endParaRPr lang="en-US" altLang="ko-KR" sz="2000" dirty="0"/>
          </a:p>
          <a:p>
            <a:pPr>
              <a:buFont typeface="Arial" charset="0"/>
              <a:buChar char="•"/>
            </a:pPr>
            <a:r>
              <a:rPr lang="ko-KR" altLang="en-US" sz="2000" dirty="0"/>
              <a:t>기본적인 </a:t>
            </a:r>
            <a:r>
              <a:rPr lang="en-US" altLang="ko-KR" sz="2000" dirty="0"/>
              <a:t>Java </a:t>
            </a:r>
            <a:r>
              <a:rPr lang="ko-KR" altLang="en-US" sz="2000" dirty="0"/>
              <a:t>문법을 익힌다</a:t>
            </a:r>
            <a:r>
              <a:rPr lang="en-US" altLang="ko-KR" sz="20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000" dirty="0" err="1"/>
              <a:t>안드로이드</a:t>
            </a:r>
            <a:r>
              <a:rPr lang="ko-KR" altLang="en-US" sz="2000" dirty="0"/>
              <a:t> 프로그래밍을 위한 </a:t>
            </a:r>
            <a:r>
              <a:rPr lang="en-US" altLang="ko-KR" sz="2000" dirty="0"/>
              <a:t>Java</a:t>
            </a:r>
            <a:r>
              <a:rPr lang="ko-KR" altLang="en-US" sz="2000" dirty="0"/>
              <a:t>의 특징을 이해한다</a:t>
            </a:r>
            <a:r>
              <a:rPr lang="en-US" altLang="ko-KR" sz="2000" dirty="0"/>
              <a:t>.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 선언하면서 바로 값 대입하기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배열 크기 확인하기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배열</a:t>
            </a:r>
            <a:r>
              <a:rPr lang="en-US" altLang="ko-KR" dirty="0"/>
              <a:t>.length’ </a:t>
            </a:r>
            <a:r>
              <a:rPr lang="ko-KR" altLang="en-US" dirty="0"/>
              <a:t>사용</a:t>
            </a:r>
          </a:p>
        </p:txBody>
      </p:sp>
      <p:pic>
        <p:nvPicPr>
          <p:cNvPr id="7" name="Picture 6" descr="스크린샷 2019-02-03 오후 11.1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29" y="1690963"/>
            <a:ext cx="6660543" cy="6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r>
              <a:rPr lang="en-US" altLang="ko-KR" dirty="0"/>
              <a:t>: for, while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조건문과 함께 프로그래밍의 필수 요소임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배열을 지원하는 </a:t>
            </a:r>
            <a:r>
              <a:rPr lang="en-US" altLang="ko-KR" dirty="0"/>
              <a:t>for</a:t>
            </a:r>
            <a:r>
              <a:rPr lang="ko-KR" altLang="en-US" dirty="0"/>
              <a:t>문의 형식</a:t>
            </a:r>
            <a:endParaRPr lang="ko-KR" altLang="en-US" b="0" dirty="0"/>
          </a:p>
          <a:p>
            <a:pPr lvl="1"/>
            <a:r>
              <a:rPr lang="ko-KR" altLang="en-US" b="0" dirty="0"/>
              <a:t>배열의 내용이 하나씩 변수에 대입된 후 </a:t>
            </a:r>
            <a:r>
              <a:rPr lang="en-US" altLang="ko-KR" b="0" dirty="0"/>
              <a:t>for</a:t>
            </a:r>
            <a:r>
              <a:rPr lang="ko-KR" altLang="en-US" b="0" dirty="0"/>
              <a:t>문 내부가 실행됨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결국 배열의 개수만큼 </a:t>
            </a:r>
            <a:r>
              <a:rPr lang="en-US" altLang="ko-KR" b="0" dirty="0"/>
              <a:t>for</a:t>
            </a:r>
            <a:r>
              <a:rPr lang="ko-KR" altLang="en-US" b="0" dirty="0"/>
              <a:t>문이 반복됨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Picture 2" descr="스크린샷 2019-02-03 오후 11.20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53" y="2019946"/>
            <a:ext cx="6226294" cy="1034933"/>
          </a:xfrm>
          <a:prstGeom prst="rect">
            <a:avLst/>
          </a:prstGeom>
        </p:spPr>
      </p:pic>
      <p:pic>
        <p:nvPicPr>
          <p:cNvPr id="8" name="Picture 4" descr="스크린샷 2019-02-03 오후 11.2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22" y="4525673"/>
            <a:ext cx="6250756" cy="10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r>
              <a:rPr lang="en-US" altLang="ko-KR" dirty="0"/>
              <a:t>: for, while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4" name="Picture 1" descr="스크린샷 2019-02-03 오후 11.2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73" y="1717487"/>
            <a:ext cx="6287454" cy="10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1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r>
              <a:rPr lang="en-US" altLang="ko-KR" dirty="0"/>
              <a:t>: for, while</a:t>
            </a:r>
            <a:endParaRPr lang="ko-KR" altLang="en-US" dirty="0"/>
          </a:p>
        </p:txBody>
      </p:sp>
      <p:pic>
        <p:nvPicPr>
          <p:cNvPr id="6" name="Picture 2" descr="스크린샷 2019-02-03 오후 11.21.5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86" y="1475499"/>
            <a:ext cx="5533829" cy="41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메소드와</a:t>
            </a:r>
            <a:r>
              <a:rPr lang="ko-KR" altLang="en-US" dirty="0"/>
              <a:t> 전역변수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전역변수</a:t>
            </a:r>
            <a:r>
              <a:rPr lang="en-US" altLang="ko-KR" dirty="0"/>
              <a:t>(global variable) : </a:t>
            </a:r>
            <a:r>
              <a:rPr lang="ko-KR" altLang="en-US" dirty="0"/>
              <a:t>모든 </a:t>
            </a:r>
            <a:r>
              <a:rPr lang="ko-KR" altLang="en-US" dirty="0" err="1"/>
              <a:t>메소드에서</a:t>
            </a:r>
            <a:r>
              <a:rPr lang="ko-KR" altLang="en-US" dirty="0"/>
              <a:t> 사용 가능함</a:t>
            </a:r>
            <a:endParaRPr lang="en-US" altLang="ko-KR" dirty="0"/>
          </a:p>
          <a:p>
            <a:pPr lvl="1"/>
            <a:r>
              <a:rPr lang="ko-KR" altLang="en-US" dirty="0"/>
              <a:t>지역변수</a:t>
            </a:r>
            <a:r>
              <a:rPr lang="en-US" altLang="ko-KR" dirty="0"/>
              <a:t>(local variable) : </a:t>
            </a:r>
            <a:r>
              <a:rPr lang="ko-KR" altLang="en-US" dirty="0" err="1"/>
              <a:t>메소드</a:t>
            </a:r>
            <a:r>
              <a:rPr lang="ko-KR" altLang="en-US" dirty="0"/>
              <a:t> 내부에서만 사용 가능함</a:t>
            </a:r>
            <a:endParaRPr lang="en-US" altLang="ko-KR" dirty="0"/>
          </a:p>
        </p:txBody>
      </p:sp>
      <p:pic>
        <p:nvPicPr>
          <p:cNvPr id="4" name="Picture 1" descr="스크린샷 2019-02-03 오후 11.26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13" y="2624386"/>
            <a:ext cx="5577975" cy="36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예외 처리</a:t>
            </a:r>
            <a:r>
              <a:rPr lang="en-US" altLang="ko-KR" dirty="0"/>
              <a:t>: </a:t>
            </a:r>
            <a:r>
              <a:rPr lang="en-US" altLang="ko-KR" dirty="0" err="1"/>
              <a:t>try~catch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try~catch</a:t>
            </a:r>
            <a:endParaRPr lang="en-US" altLang="ko-KR" dirty="0"/>
          </a:p>
          <a:p>
            <a:pPr lvl="1"/>
            <a:r>
              <a:rPr lang="ko-KR" altLang="en-US" dirty="0"/>
              <a:t>프로그램 실행 중에 발생하는 오류를 </a:t>
            </a:r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en-US" altLang="ko-KR" dirty="0" err="1"/>
              <a:t>try~catch</a:t>
            </a:r>
            <a:r>
              <a:rPr lang="ko-KR" altLang="en-US" dirty="0"/>
              <a:t>문을 통해 처리</a:t>
            </a:r>
          </a:p>
          <a:p>
            <a:endParaRPr lang="ko-KR" altLang="en-US" dirty="0"/>
          </a:p>
        </p:txBody>
      </p:sp>
      <p:pic>
        <p:nvPicPr>
          <p:cNvPr id="4" name="Picture 2" descr="스크린샷 2019-02-03 오후 11.35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21" y="2234937"/>
            <a:ext cx="5798158" cy="29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예외 처리</a:t>
            </a:r>
            <a:r>
              <a:rPr lang="en-US" altLang="ko-KR" dirty="0"/>
              <a:t>: </a:t>
            </a:r>
            <a:r>
              <a:rPr lang="en-US" altLang="ko-KR" dirty="0" err="1"/>
              <a:t>try~catch</a:t>
            </a:r>
            <a:endParaRPr lang="ko-KR" altLang="en-US" dirty="0"/>
          </a:p>
        </p:txBody>
      </p:sp>
      <p:pic>
        <p:nvPicPr>
          <p:cNvPr id="6" name="Picture 2" descr="스크린샷 2019-02-03 오후 11.36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6" y="1423692"/>
            <a:ext cx="7064212" cy="44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주로 사용되는 연산자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10" y="1869913"/>
            <a:ext cx="6419025" cy="37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6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73522" cy="5400600"/>
          </a:xfrm>
        </p:spPr>
        <p:txBody>
          <a:bodyPr/>
          <a:lstStyle/>
          <a:p>
            <a:r>
              <a:rPr lang="ko-KR" altLang="en-US" b="0" dirty="0"/>
              <a:t>캐스트 연산자</a:t>
            </a:r>
            <a:endParaRPr lang="en-US" altLang="ko-KR" b="0" dirty="0"/>
          </a:p>
          <a:p>
            <a:pPr lvl="1"/>
            <a:r>
              <a:rPr lang="ko-KR" altLang="en-US" b="0" dirty="0" err="1"/>
              <a:t>안드로이드</a:t>
            </a:r>
            <a:r>
              <a:rPr lang="ko-KR" altLang="en-US" b="0" dirty="0"/>
              <a:t> 프로그래밍에서 </a:t>
            </a:r>
            <a:r>
              <a:rPr lang="ko-KR" altLang="en-US" b="0" dirty="0" err="1"/>
              <a:t>클래스형</a:t>
            </a:r>
            <a:r>
              <a:rPr lang="ko-KR" altLang="en-US" b="0" dirty="0"/>
              <a:t> 데이터의 강제 형식 변환에도 상당히 많이 사용됨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프로그래밍에서 캐스트 연산자 사용 예</a:t>
            </a:r>
            <a:endParaRPr lang="en-US" altLang="ko-KR" dirty="0"/>
          </a:p>
          <a:p>
            <a:pPr lvl="2"/>
            <a:r>
              <a:rPr lang="en-US" altLang="ko-KR" sz="1600" b="0" dirty="0"/>
              <a:t>View </a:t>
            </a:r>
            <a:r>
              <a:rPr lang="ko-KR" altLang="en-US" sz="1600" b="0" dirty="0" err="1"/>
              <a:t>클래스형을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Button</a:t>
            </a:r>
            <a:r>
              <a:rPr lang="ko-KR" altLang="en-US" sz="1600" b="0" dirty="0"/>
              <a:t>형으로 변환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8" y="2893297"/>
            <a:ext cx="6971825" cy="87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42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7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01 Java</a:t>
            </a:r>
            <a:r>
              <a:rPr lang="ko-KR" altLang="en-US" sz="2400" dirty="0"/>
              <a:t>의 개요</a:t>
            </a:r>
          </a:p>
          <a:p>
            <a:pPr marL="0" indent="0">
              <a:buNone/>
            </a:pPr>
            <a:r>
              <a:rPr lang="en-US" altLang="ko-KR" sz="2400" dirty="0"/>
              <a:t>02 Java</a:t>
            </a:r>
            <a:r>
              <a:rPr lang="ko-KR" altLang="en-US" sz="2400" dirty="0"/>
              <a:t>의 기본 문법</a:t>
            </a:r>
          </a:p>
          <a:p>
            <a:pPr marL="0" indent="0">
              <a:buNone/>
            </a:pPr>
            <a:r>
              <a:rPr lang="en-US" altLang="ko-KR" sz="2400" dirty="0"/>
              <a:t>03 </a:t>
            </a:r>
            <a:r>
              <a:rPr lang="ko-KR" altLang="en-US" sz="2400" dirty="0"/>
              <a:t>클래스와 </a:t>
            </a:r>
            <a:r>
              <a:rPr lang="ko-KR" altLang="en-US" sz="2400" dirty="0" err="1"/>
              <a:t>인스턴스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04 </a:t>
            </a:r>
            <a:r>
              <a:rPr lang="ko-KR" altLang="en-US" sz="2400" dirty="0"/>
              <a:t>클래스 상속</a:t>
            </a:r>
          </a:p>
          <a:p>
            <a:pPr marL="0" indent="0">
              <a:buNone/>
            </a:pPr>
            <a:r>
              <a:rPr lang="en-US" altLang="ko-KR" sz="2400" dirty="0"/>
              <a:t>05 </a:t>
            </a:r>
            <a:r>
              <a:rPr lang="ko-KR" altLang="en-US" sz="2400" dirty="0"/>
              <a:t>추가로 알아둘 </a:t>
            </a:r>
            <a:r>
              <a:rPr lang="en-US" altLang="ko-KR" sz="2400" dirty="0"/>
              <a:t>Java </a:t>
            </a:r>
            <a:r>
              <a:rPr lang="ko-KR" altLang="en-US" sz="2400" dirty="0"/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클래스 정의와 </a:t>
            </a:r>
            <a:r>
              <a:rPr lang="ko-KR" altLang="en-US" sz="2400" dirty="0" err="1"/>
              <a:t>인스턴스</a:t>
            </a:r>
            <a:r>
              <a:rPr lang="ko-KR" altLang="en-US" sz="2400" dirty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(</a:t>
            </a:r>
            <a:r>
              <a:rPr lang="en-US" altLang="ko-KR" b="0" dirty="0"/>
              <a:t>Object-Oriented Programming, OOP)</a:t>
            </a:r>
          </a:p>
          <a:p>
            <a:pPr lvl="1"/>
            <a:r>
              <a:rPr lang="en-US" altLang="ko-KR" dirty="0"/>
              <a:t>Java, C++, C# </a:t>
            </a:r>
            <a:r>
              <a:rPr lang="ko-KR" altLang="en-US" dirty="0"/>
              <a:t>등에서 사 </a:t>
            </a:r>
            <a:r>
              <a:rPr lang="ko-KR" altLang="en-US" dirty="0" err="1"/>
              <a:t>용되는</a:t>
            </a:r>
            <a:r>
              <a:rPr lang="ko-KR" altLang="en-US" dirty="0"/>
              <a:t> 프로그래밍 기술 </a:t>
            </a:r>
          </a:p>
          <a:p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 =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 +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82" y="2996325"/>
            <a:ext cx="5057237" cy="33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7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정의와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자동차 클래스의 코드 구현</a:t>
            </a:r>
            <a:endParaRPr lang="en-US" altLang="ko-KR" dirty="0"/>
          </a:p>
        </p:txBody>
      </p:sp>
      <p:pic>
        <p:nvPicPr>
          <p:cNvPr id="5" name="Picture 1" descr="스크린샷 2019-02-03 오후 11.39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31" y="1715186"/>
            <a:ext cx="4988138" cy="49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58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정의와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Car </a:t>
            </a:r>
            <a:r>
              <a:rPr lang="ko-KR" altLang="en-US" dirty="0"/>
              <a:t>클래스를 </a:t>
            </a:r>
            <a:r>
              <a:rPr lang="ko-KR" altLang="en-US" dirty="0" err="1"/>
              <a:t>인스턴스로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pic>
        <p:nvPicPr>
          <p:cNvPr id="6" name="Picture 2" descr="스크린샷 2019-02-03 오후 11.40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94" y="1762816"/>
            <a:ext cx="5025412" cy="47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생성자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3-7]</a:t>
            </a:r>
            <a:r>
              <a:rPr lang="ko-KR" altLang="en-US" b="0" dirty="0"/>
              <a:t>의 </a:t>
            </a:r>
            <a:r>
              <a:rPr lang="en-US" altLang="ko-KR" b="0" dirty="0"/>
              <a:t>Car.java</a:t>
            </a:r>
            <a:r>
              <a:rPr lang="ko-KR" altLang="en-US" b="0" dirty="0"/>
              <a:t>에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코드를 추가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marL="0" indent="0">
              <a:buNone/>
            </a:pPr>
            <a:endParaRPr lang="ko-KR" altLang="en-US" sz="900" b="0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3-8]</a:t>
            </a:r>
            <a:r>
              <a:rPr lang="ko-KR" altLang="en-US" b="0" dirty="0"/>
              <a:t>의 </a:t>
            </a:r>
            <a:r>
              <a:rPr lang="en-US" altLang="ko-KR" b="0" dirty="0"/>
              <a:t>Car </a:t>
            </a:r>
            <a:r>
              <a:rPr lang="ko-KR" altLang="en-US" b="0" dirty="0"/>
              <a:t>클래스를 사용한 </a:t>
            </a:r>
            <a:r>
              <a:rPr lang="en-US" altLang="ko-KR" b="0" dirty="0"/>
              <a:t>myCar1, myCar2, myCar3</a:t>
            </a:r>
            <a:r>
              <a:rPr lang="ko-KR" altLang="en-US" b="0" dirty="0"/>
              <a:t>의 내용을 변경  </a:t>
            </a:r>
            <a:endParaRPr lang="en-US" altLang="ko-KR" dirty="0"/>
          </a:p>
        </p:txBody>
      </p:sp>
      <p:pic>
        <p:nvPicPr>
          <p:cNvPr id="5" name="Picture 1" descr="스크린샷 2019-02-03 오후 11.4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81" y="2037269"/>
            <a:ext cx="5162038" cy="2105906"/>
          </a:xfrm>
          <a:prstGeom prst="rect">
            <a:avLst/>
          </a:prstGeom>
        </p:spPr>
      </p:pic>
      <p:pic>
        <p:nvPicPr>
          <p:cNvPr id="7" name="Picture 4" descr="스크린샷 2019-02-03 오후 11.41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99" y="4710015"/>
            <a:ext cx="5127403" cy="17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5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오버로딩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오버로딩</a:t>
            </a:r>
            <a:endParaRPr lang="en-US" altLang="ko-KR" dirty="0"/>
          </a:p>
          <a:p>
            <a:pPr lvl="1"/>
            <a:r>
              <a:rPr lang="ko-KR" altLang="en-US" dirty="0"/>
              <a:t>클래스 내에서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이름이 같아도 </a:t>
            </a:r>
            <a:r>
              <a:rPr lang="ko-KR" altLang="en-US" dirty="0" err="1"/>
              <a:t>파라미터의</a:t>
            </a:r>
            <a:r>
              <a:rPr lang="ko-KR" altLang="en-US" dirty="0"/>
              <a:t> 개수나 </a:t>
            </a:r>
            <a:r>
              <a:rPr lang="ko-KR" altLang="en-US" dirty="0" err="1"/>
              <a:t>데이터형만</a:t>
            </a:r>
            <a:r>
              <a:rPr lang="ko-KR" altLang="en-US" dirty="0"/>
              <a:t> 다르면 여러 개 선언 가능</a:t>
            </a:r>
          </a:p>
          <a:p>
            <a:pPr lvl="1"/>
            <a:endParaRPr lang="en-US" altLang="ko-KR" dirty="0"/>
          </a:p>
        </p:txBody>
      </p:sp>
      <p:pic>
        <p:nvPicPr>
          <p:cNvPr id="6" name="Picture 2" descr="스크린샷 2019-02-03 오후 11.4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"/>
          <a:stretch/>
        </p:blipFill>
        <p:spPr>
          <a:xfrm>
            <a:off x="1792079" y="2430970"/>
            <a:ext cx="5559843" cy="37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9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2400" dirty="0"/>
              <a:t>정적 필드</a:t>
            </a:r>
            <a:r>
              <a:rPr lang="en-US" altLang="ko-KR" sz="2400" dirty="0"/>
              <a:t>, </a:t>
            </a:r>
            <a:r>
              <a:rPr lang="ko-KR" altLang="en-US" sz="2400" dirty="0"/>
              <a:t>정적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, </a:t>
            </a:r>
            <a:r>
              <a:rPr lang="ko-KR" altLang="en-US" sz="2400" dirty="0"/>
              <a:t>상수 필드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필드</a:t>
            </a:r>
            <a:r>
              <a:rPr lang="en-US" altLang="ko-KR" dirty="0"/>
              <a:t>(static field) </a:t>
            </a:r>
          </a:p>
          <a:p>
            <a:pPr lvl="1"/>
            <a:r>
              <a:rPr lang="ko-KR" altLang="en-US" dirty="0"/>
              <a:t>클래스 자체에서 사용되는 변수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정적 </a:t>
            </a:r>
            <a:r>
              <a:rPr lang="ko-KR" altLang="en-US" dirty="0" err="1"/>
              <a:t>메소드</a:t>
            </a:r>
            <a:r>
              <a:rPr lang="en-US" altLang="ko-KR" dirty="0"/>
              <a:t>(static method) 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앞에 </a:t>
            </a:r>
            <a:r>
              <a:rPr lang="en-US" altLang="ko-KR" dirty="0"/>
              <a:t>static </a:t>
            </a:r>
            <a:r>
              <a:rPr lang="ko-KR" altLang="en-US" dirty="0"/>
              <a:t>붙여 사용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없이 </a:t>
            </a:r>
            <a:r>
              <a:rPr lang="en-US" altLang="ko-KR" dirty="0"/>
              <a:t>‘</a:t>
            </a:r>
            <a:r>
              <a:rPr lang="ko-KR" altLang="en-US" dirty="0" err="1"/>
              <a:t>클래스명</a:t>
            </a:r>
            <a:r>
              <a:rPr lang="en-US" altLang="ko-KR" dirty="0"/>
              <a:t>.</a:t>
            </a:r>
            <a:r>
              <a:rPr lang="ko-KR" altLang="en-US" dirty="0" err="1"/>
              <a:t>메소드명</a:t>
            </a:r>
            <a:r>
              <a:rPr lang="en-US" altLang="ko-KR" dirty="0"/>
              <a:t>()’</a:t>
            </a:r>
            <a:r>
              <a:rPr lang="ko-KR" altLang="en-US" dirty="0"/>
              <a:t>으로 호출해서 사용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상수 필드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정적 필드에 초기값을 입력하고 </a:t>
            </a:r>
            <a:r>
              <a:rPr lang="en-US" altLang="ko-KR" dirty="0"/>
              <a:t>final</a:t>
            </a:r>
            <a:r>
              <a:rPr lang="ko-KR" altLang="en-US" dirty="0"/>
              <a:t>을 앞에 붙임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3916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2400" dirty="0"/>
              <a:t>정적 필드</a:t>
            </a:r>
            <a:r>
              <a:rPr lang="en-US" altLang="ko-KR" sz="2400" dirty="0"/>
              <a:t>, </a:t>
            </a:r>
            <a:r>
              <a:rPr lang="ko-KR" altLang="en-US" sz="2400" dirty="0"/>
              <a:t>정적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, </a:t>
            </a:r>
            <a:r>
              <a:rPr lang="ko-KR" altLang="en-US" sz="2400" dirty="0"/>
              <a:t>상수 필드</a:t>
            </a:r>
            <a:endParaRPr lang="ko-KR" altLang="en-US" sz="3200" dirty="0"/>
          </a:p>
        </p:txBody>
      </p:sp>
      <p:pic>
        <p:nvPicPr>
          <p:cNvPr id="5" name="Picture 1" descr="스크린샷 2019-02-03 오후 11.4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47" y="1515718"/>
            <a:ext cx="5740506" cy="41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9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2400" dirty="0"/>
              <a:t>정적 필드</a:t>
            </a:r>
            <a:r>
              <a:rPr lang="en-US" altLang="ko-KR" sz="2400" dirty="0"/>
              <a:t>, </a:t>
            </a:r>
            <a:r>
              <a:rPr lang="ko-KR" altLang="en-US" sz="2400" dirty="0"/>
              <a:t>정적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, </a:t>
            </a:r>
            <a:r>
              <a:rPr lang="ko-KR" altLang="en-US" sz="2400" dirty="0"/>
              <a:t>상수 필드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구성 요소 추가</a:t>
            </a:r>
            <a:endParaRPr lang="en-US" altLang="ko-KR" dirty="0"/>
          </a:p>
        </p:txBody>
      </p:sp>
      <p:pic>
        <p:nvPicPr>
          <p:cNvPr id="6" name="Picture 2" descr="스크린샷 2019-02-03 오후 11.45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09" y="1754914"/>
            <a:ext cx="6041583" cy="39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09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1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클래스 상속과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오버라이딩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r>
              <a:rPr lang="en-US" altLang="ko-KR" dirty="0"/>
              <a:t>(inheritance) </a:t>
            </a:r>
          </a:p>
          <a:p>
            <a:pPr lvl="1"/>
            <a:r>
              <a:rPr lang="ko-KR" altLang="en-US" dirty="0"/>
              <a:t>기존 클래스를 그대로 물려받으면서 필요한 필드나 </a:t>
            </a:r>
            <a:r>
              <a:rPr lang="ko-KR" altLang="en-US" dirty="0" err="1"/>
              <a:t>메소드를</a:t>
            </a:r>
            <a:r>
              <a:rPr lang="ko-KR" altLang="en-US" dirty="0"/>
              <a:t> 추가로 정의</a:t>
            </a:r>
            <a:endParaRPr lang="en-US" altLang="ko-KR" dirty="0"/>
          </a:p>
          <a:p>
            <a:pPr lvl="1"/>
            <a:r>
              <a:rPr lang="ko-KR" altLang="en-US" b="0" dirty="0"/>
              <a:t>슈퍼클래스</a:t>
            </a:r>
            <a:r>
              <a:rPr lang="en-US" altLang="ko-KR" b="0" dirty="0"/>
              <a:t>(super class, </a:t>
            </a:r>
            <a:r>
              <a:rPr lang="ko-KR" altLang="en-US" b="0" dirty="0"/>
              <a:t>또는 부모 클래스</a:t>
            </a:r>
            <a:r>
              <a:rPr lang="en-US" altLang="ko-KR" b="0" dirty="0"/>
              <a:t>) </a:t>
            </a:r>
            <a:r>
              <a:rPr lang="en-US" altLang="ko-KR" b="0" dirty="0">
                <a:latin typeface="함초롬돋움"/>
                <a:ea typeface="함초롬돋움"/>
                <a:cs typeface="함초롬돋움"/>
              </a:rPr>
              <a:t>→ </a:t>
            </a:r>
            <a:r>
              <a:rPr lang="ko-KR" altLang="en-US" dirty="0"/>
              <a:t>자동차 클래스 </a:t>
            </a:r>
            <a:endParaRPr lang="en-US" altLang="ko-KR" b="0" dirty="0"/>
          </a:p>
          <a:p>
            <a:pPr lvl="1"/>
            <a:r>
              <a:rPr lang="ko-KR" altLang="en-US" b="0" dirty="0"/>
              <a:t>서브클래스</a:t>
            </a:r>
            <a:r>
              <a:rPr lang="en-US" altLang="ko-KR" b="0" dirty="0"/>
              <a:t>(subclass, </a:t>
            </a:r>
            <a:r>
              <a:rPr lang="ko-KR" altLang="en-US" b="0" dirty="0"/>
              <a:t>또는 자식 클래스</a:t>
            </a:r>
            <a:r>
              <a:rPr lang="en-US" altLang="ko-KR" b="0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latin typeface="함초롬돋움"/>
                <a:ea typeface="함초롬돋움"/>
                <a:cs typeface="함초롬돋움"/>
              </a:rPr>
              <a:t>→ </a:t>
            </a:r>
            <a:r>
              <a:rPr lang="ko-KR" altLang="en-US" dirty="0"/>
              <a:t>승용차 클래스와 트럭 클래스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01" y="2783298"/>
            <a:ext cx="4443349" cy="39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7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클래스 상속과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오버라이딩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승용차 클래스를 </a:t>
            </a:r>
            <a:r>
              <a:rPr lang="en-US" altLang="ko-KR" dirty="0"/>
              <a:t>Java </a:t>
            </a:r>
            <a:r>
              <a:rPr lang="ko-KR" altLang="en-US" dirty="0"/>
              <a:t>코드로 변경한 예제</a:t>
            </a:r>
            <a:endParaRPr lang="en-US" altLang="ko-KR" dirty="0"/>
          </a:p>
        </p:txBody>
      </p:sp>
      <p:pic>
        <p:nvPicPr>
          <p:cNvPr id="5" name="Picture 2" descr="스크린샷 2019-02-04 오전 12.18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8" y="1854869"/>
            <a:ext cx="5883785" cy="33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9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클래스 상속과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오버라이딩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서브클래스를 </a:t>
            </a:r>
            <a:r>
              <a:rPr lang="en-US" altLang="ko-KR" dirty="0"/>
              <a:t>Java </a:t>
            </a:r>
            <a:r>
              <a:rPr lang="ko-KR" altLang="en-US" dirty="0"/>
              <a:t>코드로 변경한 예제</a:t>
            </a:r>
            <a:endParaRPr lang="en-US" altLang="ko-KR" dirty="0"/>
          </a:p>
        </p:txBody>
      </p:sp>
      <p:pic>
        <p:nvPicPr>
          <p:cNvPr id="5" name="Picture 1" descr="스크린샷 2019-02-04 오전 12.20.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91" y="1843386"/>
            <a:ext cx="5896018" cy="24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4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추상 클래스와 추상 </a:t>
            </a:r>
            <a:r>
              <a:rPr lang="ko-KR" altLang="en-US" sz="2400" dirty="0" err="1"/>
              <a:t>메소드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추상</a:t>
            </a:r>
            <a:r>
              <a:rPr lang="en-US" altLang="ko-KR" dirty="0"/>
              <a:t>(abstract) </a:t>
            </a:r>
            <a:r>
              <a:rPr lang="ko-KR" altLang="en-US" dirty="0"/>
              <a:t>클래스 </a:t>
            </a:r>
          </a:p>
          <a:p>
            <a:pPr lvl="1"/>
            <a:r>
              <a:rPr lang="ko-KR" altLang="en-US" dirty="0" err="1"/>
              <a:t>인스턴스화를</a:t>
            </a:r>
            <a:r>
              <a:rPr lang="ko-KR" altLang="en-US" dirty="0"/>
              <a:t> 금지하는 클래스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앞에 </a:t>
            </a:r>
            <a:r>
              <a:rPr lang="en-US" altLang="ko-KR" dirty="0"/>
              <a:t>abstract </a:t>
            </a:r>
            <a:r>
              <a:rPr lang="ko-KR" altLang="en-US" dirty="0"/>
              <a:t>써서 사용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본체가 없는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앞에 </a:t>
            </a:r>
            <a:r>
              <a:rPr lang="en-US" altLang="ko-KR" dirty="0"/>
              <a:t>abstract </a:t>
            </a:r>
            <a:r>
              <a:rPr lang="ko-KR" altLang="en-US" dirty="0"/>
              <a:t>써서 사용</a:t>
            </a:r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포함하는 클래스는 추상 클래스로 지정해야 함 </a:t>
            </a:r>
            <a:endParaRPr lang="ko-KR" altLang="en-US" b="0" dirty="0"/>
          </a:p>
          <a:p>
            <a:pPr lvl="1"/>
            <a:r>
              <a:rPr lang="ko-KR" altLang="en-US" b="0" dirty="0"/>
              <a:t>추상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err="1"/>
              <a:t>오버라이딩하는</a:t>
            </a:r>
            <a:r>
              <a:rPr lang="ko-KR" altLang="en-US" b="0" dirty="0"/>
              <a:t> 것을 추상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‘구현한다</a:t>
            </a:r>
            <a:r>
              <a:rPr lang="en-US" altLang="ko-KR" b="0" dirty="0"/>
              <a:t>(implement)’</a:t>
            </a:r>
            <a:r>
              <a:rPr lang="ko-KR" altLang="en-US" b="0" dirty="0"/>
              <a:t>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0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추상 클래스와 추상 </a:t>
            </a:r>
            <a:r>
              <a:rPr lang="ko-KR" altLang="en-US" sz="2400" dirty="0" err="1"/>
              <a:t>메소드</a:t>
            </a:r>
            <a:endParaRPr lang="ko-KR" altLang="en-US" sz="32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87" y="2052945"/>
            <a:ext cx="5164227" cy="3688735"/>
          </a:xfrm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동물 클래스를 추상 클래스로 만들고 추상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이동한다</a:t>
            </a:r>
            <a:r>
              <a:rPr lang="en-US" altLang="ko-KR" dirty="0"/>
              <a:t>()’</a:t>
            </a:r>
            <a:r>
              <a:rPr lang="ko-KR" altLang="en-US" dirty="0"/>
              <a:t>를 포함하는 도식</a:t>
            </a:r>
          </a:p>
        </p:txBody>
      </p:sp>
    </p:spTree>
    <p:extLst>
      <p:ext uri="{BB962C8B-B14F-4D97-AF65-F5344CB8AC3E}">
        <p14:creationId xmlns:p14="http://schemas.microsoft.com/office/powerpoint/2010/main" val="982295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추상 클래스와 추상 </a:t>
            </a:r>
            <a:r>
              <a:rPr lang="ko-KR" altLang="en-US" sz="2400" dirty="0" err="1"/>
              <a:t>메소드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3-8]</a:t>
            </a:r>
            <a:r>
              <a:rPr lang="ko-KR" altLang="en-US" dirty="0"/>
              <a:t>을 코드로 구현하기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46973" y="1717403"/>
            <a:ext cx="5650054" cy="4842973"/>
            <a:chOff x="627230" y="1508387"/>
            <a:chExt cx="5650054" cy="4842973"/>
          </a:xfrm>
        </p:grpSpPr>
        <p:pic>
          <p:nvPicPr>
            <p:cNvPr id="5" name="Picture 3" descr="스크린샷 2019-02-04 오전 12.21.53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30" y="1508387"/>
              <a:ext cx="5650054" cy="1320106"/>
            </a:xfrm>
            <a:prstGeom prst="rect">
              <a:avLst/>
            </a:prstGeom>
          </p:spPr>
        </p:pic>
        <p:pic>
          <p:nvPicPr>
            <p:cNvPr id="6" name="Picture 5" descr="스크린샷 2019-02-04 오전 12.21.5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88" y="2900297"/>
              <a:ext cx="5633338" cy="1714167"/>
            </a:xfrm>
            <a:prstGeom prst="rect">
              <a:avLst/>
            </a:prstGeom>
          </p:spPr>
        </p:pic>
        <p:pic>
          <p:nvPicPr>
            <p:cNvPr id="7" name="Picture 7" descr="스크린샷 2019-02-04 오전 12.22.47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" r="1"/>
            <a:stretch/>
          </p:blipFill>
          <p:spPr>
            <a:xfrm>
              <a:off x="645985" y="4622275"/>
              <a:ext cx="5612544" cy="1729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425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추상 클래스와 추상 </a:t>
            </a:r>
            <a:r>
              <a:rPr lang="ko-KR" altLang="en-US" sz="2400" dirty="0" err="1"/>
              <a:t>메소드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3-8]</a:t>
            </a:r>
            <a:r>
              <a:rPr lang="ko-KR" altLang="en-US" dirty="0"/>
              <a:t>을 코드로 구현하기</a:t>
            </a:r>
          </a:p>
        </p:txBody>
      </p:sp>
      <p:pic>
        <p:nvPicPr>
          <p:cNvPr id="8" name="Picture 8" descr="스크린샷 2019-02-04 오전 12.23.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t="3219"/>
          <a:stretch/>
        </p:blipFill>
        <p:spPr>
          <a:xfrm>
            <a:off x="1910559" y="1863219"/>
            <a:ext cx="5322882" cy="21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5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/>
              <a:t>클래스 변수의 </a:t>
            </a:r>
            <a:r>
              <a:rPr lang="ko-KR" altLang="en-US" sz="2400" dirty="0" err="1"/>
              <a:t>다형성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1"/>
            <a:r>
              <a:rPr lang="ko-KR" altLang="en-US" dirty="0"/>
              <a:t>자신의 서브 클래스에서 생성한 </a:t>
            </a:r>
            <a:r>
              <a:rPr lang="ko-KR" altLang="en-US" dirty="0" err="1"/>
              <a:t>인스턴스도</a:t>
            </a:r>
            <a:r>
              <a:rPr lang="ko-KR" altLang="en-US" dirty="0"/>
              <a:t> 클래스 변수에 대입할 수 있는 것</a:t>
            </a:r>
          </a:p>
        </p:txBody>
      </p:sp>
      <p:pic>
        <p:nvPicPr>
          <p:cNvPr id="5" name="Picture 1" descr="스크린샷 2019-02-04 오전 12.24.5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59" y="2297379"/>
            <a:ext cx="5659682" cy="27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0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2400" dirty="0"/>
              <a:t>인터페이스와 다중 상속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키워드 대신 </a:t>
            </a:r>
            <a:r>
              <a:rPr lang="en-US" altLang="ko-KR" dirty="0"/>
              <a:t>interface </a:t>
            </a:r>
            <a:r>
              <a:rPr lang="ko-KR" altLang="en-US" dirty="0"/>
              <a:t>키워드를 사용해서 정의</a:t>
            </a:r>
          </a:p>
          <a:p>
            <a:pPr lvl="1"/>
            <a:r>
              <a:rPr lang="ko-KR" altLang="en-US" dirty="0"/>
              <a:t>내부에는 추상 </a:t>
            </a:r>
            <a:r>
              <a:rPr lang="ko-KR" altLang="en-US" dirty="0" err="1"/>
              <a:t>메소드를</a:t>
            </a:r>
            <a:r>
              <a:rPr lang="ko-KR" altLang="en-US" dirty="0"/>
              <a:t> 선언</a:t>
            </a:r>
          </a:p>
          <a:p>
            <a:pPr lvl="1"/>
            <a:r>
              <a:rPr lang="ko-KR" altLang="en-US" dirty="0"/>
              <a:t>클래스에서 인터페이스를 받아서 완성할 때 </a:t>
            </a:r>
            <a:r>
              <a:rPr lang="en-US" altLang="ko-KR" dirty="0"/>
              <a:t>implements </a:t>
            </a:r>
            <a:r>
              <a:rPr lang="ko-KR" altLang="en-US" dirty="0"/>
              <a:t>키워드 사용</a:t>
            </a:r>
          </a:p>
          <a:p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127529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z="2400" dirty="0"/>
              <a:t>인터페이스와 다중 상속</a:t>
            </a:r>
            <a:endParaRPr lang="ko-KR" altLang="en-US" sz="3200" dirty="0"/>
          </a:p>
        </p:txBody>
      </p:sp>
      <p:pic>
        <p:nvPicPr>
          <p:cNvPr id="5" name="Picture 5" descr="스크린샷 2019-02-04 오전 12.26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3" y="2041842"/>
            <a:ext cx="5186606" cy="309635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317065" cy="5400600"/>
          </a:xfrm>
        </p:spPr>
        <p:txBody>
          <a:bodyPr/>
          <a:lstStyle/>
          <a:p>
            <a:r>
              <a:rPr lang="ko-KR" altLang="en-US" dirty="0"/>
              <a:t>다중 상속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다중 상속을 지원하지 않음</a:t>
            </a:r>
            <a:r>
              <a:rPr lang="en-US" altLang="ko-KR" dirty="0"/>
              <a:t>. </a:t>
            </a:r>
            <a:r>
              <a:rPr lang="ko-KR" altLang="en-US" dirty="0"/>
              <a:t>대신 인터페이스를 사용하여 비슷하게 작성 가능함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014441" y="4075162"/>
            <a:ext cx="4358854" cy="2813328"/>
            <a:chOff x="3936060" y="3752929"/>
            <a:chExt cx="4358854" cy="2813328"/>
          </a:xfrm>
        </p:grpSpPr>
        <p:pic>
          <p:nvPicPr>
            <p:cNvPr id="6" name="Picture 2" descr="스크린샷 2019-02-04 오전 12.26.3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404"/>
            <a:stretch/>
          </p:blipFill>
          <p:spPr>
            <a:xfrm>
              <a:off x="3936060" y="3752929"/>
              <a:ext cx="4093244" cy="2808973"/>
            </a:xfrm>
            <a:prstGeom prst="rect">
              <a:avLst/>
            </a:prstGeom>
          </p:spPr>
        </p:pic>
        <p:pic>
          <p:nvPicPr>
            <p:cNvPr id="7" name="Picture 2" descr="스크린샷 2019-02-04 오전 12.26.3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98"/>
            <a:stretch/>
          </p:blipFill>
          <p:spPr>
            <a:xfrm>
              <a:off x="8003177" y="3757284"/>
              <a:ext cx="291737" cy="2808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16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z="2400" dirty="0"/>
              <a:t>익명 내부 클래스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익명 내부 클래스</a:t>
            </a:r>
            <a:r>
              <a:rPr lang="en-US" altLang="ko-KR" dirty="0"/>
              <a:t>(Anonymous inner class)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이름이 없는</a:t>
            </a:r>
            <a:r>
              <a:rPr lang="en-US" altLang="ko-KR" dirty="0"/>
              <a:t>’ </a:t>
            </a:r>
            <a:r>
              <a:rPr lang="ko-KR" altLang="en-US" dirty="0"/>
              <a:t>내부 클래스</a:t>
            </a:r>
            <a:endParaRPr lang="en-US" altLang="ko-KR" dirty="0"/>
          </a:p>
          <a:p>
            <a:pPr lvl="1"/>
            <a:r>
              <a:rPr lang="ko-KR" altLang="en-US" dirty="0"/>
              <a:t>한 번만 사용하고 버려지는 클래스에 사용 </a:t>
            </a:r>
          </a:p>
          <a:p>
            <a:endParaRPr lang="ko-KR" altLang="en-US" dirty="0"/>
          </a:p>
        </p:txBody>
      </p:sp>
      <p:pic>
        <p:nvPicPr>
          <p:cNvPr id="5" name="Picture 1" descr="스크린샷 2019-02-04 오전 12.2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43" y="2502293"/>
            <a:ext cx="5366315" cy="36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 </a:t>
            </a:r>
            <a:r>
              <a:rPr lang="ko-KR" altLang="en-US" dirty="0"/>
              <a:t>특징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의 역사</a:t>
            </a:r>
            <a:endParaRPr lang="en-US" altLang="ko-KR" dirty="0"/>
          </a:p>
          <a:p>
            <a:pPr lvl="1"/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ko-KR" altLang="en-US" dirty="0" err="1"/>
              <a:t>선마이크로시스템스</a:t>
            </a:r>
            <a:r>
              <a:rPr lang="en-US" altLang="ko-KR" dirty="0"/>
              <a:t>(</a:t>
            </a:r>
            <a:r>
              <a:rPr lang="ko-KR" altLang="en-US" dirty="0" err="1"/>
              <a:t>오라클에</a:t>
            </a:r>
            <a:r>
              <a:rPr lang="ko-KR" altLang="en-US" dirty="0"/>
              <a:t> 인수됨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고슬링이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언어를 모델로 연구 시작</a:t>
            </a:r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JDK(Java Development Kit) 1.0 </a:t>
            </a:r>
            <a:r>
              <a:rPr lang="ko-KR" altLang="en-US" dirty="0"/>
              <a:t>발표</a:t>
            </a:r>
          </a:p>
          <a:p>
            <a:pPr lvl="1"/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JDK 1.1</a:t>
            </a:r>
            <a:r>
              <a:rPr lang="ko-KR" altLang="en-US" dirty="0"/>
              <a:t>이 발표되면서 완전한 프로그래밍 언어의 모습을 갖춤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구문이 간결함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명료한 객체지향 언어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err="1"/>
              <a:t>이식성이</a:t>
            </a:r>
            <a:r>
              <a:rPr lang="ko-KR" altLang="en-US" dirty="0"/>
              <a:t> 높고</a:t>
            </a:r>
            <a:r>
              <a:rPr lang="en-US" altLang="ko-KR" dirty="0"/>
              <a:t>, </a:t>
            </a:r>
            <a:r>
              <a:rPr lang="ko-KR" altLang="en-US" dirty="0"/>
              <a:t>기계에 중립적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분산 처리 지원</a:t>
            </a:r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err="1"/>
              <a:t>멀티스레드</a:t>
            </a:r>
            <a:r>
              <a:rPr lang="en-US" altLang="ko-KR" dirty="0"/>
              <a:t>(Multi-thread) </a:t>
            </a:r>
            <a:r>
              <a:rPr lang="ko-KR" altLang="en-US" dirty="0"/>
              <a:t>언어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65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추가로 알아둘 </a:t>
            </a:r>
            <a:r>
              <a:rPr lang="en-US" altLang="ko-KR" dirty="0"/>
              <a:t>Java </a:t>
            </a:r>
            <a:r>
              <a:rPr lang="ko-KR" altLang="en-US" dirty="0"/>
              <a:t>문법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858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400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</a:p>
          <a:p>
            <a:pPr lvl="1"/>
            <a:r>
              <a:rPr lang="ko-KR" altLang="en-US" dirty="0"/>
              <a:t>클래스와 인터페이스가 많아지면 관리가 어려워 패키지 단위로 묶어서 관리</a:t>
            </a:r>
          </a:p>
          <a:p>
            <a:pPr lvl="1"/>
            <a:r>
              <a:rPr lang="en-US" altLang="ko-KR" dirty="0"/>
              <a:t>[New]-[Package]</a:t>
            </a:r>
            <a:r>
              <a:rPr lang="ko-KR" altLang="en-US" dirty="0"/>
              <a:t>를 선택</a:t>
            </a:r>
          </a:p>
          <a:p>
            <a:pPr lvl="1"/>
            <a:r>
              <a:rPr lang="ko-KR" altLang="en-US" dirty="0"/>
              <a:t>사용자가 생성한 클래스가 포함될 패키지는 *</a:t>
            </a:r>
            <a:r>
              <a:rPr lang="en-US" altLang="ko-KR" dirty="0"/>
              <a:t>.java </a:t>
            </a:r>
            <a:r>
              <a:rPr lang="ko-KR" altLang="en-US" dirty="0"/>
              <a:t>파일 맨 첫 행에 지정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46" y="3481594"/>
            <a:ext cx="3649108" cy="318188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375871" y="2791620"/>
            <a:ext cx="2403273" cy="654554"/>
            <a:chOff x="4502819" y="4907204"/>
            <a:chExt cx="2403273" cy="654554"/>
          </a:xfrm>
        </p:grpSpPr>
        <p:pic>
          <p:nvPicPr>
            <p:cNvPr id="8" name="Picture 5" descr="스크린샷 2019-02-04 오전 12.29.5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466" b="762"/>
            <a:stretch/>
          </p:blipFill>
          <p:spPr>
            <a:xfrm>
              <a:off x="4502819" y="4907204"/>
              <a:ext cx="2188072" cy="653074"/>
            </a:xfrm>
            <a:prstGeom prst="rect">
              <a:avLst/>
            </a:prstGeom>
          </p:spPr>
        </p:pic>
        <p:pic>
          <p:nvPicPr>
            <p:cNvPr id="9" name="Picture 5" descr="스크린샷 2019-02-04 오전 12.29.5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48" r="95" b="762"/>
            <a:stretch/>
          </p:blipFill>
          <p:spPr>
            <a:xfrm>
              <a:off x="6680116" y="4908684"/>
              <a:ext cx="225976" cy="653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664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 err="1"/>
              <a:t>제네릭스</a:t>
            </a:r>
            <a:endParaRPr lang="ko-KR" altLang="en-US" sz="2400" dirty="0"/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en-US" altLang="ko-KR" dirty="0"/>
              <a:t>(Generics)</a:t>
            </a:r>
          </a:p>
          <a:p>
            <a:pPr lvl="1"/>
            <a:r>
              <a:rPr lang="ko-KR" altLang="en-US" dirty="0"/>
              <a:t>데이터 형식의 안전성을 보장하는 데 사용</a:t>
            </a:r>
          </a:p>
          <a:p>
            <a:pPr lvl="1"/>
            <a:r>
              <a:rPr lang="en-US" altLang="ko-KR" dirty="0"/>
              <a:t>&lt;String&gt;</a:t>
            </a:r>
            <a:r>
              <a:rPr lang="ko-KR" altLang="en-US" dirty="0"/>
              <a:t>뿐 아니라 </a:t>
            </a:r>
            <a:r>
              <a:rPr lang="en-US" altLang="ko-KR" dirty="0"/>
              <a:t>&lt;Integer&gt;, &lt;Double&gt;, </a:t>
            </a:r>
            <a:r>
              <a:rPr lang="ko-KR" altLang="en-US" dirty="0"/>
              <a:t>사용자가 정의한 </a:t>
            </a:r>
            <a:r>
              <a:rPr lang="ko-KR" altLang="en-US" dirty="0" err="1"/>
              <a:t>클래스형에</a:t>
            </a:r>
            <a:r>
              <a:rPr lang="ko-KR" altLang="en-US" dirty="0"/>
              <a:t> 사용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17992" y="2719116"/>
            <a:ext cx="6308016" cy="3337575"/>
            <a:chOff x="1473545" y="2719116"/>
            <a:chExt cx="6308016" cy="3337575"/>
          </a:xfrm>
        </p:grpSpPr>
        <p:pic>
          <p:nvPicPr>
            <p:cNvPr id="10" name="Picture 1" descr="스크린샷 2019-02-04 오전 12.30.3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545" y="2719116"/>
              <a:ext cx="6308016" cy="1270000"/>
            </a:xfrm>
            <a:prstGeom prst="rect">
              <a:avLst/>
            </a:prstGeom>
          </p:spPr>
        </p:pic>
        <p:pic>
          <p:nvPicPr>
            <p:cNvPr id="11" name="Picture 2" descr="스크린샷 2019-02-04 오전 12.30.4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479" y="4786691"/>
              <a:ext cx="6266033" cy="1270000"/>
            </a:xfrm>
            <a:prstGeom prst="rect">
              <a:avLst/>
            </a:prstGeom>
          </p:spPr>
        </p:pic>
      </p:grpSp>
      <p:cxnSp>
        <p:nvCxnSpPr>
          <p:cNvPr id="12" name="직선 화살표 연결선 11"/>
          <p:cNvCxnSpPr/>
          <p:nvPr/>
        </p:nvCxnSpPr>
        <p:spPr bwMode="auto">
          <a:xfrm>
            <a:off x="4484914" y="4171406"/>
            <a:ext cx="9129" cy="51590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38700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/>
              <a:t>데이터 형식 변환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 비교</a:t>
            </a:r>
            <a:r>
              <a:rPr lang="en-US" altLang="ko-KR" sz="2400" dirty="0"/>
              <a:t>, </a:t>
            </a:r>
            <a:r>
              <a:rPr lang="ko-KR" altLang="en-US" sz="2400" dirty="0"/>
              <a:t>날짜 형식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형식 변환</a:t>
            </a:r>
          </a:p>
          <a:p>
            <a:pPr lvl="1"/>
            <a:r>
              <a:rPr lang="ko-KR" altLang="en-US" dirty="0" err="1"/>
              <a:t>데이터형</a:t>
            </a:r>
            <a:r>
              <a:rPr lang="ko-KR" altLang="en-US" dirty="0"/>
              <a:t> 변환을 위해 캐스팅 연산자 대신 </a:t>
            </a:r>
            <a:r>
              <a:rPr lang="en-US" altLang="ko-KR" dirty="0"/>
              <a:t>Java</a:t>
            </a:r>
            <a:r>
              <a:rPr lang="ko-KR" altLang="en-US" dirty="0"/>
              <a:t>에서 제공하는 클래스의 정적 </a:t>
            </a:r>
            <a:r>
              <a:rPr lang="ko-KR" altLang="en-US" dirty="0" err="1"/>
              <a:t>메소드</a:t>
            </a:r>
            <a:r>
              <a:rPr lang="ko-KR" altLang="en-US" dirty="0"/>
              <a:t> 사용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 비교</a:t>
            </a:r>
          </a:p>
          <a:p>
            <a:pPr lvl="1"/>
            <a:r>
              <a:rPr lang="ko-KR" altLang="en-US" dirty="0"/>
              <a:t>문자열을 비교하려면 </a:t>
            </a:r>
            <a:r>
              <a:rPr lang="en-US" altLang="ko-KR" dirty="0"/>
              <a:t>String </a:t>
            </a:r>
            <a:r>
              <a:rPr lang="ko-KR" altLang="en-US" dirty="0"/>
              <a:t>클래스의 </a:t>
            </a:r>
            <a:r>
              <a:rPr lang="en-US" altLang="ko-KR" dirty="0"/>
              <a:t>equals(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</p:txBody>
      </p:sp>
      <p:pic>
        <p:nvPicPr>
          <p:cNvPr id="7" name="Picture 2" descr="스크린샷 2019-02-04 오전 12.31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6" y="2379292"/>
            <a:ext cx="6915728" cy="912091"/>
          </a:xfrm>
          <a:prstGeom prst="rect">
            <a:avLst/>
          </a:prstGeom>
        </p:spPr>
      </p:pic>
      <p:pic>
        <p:nvPicPr>
          <p:cNvPr id="5" name="Picture 1" descr="스크린샷 2019-02-04 오전 12.3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8" y="4469809"/>
            <a:ext cx="6950364" cy="1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8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변환</a:t>
            </a:r>
            <a:r>
              <a:rPr lang="en-US" altLang="ko-KR" dirty="0"/>
              <a:t>, </a:t>
            </a:r>
            <a:r>
              <a:rPr lang="ko-KR" altLang="en-US" dirty="0"/>
              <a:t>문자열 비교</a:t>
            </a:r>
            <a:r>
              <a:rPr lang="en-US" altLang="ko-KR" dirty="0"/>
              <a:t>, </a:t>
            </a:r>
            <a:r>
              <a:rPr lang="ko-KR" altLang="en-US" dirty="0"/>
              <a:t>날짜 형식 </a:t>
            </a:r>
            <a:endParaRPr lang="ko-KR" altLang="en-US" sz="2400" dirty="0"/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날짜 형식</a:t>
            </a:r>
          </a:p>
          <a:p>
            <a:pPr lvl="1"/>
            <a:r>
              <a:rPr lang="ko-KR" altLang="en-US" dirty="0"/>
              <a:t>날짜를 표현하기 위해 </a:t>
            </a:r>
            <a:r>
              <a:rPr lang="en-US" altLang="ko-KR" dirty="0" err="1"/>
              <a:t>DateFormat</a:t>
            </a:r>
            <a:r>
              <a:rPr lang="en-US" altLang="ko-KR" dirty="0"/>
              <a:t> </a:t>
            </a:r>
            <a:r>
              <a:rPr lang="ko-KR" altLang="en-US" dirty="0"/>
              <a:t>클래스를 사용</a:t>
            </a:r>
          </a:p>
          <a:p>
            <a:pPr lvl="1"/>
            <a:r>
              <a:rPr lang="ko-KR" altLang="en-US" dirty="0"/>
              <a:t>이를 상속받은 </a:t>
            </a:r>
            <a:r>
              <a:rPr lang="en-US" altLang="ko-KR" dirty="0" err="1"/>
              <a:t>SimpleDateFormat</a:t>
            </a:r>
            <a:r>
              <a:rPr lang="ko-KR" altLang="en-US" dirty="0"/>
              <a:t>을 사용하면 </a:t>
            </a:r>
            <a:r>
              <a:rPr lang="en-US" altLang="ko-KR" dirty="0"/>
              <a:t>‘</a:t>
            </a:r>
            <a:r>
              <a:rPr lang="ko-KR" altLang="en-US" dirty="0"/>
              <a:t>연월일</a:t>
            </a:r>
            <a:r>
              <a:rPr lang="en-US" altLang="ko-KR" dirty="0"/>
              <a:t>’</a:t>
            </a:r>
            <a:r>
              <a:rPr lang="ko-KR" altLang="en-US" dirty="0"/>
              <a:t>이나 </a:t>
            </a:r>
            <a:r>
              <a:rPr lang="en-US" altLang="ko-KR" dirty="0"/>
              <a:t>‘</a:t>
            </a:r>
            <a:r>
              <a:rPr lang="ko-KR" altLang="en-US" dirty="0" err="1"/>
              <a:t>시분초</a:t>
            </a:r>
            <a:r>
              <a:rPr lang="en-US" altLang="ko-KR" dirty="0"/>
              <a:t>’</a:t>
            </a:r>
            <a:r>
              <a:rPr lang="ko-KR" altLang="en-US" dirty="0"/>
              <a:t>와 같은 표현이 가능</a:t>
            </a:r>
          </a:p>
        </p:txBody>
      </p:sp>
      <p:pic>
        <p:nvPicPr>
          <p:cNvPr id="5" name="Picture 2" descr="스크린샷 2019-02-04 오전 12.3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7" y="2642774"/>
            <a:ext cx="6915727" cy="24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프로그램 전통적인 작성법</a:t>
            </a:r>
            <a:endParaRPr lang="en-US" altLang="ko-KR" dirty="0"/>
          </a:p>
          <a:p>
            <a:pPr lvl="1"/>
            <a:r>
              <a:rPr lang="ko-KR" altLang="en-US" dirty="0"/>
              <a:t>메모장에서 </a:t>
            </a:r>
            <a:r>
              <a:rPr lang="en-US" altLang="ko-KR" dirty="0"/>
              <a:t>Java </a:t>
            </a:r>
            <a:r>
              <a:rPr lang="ko-KR" altLang="en-US" dirty="0"/>
              <a:t>코드를 작성한 후에 *</a:t>
            </a:r>
            <a:r>
              <a:rPr lang="en-US" altLang="ko-KR" dirty="0"/>
              <a:t>.java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/>
              <a:t>javac.exe</a:t>
            </a:r>
            <a:r>
              <a:rPr lang="ko-KR" altLang="en-US" dirty="0"/>
              <a:t>를 사용해서 </a:t>
            </a:r>
            <a:r>
              <a:rPr lang="ko-KR" altLang="en-US" dirty="0" err="1"/>
              <a:t>컴파일하면</a:t>
            </a:r>
            <a:r>
              <a:rPr lang="ko-KR" altLang="en-US" dirty="0"/>
              <a:t> *</a:t>
            </a:r>
            <a:r>
              <a:rPr lang="en-US" altLang="ko-KR" dirty="0"/>
              <a:t>.class </a:t>
            </a:r>
            <a:r>
              <a:rPr lang="ko-KR" altLang="en-US" dirty="0"/>
              <a:t>파일이 생성</a:t>
            </a:r>
            <a:endParaRPr lang="en-US" altLang="ko-KR" dirty="0"/>
          </a:p>
          <a:p>
            <a:pPr lvl="1"/>
            <a:r>
              <a:rPr lang="en-US" altLang="ko-KR" dirty="0"/>
              <a:t>java.exe</a:t>
            </a:r>
            <a:r>
              <a:rPr lang="ko-KR" altLang="en-US" dirty="0"/>
              <a:t>를 사용해서 </a:t>
            </a:r>
            <a:r>
              <a:rPr lang="ko-KR" altLang="en-US" dirty="0" err="1"/>
              <a:t>컴파일된</a:t>
            </a:r>
            <a:r>
              <a:rPr lang="ko-KR" altLang="en-US" dirty="0"/>
              <a:t> *</a:t>
            </a:r>
            <a:r>
              <a:rPr lang="en-US" altLang="ko-KR" dirty="0"/>
              <a:t>.class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b="1" dirty="0"/>
              <a:t>→ </a:t>
            </a:r>
            <a:r>
              <a:rPr lang="ko-KR" altLang="en-US" b="1" dirty="0"/>
              <a:t>개발자들은 대부분 </a:t>
            </a:r>
            <a:r>
              <a:rPr lang="ko-KR" altLang="en-US" b="1" dirty="0" err="1"/>
              <a:t>이클립스</a:t>
            </a:r>
            <a:r>
              <a:rPr lang="ko-KR" altLang="en-US" b="1" dirty="0"/>
              <a:t> 환경에서 </a:t>
            </a:r>
            <a:r>
              <a:rPr lang="en-US" altLang="ko-KR" b="1" dirty="0"/>
              <a:t>Java</a:t>
            </a:r>
            <a:r>
              <a:rPr lang="ko-KR" altLang="en-US" b="1" dirty="0"/>
              <a:t> 개발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574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Eclipse </a:t>
            </a:r>
            <a:r>
              <a:rPr lang="ko-KR" altLang="en-US" dirty="0"/>
              <a:t>환경에서 </a:t>
            </a:r>
            <a:r>
              <a:rPr lang="en-US" altLang="ko-KR" dirty="0"/>
              <a:t>Java </a:t>
            </a:r>
            <a:r>
              <a:rPr lang="ko-KR" altLang="en-US" dirty="0"/>
              <a:t>개발하기</a:t>
            </a:r>
            <a:endParaRPr lang="en-US" altLang="ko-KR" dirty="0"/>
          </a:p>
          <a:p>
            <a:pPr lvl="1"/>
            <a:r>
              <a:rPr lang="en-US" altLang="ko-KR" dirty="0"/>
              <a:t>(1</a:t>
            </a:r>
            <a:r>
              <a:rPr lang="en-US" altLang="ko-KR" sz="1600" dirty="0"/>
              <a:t>) </a:t>
            </a:r>
            <a:r>
              <a:rPr lang="en-US" altLang="ko-KR" sz="1600" dirty="0">
                <a:hlinkClick r:id="rId2"/>
              </a:rPr>
              <a:t>http://www.eclipse.org/downloads/eclipsepackages/</a:t>
            </a:r>
            <a:r>
              <a:rPr lang="ko-KR" altLang="en-US" sz="1600" dirty="0"/>
              <a:t>에서 ‘</a:t>
            </a:r>
            <a:r>
              <a:rPr lang="en-US" altLang="ko-KR" sz="1600" dirty="0"/>
              <a:t>Eclipse IDE for Java Developers’</a:t>
            </a:r>
            <a:r>
              <a:rPr lang="ko-KR" altLang="en-US" sz="1600" dirty="0"/>
              <a:t> 다운로드</a:t>
            </a:r>
            <a:endParaRPr lang="en-US" altLang="ko-KR" sz="1600" dirty="0"/>
          </a:p>
          <a:p>
            <a:pPr lvl="1"/>
            <a:r>
              <a:rPr lang="en-US" altLang="ko-KR" sz="1600" dirty="0"/>
              <a:t>(2) eclipse.exe</a:t>
            </a:r>
            <a:r>
              <a:rPr lang="ko-KR" altLang="en-US" sz="1600" dirty="0"/>
              <a:t> 실행하고</a:t>
            </a:r>
            <a:r>
              <a:rPr lang="en-US" altLang="ko-KR" sz="1600" dirty="0"/>
              <a:t> </a:t>
            </a:r>
            <a:r>
              <a:rPr lang="ko-KR" altLang="en-US" sz="1600" dirty="0"/>
              <a:t>메뉴의 </a:t>
            </a:r>
            <a:r>
              <a:rPr lang="en-US" altLang="ko-KR" sz="1600" dirty="0"/>
              <a:t>[File]-[New]-[Java Project] </a:t>
            </a:r>
            <a:r>
              <a:rPr lang="ko-KR" altLang="en-US" sz="1600" dirty="0"/>
              <a:t>선택</a:t>
            </a:r>
          </a:p>
          <a:p>
            <a:pPr lvl="1"/>
            <a:r>
              <a:rPr lang="en-US" altLang="ko-KR" sz="1600" dirty="0"/>
              <a:t>(3) [Create a Java Project ] </a:t>
            </a:r>
            <a:r>
              <a:rPr lang="ko-KR" altLang="en-US" sz="1600" dirty="0"/>
              <a:t>창에 ‘</a:t>
            </a:r>
            <a:r>
              <a:rPr lang="en-US" altLang="ko-KR" sz="1600" dirty="0"/>
              <a:t>Project3 _1’ </a:t>
            </a:r>
            <a:r>
              <a:rPr lang="ko-KR" altLang="en-US" sz="1600" dirty="0"/>
              <a:t>입력하고</a:t>
            </a:r>
            <a:r>
              <a:rPr lang="en-US" altLang="ko-KR" sz="1600" dirty="0"/>
              <a:t> ‘Use an execution environment JRE:’</a:t>
            </a:r>
            <a:r>
              <a:rPr lang="ko-KR" altLang="en-US" sz="1600" dirty="0"/>
              <a:t>는 ‘</a:t>
            </a:r>
            <a:r>
              <a:rPr lang="en-US" altLang="ko-KR" sz="1600" dirty="0" err="1"/>
              <a:t>JavaSE</a:t>
            </a:r>
            <a:r>
              <a:rPr lang="en-US" altLang="ko-KR" sz="1600" dirty="0"/>
              <a:t> -1.7’ </a:t>
            </a:r>
            <a:r>
              <a:rPr lang="ko-KR" altLang="en-US" sz="1600" dirty="0"/>
              <a:t>선택</a:t>
            </a:r>
            <a:endParaRPr lang="en-US" altLang="ko-KR" dirty="0"/>
          </a:p>
          <a:p>
            <a:pPr lvl="2"/>
            <a:r>
              <a:rPr lang="ko-KR" altLang="en-US" sz="1600" dirty="0"/>
              <a:t>나머지 </a:t>
            </a:r>
            <a:r>
              <a:rPr lang="en-US" altLang="ko-KR" sz="1600" dirty="0"/>
              <a:t>:</a:t>
            </a:r>
            <a:r>
              <a:rPr lang="ko-KR" altLang="en-US" sz="1600" dirty="0"/>
              <a:t> 디폴트로 둔 후 </a:t>
            </a:r>
            <a:r>
              <a:rPr lang="en-US" altLang="ko-KR" sz="1600" dirty="0"/>
              <a:t>&lt;Finish&gt; </a:t>
            </a:r>
            <a:r>
              <a:rPr lang="ko-KR" altLang="en-US" sz="1600" dirty="0"/>
              <a:t>클릭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3722401"/>
            <a:ext cx="6245475" cy="24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0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Eclipse </a:t>
            </a:r>
            <a:r>
              <a:rPr lang="ko-KR" altLang="en-US" dirty="0"/>
              <a:t>환경에서 </a:t>
            </a:r>
            <a:r>
              <a:rPr lang="en-US" altLang="ko-KR" dirty="0"/>
              <a:t>Java </a:t>
            </a:r>
            <a:r>
              <a:rPr lang="ko-KR" altLang="en-US" dirty="0"/>
              <a:t>개발하기</a:t>
            </a:r>
            <a:endParaRPr lang="en-US" altLang="ko-KR" dirty="0"/>
          </a:p>
          <a:p>
            <a:pPr lvl="1"/>
            <a:r>
              <a:rPr lang="en-US" altLang="ko-KR" dirty="0"/>
              <a:t>(4) Package Explorer</a:t>
            </a:r>
            <a:r>
              <a:rPr lang="ko-KR" altLang="en-US" dirty="0"/>
              <a:t>의 </a:t>
            </a:r>
            <a:r>
              <a:rPr lang="en-US" altLang="ko-KR" dirty="0"/>
              <a:t>Project3_1/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폴더에서 마우스 오른쪽 버튼 클릭하고</a:t>
            </a:r>
            <a:r>
              <a:rPr lang="en-US" altLang="ko-KR" dirty="0"/>
              <a:t> [New]-[Class]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6" y="2469871"/>
            <a:ext cx="5281448" cy="303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Eclipse </a:t>
            </a:r>
            <a:r>
              <a:rPr lang="ko-KR" altLang="en-US" dirty="0"/>
              <a:t>환경에서 </a:t>
            </a:r>
            <a:r>
              <a:rPr lang="en-US" altLang="ko-KR" dirty="0"/>
              <a:t>Java </a:t>
            </a:r>
            <a:r>
              <a:rPr lang="ko-KR" altLang="en-US" dirty="0"/>
              <a:t>개발하기</a:t>
            </a:r>
            <a:endParaRPr lang="en-US" altLang="ko-KR" dirty="0"/>
          </a:p>
          <a:p>
            <a:pPr lvl="1"/>
            <a:r>
              <a:rPr lang="en-US" altLang="ko-KR" dirty="0"/>
              <a:t>(5) [Java Class] </a:t>
            </a:r>
            <a:r>
              <a:rPr lang="ko-KR" altLang="en-US" dirty="0"/>
              <a:t>창에서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‘exam01’</a:t>
            </a:r>
            <a:r>
              <a:rPr lang="ko-KR" altLang="en-US" dirty="0"/>
              <a:t> 입력하고 </a:t>
            </a:r>
            <a:r>
              <a:rPr lang="en-US" altLang="ko-KR" dirty="0"/>
              <a:t>public static void main(String[]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r>
              <a:rPr lang="ko-KR" altLang="en-US" dirty="0"/>
              <a:t>를 체크한 후 </a:t>
            </a:r>
            <a:r>
              <a:rPr lang="en-US" altLang="ko-KR" dirty="0"/>
              <a:t>&lt;Finish&gt;</a:t>
            </a:r>
            <a:r>
              <a:rPr lang="ko-KR" altLang="en-US" dirty="0"/>
              <a:t> 클릭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48" y="2348094"/>
            <a:ext cx="3424904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10060</TotalTime>
  <Words>1249</Words>
  <Application>Microsoft Office PowerPoint</Application>
  <PresentationFormat>화면 슬라이드 쇼(4:3)</PresentationFormat>
  <Paragraphs>217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Adobe Kaiti Std R</vt:lpstr>
      <vt:lpstr>HY헤드라인M</vt:lpstr>
      <vt:lpstr>굴림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Java 특징 </vt:lpstr>
      <vt:lpstr>2. Java 프로그램 작성법</vt:lpstr>
      <vt:lpstr>2. Java 프로그램 작성법</vt:lpstr>
      <vt:lpstr>2. Java 프로그램 작성법</vt:lpstr>
      <vt:lpstr>2. Java 프로그램 작성법</vt:lpstr>
      <vt:lpstr>2. Java 프로그램 작성법</vt:lpstr>
      <vt:lpstr>2. Java 프로그램 작성법</vt:lpstr>
      <vt:lpstr>PowerPoint 프레젠테이션</vt:lpstr>
      <vt:lpstr>1. 변수와 데이터 형식</vt:lpstr>
      <vt:lpstr>1. 변수와 데이터 형식</vt:lpstr>
      <vt:lpstr>2. 조건문: if, switch()~case</vt:lpstr>
      <vt:lpstr>2. 조건문: if, switch()~case</vt:lpstr>
      <vt:lpstr>2. 조건문: if, switch()~case</vt:lpstr>
      <vt:lpstr>3. 배열</vt:lpstr>
      <vt:lpstr>3. 배열</vt:lpstr>
      <vt:lpstr>3. 배열</vt:lpstr>
      <vt:lpstr>4. 반복문: for, while</vt:lpstr>
      <vt:lpstr>4. 반복문: for, while</vt:lpstr>
      <vt:lpstr>4. 반복문: for, while</vt:lpstr>
      <vt:lpstr>5. 메소드와 전역변수, 지역변수</vt:lpstr>
      <vt:lpstr>6. 예외 처리: try~catch</vt:lpstr>
      <vt:lpstr>6. 예외 처리: try~catch</vt:lpstr>
      <vt:lpstr>7. 연산자</vt:lpstr>
      <vt:lpstr>7. 연산자</vt:lpstr>
      <vt:lpstr>PowerPoint 프레젠테이션</vt:lpstr>
      <vt:lpstr>1. 클래스 정의와 인스턴스 생성</vt:lpstr>
      <vt:lpstr>1. 클래스 정의와 인스턴스 생성</vt:lpstr>
      <vt:lpstr>1. 클래스 정의와 인스턴스 생성</vt:lpstr>
      <vt:lpstr>2. 생성자</vt:lpstr>
      <vt:lpstr>3. 메소드 오버로딩</vt:lpstr>
      <vt:lpstr>4. 정적 필드, 정적 메소드, 상수 필드</vt:lpstr>
      <vt:lpstr>4. 정적 필드, 정적 메소드, 상수 필드</vt:lpstr>
      <vt:lpstr>4. 정적 필드, 정적 메소드, 상수 필드</vt:lpstr>
      <vt:lpstr>PowerPoint 프레젠테이션</vt:lpstr>
      <vt:lpstr>1. 클래스 상속과 메소드 오버라이딩</vt:lpstr>
      <vt:lpstr>1. 클래스 상속과 메소드 오버라이딩</vt:lpstr>
      <vt:lpstr>1. 클래스 상속과 메소드 오버라이딩</vt:lpstr>
      <vt:lpstr>2. 추상 클래스와 추상 메소드</vt:lpstr>
      <vt:lpstr>2. 추상 클래스와 추상 메소드</vt:lpstr>
      <vt:lpstr>2. 추상 클래스와 추상 메소드</vt:lpstr>
      <vt:lpstr>2. 추상 클래스와 추상 메소드</vt:lpstr>
      <vt:lpstr>3. 클래스 변수의 다형성</vt:lpstr>
      <vt:lpstr>4. 인터페이스와 다중 상속</vt:lpstr>
      <vt:lpstr>4. 인터페이스와 다중 상속</vt:lpstr>
      <vt:lpstr>5. 익명 내부 클래스</vt:lpstr>
      <vt:lpstr>PowerPoint 프레젠테이션</vt:lpstr>
      <vt:lpstr>1. 패키지</vt:lpstr>
      <vt:lpstr>2. 제네릭스</vt:lpstr>
      <vt:lpstr>3. 데이터 형식 변환, 문자열 비교, 날짜 형식 </vt:lpstr>
      <vt:lpstr>3. 데이터 형식 변환, 문자열 비교, 날짜 형식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USER</cp:lastModifiedBy>
  <cp:revision>582</cp:revision>
  <dcterms:created xsi:type="dcterms:W3CDTF">2007-11-27T23:54:21Z</dcterms:created>
  <dcterms:modified xsi:type="dcterms:W3CDTF">2023-04-26T16:01:48Z</dcterms:modified>
</cp:coreProperties>
</file>