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7" r:id="rId4"/>
    <p:sldId id="275" r:id="rId5"/>
    <p:sldId id="278" r:id="rId6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5"/>
    <p:restoredTop sz="94637"/>
  </p:normalViewPr>
  <p:slideViewPr>
    <p:cSldViewPr>
      <p:cViewPr varScale="1">
        <p:scale>
          <a:sx n="190" d="100"/>
          <a:sy n="190" d="100"/>
        </p:scale>
        <p:origin x="744" y="216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183" y="2495194"/>
            <a:ext cx="6978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dirty="0">
                <a:solidFill>
                  <a:srgbClr val="FFFFFF"/>
                </a:solidFill>
                <a:latin typeface="Arial Unicode MS"/>
                <a:cs typeface="Arial Unicode MS"/>
              </a:rPr>
              <a:t>0장</a:t>
            </a:r>
            <a:endParaRPr sz="3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430" y="3444951"/>
            <a:ext cx="340804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spc="-229" dirty="0"/>
              <a:t>머신러닝을 </a:t>
            </a:r>
            <a:r>
              <a:rPr sz="2300" spc="-200" dirty="0"/>
              <a:t>위한 </a:t>
            </a:r>
            <a:r>
              <a:rPr sz="2300" spc="-215" dirty="0"/>
              <a:t>데이터</a:t>
            </a:r>
            <a:r>
              <a:rPr sz="2300" spc="145" dirty="0"/>
              <a:t> </a:t>
            </a:r>
            <a:r>
              <a:rPr sz="2300" spc="-254" dirty="0"/>
              <a:t>처리</a:t>
            </a:r>
            <a:endParaRPr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3950" y="-27491"/>
            <a:ext cx="10222519" cy="7688765"/>
          </a:xfrm>
          <a:custGeom>
            <a:avLst/>
            <a:gdLst/>
            <a:ahLst/>
            <a:cxnLst/>
            <a:rect l="l" t="t" r="r" b="b"/>
            <a:pathLst>
              <a:path w="5549900" h="1883410">
                <a:moveTo>
                  <a:pt x="0" y="1882889"/>
                </a:moveTo>
                <a:lnTo>
                  <a:pt x="5549392" y="1882889"/>
                </a:lnTo>
                <a:lnTo>
                  <a:pt x="5549392" y="0"/>
                </a:lnTo>
                <a:lnTo>
                  <a:pt x="0" y="0"/>
                </a:lnTo>
                <a:lnTo>
                  <a:pt x="0" y="1882889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3937" y="2966301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7940" y="2991802"/>
            <a:ext cx="4932045" cy="1566545"/>
          </a:xfrm>
          <a:custGeom>
            <a:avLst/>
            <a:gdLst/>
            <a:ahLst/>
            <a:cxnLst/>
            <a:rect l="l" t="t" r="r" b="b"/>
            <a:pathLst>
              <a:path w="4932045" h="156654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1386001"/>
                </a:lnTo>
                <a:lnTo>
                  <a:pt x="2812" y="1414126"/>
                </a:lnTo>
                <a:lnTo>
                  <a:pt x="22499" y="1476000"/>
                </a:lnTo>
                <a:lnTo>
                  <a:pt x="75936" y="1537874"/>
                </a:lnTo>
                <a:lnTo>
                  <a:pt x="179997" y="1565998"/>
                </a:lnTo>
                <a:lnTo>
                  <a:pt x="4751997" y="1565998"/>
                </a:lnTo>
                <a:lnTo>
                  <a:pt x="4780121" y="1563186"/>
                </a:lnTo>
                <a:lnTo>
                  <a:pt x="4841995" y="1543499"/>
                </a:lnTo>
                <a:lnTo>
                  <a:pt x="4903869" y="1490062"/>
                </a:lnTo>
                <a:lnTo>
                  <a:pt x="4931994" y="138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7940" y="2991802"/>
            <a:ext cx="4932045" cy="1566545"/>
          </a:xfrm>
          <a:custGeom>
            <a:avLst/>
            <a:gdLst/>
            <a:ahLst/>
            <a:cxnLst/>
            <a:rect l="l" t="t" r="r" b="b"/>
            <a:pathLst>
              <a:path w="4932045" h="156654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1386001"/>
                </a:lnTo>
                <a:lnTo>
                  <a:pt x="2812" y="1414126"/>
                </a:lnTo>
                <a:lnTo>
                  <a:pt x="22499" y="1476000"/>
                </a:lnTo>
                <a:lnTo>
                  <a:pt x="75936" y="1537874"/>
                </a:lnTo>
                <a:lnTo>
                  <a:pt x="179997" y="1565998"/>
                </a:lnTo>
                <a:lnTo>
                  <a:pt x="4751997" y="1565998"/>
                </a:lnTo>
                <a:lnTo>
                  <a:pt x="4780121" y="1563186"/>
                </a:lnTo>
                <a:lnTo>
                  <a:pt x="4841995" y="1543499"/>
                </a:lnTo>
                <a:lnTo>
                  <a:pt x="4903869" y="1490062"/>
                </a:lnTo>
                <a:lnTo>
                  <a:pt x="4931994" y="1386001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531" y="310245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329" y="310245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7188" y="3006636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0-1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82784" y="3917543"/>
            <a:ext cx="310261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70" dirty="0"/>
              <a:t>크롤링, </a:t>
            </a:r>
            <a:r>
              <a:rPr spc="-215" dirty="0"/>
              <a:t>스크레이핑,</a:t>
            </a:r>
            <a:r>
              <a:rPr spc="-15" dirty="0"/>
              <a:t> </a:t>
            </a:r>
            <a:r>
              <a:rPr spc="-320" dirty="0"/>
              <a:t>머신러닝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인터넷의 빅데이터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빅데이터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dirty="0">
                <a:latin typeface="+mn-ea"/>
                <a:cs typeface="Arial Unicode MS"/>
              </a:rPr>
              <a:t>Big Data)</a:t>
            </a:r>
            <a:r>
              <a:rPr lang="ko-KR" altLang="en-US" dirty="0">
                <a:latin typeface="+mn-ea"/>
                <a:cs typeface="Arial Unicode MS"/>
              </a:rPr>
              <a:t>는 대규모 데이터의 집합을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수집한 데이터는 활용해야 가치가 생김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빅데이터라는 용어는 수집한 데이터를 분석해서 비즈니스에 활용하는 것까지를 의미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최근 빅데이터라는 분야가 인기를 끌고 있는 가장 큰 이유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데이터를 쉽게 수집할 수 있게 됐기 때문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스마트폰의  보급과  소형 센서의 발달로 수많은 정보를 실시간으로 수집할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74691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3D89698-4D61-9742-AACB-CB733DF44C31}"/>
              </a:ext>
            </a:extLst>
          </p:cNvPr>
          <p:cNvSpPr txBox="1"/>
          <p:nvPr/>
        </p:nvSpPr>
        <p:spPr>
          <a:xfrm>
            <a:off x="271463" y="193675"/>
            <a:ext cx="9525000" cy="5079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인터넷은 지식의 바다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ko-KR" altLang="en-US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이 책에서는 인터넷에서 기계적인 방법으로 데이터를 수집하는 내용을 설명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블로그와  </a:t>
            </a:r>
            <a:r>
              <a:rPr lang="en-US" altLang="ko-KR" dirty="0">
                <a:latin typeface="+mn-ea"/>
                <a:cs typeface="Arial Unicode MS"/>
              </a:rPr>
              <a:t>SNS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트렌드 분석</a:t>
            </a:r>
            <a:endParaRPr lang="en-US" altLang="ko-KR" dirty="0">
              <a:latin typeface="+mn-ea"/>
              <a:cs typeface="Arial Unicode MS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인터넷 전자상거래 </a:t>
            </a:r>
            <a:r>
              <a:rPr lang="en-US" altLang="ko-KR" dirty="0"/>
              <a:t>- </a:t>
            </a:r>
            <a:r>
              <a:rPr lang="ko-KR" altLang="en-US" dirty="0"/>
              <a:t>상품 데이터베이스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금융 정보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이미지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행정 기관 정보 </a:t>
            </a:r>
            <a:r>
              <a:rPr lang="en-US" altLang="ko-KR" dirty="0"/>
              <a:t>- </a:t>
            </a:r>
            <a:r>
              <a:rPr lang="ko-KR" altLang="en-US" dirty="0"/>
              <a:t>공개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위키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저작권이 없어진 작품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머신러닝</a:t>
            </a:r>
            <a:r>
              <a:rPr lang="ko-KR" altLang="en-US" dirty="0"/>
              <a:t> 데이터</a:t>
            </a:r>
          </a:p>
        </p:txBody>
      </p:sp>
    </p:spTree>
    <p:extLst>
      <p:ext uri="{BB962C8B-B14F-4D97-AF65-F5344CB8AC3E}">
        <p14:creationId xmlns:p14="http://schemas.microsoft.com/office/powerpoint/2010/main" val="90803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B3758EA-4E36-ED43-A587-963A5879175C}"/>
              </a:ext>
            </a:extLst>
          </p:cNvPr>
          <p:cNvSpPr txBox="1"/>
          <p:nvPr/>
        </p:nvSpPr>
        <p:spPr>
          <a:xfrm>
            <a:off x="271463" y="193675"/>
            <a:ext cx="9525000" cy="5347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스크레이핑</a:t>
            </a:r>
            <a:r>
              <a:rPr lang="en-US" altLang="ko-KR" sz="2400" dirty="0">
                <a:latin typeface="+mn-ea"/>
                <a:cs typeface="Arial Unicode MS"/>
              </a:rPr>
              <a:t>, </a:t>
            </a:r>
            <a:r>
              <a:rPr lang="ko-KR" altLang="en-US" sz="2400" dirty="0" err="1">
                <a:latin typeface="+mn-ea"/>
                <a:cs typeface="Arial Unicode MS"/>
              </a:rPr>
              <a:t>크롤링</a:t>
            </a:r>
            <a:r>
              <a:rPr lang="en-US" altLang="ko-KR" sz="2400" dirty="0">
                <a:latin typeface="+mn-ea"/>
                <a:cs typeface="Arial Unicode MS"/>
              </a:rPr>
              <a:t>, </a:t>
            </a:r>
            <a:r>
              <a:rPr lang="ko-KR" altLang="en-US" sz="2400" dirty="0">
                <a:latin typeface="+mn-ea"/>
                <a:cs typeface="Arial Unicode MS"/>
              </a:rPr>
              <a:t>데이터  가공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이 책에서는 데이터를 추출하는 방법부터 가공하는 방법까지 설명</a:t>
            </a:r>
            <a:r>
              <a:rPr lang="en-US" altLang="ko-KR" dirty="0">
                <a:latin typeface="+mn-ea"/>
                <a:cs typeface="Arial Unicode MS"/>
              </a:rPr>
              <a:t>.</a:t>
            </a: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데이터를  제대로 활용하려면  데이터를  다운로드하고  용도에 맞게 가공하는  과정이 필요</a:t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스크레이핑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특정 정보를 추출하는 기술을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 공개된 정보는 대부분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형식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이를 가져와서 데이터베이스에 저장하려면 데이터 가공이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크롤링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프로그램이 웹 사이트를 정기적으로 돌며 정보를 추출하는 기술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크롤링하는  프로그램 </a:t>
            </a:r>
            <a:r>
              <a:rPr lang="en-US" altLang="ko-KR" dirty="0">
                <a:latin typeface="+mn-ea"/>
                <a:cs typeface="Arial Unicode MS"/>
              </a:rPr>
              <a:t>: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크롤러</a:t>
            </a:r>
            <a:r>
              <a:rPr lang="en-US" altLang="ko-KR" dirty="0">
                <a:latin typeface="+mn-ea"/>
                <a:cs typeface="Arial Unicode MS"/>
              </a:rPr>
              <a:t>(Crawler)” </a:t>
            </a:r>
            <a:r>
              <a:rPr lang="ko-KR" altLang="en-US" dirty="0">
                <a:latin typeface="+mn-ea"/>
                <a:cs typeface="Arial Unicode MS"/>
              </a:rPr>
              <a:t>또는 “</a:t>
            </a:r>
            <a:r>
              <a:rPr lang="ko-KR" altLang="en-US" dirty="0" err="1">
                <a:latin typeface="+mn-ea"/>
                <a:cs typeface="Arial Unicode MS"/>
              </a:rPr>
              <a:t>스파이더</a:t>
            </a:r>
            <a:r>
              <a:rPr lang="en-US" altLang="ko-KR" dirty="0">
                <a:latin typeface="+mn-ea"/>
                <a:cs typeface="Arial Unicode MS"/>
              </a:rPr>
              <a:t>(Spider)”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0428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55</Words>
  <Application>Microsoft Macintosh PowerPoint</Application>
  <PresentationFormat>사용자 지정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 Unicode MS</vt:lpstr>
      <vt:lpstr>Calibri</vt:lpstr>
      <vt:lpstr>Century Gothic</vt:lpstr>
      <vt:lpstr>Office Theme</vt:lpstr>
      <vt:lpstr>머신러닝을 위한 데이터 처리</vt:lpstr>
      <vt:lpstr>크롤링, 스크레이핑, 머신러닝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위한 데이터 처리</dc:title>
  <cp:lastModifiedBy>Yoon GaHee</cp:lastModifiedBy>
  <cp:revision>3</cp:revision>
  <dcterms:created xsi:type="dcterms:W3CDTF">2018-08-06T22:37:06Z</dcterms:created>
  <dcterms:modified xsi:type="dcterms:W3CDTF">2018-08-09T08:52:22Z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