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7" r:id="rId2"/>
    <p:sldId id="368" r:id="rId3"/>
    <p:sldId id="412" r:id="rId4"/>
    <p:sldId id="278" r:id="rId5"/>
    <p:sldId id="413" r:id="rId6"/>
    <p:sldId id="414" r:id="rId7"/>
    <p:sldId id="415" r:id="rId8"/>
    <p:sldId id="416" r:id="rId9"/>
    <p:sldId id="417" r:id="rId10"/>
    <p:sldId id="418" r:id="rId11"/>
    <p:sldId id="419" r:id="rId12"/>
    <p:sldId id="420" r:id="rId13"/>
    <p:sldId id="421" r:id="rId14"/>
    <p:sldId id="422" r:id="rId15"/>
    <p:sldId id="423" r:id="rId16"/>
    <p:sldId id="425" r:id="rId17"/>
    <p:sldId id="424" r:id="rId18"/>
    <p:sldId id="426" r:id="rId19"/>
    <p:sldId id="427" r:id="rId20"/>
    <p:sldId id="476" r:id="rId21"/>
    <p:sldId id="428" r:id="rId22"/>
    <p:sldId id="429" r:id="rId23"/>
    <p:sldId id="430" r:id="rId24"/>
    <p:sldId id="431" r:id="rId25"/>
    <p:sldId id="432" r:id="rId26"/>
    <p:sldId id="433" r:id="rId27"/>
    <p:sldId id="434" r:id="rId28"/>
    <p:sldId id="435" r:id="rId29"/>
    <p:sldId id="436" r:id="rId30"/>
    <p:sldId id="437" r:id="rId31"/>
    <p:sldId id="438" r:id="rId32"/>
    <p:sldId id="439" r:id="rId33"/>
    <p:sldId id="440" r:id="rId34"/>
    <p:sldId id="441" r:id="rId35"/>
    <p:sldId id="442" r:id="rId36"/>
    <p:sldId id="443" r:id="rId37"/>
    <p:sldId id="444" r:id="rId38"/>
    <p:sldId id="445" r:id="rId39"/>
    <p:sldId id="447" r:id="rId40"/>
    <p:sldId id="448" r:id="rId41"/>
    <p:sldId id="449" r:id="rId42"/>
    <p:sldId id="451" r:id="rId43"/>
    <p:sldId id="452" r:id="rId44"/>
    <p:sldId id="453" r:id="rId45"/>
    <p:sldId id="454" r:id="rId46"/>
    <p:sldId id="456" r:id="rId47"/>
    <p:sldId id="455" r:id="rId48"/>
    <p:sldId id="457" r:id="rId49"/>
    <p:sldId id="458" r:id="rId50"/>
    <p:sldId id="398" r:id="rId51"/>
    <p:sldId id="459" r:id="rId52"/>
    <p:sldId id="460" r:id="rId53"/>
    <p:sldId id="461" r:id="rId54"/>
    <p:sldId id="462" r:id="rId55"/>
    <p:sldId id="463" r:id="rId56"/>
    <p:sldId id="464" r:id="rId57"/>
    <p:sldId id="465" r:id="rId58"/>
    <p:sldId id="466" r:id="rId59"/>
    <p:sldId id="467" r:id="rId60"/>
    <p:sldId id="468" r:id="rId61"/>
    <p:sldId id="469" r:id="rId62"/>
    <p:sldId id="470" r:id="rId63"/>
    <p:sldId id="471" r:id="rId64"/>
    <p:sldId id="472" r:id="rId65"/>
    <p:sldId id="473" r:id="rId66"/>
    <p:sldId id="474" r:id="rId67"/>
    <p:sldId id="475" r:id="rId68"/>
  </p:sldIdLst>
  <p:sldSz cx="10066338" cy="7550150"/>
  <p:notesSz cx="5549900" cy="75501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78" userDrawn="1">
          <p15:clr>
            <a:srgbClr val="A4A3A4"/>
          </p15:clr>
        </p15:guide>
        <p15:guide id="2" pos="31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67"/>
    <p:restoredTop sz="94643"/>
  </p:normalViewPr>
  <p:slideViewPr>
    <p:cSldViewPr>
      <p:cViewPr varScale="1">
        <p:scale>
          <a:sx n="99" d="100"/>
          <a:sy n="99" d="100"/>
        </p:scale>
        <p:origin x="-144" y="-96"/>
      </p:cViewPr>
      <p:guideLst>
        <p:guide orient="horz" pos="2378"/>
        <p:guide pos="31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976" y="2340547"/>
            <a:ext cx="8556387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9951" y="4228085"/>
            <a:ext cx="7046437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14042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58595B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14042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3317" y="1736535"/>
            <a:ext cx="4378856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4163" y="1736535"/>
            <a:ext cx="4378856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"/>
            <a:ext cx="10066338" cy="7333615"/>
          </a:xfrm>
          <a:custGeom>
            <a:avLst/>
            <a:gdLst/>
            <a:ahLst/>
            <a:cxnLst/>
            <a:rect l="l" t="t" r="r" b="b"/>
            <a:pathLst>
              <a:path w="5549900" h="7333615">
                <a:moveTo>
                  <a:pt x="5549392" y="0"/>
                </a:moveTo>
                <a:lnTo>
                  <a:pt x="0" y="0"/>
                </a:lnTo>
                <a:lnTo>
                  <a:pt x="0" y="7333501"/>
                </a:lnTo>
                <a:lnTo>
                  <a:pt x="5541441" y="7333501"/>
                </a:lnTo>
                <a:lnTo>
                  <a:pt x="5549392" y="7332706"/>
                </a:lnTo>
                <a:lnTo>
                  <a:pt x="5549392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k object 17"/>
          <p:cNvSpPr/>
          <p:nvPr/>
        </p:nvSpPr>
        <p:spPr>
          <a:xfrm>
            <a:off x="2149060" y="1"/>
            <a:ext cx="5877405" cy="3184525"/>
          </a:xfrm>
          <a:custGeom>
            <a:avLst/>
            <a:gdLst/>
            <a:ahLst/>
            <a:cxnLst/>
            <a:rect l="l" t="t" r="r" b="b"/>
            <a:pathLst>
              <a:path w="3240404" h="3184525">
                <a:moveTo>
                  <a:pt x="3239998" y="0"/>
                </a:moveTo>
                <a:lnTo>
                  <a:pt x="0" y="0"/>
                </a:lnTo>
                <a:lnTo>
                  <a:pt x="0" y="3076092"/>
                </a:lnTo>
                <a:lnTo>
                  <a:pt x="1687" y="3092967"/>
                </a:lnTo>
                <a:lnTo>
                  <a:pt x="13500" y="3130092"/>
                </a:lnTo>
                <a:lnTo>
                  <a:pt x="45562" y="3167217"/>
                </a:lnTo>
                <a:lnTo>
                  <a:pt x="108000" y="3184093"/>
                </a:lnTo>
                <a:lnTo>
                  <a:pt x="3131997" y="3184093"/>
                </a:lnTo>
                <a:lnTo>
                  <a:pt x="3148872" y="3182405"/>
                </a:lnTo>
                <a:lnTo>
                  <a:pt x="3185998" y="3170592"/>
                </a:lnTo>
                <a:lnTo>
                  <a:pt x="3223123" y="3138530"/>
                </a:lnTo>
                <a:lnTo>
                  <a:pt x="3239998" y="3076092"/>
                </a:lnTo>
                <a:lnTo>
                  <a:pt x="3239998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14042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22362" y="951242"/>
            <a:ext cx="4821614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rgbClr val="414042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7754" y="3646539"/>
            <a:ext cx="9690831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58595B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2555" y="7021640"/>
            <a:ext cx="322122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3318" y="7021640"/>
            <a:ext cx="231525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7764" y="7021640"/>
            <a:ext cx="231525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ma.go.kr/weather/forecast/mid-term-rss3.jsp?stnId=108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json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index.go.kr/potal/main/EachDtlPageDetail.do?idx_cd=1041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ma.go.kr/weather/forecast/mid-term-rss3.jsp?stnId=10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4683" y="2495194"/>
            <a:ext cx="678815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400" spc="-75" dirty="0">
                <a:solidFill>
                  <a:srgbClr val="FFFFFF"/>
                </a:solidFill>
                <a:latin typeface="Arial Unicode MS"/>
                <a:cs typeface="Arial Unicode MS"/>
              </a:rPr>
              <a:t>3장</a:t>
            </a:r>
            <a:endParaRPr sz="34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82411" y="3444951"/>
            <a:ext cx="3148330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300" spc="-215" dirty="0"/>
              <a:t>데이터 소스의 서식과</a:t>
            </a:r>
            <a:r>
              <a:rPr sz="2300" spc="140" dirty="0"/>
              <a:t> </a:t>
            </a:r>
            <a:r>
              <a:rPr sz="2300" spc="-254" dirty="0"/>
              <a:t>가공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753599" cy="72050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/>
            <a:r>
              <a:rPr lang="en-US" altLang="ko-KR" spc="15" dirty="0">
                <a:solidFill>
                  <a:srgbClr val="58595B"/>
                </a:solidFill>
                <a:latin typeface="Arial Unicode MS"/>
                <a:cs typeface="Arial Unicode MS"/>
              </a:rPr>
              <a:t>file:</a:t>
            </a:r>
            <a:r>
              <a:rPr lang="en-US" altLang="ko-KR" spc="40" dirty="0">
                <a:solidFill>
                  <a:srgbClr val="58595B"/>
                </a:solidFill>
                <a:latin typeface="Arial Unicode MS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Arial Unicode MS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Arial Unicode MS"/>
                <a:cs typeface="Arial Unicode MS"/>
              </a:rPr>
              <a:t>/ch3/xml-</a:t>
            </a:r>
            <a:r>
              <a:rPr lang="en-US" altLang="ko-KR" spc="10" dirty="0" err="1">
                <a:solidFill>
                  <a:srgbClr val="58595B"/>
                </a:solidFill>
                <a:latin typeface="Arial Unicode MS"/>
                <a:cs typeface="Arial Unicode MS"/>
              </a:rPr>
              <a:t>forecast.py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6350" marR="3016885">
              <a:lnSpc>
                <a:spcPct val="135400"/>
              </a:lnSpc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from bs4 import</a:t>
            </a:r>
            <a:r>
              <a:rPr lang="en-US" altLang="ko-KR" spc="-2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BeautifulSoup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 </a:t>
            </a:r>
          </a:p>
          <a:p>
            <a:pPr marL="6350" marR="3016885">
              <a:lnSpc>
                <a:spcPct val="135400"/>
              </a:lnSpc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import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urllib.request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as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req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 </a:t>
            </a:r>
          </a:p>
          <a:p>
            <a:pPr marL="6350" marR="3016885">
              <a:lnSpc>
                <a:spcPct val="135400"/>
              </a:lnSpc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import</a:t>
            </a:r>
            <a:r>
              <a:rPr lang="en-US" altLang="ko-KR" spc="-11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os.path</a:t>
            </a:r>
            <a:endParaRPr lang="en-US" altLang="ko-KR" spc="-1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6350" marR="3016885">
              <a:lnSpc>
                <a:spcPct val="135400"/>
              </a:lnSpc>
              <a:spcBef>
                <a:spcPts val="550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XML</a:t>
            </a:r>
            <a:r>
              <a:rPr lang="en-US" altLang="ko-KR" spc="-6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다운로드</a:t>
            </a:r>
            <a:r>
              <a:rPr lang="ko-KR" altLang="en-US" spc="-10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10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(※1)</a:t>
            </a:r>
          </a:p>
          <a:p>
            <a:pPr marL="6350" marR="36449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=</a:t>
            </a:r>
            <a:r>
              <a:rPr lang="en-US" altLang="ko-KR" spc="-15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  <a:hlinkClick r:id="rId2"/>
              </a:rPr>
              <a:t>http://www.kma.go.kr/weather/forecast/mid-term-rss3.jsp?stnId=108"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</a:p>
          <a:p>
            <a:pPr marL="6350" marR="36449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savename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=</a:t>
            </a:r>
            <a:r>
              <a:rPr lang="en-US" altLang="ko-KR" spc="-16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forecast.xml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 marR="229489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if not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os.path.exists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savename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):  </a:t>
            </a:r>
          </a:p>
          <a:p>
            <a:pPr marL="360363" marR="2294890">
              <a:lnSpc>
                <a:spcPct val="1354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req.urlretrieve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,</a:t>
            </a:r>
            <a:r>
              <a:rPr lang="en-US" altLang="ko-KR" spc="-16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savename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)</a:t>
            </a:r>
            <a:endParaRPr lang="en-US" altLang="ko-KR" dirty="0">
              <a:latin typeface="Times New Roman"/>
              <a:cs typeface="Times New Roman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BeautifulSoup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로</a:t>
            </a:r>
            <a:r>
              <a:rPr lang="ko-KR" altLang="en-US" spc="-10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분석하기</a:t>
            </a:r>
            <a:r>
              <a:rPr lang="ko-KR" altLang="en-US" spc="-10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10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(※2)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6350" marR="15278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xml = 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open(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savename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,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"r",</a:t>
            </a:r>
            <a:r>
              <a:rPr lang="en-US" altLang="ko-KR" spc="-26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encoding="utf-8").read()  </a:t>
            </a:r>
          </a:p>
          <a:p>
            <a:pPr marL="6350" marR="15278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soup =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BeautifulSoup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(xml,</a:t>
            </a:r>
            <a:r>
              <a:rPr lang="en-US" altLang="ko-KR" spc="-229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'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html.parser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')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5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6350" marR="265049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각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지역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확인하기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(※3) 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info =</a:t>
            </a:r>
            <a:r>
              <a:rPr lang="en-US" altLang="ko-KR" spc="-2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{}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 marR="189357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for location in</a:t>
            </a:r>
            <a:r>
              <a:rPr lang="en-US" altLang="ko-KR" spc="-2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soup.find_all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("location"):  </a:t>
            </a:r>
          </a:p>
          <a:p>
            <a:pPr marL="360363" marR="189357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name =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location.find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('city').string  </a:t>
            </a:r>
          </a:p>
          <a:p>
            <a:pPr marL="360363" marR="189357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weather =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location.find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('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wf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').string  </a:t>
            </a:r>
          </a:p>
          <a:p>
            <a:pPr marL="6350"/>
            <a:endParaRPr lang="ko-KR" altLang="en-US" dirty="0">
              <a:latin typeface="나눔고딕코딩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xmlns="" id="{6DFCA483-D67B-784E-BAE8-EED858F1B848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9967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753599" cy="3370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363" marR="189357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if not 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(weather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in</a:t>
            </a:r>
            <a:r>
              <a:rPr lang="en-US" altLang="ko-KR" spc="-23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info):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714375" marR="1893570">
              <a:lnSpc>
                <a:spcPct val="135400"/>
              </a:lnSpc>
            </a:pP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info[weather]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= 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[]  </a:t>
            </a:r>
          </a:p>
          <a:p>
            <a:pPr marL="360363" marR="1893570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info[weather].append(name)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5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6350" marR="225933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각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지역의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날씨를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구분해서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출력하기 </a:t>
            </a:r>
            <a:endParaRPr lang="en-US" altLang="ko-KR" spc="-4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6350" marR="225933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for weather in</a:t>
            </a:r>
            <a:r>
              <a:rPr lang="en-US" altLang="ko-KR" spc="-2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info.keys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():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60363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print("+",</a:t>
            </a:r>
            <a:r>
              <a:rPr lang="en-US" altLang="ko-KR" spc="-14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weather)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6036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for name</a:t>
            </a:r>
            <a:r>
              <a:rPr lang="en-US" altLang="ko-KR" spc="-11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in</a:t>
            </a:r>
            <a:r>
              <a:rPr lang="en-US" altLang="ko-KR" spc="-5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info[weather]: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</a:p>
          <a:p>
            <a:pPr marL="714375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print("|</a:t>
            </a:r>
            <a:r>
              <a:rPr lang="en-US" altLang="ko-KR" spc="-114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-</a:t>
            </a:r>
            <a:r>
              <a:rPr lang="en-US" altLang="ko-KR" spc="-114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",</a:t>
            </a:r>
            <a:r>
              <a:rPr lang="en-US" altLang="ko-KR" spc="-114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name)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/>
            <a:endParaRPr lang="ko-KR" altLang="en-US" dirty="0">
              <a:latin typeface="나눔고딕코딩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xmlns="" id="{6DFCA483-D67B-784E-BAE8-EED858F1B848}"/>
              </a:ext>
            </a:extLst>
          </p:cNvPr>
          <p:cNvSpPr/>
          <p:nvPr/>
        </p:nvSpPr>
        <p:spPr>
          <a:xfrm flipV="1">
            <a:off x="232569" y="33940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3461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>
            <a:extLst>
              <a:ext uri="{FF2B5EF4-FFF2-40B4-BE49-F238E27FC236}">
                <a16:creationId xmlns:a16="http://schemas.microsoft.com/office/drawing/2014/main" xmlns="" id="{34A452B0-7F4F-2248-B554-6C8C18BFF808}"/>
              </a:ext>
            </a:extLst>
          </p:cNvPr>
          <p:cNvSpPr txBox="1"/>
          <p:nvPr/>
        </p:nvSpPr>
        <p:spPr>
          <a:xfrm>
            <a:off x="233362" y="193675"/>
            <a:ext cx="9601201" cy="43781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>
              <a:spcBef>
                <a:spcPts val="675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$ python</a:t>
            </a:r>
            <a:r>
              <a:rPr lang="en-US" altLang="ko-KR" spc="-2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download-png1.py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+</a:t>
            </a:r>
            <a:r>
              <a:rPr lang="en-US" altLang="ko-KR" spc="-1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4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구름많음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| -</a:t>
            </a:r>
            <a:r>
              <a:rPr lang="ko-KR" altLang="en-US" spc="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서울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| -</a:t>
            </a:r>
            <a:r>
              <a:rPr lang="ko-KR" altLang="en-US" spc="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인천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| -</a:t>
            </a:r>
            <a:r>
              <a:rPr lang="ko-KR" altLang="en-US" spc="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수원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| -</a:t>
            </a:r>
            <a:r>
              <a:rPr lang="ko-KR" altLang="en-US" spc="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파주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| -</a:t>
            </a:r>
            <a:r>
              <a:rPr lang="ko-KR" altLang="en-US" spc="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춘천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| -</a:t>
            </a:r>
            <a:r>
              <a:rPr lang="ko-KR" altLang="en-US" spc="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원주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…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생략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…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| -</a:t>
            </a:r>
            <a:r>
              <a:rPr lang="ko-KR" altLang="en-US" spc="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울산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| -</a:t>
            </a:r>
            <a:r>
              <a:rPr lang="ko-KR" altLang="en-US" spc="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창원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+</a:t>
            </a:r>
            <a:r>
              <a:rPr lang="ko-KR" altLang="en-US" spc="-1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맑음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| -</a:t>
            </a:r>
            <a:r>
              <a:rPr lang="ko-KR" altLang="en-US" spc="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제주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| -</a:t>
            </a:r>
            <a:r>
              <a:rPr lang="ko-KR" altLang="en-US" spc="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서귀포</a:t>
            </a:r>
            <a:endParaRPr lang="ko-KR" altLang="en-US" dirty="0">
              <a:latin typeface="나눔고딕코딩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576638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xmlns="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387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>
                <a:latin typeface="Arial Unicode MS"/>
                <a:cs typeface="Arial Unicode MS"/>
              </a:rPr>
              <a:t>JSON </a:t>
            </a:r>
            <a:r>
              <a:rPr lang="ko-KR" altLang="en-US" sz="2400" dirty="0" smtClean="0">
                <a:latin typeface="Arial Unicode MS"/>
                <a:cs typeface="Arial Unicode MS"/>
              </a:rPr>
              <a:t>사용하기</a:t>
            </a:r>
            <a:endParaRPr lang="ko-KR" altLang="en-US" sz="2400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rial Unicode MS"/>
                <a:cs typeface="Arial Unicode MS"/>
              </a:rPr>
              <a:t>JSON( JavaScript Object Notation)</a:t>
            </a:r>
            <a:r>
              <a:rPr lang="ko-KR" altLang="en-US" dirty="0">
                <a:latin typeface="Arial Unicode MS"/>
                <a:cs typeface="Arial Unicode MS"/>
              </a:rPr>
              <a:t>도 텍스트 데이터를 기반으로 하는 가벼운 데이터 형식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rial Unicode MS"/>
                <a:cs typeface="Arial Unicode MS"/>
              </a:rPr>
              <a:t>자바스크립트에서 사용하는 객체 표기 방법을 기반으로 함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rial Unicode MS"/>
                <a:cs typeface="Arial Unicode MS"/>
              </a:rPr>
              <a:t>다양한 소프트웨어와 프로그래밍 </a:t>
            </a:r>
            <a:r>
              <a:rPr lang="ko-KR" altLang="en-US" dirty="0" err="1">
                <a:latin typeface="Arial Unicode MS"/>
                <a:cs typeface="Arial Unicode MS"/>
              </a:rPr>
              <a:t>언어끼리</a:t>
            </a:r>
            <a:r>
              <a:rPr lang="ko-KR" altLang="en-US" dirty="0">
                <a:latin typeface="Arial Unicode MS"/>
                <a:cs typeface="Arial Unicode MS"/>
              </a:rPr>
              <a:t> 데이터를 교환할 때 사용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rial Unicode MS"/>
                <a:cs typeface="Arial Unicode MS"/>
              </a:rPr>
              <a:t>MIME </a:t>
            </a:r>
            <a:r>
              <a:rPr lang="ko-KR" altLang="en-US" dirty="0">
                <a:latin typeface="Arial Unicode MS"/>
                <a:cs typeface="Arial Unicode MS"/>
              </a:rPr>
              <a:t>타입은 “</a:t>
            </a:r>
            <a:r>
              <a:rPr lang="en-US" altLang="ko-KR" dirty="0">
                <a:latin typeface="Arial Unicode MS"/>
                <a:cs typeface="Arial Unicode MS"/>
              </a:rPr>
              <a:t>application/</a:t>
            </a:r>
            <a:r>
              <a:rPr lang="en-US" altLang="ko-KR" dirty="0" err="1">
                <a:latin typeface="Arial Unicode MS"/>
                <a:cs typeface="Arial Unicode MS"/>
              </a:rPr>
              <a:t>json</a:t>
            </a:r>
            <a:r>
              <a:rPr lang="en-US" altLang="ko-KR" dirty="0">
                <a:latin typeface="Arial Unicode MS"/>
                <a:cs typeface="Arial Unicode MS"/>
              </a:rPr>
              <a:t>”</a:t>
            </a:r>
            <a:r>
              <a:rPr lang="ko-KR" altLang="en-US" dirty="0">
                <a:latin typeface="Arial Unicode MS"/>
                <a:cs typeface="Arial Unicode MS"/>
              </a:rPr>
              <a:t>이며 </a:t>
            </a:r>
            <a:r>
              <a:rPr lang="ko-KR" altLang="en-US" dirty="0" err="1">
                <a:latin typeface="Arial Unicode MS"/>
                <a:cs typeface="Arial Unicode MS"/>
              </a:rPr>
              <a:t>확장자는</a:t>
            </a:r>
            <a:r>
              <a:rPr lang="ko-KR" altLang="en-US" dirty="0">
                <a:latin typeface="Arial Unicode MS"/>
                <a:cs typeface="Arial Unicode MS"/>
              </a:rPr>
              <a:t> “</a:t>
            </a:r>
            <a:r>
              <a:rPr lang="en-US" altLang="ko-KR" dirty="0">
                <a:latin typeface="Arial Unicode MS"/>
                <a:cs typeface="Arial Unicode MS"/>
              </a:rPr>
              <a:t>.</a:t>
            </a:r>
            <a:r>
              <a:rPr lang="en-US" altLang="ko-KR" dirty="0" err="1">
                <a:latin typeface="Arial Unicode MS"/>
                <a:cs typeface="Arial Unicode MS"/>
              </a:rPr>
              <a:t>json</a:t>
            </a:r>
            <a:r>
              <a:rPr lang="en-US" altLang="ko-KR" dirty="0">
                <a:latin typeface="Arial Unicode MS"/>
                <a:cs typeface="Arial Unicode MS"/>
              </a:rPr>
              <a:t>”</a:t>
            </a: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rial Unicode MS"/>
                <a:cs typeface="Arial Unicode MS"/>
              </a:rPr>
              <a:t>구조가 단순하다는 것이 장점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rial Unicode MS"/>
                <a:cs typeface="Arial Unicode MS"/>
              </a:rPr>
              <a:t>수많은 프로그래밍 언어에서 </a:t>
            </a:r>
            <a:r>
              <a:rPr lang="ko-KR" altLang="en-US" dirty="0" err="1">
                <a:latin typeface="Arial Unicode MS"/>
                <a:cs typeface="Arial Unicode MS"/>
              </a:rPr>
              <a:t>인코딩</a:t>
            </a:r>
            <a:r>
              <a:rPr lang="en-US" altLang="ko-KR" dirty="0">
                <a:latin typeface="Arial Unicode MS"/>
                <a:cs typeface="Arial Unicode MS"/>
              </a:rPr>
              <a:t>/</a:t>
            </a:r>
            <a:r>
              <a:rPr lang="ko-KR" altLang="en-US" dirty="0" err="1">
                <a:latin typeface="Arial Unicode MS"/>
                <a:cs typeface="Arial Unicode MS"/>
              </a:rPr>
              <a:t>디코딩</a:t>
            </a:r>
            <a:r>
              <a:rPr lang="ko-KR" altLang="en-US" dirty="0">
                <a:latin typeface="Arial Unicode MS"/>
                <a:cs typeface="Arial Unicode MS"/>
              </a:rPr>
              <a:t>  표준으로 </a:t>
            </a:r>
            <a:r>
              <a:rPr lang="en-US" altLang="ko-KR" dirty="0">
                <a:latin typeface="Arial Unicode MS"/>
                <a:cs typeface="Arial Unicode MS"/>
              </a:rPr>
              <a:t>JSON</a:t>
            </a:r>
            <a:r>
              <a:rPr lang="ko-KR" altLang="en-US" dirty="0">
                <a:latin typeface="Arial Unicode MS"/>
                <a:cs typeface="Arial Unicode MS"/>
              </a:rPr>
              <a:t>을 제공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rial Unicode MS"/>
                <a:cs typeface="Arial Unicode MS"/>
              </a:rPr>
              <a:t>많은 웹  </a:t>
            </a:r>
            <a:r>
              <a:rPr lang="en-US" altLang="ko-KR" dirty="0">
                <a:latin typeface="Arial Unicode MS"/>
                <a:cs typeface="Arial Unicode MS"/>
              </a:rPr>
              <a:t>API</a:t>
            </a:r>
            <a:r>
              <a:rPr lang="ko-KR" altLang="en-US" dirty="0">
                <a:latin typeface="Arial Unicode MS"/>
                <a:cs typeface="Arial Unicode MS"/>
              </a:rPr>
              <a:t>들이 </a:t>
            </a:r>
            <a:r>
              <a:rPr lang="en-US" altLang="ko-KR" dirty="0">
                <a:latin typeface="Arial Unicode MS"/>
                <a:cs typeface="Arial Unicode MS"/>
              </a:rPr>
              <a:t>JSON </a:t>
            </a:r>
            <a:r>
              <a:rPr lang="ko-KR" altLang="en-US" dirty="0">
                <a:latin typeface="Arial Unicode MS"/>
                <a:cs typeface="Arial Unicode MS"/>
              </a:rPr>
              <a:t>형식으로 데이터를 제공</a:t>
            </a:r>
            <a:endParaRPr lang="en-US" altLang="ko-KR" dirty="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581858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xmlns="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3665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rial Unicode MS"/>
                <a:cs typeface="Arial Unicode MS"/>
              </a:rPr>
              <a:t>JSON</a:t>
            </a:r>
            <a:r>
              <a:rPr lang="ko-KR" altLang="en-US" dirty="0">
                <a:latin typeface="Arial Unicode MS"/>
                <a:cs typeface="Arial Unicode MS"/>
              </a:rPr>
              <a:t> 소개 페이지</a:t>
            </a:r>
            <a:endParaRPr lang="en-US" altLang="ko-KR" dirty="0">
              <a:latin typeface="Arial Unicode MS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xmlns="" id="{4424F080-6DF7-DE45-AC08-3B4D3A498732}"/>
              </a:ext>
            </a:extLst>
          </p:cNvPr>
          <p:cNvSpPr txBox="1"/>
          <p:nvPr/>
        </p:nvSpPr>
        <p:spPr>
          <a:xfrm>
            <a:off x="233362" y="650875"/>
            <a:ext cx="960120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  <a:hlinkClick r:id="rId2"/>
              </a:rPr>
              <a:t>http://json.org/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xmlns="" id="{630F74C8-A0B9-884C-A449-04C2A73D7C96}"/>
              </a:ext>
            </a:extLst>
          </p:cNvPr>
          <p:cNvSpPr>
            <a:spLocks noChangeAspect="1"/>
          </p:cNvSpPr>
          <p:nvPr/>
        </p:nvSpPr>
        <p:spPr>
          <a:xfrm>
            <a:off x="233362" y="1108075"/>
            <a:ext cx="9601200" cy="53096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6588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xmlns="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920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Arial Unicode MS"/>
                <a:cs typeface="Arial Unicode MS"/>
              </a:rPr>
              <a:t>JSON</a:t>
            </a:r>
            <a:r>
              <a:rPr lang="ko-KR" altLang="en-US" sz="2400" dirty="0">
                <a:latin typeface="Arial Unicode MS"/>
                <a:cs typeface="Arial Unicode MS"/>
              </a:rPr>
              <a:t>의 구조</a:t>
            </a:r>
            <a:endParaRPr lang="en-US" altLang="ko-KR" sz="2400" dirty="0">
              <a:latin typeface="Arial Unicode MS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en-US" altLang="ko-KR" dirty="0">
                <a:latin typeface="Arial Unicode MS"/>
                <a:cs typeface="Arial Unicode MS"/>
              </a:rPr>
              <a:t>-</a:t>
            </a:r>
            <a:r>
              <a:rPr lang="ko-KR" altLang="en-US" dirty="0">
                <a:latin typeface="Arial Unicode MS"/>
                <a:cs typeface="Arial Unicode MS"/>
              </a:rPr>
              <a:t> 배열 안에 객체를 넣거나 객체 안에 배열을 넣는 방법 등으로 복잡한 데이터를 표현</a:t>
            </a:r>
            <a:endParaRPr lang="en-US" altLang="ko-KR" dirty="0">
              <a:latin typeface="Arial Unicode MS"/>
              <a:cs typeface="Arial Unicode MS"/>
            </a:endParaRPr>
          </a:p>
        </p:txBody>
      </p:sp>
      <p:graphicFrame>
        <p:nvGraphicFramePr>
          <p:cNvPr id="3" name="object 15">
            <a:extLst>
              <a:ext uri="{FF2B5EF4-FFF2-40B4-BE49-F238E27FC236}">
                <a16:creationId xmlns:a16="http://schemas.microsoft.com/office/drawing/2014/main" xmlns="" id="{85E2E776-A474-7E48-B536-514529793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181563"/>
              </p:ext>
            </p:extLst>
          </p:nvPr>
        </p:nvGraphicFramePr>
        <p:xfrm>
          <a:off x="271463" y="1260475"/>
          <a:ext cx="7400906" cy="2819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17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905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786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277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spc="-14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자료형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6736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spc="-114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표현</a:t>
                      </a:r>
                      <a:r>
                        <a:rPr sz="14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spc="-14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방법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6736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spc="-114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사용</a:t>
                      </a:r>
                      <a:r>
                        <a:rPr sz="1400" spc="-13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spc="-9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예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6736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277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spc="-14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숫자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6736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spc="-14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숫자</a:t>
                      </a:r>
                      <a:endParaRPr sz="14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6736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30</a:t>
                      </a:r>
                      <a:endParaRPr sz="1400">
                        <a:latin typeface="나눔고딕코딩"/>
                        <a:cs typeface="나눔고딕코딩"/>
                      </a:endParaRPr>
                    </a:p>
                  </a:txBody>
                  <a:tcPr marL="0" marR="0" marT="6736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277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spc="-14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문자열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6736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spc="-10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큰 </a:t>
                      </a:r>
                      <a:r>
                        <a:rPr sz="1400" spc="-13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따옴표로  </a:t>
                      </a:r>
                      <a:r>
                        <a:rPr sz="1400" spc="-12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감싸 </a:t>
                      </a:r>
                      <a:r>
                        <a:rPr sz="1400" spc="-114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spc="-14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표현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6736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spc="-1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"str"</a:t>
                      </a:r>
                      <a:endParaRPr sz="1400">
                        <a:latin typeface="나눔고딕코딩"/>
                        <a:cs typeface="나눔고딕코딩"/>
                      </a:endParaRPr>
                    </a:p>
                  </a:txBody>
                  <a:tcPr marL="0" marR="0" marT="6736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2751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불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6736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true</a:t>
                      </a:r>
                      <a:r>
                        <a:rPr sz="1400" spc="-19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 </a:t>
                      </a:r>
                      <a:r>
                        <a:rPr sz="1400" spc="-12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또는 </a:t>
                      </a:r>
                      <a:r>
                        <a:rPr sz="14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false</a:t>
                      </a:r>
                      <a:endParaRPr sz="1400">
                        <a:latin typeface="나눔고딕코딩"/>
                        <a:cs typeface="나눔고딕코딩"/>
                      </a:endParaRPr>
                    </a:p>
                  </a:txBody>
                  <a:tcPr marL="0" marR="0" marT="6736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true</a:t>
                      </a:r>
                      <a:endParaRPr sz="1400">
                        <a:latin typeface="나눔고딕코딩"/>
                        <a:cs typeface="나눔고딕코딩"/>
                      </a:endParaRPr>
                    </a:p>
                  </a:txBody>
                  <a:tcPr marL="0" marR="0" marT="6736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277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spc="-14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배열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6736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spc="-1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[n1,</a:t>
                      </a:r>
                      <a:r>
                        <a:rPr sz="1400" spc="-114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 </a:t>
                      </a:r>
                      <a:r>
                        <a:rPr sz="14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n2,</a:t>
                      </a:r>
                      <a:r>
                        <a:rPr sz="1400" spc="-114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 </a:t>
                      </a:r>
                      <a:r>
                        <a:rPr sz="14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n3,</a:t>
                      </a:r>
                      <a:r>
                        <a:rPr sz="1400" spc="-114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 </a:t>
                      </a:r>
                      <a:r>
                        <a:rPr sz="1400" spc="-4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…]</a:t>
                      </a:r>
                      <a:endParaRPr sz="1400">
                        <a:latin typeface="나눔고딕코딩"/>
                        <a:cs typeface="나눔고딕코딩"/>
                      </a:endParaRPr>
                    </a:p>
                  </a:txBody>
                  <a:tcPr marL="0" marR="0" marT="6736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spc="-15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[1,</a:t>
                      </a:r>
                      <a:r>
                        <a:rPr sz="1400" spc="-114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 </a:t>
                      </a:r>
                      <a:r>
                        <a:rPr sz="14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2,</a:t>
                      </a:r>
                      <a:r>
                        <a:rPr sz="1400" spc="-114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 </a:t>
                      </a:r>
                      <a:r>
                        <a:rPr sz="14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10,</a:t>
                      </a:r>
                      <a:r>
                        <a:rPr sz="1400" spc="-114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 </a:t>
                      </a:r>
                      <a:r>
                        <a:rPr sz="14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500]</a:t>
                      </a:r>
                      <a:endParaRPr sz="1400">
                        <a:latin typeface="나눔고딕코딩"/>
                        <a:cs typeface="나눔고딕코딩"/>
                      </a:endParaRPr>
                    </a:p>
                  </a:txBody>
                  <a:tcPr marL="0" marR="0" marT="6736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277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spc="-14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객체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6736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{</a:t>
                      </a:r>
                      <a:r>
                        <a:rPr sz="1400" spc="-114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 </a:t>
                      </a:r>
                      <a:r>
                        <a:rPr sz="1400" spc="-1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"key":value,</a:t>
                      </a:r>
                      <a:r>
                        <a:rPr sz="1400" spc="-114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 </a:t>
                      </a:r>
                      <a:r>
                        <a:rPr sz="1400" spc="-1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"key":value,</a:t>
                      </a:r>
                      <a:r>
                        <a:rPr sz="1400" spc="-114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 </a:t>
                      </a:r>
                      <a:r>
                        <a:rPr sz="1400" spc="-2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…}</a:t>
                      </a:r>
                      <a:endParaRPr sz="1400">
                        <a:latin typeface="나눔고딕코딩"/>
                        <a:cs typeface="나눔고딕코딩"/>
                      </a:endParaRPr>
                    </a:p>
                  </a:txBody>
                  <a:tcPr marL="0" marR="0" marT="6736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{ </a:t>
                      </a:r>
                      <a:r>
                        <a:rPr sz="1400" spc="-15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"org":50, "com":10</a:t>
                      </a:r>
                      <a:r>
                        <a:rPr sz="1400" spc="-27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 </a:t>
                      </a:r>
                      <a:r>
                        <a:rPr sz="14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}</a:t>
                      </a:r>
                      <a:endParaRPr sz="1400">
                        <a:latin typeface="나눔고딕코딩"/>
                        <a:cs typeface="나눔고딕코딩"/>
                      </a:endParaRPr>
                    </a:p>
                  </a:txBody>
                  <a:tcPr marL="0" marR="0" marT="6736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277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spc="-3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null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6736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null</a:t>
                      </a:r>
                      <a:endParaRPr sz="1400" dirty="0">
                        <a:latin typeface="나눔고딕코딩"/>
                        <a:cs typeface="나눔고딕코딩"/>
                      </a:endParaRPr>
                    </a:p>
                  </a:txBody>
                  <a:tcPr marL="0" marR="0" marT="6736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null</a:t>
                      </a:r>
                      <a:endParaRPr sz="1400" dirty="0">
                        <a:latin typeface="나눔고딕코딩"/>
                        <a:cs typeface="나눔고딕코딩"/>
                      </a:endParaRPr>
                    </a:p>
                  </a:txBody>
                  <a:tcPr marL="0" marR="0" marT="6736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066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xmlns="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17988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Arial Unicode MS"/>
                <a:cs typeface="Arial Unicode MS"/>
              </a:rPr>
              <a:t>파이썬으로</a:t>
            </a:r>
            <a:r>
              <a:rPr lang="ko-KR" altLang="en-US" sz="2400" dirty="0">
                <a:latin typeface="Arial Unicode MS"/>
                <a:cs typeface="Arial Unicode MS"/>
              </a:rPr>
              <a:t>  </a:t>
            </a:r>
            <a:r>
              <a:rPr lang="en-US" altLang="ko-KR" sz="2400" dirty="0">
                <a:latin typeface="Arial Unicode MS"/>
                <a:cs typeface="Arial Unicode MS"/>
              </a:rPr>
              <a:t>JSON </a:t>
            </a:r>
            <a:r>
              <a:rPr lang="ko-KR" altLang="en-US" sz="2400" dirty="0">
                <a:latin typeface="Arial Unicode MS"/>
                <a:cs typeface="Arial Unicode MS"/>
              </a:rPr>
              <a:t>분석하기</a:t>
            </a:r>
          </a:p>
          <a:p>
            <a:pPr marL="355600" indent="-34290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Arial Unicode MS"/>
                <a:cs typeface="Arial Unicode MS"/>
              </a:rPr>
              <a:t>깃허브</a:t>
            </a:r>
            <a:r>
              <a:rPr lang="ko-KR" altLang="en-US" dirty="0">
                <a:latin typeface="Arial Unicode MS"/>
                <a:cs typeface="Arial Unicode MS"/>
              </a:rPr>
              <a:t> 최근 프로젝트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Arial Unicode MS"/>
              <a:cs typeface="Arial Unicode MS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xmlns="" id="{62A51D4E-184D-E44E-A292-B588CA1D0367}"/>
              </a:ext>
            </a:extLst>
          </p:cNvPr>
          <p:cNvSpPr txBox="1"/>
          <p:nvPr/>
        </p:nvSpPr>
        <p:spPr>
          <a:xfrm>
            <a:off x="233362" y="1184275"/>
            <a:ext cx="960120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>
              <a:spcBef>
                <a:spcPts val="340"/>
              </a:spcBef>
            </a:pPr>
            <a:r>
              <a:rPr lang="en-US" altLang="ko-KR" dirty="0">
                <a:latin typeface="Arial Unicode MS"/>
                <a:cs typeface="Arial Unicode MS"/>
              </a:rPr>
              <a:t>https://</a:t>
            </a:r>
            <a:r>
              <a:rPr lang="en-US" altLang="ko-KR" dirty="0" err="1">
                <a:latin typeface="Arial Unicode MS"/>
                <a:cs typeface="Arial Unicode MS"/>
              </a:rPr>
              <a:t>api.github.com</a:t>
            </a:r>
            <a:r>
              <a:rPr lang="en-US" altLang="ko-KR" dirty="0">
                <a:latin typeface="Arial Unicode MS"/>
                <a:cs typeface="Arial Unicode MS"/>
              </a:rPr>
              <a:t>/repositories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xmlns="" id="{98E888F0-DAAB-EF49-AA1A-3A5B110F667D}"/>
              </a:ext>
            </a:extLst>
          </p:cNvPr>
          <p:cNvSpPr/>
          <p:nvPr/>
        </p:nvSpPr>
        <p:spPr>
          <a:xfrm>
            <a:off x="233362" y="1565275"/>
            <a:ext cx="7162007" cy="5898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6322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753599" cy="7272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/>
            <a:r>
              <a:rPr lang="en-US" altLang="ko-KR" spc="15" dirty="0">
                <a:solidFill>
                  <a:srgbClr val="58595B"/>
                </a:solidFill>
                <a:latin typeface="Arial Unicode MS"/>
                <a:cs typeface="Arial Unicode MS"/>
              </a:rPr>
              <a:t>file:</a:t>
            </a:r>
            <a:r>
              <a:rPr lang="en-US" altLang="ko-KR" spc="-5" dirty="0">
                <a:solidFill>
                  <a:srgbClr val="58595B"/>
                </a:solidFill>
                <a:latin typeface="Arial Unicode MS"/>
                <a:cs typeface="Arial Unicode MS"/>
              </a:rPr>
              <a:t> </a:t>
            </a:r>
            <a:r>
              <a:rPr lang="en-US" altLang="ko-KR" spc="15" dirty="0" err="1">
                <a:solidFill>
                  <a:srgbClr val="58595B"/>
                </a:solidFill>
                <a:latin typeface="Arial Unicode MS"/>
                <a:cs typeface="Arial Unicode MS"/>
              </a:rPr>
              <a:t>src</a:t>
            </a:r>
            <a:r>
              <a:rPr lang="en-US" altLang="ko-KR" spc="15" dirty="0">
                <a:solidFill>
                  <a:srgbClr val="58595B"/>
                </a:solidFill>
                <a:latin typeface="Arial Unicode MS"/>
                <a:cs typeface="Arial Unicode MS"/>
              </a:rPr>
              <a:t>/ch3/</a:t>
            </a:r>
            <a:r>
              <a:rPr lang="en-US" altLang="ko-KR" spc="15" dirty="0" err="1">
                <a:solidFill>
                  <a:srgbClr val="58595B"/>
                </a:solidFill>
                <a:latin typeface="Arial Unicode MS"/>
                <a:cs typeface="Arial Unicode MS"/>
              </a:rPr>
              <a:t>json-github.py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6350" marR="1361440">
              <a:lnSpc>
                <a:spcPct val="135400"/>
              </a:lnSpc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import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urllib.request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as</a:t>
            </a:r>
            <a:r>
              <a:rPr lang="en-US" altLang="ko-KR" spc="-1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req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 </a:t>
            </a:r>
          </a:p>
          <a:p>
            <a:pPr marL="6350" marR="1361440">
              <a:lnSpc>
                <a:spcPct val="135400"/>
              </a:lnSpc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import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os.path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,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random  </a:t>
            </a:r>
          </a:p>
          <a:p>
            <a:pPr marL="6350" marR="1361440">
              <a:lnSpc>
                <a:spcPct val="135400"/>
              </a:lnSpc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json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JSON</a:t>
            </a:r>
            <a:r>
              <a:rPr lang="en-US" altLang="ko-KR" spc="-6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데이터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내려받기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(※1)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=</a:t>
            </a:r>
            <a:r>
              <a:rPr lang="en-US" altLang="ko-KR" spc="-13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"https://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api.github.com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/repositories"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savename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=</a:t>
            </a:r>
            <a:r>
              <a:rPr lang="en-US" altLang="ko-KR" spc="-1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repo.json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 marR="107696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if not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os.path.exists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):  </a:t>
            </a:r>
          </a:p>
          <a:p>
            <a:pPr marL="360363" marR="1076960">
              <a:lnSpc>
                <a:spcPct val="1354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req.urlretrieve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,</a:t>
            </a:r>
            <a:r>
              <a:rPr lang="en-US" altLang="ko-KR" spc="-16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savename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lnSpc>
                <a:spcPct val="100000"/>
              </a:lnSpc>
            </a:pPr>
            <a:endParaRPr lang="en-US" altLang="ko-KR" dirty="0">
              <a:latin typeface="Times New Roman"/>
              <a:cs typeface="Times New Roman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JSON</a:t>
            </a:r>
            <a:r>
              <a:rPr lang="en-US" altLang="ko-KR" spc="-6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파일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분석하기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(※2)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items =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json.load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(open(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savename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,</a:t>
            </a:r>
            <a:r>
              <a:rPr lang="en-US" altLang="ko-KR" spc="-2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"r",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encoding="utf-8"))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1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또는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ko-KR" altLang="en-US" spc="-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s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=</a:t>
            </a:r>
            <a:r>
              <a:rPr lang="en-US" altLang="ko-KR" spc="-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open(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savename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,</a:t>
            </a:r>
            <a:r>
              <a:rPr lang="en-US" altLang="ko-KR" spc="-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"r",</a:t>
            </a:r>
            <a:r>
              <a:rPr lang="en-US" altLang="ko-KR" spc="-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encoding="utf-8").read()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 items =</a:t>
            </a:r>
            <a:r>
              <a:rPr lang="en-US" altLang="ko-KR" spc="-25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json.loads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(s)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5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6350" marR="181356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출력하기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3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(※3)  </a:t>
            </a:r>
          </a:p>
          <a:p>
            <a:pPr marL="6350" marR="181356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for item in</a:t>
            </a:r>
            <a:r>
              <a:rPr lang="en-US" altLang="ko-KR" spc="-2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items: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60363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print(item["name"]</a:t>
            </a:r>
            <a:r>
              <a:rPr lang="en-US" altLang="ko-KR" spc="-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+</a:t>
            </a:r>
            <a:r>
              <a:rPr lang="en-US" altLang="ko-KR" spc="-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"</a:t>
            </a:r>
            <a:r>
              <a:rPr lang="en-US" altLang="ko-KR" spc="-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-</a:t>
            </a:r>
            <a:r>
              <a:rPr lang="en-US" altLang="ko-KR" spc="-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"</a:t>
            </a:r>
            <a:r>
              <a:rPr lang="en-US" altLang="ko-KR" spc="-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+</a:t>
            </a:r>
            <a:r>
              <a:rPr lang="en-US" altLang="ko-KR" spc="-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item["owner"]["login"])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/>
            <a:endParaRPr lang="ko-KR" altLang="en-US" dirty="0">
              <a:latin typeface="나눔고딕코딩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xmlns="" id="{6DFCA483-D67B-784E-BAE8-EED858F1B848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xmlns="" id="{D2975EEC-7B87-B74A-840B-8EC226BE0A0C}"/>
              </a:ext>
            </a:extLst>
          </p:cNvPr>
          <p:cNvSpPr/>
          <p:nvPr/>
        </p:nvSpPr>
        <p:spPr>
          <a:xfrm flipV="1">
            <a:off x="232569" y="72802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1801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>
            <a:extLst>
              <a:ext uri="{FF2B5EF4-FFF2-40B4-BE49-F238E27FC236}">
                <a16:creationId xmlns:a16="http://schemas.microsoft.com/office/drawing/2014/main" xmlns="" id="{34A452B0-7F4F-2248-B554-6C8C18BFF808}"/>
              </a:ext>
            </a:extLst>
          </p:cNvPr>
          <p:cNvSpPr txBox="1"/>
          <p:nvPr/>
        </p:nvSpPr>
        <p:spPr>
          <a:xfrm>
            <a:off x="233362" y="193675"/>
            <a:ext cx="9601201" cy="54538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>
              <a:spcBef>
                <a:spcPts val="67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$ python3</a:t>
            </a:r>
            <a:r>
              <a:rPr lang="en-US" altLang="ko-KR" spc="-16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json-github.py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56210" marR="17970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grit -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mojombo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 </a:t>
            </a:r>
          </a:p>
          <a:p>
            <a:pPr marL="156210" marR="1797050">
              <a:lnSpc>
                <a:spcPct val="1354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merb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-core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-</a:t>
            </a:r>
            <a:r>
              <a:rPr lang="en-US" altLang="ko-KR" spc="-21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wycats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56210" marR="174117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rubinius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-</a:t>
            </a:r>
            <a:r>
              <a:rPr lang="en-US" altLang="ko-KR" spc="-2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rubinius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 </a:t>
            </a:r>
          </a:p>
          <a:p>
            <a:pPr marL="156210" marR="174117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god -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mojombo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 </a:t>
            </a:r>
          </a:p>
          <a:p>
            <a:pPr marL="156210" marR="174117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jsawesome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-</a:t>
            </a:r>
            <a:r>
              <a:rPr lang="en-US" altLang="ko-KR" spc="-2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vanpelt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 </a:t>
            </a:r>
          </a:p>
          <a:p>
            <a:pPr marL="156210" marR="174117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jspec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-</a:t>
            </a:r>
            <a:r>
              <a:rPr lang="en-US" altLang="ko-KR" spc="-2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wycats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56210" marR="1390650">
              <a:lnSpc>
                <a:spcPct val="1354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exception_logger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-</a:t>
            </a:r>
            <a:r>
              <a:rPr lang="en-US" altLang="ko-KR" spc="-17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defunkt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 </a:t>
            </a:r>
          </a:p>
          <a:p>
            <a:pPr marL="156210" marR="13906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ambition -</a:t>
            </a:r>
            <a:r>
              <a:rPr lang="en-US" altLang="ko-KR" spc="-2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defunkt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56210" marR="831850">
              <a:lnSpc>
                <a:spcPct val="135400"/>
              </a:lnSpc>
            </a:pP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restful-authentication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-</a:t>
            </a:r>
            <a:r>
              <a:rPr lang="en-US" altLang="ko-KR" spc="-14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technoweenie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 </a:t>
            </a:r>
          </a:p>
          <a:p>
            <a:pPr marL="156210" marR="831850">
              <a:lnSpc>
                <a:spcPct val="1354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attachment_fu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-</a:t>
            </a:r>
            <a:r>
              <a:rPr lang="en-US" altLang="ko-KR" spc="-1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technoweenie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56210" marR="184277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bong -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topfunky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 </a:t>
            </a:r>
          </a:p>
          <a:p>
            <a:pPr marL="156210" marR="184277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microsis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- Caged  </a:t>
            </a:r>
          </a:p>
          <a:p>
            <a:pPr marL="156210" marR="184277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s3 -</a:t>
            </a:r>
            <a:r>
              <a:rPr lang="en-US" altLang="ko-KR" spc="-2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anotherjesse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…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생략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…</a:t>
            </a:r>
            <a:endParaRPr lang="ko-KR" altLang="en-US" dirty="0">
              <a:latin typeface="나눔고딕코딩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865601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xmlns="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88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Arial Unicode MS"/>
                <a:cs typeface="Arial Unicode MS"/>
              </a:rPr>
              <a:t>JSON </a:t>
            </a:r>
            <a:r>
              <a:rPr lang="ko-KR" altLang="en-US" sz="2400" dirty="0">
                <a:latin typeface="Arial Unicode MS"/>
                <a:cs typeface="Arial Unicode MS"/>
              </a:rPr>
              <a:t>형식으로 출력하기</a:t>
            </a: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xmlns="" id="{62A51D4E-184D-E44E-A292-B588CA1D0367}"/>
              </a:ext>
            </a:extLst>
          </p:cNvPr>
          <p:cNvSpPr txBox="1"/>
          <p:nvPr/>
        </p:nvSpPr>
        <p:spPr>
          <a:xfrm>
            <a:off x="233362" y="803275"/>
            <a:ext cx="9601201" cy="31919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>
              <a:spcBef>
                <a:spcPts val="685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json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5748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price =</a:t>
            </a:r>
            <a:r>
              <a:rPr lang="en-US" altLang="ko-KR" spc="-2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{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493713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"date":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"2017-05-10",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493713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"price":</a:t>
            </a:r>
            <a:r>
              <a:rPr lang="en-US" altLang="ko-KR" spc="-1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{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847725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"Apple":</a:t>
            </a:r>
            <a:r>
              <a:rPr lang="en-US" altLang="ko-KR" spc="-1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80,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847725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"Orange":</a:t>
            </a:r>
            <a:r>
              <a:rPr lang="en-US" altLang="ko-KR" spc="-17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55,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847725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"Banana":</a:t>
            </a:r>
            <a:r>
              <a:rPr lang="en-US" altLang="ko-KR" spc="-17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40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493713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}}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57480" marR="378777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s =</a:t>
            </a:r>
            <a:r>
              <a:rPr lang="en-US" altLang="ko-KR" spc="-21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json.dumps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(price)  </a:t>
            </a:r>
          </a:p>
          <a:p>
            <a:pPr marL="157480" marR="3787775">
              <a:lnSpc>
                <a:spcPct val="135400"/>
              </a:lnSpc>
            </a:pP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print(s)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xmlns="" id="{E9ED4803-C052-1142-A5F3-747C8408D4CC}"/>
              </a:ext>
            </a:extLst>
          </p:cNvPr>
          <p:cNvSpPr txBox="1"/>
          <p:nvPr/>
        </p:nvSpPr>
        <p:spPr>
          <a:xfrm>
            <a:off x="233361" y="4232275"/>
            <a:ext cx="9601201" cy="5924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$ python3</a:t>
            </a:r>
            <a:r>
              <a:rPr lang="en-US" altLang="ko-KR" spc="-1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json-out.py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{"price":</a:t>
            </a:r>
            <a:r>
              <a:rPr lang="en-US" altLang="ko-KR" spc="-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{"Orange":</a:t>
            </a:r>
            <a:r>
              <a:rPr lang="en-US" altLang="ko-KR" spc="-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55,</a:t>
            </a:r>
            <a:r>
              <a:rPr lang="en-US" altLang="ko-KR" spc="-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"Apple":</a:t>
            </a:r>
            <a:r>
              <a:rPr lang="en-US" altLang="ko-KR" spc="-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80,</a:t>
            </a:r>
            <a:r>
              <a:rPr lang="en-US" altLang="ko-KR" spc="-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"Banana":</a:t>
            </a:r>
            <a:r>
              <a:rPr lang="en-US" altLang="ko-KR" spc="-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40},</a:t>
            </a:r>
            <a:r>
              <a:rPr lang="en-US" altLang="ko-KR" spc="-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"date":</a:t>
            </a:r>
            <a:r>
              <a:rPr lang="en-US" altLang="ko-KR" spc="-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"2017-05-10"}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798040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-4516" y="-16819"/>
            <a:ext cx="10070854" cy="7566969"/>
          </a:xfrm>
          <a:custGeom>
            <a:avLst/>
            <a:gdLst/>
            <a:ahLst/>
            <a:cxnLst/>
            <a:rect l="l" t="t" r="r" b="b"/>
            <a:pathLst>
              <a:path w="5549900" h="3503295">
                <a:moveTo>
                  <a:pt x="0" y="3503104"/>
                </a:moveTo>
                <a:lnTo>
                  <a:pt x="5549392" y="3503104"/>
                </a:lnTo>
                <a:lnTo>
                  <a:pt x="5549392" y="0"/>
                </a:lnTo>
                <a:lnTo>
                  <a:pt x="0" y="0"/>
                </a:lnTo>
                <a:lnTo>
                  <a:pt x="0" y="3503104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0778" y="2156360"/>
            <a:ext cx="2339975" cy="69215"/>
          </a:xfrm>
          <a:custGeom>
            <a:avLst/>
            <a:gdLst/>
            <a:ahLst/>
            <a:cxnLst/>
            <a:rect l="l" t="t" r="r" b="b"/>
            <a:pathLst>
              <a:path w="2339975" h="69215">
                <a:moveTo>
                  <a:pt x="2339425" y="0"/>
                </a:moveTo>
                <a:lnTo>
                  <a:pt x="0" y="0"/>
                </a:lnTo>
                <a:lnTo>
                  <a:pt x="794" y="7947"/>
                </a:lnTo>
                <a:lnTo>
                  <a:pt x="8669" y="32696"/>
                </a:lnTo>
                <a:lnTo>
                  <a:pt x="30043" y="57445"/>
                </a:lnTo>
                <a:lnTo>
                  <a:pt x="71666" y="68694"/>
                </a:lnTo>
                <a:lnTo>
                  <a:pt x="2268321" y="68694"/>
                </a:lnTo>
                <a:lnTo>
                  <a:pt x="2279571" y="67569"/>
                </a:lnTo>
                <a:lnTo>
                  <a:pt x="2304319" y="59695"/>
                </a:lnTo>
                <a:lnTo>
                  <a:pt x="2329068" y="38321"/>
                </a:lnTo>
                <a:lnTo>
                  <a:pt x="2339425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94769" y="2181860"/>
            <a:ext cx="4932045" cy="3186430"/>
          </a:xfrm>
          <a:custGeom>
            <a:avLst/>
            <a:gdLst/>
            <a:ahLst/>
            <a:cxnLst/>
            <a:rect l="l" t="t" r="r" b="b"/>
            <a:pathLst>
              <a:path w="4932045" h="3186430">
                <a:moveTo>
                  <a:pt x="4751997" y="0"/>
                </a:moveTo>
                <a:lnTo>
                  <a:pt x="179997" y="0"/>
                </a:ln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3006001"/>
                </a:lnTo>
                <a:lnTo>
                  <a:pt x="2812" y="3034125"/>
                </a:lnTo>
                <a:lnTo>
                  <a:pt x="22499" y="3095999"/>
                </a:lnTo>
                <a:lnTo>
                  <a:pt x="75936" y="3157873"/>
                </a:lnTo>
                <a:lnTo>
                  <a:pt x="179997" y="3185998"/>
                </a:lnTo>
                <a:lnTo>
                  <a:pt x="4751997" y="3185998"/>
                </a:lnTo>
                <a:lnTo>
                  <a:pt x="4780121" y="3183185"/>
                </a:lnTo>
                <a:lnTo>
                  <a:pt x="4841995" y="3163498"/>
                </a:lnTo>
                <a:lnTo>
                  <a:pt x="4903869" y="3110061"/>
                </a:lnTo>
                <a:lnTo>
                  <a:pt x="4931994" y="3006001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94769" y="2181860"/>
            <a:ext cx="4932045" cy="3186430"/>
          </a:xfrm>
          <a:custGeom>
            <a:avLst/>
            <a:gdLst/>
            <a:ahLst/>
            <a:cxnLst/>
            <a:rect l="l" t="t" r="r" b="b"/>
            <a:pathLst>
              <a:path w="4932045" h="3186430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3006001"/>
                </a:lnTo>
                <a:lnTo>
                  <a:pt x="2812" y="3034125"/>
                </a:lnTo>
                <a:lnTo>
                  <a:pt x="22499" y="3095999"/>
                </a:lnTo>
                <a:lnTo>
                  <a:pt x="75936" y="3157873"/>
                </a:lnTo>
                <a:lnTo>
                  <a:pt x="179997" y="3185998"/>
                </a:lnTo>
                <a:lnTo>
                  <a:pt x="4751997" y="3185998"/>
                </a:lnTo>
                <a:lnTo>
                  <a:pt x="4780121" y="3183185"/>
                </a:lnTo>
                <a:lnTo>
                  <a:pt x="4841995" y="3163498"/>
                </a:lnTo>
                <a:lnTo>
                  <a:pt x="4903869" y="3110061"/>
                </a:lnTo>
                <a:lnTo>
                  <a:pt x="4931994" y="3006001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59076" y="2292516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05874" y="2292516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635734" y="2196695"/>
            <a:ext cx="793750" cy="625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000" b="1" spc="-40" dirty="0">
                <a:solidFill>
                  <a:srgbClr val="414042"/>
                </a:solidFill>
                <a:latin typeface="Century Gothic"/>
                <a:cs typeface="Century Gothic"/>
              </a:rPr>
              <a:t>3-1</a:t>
            </a:r>
            <a:endParaRPr sz="4000">
              <a:latin typeface="Century Gothic"/>
              <a:cs typeface="Century Gothic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734592" y="3107602"/>
            <a:ext cx="2639060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80" dirty="0"/>
              <a:t>웹의 </a:t>
            </a:r>
            <a:r>
              <a:rPr spc="-200" dirty="0"/>
              <a:t>다양한 데이터</a:t>
            </a:r>
            <a:r>
              <a:rPr spc="135" dirty="0"/>
              <a:t> </a:t>
            </a:r>
            <a:r>
              <a:rPr spc="-235" dirty="0"/>
              <a:t>형식</a:t>
            </a:r>
          </a:p>
        </p:txBody>
      </p:sp>
      <p:sp>
        <p:nvSpPr>
          <p:cNvPr id="13" name="object 13"/>
          <p:cNvSpPr/>
          <p:nvPr/>
        </p:nvSpPr>
        <p:spPr>
          <a:xfrm>
            <a:off x="2819774" y="4395865"/>
            <a:ext cx="2115185" cy="260985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819774" y="4584854"/>
            <a:ext cx="2115185" cy="362279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sz="800" spc="-114" dirty="0">
                <a:solidFill>
                  <a:srgbClr val="414042"/>
                </a:solidFill>
                <a:latin typeface="Arial Unicode MS"/>
                <a:cs typeface="Arial Unicode MS"/>
              </a:rPr>
              <a:t>텍스트  </a:t>
            </a:r>
            <a:r>
              <a:rPr sz="800" spc="-120" dirty="0">
                <a:solidFill>
                  <a:srgbClr val="414042"/>
                </a:solidFill>
                <a:latin typeface="Arial Unicode MS"/>
                <a:cs typeface="Arial Unicode MS"/>
              </a:rPr>
              <a:t>데이터와  바이너리</a:t>
            </a:r>
            <a:r>
              <a:rPr sz="800" spc="-114" dirty="0">
                <a:solidFill>
                  <a:srgbClr val="414042"/>
                </a:solidFill>
                <a:latin typeface="Arial Unicode MS"/>
                <a:cs typeface="Arial Unicode MS"/>
              </a:rPr>
              <a:t> </a:t>
            </a:r>
            <a:r>
              <a:rPr sz="800" spc="-130" dirty="0">
                <a:solidFill>
                  <a:srgbClr val="414042"/>
                </a:solidFill>
                <a:latin typeface="Arial Unicode MS"/>
                <a:cs typeface="Arial Unicode MS"/>
              </a:rPr>
              <a:t>데이터</a:t>
            </a:r>
            <a:endParaRPr sz="800">
              <a:latin typeface="Arial Unicode MS"/>
              <a:cs typeface="Arial Unicode MS"/>
            </a:endParaRPr>
          </a:p>
          <a:p>
            <a:pPr marL="179705" indent="-107950">
              <a:spcBef>
                <a:spcPts val="540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sz="800" spc="-40" dirty="0">
                <a:solidFill>
                  <a:srgbClr val="414042"/>
                </a:solidFill>
                <a:latin typeface="Arial Unicode MS"/>
                <a:cs typeface="Arial Unicode MS"/>
              </a:rPr>
              <a:t>XML/JSON/YAML/CSV/엑셀</a:t>
            </a:r>
            <a:r>
              <a:rPr sz="800" spc="-75" dirty="0">
                <a:solidFill>
                  <a:srgbClr val="414042"/>
                </a:solidFill>
                <a:latin typeface="Arial Unicode MS"/>
                <a:cs typeface="Arial Unicode MS"/>
              </a:rPr>
              <a:t> </a:t>
            </a:r>
            <a:r>
              <a:rPr sz="800" spc="-110" dirty="0">
                <a:solidFill>
                  <a:srgbClr val="414042"/>
                </a:solidFill>
                <a:latin typeface="Arial Unicode MS"/>
                <a:cs typeface="Arial Unicode MS"/>
              </a:rPr>
              <a:t>형식</a:t>
            </a:r>
            <a:endParaRPr sz="8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67260" y="4420109"/>
            <a:ext cx="97345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800" spc="-65" dirty="0">
                <a:solidFill>
                  <a:srgbClr val="FFFFFF"/>
                </a:solidFill>
                <a:latin typeface="Arial Unicode MS"/>
                <a:cs typeface="Arial Unicode MS"/>
              </a:rPr>
              <a:t>이번  절에서  배울</a:t>
            </a:r>
            <a:r>
              <a:rPr sz="800" spc="-114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800" spc="-65" dirty="0">
                <a:solidFill>
                  <a:srgbClr val="FFFFFF"/>
                </a:solidFill>
                <a:latin typeface="Arial Unicode MS"/>
                <a:cs typeface="Arial Unicode MS"/>
              </a:rPr>
              <a:t>내용</a:t>
            </a:r>
            <a:endParaRPr sz="800">
              <a:latin typeface="Arial Unicode MS"/>
              <a:cs typeface="Arial Unicode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186775" y="4395865"/>
            <a:ext cx="2115185" cy="260985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86775" y="4584854"/>
            <a:ext cx="2115185" cy="549509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sz="800" spc="-35" dirty="0">
                <a:solidFill>
                  <a:srgbClr val="414042"/>
                </a:solidFill>
                <a:latin typeface="Arial Unicode MS"/>
                <a:cs typeface="Arial Unicode MS"/>
              </a:rPr>
              <a:t>BeautifulSoup</a:t>
            </a:r>
            <a:endParaRPr sz="800">
              <a:latin typeface="Arial Unicode MS"/>
              <a:cs typeface="Arial Unicode MS"/>
            </a:endParaRPr>
          </a:p>
          <a:p>
            <a:pPr marL="179705" indent="-107950">
              <a:spcBef>
                <a:spcPts val="540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sz="800" spc="-15" dirty="0">
                <a:solidFill>
                  <a:srgbClr val="414042"/>
                </a:solidFill>
                <a:latin typeface="Arial Unicode MS"/>
                <a:cs typeface="Arial Unicode MS"/>
              </a:rPr>
              <a:t>json/PyYAML/codecs/csv</a:t>
            </a:r>
            <a:r>
              <a:rPr sz="800" spc="10" dirty="0">
                <a:solidFill>
                  <a:srgbClr val="414042"/>
                </a:solidFill>
                <a:latin typeface="Arial Unicode MS"/>
                <a:cs typeface="Arial Unicode MS"/>
              </a:rPr>
              <a:t> </a:t>
            </a:r>
            <a:r>
              <a:rPr sz="800" spc="-110" dirty="0">
                <a:solidFill>
                  <a:srgbClr val="414042"/>
                </a:solidFill>
                <a:latin typeface="Arial Unicode MS"/>
                <a:cs typeface="Arial Unicode MS"/>
              </a:rPr>
              <a:t>모듈</a:t>
            </a:r>
            <a:endParaRPr sz="800">
              <a:latin typeface="Arial Unicode MS"/>
              <a:cs typeface="Arial Unicode MS"/>
            </a:endParaRPr>
          </a:p>
          <a:p>
            <a:pPr marL="179705" indent="-107950">
              <a:spcBef>
                <a:spcPts val="540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sz="800" spc="-40" dirty="0">
                <a:solidFill>
                  <a:srgbClr val="414042"/>
                </a:solidFill>
                <a:latin typeface="Arial Unicode MS"/>
                <a:cs typeface="Arial Unicode MS"/>
              </a:rPr>
              <a:t>파이썬-엑셀/pandas</a:t>
            </a:r>
            <a:r>
              <a:rPr sz="800" spc="-50" dirty="0">
                <a:solidFill>
                  <a:srgbClr val="414042"/>
                </a:solidFill>
                <a:latin typeface="Arial Unicode MS"/>
                <a:cs typeface="Arial Unicode MS"/>
              </a:rPr>
              <a:t> </a:t>
            </a:r>
            <a:r>
              <a:rPr sz="800" spc="-130" dirty="0">
                <a:solidFill>
                  <a:srgbClr val="414042"/>
                </a:solidFill>
                <a:latin typeface="Arial Unicode MS"/>
                <a:cs typeface="Arial Unicode MS"/>
              </a:rPr>
              <a:t>모듈</a:t>
            </a:r>
            <a:endParaRPr sz="80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34234" y="4420109"/>
            <a:ext cx="62230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800" spc="-65" dirty="0">
                <a:solidFill>
                  <a:srgbClr val="FFFFFF"/>
                </a:solidFill>
                <a:latin typeface="Arial Unicode MS"/>
                <a:cs typeface="Arial Unicode MS"/>
              </a:rPr>
              <a:t>알고리즘과</a:t>
            </a:r>
            <a:r>
              <a:rPr sz="800" spc="-4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800" spc="-65" dirty="0">
                <a:solidFill>
                  <a:srgbClr val="FFFFFF"/>
                </a:solidFill>
                <a:latin typeface="Arial Unicode MS"/>
                <a:cs typeface="Arial Unicode MS"/>
              </a:rPr>
              <a:t>툴</a:t>
            </a:r>
            <a:endParaRPr sz="800">
              <a:latin typeface="Arial Unicode MS"/>
              <a:cs typeface="Arial Unicode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64465" y="3684342"/>
            <a:ext cx="3992879" cy="315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35400"/>
              </a:lnSpc>
            </a:pPr>
            <a:r>
              <a:rPr sz="800" spc="-35" dirty="0">
                <a:solidFill>
                  <a:srgbClr val="414042"/>
                </a:solidFill>
                <a:latin typeface="Arial Unicode MS"/>
                <a:cs typeface="Arial Unicode MS"/>
              </a:rPr>
              <a:t>XML/JSON/YAML/CSV/TSV/엑셀/PDF </a:t>
            </a:r>
            <a:r>
              <a:rPr sz="800" spc="-85" dirty="0">
                <a:solidFill>
                  <a:srgbClr val="414042"/>
                </a:solidFill>
                <a:latin typeface="Arial Unicode MS"/>
                <a:cs typeface="Arial Unicode MS"/>
              </a:rPr>
              <a:t>등등 </a:t>
            </a:r>
            <a:r>
              <a:rPr sz="800" spc="-95" dirty="0">
                <a:solidFill>
                  <a:srgbClr val="414042"/>
                </a:solidFill>
                <a:latin typeface="Arial Unicode MS"/>
                <a:cs typeface="Arial Unicode MS"/>
              </a:rPr>
              <a:t>웹에는 다양한 데이터가 있습니다. 이러한 데이터  </a:t>
            </a:r>
            <a:r>
              <a:rPr sz="800" spc="-80" dirty="0">
                <a:solidFill>
                  <a:srgbClr val="414042"/>
                </a:solidFill>
                <a:latin typeface="Arial Unicode MS"/>
                <a:cs typeface="Arial Unicode MS"/>
              </a:rPr>
              <a:t>형식을 </a:t>
            </a:r>
            <a:r>
              <a:rPr sz="800" spc="-100" dirty="0">
                <a:solidFill>
                  <a:srgbClr val="414042"/>
                </a:solidFill>
                <a:latin typeface="Arial Unicode MS"/>
                <a:cs typeface="Arial Unicode MS"/>
              </a:rPr>
              <a:t>파이썬에서  </a:t>
            </a:r>
            <a:r>
              <a:rPr sz="800" spc="-95" dirty="0">
                <a:solidFill>
                  <a:srgbClr val="414042"/>
                </a:solidFill>
                <a:latin typeface="Arial Unicode MS"/>
                <a:cs typeface="Arial Unicode MS"/>
              </a:rPr>
              <a:t>어떻게  </a:t>
            </a:r>
            <a:r>
              <a:rPr sz="800" spc="-100" dirty="0">
                <a:solidFill>
                  <a:srgbClr val="414042"/>
                </a:solidFill>
                <a:latin typeface="Arial Unicode MS"/>
                <a:cs typeface="Arial Unicode MS"/>
              </a:rPr>
              <a:t>처리하는지</a:t>
            </a:r>
            <a:r>
              <a:rPr sz="800" spc="-85" dirty="0">
                <a:solidFill>
                  <a:srgbClr val="414042"/>
                </a:solidFill>
                <a:latin typeface="Arial Unicode MS"/>
                <a:cs typeface="Arial Unicode MS"/>
              </a:rPr>
              <a:t> </a:t>
            </a:r>
            <a:r>
              <a:rPr sz="800" spc="-105" dirty="0">
                <a:solidFill>
                  <a:srgbClr val="414042"/>
                </a:solidFill>
                <a:latin typeface="Arial Unicode MS"/>
                <a:cs typeface="Arial Unicode MS"/>
              </a:rPr>
              <a:t>살펴보겠습니다.</a:t>
            </a:r>
            <a:endParaRPr sz="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xmlns="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88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Arial Unicode MS"/>
                <a:cs typeface="Arial Unicode MS"/>
              </a:rPr>
              <a:t>JSON </a:t>
            </a:r>
            <a:r>
              <a:rPr lang="ko-KR" altLang="en-US" sz="2400" dirty="0">
                <a:latin typeface="Arial Unicode MS"/>
                <a:cs typeface="Arial Unicode MS"/>
              </a:rPr>
              <a:t>형식으로 출력하기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xmlns="" id="{E9ED4803-C052-1142-A5F3-747C8408D4CC}"/>
              </a:ext>
            </a:extLst>
          </p:cNvPr>
          <p:cNvSpPr txBox="1"/>
          <p:nvPr/>
        </p:nvSpPr>
        <p:spPr>
          <a:xfrm>
            <a:off x="233361" y="4460875"/>
            <a:ext cx="9601201" cy="5924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$ python3</a:t>
            </a:r>
            <a:r>
              <a:rPr lang="en-US" altLang="ko-KR" spc="-1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json-out.py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{"price":</a:t>
            </a:r>
            <a:r>
              <a:rPr lang="en-US" altLang="ko-KR" spc="-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{"Orange":</a:t>
            </a:r>
            <a:r>
              <a:rPr lang="en-US" altLang="ko-KR" spc="-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55,</a:t>
            </a:r>
            <a:r>
              <a:rPr lang="en-US" altLang="ko-KR" spc="-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"Apple":</a:t>
            </a:r>
            <a:r>
              <a:rPr lang="en-US" altLang="ko-KR" spc="-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80,</a:t>
            </a:r>
            <a:r>
              <a:rPr lang="en-US" altLang="ko-KR" spc="-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"Banana":</a:t>
            </a:r>
            <a:r>
              <a:rPr lang="en-US" altLang="ko-KR" spc="-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40},</a:t>
            </a:r>
            <a:r>
              <a:rPr lang="en-US" altLang="ko-KR" spc="-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"date":</a:t>
            </a:r>
            <a:r>
              <a:rPr lang="en-US" altLang="ko-KR" spc="-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"2017-05-10"}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2570" y="727075"/>
            <a:ext cx="9753599" cy="359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/>
            <a:r>
              <a:rPr lang="en-US" altLang="ko-KR" spc="15" dirty="0">
                <a:solidFill>
                  <a:srgbClr val="58595B"/>
                </a:solidFill>
                <a:latin typeface="Arial Unicode MS"/>
                <a:cs typeface="Arial Unicode MS"/>
              </a:rPr>
              <a:t>file:</a:t>
            </a:r>
            <a:r>
              <a:rPr lang="en-US" altLang="ko-KR" spc="-5" dirty="0">
                <a:solidFill>
                  <a:srgbClr val="58595B"/>
                </a:solidFill>
                <a:latin typeface="Arial Unicode MS"/>
                <a:cs typeface="Arial Unicode MS"/>
              </a:rPr>
              <a:t> </a:t>
            </a:r>
            <a:r>
              <a:rPr lang="en-US" altLang="ko-KR" spc="15" dirty="0" smtClean="0">
                <a:solidFill>
                  <a:srgbClr val="58595B"/>
                </a:solidFill>
                <a:latin typeface="Arial Unicode MS"/>
                <a:cs typeface="Arial Unicode MS"/>
              </a:rPr>
              <a:t>src/ch3/json-</a:t>
            </a:r>
            <a:r>
              <a:rPr lang="en-US" altLang="ko-KR" spc="15" dirty="0" smtClean="0">
                <a:solidFill>
                  <a:srgbClr val="58595B"/>
                </a:solidFill>
                <a:latin typeface="Arial Unicode MS"/>
                <a:cs typeface="Arial Unicode MS"/>
              </a:rPr>
              <a:t>out</a:t>
            </a:r>
            <a:r>
              <a:rPr lang="en-US" altLang="ko-KR" spc="15" dirty="0" smtClean="0">
                <a:solidFill>
                  <a:srgbClr val="58595B"/>
                </a:solidFill>
                <a:latin typeface="Arial Unicode MS"/>
                <a:cs typeface="Arial Unicode MS"/>
              </a:rPr>
              <a:t>.py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157480">
              <a:spcBef>
                <a:spcPts val="685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json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5748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price =</a:t>
            </a:r>
            <a:r>
              <a:rPr lang="en-US" altLang="ko-KR" spc="-2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{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493713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"date":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"2017-05-10",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493713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"price":</a:t>
            </a:r>
            <a:r>
              <a:rPr lang="en-US" altLang="ko-KR" spc="-1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{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847725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"Apple":</a:t>
            </a:r>
            <a:r>
              <a:rPr lang="en-US" altLang="ko-KR" spc="-1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80,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847725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"Orange":</a:t>
            </a:r>
            <a:r>
              <a:rPr lang="en-US" altLang="ko-KR" spc="-17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55,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847725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"Banana":</a:t>
            </a:r>
            <a:r>
              <a:rPr lang="en-US" altLang="ko-KR" spc="-17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40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493713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}}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57480" marR="378777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s =</a:t>
            </a:r>
            <a:r>
              <a:rPr lang="en-US" altLang="ko-KR" spc="-21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json.dumps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(price)  </a:t>
            </a:r>
          </a:p>
          <a:p>
            <a:pPr marL="157480" marR="3787775">
              <a:lnSpc>
                <a:spcPct val="135400"/>
              </a:lnSpc>
            </a:pP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print(s)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xmlns="" id="{6DFCA483-D67B-784E-BAE8-EED858F1B848}"/>
              </a:ext>
            </a:extLst>
          </p:cNvPr>
          <p:cNvSpPr/>
          <p:nvPr/>
        </p:nvSpPr>
        <p:spPr>
          <a:xfrm flipV="1">
            <a:off x="232569" y="1030678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2864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xmlns="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7089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>
                <a:latin typeface="Arial Unicode MS"/>
                <a:cs typeface="Arial Unicode MS"/>
              </a:rPr>
              <a:t>YAML </a:t>
            </a:r>
            <a:r>
              <a:rPr lang="ko-KR" altLang="en-US" sz="2400" dirty="0" smtClean="0">
                <a:latin typeface="Arial Unicode MS"/>
                <a:cs typeface="Arial Unicode MS"/>
              </a:rPr>
              <a:t>사용하</a:t>
            </a:r>
            <a:r>
              <a:rPr lang="ko-KR" altLang="en-US" sz="2400" dirty="0">
                <a:latin typeface="Arial Unicode MS"/>
                <a:cs typeface="Arial Unicode MS"/>
              </a:rPr>
              <a:t>기</a:t>
            </a:r>
            <a:endParaRPr lang="ko-KR" altLang="en-US" sz="2400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rial Unicode MS"/>
                <a:cs typeface="Arial Unicode MS"/>
              </a:rPr>
              <a:t>YAML</a:t>
            </a:r>
            <a:r>
              <a:rPr lang="ko-KR" altLang="en-US" dirty="0">
                <a:latin typeface="Arial Unicode MS"/>
                <a:cs typeface="Arial Unicode MS"/>
              </a:rPr>
              <a:t>은 들여쓰기를 사용해 계층 구조를 표현하는 것이 특징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rial Unicode MS"/>
                <a:cs typeface="Arial Unicode MS"/>
              </a:rPr>
              <a:t>텍스트 데이터이므로 텍스트 에디터를 사용해 편집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rial Unicode MS"/>
                <a:cs typeface="Arial Unicode MS"/>
              </a:rPr>
              <a:t>XML</a:t>
            </a:r>
            <a:r>
              <a:rPr lang="ko-KR" altLang="en-US" dirty="0">
                <a:latin typeface="Arial Unicode MS"/>
                <a:cs typeface="Arial Unicode MS"/>
              </a:rPr>
              <a:t>보다 간단하며 </a:t>
            </a:r>
            <a:r>
              <a:rPr lang="en-US" altLang="ko-KR" dirty="0">
                <a:latin typeface="Arial Unicode MS"/>
                <a:cs typeface="Arial Unicode MS"/>
              </a:rPr>
              <a:t>JSON</a:t>
            </a:r>
            <a:r>
              <a:rPr lang="ko-KR" altLang="en-US" dirty="0">
                <a:latin typeface="Arial Unicode MS"/>
                <a:cs typeface="Arial Unicode MS"/>
              </a:rPr>
              <a:t>과 거의  </a:t>
            </a:r>
            <a:r>
              <a:rPr lang="ko-KR" altLang="en-US" dirty="0" err="1">
                <a:latin typeface="Arial Unicode MS"/>
                <a:cs typeface="Arial Unicode MS"/>
              </a:rPr>
              <a:t>비슷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rial Unicode MS"/>
                <a:cs typeface="Arial Unicode MS"/>
              </a:rPr>
              <a:t>JSON </a:t>
            </a:r>
            <a:r>
              <a:rPr lang="ko-KR" altLang="en-US" dirty="0">
                <a:latin typeface="Arial Unicode MS"/>
                <a:cs typeface="Arial Unicode MS"/>
              </a:rPr>
              <a:t>대용으로도 사용되며</a:t>
            </a:r>
            <a:r>
              <a:rPr lang="en-US" altLang="ko-KR" dirty="0">
                <a:latin typeface="Arial Unicode MS"/>
                <a:cs typeface="Arial Unicode MS"/>
              </a:rPr>
              <a:t>, </a:t>
            </a:r>
            <a:r>
              <a:rPr lang="ko-KR" altLang="en-US" dirty="0">
                <a:latin typeface="Arial Unicode MS"/>
                <a:cs typeface="Arial Unicode MS"/>
              </a:rPr>
              <a:t>애플리케이션 설정 파일을 작성할 때 많이 사용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rial Unicode MS"/>
                <a:cs typeface="Arial Unicode MS"/>
              </a:rPr>
              <a:t>웹 프레임워크 </a:t>
            </a:r>
            <a:r>
              <a:rPr lang="en-US" altLang="ko-KR" dirty="0">
                <a:latin typeface="Arial Unicode MS"/>
                <a:cs typeface="Arial Unicode MS"/>
              </a:rPr>
              <a:t>Ruby on Rails(</a:t>
            </a:r>
            <a:r>
              <a:rPr lang="ko-KR" altLang="en-US" dirty="0">
                <a:latin typeface="Arial Unicode MS"/>
                <a:cs typeface="Arial Unicode MS"/>
              </a:rPr>
              <a:t>루비</a:t>
            </a:r>
            <a:r>
              <a:rPr lang="en-US" altLang="ko-KR" dirty="0">
                <a:latin typeface="Arial Unicode MS"/>
                <a:cs typeface="Arial Unicode MS"/>
              </a:rPr>
              <a:t>)</a:t>
            </a:r>
            <a:r>
              <a:rPr lang="ko-KR" altLang="en-US" dirty="0">
                <a:latin typeface="Arial Unicode MS"/>
                <a:cs typeface="Arial Unicode MS"/>
              </a:rPr>
              <a:t>와 </a:t>
            </a:r>
            <a:r>
              <a:rPr lang="en-US" altLang="ko-KR" dirty="0" err="1">
                <a:latin typeface="Arial Unicode MS"/>
                <a:cs typeface="Arial Unicode MS"/>
              </a:rPr>
              <a:t>Symfony</a:t>
            </a:r>
            <a:r>
              <a:rPr lang="en-US" altLang="ko-KR" dirty="0">
                <a:latin typeface="Arial Unicode MS"/>
                <a:cs typeface="Arial Unicode MS"/>
              </a:rPr>
              <a:t>(PHP)</a:t>
            </a:r>
            <a:r>
              <a:rPr lang="ko-KR" altLang="en-US" dirty="0">
                <a:latin typeface="Arial Unicode MS"/>
                <a:cs typeface="Arial Unicode MS"/>
              </a:rPr>
              <a:t>의 설정 파일 형식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rial Unicode MS"/>
                <a:cs typeface="Arial Unicode MS"/>
              </a:rPr>
              <a:t>공백 문자로 들여쓰기를 활용해 계층 구조를 나타낸다는 점에서 </a:t>
            </a:r>
            <a:r>
              <a:rPr lang="ko-KR" altLang="en-US" dirty="0" err="1">
                <a:latin typeface="Arial Unicode MS"/>
                <a:cs typeface="Arial Unicode MS"/>
              </a:rPr>
              <a:t>파이썬과</a:t>
            </a:r>
            <a:r>
              <a:rPr lang="ko-KR" altLang="en-US" dirty="0">
                <a:latin typeface="Arial Unicode MS"/>
                <a:cs typeface="Arial Unicode MS"/>
              </a:rPr>
              <a:t>  </a:t>
            </a:r>
            <a:r>
              <a:rPr lang="ko-KR" altLang="en-US" dirty="0" err="1">
                <a:latin typeface="Arial Unicode MS"/>
                <a:cs typeface="Arial Unicode MS"/>
              </a:rPr>
              <a:t>비슷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Arial Unicode MS"/>
                <a:cs typeface="Arial Unicode MS"/>
              </a:rPr>
              <a:t>파이썬에서</a:t>
            </a:r>
            <a:r>
              <a:rPr lang="ko-KR" altLang="en-US" dirty="0">
                <a:latin typeface="Arial Unicode MS"/>
                <a:cs typeface="Arial Unicode MS"/>
              </a:rPr>
              <a:t> </a:t>
            </a:r>
            <a:r>
              <a:rPr lang="en-US" altLang="ko-KR" dirty="0">
                <a:latin typeface="Arial Unicode MS"/>
                <a:cs typeface="Arial Unicode MS"/>
              </a:rPr>
              <a:t>YAML</a:t>
            </a:r>
            <a:r>
              <a:rPr lang="ko-KR" altLang="en-US" dirty="0">
                <a:latin typeface="Arial Unicode MS"/>
                <a:cs typeface="Arial Unicode MS"/>
              </a:rPr>
              <a:t>을 다루려면 </a:t>
            </a:r>
            <a:r>
              <a:rPr lang="en-US" altLang="ko-KR" dirty="0" err="1">
                <a:latin typeface="Arial Unicode MS"/>
                <a:cs typeface="Arial Unicode MS"/>
              </a:rPr>
              <a:t>PyYAML</a:t>
            </a:r>
            <a:r>
              <a:rPr lang="ko-KR" altLang="en-US" dirty="0">
                <a:latin typeface="Arial Unicode MS"/>
                <a:cs typeface="Arial Unicode MS"/>
              </a:rPr>
              <a:t>이라는 모듈을 설치해야 함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Arial Unicode MS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xmlns="" id="{5873C168-C5B3-CA44-BDA1-C973E48AA04A}"/>
              </a:ext>
            </a:extLst>
          </p:cNvPr>
          <p:cNvSpPr txBox="1"/>
          <p:nvPr/>
        </p:nvSpPr>
        <p:spPr>
          <a:xfrm>
            <a:off x="233361" y="4558588"/>
            <a:ext cx="960120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>
              <a:spcBef>
                <a:spcPts val="675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$ pip3 install</a:t>
            </a:r>
            <a:r>
              <a:rPr lang="en-US" altLang="ko-KR" spc="-26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pyyaml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569817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xmlns="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921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Arial Unicode MS"/>
                <a:cs typeface="Arial Unicode MS"/>
              </a:rPr>
              <a:t>파이썬에서</a:t>
            </a:r>
            <a:r>
              <a:rPr lang="ko-KR" altLang="en-US" sz="2400" dirty="0">
                <a:latin typeface="Arial Unicode MS"/>
                <a:cs typeface="Arial Unicode MS"/>
              </a:rPr>
              <a:t>  </a:t>
            </a:r>
            <a:r>
              <a:rPr lang="en-US" altLang="ko-KR" sz="2400" dirty="0">
                <a:latin typeface="Arial Unicode MS"/>
                <a:cs typeface="Arial Unicode MS"/>
              </a:rPr>
              <a:t>YAML </a:t>
            </a:r>
            <a:r>
              <a:rPr lang="ko-KR" altLang="en-US" sz="2400" dirty="0">
                <a:latin typeface="Arial Unicode MS"/>
                <a:cs typeface="Arial Unicode MS"/>
              </a:rPr>
              <a:t>읽기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Arial Unicode MS"/>
              <a:cs typeface="Arial Unicode MS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xmlns="" id="{302712BA-683B-C14F-B7E4-432ACAF50B82}"/>
              </a:ext>
            </a:extLst>
          </p:cNvPr>
          <p:cNvSpPr txBox="1"/>
          <p:nvPr/>
        </p:nvSpPr>
        <p:spPr>
          <a:xfrm>
            <a:off x="232570" y="879475"/>
            <a:ext cx="9753599" cy="6088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/>
            <a:r>
              <a:rPr lang="en-US" altLang="ko-KR" spc="15" dirty="0">
                <a:solidFill>
                  <a:srgbClr val="58595B"/>
                </a:solidFill>
                <a:latin typeface="Arial Unicode MS"/>
                <a:cs typeface="Arial Unicode MS"/>
              </a:rPr>
              <a:t>file:</a:t>
            </a:r>
            <a:r>
              <a:rPr lang="en-US" altLang="ko-KR" spc="45" dirty="0">
                <a:solidFill>
                  <a:srgbClr val="58595B"/>
                </a:solidFill>
                <a:latin typeface="Arial Unicode MS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Arial Unicode MS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Arial Unicode MS"/>
                <a:cs typeface="Arial Unicode MS"/>
              </a:rPr>
              <a:t>/ch3/</a:t>
            </a:r>
            <a:r>
              <a:rPr lang="en-US" altLang="ko-KR" spc="10" dirty="0" err="1">
                <a:solidFill>
                  <a:srgbClr val="58595B"/>
                </a:solidFill>
                <a:latin typeface="Arial Unicode MS"/>
                <a:cs typeface="Arial Unicode MS"/>
              </a:rPr>
              <a:t>yaml-test.py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6350">
              <a:spcBef>
                <a:spcPts val="25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yaml</a:t>
            </a:r>
            <a:endParaRPr lang="en-US" altLang="ko-KR" dirty="0">
              <a:latin typeface="Times New Roman"/>
              <a:cs typeface="Times New Roman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YAML</a:t>
            </a:r>
            <a:r>
              <a:rPr lang="en-US" altLang="ko-KR" spc="-7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정의하기</a:t>
            </a:r>
            <a:r>
              <a:rPr lang="ko-KR" altLang="en-US" spc="-10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----</a:t>
            </a:r>
            <a:r>
              <a:rPr lang="ko-KR" altLang="en-US" spc="-10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(※1)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6350" marR="4108450">
              <a:lnSpc>
                <a:spcPct val="1354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yaml_str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=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"""  </a:t>
            </a:r>
          </a:p>
          <a:p>
            <a:pPr marL="6350" marR="41084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Date:</a:t>
            </a:r>
            <a:r>
              <a:rPr lang="en-US" altLang="ko-KR" spc="-16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2017-03-10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PriceList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: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6036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-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714375" marR="3884929">
              <a:lnSpc>
                <a:spcPct val="1354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item_id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:</a:t>
            </a:r>
            <a:r>
              <a:rPr lang="en-US" altLang="ko-KR" spc="-17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1000  </a:t>
            </a:r>
          </a:p>
          <a:p>
            <a:pPr marL="714375" marR="3884929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name: Banana  </a:t>
            </a:r>
          </a:p>
          <a:p>
            <a:pPr marL="714375" marR="3884929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color:</a:t>
            </a:r>
            <a:r>
              <a:rPr lang="en-US" altLang="ko-KR" spc="-1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yellow  </a:t>
            </a:r>
          </a:p>
          <a:p>
            <a:pPr marL="714375" marR="3884929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price:</a:t>
            </a:r>
            <a:r>
              <a:rPr lang="en-US" altLang="ko-KR" spc="-1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800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60363" marR="3884929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-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714375" marR="3884929">
              <a:lnSpc>
                <a:spcPct val="1354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item_id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:</a:t>
            </a:r>
            <a:r>
              <a:rPr lang="en-US" altLang="ko-KR" spc="-17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1001  </a:t>
            </a:r>
          </a:p>
          <a:p>
            <a:pPr marL="714375" marR="3884929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name: Orange  </a:t>
            </a:r>
          </a:p>
          <a:p>
            <a:pPr marL="714375" marR="3884929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color:</a:t>
            </a:r>
            <a:r>
              <a:rPr lang="en-US" altLang="ko-KR" spc="-1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orange  </a:t>
            </a:r>
          </a:p>
          <a:p>
            <a:pPr marL="714375" marR="3884929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price:</a:t>
            </a:r>
            <a:r>
              <a:rPr lang="en-US" altLang="ko-KR" spc="-1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1400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xmlns="" id="{352233B3-9A5D-F642-B9D6-8DFD21286BA8}"/>
              </a:ext>
            </a:extLst>
          </p:cNvPr>
          <p:cNvSpPr/>
          <p:nvPr/>
        </p:nvSpPr>
        <p:spPr>
          <a:xfrm flipV="1">
            <a:off x="232569" y="1183078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3517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>
            <a:extLst>
              <a:ext uri="{FF2B5EF4-FFF2-40B4-BE49-F238E27FC236}">
                <a16:creationId xmlns:a16="http://schemas.microsoft.com/office/drawing/2014/main" xmlns="" id="{302712BA-683B-C14F-B7E4-432ACAF50B82}"/>
              </a:ext>
            </a:extLst>
          </p:cNvPr>
          <p:cNvSpPr txBox="1"/>
          <p:nvPr/>
        </p:nvSpPr>
        <p:spPr>
          <a:xfrm>
            <a:off x="232570" y="193675"/>
            <a:ext cx="9753599" cy="49801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363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-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714375" marR="848994">
              <a:lnSpc>
                <a:spcPct val="1354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item_id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:</a:t>
            </a:r>
            <a:r>
              <a:rPr lang="en-US" altLang="ko-KR" spc="-1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1002  </a:t>
            </a:r>
          </a:p>
          <a:p>
            <a:pPr marL="714375" marR="84899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name: Apple  </a:t>
            </a:r>
          </a:p>
          <a:p>
            <a:pPr marL="714375" marR="84899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color: red  </a:t>
            </a:r>
          </a:p>
          <a:p>
            <a:pPr marL="714375" marR="84899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price:</a:t>
            </a:r>
            <a:r>
              <a:rPr lang="en-US" altLang="ko-KR" spc="-1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2400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""”</a:t>
            </a:r>
            <a:endParaRPr lang="en-US" altLang="ko-KR" sz="3200" dirty="0">
              <a:latin typeface="Times New Roman"/>
              <a:cs typeface="Times New Roman"/>
            </a:endParaRPr>
          </a:p>
          <a:p>
            <a:pPr marL="6350" marR="568960">
              <a:lnSpc>
                <a:spcPct val="135400"/>
              </a:lnSpc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6350" marR="56896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 YAML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분석하기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(※2)  </a:t>
            </a:r>
          </a:p>
          <a:p>
            <a:pPr marL="6350" marR="56896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data =</a:t>
            </a:r>
            <a:r>
              <a:rPr lang="en-US" altLang="ko-KR" spc="-15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yaml.load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yaml_str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)</a:t>
            </a:r>
            <a:endParaRPr lang="en-US" altLang="ko-KR" sz="3200" dirty="0">
              <a:latin typeface="Times New Roman"/>
              <a:cs typeface="Times New Roman"/>
            </a:endParaRPr>
          </a:p>
          <a:p>
            <a:pPr marL="6350" marR="335280">
              <a:lnSpc>
                <a:spcPct val="135400"/>
              </a:lnSpc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6350" marR="33528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이름과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가격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출력하기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(※3)  </a:t>
            </a:r>
          </a:p>
          <a:p>
            <a:pPr marL="6350" marR="33528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for item in</a:t>
            </a:r>
            <a:r>
              <a:rPr lang="en-US" altLang="ko-KR" spc="-2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data['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PriceList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']: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60363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print(item["name"],</a:t>
            </a:r>
            <a:r>
              <a:rPr lang="en-US" altLang="ko-KR" spc="-4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item["price"])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 marR="3884929">
              <a:lnSpc>
                <a:spcPct val="135400"/>
              </a:lnSpc>
            </a:pP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xmlns="" id="{352233B3-9A5D-F642-B9D6-8DFD21286BA8}"/>
              </a:ext>
            </a:extLst>
          </p:cNvPr>
          <p:cNvSpPr/>
          <p:nvPr/>
        </p:nvSpPr>
        <p:spPr>
          <a:xfrm flipV="1">
            <a:off x="232569" y="49180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xmlns="" id="{7A938560-E76F-9B40-9704-AA362149FF50}"/>
              </a:ext>
            </a:extLst>
          </p:cNvPr>
          <p:cNvSpPr txBox="1"/>
          <p:nvPr/>
        </p:nvSpPr>
        <p:spPr>
          <a:xfrm>
            <a:off x="229813" y="5146675"/>
            <a:ext cx="9601201" cy="1391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37236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$ python3</a:t>
            </a:r>
            <a:r>
              <a:rPr lang="en-US" altLang="ko-KR" spc="-1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yaml-test.py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  </a:t>
            </a:r>
          </a:p>
          <a:p>
            <a:pPr marL="143510" marR="37236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Banana</a:t>
            </a:r>
            <a:r>
              <a:rPr lang="en-US" altLang="ko-KR" spc="-14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800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Orange</a:t>
            </a:r>
            <a:r>
              <a:rPr lang="en-US" altLang="ko-KR" spc="-14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1400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Apple</a:t>
            </a:r>
            <a:r>
              <a:rPr lang="en-US" altLang="ko-KR" spc="-14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2400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18593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xmlns="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921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Arial Unicode MS"/>
                <a:cs typeface="Arial Unicode MS"/>
              </a:rPr>
              <a:t>파이썬에서</a:t>
            </a:r>
            <a:r>
              <a:rPr lang="ko-KR" altLang="en-US" sz="2400" dirty="0">
                <a:latin typeface="Arial Unicode MS"/>
                <a:cs typeface="Arial Unicode MS"/>
              </a:rPr>
              <a:t>  </a:t>
            </a:r>
            <a:r>
              <a:rPr lang="en-US" altLang="ko-KR" sz="2400" dirty="0">
                <a:latin typeface="Arial Unicode MS"/>
                <a:cs typeface="Arial Unicode MS"/>
              </a:rPr>
              <a:t>YAML </a:t>
            </a:r>
            <a:r>
              <a:rPr lang="ko-KR" altLang="en-US" sz="2400" dirty="0">
                <a:latin typeface="Arial Unicode MS"/>
                <a:cs typeface="Arial Unicode MS"/>
              </a:rPr>
              <a:t>쓰기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Arial Unicode MS"/>
              <a:cs typeface="Arial Unicode MS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xmlns="" id="{302712BA-683B-C14F-B7E4-432ACAF50B82}"/>
              </a:ext>
            </a:extLst>
          </p:cNvPr>
          <p:cNvSpPr txBox="1"/>
          <p:nvPr/>
        </p:nvSpPr>
        <p:spPr>
          <a:xfrm>
            <a:off x="232570" y="879475"/>
            <a:ext cx="9753599" cy="5937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 algn="just">
              <a:spcBef>
                <a:spcPts val="5"/>
              </a:spcBef>
            </a:pPr>
            <a:r>
              <a:rPr lang="en-US" altLang="ko-KR" spc="15" dirty="0">
                <a:solidFill>
                  <a:srgbClr val="58595B"/>
                </a:solidFill>
                <a:latin typeface="Arial Unicode MS"/>
                <a:cs typeface="Arial Unicode MS"/>
              </a:rPr>
              <a:t>file:</a:t>
            </a:r>
            <a:r>
              <a:rPr lang="en-US" altLang="ko-KR" spc="5" dirty="0">
                <a:solidFill>
                  <a:srgbClr val="58595B"/>
                </a:solidFill>
                <a:latin typeface="Arial Unicode MS"/>
                <a:cs typeface="Arial Unicode MS"/>
              </a:rPr>
              <a:t> </a:t>
            </a:r>
            <a:r>
              <a:rPr lang="en-US" altLang="ko-KR" spc="15" dirty="0" err="1">
                <a:solidFill>
                  <a:srgbClr val="58595B"/>
                </a:solidFill>
                <a:latin typeface="Arial Unicode MS"/>
                <a:cs typeface="Arial Unicode MS"/>
              </a:rPr>
              <a:t>src</a:t>
            </a:r>
            <a:r>
              <a:rPr lang="en-US" altLang="ko-KR" spc="15" dirty="0">
                <a:solidFill>
                  <a:srgbClr val="58595B"/>
                </a:solidFill>
                <a:latin typeface="Arial Unicode MS"/>
                <a:cs typeface="Arial Unicode MS"/>
              </a:rPr>
              <a:t>/ch3/</a:t>
            </a:r>
            <a:r>
              <a:rPr lang="en-US" altLang="ko-KR" spc="15" dirty="0" err="1">
                <a:solidFill>
                  <a:srgbClr val="58595B"/>
                </a:solidFill>
                <a:latin typeface="Arial Unicode MS"/>
                <a:cs typeface="Arial Unicode MS"/>
              </a:rPr>
              <a:t>yaml-io.py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11113">
              <a:spcBef>
                <a:spcPts val="25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11113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yaml</a:t>
            </a:r>
            <a:endParaRPr lang="en-US" altLang="ko-KR" dirty="0">
              <a:latin typeface="Times New Roman"/>
              <a:cs typeface="Times New Roman"/>
            </a:endParaRPr>
          </a:p>
          <a:p>
            <a:pPr marL="11113">
              <a:spcBef>
                <a:spcPts val="30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11113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파이썬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데이터를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YAML</a:t>
            </a:r>
            <a:r>
              <a:rPr lang="en-US" altLang="ko-KR" spc="-6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데이터로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출력하기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1111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customer =</a:t>
            </a:r>
            <a:r>
              <a:rPr lang="en-US" altLang="ko-KR" spc="-2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[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619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{</a:t>
            </a:r>
            <a:r>
              <a:rPr lang="en-US" altLang="ko-KR" spc="-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"name":</a:t>
            </a:r>
            <a:r>
              <a:rPr lang="en-US" altLang="ko-KR" spc="-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InSeong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",</a:t>
            </a:r>
            <a:r>
              <a:rPr lang="en-US" altLang="ko-KR" spc="-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"age":</a:t>
            </a:r>
            <a:r>
              <a:rPr lang="en-US" altLang="ko-KR" spc="-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"24",</a:t>
            </a:r>
            <a:r>
              <a:rPr lang="en-US" altLang="ko-KR" spc="-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"gender":</a:t>
            </a:r>
            <a:r>
              <a:rPr lang="en-US" altLang="ko-KR" spc="-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"man"</a:t>
            </a:r>
            <a:r>
              <a:rPr lang="en-US" altLang="ko-KR" spc="-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},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619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{</a:t>
            </a:r>
            <a:r>
              <a:rPr lang="en-US" altLang="ko-KR" spc="-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"name":</a:t>
            </a:r>
            <a:r>
              <a:rPr lang="en-US" altLang="ko-KR" spc="-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"Akatsuki",</a:t>
            </a:r>
            <a:r>
              <a:rPr lang="en-US" altLang="ko-KR" spc="-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"age":</a:t>
            </a:r>
            <a:r>
              <a:rPr lang="en-US" altLang="ko-KR" spc="-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"22",</a:t>
            </a:r>
            <a:r>
              <a:rPr lang="en-US" altLang="ko-KR" spc="-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"gender":</a:t>
            </a:r>
            <a:r>
              <a:rPr lang="en-US" altLang="ko-KR" spc="-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"woman"</a:t>
            </a:r>
            <a:r>
              <a:rPr lang="en-US" altLang="ko-KR" spc="-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},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619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{</a:t>
            </a:r>
            <a:r>
              <a:rPr lang="en-US" altLang="ko-KR" spc="-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"name":</a:t>
            </a:r>
            <a:r>
              <a:rPr lang="en-US" altLang="ko-KR" spc="-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Harin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",</a:t>
            </a:r>
            <a:r>
              <a:rPr lang="en-US" altLang="ko-KR" spc="-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"age":</a:t>
            </a:r>
            <a:r>
              <a:rPr lang="en-US" altLang="ko-KR" spc="-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"23",</a:t>
            </a:r>
            <a:r>
              <a:rPr lang="en-US" altLang="ko-KR" spc="-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"gender":</a:t>
            </a:r>
            <a:r>
              <a:rPr lang="en-US" altLang="ko-KR" spc="-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"man"</a:t>
            </a:r>
            <a:r>
              <a:rPr lang="en-US" altLang="ko-KR" spc="-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},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619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{</a:t>
            </a:r>
            <a:r>
              <a:rPr lang="en-US" altLang="ko-KR" spc="-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"name":</a:t>
            </a:r>
            <a:r>
              <a:rPr lang="en-US" altLang="ko-KR" spc="-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"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Yuu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",</a:t>
            </a:r>
            <a:r>
              <a:rPr lang="en-US" altLang="ko-KR" spc="-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"age":</a:t>
            </a:r>
            <a:r>
              <a:rPr lang="en-US" altLang="ko-KR" spc="-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"31",</a:t>
            </a:r>
            <a:r>
              <a:rPr lang="en-US" altLang="ko-KR" spc="-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"gender":</a:t>
            </a:r>
            <a:r>
              <a:rPr lang="en-US" altLang="ko-KR" spc="-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"woman"</a:t>
            </a:r>
            <a:r>
              <a:rPr lang="en-US" altLang="ko-KR" spc="-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}</a:t>
            </a:r>
          </a:p>
          <a:p>
            <a:pPr marL="11113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]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11113">
              <a:spcBef>
                <a:spcPts val="35"/>
              </a:spcBef>
            </a:pPr>
            <a:endParaRPr lang="ko-KR" altLang="en-US" dirty="0">
              <a:latin typeface="Times New Roman"/>
              <a:cs typeface="Times New Roman"/>
            </a:endParaRPr>
          </a:p>
          <a:p>
            <a:pPr marL="11113" marR="52514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파이썬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데이터를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YAML</a:t>
            </a:r>
            <a:r>
              <a:rPr lang="en-US" altLang="ko-KR" spc="-6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데이터로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변환하기 </a:t>
            </a:r>
            <a:endParaRPr lang="en-US" altLang="ko-KR" spc="-4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1113" marR="525145">
              <a:lnSpc>
                <a:spcPct val="1354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yaml_str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=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yaml.dump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(customer)  </a:t>
            </a:r>
          </a:p>
          <a:p>
            <a:pPr marL="11113" marR="525145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print(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yaml_str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1113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print("---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en-US" altLang="ko-KR" spc="-1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---")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1113">
              <a:spcBef>
                <a:spcPts val="35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11113" marR="52514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YAML</a:t>
            </a:r>
            <a:r>
              <a:rPr lang="en-US" altLang="ko-KR" spc="-6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데이터를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파이썬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데이터로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변환하기  </a:t>
            </a:r>
            <a:endParaRPr lang="en-US" altLang="ko-KR" spc="-4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1113" marR="52514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data =</a:t>
            </a:r>
            <a:r>
              <a:rPr lang="en-US" altLang="ko-KR" spc="-15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yaml.load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yaml_str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xmlns="" id="{352233B3-9A5D-F642-B9D6-8DFD21286BA8}"/>
              </a:ext>
            </a:extLst>
          </p:cNvPr>
          <p:cNvSpPr/>
          <p:nvPr/>
        </p:nvSpPr>
        <p:spPr>
          <a:xfrm flipV="1">
            <a:off x="232569" y="1183078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019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>
            <a:extLst>
              <a:ext uri="{FF2B5EF4-FFF2-40B4-BE49-F238E27FC236}">
                <a16:creationId xmlns:a16="http://schemas.microsoft.com/office/drawing/2014/main" xmlns="" id="{302712BA-683B-C14F-B7E4-432ACAF50B82}"/>
              </a:ext>
            </a:extLst>
          </p:cNvPr>
          <p:cNvSpPr txBox="1"/>
          <p:nvPr/>
        </p:nvSpPr>
        <p:spPr>
          <a:xfrm>
            <a:off x="232570" y="269875"/>
            <a:ext cx="9753599" cy="10806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 marR="173418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이름</a:t>
            </a:r>
            <a:r>
              <a:rPr lang="ko-KR" altLang="en-US" spc="-26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출력하기  </a:t>
            </a:r>
            <a:endParaRPr lang="en-US" altLang="ko-KR" spc="-4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1113" marR="173418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for p in</a:t>
            </a:r>
            <a:r>
              <a:rPr lang="en-US" altLang="ko-KR" spc="-2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data: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61950" marR="1734185">
              <a:lnSpc>
                <a:spcPct val="135400"/>
              </a:lnSpc>
            </a:pP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print(p["name"])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xmlns="" id="{352233B3-9A5D-F642-B9D6-8DFD21286BA8}"/>
              </a:ext>
            </a:extLst>
          </p:cNvPr>
          <p:cNvSpPr/>
          <p:nvPr/>
        </p:nvSpPr>
        <p:spPr>
          <a:xfrm flipV="1">
            <a:off x="232569" y="14890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xmlns="" id="{3C010A56-BEDD-E44E-8DBD-0E8EBFB99B2E}"/>
              </a:ext>
            </a:extLst>
          </p:cNvPr>
          <p:cNvSpPr txBox="1"/>
          <p:nvPr/>
        </p:nvSpPr>
        <p:spPr>
          <a:xfrm>
            <a:off x="229813" y="1870075"/>
            <a:ext cx="9601201" cy="36705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>
              <a:spcBef>
                <a:spcPts val="675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$ python3</a:t>
            </a:r>
            <a:r>
              <a:rPr lang="en-US" altLang="ko-KR" spc="-2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yaml-io.py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247650" indent="-91440">
              <a:spcBef>
                <a:spcPts val="340"/>
              </a:spcBef>
              <a:buChar char="-"/>
              <a:tabLst>
                <a:tab pos="248285" algn="l"/>
              </a:tabLst>
            </a:pPr>
            <a:r>
              <a:rPr lang="ko-KR" altLang="en-US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{age: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'24',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gender: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man,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name: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InSeong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}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247650" indent="-91440">
              <a:spcBef>
                <a:spcPts val="340"/>
              </a:spcBef>
              <a:buChar char="-"/>
              <a:tabLst>
                <a:tab pos="248285" algn="l"/>
              </a:tabLst>
            </a:pPr>
            <a:r>
              <a:rPr lang="ko-KR" altLang="en-US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{age: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'22',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gender: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woman,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name: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Akatsuki}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247650" indent="-91440">
              <a:spcBef>
                <a:spcPts val="340"/>
              </a:spcBef>
              <a:buChar char="-"/>
              <a:tabLst>
                <a:tab pos="248285" algn="l"/>
              </a:tabLst>
            </a:pPr>
            <a:r>
              <a:rPr lang="ko-KR" altLang="en-US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{age: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'23',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gender: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man,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name: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Harin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}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247650" indent="-91440">
              <a:spcBef>
                <a:spcPts val="340"/>
              </a:spcBef>
              <a:buChar char="-"/>
              <a:tabLst>
                <a:tab pos="248285" algn="l"/>
              </a:tabLst>
            </a:pPr>
            <a:r>
              <a:rPr lang="ko-KR" altLang="en-US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{age: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'31',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gender: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woman,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name: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Yuu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}</a:t>
            </a:r>
            <a:endParaRPr lang="en-US" altLang="ko-KR" dirty="0">
              <a:latin typeface="나눔고딕코딩"/>
              <a:cs typeface="나눔고딕코딩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lang="en-US" altLang="ko-KR" sz="800" dirty="0">
              <a:latin typeface="Times New Roman"/>
              <a:cs typeface="Times New Roman"/>
            </a:endParaRPr>
          </a:p>
          <a:p>
            <a:pPr marL="156210"/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 ---</a:t>
            </a:r>
            <a:r>
              <a:rPr lang="en-US" altLang="ko-KR" spc="-21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56210" marR="197231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InSeong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 </a:t>
            </a:r>
          </a:p>
          <a:p>
            <a:pPr marL="156210" marR="19723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Akatsuki  </a:t>
            </a:r>
          </a:p>
          <a:p>
            <a:pPr marL="156210" marR="197231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Harin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 </a:t>
            </a:r>
          </a:p>
          <a:p>
            <a:pPr marL="156210" marR="197231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Yuu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4167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xmlns="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3137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Arial Unicode MS"/>
                <a:cs typeface="Arial Unicode MS"/>
              </a:rPr>
              <a:t>YAML</a:t>
            </a:r>
            <a:r>
              <a:rPr lang="ko-KR" altLang="en-US" sz="2400" dirty="0">
                <a:latin typeface="Arial Unicode MS"/>
                <a:cs typeface="Arial Unicode MS"/>
              </a:rPr>
              <a:t>을 읽고 쓰는 방법</a:t>
            </a:r>
            <a:endParaRPr lang="en-US" altLang="ko-KR" sz="2400" dirty="0">
              <a:latin typeface="Arial Unicode MS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sz="2400" dirty="0">
              <a:latin typeface="Arial Unicode MS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sz="2400" dirty="0">
              <a:latin typeface="Arial Unicode MS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sz="2400" dirty="0">
              <a:latin typeface="Arial Unicode MS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sz="2400" dirty="0">
              <a:latin typeface="Arial Unicode MS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Arial Unicode MS"/>
              <a:cs typeface="Arial Unicode MS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xmlns="" id="{8254BFD5-8033-4E4E-BBA2-D49997266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472014"/>
              </p:ext>
            </p:extLst>
          </p:nvPr>
        </p:nvGraphicFramePr>
        <p:xfrm>
          <a:off x="271463" y="879475"/>
          <a:ext cx="9013468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88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045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6408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14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함수</a:t>
                      </a: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500" spc="-14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이름</a:t>
                      </a:r>
                      <a:endParaRPr sz="1500">
                        <a:latin typeface="Arial Unicode MS"/>
                        <a:cs typeface="Arial Unicode MS"/>
                      </a:endParaRPr>
                    </a:p>
                  </a:txBody>
                  <a:tcPr marL="0" marR="0" marT="67973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3251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4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설명</a:t>
                      </a:r>
                      <a:endParaRPr sz="15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67973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6408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4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yaml.load(str)</a:t>
                      </a:r>
                      <a:endParaRPr sz="1500">
                        <a:latin typeface="Arial Unicode MS"/>
                        <a:cs typeface="Arial Unicode MS"/>
                      </a:endParaRPr>
                    </a:p>
                  </a:txBody>
                  <a:tcPr marL="0" marR="0" marT="67973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51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문자열  </a:t>
                      </a:r>
                      <a:r>
                        <a:rPr sz="1500" spc="-2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str(YAML)</a:t>
                      </a:r>
                      <a:r>
                        <a:rPr sz="1500" spc="-2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을 </a:t>
                      </a: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파이썬  </a:t>
                      </a:r>
                      <a:r>
                        <a:rPr sz="1500" spc="-13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데이터로</a:t>
                      </a:r>
                      <a:r>
                        <a:rPr sz="1500" spc="-9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변환합니다.</a:t>
                      </a:r>
                      <a:endParaRPr sz="15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67973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6384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4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yaml.dump(v)</a:t>
                      </a:r>
                      <a:endParaRPr sz="1500">
                        <a:latin typeface="Arial Unicode MS"/>
                        <a:cs typeface="Arial Unicode MS"/>
                      </a:endParaRPr>
                    </a:p>
                  </a:txBody>
                  <a:tcPr marL="0" marR="0" marT="67973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51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파이썬  데이터  </a:t>
                      </a:r>
                      <a:r>
                        <a:rPr sz="1500" spc="-55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v</a:t>
                      </a:r>
                      <a:r>
                        <a:rPr sz="1500" spc="-5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를 </a:t>
                      </a:r>
                      <a:r>
                        <a:rPr sz="1500" spc="-6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YAML </a:t>
                      </a:r>
                      <a:r>
                        <a:rPr sz="1500" spc="-13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형식으로 </a:t>
                      </a:r>
                      <a:r>
                        <a:rPr sz="1500" spc="-7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출력합니다.</a:t>
                      </a:r>
                      <a:endParaRPr sz="15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67973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44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xmlns="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82621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Arial Unicode MS"/>
                <a:cs typeface="Arial Unicode MS"/>
              </a:rPr>
              <a:t>YAML </a:t>
            </a:r>
            <a:r>
              <a:rPr lang="ko-KR" altLang="en-US" sz="2400" dirty="0">
                <a:latin typeface="Arial Unicode MS"/>
                <a:cs typeface="Arial Unicode MS"/>
              </a:rPr>
              <a:t>데이터  형식 소개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rial Unicode MS"/>
                <a:cs typeface="Arial Unicode MS"/>
              </a:rPr>
              <a:t>YAML</a:t>
            </a:r>
            <a:r>
              <a:rPr lang="ko-KR" altLang="en-US" dirty="0">
                <a:latin typeface="Arial Unicode MS"/>
                <a:cs typeface="Arial Unicode MS"/>
              </a:rPr>
              <a:t>의 기본은 배열</a:t>
            </a:r>
            <a:r>
              <a:rPr lang="en-US" altLang="ko-KR" dirty="0">
                <a:latin typeface="Arial Unicode MS"/>
                <a:cs typeface="Arial Unicode MS"/>
              </a:rPr>
              <a:t>, </a:t>
            </a:r>
            <a:r>
              <a:rPr lang="ko-KR" altLang="en-US" dirty="0">
                <a:latin typeface="Arial Unicode MS"/>
                <a:cs typeface="Arial Unicode MS"/>
              </a:rPr>
              <a:t>해시</a:t>
            </a:r>
            <a:r>
              <a:rPr lang="en-US" altLang="ko-KR" dirty="0">
                <a:latin typeface="Arial Unicode MS"/>
                <a:cs typeface="Arial Unicode MS"/>
              </a:rPr>
              <a:t>, </a:t>
            </a:r>
            <a:r>
              <a:rPr lang="ko-KR" altLang="en-US" dirty="0">
                <a:latin typeface="Arial Unicode MS"/>
                <a:cs typeface="Arial Unicode MS"/>
              </a:rPr>
              <a:t>스칼라</a:t>
            </a:r>
            <a:r>
              <a:rPr lang="en-US" altLang="ko-KR" dirty="0">
                <a:latin typeface="Arial Unicode MS"/>
                <a:cs typeface="Arial Unicode MS"/>
              </a:rPr>
              <a:t>(</a:t>
            </a:r>
            <a:r>
              <a:rPr lang="ko-KR" altLang="en-US" dirty="0">
                <a:latin typeface="Arial Unicode MS"/>
                <a:cs typeface="Arial Unicode MS"/>
              </a:rPr>
              <a:t>문자열</a:t>
            </a:r>
            <a:r>
              <a:rPr lang="en-US" altLang="ko-KR" dirty="0">
                <a:latin typeface="Arial Unicode MS"/>
                <a:cs typeface="Arial Unicode MS"/>
              </a:rPr>
              <a:t>, </a:t>
            </a:r>
            <a:r>
              <a:rPr lang="ko-KR" altLang="en-US" dirty="0">
                <a:latin typeface="Arial Unicode MS"/>
                <a:cs typeface="Arial Unicode MS"/>
              </a:rPr>
              <a:t>숫자</a:t>
            </a:r>
            <a:r>
              <a:rPr lang="en-US" altLang="ko-KR" dirty="0">
                <a:latin typeface="Arial Unicode MS"/>
                <a:cs typeface="Arial Unicode MS"/>
              </a:rPr>
              <a:t>, </a:t>
            </a:r>
            <a:r>
              <a:rPr lang="ko-KR" altLang="en-US" dirty="0" err="1">
                <a:latin typeface="Arial Unicode MS"/>
                <a:cs typeface="Arial Unicode MS"/>
              </a:rPr>
              <a:t>불리언</a:t>
            </a:r>
            <a:r>
              <a:rPr lang="ko-KR" altLang="en-US" dirty="0">
                <a:latin typeface="Arial Unicode MS"/>
                <a:cs typeface="Arial Unicode MS"/>
              </a:rPr>
              <a:t> 등</a:t>
            </a:r>
            <a:r>
              <a:rPr lang="en-US" altLang="ko-KR" dirty="0">
                <a:latin typeface="Arial Unicode MS"/>
                <a:cs typeface="Arial Unicode MS"/>
              </a:rPr>
              <a:t>)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rial Unicode MS"/>
                <a:cs typeface="Arial Unicode MS"/>
              </a:rPr>
              <a:t>배열을 나타낼 때는 각 행의  앞에</a:t>
            </a:r>
            <a:r>
              <a:rPr lang="en-US" altLang="ko-KR" dirty="0">
                <a:latin typeface="Arial Unicode MS"/>
                <a:cs typeface="Arial Unicode MS"/>
              </a:rPr>
              <a:t> </a:t>
            </a:r>
            <a:r>
              <a:rPr lang="ko-KR" altLang="en-US" dirty="0">
                <a:latin typeface="Arial Unicode MS"/>
                <a:cs typeface="Arial Unicode MS"/>
              </a:rPr>
              <a:t>하이픈</a:t>
            </a:r>
            <a:r>
              <a:rPr lang="en-US" altLang="ko-KR" dirty="0">
                <a:latin typeface="Arial Unicode MS"/>
                <a:cs typeface="Arial Unicode MS"/>
              </a:rPr>
              <a:t>(-)</a:t>
            </a:r>
            <a:r>
              <a:rPr lang="ko-KR" altLang="en-US" dirty="0">
                <a:latin typeface="Arial Unicode MS"/>
                <a:cs typeface="Arial Unicode MS"/>
              </a:rPr>
              <a:t>을 붙임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rial Unicode MS"/>
                <a:cs typeface="Arial Unicode MS"/>
              </a:rPr>
              <a:t>하이픈 뒤에는 공백이 필요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sz="2400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30" dirty="0">
              <a:solidFill>
                <a:srgbClr val="231F20"/>
              </a:solidFill>
              <a:latin typeface="Arial Unicode MS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spc="-130" dirty="0">
              <a:solidFill>
                <a:srgbClr val="231F20"/>
              </a:solidFill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130" dirty="0">
                <a:solidFill>
                  <a:srgbClr val="231F20"/>
                </a:solidFill>
                <a:latin typeface="Arial Unicode MS"/>
                <a:cs typeface="Arial Unicode MS"/>
              </a:rPr>
              <a:t>공백에 </a:t>
            </a:r>
            <a:r>
              <a:rPr lang="ko-KR" altLang="en-US" spc="-140" dirty="0">
                <a:solidFill>
                  <a:srgbClr val="231F20"/>
                </a:solidFill>
                <a:latin typeface="Arial Unicode MS"/>
                <a:cs typeface="Arial Unicode MS"/>
              </a:rPr>
              <a:t>들여쓰기가 </a:t>
            </a:r>
            <a:r>
              <a:rPr lang="ko-KR" altLang="en-US" spc="-130" dirty="0">
                <a:solidFill>
                  <a:srgbClr val="231F20"/>
                </a:solidFill>
                <a:latin typeface="Arial Unicode MS"/>
                <a:cs typeface="Arial Unicode MS"/>
              </a:rPr>
              <a:t>있으면 </a:t>
            </a:r>
            <a:r>
              <a:rPr lang="ko-KR" altLang="en-US" spc="-120" dirty="0">
                <a:solidFill>
                  <a:srgbClr val="231F20"/>
                </a:solidFill>
                <a:latin typeface="Arial Unicode MS"/>
                <a:cs typeface="Arial Unicode MS"/>
              </a:rPr>
              <a:t>중첩 </a:t>
            </a:r>
            <a:r>
              <a:rPr lang="ko-KR" altLang="en-US" spc="-130" dirty="0">
                <a:solidFill>
                  <a:srgbClr val="231F20"/>
                </a:solidFill>
                <a:latin typeface="Arial Unicode MS"/>
                <a:cs typeface="Arial Unicode MS"/>
              </a:rPr>
              <a:t>배열을 표현 가능</a:t>
            </a:r>
            <a:endParaRPr lang="en-US" altLang="ko-KR" spc="-130" dirty="0">
              <a:solidFill>
                <a:srgbClr val="231F20"/>
              </a:solidFill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135" dirty="0">
                <a:solidFill>
                  <a:srgbClr val="231F20"/>
                </a:solidFill>
                <a:latin typeface="Arial Unicode MS"/>
                <a:cs typeface="Arial Unicode MS"/>
              </a:rPr>
              <a:t>들여쓰기 </a:t>
            </a:r>
            <a:r>
              <a:rPr lang="ko-KR" altLang="en-US" spc="-120" dirty="0">
                <a:solidFill>
                  <a:srgbClr val="231F20"/>
                </a:solidFill>
                <a:latin typeface="Arial Unicode MS"/>
                <a:cs typeface="Arial Unicode MS"/>
              </a:rPr>
              <a:t>바로 앞은 </a:t>
            </a:r>
            <a:r>
              <a:rPr lang="ko-KR" altLang="en-US" spc="-130" dirty="0">
                <a:solidFill>
                  <a:srgbClr val="231F20"/>
                </a:solidFill>
                <a:latin typeface="Arial Unicode MS"/>
                <a:cs typeface="Arial Unicode MS"/>
              </a:rPr>
              <a:t>다음과 </a:t>
            </a:r>
            <a:r>
              <a:rPr lang="ko-KR" altLang="en-US" spc="-15" dirty="0">
                <a:solidFill>
                  <a:srgbClr val="231F20"/>
                </a:solidFill>
                <a:latin typeface="Arial Unicode MS"/>
                <a:cs typeface="Arial Unicode MS"/>
              </a:rPr>
              <a:t>같이 빈 </a:t>
            </a:r>
            <a:r>
              <a:rPr lang="ko-KR" altLang="en-US" spc="-135" dirty="0">
                <a:solidFill>
                  <a:srgbClr val="231F20"/>
                </a:solidFill>
                <a:latin typeface="Arial Unicode MS"/>
                <a:cs typeface="Arial Unicode MS"/>
              </a:rPr>
              <a:t>요소</a:t>
            </a:r>
            <a:endParaRPr lang="en-US" altLang="ko-KR" spc="-135" dirty="0">
              <a:solidFill>
                <a:srgbClr val="231F20"/>
              </a:solidFill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35" dirty="0">
              <a:solidFill>
                <a:srgbClr val="231F20"/>
              </a:solidFill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35" dirty="0">
              <a:solidFill>
                <a:srgbClr val="231F20"/>
              </a:solidFill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35" dirty="0">
              <a:solidFill>
                <a:srgbClr val="231F20"/>
              </a:solidFill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35" dirty="0">
              <a:solidFill>
                <a:srgbClr val="231F20"/>
              </a:solidFill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35" dirty="0">
              <a:solidFill>
                <a:srgbClr val="231F20"/>
              </a:solidFill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35" dirty="0">
              <a:solidFill>
                <a:srgbClr val="231F20"/>
              </a:solidFill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35" dirty="0">
              <a:solidFill>
                <a:srgbClr val="231F20"/>
              </a:solidFill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35" dirty="0">
              <a:solidFill>
                <a:srgbClr val="231F20"/>
              </a:solidFill>
              <a:latin typeface="Arial Unicode MS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sz="2400" dirty="0">
              <a:latin typeface="Arial Unicode MS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Arial Unicode MS"/>
              <a:cs typeface="Arial Unicode MS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xmlns="" id="{8177D1AA-81E8-9344-9487-FF205DBE9D24}"/>
              </a:ext>
            </a:extLst>
          </p:cNvPr>
          <p:cNvSpPr txBox="1"/>
          <p:nvPr/>
        </p:nvSpPr>
        <p:spPr>
          <a:xfrm>
            <a:off x="229813" y="4232275"/>
            <a:ext cx="9601201" cy="24852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248920" indent="-91440">
              <a:spcBef>
                <a:spcPts val="680"/>
              </a:spcBef>
              <a:buChar char="-"/>
              <a:tabLst>
                <a:tab pos="249554" algn="l"/>
              </a:tabLst>
            </a:pP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Yellow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5748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-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846138" lvl="1" indent="-254000">
              <a:spcBef>
                <a:spcPts val="340"/>
              </a:spcBef>
              <a:buChar char="-"/>
              <a:tabLst>
                <a:tab pos="339725" algn="l"/>
              </a:tabLst>
            </a:pP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Banana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846138" lvl="1" indent="-254000">
              <a:spcBef>
                <a:spcPts val="340"/>
              </a:spcBef>
              <a:buChar char="-"/>
              <a:tabLst>
                <a:tab pos="339725" algn="l"/>
              </a:tabLst>
            </a:pP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Orange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248920" indent="-91440">
              <a:spcBef>
                <a:spcPts val="340"/>
              </a:spcBef>
              <a:buChar char="-"/>
              <a:tabLst>
                <a:tab pos="249554" algn="l"/>
              </a:tabLst>
            </a:pP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Red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5748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-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846138" lvl="1" indent="-217488">
              <a:spcBef>
                <a:spcPts val="340"/>
              </a:spcBef>
              <a:buChar char="-"/>
              <a:tabLst>
                <a:tab pos="339725" algn="l"/>
              </a:tabLst>
            </a:pP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Apple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846138" lvl="1" indent="-217488">
              <a:spcBef>
                <a:spcPts val="340"/>
              </a:spcBef>
              <a:buChar char="-"/>
              <a:tabLst>
                <a:tab pos="339725" algn="l"/>
              </a:tabLst>
            </a:pP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Strawberry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xmlns="" id="{1FDB49B2-1C89-3D4E-9DCB-4A2396A4BB41}"/>
              </a:ext>
            </a:extLst>
          </p:cNvPr>
          <p:cNvSpPr txBox="1"/>
          <p:nvPr/>
        </p:nvSpPr>
        <p:spPr>
          <a:xfrm>
            <a:off x="229813" y="2117129"/>
            <a:ext cx="9601201" cy="9079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248920" indent="-91440">
              <a:buChar char="-"/>
              <a:tabLst>
                <a:tab pos="249554" algn="l"/>
              </a:tabLst>
            </a:pP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banana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248920" indent="-91440">
              <a:spcBef>
                <a:spcPts val="340"/>
              </a:spcBef>
              <a:buChar char="-"/>
              <a:tabLst>
                <a:tab pos="249554" algn="l"/>
              </a:tabLst>
            </a:pP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kiwi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248920" indent="-91440">
              <a:spcBef>
                <a:spcPts val="340"/>
              </a:spcBef>
              <a:buChar char="-"/>
              <a:tabLst>
                <a:tab pos="249554" algn="l"/>
              </a:tabLst>
            </a:pP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mango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1772757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xmlns="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538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130" dirty="0">
                <a:solidFill>
                  <a:srgbClr val="231F20"/>
                </a:solidFill>
                <a:latin typeface="Arial Unicode MS"/>
                <a:cs typeface="Arial Unicode MS"/>
              </a:rPr>
              <a:t>해시는 </a:t>
            </a:r>
            <a:r>
              <a:rPr lang="ko-KR" altLang="en-US" spc="-140" dirty="0">
                <a:solidFill>
                  <a:srgbClr val="231F20"/>
                </a:solidFill>
                <a:latin typeface="Arial Unicode MS"/>
                <a:cs typeface="Arial Unicode MS"/>
              </a:rPr>
              <a:t>자바스크립트의 </a:t>
            </a:r>
            <a:r>
              <a:rPr lang="ko-KR" altLang="en-US" spc="-130" dirty="0">
                <a:solidFill>
                  <a:srgbClr val="231F20"/>
                </a:solidFill>
                <a:latin typeface="Arial Unicode MS"/>
                <a:cs typeface="Arial Unicode MS"/>
              </a:rPr>
              <a:t>객체와 </a:t>
            </a:r>
            <a:r>
              <a:rPr lang="ko-KR" altLang="en-US" spc="-120" dirty="0">
                <a:solidFill>
                  <a:srgbClr val="231F20"/>
                </a:solidFill>
                <a:latin typeface="Arial Unicode MS"/>
                <a:cs typeface="Arial Unicode MS"/>
              </a:rPr>
              <a:t>같은 </a:t>
            </a:r>
            <a:r>
              <a:rPr lang="ko-KR" altLang="en-US" spc="-105" dirty="0">
                <a:solidFill>
                  <a:srgbClr val="231F20"/>
                </a:solidFill>
                <a:latin typeface="Arial Unicode MS"/>
                <a:cs typeface="Arial Unicode MS"/>
              </a:rPr>
              <a:t>것</a:t>
            </a:r>
            <a:endParaRPr lang="en-US" altLang="ko-KR" spc="-105" dirty="0">
              <a:solidFill>
                <a:srgbClr val="231F20"/>
              </a:solidFill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35" dirty="0">
                <a:solidFill>
                  <a:srgbClr val="231F20"/>
                </a:solidFill>
                <a:latin typeface="Arial Unicode MS"/>
                <a:cs typeface="Arial Unicode MS"/>
              </a:rPr>
              <a:t>“</a:t>
            </a:r>
            <a:r>
              <a:rPr lang="en-US" altLang="ko-KR" sz="2800" spc="-52" baseline="3472" dirty="0">
                <a:solidFill>
                  <a:srgbClr val="231F20"/>
                </a:solidFill>
                <a:latin typeface="나눔고딕코딩"/>
                <a:cs typeface="나눔고딕코딩"/>
              </a:rPr>
              <a:t>&lt;</a:t>
            </a:r>
            <a:r>
              <a:rPr lang="ko-KR" altLang="en-US" sz="2800" spc="-52" baseline="3472" dirty="0">
                <a:solidFill>
                  <a:srgbClr val="231F20"/>
                </a:solidFill>
                <a:latin typeface="나눔고딕코딩"/>
                <a:cs typeface="나눔고딕코딩"/>
              </a:rPr>
              <a:t>키</a:t>
            </a:r>
            <a:r>
              <a:rPr lang="en-US" altLang="ko-KR" sz="2800" spc="-52" baseline="3472" dirty="0">
                <a:solidFill>
                  <a:srgbClr val="231F20"/>
                </a:solidFill>
                <a:latin typeface="나눔고딕코딩"/>
                <a:cs typeface="나눔고딕코딩"/>
              </a:rPr>
              <a:t>&gt;:  </a:t>
            </a:r>
            <a:r>
              <a:rPr lang="en-US" altLang="ko-KR" sz="2800" spc="-104" baseline="3472" dirty="0">
                <a:solidFill>
                  <a:srgbClr val="231F20"/>
                </a:solidFill>
                <a:latin typeface="나눔고딕코딩"/>
                <a:cs typeface="나눔고딕코딩"/>
              </a:rPr>
              <a:t>&lt;</a:t>
            </a:r>
            <a:r>
              <a:rPr lang="ko-KR" altLang="en-US" sz="2800" spc="-104" baseline="3472" dirty="0">
                <a:solidFill>
                  <a:srgbClr val="231F20"/>
                </a:solidFill>
                <a:latin typeface="나눔고딕코딩"/>
                <a:cs typeface="나눔고딕코딩"/>
              </a:rPr>
              <a:t>값</a:t>
            </a:r>
            <a:r>
              <a:rPr lang="en-US" altLang="ko-KR" sz="2800" spc="-104" baseline="3472" dirty="0">
                <a:solidFill>
                  <a:srgbClr val="231F20"/>
                </a:solidFill>
                <a:latin typeface="나눔고딕코딩"/>
                <a:cs typeface="나눔고딕코딩"/>
              </a:rPr>
              <a:t>&gt;</a:t>
            </a:r>
            <a:r>
              <a:rPr lang="ko-KR" altLang="en-US" spc="-70" dirty="0">
                <a:solidFill>
                  <a:srgbClr val="231F20"/>
                </a:solidFill>
                <a:latin typeface="Arial Unicode MS"/>
                <a:cs typeface="Arial Unicode MS"/>
              </a:rPr>
              <a:t>” 형태로</a:t>
            </a:r>
            <a:r>
              <a:rPr lang="ko-KR" altLang="en-US" spc="-145" dirty="0">
                <a:solidFill>
                  <a:srgbClr val="231F20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120" dirty="0">
                <a:solidFill>
                  <a:srgbClr val="231F20"/>
                </a:solidFill>
                <a:latin typeface="Arial Unicode MS"/>
                <a:cs typeface="Arial Unicode MS"/>
              </a:rPr>
              <a:t>사용</a:t>
            </a:r>
            <a:endParaRPr lang="ko-KR" altLang="en-US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30" dirty="0">
              <a:solidFill>
                <a:srgbClr val="231F20"/>
              </a:solidFill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30" dirty="0">
              <a:solidFill>
                <a:srgbClr val="231F20"/>
              </a:solidFill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30" dirty="0">
              <a:solidFill>
                <a:srgbClr val="231F20"/>
              </a:solidFill>
              <a:latin typeface="Arial Unicode MS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spc="-130" dirty="0">
              <a:solidFill>
                <a:srgbClr val="231F20"/>
              </a:solidFill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130" dirty="0">
                <a:solidFill>
                  <a:srgbClr val="231F20"/>
                </a:solidFill>
                <a:latin typeface="Arial Unicode MS"/>
                <a:cs typeface="Arial Unicode MS"/>
              </a:rPr>
              <a:t>해시 표현 방법에서도 </a:t>
            </a:r>
            <a:r>
              <a:rPr lang="ko-KR" altLang="en-US" spc="-140" dirty="0">
                <a:solidFill>
                  <a:srgbClr val="231F20"/>
                </a:solidFill>
                <a:latin typeface="Arial Unicode MS"/>
                <a:cs typeface="Arial Unicode MS"/>
              </a:rPr>
              <a:t>들여쓰기를  </a:t>
            </a:r>
            <a:r>
              <a:rPr lang="ko-KR" altLang="en-US" spc="-135" dirty="0">
                <a:solidFill>
                  <a:srgbClr val="231F20"/>
                </a:solidFill>
                <a:latin typeface="Arial Unicode MS"/>
                <a:cs typeface="Arial Unicode MS"/>
              </a:rPr>
              <a:t>이용하면  </a:t>
            </a:r>
            <a:r>
              <a:rPr lang="ko-KR" altLang="en-US" spc="-120" dirty="0">
                <a:solidFill>
                  <a:srgbClr val="231F20"/>
                </a:solidFill>
                <a:latin typeface="Arial Unicode MS"/>
                <a:cs typeface="Arial Unicode MS"/>
              </a:rPr>
              <a:t>계층 </a:t>
            </a:r>
            <a:r>
              <a:rPr lang="ko-KR" altLang="en-US" spc="-130" dirty="0">
                <a:solidFill>
                  <a:srgbClr val="231F20"/>
                </a:solidFill>
                <a:latin typeface="Arial Unicode MS"/>
                <a:cs typeface="Arial Unicode MS"/>
              </a:rPr>
              <a:t>구조를 표현 가능</a:t>
            </a:r>
            <a:endParaRPr lang="en-US" altLang="ko-KR" spc="-130" dirty="0">
              <a:solidFill>
                <a:srgbClr val="231F20"/>
              </a:solidFill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35" dirty="0">
              <a:solidFill>
                <a:srgbClr val="231F20"/>
              </a:solidFill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35" dirty="0">
              <a:solidFill>
                <a:srgbClr val="231F20"/>
              </a:solidFill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35" dirty="0">
              <a:solidFill>
                <a:srgbClr val="231F20"/>
              </a:solidFill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35" dirty="0">
              <a:solidFill>
                <a:srgbClr val="231F20"/>
              </a:solidFill>
              <a:latin typeface="Arial Unicode MS"/>
              <a:cs typeface="Arial Unicode MS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xmlns="" id="{8177D1AA-81E8-9344-9487-FF205DBE9D24}"/>
              </a:ext>
            </a:extLst>
          </p:cNvPr>
          <p:cNvSpPr txBox="1"/>
          <p:nvPr/>
        </p:nvSpPr>
        <p:spPr>
          <a:xfrm>
            <a:off x="229813" y="3241675"/>
            <a:ext cx="9601201" cy="13576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>
              <a:spcBef>
                <a:spcPts val="685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name:</a:t>
            </a:r>
            <a:r>
              <a:rPr lang="en-US" altLang="ko-KR" spc="-1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Gurum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248920" marR="4136390" indent="-9144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property:  </a:t>
            </a:r>
          </a:p>
          <a:p>
            <a:pPr marL="809625" marR="4136390" indent="-217488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age: 4  </a:t>
            </a:r>
          </a:p>
          <a:p>
            <a:pPr marL="809625" marR="4136390" indent="-217488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color:</a:t>
            </a:r>
            <a:r>
              <a:rPr lang="en-US" altLang="ko-KR" spc="-1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brown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xmlns="" id="{D8102ECC-9925-784B-A5E4-7BAC16C02C3D}"/>
              </a:ext>
            </a:extLst>
          </p:cNvPr>
          <p:cNvSpPr txBox="1"/>
          <p:nvPr/>
        </p:nvSpPr>
        <p:spPr>
          <a:xfrm>
            <a:off x="229812" y="1094258"/>
            <a:ext cx="9601201" cy="10806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 marR="422783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name: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Gurum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 </a:t>
            </a:r>
          </a:p>
          <a:p>
            <a:pPr marL="157480" marR="422783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age: 4  </a:t>
            </a:r>
          </a:p>
          <a:p>
            <a:pPr marL="157480" marR="422783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color:</a:t>
            </a:r>
            <a:r>
              <a:rPr lang="en-US" altLang="ko-KR" spc="-1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brown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887335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xmlns="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7831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130" dirty="0">
                <a:solidFill>
                  <a:srgbClr val="231F20"/>
                </a:solidFill>
                <a:latin typeface="Arial Unicode MS"/>
                <a:cs typeface="Arial Unicode MS"/>
              </a:rPr>
              <a:t>배열과 해시를 </a:t>
            </a:r>
            <a:r>
              <a:rPr lang="ko-KR" altLang="en-US" spc="-135" dirty="0">
                <a:solidFill>
                  <a:srgbClr val="231F20"/>
                </a:solidFill>
                <a:latin typeface="Arial Unicode MS"/>
                <a:cs typeface="Arial Unicode MS"/>
              </a:rPr>
              <a:t>조합하면  </a:t>
            </a:r>
            <a:r>
              <a:rPr lang="ko-KR" altLang="en-US" spc="-130" dirty="0">
                <a:solidFill>
                  <a:srgbClr val="231F20"/>
                </a:solidFill>
                <a:latin typeface="Arial Unicode MS"/>
                <a:cs typeface="Arial Unicode MS"/>
              </a:rPr>
              <a:t>복잡한 </a:t>
            </a:r>
            <a:r>
              <a:rPr lang="ko-KR" altLang="en-US" spc="-135" dirty="0">
                <a:solidFill>
                  <a:srgbClr val="231F20"/>
                </a:solidFill>
                <a:latin typeface="Arial Unicode MS"/>
                <a:cs typeface="Arial Unicode MS"/>
              </a:rPr>
              <a:t>데이터 표현 가능</a:t>
            </a:r>
            <a:endParaRPr lang="en-US" altLang="ko-KR" spc="-135" dirty="0">
              <a:solidFill>
                <a:srgbClr val="231F20"/>
              </a:solidFill>
              <a:latin typeface="Arial Unicode MS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spc="-135" dirty="0">
              <a:solidFill>
                <a:srgbClr val="231F20"/>
              </a:solidFill>
              <a:latin typeface="Arial Unicode MS"/>
              <a:cs typeface="Arial Unicode MS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xmlns="" id="{372B0349-3DE9-AD40-8884-46ACD30C4222}"/>
              </a:ext>
            </a:extLst>
          </p:cNvPr>
          <p:cNvSpPr txBox="1"/>
          <p:nvPr/>
        </p:nvSpPr>
        <p:spPr>
          <a:xfrm>
            <a:off x="229812" y="727075"/>
            <a:ext cx="9601201" cy="66898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248920" marR="4136390" indent="-91440">
              <a:lnSpc>
                <a:spcPct val="135400"/>
              </a:lnSpc>
              <a:buChar char="-"/>
              <a:tabLst>
                <a:tab pos="249554" algn="l"/>
              </a:tabLst>
            </a:pP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name: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Gurum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 </a:t>
            </a:r>
          </a:p>
          <a:p>
            <a:pPr marL="314325" marR="4136390">
              <a:lnSpc>
                <a:spcPct val="135400"/>
              </a:lnSpc>
              <a:tabLst>
                <a:tab pos="249238" algn="l"/>
              </a:tabLst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color:</a:t>
            </a:r>
            <a:r>
              <a:rPr lang="en-US" altLang="ko-KR" spc="-17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brown  </a:t>
            </a:r>
          </a:p>
          <a:p>
            <a:pPr marL="314325" marR="4136390">
              <a:lnSpc>
                <a:spcPct val="135400"/>
              </a:lnSpc>
              <a:tabLst>
                <a:tab pos="249238" algn="l"/>
              </a:tabLst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age: 4  </a:t>
            </a:r>
          </a:p>
          <a:p>
            <a:pPr marL="314325" marR="4136390">
              <a:lnSpc>
                <a:spcPct val="135400"/>
              </a:lnSpc>
              <a:tabLst>
                <a:tab pos="249238" algn="l"/>
              </a:tabLst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favorites: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846138" marR="4136390">
              <a:lnSpc>
                <a:spcPct val="135400"/>
              </a:lnSpc>
              <a:tabLst>
                <a:tab pos="249238" algn="l"/>
              </a:tabLst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-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Banana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846138" marR="4136390">
              <a:lnSpc>
                <a:spcPct val="135400"/>
              </a:lnSpc>
              <a:tabLst>
                <a:tab pos="249238" algn="l"/>
              </a:tabLst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-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Orange</a:t>
            </a:r>
          </a:p>
          <a:p>
            <a:pPr marL="248920" marR="4136390" indent="-91440">
              <a:lnSpc>
                <a:spcPct val="135400"/>
              </a:lnSpc>
              <a:buChar char="-"/>
              <a:tabLst>
                <a:tab pos="249554" algn="l"/>
              </a:tabLst>
            </a:pP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name: Mike  </a:t>
            </a:r>
          </a:p>
          <a:p>
            <a:pPr marL="361950" marR="4136390">
              <a:lnSpc>
                <a:spcPct val="135400"/>
              </a:lnSpc>
              <a:tabLst>
                <a:tab pos="249238" algn="l"/>
              </a:tabLst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color:</a:t>
            </a:r>
            <a:r>
              <a:rPr lang="en-US" altLang="ko-KR" spc="-17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white  </a:t>
            </a:r>
          </a:p>
          <a:p>
            <a:pPr marL="361950" marR="4136390">
              <a:lnSpc>
                <a:spcPct val="135400"/>
              </a:lnSpc>
              <a:tabLst>
                <a:tab pos="249238" algn="l"/>
              </a:tabLst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age: 8  </a:t>
            </a:r>
          </a:p>
          <a:p>
            <a:pPr marL="361950" marR="4136390">
              <a:lnSpc>
                <a:spcPct val="135400"/>
              </a:lnSpc>
              <a:tabLst>
                <a:tab pos="249238" algn="l"/>
              </a:tabLst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favorites: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846138" marR="4136390">
              <a:lnSpc>
                <a:spcPct val="135400"/>
              </a:lnSpc>
              <a:tabLst>
                <a:tab pos="249238" algn="l"/>
              </a:tabLst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-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Orange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846138" marR="4136390">
              <a:lnSpc>
                <a:spcPct val="135400"/>
              </a:lnSpc>
              <a:tabLst>
                <a:tab pos="249238" algn="l"/>
              </a:tabLst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-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Candy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248920" marR="4136390" indent="-91440">
              <a:lnSpc>
                <a:spcPct val="135400"/>
              </a:lnSpc>
              <a:buChar char="-"/>
              <a:tabLst>
                <a:tab pos="249554" algn="l"/>
              </a:tabLst>
            </a:pP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name: Kuro  </a:t>
            </a:r>
          </a:p>
          <a:p>
            <a:pPr marL="361950" marR="4136390">
              <a:lnSpc>
                <a:spcPct val="135400"/>
              </a:lnSpc>
              <a:tabLst>
                <a:tab pos="249238" algn="l"/>
              </a:tabLst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color:</a:t>
            </a:r>
            <a:r>
              <a:rPr lang="en-US" altLang="ko-KR" spc="-17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black  </a:t>
            </a:r>
          </a:p>
          <a:p>
            <a:pPr marL="361950" marR="4136390">
              <a:lnSpc>
                <a:spcPct val="135400"/>
              </a:lnSpc>
              <a:tabLst>
                <a:tab pos="249238" algn="l"/>
              </a:tabLst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age: 3  </a:t>
            </a:r>
          </a:p>
          <a:p>
            <a:pPr marL="361950" marR="4136390">
              <a:lnSpc>
                <a:spcPct val="135400"/>
              </a:lnSpc>
              <a:tabLst>
                <a:tab pos="249238" algn="l"/>
              </a:tabLst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favorites: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846138" marR="4136390">
              <a:lnSpc>
                <a:spcPct val="135400"/>
              </a:lnSpc>
              <a:tabLst>
                <a:tab pos="249238" algn="l"/>
              </a:tabLst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-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Banana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846138" marR="4136390">
              <a:lnSpc>
                <a:spcPct val="135400"/>
              </a:lnSpc>
              <a:tabLst>
                <a:tab pos="249238" algn="l"/>
              </a:tabLst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-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Mango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1217748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xmlns="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5075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텍스트 데이터와 바이너리 데이터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“</a:t>
            </a:r>
            <a:r>
              <a:rPr lang="ko-KR" altLang="en-US" dirty="0">
                <a:latin typeface="+mn-ea"/>
                <a:cs typeface="Arial Unicode MS"/>
              </a:rPr>
              <a:t>텍스트 </a:t>
            </a:r>
            <a:r>
              <a:rPr lang="ko-KR" altLang="en-US" dirty="0" err="1">
                <a:latin typeface="+mn-ea"/>
                <a:cs typeface="Arial Unicode MS"/>
              </a:rPr>
              <a:t>데이터”는</a:t>
            </a:r>
            <a:r>
              <a:rPr lang="ko-KR" altLang="en-US" dirty="0">
                <a:latin typeface="+mn-ea"/>
                <a:cs typeface="Arial Unicode MS"/>
              </a:rPr>
              <a:t> 일반적으로 텍스트 에디터로 편집할 수 있는 데이터 포맷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일반적인 자연 언어</a:t>
            </a:r>
            <a:r>
              <a:rPr lang="en-US" altLang="ko-KR" dirty="0">
                <a:latin typeface="+mn-ea"/>
                <a:cs typeface="Arial Unicode MS"/>
              </a:rPr>
              <a:t>(</a:t>
            </a:r>
            <a:r>
              <a:rPr lang="ko-KR" altLang="en-US" dirty="0">
                <a:latin typeface="+mn-ea"/>
                <a:cs typeface="Arial Unicode MS"/>
              </a:rPr>
              <a:t>한국어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영어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일본어 등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  <a:r>
              <a:rPr lang="ko-KR" altLang="en-US" dirty="0">
                <a:latin typeface="+mn-ea"/>
                <a:cs typeface="Arial Unicode MS"/>
              </a:rPr>
              <a:t>와 숫자 등으로 구성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특수하게 </a:t>
            </a:r>
            <a:r>
              <a:rPr lang="ko-KR" altLang="en-US" dirty="0" err="1">
                <a:latin typeface="+mn-ea"/>
                <a:cs typeface="Arial Unicode MS"/>
              </a:rPr>
              <a:t>줄바꿈과</a:t>
            </a:r>
            <a:r>
              <a:rPr lang="ko-KR" altLang="en-US" dirty="0">
                <a:latin typeface="+mn-ea"/>
                <a:cs typeface="Arial Unicode MS"/>
              </a:rPr>
              <a:t> 탭 등의 제어 문자도 포함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프로그래밍 언어의 소스코드도 텍스트 데이터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XML/JSON/YAML/CSV......</a:t>
            </a:r>
            <a:r>
              <a:rPr lang="ko-KR" altLang="en-US" dirty="0" err="1">
                <a:latin typeface="+mn-ea"/>
                <a:cs typeface="Arial Unicode MS"/>
              </a:rPr>
              <a:t>처럼</a:t>
            </a:r>
            <a:r>
              <a:rPr lang="ko-KR" altLang="en-US" dirty="0">
                <a:latin typeface="+mn-ea"/>
                <a:cs typeface="Arial Unicode MS"/>
              </a:rPr>
              <a:t> 웹에서 주로 사용되는 데이터 포맷은 텍스트 데이터 기반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“텍스트 데이터” 외의 데이터는 “바이너리 데이터”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바이너리 데이터는 문자와 상관 없이 데이터를 사용할 수 있는 데이터 영역을 활용하는  데이터 형식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135" dirty="0">
                <a:solidFill>
                  <a:srgbClr val="231F20"/>
                </a:solidFill>
                <a:latin typeface="Arial Unicode MS"/>
                <a:cs typeface="Arial Unicode MS"/>
              </a:rPr>
              <a:t>바이너리 데이터는 일반적인 </a:t>
            </a:r>
            <a:r>
              <a:rPr lang="ko-KR" altLang="en-US" spc="-130" dirty="0">
                <a:solidFill>
                  <a:srgbClr val="231F20"/>
                </a:solidFill>
                <a:latin typeface="Arial Unicode MS"/>
                <a:cs typeface="Arial Unicode MS"/>
              </a:rPr>
              <a:t>텍스트 </a:t>
            </a:r>
            <a:r>
              <a:rPr lang="ko-KR" altLang="en-US" spc="-140" dirty="0">
                <a:solidFill>
                  <a:srgbClr val="231F20"/>
                </a:solidFill>
                <a:latin typeface="Arial Unicode MS"/>
                <a:cs typeface="Arial Unicode MS"/>
              </a:rPr>
              <a:t>에디터로는 </a:t>
            </a:r>
            <a:r>
              <a:rPr lang="ko-KR" altLang="en-US" spc="-90" dirty="0">
                <a:solidFill>
                  <a:srgbClr val="231F20"/>
                </a:solidFill>
                <a:latin typeface="Arial Unicode MS"/>
                <a:cs typeface="Arial Unicode MS"/>
              </a:rPr>
              <a:t>열 </a:t>
            </a:r>
            <a:r>
              <a:rPr lang="ko-KR" altLang="en-US" spc="-100" dirty="0">
                <a:solidFill>
                  <a:srgbClr val="231F20"/>
                </a:solidFill>
                <a:latin typeface="Arial Unicode MS"/>
                <a:cs typeface="Arial Unicode MS"/>
              </a:rPr>
              <a:t>수 없음</a:t>
            </a:r>
            <a:endParaRPr lang="en-US" altLang="ko-KR" spc="-100" dirty="0">
              <a:solidFill>
                <a:srgbClr val="231F20"/>
              </a:solidFill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130" dirty="0">
                <a:solidFill>
                  <a:srgbClr val="231F20"/>
                </a:solidFill>
                <a:latin typeface="Arial Unicode MS"/>
                <a:cs typeface="Arial Unicode MS"/>
              </a:rPr>
              <a:t>사람이 </a:t>
            </a:r>
            <a:r>
              <a:rPr lang="ko-KR" altLang="en-US" spc="-140" dirty="0">
                <a:solidFill>
                  <a:srgbClr val="231F20"/>
                </a:solidFill>
                <a:latin typeface="Arial Unicode MS"/>
                <a:cs typeface="Arial Unicode MS"/>
              </a:rPr>
              <a:t>시각적으로  </a:t>
            </a:r>
            <a:r>
              <a:rPr lang="ko-KR" altLang="en-US" spc="-135" dirty="0">
                <a:solidFill>
                  <a:srgbClr val="231F20"/>
                </a:solidFill>
                <a:latin typeface="Arial Unicode MS"/>
                <a:cs typeface="Arial Unicode MS"/>
              </a:rPr>
              <a:t>확인해도  </a:t>
            </a:r>
            <a:r>
              <a:rPr lang="ko-KR" altLang="en-US" spc="-130" dirty="0">
                <a:solidFill>
                  <a:srgbClr val="231F20"/>
                </a:solidFill>
                <a:latin typeface="Arial Unicode MS"/>
                <a:cs typeface="Arial Unicode MS"/>
              </a:rPr>
              <a:t>의미를 </a:t>
            </a:r>
            <a:r>
              <a:rPr lang="ko-KR" altLang="en-US" spc="20" dirty="0">
                <a:solidFill>
                  <a:srgbClr val="231F20"/>
                </a:solidFill>
                <a:latin typeface="Arial Unicode MS"/>
                <a:cs typeface="Arial Unicode MS"/>
              </a:rPr>
              <a:t>알 수 </a:t>
            </a:r>
            <a:r>
              <a:rPr lang="ko-KR" altLang="en-US" spc="-120" dirty="0">
                <a:solidFill>
                  <a:srgbClr val="231F20"/>
                </a:solidFill>
                <a:latin typeface="Arial Unicode MS"/>
                <a:cs typeface="Arial Unicode MS"/>
              </a:rPr>
              <a:t>없는 </a:t>
            </a:r>
            <a:r>
              <a:rPr lang="ko-KR" altLang="en-US" spc="-135" dirty="0">
                <a:solidFill>
                  <a:srgbClr val="231F20"/>
                </a:solidFill>
                <a:latin typeface="Arial Unicode MS"/>
                <a:cs typeface="Arial Unicode MS"/>
              </a:rPr>
              <a:t>문자열로 </a:t>
            </a:r>
            <a:r>
              <a:rPr lang="ko-KR" altLang="en-US" spc="-100" dirty="0">
                <a:solidFill>
                  <a:srgbClr val="231F20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120" dirty="0">
                <a:solidFill>
                  <a:srgbClr val="231F20"/>
                </a:solidFill>
                <a:latin typeface="Arial Unicode MS"/>
                <a:cs typeface="Arial Unicode MS"/>
              </a:rPr>
              <a:t>표현</a:t>
            </a:r>
            <a:endParaRPr lang="ko-KR" altLang="en-US" dirty="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831475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xmlns="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5769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130" dirty="0" err="1">
                <a:solidFill>
                  <a:srgbClr val="231F20"/>
                </a:solidFill>
                <a:latin typeface="Arial Unicode MS"/>
                <a:cs typeface="Arial Unicode MS"/>
              </a:rPr>
              <a:t>플로우</a:t>
            </a:r>
            <a:r>
              <a:rPr lang="ko-KR" altLang="en-US" spc="-130" dirty="0">
                <a:solidFill>
                  <a:srgbClr val="231F20"/>
                </a:solidFill>
                <a:latin typeface="Arial Unicode MS"/>
                <a:cs typeface="Arial Unicode MS"/>
              </a:rPr>
              <a:t> 스타일을 이용하면 배열을 </a:t>
            </a:r>
            <a:r>
              <a:rPr lang="en-US" altLang="ko-KR" spc="-130" dirty="0">
                <a:solidFill>
                  <a:srgbClr val="231F20"/>
                </a:solidFill>
                <a:latin typeface="Arial Unicode MS"/>
                <a:cs typeface="Arial Unicode MS"/>
              </a:rPr>
              <a:t>[n1, n2, n3]</a:t>
            </a:r>
            <a:r>
              <a:rPr lang="ko-KR" altLang="en-US" spc="-130" dirty="0">
                <a:solidFill>
                  <a:srgbClr val="231F20"/>
                </a:solidFill>
                <a:latin typeface="Arial Unicode MS"/>
                <a:cs typeface="Arial Unicode MS"/>
              </a:rPr>
              <a:t>로 표현 가능</a:t>
            </a:r>
            <a:endParaRPr lang="en-US" altLang="ko-KR" spc="-130" dirty="0">
              <a:solidFill>
                <a:srgbClr val="231F20"/>
              </a:solidFill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130" dirty="0">
                <a:solidFill>
                  <a:srgbClr val="231F20"/>
                </a:solidFill>
                <a:latin typeface="Arial Unicode MS"/>
                <a:cs typeface="Arial Unicode MS"/>
              </a:rPr>
              <a:t>해시를 </a:t>
            </a:r>
            <a:r>
              <a:rPr lang="en-US" altLang="ko-KR" spc="-130" dirty="0">
                <a:solidFill>
                  <a:srgbClr val="231F20"/>
                </a:solidFill>
                <a:latin typeface="Arial Unicode MS"/>
                <a:cs typeface="Arial Unicode MS"/>
              </a:rPr>
              <a:t>{ key1: value1, key2: value 2 … }</a:t>
            </a:r>
            <a:r>
              <a:rPr lang="ko-KR" altLang="en-US" spc="-130" dirty="0">
                <a:solidFill>
                  <a:srgbClr val="231F20"/>
                </a:solidFill>
                <a:latin typeface="Arial Unicode MS"/>
                <a:cs typeface="Arial Unicode MS"/>
              </a:rPr>
              <a:t>로 표현 가능</a:t>
            </a:r>
            <a:endParaRPr lang="en-US" altLang="ko-KR" spc="-130" dirty="0">
              <a:solidFill>
                <a:srgbClr val="231F20"/>
              </a:solidFill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130" dirty="0">
                <a:solidFill>
                  <a:srgbClr val="231F20"/>
                </a:solidFill>
                <a:latin typeface="Arial Unicode MS"/>
                <a:cs typeface="Arial Unicode MS"/>
              </a:rPr>
              <a:t>쉼표</a:t>
            </a:r>
            <a:r>
              <a:rPr lang="en-US" altLang="ko-KR" spc="-130" dirty="0">
                <a:solidFill>
                  <a:srgbClr val="231F20"/>
                </a:solidFill>
                <a:latin typeface="Arial Unicode MS"/>
                <a:cs typeface="Arial Unicode MS"/>
              </a:rPr>
              <a:t>(,)</a:t>
            </a:r>
            <a:r>
              <a:rPr lang="ko-KR" altLang="en-US" spc="-130" dirty="0">
                <a:solidFill>
                  <a:srgbClr val="231F20"/>
                </a:solidFill>
                <a:latin typeface="Arial Unicode MS"/>
                <a:cs typeface="Arial Unicode MS"/>
              </a:rPr>
              <a:t>와 콜론</a:t>
            </a:r>
            <a:r>
              <a:rPr lang="en-US" altLang="ko-KR" spc="-130" dirty="0">
                <a:solidFill>
                  <a:srgbClr val="231F20"/>
                </a:solidFill>
                <a:latin typeface="Arial Unicode MS"/>
                <a:cs typeface="Arial Unicode MS"/>
              </a:rPr>
              <a:t>(:) </a:t>
            </a:r>
            <a:r>
              <a:rPr lang="ko-KR" altLang="en-US" spc="-130" dirty="0">
                <a:solidFill>
                  <a:srgbClr val="231F20"/>
                </a:solidFill>
                <a:latin typeface="Arial Unicode MS"/>
                <a:cs typeface="Arial Unicode MS"/>
              </a:rPr>
              <a:t>위에는 반드시 공백이 있어야 함</a:t>
            </a:r>
            <a:endParaRPr lang="en-US" altLang="ko-KR" spc="-130" dirty="0">
              <a:solidFill>
                <a:srgbClr val="231F20"/>
              </a:solidFill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30" dirty="0">
              <a:solidFill>
                <a:srgbClr val="231F20"/>
              </a:solidFill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30" dirty="0">
              <a:solidFill>
                <a:srgbClr val="231F20"/>
              </a:solidFill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30" dirty="0">
              <a:solidFill>
                <a:srgbClr val="231F20"/>
              </a:solidFill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30" dirty="0">
              <a:solidFill>
                <a:srgbClr val="231F20"/>
              </a:solidFill>
              <a:latin typeface="Arial Unicode MS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spc="-130" dirty="0">
              <a:solidFill>
                <a:srgbClr val="231F20"/>
              </a:solidFill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130" dirty="0">
                <a:solidFill>
                  <a:srgbClr val="231F20"/>
                </a:solidFill>
                <a:latin typeface="Arial Unicode MS"/>
                <a:cs typeface="Arial Unicode MS"/>
              </a:rPr>
              <a:t>주석은 “</a:t>
            </a:r>
            <a:r>
              <a:rPr lang="en-US" altLang="ko-KR" spc="-130" dirty="0">
                <a:solidFill>
                  <a:srgbClr val="231F20"/>
                </a:solidFill>
                <a:latin typeface="Arial Unicode MS"/>
                <a:cs typeface="Arial Unicode MS"/>
              </a:rPr>
              <a:t>#”</a:t>
            </a:r>
            <a:r>
              <a:rPr lang="ko-KR" altLang="en-US" spc="-130" dirty="0" err="1">
                <a:solidFill>
                  <a:srgbClr val="231F20"/>
                </a:solidFill>
                <a:latin typeface="Arial Unicode MS"/>
                <a:cs typeface="Arial Unicode MS"/>
              </a:rPr>
              <a:t>으로</a:t>
            </a:r>
            <a:r>
              <a:rPr lang="ko-KR" altLang="en-US" spc="-130" dirty="0">
                <a:solidFill>
                  <a:srgbClr val="231F20"/>
                </a:solidFill>
                <a:latin typeface="Arial Unicode MS"/>
                <a:cs typeface="Arial Unicode MS"/>
              </a:rPr>
              <a:t>  시작</a:t>
            </a:r>
            <a:endParaRPr lang="en-US" altLang="ko-KR" spc="-130" dirty="0">
              <a:solidFill>
                <a:srgbClr val="231F20"/>
              </a:solidFill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30" dirty="0">
              <a:solidFill>
                <a:srgbClr val="231F20"/>
              </a:solidFill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30" dirty="0">
              <a:solidFill>
                <a:srgbClr val="231F20"/>
              </a:solidFill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30" dirty="0">
              <a:solidFill>
                <a:srgbClr val="231F20"/>
              </a:solidFill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30" dirty="0">
              <a:solidFill>
                <a:srgbClr val="231F20"/>
              </a:solidFill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130" dirty="0">
                <a:solidFill>
                  <a:srgbClr val="231F20"/>
                </a:solidFill>
                <a:latin typeface="Arial Unicode MS"/>
                <a:cs typeface="Arial Unicode MS"/>
              </a:rPr>
              <a:t>여러 줄 문자열</a:t>
            </a:r>
            <a:endParaRPr lang="en-US" altLang="ko-KR" spc="-130" dirty="0">
              <a:solidFill>
                <a:srgbClr val="231F20"/>
              </a:solidFill>
              <a:latin typeface="Arial Unicode MS"/>
              <a:cs typeface="Arial Unicode MS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xmlns="" id="{372B0349-3DE9-AD40-8884-46ACD30C4222}"/>
              </a:ext>
            </a:extLst>
          </p:cNvPr>
          <p:cNvSpPr txBox="1"/>
          <p:nvPr/>
        </p:nvSpPr>
        <p:spPr>
          <a:xfrm>
            <a:off x="229812" y="1489075"/>
            <a:ext cx="9601201" cy="18543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248920" indent="-91440">
              <a:spcBef>
                <a:spcPts val="680"/>
              </a:spcBef>
              <a:buChar char="-"/>
              <a:tabLst>
                <a:tab pos="249554" algn="l"/>
              </a:tabLst>
            </a:pP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name:</a:t>
            </a:r>
            <a:r>
              <a:rPr lang="en-US" altLang="ko-KR" spc="-1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Taro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248920">
              <a:spcBef>
                <a:spcPts val="340"/>
              </a:spcBef>
            </a:pP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favorites: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["Banana",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"Miso</a:t>
            </a:r>
            <a:r>
              <a:rPr lang="en-US" altLang="ko-KR" spc="-22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soup"]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248920" indent="-91440">
              <a:spcBef>
                <a:spcPts val="340"/>
              </a:spcBef>
              <a:buChar char="-"/>
              <a:tabLst>
                <a:tab pos="249554" algn="l"/>
              </a:tabLst>
            </a:pP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name:</a:t>
            </a:r>
            <a:r>
              <a:rPr lang="en-US" altLang="ko-KR" spc="-1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Mike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248920">
              <a:spcBef>
                <a:spcPts val="340"/>
              </a:spcBef>
            </a:pP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favorites: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["Orange",</a:t>
            </a:r>
            <a:r>
              <a:rPr lang="en-US" altLang="ko-KR" spc="-229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"Candy"]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248920" indent="-91440">
              <a:spcBef>
                <a:spcPts val="340"/>
              </a:spcBef>
              <a:buChar char="-"/>
              <a:tabLst>
                <a:tab pos="249554" algn="l"/>
              </a:tabLst>
            </a:pP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name:</a:t>
            </a:r>
            <a:r>
              <a:rPr lang="en-US" altLang="ko-KR" spc="-1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Kuro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248920">
              <a:spcBef>
                <a:spcPts val="340"/>
              </a:spcBef>
            </a:pP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favorites: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["Banana",</a:t>
            </a:r>
            <a:r>
              <a:rPr lang="en-US" altLang="ko-KR" spc="-229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"Mango"]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xmlns="" id="{6C9ABB34-AA13-C645-B0AE-0AA2ED98C20F}"/>
              </a:ext>
            </a:extLst>
          </p:cNvPr>
          <p:cNvSpPr txBox="1"/>
          <p:nvPr/>
        </p:nvSpPr>
        <p:spPr>
          <a:xfrm>
            <a:off x="229811" y="3982195"/>
            <a:ext cx="9601201" cy="12234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YAML</a:t>
            </a:r>
            <a:r>
              <a:rPr lang="ko-KR" altLang="en-US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에는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주석을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사용할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수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있습니다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.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15748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따뜻한 지역의</a:t>
            </a:r>
            <a:r>
              <a:rPr lang="ko-KR" altLang="en-US" spc="-2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과일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...!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248920" indent="-91440">
              <a:spcBef>
                <a:spcPts val="340"/>
              </a:spcBef>
              <a:buChar char="-"/>
              <a:tabLst>
                <a:tab pos="249554" algn="l"/>
              </a:tabLst>
            </a:pP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Banana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248920" indent="-91440">
              <a:spcBef>
                <a:spcPts val="340"/>
              </a:spcBef>
              <a:buChar char="-"/>
              <a:tabLst>
                <a:tab pos="249554" algn="l"/>
              </a:tabLst>
            </a:pP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Mango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xmlns="" id="{8E12B4EF-19DF-B942-B8BC-77F1DFACFF67}"/>
              </a:ext>
            </a:extLst>
          </p:cNvPr>
          <p:cNvSpPr txBox="1"/>
          <p:nvPr/>
        </p:nvSpPr>
        <p:spPr>
          <a:xfrm>
            <a:off x="233362" y="6061075"/>
            <a:ext cx="9601201" cy="1377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>
              <a:spcBef>
                <a:spcPts val="68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multi-line:</a:t>
            </a:r>
            <a:r>
              <a:rPr lang="en-US" altLang="ko-KR" spc="-16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|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495300">
              <a:spcBef>
                <a:spcPts val="68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 like</a:t>
            </a:r>
            <a:r>
              <a:rPr lang="en-US" altLang="ko-KR" spc="-1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Banana.  </a:t>
            </a:r>
          </a:p>
          <a:p>
            <a:pPr marL="495300">
              <a:spcBef>
                <a:spcPts val="68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 like Mango.  </a:t>
            </a:r>
          </a:p>
          <a:p>
            <a:pPr marL="495300">
              <a:spcBef>
                <a:spcPts val="68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 like</a:t>
            </a:r>
            <a:r>
              <a:rPr lang="en-US" altLang="ko-KR" spc="-1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Orange.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2267891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xmlns="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1197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130" dirty="0">
                <a:solidFill>
                  <a:srgbClr val="231F20"/>
                </a:solidFill>
                <a:latin typeface="Arial Unicode MS"/>
                <a:cs typeface="Arial Unicode MS"/>
              </a:rPr>
              <a:t>앵커와 별칭</a:t>
            </a:r>
            <a:r>
              <a:rPr lang="en-US" altLang="ko-KR" spc="-130" dirty="0">
                <a:solidFill>
                  <a:srgbClr val="231F20"/>
                </a:solidFill>
                <a:latin typeface="Arial Unicode MS"/>
                <a:cs typeface="Arial Unicode MS"/>
              </a:rPr>
              <a:t>(Alias) </a:t>
            </a:r>
            <a:r>
              <a:rPr lang="ko-KR" altLang="en-US" spc="-130" dirty="0">
                <a:solidFill>
                  <a:srgbClr val="231F20"/>
                </a:solidFill>
                <a:latin typeface="Arial Unicode MS"/>
                <a:cs typeface="Arial Unicode MS"/>
              </a:rPr>
              <a:t>기능</a:t>
            </a:r>
            <a:endParaRPr lang="en-US" altLang="ko-KR" spc="-130" dirty="0">
              <a:solidFill>
                <a:srgbClr val="231F20"/>
              </a:solidFill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spc="-130" dirty="0">
                <a:solidFill>
                  <a:srgbClr val="231F20"/>
                </a:solidFill>
                <a:latin typeface="Arial Unicode MS"/>
                <a:cs typeface="Arial Unicode MS"/>
              </a:rPr>
              <a:t>“&amp;&lt;</a:t>
            </a:r>
            <a:r>
              <a:rPr lang="ko-KR" altLang="en-US" spc="-130" dirty="0">
                <a:solidFill>
                  <a:srgbClr val="231F20"/>
                </a:solidFill>
                <a:latin typeface="Arial Unicode MS"/>
                <a:cs typeface="Arial Unicode MS"/>
              </a:rPr>
              <a:t>이름</a:t>
            </a:r>
            <a:r>
              <a:rPr lang="en-US" altLang="ko-KR" spc="-130" dirty="0">
                <a:solidFill>
                  <a:srgbClr val="231F20"/>
                </a:solidFill>
                <a:latin typeface="Arial Unicode MS"/>
                <a:cs typeface="Arial Unicode MS"/>
              </a:rPr>
              <a:t>&gt;” </a:t>
            </a:r>
            <a:r>
              <a:rPr lang="ko-KR" altLang="en-US" spc="-130" dirty="0">
                <a:solidFill>
                  <a:srgbClr val="231F20"/>
                </a:solidFill>
                <a:latin typeface="Arial Unicode MS"/>
                <a:cs typeface="Arial Unicode MS"/>
              </a:rPr>
              <a:t>형태로 변수를 선언하고</a:t>
            </a:r>
            <a:r>
              <a:rPr lang="en-US" altLang="ko-KR" spc="-130" dirty="0">
                <a:solidFill>
                  <a:srgbClr val="231F20"/>
                </a:solidFill>
                <a:latin typeface="Arial Unicode MS"/>
                <a:cs typeface="Arial Unicode MS"/>
              </a:rPr>
              <a:t>, “*&lt;</a:t>
            </a:r>
            <a:r>
              <a:rPr lang="ko-KR" altLang="en-US" spc="-130" dirty="0">
                <a:solidFill>
                  <a:srgbClr val="231F20"/>
                </a:solidFill>
                <a:latin typeface="Arial Unicode MS"/>
                <a:cs typeface="Arial Unicode MS"/>
              </a:rPr>
              <a:t>이름</a:t>
            </a:r>
            <a:r>
              <a:rPr lang="en-US" altLang="ko-KR" spc="-130" dirty="0">
                <a:solidFill>
                  <a:srgbClr val="231F20"/>
                </a:solidFill>
                <a:latin typeface="Arial Unicode MS"/>
                <a:cs typeface="Arial Unicode MS"/>
              </a:rPr>
              <a:t>&gt;” </a:t>
            </a:r>
            <a:r>
              <a:rPr lang="ko-KR" altLang="en-US" spc="-130" dirty="0">
                <a:solidFill>
                  <a:srgbClr val="231F20"/>
                </a:solidFill>
                <a:latin typeface="Arial Unicode MS"/>
                <a:cs typeface="Arial Unicode MS"/>
              </a:rPr>
              <a:t>형태로 참조</a:t>
            </a:r>
            <a:endParaRPr lang="en-US" altLang="ko-KR" spc="-130" dirty="0">
              <a:solidFill>
                <a:srgbClr val="231F20"/>
              </a:solidFill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130" dirty="0">
                <a:solidFill>
                  <a:srgbClr val="231F20"/>
                </a:solidFill>
                <a:latin typeface="Arial Unicode MS"/>
                <a:cs typeface="Arial Unicode MS"/>
              </a:rPr>
              <a:t>“</a:t>
            </a:r>
            <a:r>
              <a:rPr lang="en-US" altLang="ko-KR" spc="-130" dirty="0">
                <a:solidFill>
                  <a:srgbClr val="231F20"/>
                </a:solidFill>
                <a:latin typeface="Arial Unicode MS"/>
                <a:cs typeface="Arial Unicode MS"/>
              </a:rPr>
              <a:t>&amp;&lt;</a:t>
            </a:r>
            <a:r>
              <a:rPr lang="ko-KR" altLang="en-US" spc="-130" dirty="0">
                <a:solidFill>
                  <a:srgbClr val="231F20"/>
                </a:solidFill>
                <a:latin typeface="Arial Unicode MS"/>
                <a:cs typeface="Arial Unicode MS"/>
              </a:rPr>
              <a:t>이름</a:t>
            </a:r>
            <a:r>
              <a:rPr lang="en-US" altLang="ko-KR" spc="-130" dirty="0">
                <a:solidFill>
                  <a:srgbClr val="231F20"/>
                </a:solidFill>
                <a:latin typeface="Arial Unicode MS"/>
                <a:cs typeface="Arial Unicode MS"/>
              </a:rPr>
              <a:t>&gt;”</a:t>
            </a:r>
            <a:r>
              <a:rPr lang="ko-KR" altLang="en-US" spc="-130" dirty="0">
                <a:solidFill>
                  <a:srgbClr val="231F20"/>
                </a:solidFill>
                <a:latin typeface="Arial Unicode MS"/>
                <a:cs typeface="Arial Unicode MS"/>
              </a:rPr>
              <a:t>을 </a:t>
            </a:r>
            <a:r>
              <a:rPr lang="ko-KR" altLang="en-US" spc="-130" dirty="0" err="1">
                <a:solidFill>
                  <a:srgbClr val="231F20"/>
                </a:solidFill>
                <a:latin typeface="Arial Unicode MS"/>
                <a:cs typeface="Arial Unicode MS"/>
              </a:rPr>
              <a:t>앵커라고</a:t>
            </a:r>
            <a:r>
              <a:rPr lang="ko-KR" altLang="en-US" spc="-130" dirty="0">
                <a:solidFill>
                  <a:srgbClr val="231F20"/>
                </a:solidFill>
                <a:latin typeface="Arial Unicode MS"/>
                <a:cs typeface="Arial Unicode MS"/>
              </a:rPr>
              <a:t>  부르고</a:t>
            </a:r>
            <a:r>
              <a:rPr lang="en-US" altLang="ko-KR" spc="-130" dirty="0">
                <a:solidFill>
                  <a:srgbClr val="231F20"/>
                </a:solidFill>
                <a:latin typeface="Arial Unicode MS"/>
                <a:cs typeface="Arial Unicode MS"/>
              </a:rPr>
              <a:t>, “*&lt;</a:t>
            </a:r>
            <a:r>
              <a:rPr lang="ko-KR" altLang="en-US" spc="-130" dirty="0">
                <a:solidFill>
                  <a:srgbClr val="231F20"/>
                </a:solidFill>
                <a:latin typeface="Arial Unicode MS"/>
                <a:cs typeface="Arial Unicode MS"/>
              </a:rPr>
              <a:t>이름</a:t>
            </a:r>
            <a:r>
              <a:rPr lang="en-US" altLang="ko-KR" spc="-130" dirty="0">
                <a:solidFill>
                  <a:srgbClr val="231F20"/>
                </a:solidFill>
                <a:latin typeface="Arial Unicode MS"/>
                <a:cs typeface="Arial Unicode MS"/>
              </a:rPr>
              <a:t>&gt;”</a:t>
            </a:r>
            <a:r>
              <a:rPr lang="ko-KR" altLang="en-US" spc="-130" dirty="0">
                <a:solidFill>
                  <a:srgbClr val="231F20"/>
                </a:solidFill>
                <a:latin typeface="Arial Unicode MS"/>
                <a:cs typeface="Arial Unicode MS"/>
              </a:rPr>
              <a:t>을 별칭이라고 부름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xmlns="" id="{372B0349-3DE9-AD40-8884-46ACD30C4222}"/>
              </a:ext>
            </a:extLst>
          </p:cNvPr>
          <p:cNvSpPr txBox="1"/>
          <p:nvPr/>
        </p:nvSpPr>
        <p:spPr>
          <a:xfrm>
            <a:off x="229812" y="1539721"/>
            <a:ext cx="9601201" cy="51755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 marR="396176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색을</a:t>
            </a:r>
            <a:r>
              <a:rPr lang="ko-KR" altLang="en-US" spc="-26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정의합니다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.  </a:t>
            </a:r>
          </a:p>
          <a:p>
            <a:pPr marL="157480" marR="3961765">
              <a:lnSpc>
                <a:spcPct val="1354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color_define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: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4953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-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&amp;color1</a:t>
            </a:r>
            <a:r>
              <a:rPr lang="en-US" altLang="ko-KR" spc="-1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"#FF0000"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4953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-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&amp;color2</a:t>
            </a:r>
            <a:r>
              <a:rPr lang="en-US" altLang="ko-KR" spc="-1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"#00FF00"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4953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-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&amp;color3</a:t>
            </a:r>
            <a:r>
              <a:rPr lang="en-US" altLang="ko-KR" spc="-1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"#00FFFF"</a:t>
            </a:r>
          </a:p>
          <a:p>
            <a:pPr marL="248920">
              <a:spcBef>
                <a:spcPts val="340"/>
              </a:spcBef>
            </a:pPr>
            <a:endParaRPr lang="en-US" altLang="ko-KR" sz="3200" dirty="0">
              <a:latin typeface="Times New Roman"/>
              <a:cs typeface="Times New Roman"/>
            </a:endParaRPr>
          </a:p>
          <a:p>
            <a:pPr marL="157480" marR="421576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 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색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설정  </a:t>
            </a:r>
            <a:endParaRPr lang="en-US" altLang="ko-KR" spc="-4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57480" marR="4215765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frame</a:t>
            </a:r>
            <a:r>
              <a:rPr lang="en-US" altLang="ko-KR" spc="-4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_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color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: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495300" marR="421576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title:</a:t>
            </a:r>
            <a:r>
              <a:rPr lang="en-US" altLang="ko-KR" spc="-15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*color1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</a:p>
          <a:p>
            <a:pPr marL="495300" marR="421576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logo:</a:t>
            </a:r>
            <a:r>
              <a:rPr lang="en-US" altLang="ko-KR" spc="-15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*color2</a:t>
            </a:r>
            <a:endParaRPr lang="en-US" altLang="ko-KR" sz="3200" dirty="0">
              <a:latin typeface="Times New Roman"/>
              <a:cs typeface="Times New Roman"/>
            </a:endParaRPr>
          </a:p>
          <a:p>
            <a:pPr marL="157480" marR="4215765">
              <a:lnSpc>
                <a:spcPct val="135400"/>
              </a:lnSpc>
            </a:pPr>
            <a:endParaRPr lang="en-US" altLang="ko-KR" spc="-5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57480" marR="4215765">
              <a:lnSpc>
                <a:spcPct val="1354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article_color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:  </a:t>
            </a:r>
          </a:p>
          <a:p>
            <a:pPr marL="495300" marR="421576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title:</a:t>
            </a:r>
            <a:r>
              <a:rPr lang="en-US" altLang="ko-KR" spc="-15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*color2  </a:t>
            </a:r>
          </a:p>
          <a:p>
            <a:pPr marL="495300" marR="421576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back:</a:t>
            </a:r>
            <a:r>
              <a:rPr lang="en-US" altLang="ko-KR" spc="-15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*color3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25185016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753599" cy="723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/>
            <a:r>
              <a:rPr lang="en-US" altLang="ko-KR" spc="15" dirty="0">
                <a:solidFill>
                  <a:srgbClr val="58595B"/>
                </a:solidFill>
                <a:latin typeface="Arial Unicode MS"/>
                <a:cs typeface="Arial Unicode MS"/>
              </a:rPr>
              <a:t>file:</a:t>
            </a:r>
            <a:r>
              <a:rPr lang="en-US" altLang="ko-KR" spc="35" dirty="0">
                <a:solidFill>
                  <a:srgbClr val="58595B"/>
                </a:solidFill>
                <a:latin typeface="Arial Unicode MS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Arial Unicode MS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Arial Unicode MS"/>
                <a:cs typeface="Arial Unicode MS"/>
              </a:rPr>
              <a:t>/ch3/</a:t>
            </a:r>
            <a:r>
              <a:rPr lang="en-US" altLang="ko-KR" spc="10" dirty="0" err="1">
                <a:solidFill>
                  <a:srgbClr val="58595B"/>
                </a:solidFill>
                <a:latin typeface="Arial Unicode MS"/>
                <a:cs typeface="Arial Unicode MS"/>
              </a:rPr>
              <a:t>yaml-alias.py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11113">
              <a:spcBef>
                <a:spcPts val="25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11113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yaml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1113">
              <a:spcBef>
                <a:spcPts val="35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11113" marR="34963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114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문자열로</a:t>
            </a:r>
            <a:r>
              <a:rPr lang="ko-KR" altLang="en-US" spc="-114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YAML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을</a:t>
            </a:r>
            <a:r>
              <a:rPr lang="ko-KR" altLang="en-US" spc="-114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정의합니다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.  </a:t>
            </a:r>
          </a:p>
          <a:p>
            <a:pPr marL="11113" marR="3496310">
              <a:lnSpc>
                <a:spcPct val="1354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yaml_str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=</a:t>
            </a:r>
            <a:r>
              <a:rPr lang="en-US" altLang="ko-KR" spc="-204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"""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1113" marR="439039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정의  </a:t>
            </a:r>
            <a:endParaRPr lang="en-US" altLang="ko-KR" spc="-4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1113" marR="439039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color</a:t>
            </a:r>
            <a:r>
              <a:rPr lang="en-US" altLang="ko-KR" spc="-4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_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def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: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619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-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&amp;color1</a:t>
            </a:r>
            <a:r>
              <a:rPr lang="en-US" altLang="ko-KR" spc="-1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"#FF0000"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619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-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&amp;color2</a:t>
            </a:r>
            <a:r>
              <a:rPr lang="en-US" altLang="ko-KR" spc="-1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"#00FF00"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619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-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&amp;color3</a:t>
            </a:r>
            <a:r>
              <a:rPr lang="en-US" altLang="ko-KR" spc="-1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"#0000FF"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1113">
              <a:spcBef>
                <a:spcPts val="30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11113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별칭</a:t>
            </a:r>
            <a:r>
              <a:rPr lang="ko-KR" altLang="en-US" spc="-26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테스트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1111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color: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619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title:</a:t>
            </a:r>
            <a:r>
              <a:rPr lang="en-US" altLang="ko-KR" spc="-15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*color1</a:t>
            </a:r>
          </a:p>
          <a:p>
            <a:pPr marL="361950" marR="117856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body:</a:t>
            </a:r>
            <a:r>
              <a:rPr lang="en-US" altLang="ko-KR" spc="-15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*color2  </a:t>
            </a:r>
          </a:p>
          <a:p>
            <a:pPr marL="361950" marR="117856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link:</a:t>
            </a:r>
            <a:r>
              <a:rPr lang="en-US" altLang="ko-KR" spc="-15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*color3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1113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"""</a:t>
            </a:r>
            <a:endParaRPr lang="en-US" altLang="ko-KR" sz="3200" dirty="0">
              <a:latin typeface="Times New Roman"/>
              <a:cs typeface="Times New Roman"/>
            </a:endParaRPr>
          </a:p>
          <a:p>
            <a:pPr marL="11113" marR="624840">
              <a:lnSpc>
                <a:spcPct val="135400"/>
              </a:lnSpc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1113" marR="62484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 YAML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데이터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분석하기  </a:t>
            </a:r>
            <a:endParaRPr lang="en-US" altLang="ko-KR" spc="-4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1113" marR="62484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data =</a:t>
            </a:r>
            <a:r>
              <a:rPr lang="en-US" altLang="ko-KR" spc="-15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yaml.load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yaml_str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)</a:t>
            </a:r>
            <a:endParaRPr lang="en-US" altLang="ko-KR" sz="3200" dirty="0">
              <a:latin typeface="Times New Roman"/>
              <a:cs typeface="Times New Roman"/>
            </a:endParaRPr>
          </a:p>
          <a:p>
            <a:pPr marL="11113">
              <a:spcBef>
                <a:spcPts val="340"/>
              </a:spcBef>
            </a:pP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xmlns="" id="{6DFCA483-D67B-784E-BAE8-EED858F1B848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17142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753599" cy="16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 marR="508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별칭이 </a:t>
            </a:r>
            <a:r>
              <a:rPr lang="ko-KR" altLang="en-US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전개됐는지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테스트하기  </a:t>
            </a:r>
            <a:endParaRPr lang="en-US" altLang="ko-KR" spc="-4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1113" marR="5080">
              <a:lnSpc>
                <a:spcPct val="135400"/>
              </a:lnSpc>
            </a:pP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print("title=",</a:t>
            </a:r>
            <a:r>
              <a:rPr lang="en-US" altLang="ko-KR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data["color"]["title"])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1113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print("body=",</a:t>
            </a:r>
            <a:r>
              <a:rPr lang="en-US" altLang="ko-KR" spc="-1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data["color"]["body"])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1113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print("link=",</a:t>
            </a:r>
            <a:r>
              <a:rPr lang="en-US" altLang="ko-KR" spc="-1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data["color"]["link"])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1113">
              <a:spcBef>
                <a:spcPts val="340"/>
              </a:spcBef>
            </a:pP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xmlns="" id="{6DFCA483-D67B-784E-BAE8-EED858F1B848}"/>
              </a:ext>
            </a:extLst>
          </p:cNvPr>
          <p:cNvSpPr/>
          <p:nvPr/>
        </p:nvSpPr>
        <p:spPr>
          <a:xfrm flipV="1">
            <a:off x="232569" y="17176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xmlns="" id="{4CCBDA00-4750-3440-B21D-D9AB53F7FE89}"/>
              </a:ext>
            </a:extLst>
          </p:cNvPr>
          <p:cNvSpPr txBox="1"/>
          <p:nvPr/>
        </p:nvSpPr>
        <p:spPr>
          <a:xfrm>
            <a:off x="229812" y="2022475"/>
            <a:ext cx="9601201" cy="14545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 marR="396176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$ python3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yaml-alias.py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</a:p>
          <a:p>
            <a:pPr marL="157480" marR="396176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title= #FF0000</a:t>
            </a:r>
            <a:b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</a:b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body= #00FF00</a:t>
            </a:r>
            <a:b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</a:b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link= #0000FF </a:t>
            </a:r>
          </a:p>
        </p:txBody>
      </p:sp>
    </p:spTree>
    <p:extLst>
      <p:ext uri="{BB962C8B-B14F-4D97-AF65-F5344CB8AC3E}">
        <p14:creationId xmlns:p14="http://schemas.microsoft.com/office/powerpoint/2010/main" val="10633033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xmlns="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244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 smtClean="0">
                <a:latin typeface="Arial Unicode MS"/>
                <a:cs typeface="Arial Unicode MS"/>
              </a:rPr>
              <a:t>CSV/TSV </a:t>
            </a:r>
            <a:r>
              <a:rPr lang="ko-KR" altLang="en-US" sz="2400" dirty="0" smtClean="0">
                <a:latin typeface="Arial Unicode MS"/>
                <a:cs typeface="Arial Unicode MS"/>
              </a:rPr>
              <a:t>사용하기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Arial Unicode MS"/>
                <a:cs typeface="Arial Unicode MS"/>
              </a:rPr>
              <a:t>웹에서 굉장히 많이 사용됨</a:t>
            </a:r>
            <a:endParaRPr lang="en-US" altLang="ko-KR" dirty="0" smtClean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Arial Unicode MS"/>
                <a:cs typeface="Arial Unicode MS"/>
              </a:rPr>
              <a:t>구조가</a:t>
            </a:r>
            <a:r>
              <a:rPr lang="en-US" altLang="ko-KR" dirty="0" smtClean="0">
                <a:latin typeface="Arial Unicode MS"/>
                <a:cs typeface="Arial Unicode MS"/>
              </a:rPr>
              <a:t> </a:t>
            </a:r>
            <a:r>
              <a:rPr lang="ko-KR" altLang="en-US" dirty="0" smtClean="0">
                <a:latin typeface="Arial Unicode MS"/>
                <a:cs typeface="Arial Unicode MS"/>
              </a:rPr>
              <a:t>굉장히</a:t>
            </a:r>
            <a:r>
              <a:rPr lang="en-US" altLang="ko-KR" dirty="0" smtClean="0">
                <a:latin typeface="Arial Unicode MS"/>
                <a:cs typeface="Arial Unicode MS"/>
              </a:rPr>
              <a:t> </a:t>
            </a:r>
            <a:r>
              <a:rPr lang="ko-KR" altLang="en-US" dirty="0" smtClean="0">
                <a:latin typeface="Arial Unicode MS"/>
                <a:cs typeface="Arial Unicode MS"/>
              </a:rPr>
              <a:t>단순하고</a:t>
            </a:r>
            <a:r>
              <a:rPr lang="en-US" altLang="ko-KR" dirty="0" smtClean="0">
                <a:latin typeface="Arial Unicode MS"/>
                <a:cs typeface="Arial Unicode MS"/>
              </a:rPr>
              <a:t> </a:t>
            </a:r>
            <a:r>
              <a:rPr lang="ko-KR" altLang="en-US" dirty="0" smtClean="0">
                <a:latin typeface="Arial Unicode MS"/>
                <a:cs typeface="Arial Unicode MS"/>
              </a:rPr>
              <a:t>엑셀로</a:t>
            </a:r>
            <a:r>
              <a:rPr lang="en-US" altLang="ko-KR" dirty="0" smtClean="0">
                <a:latin typeface="Arial Unicode MS"/>
                <a:cs typeface="Arial Unicode MS"/>
              </a:rPr>
              <a:t> </a:t>
            </a:r>
            <a:r>
              <a:rPr lang="ko-KR" altLang="en-US" dirty="0" smtClean="0">
                <a:latin typeface="Arial Unicode MS"/>
                <a:cs typeface="Arial Unicode MS"/>
              </a:rPr>
              <a:t>쉽게</a:t>
            </a:r>
            <a:r>
              <a:rPr lang="en-US" altLang="ko-KR" dirty="0" smtClean="0">
                <a:latin typeface="Arial Unicode MS"/>
                <a:cs typeface="Arial Unicode MS"/>
              </a:rPr>
              <a:t> </a:t>
            </a:r>
            <a:r>
              <a:rPr lang="ko-KR" altLang="en-US" dirty="0" smtClean="0">
                <a:latin typeface="Arial Unicode MS"/>
                <a:cs typeface="Arial Unicode MS"/>
              </a:rPr>
              <a:t>만들</a:t>
            </a:r>
            <a:r>
              <a:rPr lang="en-US" altLang="ko-KR" dirty="0" smtClean="0">
                <a:latin typeface="Arial Unicode MS"/>
                <a:cs typeface="Arial Unicode MS"/>
              </a:rPr>
              <a:t> </a:t>
            </a:r>
            <a:r>
              <a:rPr lang="ko-KR" altLang="en-US" dirty="0" smtClean="0">
                <a:latin typeface="Arial Unicode MS"/>
                <a:cs typeface="Arial Unicode MS"/>
              </a:rPr>
              <a:t>수</a:t>
            </a:r>
            <a:r>
              <a:rPr lang="en-US" altLang="ko-KR" dirty="0" smtClean="0">
                <a:latin typeface="Arial Unicode MS"/>
                <a:cs typeface="Arial Unicode MS"/>
              </a:rPr>
              <a:t> </a:t>
            </a:r>
            <a:r>
              <a:rPr lang="ko-KR" altLang="en-US" dirty="0" smtClean="0">
                <a:latin typeface="Arial Unicode MS"/>
                <a:cs typeface="Arial Unicode MS"/>
              </a:rPr>
              <a:t>있으며</a:t>
            </a:r>
            <a:r>
              <a:rPr lang="en-US" altLang="ko-KR" dirty="0" smtClean="0">
                <a:latin typeface="Arial Unicode MS"/>
                <a:cs typeface="Arial Unicode MS"/>
              </a:rPr>
              <a:t>, </a:t>
            </a:r>
            <a:r>
              <a:rPr lang="ko-KR" altLang="en-US" dirty="0" smtClean="0">
                <a:latin typeface="Arial Unicode MS"/>
                <a:cs typeface="Arial Unicode MS"/>
              </a:rPr>
              <a:t>수많은</a:t>
            </a:r>
            <a:r>
              <a:rPr lang="en-US" altLang="ko-KR" dirty="0" smtClean="0">
                <a:latin typeface="Arial Unicode MS"/>
                <a:cs typeface="Arial Unicode MS"/>
              </a:rPr>
              <a:t> </a:t>
            </a:r>
            <a:r>
              <a:rPr lang="ko-KR" altLang="en-US" dirty="0" smtClean="0">
                <a:latin typeface="Arial Unicode MS"/>
                <a:cs typeface="Arial Unicode MS"/>
              </a:rPr>
              <a:t>데이터베이스와</a:t>
            </a:r>
            <a:r>
              <a:rPr lang="en-US" altLang="ko-KR" dirty="0" smtClean="0">
                <a:latin typeface="Arial Unicode MS"/>
                <a:cs typeface="Arial Unicode MS"/>
              </a:rPr>
              <a:t> </a:t>
            </a:r>
            <a:r>
              <a:rPr lang="ko-KR" altLang="en-US" dirty="0" smtClean="0">
                <a:latin typeface="Arial Unicode MS"/>
                <a:cs typeface="Arial Unicode MS"/>
              </a:rPr>
              <a:t>데이터 도구 등에서 </a:t>
            </a:r>
            <a:r>
              <a:rPr lang="en-US" altLang="ko-KR" dirty="0" smtClean="0">
                <a:latin typeface="Arial Unicode MS"/>
                <a:cs typeface="Arial Unicode MS"/>
              </a:rPr>
              <a:t>CSV </a:t>
            </a:r>
            <a:r>
              <a:rPr lang="ko-KR" altLang="en-US" dirty="0" smtClean="0">
                <a:latin typeface="Arial Unicode MS"/>
                <a:cs typeface="Arial Unicode MS"/>
              </a:rPr>
              <a:t>형식을 지원</a:t>
            </a:r>
            <a:endParaRPr lang="en-US" altLang="ko-KR" dirty="0" smtClean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Arial Unicode MS"/>
                <a:cs typeface="Arial Unicode MS"/>
              </a:rPr>
              <a:t>각 필드를 쉼표로 구분</a:t>
            </a:r>
            <a:endParaRPr lang="en-US" altLang="ko-KR" dirty="0" smtClean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Arial Unicode MS"/>
                <a:cs typeface="Arial Unicode MS"/>
              </a:rPr>
              <a:t>텍스트  파일이므로  텍스트 에디터를  사용해 간편하게  수정 가능</a:t>
            </a:r>
            <a:endParaRPr lang="en-US" altLang="ko-KR" dirty="0" smtClean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Arial Unicode MS"/>
                <a:cs typeface="Arial Unicode MS"/>
              </a:rPr>
              <a:t>다양한 스프레드시트 소프트웨어</a:t>
            </a:r>
            <a:r>
              <a:rPr lang="en-US" altLang="ko-KR" dirty="0" smtClean="0">
                <a:latin typeface="Arial Unicode MS"/>
                <a:cs typeface="Arial Unicode MS"/>
              </a:rPr>
              <a:t>, </a:t>
            </a:r>
            <a:r>
              <a:rPr lang="ko-KR" altLang="en-US" dirty="0" smtClean="0">
                <a:latin typeface="Arial Unicode MS"/>
                <a:cs typeface="Arial Unicode MS"/>
              </a:rPr>
              <a:t>전화번호부</a:t>
            </a:r>
            <a:r>
              <a:rPr lang="en-US" altLang="ko-KR" dirty="0" smtClean="0">
                <a:latin typeface="Arial Unicode MS"/>
                <a:cs typeface="Arial Unicode MS"/>
              </a:rPr>
              <a:t>, </a:t>
            </a:r>
            <a:r>
              <a:rPr lang="ko-KR" altLang="en-US" dirty="0" smtClean="0">
                <a:latin typeface="Arial Unicode MS"/>
                <a:cs typeface="Arial Unicode MS"/>
              </a:rPr>
              <a:t>데이터베이스 등이 데이터 교환에 </a:t>
            </a:r>
            <a:r>
              <a:rPr lang="en-US" altLang="ko-KR" dirty="0" smtClean="0">
                <a:latin typeface="Arial Unicode MS"/>
                <a:cs typeface="Arial Unicode MS"/>
              </a:rPr>
              <a:t>CSV </a:t>
            </a:r>
            <a:r>
              <a:rPr lang="ko-KR" altLang="en-US" dirty="0" smtClean="0">
                <a:latin typeface="Arial Unicode MS"/>
                <a:cs typeface="Arial Unicode MS"/>
              </a:rPr>
              <a:t>파일을  사용</a:t>
            </a:r>
            <a:endParaRPr lang="en-US" altLang="ko-KR" dirty="0" smtClean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Arial Unicode MS"/>
                <a:cs typeface="Arial Unicode MS"/>
              </a:rPr>
              <a:t>CSV</a:t>
            </a:r>
            <a:r>
              <a:rPr lang="ko-KR" altLang="en-US" dirty="0" smtClean="0">
                <a:latin typeface="Arial Unicode MS"/>
                <a:cs typeface="Arial Unicode MS"/>
              </a:rPr>
              <a:t>와 비슷하지만 쉼표가 아닌 탭으로 필드를 구분하는 </a:t>
            </a:r>
            <a:r>
              <a:rPr lang="en-US" altLang="ko-KR" dirty="0" smtClean="0">
                <a:latin typeface="Arial Unicode MS"/>
                <a:cs typeface="Arial Unicode MS"/>
              </a:rPr>
              <a:t>TSV(Tab-Separated Values), </a:t>
            </a:r>
            <a:r>
              <a:rPr lang="ko-KR" altLang="en-US" dirty="0" smtClean="0">
                <a:latin typeface="Arial Unicode MS"/>
                <a:cs typeface="Arial Unicode MS"/>
              </a:rPr>
              <a:t>공백으로  필드를 구분하는 </a:t>
            </a:r>
            <a:r>
              <a:rPr lang="en-US" altLang="ko-KR" dirty="0" smtClean="0">
                <a:latin typeface="Arial Unicode MS"/>
                <a:cs typeface="Arial Unicode MS"/>
              </a:rPr>
              <a:t>SSV(Space-Separated Values) </a:t>
            </a:r>
            <a:r>
              <a:rPr lang="ko-KR" altLang="en-US" dirty="0" smtClean="0">
                <a:latin typeface="Arial Unicode MS"/>
                <a:cs typeface="Arial Unicode MS"/>
              </a:rPr>
              <a:t>등도 많이 사용</a:t>
            </a:r>
            <a:endParaRPr lang="en-US" altLang="ko-KR" dirty="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7068354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xmlns="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61988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rial Unicode MS"/>
                <a:cs typeface="Arial Unicode MS"/>
              </a:rPr>
              <a:t>각 필드를 큰따옴표</a:t>
            </a:r>
            <a:r>
              <a:rPr lang="en-US" altLang="ko-KR" dirty="0">
                <a:latin typeface="Arial Unicode MS"/>
                <a:cs typeface="Arial Unicode MS"/>
              </a:rPr>
              <a:t>(")</a:t>
            </a:r>
            <a:r>
              <a:rPr lang="ko-KR" altLang="en-US" dirty="0">
                <a:latin typeface="Arial Unicode MS"/>
                <a:cs typeface="Arial Unicode MS"/>
              </a:rPr>
              <a:t>로 둘러싸도 됨</a:t>
            </a:r>
            <a:r>
              <a:rPr lang="en-US" altLang="ko-KR" dirty="0">
                <a:latin typeface="Arial Unicode MS"/>
                <a:cs typeface="Arial Unicode MS"/>
              </a:rPr>
              <a:t>(</a:t>
            </a:r>
            <a:r>
              <a:rPr lang="ko-KR" altLang="en-US" dirty="0">
                <a:latin typeface="Arial Unicode MS"/>
                <a:cs typeface="Arial Unicode MS"/>
              </a:rPr>
              <a:t>둘러싸도 되고</a:t>
            </a:r>
            <a:r>
              <a:rPr lang="en-US" altLang="ko-KR" dirty="0">
                <a:latin typeface="Arial Unicode MS"/>
                <a:cs typeface="Arial Unicode MS"/>
              </a:rPr>
              <a:t>, </a:t>
            </a:r>
            <a:r>
              <a:rPr lang="ko-KR" altLang="en-US" dirty="0">
                <a:latin typeface="Arial Unicode MS"/>
                <a:cs typeface="Arial Unicode MS"/>
              </a:rPr>
              <a:t>둘러싸지  않아도  됨</a:t>
            </a:r>
            <a:r>
              <a:rPr lang="en-US" altLang="ko-KR" dirty="0">
                <a:latin typeface="Arial Unicode MS"/>
                <a:cs typeface="Arial Unicode MS"/>
              </a:rPr>
              <a:t>)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20" dirty="0">
              <a:solidFill>
                <a:srgbClr val="231F20"/>
              </a:solidFill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120" dirty="0">
                <a:solidFill>
                  <a:srgbClr val="231F20"/>
                </a:solidFill>
                <a:latin typeface="Arial Unicode MS"/>
                <a:cs typeface="Arial Unicode MS"/>
              </a:rPr>
              <a:t>필드 </a:t>
            </a:r>
            <a:r>
              <a:rPr lang="ko-KR" altLang="en-US" spc="-130" dirty="0">
                <a:solidFill>
                  <a:srgbClr val="231F20"/>
                </a:solidFill>
                <a:latin typeface="Arial Unicode MS"/>
                <a:cs typeface="Arial Unicode MS"/>
              </a:rPr>
              <a:t>내부에 </a:t>
            </a:r>
            <a:r>
              <a:rPr lang="ko-KR" altLang="en-US" spc="-105" dirty="0">
                <a:solidFill>
                  <a:srgbClr val="231F20"/>
                </a:solidFill>
                <a:latin typeface="Arial Unicode MS"/>
                <a:cs typeface="Arial Unicode MS"/>
              </a:rPr>
              <a:t>큰따옴표</a:t>
            </a:r>
            <a:r>
              <a:rPr lang="en-US" altLang="ko-KR" spc="-105" dirty="0">
                <a:solidFill>
                  <a:srgbClr val="231F20"/>
                </a:solidFill>
                <a:latin typeface="Arial Unicode MS"/>
                <a:cs typeface="Arial Unicode MS"/>
              </a:rPr>
              <a:t>, </a:t>
            </a:r>
            <a:r>
              <a:rPr lang="ko-KR" altLang="en-US" spc="-75" dirty="0">
                <a:solidFill>
                  <a:srgbClr val="231F20"/>
                </a:solidFill>
                <a:latin typeface="Arial Unicode MS"/>
                <a:cs typeface="Arial Unicode MS"/>
              </a:rPr>
              <a:t>쉼표</a:t>
            </a:r>
            <a:r>
              <a:rPr lang="en-US" altLang="ko-KR" spc="-75" dirty="0">
                <a:solidFill>
                  <a:srgbClr val="231F20"/>
                </a:solidFill>
                <a:latin typeface="Arial Unicode MS"/>
                <a:cs typeface="Arial Unicode MS"/>
              </a:rPr>
              <a:t>, </a:t>
            </a:r>
            <a:r>
              <a:rPr lang="ko-KR" altLang="en-US" spc="-135" dirty="0" err="1">
                <a:solidFill>
                  <a:srgbClr val="231F20"/>
                </a:solidFill>
                <a:latin typeface="Arial Unicode MS"/>
                <a:cs typeface="Arial Unicode MS"/>
              </a:rPr>
              <a:t>줄바꿈이</a:t>
            </a:r>
            <a:r>
              <a:rPr lang="ko-KR" altLang="en-US" spc="-135" dirty="0">
                <a:solidFill>
                  <a:srgbClr val="231F20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120" dirty="0">
                <a:solidFill>
                  <a:srgbClr val="231F20"/>
                </a:solidFill>
                <a:latin typeface="Arial Unicode MS"/>
                <a:cs typeface="Arial Unicode MS"/>
              </a:rPr>
              <a:t>있을 때는 </a:t>
            </a:r>
            <a:r>
              <a:rPr lang="ko-KR" altLang="en-US" spc="-130" dirty="0">
                <a:solidFill>
                  <a:srgbClr val="231F20"/>
                </a:solidFill>
                <a:latin typeface="Arial Unicode MS"/>
                <a:cs typeface="Arial Unicode MS"/>
              </a:rPr>
              <a:t>반드시 </a:t>
            </a:r>
            <a:r>
              <a:rPr lang="ko-KR" altLang="en-US" spc="-140" dirty="0">
                <a:solidFill>
                  <a:srgbClr val="231F20"/>
                </a:solidFill>
                <a:latin typeface="Arial Unicode MS"/>
                <a:cs typeface="Arial Unicode MS"/>
              </a:rPr>
              <a:t>큰따옴표로 </a:t>
            </a:r>
            <a:r>
              <a:rPr lang="ko-KR" altLang="en-US" spc="-135" dirty="0">
                <a:solidFill>
                  <a:srgbClr val="231F20"/>
                </a:solidFill>
                <a:latin typeface="Arial Unicode MS"/>
                <a:cs typeface="Arial Unicode MS"/>
              </a:rPr>
              <a:t>둘러싸야 함</a:t>
            </a:r>
            <a:endParaRPr lang="en-US" altLang="ko-KR" spc="-135" dirty="0">
              <a:solidFill>
                <a:srgbClr val="231F20"/>
              </a:solidFill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125" dirty="0">
                <a:solidFill>
                  <a:srgbClr val="231F20"/>
                </a:solidFill>
                <a:latin typeface="Arial Unicode MS"/>
                <a:cs typeface="Arial Unicode MS"/>
              </a:rPr>
              <a:t>큰따옴표를 </a:t>
            </a:r>
            <a:r>
              <a:rPr lang="ko-KR" altLang="en-US" spc="-140" dirty="0" err="1">
                <a:solidFill>
                  <a:srgbClr val="231F20"/>
                </a:solidFill>
                <a:latin typeface="Arial Unicode MS"/>
                <a:cs typeface="Arial Unicode MS"/>
              </a:rPr>
              <a:t>이스케이프할</a:t>
            </a:r>
            <a:r>
              <a:rPr lang="ko-KR" altLang="en-US" spc="-140" dirty="0">
                <a:solidFill>
                  <a:srgbClr val="231F20"/>
                </a:solidFill>
                <a:latin typeface="Arial Unicode MS"/>
                <a:cs typeface="Arial Unicode MS"/>
              </a:rPr>
              <a:t>  </a:t>
            </a:r>
            <a:r>
              <a:rPr lang="ko-KR" altLang="en-US" spc="-120" dirty="0">
                <a:solidFill>
                  <a:srgbClr val="231F20"/>
                </a:solidFill>
                <a:latin typeface="Arial Unicode MS"/>
                <a:cs typeface="Arial Unicode MS"/>
              </a:rPr>
              <a:t>때는 </a:t>
            </a:r>
            <a:r>
              <a:rPr lang="ko-KR" altLang="en-US" spc="20" dirty="0">
                <a:solidFill>
                  <a:srgbClr val="231F20"/>
                </a:solidFill>
                <a:latin typeface="Arial Unicode MS"/>
                <a:cs typeface="Arial Unicode MS"/>
              </a:rPr>
              <a:t>두 번 </a:t>
            </a:r>
            <a:r>
              <a:rPr lang="ko-KR" altLang="en-US" spc="-135" dirty="0">
                <a:solidFill>
                  <a:srgbClr val="231F20"/>
                </a:solidFill>
                <a:latin typeface="Arial Unicode MS"/>
                <a:cs typeface="Arial Unicode MS"/>
              </a:rPr>
              <a:t>사용해서  </a:t>
            </a:r>
            <a:r>
              <a:rPr lang="en-US" altLang="ko-KR" sz="2800" spc="-67" baseline="3472" dirty="0">
                <a:solidFill>
                  <a:srgbClr val="231F20"/>
                </a:solidFill>
                <a:latin typeface="나눔고딕코딩"/>
                <a:cs typeface="나눔고딕코딩"/>
              </a:rPr>
              <a:t>"</a:t>
            </a:r>
            <a:r>
              <a:rPr lang="en-US" altLang="ko-KR" sz="2800" spc="-67" baseline="3472" dirty="0" err="1">
                <a:solidFill>
                  <a:srgbClr val="231F20"/>
                </a:solidFill>
                <a:latin typeface="나눔고딕코딩"/>
                <a:cs typeface="나눔고딕코딩"/>
              </a:rPr>
              <a:t>aa""bb</a:t>
            </a:r>
            <a:r>
              <a:rPr lang="en-US" altLang="ko-KR" sz="2800" spc="-67" baseline="3472" dirty="0">
                <a:solidFill>
                  <a:srgbClr val="231F20"/>
                </a:solidFill>
                <a:latin typeface="나눔고딕코딩"/>
                <a:cs typeface="나눔고딕코딩"/>
              </a:rPr>
              <a:t>"</a:t>
            </a:r>
            <a:r>
              <a:rPr lang="ko-KR" altLang="en-US" spc="-45" dirty="0" err="1">
                <a:solidFill>
                  <a:srgbClr val="231F20"/>
                </a:solidFill>
                <a:latin typeface="Arial Unicode MS"/>
                <a:cs typeface="Arial Unicode MS"/>
              </a:rPr>
              <a:t>처럼</a:t>
            </a:r>
            <a:r>
              <a:rPr lang="ko-KR" altLang="en-US" spc="-150" dirty="0">
                <a:solidFill>
                  <a:srgbClr val="231F20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114" dirty="0">
                <a:solidFill>
                  <a:srgbClr val="231F20"/>
                </a:solidFill>
                <a:latin typeface="Arial Unicode MS"/>
                <a:cs typeface="Arial Unicode MS"/>
              </a:rPr>
              <a:t>적음</a:t>
            </a:r>
            <a:endParaRPr lang="en-US" altLang="ko-KR" spc="-114" dirty="0">
              <a:solidFill>
                <a:srgbClr val="231F20"/>
              </a:solidFill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14" dirty="0">
              <a:solidFill>
                <a:srgbClr val="231F20"/>
              </a:solidFill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14" dirty="0">
              <a:solidFill>
                <a:srgbClr val="231F20"/>
              </a:solidFill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14" dirty="0">
              <a:solidFill>
                <a:srgbClr val="231F20"/>
              </a:solidFill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14" dirty="0">
              <a:solidFill>
                <a:srgbClr val="231F20"/>
              </a:solidFill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rial Unicode MS"/>
                <a:cs typeface="Arial Unicode MS"/>
              </a:rPr>
              <a:t>형식이 단순하다는 것이 </a:t>
            </a:r>
            <a:r>
              <a:rPr lang="en-US" altLang="ko-KR" dirty="0">
                <a:latin typeface="Arial Unicode MS"/>
                <a:cs typeface="Arial Unicode MS"/>
              </a:rPr>
              <a:t>CSV/TSV </a:t>
            </a:r>
            <a:r>
              <a:rPr lang="ko-KR" altLang="en-US" dirty="0">
                <a:latin typeface="Arial Unicode MS"/>
                <a:cs typeface="Arial Unicode MS"/>
              </a:rPr>
              <a:t>파일의 장점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rial Unicode MS"/>
                <a:cs typeface="Arial Unicode MS"/>
              </a:rPr>
              <a:t>마이크소프트 엑셀에서는 </a:t>
            </a:r>
            <a:r>
              <a:rPr lang="en-US" altLang="ko-KR" dirty="0">
                <a:latin typeface="Arial Unicode MS"/>
                <a:cs typeface="Arial Unicode MS"/>
              </a:rPr>
              <a:t>CSV</a:t>
            </a:r>
            <a:r>
              <a:rPr lang="ko-KR" altLang="en-US" dirty="0">
                <a:latin typeface="Arial Unicode MS"/>
                <a:cs typeface="Arial Unicode MS"/>
              </a:rPr>
              <a:t>형식으로 출력</a:t>
            </a:r>
            <a:r>
              <a:rPr lang="en-US" altLang="ko-KR" dirty="0">
                <a:latin typeface="Arial Unicode MS"/>
                <a:cs typeface="Arial Unicode MS"/>
              </a:rPr>
              <a:t>(export)</a:t>
            </a:r>
            <a:r>
              <a:rPr lang="ko-KR" altLang="en-US" dirty="0">
                <a:latin typeface="Arial Unicode MS"/>
                <a:cs typeface="Arial Unicode MS"/>
              </a:rPr>
              <a:t>할 때 한국어라면 </a:t>
            </a:r>
            <a:r>
              <a:rPr lang="en-US" altLang="ko-KR" dirty="0">
                <a:latin typeface="Arial Unicode MS"/>
                <a:cs typeface="Arial Unicode MS"/>
              </a:rPr>
              <a:t>EUC-KR, </a:t>
            </a:r>
            <a:r>
              <a:rPr lang="ko-KR" altLang="en-US" dirty="0">
                <a:latin typeface="Arial Unicode MS"/>
                <a:cs typeface="Arial Unicode MS"/>
              </a:rPr>
              <a:t>일본어라면 </a:t>
            </a:r>
            <a:r>
              <a:rPr lang="en-US" altLang="ko-KR" dirty="0">
                <a:latin typeface="Arial Unicode MS"/>
                <a:cs typeface="Arial Unicode MS"/>
              </a:rPr>
              <a:t>Shift-JIS</a:t>
            </a:r>
            <a:r>
              <a:rPr lang="ko-KR" altLang="en-US" dirty="0" err="1">
                <a:latin typeface="Arial Unicode MS"/>
                <a:cs typeface="Arial Unicode MS"/>
              </a:rPr>
              <a:t>처럼</a:t>
            </a:r>
            <a:r>
              <a:rPr lang="ko-KR" altLang="en-US" dirty="0">
                <a:latin typeface="Arial Unicode MS"/>
                <a:cs typeface="Arial Unicode MS"/>
              </a:rPr>
              <a:t> 각 국가의 언어 코드로 출력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rial Unicode MS"/>
                <a:cs typeface="Arial Unicode MS"/>
              </a:rPr>
              <a:t>사용할 때 </a:t>
            </a:r>
            <a:r>
              <a:rPr lang="ko-KR" altLang="en-US" dirty="0" err="1">
                <a:latin typeface="Arial Unicode MS"/>
                <a:cs typeface="Arial Unicode MS"/>
              </a:rPr>
              <a:t>인코딩이</a:t>
            </a:r>
            <a:r>
              <a:rPr lang="ko-KR" altLang="en-US" dirty="0">
                <a:latin typeface="Arial Unicode MS"/>
                <a:cs typeface="Arial Unicode MS"/>
              </a:rPr>
              <a:t> 꼬일 수 있으므로 주의</a:t>
            </a:r>
            <a:endParaRPr lang="en-US" altLang="ko-KR" dirty="0">
              <a:latin typeface="Arial Unicode MS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xmlns="" id="{AC14D527-9089-664E-9DEF-4B59F67DFD92}"/>
              </a:ext>
            </a:extLst>
          </p:cNvPr>
          <p:cNvSpPr txBox="1"/>
          <p:nvPr/>
        </p:nvSpPr>
        <p:spPr>
          <a:xfrm>
            <a:off x="229812" y="650875"/>
            <a:ext cx="9601201" cy="10802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 marR="4486910" algn="just">
              <a:lnSpc>
                <a:spcPct val="135400"/>
              </a:lnSpc>
            </a:pP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"1000","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비누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","300"</a:t>
            </a:r>
          </a:p>
          <a:p>
            <a:pPr marL="157480" marR="4486910" algn="just">
              <a:lnSpc>
                <a:spcPct val="135400"/>
              </a:lnSpc>
            </a:pP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"1001","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장갑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","150"</a:t>
            </a:r>
          </a:p>
          <a:p>
            <a:pPr marL="157480" marR="4486910" algn="just">
              <a:lnSpc>
                <a:spcPct val="135400"/>
              </a:lnSpc>
            </a:pP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"1002","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마스크 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","230"</a:t>
            </a: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xmlns="" id="{8DEBB35D-B738-6947-9691-5DE8C883B027}"/>
              </a:ext>
            </a:extLst>
          </p:cNvPr>
          <p:cNvSpPr txBox="1"/>
          <p:nvPr/>
        </p:nvSpPr>
        <p:spPr>
          <a:xfrm>
            <a:off x="233362" y="3165475"/>
            <a:ext cx="9601201" cy="14541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 marR="4486910" algn="just">
              <a:lnSpc>
                <a:spcPct val="135400"/>
              </a:lnSpc>
            </a:pP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"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상품 번호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","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상품 이름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","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가격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"</a:t>
            </a:r>
          </a:p>
          <a:p>
            <a:pPr marL="157480" marR="4486910" algn="just">
              <a:lnSpc>
                <a:spcPct val="135400"/>
              </a:lnSpc>
            </a:pP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"1101","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특별 할인</a:t>
            </a:r>
          </a:p>
          <a:p>
            <a:pPr marL="157480" marR="4486910" algn="just">
              <a:lnSpc>
                <a:spcPct val="135400"/>
              </a:lnSpc>
            </a:pP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비누 반값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","150"</a:t>
            </a:r>
          </a:p>
          <a:p>
            <a:pPr marL="157480" marR="4486910" algn="just">
              <a:lnSpc>
                <a:spcPct val="135400"/>
              </a:lnSpc>
            </a:pP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"1102","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언제나 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3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배 더 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""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맛있는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""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물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","300"</a:t>
            </a:r>
          </a:p>
        </p:txBody>
      </p:sp>
    </p:spTree>
    <p:extLst>
      <p:ext uri="{BB962C8B-B14F-4D97-AF65-F5344CB8AC3E}">
        <p14:creationId xmlns:p14="http://schemas.microsoft.com/office/powerpoint/2010/main" val="8419740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xmlns="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88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Arial Unicode MS"/>
                <a:cs typeface="Arial Unicode MS"/>
              </a:rPr>
              <a:t>파이썬에서</a:t>
            </a:r>
            <a:r>
              <a:rPr lang="ko-KR" altLang="en-US" sz="2400" dirty="0">
                <a:latin typeface="Arial Unicode MS"/>
                <a:cs typeface="Arial Unicode MS"/>
              </a:rPr>
              <a:t>  단순한  </a:t>
            </a:r>
            <a:r>
              <a:rPr lang="en-US" altLang="ko-KR" sz="2400" dirty="0">
                <a:latin typeface="Arial Unicode MS"/>
                <a:cs typeface="Arial Unicode MS"/>
              </a:rPr>
              <a:t>CSV </a:t>
            </a:r>
            <a:r>
              <a:rPr lang="ko-KR" altLang="en-US" sz="2400" dirty="0">
                <a:latin typeface="Arial Unicode MS"/>
                <a:cs typeface="Arial Unicode MS"/>
              </a:rPr>
              <a:t>파일 읽기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xmlns="" id="{B3D8ED48-61B1-7149-A15F-D3EEB8728B9E}"/>
              </a:ext>
            </a:extLst>
          </p:cNvPr>
          <p:cNvSpPr txBox="1"/>
          <p:nvPr/>
        </p:nvSpPr>
        <p:spPr>
          <a:xfrm>
            <a:off x="232570" y="879475"/>
            <a:ext cx="9753599" cy="5780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 algn="just"/>
            <a:r>
              <a:rPr lang="en-US" altLang="ko-KR" spc="15" dirty="0">
                <a:solidFill>
                  <a:srgbClr val="58595B"/>
                </a:solidFill>
                <a:latin typeface="Arial Unicode MS"/>
                <a:cs typeface="Arial Unicode MS"/>
              </a:rPr>
              <a:t>file:</a:t>
            </a:r>
            <a:r>
              <a:rPr lang="en-US" altLang="ko-KR" spc="10" dirty="0">
                <a:solidFill>
                  <a:srgbClr val="58595B"/>
                </a:solidFill>
                <a:latin typeface="Arial Unicode MS"/>
                <a:cs typeface="Arial Unicode MS"/>
              </a:rPr>
              <a:t> </a:t>
            </a:r>
            <a:r>
              <a:rPr lang="en-US" altLang="ko-KR" spc="20" dirty="0" err="1">
                <a:solidFill>
                  <a:srgbClr val="58595B"/>
                </a:solidFill>
                <a:latin typeface="Arial Unicode MS"/>
                <a:cs typeface="Arial Unicode MS"/>
              </a:rPr>
              <a:t>src</a:t>
            </a:r>
            <a:r>
              <a:rPr lang="en-US" altLang="ko-KR" spc="20" dirty="0">
                <a:solidFill>
                  <a:srgbClr val="58595B"/>
                </a:solidFill>
                <a:latin typeface="Arial Unicode MS"/>
                <a:cs typeface="Arial Unicode MS"/>
              </a:rPr>
              <a:t>/ch3/csv-</a:t>
            </a:r>
            <a:r>
              <a:rPr lang="en-US" altLang="ko-KR" spc="20" dirty="0" err="1">
                <a:solidFill>
                  <a:srgbClr val="58595B"/>
                </a:solidFill>
                <a:latin typeface="Arial Unicode MS"/>
                <a:cs typeface="Arial Unicode MS"/>
              </a:rPr>
              <a:t>read.py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11113">
              <a:spcBef>
                <a:spcPts val="25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11113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codecs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1113">
              <a:spcBef>
                <a:spcPts val="35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11113" marR="3402329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EUC_KR</a:t>
            </a:r>
            <a:r>
              <a:rPr lang="ko-KR" altLang="en-US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로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저장된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CSV</a:t>
            </a:r>
            <a:r>
              <a:rPr lang="en-US" altLang="ko-KR" spc="-5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파일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읽기  </a:t>
            </a:r>
            <a:endParaRPr lang="en-US" altLang="ko-KR" spc="-4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1113" marR="3402329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filename =</a:t>
            </a:r>
            <a:r>
              <a:rPr lang="en-US" altLang="ko-KR" spc="-1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"list-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euckr.csv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111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csv</a:t>
            </a:r>
            <a:r>
              <a:rPr lang="en-US" altLang="ko-KR" spc="-6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=</a:t>
            </a:r>
            <a:r>
              <a:rPr lang="en-US" altLang="ko-KR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codecs.open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(filename,</a:t>
            </a:r>
            <a:r>
              <a:rPr lang="en-US" altLang="ko-KR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"r",</a:t>
            </a:r>
            <a:r>
              <a:rPr lang="en-US" altLang="ko-KR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"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euc_kr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").read()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1113">
              <a:lnSpc>
                <a:spcPct val="100000"/>
              </a:lnSpc>
            </a:pPr>
            <a:endParaRPr lang="en-US" altLang="ko-KR" dirty="0">
              <a:latin typeface="Times New Roman"/>
              <a:cs typeface="Times New Roman"/>
            </a:endParaRPr>
          </a:p>
          <a:p>
            <a:pPr marL="11113">
              <a:spcBef>
                <a:spcPts val="30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11113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CSV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을</a:t>
            </a:r>
            <a:r>
              <a:rPr lang="ko-KR" altLang="en-US" spc="-10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파이썬</a:t>
            </a:r>
            <a:r>
              <a:rPr lang="ko-KR" altLang="en-US" spc="-10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리스트로</a:t>
            </a:r>
            <a:r>
              <a:rPr lang="ko-KR" altLang="en-US" spc="-10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변환하기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1111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data =</a:t>
            </a:r>
            <a:r>
              <a:rPr lang="en-US" altLang="ko-KR" spc="-2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[]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1113" marR="37274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rows =</a:t>
            </a:r>
            <a:r>
              <a:rPr lang="en-US" altLang="ko-KR" spc="-204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csv.split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("\r\n") 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for row in</a:t>
            </a:r>
            <a:r>
              <a:rPr lang="en-US" altLang="ko-KR" spc="-2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rows: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61950" marR="3641090" algn="just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if row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==</a:t>
            </a:r>
            <a:r>
              <a:rPr lang="en-US" altLang="ko-KR" spc="-3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"":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continue  </a:t>
            </a:r>
          </a:p>
          <a:p>
            <a:pPr marL="361950" marR="3641090" algn="just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cells =</a:t>
            </a:r>
            <a:r>
              <a:rPr lang="en-US" altLang="ko-KR" spc="-21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row.split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(",")  </a:t>
            </a:r>
          </a:p>
          <a:p>
            <a:pPr marL="361950" marR="3641090" algn="just">
              <a:lnSpc>
                <a:spcPct val="1354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data.append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(cells)</a:t>
            </a:r>
          </a:p>
          <a:p>
            <a:pPr marL="11113">
              <a:spcBef>
                <a:spcPts val="35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11113" marR="41846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결과</a:t>
            </a:r>
            <a:r>
              <a:rPr lang="ko-KR" altLang="en-US" spc="-26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출력하기 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for c in</a:t>
            </a:r>
            <a:r>
              <a:rPr lang="en-US" altLang="ko-KR" spc="-2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data: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61950" algn="just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print(c[1],</a:t>
            </a:r>
            <a:r>
              <a:rPr lang="en-US" altLang="ko-KR" spc="-13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5" dirty="0">
                <a:solidFill>
                  <a:srgbClr val="231F20"/>
                </a:solidFill>
                <a:latin typeface="나눔고딕코딩"/>
                <a:cs typeface="나눔고딕코딩"/>
              </a:rPr>
              <a:t>c[2])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xmlns="" id="{9B96CFC1-84B6-D24E-BDDE-B513641CB923}"/>
              </a:ext>
            </a:extLst>
          </p:cNvPr>
          <p:cNvSpPr/>
          <p:nvPr/>
        </p:nvSpPr>
        <p:spPr>
          <a:xfrm flipV="1">
            <a:off x="232569" y="1183078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xmlns="" id="{200877F9-0F74-4B4C-86DD-1B415CEDCC2A}"/>
              </a:ext>
            </a:extLst>
          </p:cNvPr>
          <p:cNvSpPr/>
          <p:nvPr/>
        </p:nvSpPr>
        <p:spPr>
          <a:xfrm flipV="1">
            <a:off x="233363" y="67011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44357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6">
            <a:extLst>
              <a:ext uri="{FF2B5EF4-FFF2-40B4-BE49-F238E27FC236}">
                <a16:creationId xmlns:a16="http://schemas.microsoft.com/office/drawing/2014/main" xmlns="" id="{AC14D527-9089-664E-9DEF-4B59F67DFD92}"/>
              </a:ext>
            </a:extLst>
          </p:cNvPr>
          <p:cNvSpPr txBox="1"/>
          <p:nvPr/>
        </p:nvSpPr>
        <p:spPr>
          <a:xfrm>
            <a:off x="229812" y="269875"/>
            <a:ext cx="9601201" cy="170713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37744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$ python3 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csv-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read.py</a:t>
            </a:r>
            <a:endParaRPr lang="en-US" altLang="ko-KR" spc="-1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43510" marR="3774440">
              <a:lnSpc>
                <a:spcPct val="135400"/>
              </a:lnSpc>
              <a:spcBef>
                <a:spcPts val="65"/>
              </a:spcBef>
            </a:pPr>
            <a:r>
              <a:rPr lang="ko-KR" altLang="en-US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이름</a:t>
            </a:r>
            <a:r>
              <a:rPr lang="ko-KR" altLang="en-US" spc="-17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가격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비누</a:t>
            </a:r>
            <a:r>
              <a:rPr lang="ko-KR" altLang="en-US" spc="-1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300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장갑</a:t>
            </a:r>
            <a:r>
              <a:rPr lang="ko-KR" altLang="en-US" spc="-1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150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마스크</a:t>
            </a:r>
            <a:r>
              <a:rPr lang="ko-KR" altLang="en-US" spc="-17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230</a:t>
            </a:r>
            <a:endParaRPr lang="ko-KR" altLang="en-US" dirty="0">
              <a:latin typeface="나눔고딕코딩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965653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xmlns="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88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Arial Unicode MS"/>
                <a:cs typeface="Arial Unicode MS"/>
              </a:rPr>
              <a:t>파이썬의</a:t>
            </a:r>
            <a:r>
              <a:rPr lang="ko-KR" altLang="en-US" sz="2400" dirty="0">
                <a:latin typeface="Arial Unicode MS"/>
                <a:cs typeface="Arial Unicode MS"/>
              </a:rPr>
              <a:t>  </a:t>
            </a:r>
            <a:r>
              <a:rPr lang="en-US" altLang="ko-KR" sz="2400" dirty="0">
                <a:latin typeface="Arial Unicode MS"/>
                <a:cs typeface="Arial Unicode MS"/>
              </a:rPr>
              <a:t>csv </a:t>
            </a:r>
            <a:r>
              <a:rPr lang="ko-KR" altLang="en-US" sz="2400" dirty="0">
                <a:latin typeface="Arial Unicode MS"/>
                <a:cs typeface="Arial Unicode MS"/>
              </a:rPr>
              <a:t>모듈 사용하기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xmlns="" id="{B3D8ED48-61B1-7149-A15F-D3EEB8728B9E}"/>
              </a:ext>
            </a:extLst>
          </p:cNvPr>
          <p:cNvSpPr txBox="1"/>
          <p:nvPr/>
        </p:nvSpPr>
        <p:spPr>
          <a:xfrm>
            <a:off x="232570" y="879475"/>
            <a:ext cx="9753599" cy="36505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/>
            <a:r>
              <a:rPr lang="en-US" altLang="ko-KR" spc="15" dirty="0">
                <a:solidFill>
                  <a:srgbClr val="58595B"/>
                </a:solidFill>
                <a:latin typeface="Arial Unicode MS"/>
                <a:cs typeface="Arial Unicode MS"/>
              </a:rPr>
              <a:t>file:</a:t>
            </a:r>
            <a:r>
              <a:rPr lang="en-US" altLang="ko-KR" spc="-30" dirty="0">
                <a:solidFill>
                  <a:srgbClr val="58595B"/>
                </a:solidFill>
                <a:latin typeface="Arial Unicode MS"/>
                <a:cs typeface="Arial Unicode MS"/>
              </a:rPr>
              <a:t> </a:t>
            </a:r>
            <a:r>
              <a:rPr lang="en-US" altLang="ko-KR" spc="20" dirty="0" err="1">
                <a:solidFill>
                  <a:srgbClr val="58595B"/>
                </a:solidFill>
                <a:latin typeface="Arial Unicode MS"/>
                <a:cs typeface="Arial Unicode MS"/>
              </a:rPr>
              <a:t>src</a:t>
            </a:r>
            <a:r>
              <a:rPr lang="en-US" altLang="ko-KR" spc="20" dirty="0">
                <a:solidFill>
                  <a:srgbClr val="58595B"/>
                </a:solidFill>
                <a:latin typeface="Arial Unicode MS"/>
                <a:cs typeface="Arial Unicode MS"/>
              </a:rPr>
              <a:t>/ch3/csv-read2.py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11113">
              <a:spcBef>
                <a:spcPts val="25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11113">
              <a:spcBef>
                <a:spcPts val="5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import csv,</a:t>
            </a:r>
            <a:r>
              <a:rPr lang="en-US" altLang="ko-KR" spc="-2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codecs</a:t>
            </a:r>
            <a:endParaRPr lang="en-US" altLang="ko-KR" dirty="0">
              <a:latin typeface="Times New Roman"/>
              <a:cs typeface="Times New Roman"/>
            </a:endParaRPr>
          </a:p>
          <a:p>
            <a:pPr marL="11113">
              <a:spcBef>
                <a:spcPts val="30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11113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 CSV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파일</a:t>
            </a:r>
            <a:r>
              <a:rPr lang="ko-KR" altLang="en-US" spc="-3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열기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1111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filename =</a:t>
            </a:r>
            <a:r>
              <a:rPr lang="en-US" altLang="ko-KR" spc="-1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"list-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euckr.csv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1113">
              <a:spcBef>
                <a:spcPts val="340"/>
              </a:spcBef>
            </a:pP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fp</a:t>
            </a:r>
            <a:r>
              <a:rPr lang="en-US" altLang="ko-KR" spc="-6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codecs.open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(filename,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"r",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"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euc_kr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")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1113">
              <a:spcBef>
                <a:spcPts val="30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11113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한</a:t>
            </a:r>
            <a:r>
              <a:rPr lang="ko-KR" altLang="en-US" spc="-10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줄씩</a:t>
            </a:r>
            <a:r>
              <a:rPr lang="ko-KR" altLang="en-US" spc="-10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읽어</a:t>
            </a:r>
            <a:r>
              <a:rPr lang="ko-KR" altLang="en-US" spc="-10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들이기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11113" marR="228727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reader =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csv.reader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fp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,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delimiter=",",</a:t>
            </a:r>
            <a:r>
              <a:rPr lang="en-US" altLang="ko-KR" spc="-21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quotechar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='”’)  </a:t>
            </a:r>
          </a:p>
          <a:p>
            <a:pPr marL="11113" marR="228727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for cells in</a:t>
            </a:r>
            <a:r>
              <a:rPr lang="en-US" altLang="ko-KR" spc="-2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reader:</a:t>
            </a:r>
          </a:p>
          <a:p>
            <a:pPr marL="361950" marR="2287270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print(cells[1],</a:t>
            </a:r>
            <a:r>
              <a:rPr lang="en-US" altLang="ko-KR" spc="-14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cells[2])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xmlns="" id="{9B96CFC1-84B6-D24E-BDDE-B513641CB923}"/>
              </a:ext>
            </a:extLst>
          </p:cNvPr>
          <p:cNvSpPr/>
          <p:nvPr/>
        </p:nvSpPr>
        <p:spPr>
          <a:xfrm flipV="1">
            <a:off x="232569" y="1183078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xmlns="" id="{200877F9-0F74-4B4C-86DD-1B415CEDCC2A}"/>
              </a:ext>
            </a:extLst>
          </p:cNvPr>
          <p:cNvSpPr/>
          <p:nvPr/>
        </p:nvSpPr>
        <p:spPr>
          <a:xfrm flipV="1">
            <a:off x="233363" y="4681383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xmlns="" id="{34BBB503-DF36-5946-9EF4-B52CF76FCA98}"/>
              </a:ext>
            </a:extLst>
          </p:cNvPr>
          <p:cNvSpPr txBox="1"/>
          <p:nvPr/>
        </p:nvSpPr>
        <p:spPr>
          <a:xfrm>
            <a:off x="229812" y="4994275"/>
            <a:ext cx="9601201" cy="18794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37744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$ python3  csv-read2.py</a:t>
            </a:r>
          </a:p>
          <a:p>
            <a:pPr marL="143510" marR="3774440">
              <a:lnSpc>
                <a:spcPct val="135400"/>
              </a:lnSpc>
              <a:spcBef>
                <a:spcPts val="65"/>
              </a:spcBef>
            </a:pP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이름 가격</a:t>
            </a:r>
          </a:p>
          <a:p>
            <a:pPr marL="143510" marR="3774440">
              <a:lnSpc>
                <a:spcPct val="135400"/>
              </a:lnSpc>
              <a:spcBef>
                <a:spcPts val="65"/>
              </a:spcBef>
            </a:pP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비누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300</a:t>
            </a:r>
          </a:p>
          <a:p>
            <a:pPr marL="143510" marR="3774440">
              <a:lnSpc>
                <a:spcPct val="135400"/>
              </a:lnSpc>
              <a:spcBef>
                <a:spcPts val="65"/>
              </a:spcBef>
            </a:pP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장갑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150</a:t>
            </a:r>
          </a:p>
          <a:p>
            <a:pPr marL="143510" marR="3774440">
              <a:lnSpc>
                <a:spcPct val="135400"/>
              </a:lnSpc>
              <a:spcBef>
                <a:spcPts val="65"/>
              </a:spcBef>
            </a:pP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마스크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230</a:t>
            </a:r>
          </a:p>
        </p:txBody>
      </p:sp>
    </p:spTree>
    <p:extLst>
      <p:ext uri="{BB962C8B-B14F-4D97-AF65-F5344CB8AC3E}">
        <p14:creationId xmlns:p14="http://schemas.microsoft.com/office/powerpoint/2010/main" val="20088312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753599" cy="3310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950" indent="-350838"/>
            <a:r>
              <a:rPr lang="en-US" altLang="ko-KR" spc="15" dirty="0">
                <a:solidFill>
                  <a:srgbClr val="58595B"/>
                </a:solidFill>
                <a:latin typeface="Arial Unicode MS"/>
                <a:cs typeface="Arial Unicode MS"/>
              </a:rPr>
              <a:t>file:</a:t>
            </a:r>
            <a:r>
              <a:rPr lang="en-US" altLang="ko-KR" spc="45" dirty="0">
                <a:solidFill>
                  <a:srgbClr val="58595B"/>
                </a:solidFill>
                <a:latin typeface="Arial Unicode MS"/>
                <a:cs typeface="Arial Unicode MS"/>
              </a:rPr>
              <a:t> </a:t>
            </a:r>
            <a:r>
              <a:rPr lang="en-US" altLang="ko-KR" spc="15" dirty="0" err="1">
                <a:solidFill>
                  <a:srgbClr val="58595B"/>
                </a:solidFill>
                <a:latin typeface="Arial Unicode MS"/>
                <a:cs typeface="Arial Unicode MS"/>
              </a:rPr>
              <a:t>src</a:t>
            </a:r>
            <a:r>
              <a:rPr lang="en-US" altLang="ko-KR" spc="15" dirty="0">
                <a:solidFill>
                  <a:srgbClr val="58595B"/>
                </a:solidFill>
                <a:latin typeface="Arial Unicode MS"/>
                <a:cs typeface="Arial Unicode MS"/>
              </a:rPr>
              <a:t>/ch3/csv-</a:t>
            </a:r>
            <a:r>
              <a:rPr lang="en-US" altLang="ko-KR" spc="15" dirty="0" err="1">
                <a:solidFill>
                  <a:srgbClr val="58595B"/>
                </a:solidFill>
                <a:latin typeface="Arial Unicode MS"/>
                <a:cs typeface="Arial Unicode MS"/>
              </a:rPr>
              <a:t>write.py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361950" indent="-350838">
              <a:spcBef>
                <a:spcPts val="25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361950" indent="-350838">
              <a:spcBef>
                <a:spcPts val="5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import csv,</a:t>
            </a:r>
            <a:r>
              <a:rPr lang="en-US" altLang="ko-KR" spc="-2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codecs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61950" indent="-350838">
              <a:spcBef>
                <a:spcPts val="35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361950" marR="2106930" indent="-350838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with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codecs.open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("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test.csv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",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"w",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"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euc_kr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")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as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fp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:  </a:t>
            </a:r>
          </a:p>
          <a:p>
            <a:pPr marL="361950" marR="210693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writer =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csv.writer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fp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,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delimiter=",",</a:t>
            </a:r>
            <a:r>
              <a:rPr lang="en-US" altLang="ko-KR" spc="-21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quotechar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='”’)  </a:t>
            </a:r>
          </a:p>
          <a:p>
            <a:pPr marL="361950" marR="2106930">
              <a:lnSpc>
                <a:spcPct val="135400"/>
              </a:lnSpc>
            </a:pP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writer.writerow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(["ID", </a:t>
            </a:r>
            <a:r>
              <a:rPr lang="en-US" altLang="ko-KR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"</a:t>
            </a:r>
            <a:r>
              <a:rPr lang="ko-KR" altLang="en-US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이름</a:t>
            </a:r>
            <a:r>
              <a:rPr lang="en-US" altLang="ko-KR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", 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"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가격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"])  </a:t>
            </a:r>
          </a:p>
          <a:p>
            <a:pPr marL="361950" marR="2106930">
              <a:lnSpc>
                <a:spcPct val="135400"/>
              </a:lnSpc>
            </a:pP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writer.writerow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(["1000",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"SD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카드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",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30000])  </a:t>
            </a:r>
          </a:p>
          <a:p>
            <a:pPr marL="361950" marR="2106930">
              <a:lnSpc>
                <a:spcPct val="135400"/>
              </a:lnSpc>
            </a:pP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writer.writerow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(["1001", </a:t>
            </a:r>
            <a:r>
              <a:rPr lang="en-US" altLang="ko-KR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"</a:t>
            </a:r>
            <a:r>
              <a:rPr lang="ko-KR" altLang="en-US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키보드</a:t>
            </a:r>
            <a:r>
              <a:rPr lang="en-US" altLang="ko-KR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",</a:t>
            </a:r>
            <a:r>
              <a:rPr lang="ko-KR" altLang="en-US" spc="-17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21000])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61950" marR="2106930">
              <a:lnSpc>
                <a:spcPct val="135400"/>
              </a:lnSpc>
            </a:pP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writer.writerow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(["1002", </a:t>
            </a:r>
            <a:r>
              <a:rPr lang="en-US" altLang="ko-KR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"</a:t>
            </a:r>
            <a:r>
              <a:rPr lang="ko-KR" altLang="en-US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마우스</a:t>
            </a:r>
            <a:r>
              <a:rPr lang="en-US" altLang="ko-KR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",</a:t>
            </a:r>
            <a:r>
              <a:rPr lang="ko-KR" altLang="en-US" spc="-17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15000])</a:t>
            </a:r>
            <a:endParaRPr lang="ko-KR" altLang="en-US" dirty="0">
              <a:latin typeface="나눔고딕코딩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xmlns="" id="{6DFCA483-D67B-784E-BAE8-EED858F1B848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xmlns="" id="{9817392C-2463-A84A-8E85-142EEAA30DAF}"/>
              </a:ext>
            </a:extLst>
          </p:cNvPr>
          <p:cNvSpPr/>
          <p:nvPr/>
        </p:nvSpPr>
        <p:spPr>
          <a:xfrm flipV="1">
            <a:off x="233363" y="36988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xmlns="" id="{9FAC2982-6144-5A4F-B4FF-DDD17AC7A3C8}"/>
              </a:ext>
            </a:extLst>
          </p:cNvPr>
          <p:cNvSpPr txBox="1"/>
          <p:nvPr/>
        </p:nvSpPr>
        <p:spPr>
          <a:xfrm>
            <a:off x="229812" y="4076089"/>
            <a:ext cx="9601201" cy="3327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37744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$ python3 csv-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write.py</a:t>
            </a: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xmlns="" id="{3389F089-35FD-B14B-96D0-4E630D9C3723}"/>
              </a:ext>
            </a:extLst>
          </p:cNvPr>
          <p:cNvSpPr/>
          <p:nvPr/>
        </p:nvSpPr>
        <p:spPr>
          <a:xfrm>
            <a:off x="229812" y="4613275"/>
            <a:ext cx="6555957" cy="2656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077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753599" cy="6152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/>
            <a:r>
              <a:rPr lang="en-US" altLang="ko-KR" spc="15" dirty="0">
                <a:solidFill>
                  <a:srgbClr val="58595B"/>
                </a:solidFill>
                <a:latin typeface="Arial Unicode MS"/>
                <a:cs typeface="Arial Unicode MS"/>
              </a:rPr>
              <a:t>file:</a:t>
            </a:r>
            <a:r>
              <a:rPr lang="en-US" altLang="ko-KR" spc="-45" dirty="0">
                <a:solidFill>
                  <a:srgbClr val="58595B"/>
                </a:solidFill>
                <a:latin typeface="Arial Unicode MS"/>
                <a:cs typeface="Arial Unicode MS"/>
              </a:rPr>
              <a:t> </a:t>
            </a:r>
            <a:r>
              <a:rPr lang="en-US" altLang="ko-KR" spc="5" dirty="0" err="1">
                <a:solidFill>
                  <a:srgbClr val="58595B"/>
                </a:solidFill>
                <a:latin typeface="Arial Unicode MS"/>
                <a:cs typeface="Arial Unicode MS"/>
              </a:rPr>
              <a:t>src</a:t>
            </a:r>
            <a:r>
              <a:rPr lang="en-US" altLang="ko-KR" spc="5" dirty="0">
                <a:solidFill>
                  <a:srgbClr val="58595B"/>
                </a:solidFill>
                <a:latin typeface="Arial Unicode MS"/>
                <a:cs typeface="Arial Unicode MS"/>
              </a:rPr>
              <a:t>/ch3/write100.py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6350" marR="3945890">
              <a:lnSpc>
                <a:spcPct val="135400"/>
              </a:lnSpc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파일</a:t>
            </a:r>
            <a:r>
              <a:rPr lang="ko-KR" altLang="en-US" spc="-3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이름과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데이터  </a:t>
            </a:r>
            <a:endParaRPr lang="en-US" altLang="ko-KR" spc="-4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6350" marR="3945890">
              <a:lnSpc>
                <a:spcPct val="135400"/>
              </a:lnSpc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filename =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"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a.bin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"  </a:t>
            </a:r>
          </a:p>
          <a:p>
            <a:pPr marL="6350" marR="3945890">
              <a:lnSpc>
                <a:spcPct val="135400"/>
              </a:lnSpc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data =</a:t>
            </a:r>
            <a:r>
              <a:rPr lang="en-US" altLang="ko-KR" spc="-2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100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 marR="3945890">
              <a:lnSpc>
                <a:spcPct val="135400"/>
              </a:lnSpc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1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쓰기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6350" marR="33718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with 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open(filename,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"</a:t>
            </a:r>
            <a:r>
              <a:rPr lang="en-US" altLang="ko-KR" spc="-2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wb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")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as</a:t>
            </a:r>
            <a:r>
              <a:rPr lang="en-US" altLang="ko-KR" spc="-26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f:  </a:t>
            </a:r>
          </a:p>
          <a:p>
            <a:pPr marL="360363" marR="3371850">
              <a:lnSpc>
                <a:spcPct val="135400"/>
              </a:lnSpc>
            </a:pP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f.write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bytearray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([data]))</a:t>
            </a:r>
          </a:p>
          <a:p>
            <a:pPr marL="360363" marR="3371850">
              <a:lnSpc>
                <a:spcPct val="135400"/>
              </a:lnSpc>
            </a:pPr>
            <a:endParaRPr lang="en-US" altLang="ko-KR" spc="-1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360363" marR="3371850">
              <a:lnSpc>
                <a:spcPct val="135400"/>
              </a:lnSpc>
            </a:pPr>
            <a:endParaRPr lang="en-US" altLang="ko-KR" spc="-1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360363" marR="3371850">
              <a:lnSpc>
                <a:spcPct val="135400"/>
              </a:lnSpc>
            </a:pPr>
            <a:endParaRPr lang="en-US" altLang="ko-KR" spc="-1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360363" marR="3371850">
              <a:lnSpc>
                <a:spcPct val="135400"/>
              </a:lnSpc>
            </a:pPr>
            <a:endParaRPr lang="en-US" altLang="ko-KR" spc="-1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360363" marR="3371850">
              <a:lnSpc>
                <a:spcPct val="135400"/>
              </a:lnSpc>
            </a:pPr>
            <a:endParaRPr lang="en-US" altLang="ko-KR" spc="-1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360363" marR="3371850">
              <a:lnSpc>
                <a:spcPct val="135400"/>
              </a:lnSpc>
            </a:pPr>
            <a:endParaRPr lang="en-US" altLang="ko-KR" spc="-1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360363" marR="3371850">
              <a:lnSpc>
                <a:spcPct val="135400"/>
              </a:lnSpc>
            </a:pPr>
            <a:endParaRPr lang="en-US" altLang="ko-KR" spc="-1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360363" marR="3371850">
              <a:lnSpc>
                <a:spcPct val="135400"/>
              </a:lnSpc>
            </a:pPr>
            <a:endParaRPr lang="en-US" altLang="ko-KR" spc="-1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360363" marR="3371850">
              <a:lnSpc>
                <a:spcPct val="135400"/>
              </a:lnSpc>
            </a:pPr>
            <a:endParaRPr lang="en-US" altLang="ko-KR" spc="-10" dirty="0">
              <a:solidFill>
                <a:srgbClr val="231F20"/>
              </a:solidFill>
              <a:latin typeface="나눔고딕코딩"/>
              <a:cs typeface="나눔고딕코딩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xmlns="" id="{2DEADE08-D142-9743-897D-29EAA5613F32}"/>
              </a:ext>
            </a:extLst>
          </p:cNvPr>
          <p:cNvSpPr txBox="1"/>
          <p:nvPr/>
        </p:nvSpPr>
        <p:spPr>
          <a:xfrm>
            <a:off x="232568" y="3394075"/>
            <a:ext cx="9601201" cy="5924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>
              <a:spcBef>
                <a:spcPts val="685"/>
              </a:spcBef>
            </a:pP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a.txt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en-US" altLang="ko-KR" spc="-1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3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바이트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157480">
              <a:spcBef>
                <a:spcPts val="340"/>
              </a:spcBef>
            </a:pP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a.bin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en-US" altLang="ko-KR" spc="-1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1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바이트</a:t>
            </a:r>
            <a:endParaRPr lang="ko-KR" altLang="en-US" dirty="0">
              <a:latin typeface="나눔고딕코딩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xmlns="" id="{6DFCA483-D67B-784E-BAE8-EED858F1B848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xmlns="" id="{C45BC799-2C18-204F-8512-81C72F1E2C64}"/>
              </a:ext>
            </a:extLst>
          </p:cNvPr>
          <p:cNvSpPr/>
          <p:nvPr/>
        </p:nvSpPr>
        <p:spPr>
          <a:xfrm>
            <a:off x="220849" y="3165475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xmlns="" id="{124DCF49-2B06-A440-931D-7210E7991567}"/>
              </a:ext>
            </a:extLst>
          </p:cNvPr>
          <p:cNvSpPr txBox="1"/>
          <p:nvPr/>
        </p:nvSpPr>
        <p:spPr>
          <a:xfrm>
            <a:off x="233362" y="4232275"/>
            <a:ext cx="9601201" cy="211083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>
              <a:spcBef>
                <a:spcPts val="685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$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hexdump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a.txt</a:t>
            </a:r>
            <a:endParaRPr lang="en-US" altLang="ko-KR" spc="-1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57480">
              <a:spcBef>
                <a:spcPts val="685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0000000 31 30 30</a:t>
            </a:r>
          </a:p>
          <a:p>
            <a:pPr marL="157480">
              <a:spcBef>
                <a:spcPts val="685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0000003</a:t>
            </a:r>
          </a:p>
          <a:p>
            <a:pPr marL="157480">
              <a:spcBef>
                <a:spcPts val="685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$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hexdump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a.bin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  </a:t>
            </a:r>
          </a:p>
          <a:p>
            <a:pPr marL="157480">
              <a:spcBef>
                <a:spcPts val="685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0000000 64</a:t>
            </a:r>
          </a:p>
          <a:p>
            <a:pPr marL="157480">
              <a:spcBef>
                <a:spcPts val="685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0000001</a:t>
            </a:r>
          </a:p>
        </p:txBody>
      </p:sp>
    </p:spTree>
    <p:extLst>
      <p:ext uri="{BB962C8B-B14F-4D97-AF65-F5344CB8AC3E}">
        <p14:creationId xmlns:p14="http://schemas.microsoft.com/office/powerpoint/2010/main" val="19019366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xmlns="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5769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Arial Unicode MS"/>
                <a:cs typeface="Arial Unicode MS"/>
              </a:rPr>
              <a:t>Pandas </a:t>
            </a:r>
            <a:r>
              <a:rPr lang="ko-KR" altLang="en-US" sz="2400" dirty="0">
                <a:latin typeface="Arial Unicode MS"/>
                <a:cs typeface="Arial Unicode MS"/>
              </a:rPr>
              <a:t>사용해보기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rial Unicode MS"/>
                <a:cs typeface="Arial Unicode MS"/>
              </a:rPr>
              <a:t>데이터 분석 라이브러리 </a:t>
            </a:r>
            <a:r>
              <a:rPr lang="en-US" altLang="ko-KR" dirty="0">
                <a:latin typeface="Arial Unicode MS"/>
                <a:cs typeface="Arial Unicode MS"/>
              </a:rPr>
              <a:t>Pandas</a:t>
            </a:r>
            <a:r>
              <a:rPr lang="ko-KR" altLang="en-US" dirty="0" err="1">
                <a:latin typeface="Arial Unicode MS"/>
                <a:cs typeface="Arial Unicode MS"/>
              </a:rPr>
              <a:t>를</a:t>
            </a:r>
            <a:r>
              <a:rPr lang="ko-KR" altLang="en-US" dirty="0">
                <a:latin typeface="Arial Unicode MS"/>
                <a:cs typeface="Arial Unicode MS"/>
              </a:rPr>
              <a:t> 이용하면 </a:t>
            </a:r>
            <a:r>
              <a:rPr lang="en-US" altLang="ko-KR" dirty="0">
                <a:latin typeface="Arial Unicode MS"/>
                <a:cs typeface="Arial Unicode MS"/>
              </a:rPr>
              <a:t>CSV </a:t>
            </a:r>
            <a:r>
              <a:rPr lang="ko-KR" altLang="en-US" dirty="0">
                <a:latin typeface="Arial Unicode MS"/>
                <a:cs typeface="Arial Unicode MS"/>
              </a:rPr>
              <a:t>파일을 쉽게 읽고 편집 가능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rial Unicode MS"/>
                <a:cs typeface="Arial Unicode MS"/>
              </a:rPr>
              <a:t>다음 장에서 다룸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Arial Unicode MS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Arial Unicode MS"/>
                <a:cs typeface="Arial Unicode MS"/>
              </a:rPr>
              <a:t>엑셀 파일 </a:t>
            </a:r>
            <a:r>
              <a:rPr lang="ko-KR" altLang="en-US" sz="2400" dirty="0" smtClean="0">
                <a:latin typeface="Arial Unicode MS"/>
                <a:cs typeface="Arial Unicode MS"/>
              </a:rPr>
              <a:t>사용하</a:t>
            </a:r>
            <a:r>
              <a:rPr lang="ko-KR" altLang="en-US" sz="2400" dirty="0">
                <a:latin typeface="Arial Unicode MS"/>
                <a:cs typeface="Arial Unicode MS"/>
              </a:rPr>
              <a:t>기</a:t>
            </a:r>
            <a:endParaRPr lang="ko-KR" altLang="en-US" sz="2400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rial Unicode MS"/>
                <a:cs typeface="Arial Unicode MS"/>
              </a:rPr>
              <a:t>전 세계의 모든 회사에서 사용되는 소프트웨어가 있다면 바로 마이크로소프트 엑셀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rial Unicode MS"/>
                <a:cs typeface="Arial Unicode MS"/>
              </a:rPr>
              <a:t>수많은  회사나 조직에서 엑셀 형식으로 데이터를 배포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Arial Unicode MS"/>
                <a:cs typeface="Arial Unicode MS"/>
              </a:rPr>
              <a:t>파이썬으로</a:t>
            </a:r>
            <a:r>
              <a:rPr lang="ko-KR" altLang="en-US" dirty="0">
                <a:latin typeface="Arial Unicode MS"/>
                <a:cs typeface="Arial Unicode MS"/>
              </a:rPr>
              <a:t> 데이터를 수집했을 때 엑셀 파일을 분석할 수 있어야 함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Arial Unicode MS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Arial Unicode MS"/>
                <a:cs typeface="Arial Unicode MS"/>
              </a:rPr>
              <a:t>파이썬</a:t>
            </a:r>
            <a:r>
              <a:rPr lang="en-US" altLang="ko-KR" sz="2400" dirty="0">
                <a:latin typeface="Arial Unicode MS"/>
                <a:cs typeface="Arial Unicode MS"/>
              </a:rPr>
              <a:t>-</a:t>
            </a:r>
            <a:r>
              <a:rPr lang="ko-KR" altLang="en-US" sz="2400" dirty="0">
                <a:latin typeface="Arial Unicode MS"/>
                <a:cs typeface="Arial Unicode MS"/>
              </a:rPr>
              <a:t>엑셀 </a:t>
            </a:r>
            <a:r>
              <a:rPr lang="ko-KR" altLang="en-US" sz="2400" dirty="0" err="1">
                <a:latin typeface="Arial Unicode MS"/>
                <a:cs typeface="Arial Unicode MS"/>
              </a:rPr>
              <a:t>설치해보기</a:t>
            </a:r>
            <a:endParaRPr lang="ko-KR" altLang="en-US" sz="2400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Arial Unicode MS"/>
                <a:cs typeface="Arial Unicode MS"/>
              </a:rPr>
              <a:t>파이썬에서</a:t>
            </a:r>
            <a:r>
              <a:rPr lang="ko-KR" altLang="en-US" dirty="0">
                <a:latin typeface="Arial Unicode MS"/>
                <a:cs typeface="Arial Unicode MS"/>
              </a:rPr>
              <a:t> 엑셀 파일을 읽고 쓸 때는 </a:t>
            </a:r>
            <a:r>
              <a:rPr lang="ko-KR" altLang="en-US" dirty="0" err="1">
                <a:latin typeface="Arial Unicode MS"/>
                <a:cs typeface="Arial Unicode MS"/>
              </a:rPr>
              <a:t>파이썬</a:t>
            </a:r>
            <a:r>
              <a:rPr lang="en-US" altLang="ko-KR" dirty="0">
                <a:latin typeface="Arial Unicode MS"/>
                <a:cs typeface="Arial Unicode MS"/>
              </a:rPr>
              <a:t>-</a:t>
            </a:r>
            <a:r>
              <a:rPr lang="ko-KR" altLang="en-US" dirty="0">
                <a:latin typeface="Arial Unicode MS"/>
                <a:cs typeface="Arial Unicode MS"/>
              </a:rPr>
              <a:t>엑셀 라이브러리를 사용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rial Unicode MS"/>
                <a:cs typeface="Arial Unicode MS"/>
              </a:rPr>
              <a:t>pip </a:t>
            </a:r>
            <a:r>
              <a:rPr lang="ko-KR" altLang="en-US" dirty="0">
                <a:latin typeface="Arial Unicode MS"/>
                <a:cs typeface="Arial Unicode MS"/>
              </a:rPr>
              <a:t>명령어를  사용해 </a:t>
            </a:r>
            <a:r>
              <a:rPr lang="ko-KR" altLang="en-US" dirty="0" err="1">
                <a:latin typeface="Arial Unicode MS"/>
                <a:cs typeface="Arial Unicode MS"/>
              </a:rPr>
              <a:t>명령줄로</a:t>
            </a:r>
            <a:r>
              <a:rPr lang="ko-KR" altLang="en-US" dirty="0">
                <a:latin typeface="Arial Unicode MS"/>
                <a:cs typeface="Arial Unicode MS"/>
              </a:rPr>
              <a:t> 패키지를 설치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Arial Unicode MS"/>
              <a:cs typeface="Arial Unicode MS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xmlns="" id="{B8638F6E-E023-F642-A4D5-5B250E8F983C}"/>
              </a:ext>
            </a:extLst>
          </p:cNvPr>
          <p:cNvSpPr txBox="1"/>
          <p:nvPr/>
        </p:nvSpPr>
        <p:spPr>
          <a:xfrm>
            <a:off x="229812" y="5652155"/>
            <a:ext cx="9601201" cy="3327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37744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$ pip3 install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openpyxl</a:t>
            </a: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13338938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xmlns="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2168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Arial Unicode MS"/>
                <a:cs typeface="Arial Unicode MS"/>
              </a:rPr>
              <a:t>파이썬에서</a:t>
            </a:r>
            <a:r>
              <a:rPr lang="ko-KR" altLang="en-US" sz="2400" dirty="0">
                <a:latin typeface="Arial Unicode MS"/>
                <a:cs typeface="Arial Unicode MS"/>
              </a:rPr>
              <a:t>  엑셀  파일 읽기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rial Unicode MS"/>
                <a:cs typeface="Arial Unicode MS"/>
              </a:rPr>
              <a:t>엑셀 파일을 준비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rial Unicode MS"/>
                <a:cs typeface="Arial Unicode MS"/>
              </a:rPr>
              <a:t>국가 지표 체계</a:t>
            </a:r>
            <a:r>
              <a:rPr lang="en-US" altLang="ko-KR" dirty="0">
                <a:latin typeface="Arial Unicode MS"/>
                <a:cs typeface="Arial Unicode MS"/>
              </a:rPr>
              <a:t>(http://</a:t>
            </a:r>
            <a:r>
              <a:rPr lang="en-US" altLang="ko-KR" dirty="0" err="1">
                <a:latin typeface="Arial Unicode MS"/>
                <a:cs typeface="Arial Unicode MS"/>
              </a:rPr>
              <a:t>www.index.go.kr</a:t>
            </a:r>
            <a:r>
              <a:rPr lang="en-US" altLang="ko-KR" dirty="0">
                <a:latin typeface="Arial Unicode MS"/>
                <a:cs typeface="Arial Unicode MS"/>
              </a:rPr>
              <a:t>)</a:t>
            </a:r>
            <a:r>
              <a:rPr lang="ko-KR" altLang="en-US" dirty="0">
                <a:latin typeface="Arial Unicode MS"/>
                <a:cs typeface="Arial Unicode MS"/>
              </a:rPr>
              <a:t>에서 제공하는 자치단체 행정구역 및 </a:t>
            </a:r>
            <a:r>
              <a:rPr lang="ko-KR" altLang="en-US" dirty="0" err="1">
                <a:latin typeface="Arial Unicode MS"/>
                <a:cs typeface="Arial Unicode MS"/>
              </a:rPr>
              <a:t>인구현황</a:t>
            </a:r>
            <a:r>
              <a:rPr lang="ko-KR" altLang="en-US" dirty="0">
                <a:latin typeface="Arial Unicode MS"/>
                <a:cs typeface="Arial Unicode MS"/>
              </a:rPr>
              <a:t> 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dirty="0">
                <a:latin typeface="Arial Unicode MS"/>
                <a:cs typeface="Arial Unicode MS"/>
              </a:rPr>
              <a:t>     </a:t>
            </a:r>
            <a:r>
              <a:rPr lang="en-US" altLang="ko-KR" dirty="0">
                <a:latin typeface="Arial Unicode MS"/>
                <a:cs typeface="Arial Unicode MS"/>
                <a:hlinkClick r:id="rId2"/>
              </a:rPr>
              <a:t>http://www.index.go.kr/potal/main/EachDtlPageDetail.do?idx_cd=1041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Arial Unicode MS"/>
              <a:cs typeface="Arial Unicode MS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xmlns="" id="{D712B68A-CC28-624F-983E-05B2B27F1026}"/>
              </a:ext>
            </a:extLst>
          </p:cNvPr>
          <p:cNvSpPr/>
          <p:nvPr/>
        </p:nvSpPr>
        <p:spPr>
          <a:xfrm>
            <a:off x="271463" y="2194357"/>
            <a:ext cx="6971506" cy="5179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60858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xmlns="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1197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rial Unicode MS"/>
                <a:cs typeface="Arial Unicode MS"/>
              </a:rPr>
              <a:t>국가 지표 체계의 엑셀 파일은 </a:t>
            </a:r>
            <a:r>
              <a:rPr lang="en-US" altLang="ko-KR" dirty="0">
                <a:latin typeface="Arial Unicode MS"/>
                <a:cs typeface="Arial Unicode MS"/>
              </a:rPr>
              <a:t>2010</a:t>
            </a:r>
            <a:r>
              <a:rPr lang="ko-KR" altLang="en-US" dirty="0">
                <a:latin typeface="Arial Unicode MS"/>
                <a:cs typeface="Arial Unicode MS"/>
              </a:rPr>
              <a:t>년 이전의 굉장히 오래된 형식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Arial Unicode MS"/>
                <a:cs typeface="Arial Unicode MS"/>
              </a:rPr>
              <a:t>openpyxl</a:t>
            </a:r>
            <a:r>
              <a:rPr lang="ko-KR" altLang="en-US" dirty="0">
                <a:latin typeface="Arial Unicode MS"/>
                <a:cs typeface="Arial Unicode MS"/>
              </a:rPr>
              <a:t>은 오래된 형식을 지원하지 않음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rial Unicode MS"/>
                <a:cs typeface="Arial Unicode MS"/>
              </a:rPr>
              <a:t>엑셀에서 열고</a:t>
            </a:r>
            <a:r>
              <a:rPr lang="en-US" altLang="ko-KR" dirty="0">
                <a:latin typeface="Arial Unicode MS"/>
                <a:cs typeface="Arial Unicode MS"/>
              </a:rPr>
              <a:t>, </a:t>
            </a:r>
            <a:r>
              <a:rPr lang="ko-KR" altLang="en-US" dirty="0">
                <a:latin typeface="Arial Unicode MS"/>
                <a:cs typeface="Arial Unicode MS"/>
              </a:rPr>
              <a:t>다른 이름으로 저장해서 사용</a:t>
            </a:r>
            <a:endParaRPr lang="en-US" altLang="ko-KR" dirty="0">
              <a:latin typeface="Arial Unicode MS"/>
              <a:cs typeface="Arial Unicode MS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xmlns="" id="{87A6BAFC-1966-2440-9BCD-A2DCEC0E5449}"/>
              </a:ext>
            </a:extLst>
          </p:cNvPr>
          <p:cNvSpPr txBox="1"/>
          <p:nvPr/>
        </p:nvSpPr>
        <p:spPr>
          <a:xfrm>
            <a:off x="232570" y="1641475"/>
            <a:ext cx="9753599" cy="5831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 algn="just"/>
            <a:r>
              <a:rPr lang="en-US" altLang="ko-KR" spc="15" dirty="0">
                <a:solidFill>
                  <a:srgbClr val="58595B"/>
                </a:solidFill>
                <a:latin typeface="Arial Unicode MS"/>
                <a:cs typeface="Arial Unicode MS"/>
              </a:rPr>
              <a:t>file:</a:t>
            </a:r>
            <a:r>
              <a:rPr lang="en-US" altLang="ko-KR" spc="50" dirty="0">
                <a:solidFill>
                  <a:srgbClr val="58595B"/>
                </a:solidFill>
                <a:latin typeface="Arial Unicode MS"/>
                <a:cs typeface="Arial Unicode MS"/>
              </a:rPr>
              <a:t> </a:t>
            </a:r>
            <a:r>
              <a:rPr lang="en-US" altLang="ko-KR" spc="15" dirty="0" err="1">
                <a:solidFill>
                  <a:srgbClr val="58595B"/>
                </a:solidFill>
                <a:latin typeface="Arial Unicode MS"/>
                <a:cs typeface="Arial Unicode MS"/>
              </a:rPr>
              <a:t>src</a:t>
            </a:r>
            <a:r>
              <a:rPr lang="en-US" altLang="ko-KR" spc="15" dirty="0">
                <a:solidFill>
                  <a:srgbClr val="58595B"/>
                </a:solidFill>
                <a:latin typeface="Arial Unicode MS"/>
                <a:cs typeface="Arial Unicode MS"/>
              </a:rPr>
              <a:t>/ch3/excel-</a:t>
            </a:r>
            <a:r>
              <a:rPr lang="en-US" altLang="ko-KR" spc="15" dirty="0" err="1">
                <a:solidFill>
                  <a:srgbClr val="58595B"/>
                </a:solidFill>
                <a:latin typeface="Arial Unicode MS"/>
                <a:cs typeface="Arial Unicode MS"/>
              </a:rPr>
              <a:t>read.py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11113">
              <a:spcBef>
                <a:spcPts val="25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11113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openpyxl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1113">
              <a:spcBef>
                <a:spcPts val="40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11113" marR="3375025">
              <a:lnSpc>
                <a:spcPct val="1407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엑셀 파일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열기</a:t>
            </a:r>
            <a:r>
              <a:rPr lang="ja-JP" altLang="en-US" spc="-30">
                <a:solidFill>
                  <a:srgbClr val="231F20"/>
                </a:solidFill>
                <a:latin typeface="나눔고딕코딩"/>
                <a:cs typeface="나눔고딕코딩"/>
              </a:rPr>
              <a:t>く </a:t>
            </a:r>
            <a:r>
              <a:rPr lang="en-US" altLang="ja-JP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 </a:t>
            </a:r>
            <a:r>
              <a:rPr lang="en-US" altLang="ja-JP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(※1)  </a:t>
            </a:r>
          </a:p>
          <a:p>
            <a:pPr marL="11113" marR="3375025">
              <a:lnSpc>
                <a:spcPct val="1407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filename =</a:t>
            </a:r>
            <a:r>
              <a:rPr lang="en-US" altLang="ko-KR" spc="-17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"stats_104102.xlsx"</a:t>
            </a:r>
            <a:endParaRPr lang="en-US" altLang="ko-KR" baseline="38888" dirty="0">
              <a:latin typeface="Arial"/>
              <a:cs typeface="Arial"/>
            </a:endParaRPr>
          </a:p>
          <a:p>
            <a:pPr marL="11113">
              <a:spcBef>
                <a:spcPts val="29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book =</a:t>
            </a:r>
            <a:r>
              <a:rPr lang="en-US" altLang="ko-KR" spc="-1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openpyxl.load_workbook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(filename)</a:t>
            </a:r>
          </a:p>
          <a:p>
            <a:pPr marL="11113">
              <a:spcBef>
                <a:spcPts val="290"/>
              </a:spcBef>
            </a:pPr>
            <a:endParaRPr lang="en-US" altLang="ko-KR" spc="-5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1113" marR="53340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맨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앞의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시트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추출하기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(※2) </a:t>
            </a:r>
          </a:p>
          <a:p>
            <a:pPr marL="11113" marR="533400">
              <a:lnSpc>
                <a:spcPct val="135400"/>
              </a:lnSpc>
            </a:pP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sheet =</a:t>
            </a:r>
            <a:r>
              <a:rPr lang="en-US" altLang="ko-KR" spc="-21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book.worksheets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[0]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1113">
              <a:spcBef>
                <a:spcPts val="30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11113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시트의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각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행을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순서대로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추출하기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(※3)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1111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data =</a:t>
            </a:r>
            <a:r>
              <a:rPr lang="en-US" altLang="ko-KR" spc="-2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[]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1113" marR="100584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for row</a:t>
            </a:r>
            <a:r>
              <a:rPr lang="en-US" altLang="ko-KR" spc="-14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in</a:t>
            </a:r>
            <a:r>
              <a:rPr lang="en-US" altLang="ko-KR" spc="-7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sheet.rows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: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</a:p>
          <a:p>
            <a:pPr marL="361950" marR="1005840">
              <a:lnSpc>
                <a:spcPct val="135400"/>
              </a:lnSpc>
            </a:pP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data.append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([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7127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row[0].value,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7127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row[</a:t>
            </a:r>
            <a:r>
              <a:rPr lang="en-US" altLang="ko-KR" b="1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9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].value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61950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])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xmlns="" id="{5611297C-1942-FF47-ACCA-E2F800387AD2}"/>
              </a:ext>
            </a:extLst>
          </p:cNvPr>
          <p:cNvSpPr/>
          <p:nvPr/>
        </p:nvSpPr>
        <p:spPr>
          <a:xfrm flipV="1">
            <a:off x="232569" y="1945078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38939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>
            <a:extLst>
              <a:ext uri="{FF2B5EF4-FFF2-40B4-BE49-F238E27FC236}">
                <a16:creationId xmlns:a16="http://schemas.microsoft.com/office/drawing/2014/main" xmlns="" id="{87A6BAFC-1966-2440-9BCD-A2DCEC0E5449}"/>
              </a:ext>
            </a:extLst>
          </p:cNvPr>
          <p:cNvSpPr txBox="1"/>
          <p:nvPr/>
        </p:nvSpPr>
        <p:spPr>
          <a:xfrm>
            <a:off x="232570" y="269875"/>
            <a:ext cx="9753599" cy="44709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 marR="29464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2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필요없는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줄</a:t>
            </a:r>
            <a:r>
              <a:rPr lang="en-US" altLang="ko-KR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(</a:t>
            </a:r>
            <a:r>
              <a:rPr lang="ko-KR" altLang="en-US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헤더</a:t>
            </a:r>
            <a:r>
              <a:rPr lang="en-US" altLang="ko-KR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,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연도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,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계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)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제거하기  </a:t>
            </a:r>
            <a:endParaRPr lang="en-US" altLang="ko-KR" spc="-4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1113" marR="29464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del</a:t>
            </a:r>
            <a:r>
              <a:rPr lang="en-US" altLang="ko-KR" spc="-11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data[0]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111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del</a:t>
            </a:r>
            <a:r>
              <a:rPr lang="en-US" altLang="ko-KR" spc="-11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data[1]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111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del</a:t>
            </a:r>
            <a:r>
              <a:rPr lang="en-US" altLang="ko-KR" spc="-11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data[2]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1113">
              <a:spcBef>
                <a:spcPts val="30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11113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데이터를</a:t>
            </a:r>
            <a:r>
              <a:rPr lang="ko-KR" altLang="en-US" spc="-10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인구</a:t>
            </a:r>
            <a:r>
              <a:rPr lang="ko-KR" altLang="en-US" spc="-10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순서로</a:t>
            </a:r>
            <a:r>
              <a:rPr lang="ko-KR" altLang="en-US" spc="-10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정렬합니다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.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1111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data = 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sorted(data,</a:t>
            </a:r>
            <a:r>
              <a:rPr lang="en-US" altLang="ko-KR" spc="-2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key=lambda </a:t>
            </a:r>
            <a:r>
              <a:rPr lang="en-US" altLang="ko-KR" spc="-2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x:x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[1])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1113">
              <a:lnSpc>
                <a:spcPct val="100000"/>
              </a:lnSpc>
            </a:pPr>
            <a:endParaRPr lang="en-US" altLang="ko-KR" dirty="0">
              <a:latin typeface="Times New Roman"/>
              <a:cs typeface="Times New Roman"/>
            </a:endParaRPr>
          </a:p>
          <a:p>
            <a:pPr marL="11113">
              <a:spcBef>
                <a:spcPts val="30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11113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3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하위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5</a:t>
            </a:r>
            <a:r>
              <a:rPr lang="ko-KR" altLang="en-US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위를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출력합니다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.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11113" marR="61531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for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, a in 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enumerate(data):  </a:t>
            </a:r>
          </a:p>
          <a:p>
            <a:pPr marL="361950" marR="61531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if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</a:t>
            </a:r>
            <a:r>
              <a:rPr lang="en-US" altLang="ko-KR" spc="-2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i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 &gt;=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5):</a:t>
            </a:r>
            <a:r>
              <a:rPr lang="en-US" altLang="ko-KR" spc="-2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break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61950">
              <a:spcBef>
                <a:spcPts val="439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print(i+1,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a[0],</a:t>
            </a:r>
            <a:r>
              <a:rPr lang="en-US" altLang="ko-KR" spc="-21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int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(a[1]))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1113">
              <a:spcBef>
                <a:spcPts val="290"/>
              </a:spcBef>
            </a:pP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xmlns="" id="{92400F3B-8ADF-EB43-9A48-FA4DD8071035}"/>
              </a:ext>
            </a:extLst>
          </p:cNvPr>
          <p:cNvSpPr/>
          <p:nvPr/>
        </p:nvSpPr>
        <p:spPr>
          <a:xfrm flipV="1">
            <a:off x="233363" y="45370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xmlns="" id="{942F58CB-B1EB-4349-8115-A668C3BEFD1B}"/>
              </a:ext>
            </a:extLst>
          </p:cNvPr>
          <p:cNvSpPr txBox="1"/>
          <p:nvPr/>
        </p:nvSpPr>
        <p:spPr>
          <a:xfrm>
            <a:off x="229812" y="4918075"/>
            <a:ext cx="9601201" cy="22661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37744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$ python3 excel-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read.py</a:t>
            </a: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43510" marR="37744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1 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세종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210</a:t>
            </a:r>
          </a:p>
          <a:p>
            <a:pPr marL="143510" marR="37744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2 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제주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624</a:t>
            </a:r>
          </a:p>
          <a:p>
            <a:pPr marL="143510" marR="37744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3 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울산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1173</a:t>
            </a:r>
          </a:p>
          <a:p>
            <a:pPr marL="143510" marR="37744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4 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광주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1472</a:t>
            </a:r>
          </a:p>
          <a:p>
            <a:pPr marL="143510" marR="37744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5 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대전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1518</a:t>
            </a:r>
          </a:p>
        </p:txBody>
      </p:sp>
    </p:spTree>
    <p:extLst>
      <p:ext uri="{BB962C8B-B14F-4D97-AF65-F5344CB8AC3E}">
        <p14:creationId xmlns:p14="http://schemas.microsoft.com/office/powerpoint/2010/main" val="29187619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6">
            <a:extLst>
              <a:ext uri="{FF2B5EF4-FFF2-40B4-BE49-F238E27FC236}">
                <a16:creationId xmlns:a16="http://schemas.microsoft.com/office/drawing/2014/main" xmlns="" id="{942F58CB-B1EB-4349-8115-A668C3BEFD1B}"/>
              </a:ext>
            </a:extLst>
          </p:cNvPr>
          <p:cNvSpPr txBox="1"/>
          <p:nvPr/>
        </p:nvSpPr>
        <p:spPr>
          <a:xfrm>
            <a:off x="229812" y="269875"/>
            <a:ext cx="9601201" cy="9079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/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엑셀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파일의</a:t>
            </a:r>
            <a:r>
              <a:rPr lang="ko-KR" altLang="en-US" spc="-229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구조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: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157480">
              <a:spcBef>
                <a:spcPts val="340"/>
              </a:spcBef>
            </a:pPr>
            <a:r>
              <a:rPr lang="ko-KR" altLang="en-US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북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(book)</a:t>
            </a:r>
            <a:r>
              <a:rPr lang="en-US" altLang="ko-KR" spc="-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←</a:t>
            </a:r>
            <a:r>
              <a:rPr lang="en-US" altLang="ko-KR" spc="-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여러</a:t>
            </a:r>
            <a:r>
              <a:rPr lang="ko-KR" altLang="en-US" spc="-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개의</a:t>
            </a:r>
            <a:r>
              <a:rPr lang="ko-KR" altLang="en-US" spc="-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시트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(sheet)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로</a:t>
            </a:r>
            <a:r>
              <a:rPr lang="ko-KR" altLang="en-US" spc="-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구성된</a:t>
            </a:r>
            <a:r>
              <a:rPr lang="ko-KR" altLang="en-US" spc="-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것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157480">
              <a:spcBef>
                <a:spcPts val="340"/>
              </a:spcBef>
            </a:pPr>
            <a:r>
              <a:rPr lang="ko-KR" altLang="en-US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시트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(sheet)</a:t>
            </a:r>
            <a:r>
              <a:rPr lang="en-US" altLang="ko-KR" spc="-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←</a:t>
            </a:r>
            <a:r>
              <a:rPr lang="en-US" altLang="ko-KR" spc="-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행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(row)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과</a:t>
            </a:r>
            <a:r>
              <a:rPr lang="ko-KR" altLang="en-US" spc="-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열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(column)</a:t>
            </a:r>
            <a:r>
              <a:rPr lang="ko-KR" altLang="en-US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으로</a:t>
            </a:r>
            <a:r>
              <a:rPr lang="ko-KR" altLang="en-US" spc="-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구성된</a:t>
            </a:r>
            <a:r>
              <a:rPr lang="ko-KR" altLang="en-US" spc="-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2</a:t>
            </a:r>
            <a:r>
              <a:rPr lang="ko-KR" altLang="en-US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차원</a:t>
            </a:r>
            <a:r>
              <a:rPr lang="ko-KR" altLang="en-US" spc="-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셀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(cell)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xmlns="" id="{36ECABD5-9772-D548-81A6-0510EAF2956B}"/>
              </a:ext>
            </a:extLst>
          </p:cNvPr>
          <p:cNvSpPr txBox="1"/>
          <p:nvPr/>
        </p:nvSpPr>
        <p:spPr>
          <a:xfrm>
            <a:off x="232570" y="1448550"/>
            <a:ext cx="9753599" cy="55415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 algn="just"/>
            <a:r>
              <a:rPr lang="en-US" altLang="ko-KR" spc="15" dirty="0">
                <a:solidFill>
                  <a:srgbClr val="58595B"/>
                </a:solidFill>
                <a:latin typeface="Arial Unicode MS"/>
                <a:cs typeface="Arial Unicode MS"/>
              </a:rPr>
              <a:t>file:</a:t>
            </a:r>
            <a:r>
              <a:rPr lang="en-US" altLang="ko-KR" spc="-15" dirty="0">
                <a:solidFill>
                  <a:srgbClr val="58595B"/>
                </a:solidFill>
                <a:latin typeface="Arial Unicode MS"/>
                <a:cs typeface="Arial Unicode MS"/>
              </a:rPr>
              <a:t> </a:t>
            </a:r>
            <a:r>
              <a:rPr lang="en-US" altLang="ko-KR" spc="15" dirty="0" err="1">
                <a:solidFill>
                  <a:srgbClr val="58595B"/>
                </a:solidFill>
                <a:latin typeface="Arial Unicode MS"/>
                <a:cs typeface="Arial Unicode MS"/>
              </a:rPr>
              <a:t>src</a:t>
            </a:r>
            <a:r>
              <a:rPr lang="en-US" altLang="ko-KR" spc="15" dirty="0">
                <a:solidFill>
                  <a:srgbClr val="58595B"/>
                </a:solidFill>
                <a:latin typeface="Arial Unicode MS"/>
                <a:cs typeface="Arial Unicode MS"/>
              </a:rPr>
              <a:t>/ch3/excel-</a:t>
            </a:r>
            <a:r>
              <a:rPr lang="en-US" altLang="ko-KR" spc="15" dirty="0" err="1">
                <a:solidFill>
                  <a:srgbClr val="58595B"/>
                </a:solidFill>
                <a:latin typeface="Arial Unicode MS"/>
                <a:cs typeface="Arial Unicode MS"/>
              </a:rPr>
              <a:t>write.py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11113">
              <a:spcBef>
                <a:spcPts val="25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11113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openpyxl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1113" marR="34074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엑셀 파일 열기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(※1)  </a:t>
            </a:r>
          </a:p>
          <a:p>
            <a:pPr marL="11113" marR="34074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filename =</a:t>
            </a:r>
            <a:r>
              <a:rPr lang="en-US" altLang="ko-KR" spc="-15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"stats_104102.xlsx"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111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book =</a:t>
            </a:r>
            <a:r>
              <a:rPr lang="en-US" altLang="ko-KR" spc="-1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openpyxl.load_workbook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(filename)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1113">
              <a:spcBef>
                <a:spcPts val="30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11113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활성화된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시트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추출하기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(※2)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1111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sheet =</a:t>
            </a:r>
            <a:r>
              <a:rPr lang="en-US" altLang="ko-KR" spc="-204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book.active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1113">
              <a:spcBef>
                <a:spcPts val="35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11113" marR="280289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서울을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제외한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인구를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구해서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쓰기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(※3) </a:t>
            </a:r>
          </a:p>
          <a:p>
            <a:pPr marL="11113" marR="280289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for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in 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range(0,</a:t>
            </a:r>
            <a:r>
              <a:rPr lang="en-US" altLang="ko-KR" spc="-2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9):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61950" marR="2376170" algn="just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total</a:t>
            </a:r>
            <a:r>
              <a:rPr lang="en-US" altLang="ko-KR" spc="-5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int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(sheet[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str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chr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i</a:t>
            </a:r>
            <a:r>
              <a:rPr lang="en-US" altLang="ko-KR" spc="-5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+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66))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+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"3"].value)  </a:t>
            </a:r>
          </a:p>
          <a:p>
            <a:pPr marL="361950" marR="2376170" algn="just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seoul</a:t>
            </a:r>
            <a:r>
              <a:rPr lang="en-US" altLang="ko-KR" spc="-5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int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(sheet[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str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chr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i</a:t>
            </a:r>
            <a:r>
              <a:rPr lang="en-US" altLang="ko-KR" spc="-5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+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66))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+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"4"].value)  </a:t>
            </a:r>
          </a:p>
          <a:p>
            <a:pPr marL="361950" marR="2376170" algn="just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output</a:t>
            </a:r>
            <a:r>
              <a:rPr lang="en-US" altLang="ko-KR" spc="-7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=</a:t>
            </a:r>
            <a:r>
              <a:rPr lang="en-US" altLang="ko-KR" spc="-10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total</a:t>
            </a:r>
            <a:r>
              <a:rPr lang="en-US" altLang="ko-KR" spc="-7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-</a:t>
            </a:r>
            <a:r>
              <a:rPr lang="en-US" altLang="ko-KR" spc="-10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seoul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61950" algn="just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print("</a:t>
            </a:r>
            <a:r>
              <a:rPr lang="ko-KR" altLang="en-US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서울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제외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인구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=",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output)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61950" algn="just">
              <a:spcBef>
                <a:spcPts val="340"/>
              </a:spcBef>
            </a:pPr>
            <a:endParaRPr lang="en-US" altLang="ko-KR" spc="-10" dirty="0">
              <a:solidFill>
                <a:srgbClr val="231F20"/>
              </a:solidFill>
              <a:latin typeface="나눔고딕코딩"/>
              <a:cs typeface="나눔고딕코딩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xmlns="" id="{31C5E91B-397D-B248-9B30-465A92EBD6D1}"/>
              </a:ext>
            </a:extLst>
          </p:cNvPr>
          <p:cNvSpPr/>
          <p:nvPr/>
        </p:nvSpPr>
        <p:spPr>
          <a:xfrm flipV="1">
            <a:off x="232569" y="1752153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05746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xmlns="" id="{36ECABD5-9772-D548-81A6-0510EAF2956B}"/>
              </a:ext>
            </a:extLst>
          </p:cNvPr>
          <p:cNvSpPr txBox="1"/>
          <p:nvPr/>
        </p:nvSpPr>
        <p:spPr>
          <a:xfrm>
            <a:off x="232570" y="269875"/>
            <a:ext cx="9753599" cy="4149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950" algn="just">
              <a:lnSpc>
                <a:spcPct val="135000"/>
              </a:lnSpc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쓰기</a:t>
            </a:r>
            <a:r>
              <a:rPr lang="ko-KR" altLang="en-US" spc="-3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(※4)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361950" marR="2823210">
              <a:lnSpc>
                <a:spcPct val="1350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sheet[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str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chr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i</a:t>
            </a:r>
            <a:r>
              <a:rPr lang="en-US" altLang="ko-KR" spc="-5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+</a:t>
            </a:r>
            <a:r>
              <a:rPr lang="en-US" altLang="ko-KR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66))</a:t>
            </a:r>
            <a:r>
              <a:rPr lang="en-US" altLang="ko-KR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+</a:t>
            </a:r>
            <a:r>
              <a:rPr lang="en-US" altLang="ko-KR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"21"]</a:t>
            </a:r>
            <a:r>
              <a:rPr lang="en-US" altLang="ko-KR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output  </a:t>
            </a:r>
          </a:p>
          <a:p>
            <a:pPr marL="361950" marR="2823210">
              <a:lnSpc>
                <a:spcPct val="1350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cell</a:t>
            </a:r>
            <a:r>
              <a:rPr lang="en-US" altLang="ko-KR" spc="-5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sheet[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str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chr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i</a:t>
            </a:r>
            <a:r>
              <a:rPr lang="en-US" altLang="ko-KR" spc="-5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+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66))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+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5" dirty="0">
                <a:solidFill>
                  <a:srgbClr val="231F20"/>
                </a:solidFill>
                <a:latin typeface="나눔고딕코딩"/>
                <a:cs typeface="나눔고딕코딩"/>
              </a:rPr>
              <a:t>"21"]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61950" algn="just">
              <a:lnSpc>
                <a:spcPct val="135000"/>
              </a:lnSpc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폰트와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색상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변경해보기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(※5)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361950" algn="just">
              <a:lnSpc>
                <a:spcPct val="135000"/>
              </a:lnSpc>
              <a:spcBef>
                <a:spcPts val="340"/>
              </a:spcBef>
            </a:pP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cell.font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openpyxl.styles.Font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(size=14,color="FF0000")</a:t>
            </a:r>
          </a:p>
          <a:p>
            <a:pPr marL="361950">
              <a:lnSpc>
                <a:spcPct val="1350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cell.number_format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=</a:t>
            </a:r>
            <a:r>
              <a:rPr lang="en-US" altLang="ko-KR" spc="-1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cell.number_format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1113">
              <a:lnSpc>
                <a:spcPct val="135000"/>
              </a:lnSpc>
              <a:spcBef>
                <a:spcPts val="35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11113" marR="706120">
              <a:lnSpc>
                <a:spcPct val="1350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엑셀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파일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저장하기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(※6)  </a:t>
            </a:r>
          </a:p>
          <a:p>
            <a:pPr marL="11113" marR="706120">
              <a:lnSpc>
                <a:spcPct val="1350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filename = 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"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population.xlsx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"  </a:t>
            </a:r>
          </a:p>
          <a:p>
            <a:pPr marL="11113" marR="706120">
              <a:lnSpc>
                <a:spcPct val="1350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book.save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(filename)  </a:t>
            </a:r>
          </a:p>
          <a:p>
            <a:pPr marL="11113" marR="706120">
              <a:lnSpc>
                <a:spcPct val="135000"/>
              </a:lnSpc>
            </a:pP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print("ok")</a:t>
            </a:r>
            <a:endParaRPr lang="en-US" altLang="ko-KR" spc="-10" dirty="0">
              <a:solidFill>
                <a:srgbClr val="231F20"/>
              </a:solidFill>
              <a:latin typeface="나눔고딕코딩"/>
              <a:cs typeface="나눔고딕코딩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xmlns="" id="{31C5E91B-397D-B248-9B30-465A92EBD6D1}"/>
              </a:ext>
            </a:extLst>
          </p:cNvPr>
          <p:cNvSpPr/>
          <p:nvPr/>
        </p:nvSpPr>
        <p:spPr>
          <a:xfrm flipV="1">
            <a:off x="232569" y="44913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67218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6">
            <a:extLst>
              <a:ext uri="{FF2B5EF4-FFF2-40B4-BE49-F238E27FC236}">
                <a16:creationId xmlns:a16="http://schemas.microsoft.com/office/drawing/2014/main" xmlns="" id="{942F58CB-B1EB-4349-8115-A668C3BEFD1B}"/>
              </a:ext>
            </a:extLst>
          </p:cNvPr>
          <p:cNvSpPr txBox="1"/>
          <p:nvPr/>
        </p:nvSpPr>
        <p:spPr>
          <a:xfrm>
            <a:off x="229812" y="269875"/>
            <a:ext cx="9601201" cy="42004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36220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$ python3 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excel-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write.py</a:t>
            </a:r>
            <a:endParaRPr lang="en-US" altLang="ko-KR" spc="-1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43510" marR="3622040">
              <a:lnSpc>
                <a:spcPct val="135400"/>
              </a:lnSpc>
              <a:spcBef>
                <a:spcPts val="65"/>
              </a:spcBef>
            </a:pPr>
            <a:r>
              <a:rPr lang="ko-KR" altLang="en-US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서울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제외  인구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=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39076</a:t>
            </a:r>
          </a:p>
          <a:p>
            <a:pPr marL="143510" marR="3622040">
              <a:lnSpc>
                <a:spcPct val="135400"/>
              </a:lnSpc>
              <a:spcBef>
                <a:spcPts val="65"/>
              </a:spcBef>
            </a:pPr>
            <a:r>
              <a:rPr lang="ko-KR" altLang="en-US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서울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제외  인구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=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39339</a:t>
            </a:r>
          </a:p>
          <a:p>
            <a:pPr marL="143510" marR="3622040">
              <a:lnSpc>
                <a:spcPct val="135400"/>
              </a:lnSpc>
              <a:spcBef>
                <a:spcPts val="65"/>
              </a:spcBef>
            </a:pPr>
            <a:r>
              <a:rPr lang="ko-KR" altLang="en-US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서울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제외  인구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=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39565</a:t>
            </a:r>
          </a:p>
          <a:p>
            <a:pPr marL="143510" marR="3622040">
              <a:lnSpc>
                <a:spcPct val="135400"/>
              </a:lnSpc>
              <a:spcBef>
                <a:spcPts val="65"/>
              </a:spcBef>
            </a:pPr>
            <a:r>
              <a:rPr lang="ko-KR" altLang="en-US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서울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제외  인구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=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40203</a:t>
            </a:r>
          </a:p>
          <a:p>
            <a:pPr marL="143510" marR="3622040">
              <a:lnSpc>
                <a:spcPct val="135400"/>
              </a:lnSpc>
              <a:spcBef>
                <a:spcPts val="65"/>
              </a:spcBef>
            </a:pPr>
            <a:r>
              <a:rPr lang="ko-KR" altLang="en-US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서울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제외  인구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=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40484</a:t>
            </a:r>
          </a:p>
          <a:p>
            <a:pPr marL="143510" marR="3622040">
              <a:lnSpc>
                <a:spcPct val="135400"/>
              </a:lnSpc>
              <a:spcBef>
                <a:spcPts val="65"/>
              </a:spcBef>
            </a:pPr>
            <a:r>
              <a:rPr lang="ko-KR" altLang="en-US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서울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제외  인구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=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40753</a:t>
            </a:r>
          </a:p>
          <a:p>
            <a:pPr marL="143510" marR="3622040">
              <a:lnSpc>
                <a:spcPct val="135400"/>
              </a:lnSpc>
              <a:spcBef>
                <a:spcPts val="65"/>
              </a:spcBef>
            </a:pPr>
            <a:r>
              <a:rPr lang="ko-KR" altLang="en-US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서울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제외  인구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=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40997</a:t>
            </a:r>
          </a:p>
          <a:p>
            <a:pPr marL="143510" marR="3622040">
              <a:lnSpc>
                <a:spcPct val="135400"/>
              </a:lnSpc>
              <a:spcBef>
                <a:spcPts val="65"/>
              </a:spcBef>
            </a:pPr>
            <a:r>
              <a:rPr lang="ko-KR" altLang="en-US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서울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제외  인구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=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41225</a:t>
            </a:r>
          </a:p>
          <a:p>
            <a:pPr marL="143510" marR="3622040">
              <a:lnSpc>
                <a:spcPct val="135400"/>
              </a:lnSpc>
              <a:spcBef>
                <a:spcPts val="65"/>
              </a:spcBef>
            </a:pPr>
            <a:r>
              <a:rPr lang="ko-KR" altLang="en-US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서울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제외  인구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= 41507</a:t>
            </a:r>
          </a:p>
          <a:p>
            <a:pPr marL="143510" marR="3622040">
              <a:lnSpc>
                <a:spcPct val="135400"/>
              </a:lnSpc>
              <a:spcBef>
                <a:spcPts val="65"/>
              </a:spcBef>
            </a:pPr>
            <a:r>
              <a:rPr lang="ko-KR" altLang="en-US" spc="-24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ok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11428585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xmlns="" id="{6B8804E7-3E1D-784A-AC73-E7AFAC60D362}"/>
              </a:ext>
            </a:extLst>
          </p:cNvPr>
          <p:cNvSpPr/>
          <p:nvPr/>
        </p:nvSpPr>
        <p:spPr>
          <a:xfrm>
            <a:off x="355011" y="346075"/>
            <a:ext cx="9325548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54184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xmlns="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1751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Arial Unicode MS"/>
                <a:cs typeface="Arial Unicode MS"/>
              </a:rPr>
              <a:t>Pandas</a:t>
            </a:r>
            <a:r>
              <a:rPr lang="ko-KR" altLang="en-US" sz="2400" dirty="0" err="1">
                <a:latin typeface="Arial Unicode MS"/>
                <a:cs typeface="Arial Unicode MS"/>
              </a:rPr>
              <a:t>를</a:t>
            </a:r>
            <a:r>
              <a:rPr lang="ko-KR" altLang="en-US" sz="2400" dirty="0">
                <a:latin typeface="Arial Unicode MS"/>
                <a:cs typeface="Arial Unicode MS"/>
              </a:rPr>
              <a:t> 이용해  엑셀  파일을  읽고 쓰기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rial Unicode MS"/>
                <a:cs typeface="Arial Unicode MS"/>
              </a:rPr>
              <a:t>데이터 분석 라이브러리인 </a:t>
            </a:r>
            <a:r>
              <a:rPr lang="en-US" altLang="ko-KR" dirty="0">
                <a:latin typeface="Arial Unicode MS"/>
                <a:cs typeface="Arial Unicode MS"/>
              </a:rPr>
              <a:t>Pandas</a:t>
            </a:r>
            <a:r>
              <a:rPr lang="ko-KR" altLang="en-US" dirty="0" err="1">
                <a:latin typeface="Arial Unicode MS"/>
                <a:cs typeface="Arial Unicode MS"/>
              </a:rPr>
              <a:t>를</a:t>
            </a:r>
            <a:r>
              <a:rPr lang="ko-KR" altLang="en-US" dirty="0">
                <a:latin typeface="Arial Unicode MS"/>
                <a:cs typeface="Arial Unicode MS"/>
              </a:rPr>
              <a:t> 이용하면 엑셀을 쉽게 읽고 쓸 수 있음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rial Unicode MS"/>
                <a:cs typeface="Arial Unicode MS"/>
              </a:rPr>
              <a:t>Pandas</a:t>
            </a:r>
            <a:r>
              <a:rPr lang="ko-KR" altLang="en-US" dirty="0">
                <a:latin typeface="Arial Unicode MS"/>
                <a:cs typeface="Arial Unicode MS"/>
              </a:rPr>
              <a:t>는 다음과 같은 명령어로 설치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rial Unicode MS"/>
                <a:cs typeface="Arial Unicode MS"/>
              </a:rPr>
              <a:t>Pandas</a:t>
            </a:r>
            <a:r>
              <a:rPr lang="ko-KR" altLang="en-US" dirty="0">
                <a:latin typeface="Arial Unicode MS"/>
                <a:cs typeface="Arial Unicode MS"/>
              </a:rPr>
              <a:t>로 엑셀을 수정하려면 </a:t>
            </a:r>
            <a:r>
              <a:rPr lang="en-US" altLang="ko-KR" dirty="0" err="1">
                <a:latin typeface="Arial Unicode MS"/>
                <a:cs typeface="Arial Unicode MS"/>
              </a:rPr>
              <a:t>xlrd</a:t>
            </a:r>
            <a:r>
              <a:rPr lang="en-US" altLang="ko-KR" dirty="0">
                <a:latin typeface="Arial Unicode MS"/>
                <a:cs typeface="Arial Unicode MS"/>
              </a:rPr>
              <a:t> </a:t>
            </a:r>
            <a:r>
              <a:rPr lang="ko-KR" altLang="en-US" dirty="0">
                <a:latin typeface="Arial Unicode MS"/>
                <a:cs typeface="Arial Unicode MS"/>
              </a:rPr>
              <a:t>모듈이 필요하므로 함께 설치</a:t>
            </a:r>
            <a:endParaRPr lang="en-US" altLang="ko-KR" dirty="0">
              <a:latin typeface="Arial Unicode MS"/>
              <a:cs typeface="Arial Unicode MS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xmlns="" id="{B8638F6E-E023-F642-A4D5-5B250E8F983C}"/>
              </a:ext>
            </a:extLst>
          </p:cNvPr>
          <p:cNvSpPr txBox="1"/>
          <p:nvPr/>
        </p:nvSpPr>
        <p:spPr>
          <a:xfrm>
            <a:off x="230441" y="2098675"/>
            <a:ext cx="9601201" cy="7194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37744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$ pip3 install pandas</a:t>
            </a:r>
          </a:p>
          <a:p>
            <a:pPr marL="143510" marR="37744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$ pip3 install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xlrd</a:t>
            </a: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xmlns="" id="{CD90B9C4-D4F1-9746-9D7F-6B3FD37C6277}"/>
              </a:ext>
            </a:extLst>
          </p:cNvPr>
          <p:cNvSpPr txBox="1"/>
          <p:nvPr/>
        </p:nvSpPr>
        <p:spPr>
          <a:xfrm>
            <a:off x="232570" y="3141847"/>
            <a:ext cx="9753599" cy="39860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 algn="just"/>
            <a:r>
              <a:rPr lang="en-US" altLang="ko-KR" spc="15" dirty="0">
                <a:solidFill>
                  <a:srgbClr val="58595B"/>
                </a:solidFill>
                <a:latin typeface="Arial Unicode MS"/>
                <a:cs typeface="Arial Unicode MS"/>
              </a:rPr>
              <a:t>file:</a:t>
            </a:r>
            <a:r>
              <a:rPr lang="en-US" altLang="ko-KR" spc="-10" dirty="0">
                <a:solidFill>
                  <a:srgbClr val="58595B"/>
                </a:solidFill>
                <a:latin typeface="Arial Unicode MS"/>
                <a:cs typeface="Arial Unicode MS"/>
              </a:rPr>
              <a:t> </a:t>
            </a:r>
            <a:r>
              <a:rPr lang="en-US" altLang="ko-KR" spc="25" dirty="0" err="1">
                <a:solidFill>
                  <a:srgbClr val="58595B"/>
                </a:solidFill>
                <a:latin typeface="Arial Unicode MS"/>
                <a:cs typeface="Arial Unicode MS"/>
              </a:rPr>
              <a:t>src</a:t>
            </a:r>
            <a:r>
              <a:rPr lang="en-US" altLang="ko-KR" spc="25" dirty="0">
                <a:solidFill>
                  <a:srgbClr val="58595B"/>
                </a:solidFill>
                <a:latin typeface="Arial Unicode MS"/>
                <a:cs typeface="Arial Unicode MS"/>
              </a:rPr>
              <a:t>/ch3/excel-read-</a:t>
            </a:r>
            <a:r>
              <a:rPr lang="en-US" altLang="ko-KR" spc="25" dirty="0" err="1">
                <a:solidFill>
                  <a:srgbClr val="58595B"/>
                </a:solidFill>
                <a:latin typeface="Arial Unicode MS"/>
                <a:cs typeface="Arial Unicode MS"/>
              </a:rPr>
              <a:t>pd.py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11113">
              <a:spcBef>
                <a:spcPts val="25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11113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import pandas as</a:t>
            </a:r>
            <a:r>
              <a:rPr lang="en-US" altLang="ko-KR" spc="-2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pd</a:t>
            </a:r>
            <a:endParaRPr lang="en-US" altLang="ko-KR" dirty="0">
              <a:latin typeface="Times New Roman"/>
              <a:cs typeface="Times New Roman"/>
            </a:endParaRPr>
          </a:p>
          <a:p>
            <a:pPr marL="11113">
              <a:spcBef>
                <a:spcPts val="30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11113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엑셀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파일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열기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(※1)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11113" marR="283083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filename</a:t>
            </a:r>
            <a:r>
              <a:rPr lang="en-US" altLang="ko-KR" spc="-5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"stats_104102.xlsx"</a:t>
            </a:r>
            <a:r>
              <a:rPr lang="en-US" altLang="ko-KR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파일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이름  </a:t>
            </a:r>
            <a:endParaRPr lang="en-US" altLang="ko-KR" spc="-2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1113" marR="2830830">
              <a:lnSpc>
                <a:spcPct val="1354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sheet_name</a:t>
            </a:r>
            <a:r>
              <a:rPr lang="en-US" altLang="ko-KR" spc="-5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"stats_104102"</a:t>
            </a:r>
            <a:r>
              <a:rPr lang="en-US" altLang="ko-KR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시트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이름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1111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book</a:t>
            </a:r>
            <a:r>
              <a:rPr lang="en-US" altLang="ko-KR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=</a:t>
            </a:r>
            <a:r>
              <a:rPr lang="en-US" altLang="ko-KR" spc="-7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pd.read_excel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(filename,</a:t>
            </a:r>
            <a:r>
              <a:rPr lang="en-US" altLang="ko-KR" spc="-7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sheetname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=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sheet_name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,</a:t>
            </a:r>
            <a:r>
              <a:rPr lang="en-US" altLang="ko-KR" spc="-7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header=1)</a:t>
            </a:r>
            <a:r>
              <a:rPr lang="en-US" altLang="ko-KR" spc="-7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7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첫</a:t>
            </a:r>
            <a:r>
              <a:rPr lang="ko-KR" altLang="en-US" spc="-7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번째</a:t>
            </a:r>
            <a:r>
              <a:rPr lang="ko-KR" altLang="en-US" spc="-7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줄부터</a:t>
            </a:r>
            <a:r>
              <a:rPr lang="ko-KR" altLang="en-US" spc="-7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헤더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11113">
              <a:lnSpc>
                <a:spcPct val="100000"/>
              </a:lnSpc>
            </a:pPr>
            <a:endParaRPr lang="ko-KR" altLang="en-US" dirty="0">
              <a:latin typeface="Times New Roman"/>
              <a:cs typeface="Times New Roman"/>
            </a:endParaRPr>
          </a:p>
          <a:p>
            <a:pPr marL="11113">
              <a:spcBef>
                <a:spcPts val="30"/>
              </a:spcBef>
            </a:pPr>
            <a:endParaRPr lang="ko-KR" altLang="en-US" dirty="0">
              <a:latin typeface="Times New Roman"/>
              <a:cs typeface="Times New Roman"/>
            </a:endParaRPr>
          </a:p>
          <a:p>
            <a:pPr marL="11113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2015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년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인구로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정렬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(※2)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11113" marR="24549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book =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book.sort_values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(by=2015,</a:t>
            </a:r>
            <a:r>
              <a:rPr lang="en-US" altLang="ko-KR" spc="-17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ascending=False)  </a:t>
            </a:r>
          </a:p>
          <a:p>
            <a:pPr marL="11113" marR="2454910">
              <a:lnSpc>
                <a:spcPct val="135400"/>
              </a:lnSpc>
            </a:pP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print(book)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xmlns="" id="{EA1EE110-90FB-234B-B765-96AA5E69879E}"/>
              </a:ext>
            </a:extLst>
          </p:cNvPr>
          <p:cNvSpPr/>
          <p:nvPr/>
        </p:nvSpPr>
        <p:spPr>
          <a:xfrm flipV="1">
            <a:off x="232569" y="3445450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xmlns="" id="{F5388391-5620-4F40-A7EC-3757DBA210ED}"/>
              </a:ext>
            </a:extLst>
          </p:cNvPr>
          <p:cNvSpPr/>
          <p:nvPr/>
        </p:nvSpPr>
        <p:spPr>
          <a:xfrm flipV="1">
            <a:off x="230441" y="72345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45863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6">
            <a:extLst>
              <a:ext uri="{FF2B5EF4-FFF2-40B4-BE49-F238E27FC236}">
                <a16:creationId xmlns:a16="http://schemas.microsoft.com/office/drawing/2014/main" xmlns="" id="{942F58CB-B1EB-4349-8115-A668C3BEFD1B}"/>
              </a:ext>
            </a:extLst>
          </p:cNvPr>
          <p:cNvSpPr txBox="1"/>
          <p:nvPr/>
        </p:nvSpPr>
        <p:spPr>
          <a:xfrm>
            <a:off x="229812" y="269875"/>
            <a:ext cx="9601201" cy="69249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$ python3</a:t>
            </a:r>
            <a:r>
              <a:rPr lang="en-US" altLang="ko-KR" spc="-1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excel-read-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pd.py</a:t>
            </a:r>
            <a:endParaRPr lang="en-US" altLang="ko-KR" spc="-1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/>
            <a:endParaRPr lang="en-US" altLang="ko-KR" spc="-1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/>
            <a:endParaRPr lang="en-US" altLang="ko-KR" spc="-1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/>
            <a:endParaRPr lang="en-US" altLang="ko-KR" spc="-1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/>
            <a:endParaRPr lang="en-US" altLang="ko-KR" spc="-1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/>
            <a:endParaRPr lang="en-US" altLang="ko-KR" spc="-1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/>
            <a:endParaRPr lang="en-US" altLang="ko-KR" spc="-1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/>
            <a:endParaRPr lang="en-US" altLang="ko-KR" spc="-1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/>
            <a:endParaRPr lang="en-US" altLang="ko-KR" spc="-1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/>
            <a:endParaRPr lang="en-US" altLang="ko-KR" spc="-1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/>
            <a:endParaRPr lang="en-US" altLang="ko-KR" spc="-1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/>
            <a:endParaRPr lang="en-US" altLang="ko-KR" spc="-1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/>
            <a:endParaRPr lang="en-US" altLang="ko-KR" spc="-1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/>
            <a:endParaRPr lang="en-US" altLang="ko-KR" spc="-1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/>
            <a:endParaRPr lang="en-US" altLang="ko-KR" spc="-1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/>
            <a:endParaRPr lang="en-US" altLang="ko-KR" spc="-1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/>
            <a:endParaRPr lang="en-US" altLang="ko-KR" spc="-1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/>
            <a:endParaRPr lang="en-US" altLang="ko-KR" spc="-1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/>
            <a:endParaRPr lang="en-US" altLang="ko-KR" spc="-1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/>
            <a:endParaRPr lang="en-US" altLang="ko-KR" spc="-1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/>
            <a:endParaRPr lang="en-US" altLang="ko-KR" spc="-1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/>
            <a:endParaRPr lang="en-US" altLang="ko-KR" spc="-1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/>
            <a:endParaRPr lang="en-US" altLang="ko-KR" spc="-1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/>
            <a:endParaRPr lang="en-US" altLang="ko-KR" spc="-1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/>
            <a:endParaRPr lang="en-US" altLang="ko-KR" dirty="0">
              <a:latin typeface="나눔고딕코딩"/>
              <a:cs typeface="나눔고딕코딩"/>
            </a:endParaRPr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xmlns="" id="{E8518574-25E0-8240-97C2-A19111DF1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034537"/>
              </p:ext>
            </p:extLst>
          </p:nvPr>
        </p:nvGraphicFramePr>
        <p:xfrm>
          <a:off x="454121" y="727075"/>
          <a:ext cx="7474647" cy="61412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56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58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39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665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934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485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590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7397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8665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8803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266449">
                <a:tc>
                  <a:txBody>
                    <a:bodyPr/>
                    <a:lstStyle/>
                    <a:p>
                      <a:endParaRPr sz="1600" dirty="0">
                        <a:latin typeface="나눔고딕코딩"/>
                        <a:cs typeface="나눔고딕코딩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800"/>
                        </a:lnSpc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2007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800"/>
                        </a:lnSpc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2008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800"/>
                        </a:lnSpc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2009</a:t>
                      </a:r>
                      <a:endParaRPr sz="1600" dirty="0">
                        <a:latin typeface="나눔고딕코딩"/>
                        <a:cs typeface="나눔고딕코딩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00"/>
                        </a:lnSpc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2010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800"/>
                        </a:lnSpc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2011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800"/>
                        </a:lnSpc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2012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800"/>
                        </a:lnSpc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2013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800"/>
                        </a:lnSpc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2014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00"/>
                        </a:lnSpc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2015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9889"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계</a:t>
                      </a:r>
                      <a:endParaRPr sz="1600" dirty="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49269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49540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49773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50515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50734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50948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51141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51328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51529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9889"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spc="-2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경기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11106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11292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11460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11787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11937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12093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12235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12358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12522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9889"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spc="-2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서울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10193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10201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10208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10312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10250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10195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10144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10103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10022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9889"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spc="-2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부산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3587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3565</a:t>
                      </a:r>
                      <a:endParaRPr sz="1600" dirty="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3543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3568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3551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3538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3528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3519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3513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9889"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spc="-2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경남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3197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3225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3250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3291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3309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3319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3333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3350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3364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9889"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spc="-2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인천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2665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2693</a:t>
                      </a:r>
                      <a:endParaRPr sz="1600" dirty="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2710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2758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2801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2844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2880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2903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2925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9889"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spc="-2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경북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2681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2674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2669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2690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2699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2698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2699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2701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2702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9887"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spc="-2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대구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2493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2493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2489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2512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2508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2506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2502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2493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2487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9889"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spc="-2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충남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1996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2019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2037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2075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2101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2029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2048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2062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2077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9889"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spc="-2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전남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1930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1919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1913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1918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1914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1910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1907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1906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1908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29889"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spc="-2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전북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1862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1856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1854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1869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1874</a:t>
                      </a:r>
                      <a:endParaRPr sz="1600" dirty="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1873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1873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1872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1869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29889"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spc="-2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충북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1507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1520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1527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1549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1563</a:t>
                      </a:r>
                      <a:endParaRPr sz="1600" dirty="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1566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1573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1579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1583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29889"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spc="-2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강원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1504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1509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1512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1530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1536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1539</a:t>
                      </a:r>
                      <a:endParaRPr sz="1600" dirty="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1542</a:t>
                      </a:r>
                      <a:endParaRPr sz="1600" dirty="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1544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1549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29889"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spc="-2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대전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1476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1481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1484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1504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1516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1525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1533</a:t>
                      </a:r>
                      <a:endParaRPr sz="1600" dirty="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1532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1518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29889"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spc="-2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광주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1413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1423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1433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1455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1463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1469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1473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1476</a:t>
                      </a:r>
                      <a:endParaRPr sz="1600" dirty="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1472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29889"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spc="-2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울산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1100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1112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1114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1126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1136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1147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1156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1166</a:t>
                      </a:r>
                      <a:endParaRPr sz="1600" dirty="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1173</a:t>
                      </a:r>
                      <a:endParaRPr sz="1600" dirty="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329889"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spc="-2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제주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559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561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562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571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576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0668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584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593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607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624</a:t>
                      </a:r>
                      <a:endParaRPr sz="1600" dirty="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66449"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spc="-2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세종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-</a:t>
                      </a:r>
                      <a:endParaRPr sz="1600" dirty="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-</a:t>
                      </a:r>
                      <a:endParaRPr sz="1600" dirty="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-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-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-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0668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113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122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156</a:t>
                      </a:r>
                      <a:endParaRPr sz="160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210</a:t>
                      </a:r>
                      <a:endParaRPr sz="1600" dirty="0">
                        <a:latin typeface="나눔고딕코딩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888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xmlns="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20296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rial Unicode MS"/>
                <a:cs typeface="Arial Unicode MS"/>
              </a:rPr>
              <a:t>텍스트 데이터로 </a:t>
            </a:r>
            <a:r>
              <a:rPr lang="en-US" altLang="ko-KR" dirty="0">
                <a:latin typeface="Arial Unicode MS"/>
                <a:cs typeface="Arial Unicode MS"/>
              </a:rPr>
              <a:t>100</a:t>
            </a:r>
            <a:r>
              <a:rPr lang="ko-KR" altLang="en-US" dirty="0">
                <a:latin typeface="Arial Unicode MS"/>
                <a:cs typeface="Arial Unicode MS"/>
              </a:rPr>
              <a:t>이라고 적으면 </a:t>
            </a:r>
            <a:r>
              <a:rPr lang="en-US" altLang="ko-KR" dirty="0">
                <a:latin typeface="Arial Unicode MS"/>
                <a:cs typeface="Arial Unicode MS"/>
              </a:rPr>
              <a:t>3</a:t>
            </a:r>
            <a:r>
              <a:rPr lang="ko-KR" altLang="en-US" dirty="0">
                <a:latin typeface="Arial Unicode MS"/>
                <a:cs typeface="Arial Unicode MS"/>
              </a:rPr>
              <a:t>바이트가 필요하지만</a:t>
            </a:r>
            <a:r>
              <a:rPr lang="en-US" altLang="ko-KR" dirty="0">
                <a:latin typeface="Arial Unicode MS"/>
                <a:cs typeface="Arial Unicode MS"/>
              </a:rPr>
              <a:t>, </a:t>
            </a:r>
            <a:r>
              <a:rPr lang="ko-KR" altLang="en-US" dirty="0">
                <a:latin typeface="Arial Unicode MS"/>
                <a:cs typeface="Arial Unicode MS"/>
              </a:rPr>
              <a:t>바이너리 형식에서는 </a:t>
            </a:r>
            <a:r>
              <a:rPr lang="en-US" altLang="ko-KR" dirty="0">
                <a:latin typeface="Arial Unicode MS"/>
                <a:cs typeface="Arial Unicode MS"/>
              </a:rPr>
              <a:t>100</a:t>
            </a:r>
            <a:r>
              <a:rPr lang="ko-KR" altLang="en-US" dirty="0">
                <a:latin typeface="Arial Unicode MS"/>
                <a:cs typeface="Arial Unicode MS"/>
              </a:rPr>
              <a:t>을 표현하는 데 </a:t>
            </a:r>
            <a:r>
              <a:rPr lang="en-US" altLang="ko-KR" dirty="0">
                <a:latin typeface="Arial Unicode MS"/>
                <a:cs typeface="Arial Unicode MS"/>
              </a:rPr>
              <a:t>1</a:t>
            </a:r>
            <a:r>
              <a:rPr lang="ko-KR" altLang="en-US" dirty="0" err="1">
                <a:latin typeface="Arial Unicode MS"/>
                <a:cs typeface="Arial Unicode MS"/>
              </a:rPr>
              <a:t>바이트면</a:t>
            </a:r>
            <a:r>
              <a:rPr lang="ko-KR" altLang="en-US" dirty="0">
                <a:latin typeface="Arial Unicode MS"/>
                <a:cs typeface="Arial Unicode MS"/>
              </a:rPr>
              <a:t> 충분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rial Unicode MS"/>
                <a:cs typeface="Arial Unicode MS"/>
              </a:rPr>
              <a:t>바이너리 데이터는 데이터를 효율적으로 저장할 수 있는 데이터  형식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0" dirty="0">
              <a:solidFill>
                <a:srgbClr val="231F20"/>
              </a:solidFill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10" dirty="0">
                <a:solidFill>
                  <a:srgbClr val="231F20"/>
                </a:solidFill>
                <a:latin typeface="Arial Unicode MS"/>
                <a:cs typeface="Arial Unicode MS"/>
              </a:rPr>
              <a:t>텍스트 데이터와 바이너리 데이터의 장단점</a:t>
            </a:r>
            <a:endParaRPr lang="en-US" altLang="ko-KR" spc="-10" dirty="0">
              <a:solidFill>
                <a:srgbClr val="231F20"/>
              </a:solidFill>
              <a:latin typeface="Arial Unicode MS"/>
              <a:cs typeface="Arial Unicode MS"/>
            </a:endParaRPr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xmlns="" id="{0824D784-91A7-0041-B378-F8E928B29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94686"/>
              </p:ext>
            </p:extLst>
          </p:nvPr>
        </p:nvGraphicFramePr>
        <p:xfrm>
          <a:off x="271463" y="2327275"/>
          <a:ext cx="9443203" cy="19605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09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119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103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78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2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데이터</a:t>
                      </a:r>
                      <a:r>
                        <a:rPr sz="1500" spc="-14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 종류</a:t>
                      </a:r>
                      <a:endParaRPr sz="15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7121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4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장점</a:t>
                      </a:r>
                      <a:endParaRPr sz="1500">
                        <a:latin typeface="Arial Unicode MS"/>
                        <a:cs typeface="Arial Unicode MS"/>
                      </a:endParaRPr>
                    </a:p>
                  </a:txBody>
                  <a:tcPr marL="0" marR="0" marT="7121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4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단점</a:t>
                      </a:r>
                      <a:endParaRPr sz="1500">
                        <a:latin typeface="Arial Unicode MS"/>
                        <a:cs typeface="Arial Unicode MS"/>
                      </a:endParaRPr>
                    </a:p>
                  </a:txBody>
                  <a:tcPr marL="0" marR="0" marT="7121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9608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텍스트</a:t>
                      </a:r>
                      <a:r>
                        <a:rPr sz="1500" spc="-114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500" spc="-14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데이터</a:t>
                      </a:r>
                      <a:endParaRPr sz="1500">
                        <a:latin typeface="Arial Unicode MS"/>
                        <a:cs typeface="Arial Unicode MS"/>
                      </a:endParaRPr>
                    </a:p>
                  </a:txBody>
                  <a:tcPr marL="0" marR="0" marT="7121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55880">
                        <a:lnSpc>
                          <a:spcPts val="1300"/>
                        </a:lnSpc>
                        <a:spcBef>
                          <a:spcPts val="55"/>
                        </a:spcBef>
                      </a:pPr>
                      <a:endParaRPr lang="en-US" altLang="ko-KR" sz="1500" spc="-130" dirty="0">
                        <a:solidFill>
                          <a:srgbClr val="231F20"/>
                        </a:solidFill>
                        <a:latin typeface="Arial Unicode MS"/>
                        <a:cs typeface="Arial Unicode MS"/>
                      </a:endParaRPr>
                    </a:p>
                    <a:p>
                      <a:pPr marL="69215" marR="55880">
                        <a:lnSpc>
                          <a:spcPts val="1300"/>
                        </a:lnSpc>
                        <a:spcBef>
                          <a:spcPts val="55"/>
                        </a:spcBef>
                      </a:pPr>
                      <a:r>
                        <a:rPr sz="1500" spc="-130" dirty="0" err="1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텍스트</a:t>
                      </a:r>
                      <a:r>
                        <a:rPr sz="1500" spc="-4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500" spc="-13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에디터가 </a:t>
                      </a: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있다면</a:t>
                      </a:r>
                      <a:r>
                        <a:rPr sz="1500" spc="-4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편집할</a:t>
                      </a:r>
                      <a:r>
                        <a:rPr sz="1500" spc="-4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500" spc="-10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수 </a:t>
                      </a:r>
                      <a:r>
                        <a:rPr sz="1500" spc="-12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있습니다.  </a:t>
                      </a:r>
                      <a:r>
                        <a:rPr sz="1500" spc="-13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또한설명을 </a:t>
                      </a: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포함할 </a:t>
                      </a:r>
                      <a:r>
                        <a:rPr sz="1500" spc="-12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수도 </a:t>
                      </a:r>
                      <a:r>
                        <a:rPr sz="1500" spc="-13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있으므로 가독성이  </a:t>
                      </a: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높습니다.</a:t>
                      </a:r>
                      <a:endParaRPr sz="15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13277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35" dirty="0" err="1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바이너리</a:t>
                      </a:r>
                      <a:r>
                        <a:rPr sz="1500" spc="-13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  데이터에  </a:t>
                      </a:r>
                      <a:r>
                        <a:rPr sz="1500" spc="-12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비해  </a:t>
                      </a: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크기가</a:t>
                      </a:r>
                      <a:r>
                        <a:rPr sz="1500" spc="-6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500" spc="-12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큽니다.</a:t>
                      </a:r>
                      <a:endParaRPr sz="15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7121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39608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3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바이너리</a:t>
                      </a:r>
                      <a:r>
                        <a:rPr sz="1500" spc="-11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500" spc="-14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데이터</a:t>
                      </a:r>
                      <a:endParaRPr sz="1500">
                        <a:latin typeface="Arial Unicode MS"/>
                        <a:cs typeface="Arial Unicode MS"/>
                      </a:endParaRPr>
                    </a:p>
                  </a:txBody>
                  <a:tcPr marL="0" marR="0" marT="7121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텍스트  </a:t>
                      </a:r>
                      <a:r>
                        <a:rPr sz="1500" spc="-13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데이터에  </a:t>
                      </a:r>
                      <a:r>
                        <a:rPr sz="1500" spc="-12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비해  </a:t>
                      </a: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크기가</a:t>
                      </a:r>
                      <a:r>
                        <a:rPr sz="1500" spc="-7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작습니다.</a:t>
                      </a:r>
                      <a:endParaRPr sz="1500">
                        <a:latin typeface="Arial Unicode MS"/>
                        <a:cs typeface="Arial Unicode MS"/>
                      </a:endParaRPr>
                    </a:p>
                  </a:txBody>
                  <a:tcPr marL="0" marR="0" marT="7121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텍스트  </a:t>
                      </a:r>
                      <a:r>
                        <a:rPr sz="1500" spc="-13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에디터로  </a:t>
                      </a: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편집할  </a:t>
                      </a:r>
                      <a:r>
                        <a:rPr sz="1500" spc="-10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수</a:t>
                      </a:r>
                      <a:r>
                        <a:rPr sz="1500" spc="-6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없습니다.</a:t>
                      </a:r>
                      <a:endParaRPr sz="1500" dirty="0">
                        <a:latin typeface="Arial Unicode MS"/>
                        <a:cs typeface="Arial Unicode MS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어떤  </a:t>
                      </a:r>
                      <a:r>
                        <a:rPr sz="1500" spc="-14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바이트에  </a:t>
                      </a: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어떤  </a:t>
                      </a:r>
                      <a:r>
                        <a:rPr sz="1500" spc="-14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데이터가  </a:t>
                      </a:r>
                      <a:r>
                        <a:rPr sz="1500" spc="-13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있다고  </a:t>
                      </a:r>
                      <a:r>
                        <a:rPr sz="1500" spc="-14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정의해야</a:t>
                      </a:r>
                      <a:r>
                        <a:rPr sz="1500" spc="-114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500" spc="-13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합니다.</a:t>
                      </a:r>
                      <a:endParaRPr sz="15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7121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6052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-42234" y="-45894"/>
            <a:ext cx="10108571" cy="7630969"/>
          </a:xfrm>
          <a:custGeom>
            <a:avLst/>
            <a:gdLst/>
            <a:ahLst/>
            <a:cxnLst/>
            <a:rect l="l" t="t" r="r" b="b"/>
            <a:pathLst>
              <a:path w="5549900" h="3503295">
                <a:moveTo>
                  <a:pt x="0" y="3503104"/>
                </a:moveTo>
                <a:lnTo>
                  <a:pt x="5549392" y="3503104"/>
                </a:lnTo>
                <a:lnTo>
                  <a:pt x="5549392" y="0"/>
                </a:lnTo>
                <a:lnTo>
                  <a:pt x="0" y="0"/>
                </a:lnTo>
                <a:lnTo>
                  <a:pt x="0" y="3503104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63949" y="2163345"/>
            <a:ext cx="2339975" cy="69215"/>
          </a:xfrm>
          <a:custGeom>
            <a:avLst/>
            <a:gdLst/>
            <a:ahLst/>
            <a:cxnLst/>
            <a:rect l="l" t="t" r="r" b="b"/>
            <a:pathLst>
              <a:path w="2339975" h="69215">
                <a:moveTo>
                  <a:pt x="2339425" y="0"/>
                </a:moveTo>
                <a:lnTo>
                  <a:pt x="0" y="0"/>
                </a:lnTo>
                <a:lnTo>
                  <a:pt x="794" y="7947"/>
                </a:lnTo>
                <a:lnTo>
                  <a:pt x="8669" y="32696"/>
                </a:lnTo>
                <a:lnTo>
                  <a:pt x="30043" y="57445"/>
                </a:lnTo>
                <a:lnTo>
                  <a:pt x="71666" y="68694"/>
                </a:lnTo>
                <a:lnTo>
                  <a:pt x="2268321" y="68694"/>
                </a:lnTo>
                <a:lnTo>
                  <a:pt x="2279571" y="67569"/>
                </a:lnTo>
                <a:lnTo>
                  <a:pt x="2304319" y="59695"/>
                </a:lnTo>
                <a:lnTo>
                  <a:pt x="2329068" y="38321"/>
                </a:lnTo>
                <a:lnTo>
                  <a:pt x="2339425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67940" y="2188845"/>
            <a:ext cx="4932045" cy="3186430"/>
          </a:xfrm>
          <a:custGeom>
            <a:avLst/>
            <a:gdLst/>
            <a:ahLst/>
            <a:cxnLst/>
            <a:rect l="l" t="t" r="r" b="b"/>
            <a:pathLst>
              <a:path w="4932045" h="3186430">
                <a:moveTo>
                  <a:pt x="4751997" y="0"/>
                </a:moveTo>
                <a:lnTo>
                  <a:pt x="179997" y="0"/>
                </a:ln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3006001"/>
                </a:lnTo>
                <a:lnTo>
                  <a:pt x="2812" y="3034125"/>
                </a:lnTo>
                <a:lnTo>
                  <a:pt x="22499" y="3095999"/>
                </a:lnTo>
                <a:lnTo>
                  <a:pt x="75936" y="3157873"/>
                </a:lnTo>
                <a:lnTo>
                  <a:pt x="179997" y="3185998"/>
                </a:lnTo>
                <a:lnTo>
                  <a:pt x="4751997" y="3185998"/>
                </a:lnTo>
                <a:lnTo>
                  <a:pt x="4780121" y="3183185"/>
                </a:lnTo>
                <a:lnTo>
                  <a:pt x="4841995" y="3163498"/>
                </a:lnTo>
                <a:lnTo>
                  <a:pt x="4903869" y="3110061"/>
                </a:lnTo>
                <a:lnTo>
                  <a:pt x="4931994" y="3006001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7940" y="2188845"/>
            <a:ext cx="4932045" cy="3186430"/>
          </a:xfrm>
          <a:custGeom>
            <a:avLst/>
            <a:gdLst/>
            <a:ahLst/>
            <a:cxnLst/>
            <a:rect l="l" t="t" r="r" b="b"/>
            <a:pathLst>
              <a:path w="4932045" h="3186430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3006001"/>
                </a:lnTo>
                <a:lnTo>
                  <a:pt x="2812" y="3034125"/>
                </a:lnTo>
                <a:lnTo>
                  <a:pt x="22499" y="3095999"/>
                </a:lnTo>
                <a:lnTo>
                  <a:pt x="75936" y="3157873"/>
                </a:lnTo>
                <a:lnTo>
                  <a:pt x="179997" y="3185998"/>
                </a:lnTo>
                <a:lnTo>
                  <a:pt x="4751997" y="3185998"/>
                </a:lnTo>
                <a:lnTo>
                  <a:pt x="4780121" y="3183185"/>
                </a:lnTo>
                <a:lnTo>
                  <a:pt x="4841995" y="3163498"/>
                </a:lnTo>
                <a:lnTo>
                  <a:pt x="4903869" y="3110061"/>
                </a:lnTo>
                <a:lnTo>
                  <a:pt x="4931994" y="3006001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32247" y="2299501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79045" y="2299501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08905" y="2203680"/>
            <a:ext cx="793750" cy="625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000" b="1" spc="-40" dirty="0">
                <a:solidFill>
                  <a:srgbClr val="414042"/>
                </a:solidFill>
                <a:latin typeface="Century Gothic"/>
                <a:cs typeface="Century Gothic"/>
              </a:rPr>
              <a:t>3-2</a:t>
            </a:r>
            <a:endParaRPr sz="40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302417" y="3114587"/>
            <a:ext cx="1449705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235" dirty="0"/>
              <a:t>데이터베이스</a:t>
            </a:r>
          </a:p>
        </p:txBody>
      </p:sp>
      <p:sp>
        <p:nvSpPr>
          <p:cNvPr id="11" name="object 11"/>
          <p:cNvSpPr/>
          <p:nvPr/>
        </p:nvSpPr>
        <p:spPr>
          <a:xfrm>
            <a:off x="2792945" y="4402850"/>
            <a:ext cx="2115185" cy="260985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792945" y="4591839"/>
            <a:ext cx="2115185" cy="362279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sz="800" spc="-130" dirty="0">
                <a:solidFill>
                  <a:srgbClr val="414042"/>
                </a:solidFill>
                <a:latin typeface="Arial Unicode MS"/>
                <a:cs typeface="Arial Unicode MS"/>
              </a:rPr>
              <a:t>데이터베이스</a:t>
            </a:r>
            <a:endParaRPr sz="800">
              <a:latin typeface="Arial Unicode MS"/>
              <a:cs typeface="Arial Unicode MS"/>
            </a:endParaRPr>
          </a:p>
          <a:p>
            <a:pPr marL="179705" indent="-107950">
              <a:spcBef>
                <a:spcPts val="540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sz="800" spc="-120" dirty="0">
                <a:solidFill>
                  <a:srgbClr val="414042"/>
                </a:solidFill>
                <a:latin typeface="Arial Unicode MS"/>
                <a:cs typeface="Arial Unicode MS"/>
              </a:rPr>
              <a:t>파이썬으로  </a:t>
            </a:r>
            <a:r>
              <a:rPr sz="800" spc="-125" dirty="0">
                <a:solidFill>
                  <a:srgbClr val="414042"/>
                </a:solidFill>
                <a:latin typeface="Arial Unicode MS"/>
                <a:cs typeface="Arial Unicode MS"/>
              </a:rPr>
              <a:t>데이터베이스를  </a:t>
            </a:r>
            <a:r>
              <a:rPr sz="800" spc="-114" dirty="0">
                <a:solidFill>
                  <a:srgbClr val="414042"/>
                </a:solidFill>
                <a:latin typeface="Arial Unicode MS"/>
                <a:cs typeface="Arial Unicode MS"/>
              </a:rPr>
              <a:t>다루는</a:t>
            </a:r>
            <a:r>
              <a:rPr sz="800" spc="-90" dirty="0">
                <a:solidFill>
                  <a:srgbClr val="414042"/>
                </a:solidFill>
                <a:latin typeface="Arial Unicode MS"/>
                <a:cs typeface="Arial Unicode MS"/>
              </a:rPr>
              <a:t> </a:t>
            </a:r>
            <a:r>
              <a:rPr sz="800" spc="-130" dirty="0">
                <a:solidFill>
                  <a:srgbClr val="414042"/>
                </a:solidFill>
                <a:latin typeface="Arial Unicode MS"/>
                <a:cs typeface="Arial Unicode MS"/>
              </a:rPr>
              <a:t>방법</a:t>
            </a:r>
            <a:endParaRPr sz="800"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40431" y="4427094"/>
            <a:ext cx="97345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800" spc="-65" dirty="0">
                <a:solidFill>
                  <a:srgbClr val="FFFFFF"/>
                </a:solidFill>
                <a:latin typeface="Arial Unicode MS"/>
                <a:cs typeface="Arial Unicode MS"/>
              </a:rPr>
              <a:t>이번  절에서  배울</a:t>
            </a:r>
            <a:r>
              <a:rPr sz="800" spc="-114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800" spc="-65" dirty="0">
                <a:solidFill>
                  <a:srgbClr val="FFFFFF"/>
                </a:solidFill>
                <a:latin typeface="Arial Unicode MS"/>
                <a:cs typeface="Arial Unicode MS"/>
              </a:rPr>
              <a:t>내용</a:t>
            </a:r>
            <a:endParaRPr sz="800"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159946" y="4402850"/>
            <a:ext cx="2115185" cy="260985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159946" y="4591839"/>
            <a:ext cx="2115185" cy="549509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sz="800" spc="-45" dirty="0">
                <a:solidFill>
                  <a:srgbClr val="414042"/>
                </a:solidFill>
                <a:latin typeface="Arial Unicode MS"/>
                <a:cs typeface="Arial Unicode MS"/>
              </a:rPr>
              <a:t>SQLite</a:t>
            </a:r>
            <a:endParaRPr sz="800">
              <a:latin typeface="Arial Unicode MS"/>
              <a:cs typeface="Arial Unicode MS"/>
            </a:endParaRPr>
          </a:p>
          <a:p>
            <a:pPr marL="179705" indent="-107950">
              <a:spcBef>
                <a:spcPts val="540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sz="800" spc="-55" dirty="0">
                <a:solidFill>
                  <a:srgbClr val="414042"/>
                </a:solidFill>
                <a:latin typeface="Arial Unicode MS"/>
                <a:cs typeface="Arial Unicode MS"/>
              </a:rPr>
              <a:t>MySQL</a:t>
            </a:r>
            <a:endParaRPr sz="800">
              <a:latin typeface="Arial Unicode MS"/>
              <a:cs typeface="Arial Unicode MS"/>
            </a:endParaRPr>
          </a:p>
          <a:p>
            <a:pPr marL="179705" indent="-107950">
              <a:spcBef>
                <a:spcPts val="540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sz="800" spc="-40" dirty="0">
                <a:solidFill>
                  <a:srgbClr val="414042"/>
                </a:solidFill>
                <a:latin typeface="Arial Unicode MS"/>
                <a:cs typeface="Arial Unicode MS"/>
              </a:rPr>
              <a:t>TinyDB</a:t>
            </a:r>
            <a:endParaRPr sz="800">
              <a:latin typeface="Arial Unicode MS"/>
              <a:cs typeface="Arial Unicode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07405" y="4427094"/>
            <a:ext cx="62230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800" spc="-65" dirty="0">
                <a:solidFill>
                  <a:srgbClr val="FFFFFF"/>
                </a:solidFill>
                <a:latin typeface="Arial Unicode MS"/>
                <a:cs typeface="Arial Unicode MS"/>
              </a:rPr>
              <a:t>알고리즘과</a:t>
            </a:r>
            <a:r>
              <a:rPr sz="800" spc="-4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800" spc="-65" dirty="0">
                <a:solidFill>
                  <a:srgbClr val="FFFFFF"/>
                </a:solidFill>
                <a:latin typeface="Arial Unicode MS"/>
                <a:cs typeface="Arial Unicode MS"/>
              </a:rPr>
              <a:t>툴</a:t>
            </a:r>
            <a:endParaRPr sz="800">
              <a:latin typeface="Arial Unicode MS"/>
              <a:cs typeface="Arial Unicode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37635" y="3691328"/>
            <a:ext cx="3987800" cy="481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35400"/>
              </a:lnSpc>
            </a:pPr>
            <a:r>
              <a:rPr sz="800" spc="-100" dirty="0">
                <a:solidFill>
                  <a:srgbClr val="414042"/>
                </a:solidFill>
                <a:latin typeface="Arial Unicode MS"/>
                <a:cs typeface="Arial Unicode MS"/>
              </a:rPr>
              <a:t>크롤링으로 </a:t>
            </a:r>
            <a:r>
              <a:rPr sz="800" spc="-95" dirty="0">
                <a:solidFill>
                  <a:srgbClr val="414042"/>
                </a:solidFill>
                <a:latin typeface="Arial Unicode MS"/>
                <a:cs typeface="Arial Unicode MS"/>
              </a:rPr>
              <a:t>다양한 데이터를 추출하면 그러한 데이터를 </a:t>
            </a:r>
            <a:r>
              <a:rPr sz="800" spc="-100" dirty="0">
                <a:solidFill>
                  <a:srgbClr val="414042"/>
                </a:solidFill>
                <a:latin typeface="Arial Unicode MS"/>
                <a:cs typeface="Arial Unicode MS"/>
              </a:rPr>
              <a:t>데이터베이스에 </a:t>
            </a:r>
            <a:r>
              <a:rPr sz="800" spc="-95" dirty="0">
                <a:solidFill>
                  <a:srgbClr val="414042"/>
                </a:solidFill>
                <a:latin typeface="Arial Unicode MS"/>
                <a:cs typeface="Arial Unicode MS"/>
              </a:rPr>
              <a:t>저장하는 경우가 </a:t>
            </a:r>
            <a:r>
              <a:rPr sz="800" spc="-85" dirty="0">
                <a:solidFill>
                  <a:srgbClr val="414042"/>
                </a:solidFill>
                <a:latin typeface="Arial Unicode MS"/>
                <a:cs typeface="Arial Unicode MS"/>
              </a:rPr>
              <a:t>많을  </a:t>
            </a:r>
            <a:r>
              <a:rPr sz="800" spc="-95" dirty="0">
                <a:solidFill>
                  <a:srgbClr val="414042"/>
                </a:solidFill>
                <a:latin typeface="Arial Unicode MS"/>
                <a:cs typeface="Arial Unicode MS"/>
              </a:rPr>
              <a:t>것입니다. </a:t>
            </a:r>
            <a:r>
              <a:rPr sz="800" spc="-100" dirty="0">
                <a:solidFill>
                  <a:srgbClr val="414042"/>
                </a:solidFill>
                <a:latin typeface="Arial Unicode MS"/>
                <a:cs typeface="Arial Unicode MS"/>
              </a:rPr>
              <a:t>데이터베이스에 </a:t>
            </a:r>
            <a:r>
              <a:rPr sz="800" spc="-95" dirty="0">
                <a:solidFill>
                  <a:srgbClr val="414042"/>
                </a:solidFill>
                <a:latin typeface="Arial Unicode MS"/>
                <a:cs typeface="Arial Unicode MS"/>
              </a:rPr>
              <a:t>저장하면 </a:t>
            </a:r>
            <a:r>
              <a:rPr sz="800" spc="-85" dirty="0">
                <a:solidFill>
                  <a:srgbClr val="414042"/>
                </a:solidFill>
                <a:latin typeface="Arial Unicode MS"/>
                <a:cs typeface="Arial Unicode MS"/>
              </a:rPr>
              <a:t>조건 등을 </a:t>
            </a:r>
            <a:r>
              <a:rPr sz="800" spc="-95" dirty="0">
                <a:solidFill>
                  <a:srgbClr val="414042"/>
                </a:solidFill>
                <a:latin typeface="Arial Unicode MS"/>
                <a:cs typeface="Arial Unicode MS"/>
              </a:rPr>
              <a:t>지정해서 </a:t>
            </a:r>
            <a:r>
              <a:rPr sz="800" spc="-85" dirty="0">
                <a:solidFill>
                  <a:srgbClr val="414042"/>
                </a:solidFill>
                <a:latin typeface="Arial Unicode MS"/>
                <a:cs typeface="Arial Unicode MS"/>
              </a:rPr>
              <a:t>특정 </a:t>
            </a:r>
            <a:r>
              <a:rPr sz="800" spc="-95" dirty="0">
                <a:solidFill>
                  <a:srgbClr val="414042"/>
                </a:solidFill>
                <a:latin typeface="Arial Unicode MS"/>
                <a:cs typeface="Arial Unicode MS"/>
              </a:rPr>
              <a:t>데이터를 </a:t>
            </a:r>
            <a:r>
              <a:rPr sz="800" spc="-85" dirty="0">
                <a:solidFill>
                  <a:srgbClr val="414042"/>
                </a:solidFill>
                <a:latin typeface="Arial Unicode MS"/>
                <a:cs typeface="Arial Unicode MS"/>
              </a:rPr>
              <a:t>쉽게 </a:t>
            </a:r>
            <a:r>
              <a:rPr sz="800" spc="-100" dirty="0">
                <a:solidFill>
                  <a:srgbClr val="414042"/>
                </a:solidFill>
                <a:latin typeface="Arial Unicode MS"/>
                <a:cs typeface="Arial Unicode MS"/>
              </a:rPr>
              <a:t>추출하거나 </a:t>
            </a:r>
            <a:r>
              <a:rPr sz="800" spc="-95" dirty="0">
                <a:solidFill>
                  <a:srgbClr val="414042"/>
                </a:solidFill>
                <a:latin typeface="Arial Unicode MS"/>
                <a:cs typeface="Arial Unicode MS"/>
              </a:rPr>
              <a:t>정렬할 </a:t>
            </a:r>
            <a:r>
              <a:rPr sz="800" spc="-65" dirty="0">
                <a:solidFill>
                  <a:srgbClr val="414042"/>
                </a:solidFill>
                <a:latin typeface="Arial Unicode MS"/>
                <a:cs typeface="Arial Unicode MS"/>
              </a:rPr>
              <a:t>수  </a:t>
            </a:r>
            <a:r>
              <a:rPr sz="800" spc="-105" dirty="0">
                <a:solidFill>
                  <a:srgbClr val="414042"/>
                </a:solidFill>
                <a:latin typeface="Arial Unicode MS"/>
                <a:cs typeface="Arial Unicode MS"/>
              </a:rPr>
              <a:t>있어편리합니다.</a:t>
            </a:r>
            <a:endParaRPr sz="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xmlns="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673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Arial Unicode MS"/>
                <a:cs typeface="Arial Unicode MS"/>
              </a:rPr>
              <a:t>데이터베이스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rial Unicode MS"/>
                <a:cs typeface="Arial Unicode MS"/>
              </a:rPr>
              <a:t>“데이터를 어떻게 </a:t>
            </a:r>
            <a:r>
              <a:rPr lang="ko-KR" altLang="en-US" dirty="0" err="1">
                <a:latin typeface="Arial Unicode MS"/>
                <a:cs typeface="Arial Unicode MS"/>
              </a:rPr>
              <a:t>모아둘까”가</a:t>
            </a:r>
            <a:r>
              <a:rPr lang="ko-KR" altLang="en-US" dirty="0">
                <a:latin typeface="Arial Unicode MS"/>
                <a:cs typeface="Arial Unicode MS"/>
              </a:rPr>
              <a:t> 굉장히  중요한 문제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rial Unicode MS"/>
                <a:cs typeface="Arial Unicode MS"/>
              </a:rPr>
              <a:t>규모가 그렇게 크지 않은 데이터라면 </a:t>
            </a:r>
            <a:r>
              <a:rPr lang="en-US" altLang="ko-KR" dirty="0">
                <a:latin typeface="Arial Unicode MS"/>
                <a:cs typeface="Arial Unicode MS"/>
              </a:rPr>
              <a:t>CSV</a:t>
            </a:r>
            <a:r>
              <a:rPr lang="ko-KR" altLang="en-US" dirty="0">
                <a:latin typeface="Arial Unicode MS"/>
                <a:cs typeface="Arial Unicode MS"/>
              </a:rPr>
              <a:t>와 </a:t>
            </a:r>
            <a:r>
              <a:rPr lang="en-US" altLang="ko-KR" dirty="0">
                <a:latin typeface="Arial Unicode MS"/>
                <a:cs typeface="Arial Unicode MS"/>
              </a:rPr>
              <a:t>JSON </a:t>
            </a:r>
            <a:r>
              <a:rPr lang="ko-KR" altLang="en-US" dirty="0">
                <a:latin typeface="Arial Unicode MS"/>
                <a:cs typeface="Arial Unicode MS"/>
              </a:rPr>
              <a:t>형식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rial Unicode MS"/>
                <a:cs typeface="Arial Unicode MS"/>
              </a:rPr>
              <a:t>파일로 저장하면 데이터에 특화된 소프트웨어가 따로 필요하지 않으며</a:t>
            </a:r>
            <a:r>
              <a:rPr lang="en-US" altLang="ko-KR" dirty="0">
                <a:latin typeface="Arial Unicode MS"/>
                <a:cs typeface="Arial Unicode MS"/>
              </a:rPr>
              <a:t>, </a:t>
            </a:r>
            <a:r>
              <a:rPr lang="ko-KR" altLang="en-US" dirty="0">
                <a:latin typeface="Arial Unicode MS"/>
                <a:cs typeface="Arial Unicode MS"/>
              </a:rPr>
              <a:t>쉽게 사용 가능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rial Unicode MS"/>
                <a:cs typeface="Arial Unicode MS"/>
              </a:rPr>
              <a:t>데이터의 규모가 굉장히 크거나 복잡하면 데이터베이스를 사용하는 것이 편리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rial Unicode MS"/>
                <a:cs typeface="Arial Unicode MS"/>
              </a:rPr>
              <a:t>대량의 데이터를 다루기 위해 특화된 소프트웨어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rial Unicode MS"/>
                <a:cs typeface="Arial Unicode MS"/>
              </a:rPr>
              <a:t>데이터베이스의 장점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755650" lvl="1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rial Unicode MS"/>
                <a:cs typeface="Arial Unicode MS"/>
              </a:rPr>
              <a:t>데이터와 관련된 모든 처리를 하나의 소프트웨어로 할 수 있음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755650" lvl="1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rial Unicode MS"/>
                <a:cs typeface="Arial Unicode MS"/>
              </a:rPr>
              <a:t>여러 데이터의 속성을 연관시키며 저장 가능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755650" lvl="1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rial Unicode MS"/>
                <a:cs typeface="Arial Unicode MS"/>
              </a:rPr>
              <a:t>중복된 데이터를 허용하지 않는 등의 제약을 걸 수 있음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755650" lvl="1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rial Unicode MS"/>
                <a:cs typeface="Arial Unicode MS"/>
              </a:rPr>
              <a:t>데이터의 정합성 확보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755650" lvl="1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rial Unicode MS"/>
                <a:cs typeface="Arial Unicode MS"/>
              </a:rPr>
              <a:t>여러 사람이 데이터를 함께 공유 가능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755650" lvl="1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rial Unicode MS"/>
                <a:cs typeface="Arial Unicode MS"/>
              </a:rPr>
              <a:t>데이터에 동시 접근했을 때의 문제를 처리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755650" lvl="1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rial Unicode MS"/>
                <a:cs typeface="Arial Unicode MS"/>
              </a:rPr>
              <a:t>대량의 데이터를 조금씩 읽어 사용 가능</a:t>
            </a:r>
            <a:r>
              <a:rPr lang="en-US" altLang="ko-KR" dirty="0">
                <a:latin typeface="Arial Unicode MS"/>
                <a:cs typeface="Arial Unicode MS"/>
              </a:rPr>
              <a:t>, </a:t>
            </a:r>
            <a:r>
              <a:rPr lang="ko-KR" altLang="en-US" dirty="0">
                <a:latin typeface="Arial Unicode MS"/>
                <a:cs typeface="Arial Unicode MS"/>
              </a:rPr>
              <a:t>정렬 등도 쉽게 가능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755650" lvl="1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3355389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xmlns="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38301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Arial Unicode MS"/>
                <a:cs typeface="Arial Unicode MS"/>
              </a:rPr>
              <a:t>데이터 저장에는 어떤 데이터베이스를 사용해야 할까</a:t>
            </a:r>
            <a:r>
              <a:rPr lang="en-US" altLang="ko-KR" sz="2400" dirty="0">
                <a:latin typeface="Arial Unicode MS"/>
                <a:cs typeface="Arial Unicode MS"/>
              </a:rPr>
              <a:t>?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rial Unicode MS"/>
                <a:cs typeface="Arial Unicode MS"/>
              </a:rPr>
              <a:t>MySQL / MariaDB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rial Unicode MS"/>
                <a:cs typeface="Arial Unicode MS"/>
              </a:rPr>
              <a:t>PostgreSQL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rial Unicode MS"/>
                <a:cs typeface="Arial Unicode MS"/>
              </a:rPr>
              <a:t>MongoDB(NoSQL)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Arial Unicode MS"/>
                <a:cs typeface="Arial Unicode MS"/>
              </a:rPr>
              <a:t>TinyDB</a:t>
            </a:r>
            <a:r>
              <a:rPr lang="en-US" altLang="ko-KR" dirty="0">
                <a:latin typeface="Arial Unicode MS"/>
                <a:cs typeface="Arial Unicode MS"/>
              </a:rPr>
              <a:t>(NoSQL)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rial Unicode MS"/>
                <a:cs typeface="Arial Unicode MS"/>
              </a:rPr>
              <a:t>Microsoft SQL Server(</a:t>
            </a:r>
            <a:r>
              <a:rPr lang="ko-KR" altLang="en-US" dirty="0">
                <a:latin typeface="Arial Unicode MS"/>
                <a:cs typeface="Arial Unicode MS"/>
              </a:rPr>
              <a:t>상용</a:t>
            </a:r>
            <a:r>
              <a:rPr lang="en-US" altLang="ko-KR" dirty="0">
                <a:latin typeface="Arial Unicode MS"/>
                <a:cs typeface="Arial Unicode MS"/>
              </a:rPr>
              <a:t>)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rial Unicode MS"/>
                <a:cs typeface="Arial Unicode MS"/>
              </a:rPr>
              <a:t>Oracle Database(</a:t>
            </a:r>
            <a:r>
              <a:rPr lang="ko-KR" altLang="en-US" dirty="0">
                <a:latin typeface="Arial Unicode MS"/>
                <a:cs typeface="Arial Unicode MS"/>
              </a:rPr>
              <a:t>상용</a:t>
            </a:r>
            <a:r>
              <a:rPr lang="en-US" altLang="ko-KR" dirty="0">
                <a:latin typeface="Arial Unicode MS"/>
                <a:cs typeface="Arial Unicode MS"/>
              </a:rPr>
              <a:t>)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rial Unicode MS"/>
                <a:cs typeface="Arial Unicode MS"/>
              </a:rPr>
              <a:t>SQLite</a:t>
            </a: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1107749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xmlns="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2999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Arial Unicode MS"/>
                <a:cs typeface="Arial Unicode MS"/>
              </a:rPr>
              <a:t>데이터베이스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rial Unicode MS"/>
                <a:cs typeface="Arial Unicode MS"/>
              </a:rPr>
              <a:t>데이터베이스 내부에는 여러 개의 테이블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rial Unicode MS"/>
                <a:cs typeface="Arial Unicode MS"/>
              </a:rPr>
              <a:t>테이블은 엑셀의 시트에 해당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rial Unicode MS"/>
                <a:cs typeface="Arial Unicode MS"/>
              </a:rPr>
              <a:t>행과 열을 가진 </a:t>
            </a:r>
            <a:r>
              <a:rPr lang="en-US" altLang="ko-KR" dirty="0">
                <a:latin typeface="Arial Unicode MS"/>
                <a:cs typeface="Arial Unicode MS"/>
              </a:rPr>
              <a:t>2</a:t>
            </a:r>
            <a:r>
              <a:rPr lang="ko-KR" altLang="en-US" dirty="0">
                <a:latin typeface="Arial Unicode MS"/>
                <a:cs typeface="Arial Unicode MS"/>
              </a:rPr>
              <a:t>차원 데이터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rial Unicode MS"/>
                <a:cs typeface="Arial Unicode MS"/>
              </a:rPr>
              <a:t>행을 레코드</a:t>
            </a:r>
            <a:r>
              <a:rPr lang="en-US" altLang="ko-KR" dirty="0">
                <a:latin typeface="Arial Unicode MS"/>
                <a:cs typeface="Arial Unicode MS"/>
              </a:rPr>
              <a:t>(</a:t>
            </a:r>
            <a:r>
              <a:rPr lang="ko-KR" altLang="en-US" dirty="0">
                <a:latin typeface="Arial Unicode MS"/>
                <a:cs typeface="Arial Unicode MS"/>
              </a:rPr>
              <a:t>또는 로우</a:t>
            </a:r>
            <a:r>
              <a:rPr lang="en-US" altLang="ko-KR" dirty="0">
                <a:latin typeface="Arial Unicode MS"/>
                <a:cs typeface="Arial Unicode MS"/>
              </a:rPr>
              <a:t>)</a:t>
            </a:r>
            <a:r>
              <a:rPr lang="ko-KR" altLang="en-US" dirty="0" err="1">
                <a:latin typeface="Arial Unicode MS"/>
                <a:cs typeface="Arial Unicode MS"/>
              </a:rPr>
              <a:t>라고</a:t>
            </a:r>
            <a:r>
              <a:rPr lang="ko-KR" altLang="en-US" dirty="0">
                <a:latin typeface="Arial Unicode MS"/>
                <a:cs typeface="Arial Unicode MS"/>
              </a:rPr>
              <a:t> 부르며</a:t>
            </a:r>
            <a:r>
              <a:rPr lang="en-US" altLang="ko-KR" dirty="0">
                <a:latin typeface="Arial Unicode MS"/>
                <a:cs typeface="Arial Unicode MS"/>
              </a:rPr>
              <a:t>, 1</a:t>
            </a:r>
            <a:r>
              <a:rPr lang="ko-KR" altLang="en-US" dirty="0">
                <a:latin typeface="Arial Unicode MS"/>
                <a:cs typeface="Arial Unicode MS"/>
              </a:rPr>
              <a:t>개의 레코드에는 여러 개의 열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rial Unicode MS"/>
                <a:cs typeface="Arial Unicode MS"/>
              </a:rPr>
              <a:t>열을 칼럼 또는 </a:t>
            </a:r>
            <a:r>
              <a:rPr lang="ko-KR" altLang="en-US" dirty="0" err="1">
                <a:latin typeface="Arial Unicode MS"/>
                <a:cs typeface="Arial Unicode MS"/>
              </a:rPr>
              <a:t>필드라고</a:t>
            </a:r>
            <a:r>
              <a:rPr lang="ko-KR" altLang="en-US" dirty="0">
                <a:latin typeface="Arial Unicode MS"/>
                <a:cs typeface="Arial Unicode MS"/>
              </a:rPr>
              <a:t> 부름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Arial Unicode MS"/>
              <a:cs typeface="Arial Unicode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xmlns="" id="{651FDB72-8B8D-B646-93A4-B12DB2AE791F}"/>
              </a:ext>
            </a:extLst>
          </p:cNvPr>
          <p:cNvSpPr/>
          <p:nvPr/>
        </p:nvSpPr>
        <p:spPr>
          <a:xfrm>
            <a:off x="613569" y="3025197"/>
            <a:ext cx="3962400" cy="39571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72327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xmlns="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304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>
                <a:latin typeface="Arial Unicode MS"/>
                <a:cs typeface="Arial Unicode MS"/>
              </a:rPr>
              <a:t>SQLite </a:t>
            </a:r>
            <a:r>
              <a:rPr lang="ko-KR" altLang="en-US" sz="2400" dirty="0" smtClean="0">
                <a:latin typeface="Arial Unicode MS"/>
                <a:cs typeface="Arial Unicode MS"/>
              </a:rPr>
              <a:t>사용하기</a:t>
            </a:r>
            <a:endParaRPr lang="ko-KR" altLang="en-US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rial Unicode MS"/>
                <a:cs typeface="Arial Unicode MS"/>
              </a:rPr>
              <a:t>굉장히 가볍다는  것이 특징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rial Unicode MS"/>
                <a:cs typeface="Arial Unicode MS"/>
              </a:rPr>
              <a:t>다양한 곳에서 사용되는 데이터베이스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rial Unicode MS"/>
                <a:cs typeface="Arial Unicode MS"/>
              </a:rPr>
              <a:t>웹 브라우저 내부</a:t>
            </a:r>
            <a:r>
              <a:rPr lang="en-US" altLang="ko-KR" dirty="0">
                <a:latin typeface="Arial Unicode MS"/>
                <a:cs typeface="Arial Unicode MS"/>
              </a:rPr>
              <a:t>,</a:t>
            </a:r>
            <a:r>
              <a:rPr lang="ko-KR" altLang="en-US" dirty="0">
                <a:latin typeface="Arial Unicode MS"/>
                <a:cs typeface="Arial Unicode MS"/>
              </a:rPr>
              <a:t> 안드로이드</a:t>
            </a:r>
            <a:r>
              <a:rPr lang="en-US" altLang="ko-KR" dirty="0">
                <a:latin typeface="Arial Unicode MS"/>
                <a:cs typeface="Arial Unicode MS"/>
              </a:rPr>
              <a:t>/iOS</a:t>
            </a:r>
            <a:r>
              <a:rPr lang="ko-KR" altLang="en-US" dirty="0">
                <a:latin typeface="Arial Unicode MS"/>
                <a:cs typeface="Arial Unicode MS"/>
              </a:rPr>
              <a:t>에서 표준으로 제공되는 데이터베이스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rial Unicode MS"/>
                <a:cs typeface="Arial Unicode MS"/>
              </a:rPr>
              <a:t>파일 하나가 하나의 데이터베이스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rial Unicode MS"/>
                <a:cs typeface="Arial Unicode MS"/>
              </a:rPr>
              <a:t>별도의 데이터베이스 전용 애플리케이션을 사용하지 않아도 됨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Arial Unicode MS"/>
              <a:cs typeface="Arial Unicode MS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xmlns="" id="{4BB7A5C1-D768-5A41-B71D-9E8989D91E3D}"/>
              </a:ext>
            </a:extLst>
          </p:cNvPr>
          <p:cNvSpPr txBox="1"/>
          <p:nvPr/>
        </p:nvSpPr>
        <p:spPr>
          <a:xfrm>
            <a:off x="232570" y="3013075"/>
            <a:ext cx="9753599" cy="40457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/>
            <a:r>
              <a:rPr lang="en-US" altLang="ko-KR" spc="15" dirty="0">
                <a:solidFill>
                  <a:srgbClr val="58595B"/>
                </a:solidFill>
                <a:latin typeface="Arial Unicode MS"/>
                <a:cs typeface="Arial Unicode MS"/>
              </a:rPr>
              <a:t>file:</a:t>
            </a:r>
            <a:r>
              <a:rPr lang="en-US" altLang="ko-KR" spc="5" dirty="0">
                <a:solidFill>
                  <a:srgbClr val="58595B"/>
                </a:solidFill>
                <a:latin typeface="Arial Unicode MS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Arial Unicode MS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Arial Unicode MS"/>
                <a:cs typeface="Arial Unicode MS"/>
              </a:rPr>
              <a:t>/ch3/sqlite3-test.py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11113">
              <a:spcBef>
                <a:spcPts val="25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11113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sqlite3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1113">
              <a:spcBef>
                <a:spcPts val="30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11113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sqlite</a:t>
            </a:r>
            <a:r>
              <a:rPr lang="en-US" altLang="ko-KR" spc="-6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데이터베이스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연결하기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(※1)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11113">
              <a:spcBef>
                <a:spcPts val="340"/>
              </a:spcBef>
            </a:pP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dbpath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=</a:t>
            </a:r>
            <a:r>
              <a:rPr lang="en-US" altLang="ko-KR" spc="-17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test.sqlite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111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conn =</a:t>
            </a:r>
            <a:r>
              <a:rPr lang="en-US" altLang="ko-KR" spc="-1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sqlite3.connect(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dbpath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1113">
              <a:spcBef>
                <a:spcPts val="35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11113" marR="294513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테이블을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생성하고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데이터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넣기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(※2)  </a:t>
            </a:r>
          </a:p>
          <a:p>
            <a:pPr marL="11113" marR="294513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cur =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conn.cursor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()  </a:t>
            </a:r>
          </a:p>
          <a:p>
            <a:pPr marL="11113" marR="2945130">
              <a:lnSpc>
                <a:spcPct val="135400"/>
              </a:lnSpc>
            </a:pP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cur.executescript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("""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1113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/*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items</a:t>
            </a:r>
            <a:r>
              <a:rPr lang="en-US" altLang="ko-KR" spc="-6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테이블이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이미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있다면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제거하기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*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/</a:t>
            </a:r>
          </a:p>
          <a:p>
            <a:pPr marL="1111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DROP TABLE IF EXISTS</a:t>
            </a:r>
            <a:r>
              <a:rPr lang="en-US" altLang="ko-KR" spc="-26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items;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xmlns="" id="{401DB5A1-4177-8F49-B1FD-9C64D825FF7D}"/>
              </a:ext>
            </a:extLst>
          </p:cNvPr>
          <p:cNvSpPr/>
          <p:nvPr/>
        </p:nvSpPr>
        <p:spPr>
          <a:xfrm flipV="1">
            <a:off x="232569" y="3316678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55772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753599" cy="72373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521460">
              <a:lnSpc>
                <a:spcPct val="135400"/>
              </a:lnSpc>
            </a:pP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/*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테이블 생성하기</a:t>
            </a:r>
            <a:r>
              <a:rPr lang="ko-KR" altLang="en-US" spc="-2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*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/  </a:t>
            </a:r>
          </a:p>
          <a:p>
            <a:pPr marL="12700" marR="152146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CREATE TABLE</a:t>
            </a:r>
            <a:r>
              <a:rPr lang="en-US" altLang="ko-KR" spc="-1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items(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55600" marR="1521460">
              <a:lnSpc>
                <a:spcPct val="135400"/>
              </a:lnSpc>
            </a:pP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item_id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INTEGER PRIMARY</a:t>
            </a:r>
            <a:r>
              <a:rPr lang="en-US" altLang="ko-KR" spc="-1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KEY,  </a:t>
            </a:r>
          </a:p>
          <a:p>
            <a:pPr marL="355600" marR="152146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name TEXT</a:t>
            </a:r>
            <a:r>
              <a:rPr lang="en-US" altLang="ko-KR" spc="-1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UNIQUE,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55600" marR="152146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price</a:t>
            </a:r>
            <a:r>
              <a:rPr lang="en-US" altLang="ko-KR" spc="-14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INTEGER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);</a:t>
            </a:r>
          </a:p>
          <a:p>
            <a:pPr marL="12700">
              <a:spcBef>
                <a:spcPts val="340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lang="en-US" altLang="ko-KR" sz="800" dirty="0">
              <a:latin typeface="Times New Roman"/>
              <a:cs typeface="Times New Roman"/>
            </a:endParaRPr>
          </a:p>
          <a:p>
            <a:pPr marL="12700"/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/*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데이터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넣기</a:t>
            </a:r>
            <a:r>
              <a:rPr lang="ko-KR" altLang="en-US" spc="-2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*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/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INSERT INTO 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items(name,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price)</a:t>
            </a:r>
            <a:r>
              <a:rPr lang="ko-KR" altLang="en-US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VALUES('Apple',</a:t>
            </a:r>
            <a:r>
              <a:rPr lang="en-US" altLang="ko-KR" spc="-25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800);</a:t>
            </a:r>
          </a:p>
          <a:p>
            <a:pPr marL="127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INSERT INTO 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items(name,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price)</a:t>
            </a:r>
            <a:r>
              <a:rPr lang="ko-KR" altLang="en-US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VALUES('Orange',</a:t>
            </a:r>
            <a:r>
              <a:rPr lang="en-US" altLang="ko-KR" spc="-24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780);</a:t>
            </a:r>
          </a:p>
          <a:p>
            <a:pPr marL="12700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INSERT INTO 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items(name,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price)VALUES('Banana',</a:t>
            </a:r>
            <a:r>
              <a:rPr lang="en-US" altLang="ko-KR" spc="-24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430);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""")</a:t>
            </a:r>
          </a:p>
          <a:p>
            <a:pPr marL="12700" marR="322580">
              <a:lnSpc>
                <a:spcPct val="135400"/>
              </a:lnSpc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 marR="322580">
              <a:lnSpc>
                <a:spcPct val="135400"/>
              </a:lnSpc>
            </a:pP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위의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조작을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데이터베이스에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반영하기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(※3)  </a:t>
            </a:r>
          </a:p>
          <a:p>
            <a:pPr marL="12700" marR="322580">
              <a:lnSpc>
                <a:spcPct val="135400"/>
              </a:lnSpc>
            </a:pP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conn.commit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()</a:t>
            </a:r>
            <a:endParaRPr lang="en-US" altLang="ko-KR" sz="3200" dirty="0">
              <a:latin typeface="Times New Roman"/>
              <a:cs typeface="Times New Roman"/>
            </a:endParaRPr>
          </a:p>
          <a:p>
            <a:pPr marL="12700" marR="1282700">
              <a:lnSpc>
                <a:spcPct val="135400"/>
              </a:lnSpc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 marR="1282700">
              <a:lnSpc>
                <a:spcPct val="135400"/>
              </a:lnSpc>
            </a:pPr>
            <a:r>
              <a:rPr lang="en-US" altLang="ko-KR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데이터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추출하기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(※4)  </a:t>
            </a:r>
          </a:p>
          <a:p>
            <a:pPr marL="12700" marR="128270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cur =</a:t>
            </a:r>
            <a:r>
              <a:rPr lang="en-US" altLang="ko-KR" spc="-17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conn.cursor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cur.execute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("SELECT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item_id,name,price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FROM</a:t>
            </a:r>
            <a:r>
              <a:rPr lang="en-US" altLang="ko-KR" spc="-4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items")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item_list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=</a:t>
            </a:r>
            <a:r>
              <a:rPr lang="en-US" altLang="ko-KR" spc="-15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cur.fetchall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()</a:t>
            </a:r>
            <a:endParaRPr lang="en-US" altLang="ko-KR" dirty="0">
              <a:latin typeface="나눔고딕코딩"/>
              <a:cs typeface="나눔고딕코딩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나눔고딕코딩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4618007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753599" cy="1106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30"/>
              </a:spcBef>
            </a:pPr>
            <a:endParaRPr lang="en-US" altLang="ko-KR" sz="800" dirty="0">
              <a:latin typeface="Times New Roman"/>
              <a:cs typeface="Times New Roman"/>
            </a:endParaRPr>
          </a:p>
          <a:p>
            <a:pPr marL="12700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1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출력하기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195580" marR="1572260" indent="-18288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for it in</a:t>
            </a:r>
            <a:r>
              <a:rPr lang="en-US" altLang="ko-KR" spc="-21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item_list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:  </a:t>
            </a:r>
          </a:p>
          <a:p>
            <a:pPr marL="195580" marR="1572260" indent="-182880">
              <a:lnSpc>
                <a:spcPct val="135400"/>
              </a:lnSpc>
            </a:pP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print(it)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xmlns="" id="{A79258E2-13CF-A648-802E-97D4F16E424A}"/>
              </a:ext>
            </a:extLst>
          </p:cNvPr>
          <p:cNvSpPr/>
          <p:nvPr/>
        </p:nvSpPr>
        <p:spPr>
          <a:xfrm flipV="1">
            <a:off x="232569" y="14890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xmlns="" id="{C3EDEDF7-777D-7243-BA2D-CC7F61271791}"/>
              </a:ext>
            </a:extLst>
          </p:cNvPr>
          <p:cNvSpPr txBox="1"/>
          <p:nvPr/>
        </p:nvSpPr>
        <p:spPr>
          <a:xfrm>
            <a:off x="229812" y="1870075"/>
            <a:ext cx="9601201" cy="14545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$ python3 sqlite3-test.py  </a:t>
            </a:r>
          </a:p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(1, 'Apple', 800)</a:t>
            </a:r>
          </a:p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(2, 'Orange', 780)</a:t>
            </a:r>
          </a:p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(3, 'Banana', 430)</a:t>
            </a:r>
          </a:p>
        </p:txBody>
      </p:sp>
    </p:spTree>
    <p:extLst>
      <p:ext uri="{BB962C8B-B14F-4D97-AF65-F5344CB8AC3E}">
        <p14:creationId xmlns:p14="http://schemas.microsoft.com/office/powerpoint/2010/main" val="18142110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753599" cy="6996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 algn="just"/>
            <a:r>
              <a:rPr lang="en-US" altLang="ko-KR" spc="15" dirty="0">
                <a:solidFill>
                  <a:srgbClr val="58595B"/>
                </a:solidFill>
                <a:latin typeface="Arial Unicode MS"/>
                <a:cs typeface="Arial Unicode MS"/>
              </a:rPr>
              <a:t>file:</a:t>
            </a:r>
            <a:r>
              <a:rPr lang="en-US" altLang="ko-KR" spc="-10" dirty="0">
                <a:solidFill>
                  <a:srgbClr val="58595B"/>
                </a:solidFill>
                <a:latin typeface="Arial Unicode MS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Arial Unicode MS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Arial Unicode MS"/>
                <a:cs typeface="Arial Unicode MS"/>
              </a:rPr>
              <a:t>/ch3/sqlite-test2.py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11113">
              <a:spcBef>
                <a:spcPts val="25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11113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sqlite3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1113">
              <a:spcBef>
                <a:spcPts val="35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11113" marR="3326129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데이터베이스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연결하기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(※1)  </a:t>
            </a:r>
          </a:p>
          <a:p>
            <a:pPr marL="11113" marR="3326129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filepath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=</a:t>
            </a:r>
            <a:r>
              <a:rPr lang="en-US" altLang="ko-KR" spc="-16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"test2.sqlite"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111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conn =</a:t>
            </a:r>
            <a:r>
              <a:rPr lang="en-US" altLang="ko-KR" spc="-17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sqlite3.connect(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filepath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1113">
              <a:spcBef>
                <a:spcPts val="35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11113" marR="361569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테이블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생성하기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(※2)  </a:t>
            </a:r>
          </a:p>
          <a:p>
            <a:pPr marL="11113" marR="361569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cur =</a:t>
            </a:r>
            <a:r>
              <a:rPr lang="en-US" altLang="ko-KR" spc="-17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conn.cursor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1113" marR="2863850">
              <a:lnSpc>
                <a:spcPct val="135400"/>
              </a:lnSpc>
            </a:pP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cur.execute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("DROP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TABLE IF EXISTS</a:t>
            </a:r>
            <a:r>
              <a:rPr lang="en-US" altLang="ko-KR" spc="-17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items")  </a:t>
            </a:r>
          </a:p>
          <a:p>
            <a:pPr marL="11113" marR="2863850">
              <a:lnSpc>
                <a:spcPct val="135400"/>
              </a:lnSpc>
            </a:pP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cur.execute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("""CREATE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TABLE items</a:t>
            </a:r>
            <a:r>
              <a:rPr lang="en-US" altLang="ko-KR" spc="-2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(</a:t>
            </a:r>
          </a:p>
          <a:p>
            <a:pPr marL="361950" marR="2863850">
              <a:lnSpc>
                <a:spcPct val="135400"/>
              </a:lnSpc>
            </a:pP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item_id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INTEGER PRIMARY</a:t>
            </a:r>
            <a:r>
              <a:rPr lang="en-US" altLang="ko-KR" spc="-1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KEY,</a:t>
            </a:r>
          </a:p>
          <a:p>
            <a:pPr marL="361950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name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TEXT,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619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price	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INTEGER)""")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1113">
              <a:spcBef>
                <a:spcPts val="340"/>
              </a:spcBef>
            </a:pP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conn.commit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()</a:t>
            </a:r>
          </a:p>
          <a:p>
            <a:pPr marL="11113">
              <a:spcBef>
                <a:spcPts val="340"/>
              </a:spcBef>
            </a:pPr>
            <a:endParaRPr lang="en-US" altLang="ko-KR" dirty="0">
              <a:latin typeface="나눔고딕코딩"/>
              <a:cs typeface="나눔고딕코딩"/>
            </a:endParaRPr>
          </a:p>
          <a:p>
            <a:pPr marL="11113" marR="159575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데이터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넣기</a:t>
            </a:r>
            <a:r>
              <a:rPr lang="ko-KR" altLang="en-US" spc="-27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(※3) 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1113" marR="159575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cur =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conn.cursor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()  </a:t>
            </a:r>
          </a:p>
          <a:p>
            <a:pPr marL="11113" marR="1595755">
              <a:lnSpc>
                <a:spcPct val="1354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cur.execute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(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1113" marR="2863850">
              <a:lnSpc>
                <a:spcPct val="135400"/>
              </a:lnSpc>
            </a:pP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xmlns="" id="{6DFCA483-D67B-784E-BAE8-EED858F1B848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1831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753599" cy="683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950" marR="248920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"INSERT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INTO items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name,price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)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VALUES</a:t>
            </a:r>
            <a:r>
              <a:rPr lang="en-US" altLang="ko-KR" spc="-25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(?,?)", 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("Orange",</a:t>
            </a:r>
            <a:r>
              <a:rPr lang="en-US" altLang="ko-KR" spc="-14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5200))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1113">
              <a:spcBef>
                <a:spcPts val="340"/>
              </a:spcBef>
            </a:pP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conn.commit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1113">
              <a:spcBef>
                <a:spcPts val="35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11113" marR="92456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여러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데이터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연속으로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넣기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(※4)  </a:t>
            </a:r>
          </a:p>
          <a:p>
            <a:pPr marL="11113" marR="92456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cur =</a:t>
            </a:r>
            <a:r>
              <a:rPr lang="en-US" altLang="ko-KR" spc="-17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conn.cursor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111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data</a:t>
            </a:r>
            <a:r>
              <a:rPr lang="en-US" altLang="ko-KR" spc="-6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=</a:t>
            </a:r>
            <a:r>
              <a:rPr lang="en-US" altLang="ko-KR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[("Mango",7700),</a:t>
            </a:r>
            <a:r>
              <a:rPr lang="en-US" altLang="ko-KR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("Kiwi",4000),</a:t>
            </a:r>
            <a:r>
              <a:rPr lang="en-US" altLang="ko-KR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("Grape",8000),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61950" marR="5080">
              <a:lnSpc>
                <a:spcPct val="135400"/>
              </a:lnSpc>
            </a:pP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("Peach",9400),("Persimmon",7000),("Banana",</a:t>
            </a:r>
            <a:r>
              <a:rPr lang="en-US" altLang="ko-KR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4000)]  </a:t>
            </a:r>
          </a:p>
          <a:p>
            <a:pPr marL="11113" marR="5080">
              <a:lnSpc>
                <a:spcPct val="1354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cur.executemany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(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61950" marR="294640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"INSERT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INTO 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items(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name,price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)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VALUES</a:t>
            </a:r>
            <a:r>
              <a:rPr lang="en-US" altLang="ko-KR" spc="-25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(?,?)", 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data)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1113">
              <a:spcBef>
                <a:spcPts val="340"/>
              </a:spcBef>
            </a:pP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conn.commit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1113">
              <a:spcBef>
                <a:spcPts val="35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11113" marR="47244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4000-7000</a:t>
            </a:r>
            <a:r>
              <a:rPr lang="ko-KR" altLang="en-US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원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사이의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데이터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추출하기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(※5)  </a:t>
            </a:r>
          </a:p>
          <a:p>
            <a:pPr marL="11113" marR="47244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cur =</a:t>
            </a:r>
            <a:r>
              <a:rPr lang="en-US" altLang="ko-KR" spc="-17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conn.cursor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1113">
              <a:spcBef>
                <a:spcPts val="340"/>
              </a:spcBef>
            </a:pP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price_range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=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(4000,</a:t>
            </a:r>
            <a:r>
              <a:rPr lang="en-US" altLang="ko-KR" spc="-26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7000)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1113">
              <a:spcBef>
                <a:spcPts val="340"/>
              </a:spcBef>
            </a:pP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cur.execute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(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6195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"SELECT</a:t>
            </a:r>
            <a:r>
              <a:rPr lang="en-US" altLang="ko-KR" spc="-5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*</a:t>
            </a:r>
            <a:r>
              <a:rPr lang="en-US" altLang="ko-KR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FROM</a:t>
            </a:r>
            <a:r>
              <a:rPr lang="en-US" altLang="ko-KR" spc="-5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items</a:t>
            </a:r>
            <a:r>
              <a:rPr lang="en-US" altLang="ko-KR" spc="-5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WHERE</a:t>
            </a:r>
            <a:r>
              <a:rPr lang="en-US" altLang="ko-KR" spc="-5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price&gt;=?</a:t>
            </a:r>
            <a:r>
              <a:rPr lang="en-US" altLang="ko-KR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AND</a:t>
            </a:r>
            <a:r>
              <a:rPr lang="en-US" altLang="ko-KR" spc="-5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price&lt;=?",</a:t>
            </a:r>
            <a:r>
              <a:rPr lang="ko-KR" altLang="en-US" dirty="0">
                <a:latin typeface="나눔고딕코딩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price_range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1113" marR="1498600">
              <a:lnSpc>
                <a:spcPct val="135400"/>
              </a:lnSpc>
            </a:pP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fr_list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=</a:t>
            </a:r>
            <a:r>
              <a:rPr lang="en-US" altLang="ko-KR" spc="-1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cur.fetchall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()  </a:t>
            </a:r>
          </a:p>
          <a:p>
            <a:pPr marL="11113" marR="149860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for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fr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in</a:t>
            </a:r>
            <a:r>
              <a:rPr lang="en-US" altLang="ko-KR" spc="-2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fr_list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: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61950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print(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fr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1113" marR="2863850">
              <a:lnSpc>
                <a:spcPct val="135400"/>
              </a:lnSpc>
            </a:pP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xmlns="" id="{6DFCA483-D67B-784E-BAE8-EED858F1B848}"/>
              </a:ext>
            </a:extLst>
          </p:cNvPr>
          <p:cNvSpPr/>
          <p:nvPr/>
        </p:nvSpPr>
        <p:spPr>
          <a:xfrm flipV="1">
            <a:off x="232569" y="68230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47240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>
            <a:extLst>
              <a:ext uri="{FF2B5EF4-FFF2-40B4-BE49-F238E27FC236}">
                <a16:creationId xmlns:a16="http://schemas.microsoft.com/office/drawing/2014/main" xmlns="" id="{C3EDEDF7-777D-7243-BA2D-CC7F61271791}"/>
              </a:ext>
            </a:extLst>
          </p:cNvPr>
          <p:cNvSpPr txBox="1"/>
          <p:nvPr/>
        </p:nvSpPr>
        <p:spPr>
          <a:xfrm>
            <a:off x="229812" y="346075"/>
            <a:ext cx="9601201" cy="18285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$ python3 sqlite-test2.py  </a:t>
            </a:r>
          </a:p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(1, 'Orange', 5200)</a:t>
            </a:r>
          </a:p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(3, 'Kiwi', 4000)</a:t>
            </a:r>
          </a:p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(6, 'Persimmon', 7000)</a:t>
            </a:r>
          </a:p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(7, 'Banana', 4000)</a:t>
            </a:r>
          </a:p>
        </p:txBody>
      </p:sp>
    </p:spTree>
    <p:extLst>
      <p:ext uri="{BB962C8B-B14F-4D97-AF65-F5344CB8AC3E}">
        <p14:creationId xmlns:p14="http://schemas.microsoft.com/office/powerpoint/2010/main" val="4183028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xmlns="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5076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Arial Unicode MS"/>
                <a:cs typeface="Arial Unicode MS"/>
              </a:rPr>
              <a:t>텍스트 데이터의 주의점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rial Unicode MS"/>
                <a:cs typeface="Arial Unicode MS"/>
              </a:rPr>
              <a:t>텍스트 데이터는 문자가 적혀 있는 데이터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rial Unicode MS"/>
                <a:cs typeface="Arial Unicode MS"/>
              </a:rPr>
              <a:t>어떤 문자 코드</a:t>
            </a:r>
            <a:r>
              <a:rPr lang="en-US" altLang="ko-KR" dirty="0">
                <a:latin typeface="Arial Unicode MS"/>
                <a:cs typeface="Arial Unicode MS"/>
              </a:rPr>
              <a:t>(</a:t>
            </a:r>
            <a:r>
              <a:rPr lang="ko-KR" altLang="en-US" dirty="0">
                <a:latin typeface="Arial Unicode MS"/>
                <a:cs typeface="Arial Unicode MS"/>
              </a:rPr>
              <a:t>문자 </a:t>
            </a:r>
            <a:r>
              <a:rPr lang="ko-KR" altLang="en-US" dirty="0" err="1">
                <a:latin typeface="Arial Unicode MS"/>
                <a:cs typeface="Arial Unicode MS"/>
              </a:rPr>
              <a:t>인코딩</a:t>
            </a:r>
            <a:r>
              <a:rPr lang="en-US" altLang="ko-KR" dirty="0">
                <a:latin typeface="Arial Unicode MS"/>
                <a:cs typeface="Arial Unicode MS"/>
              </a:rPr>
              <a:t>)</a:t>
            </a:r>
            <a:r>
              <a:rPr lang="ko-KR" altLang="en-US" dirty="0">
                <a:latin typeface="Arial Unicode MS"/>
                <a:cs typeface="Arial Unicode MS"/>
              </a:rPr>
              <a:t>로 저장돼 있느냐에 따라 다른 의미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rial Unicode MS"/>
                <a:cs typeface="Arial Unicode MS"/>
              </a:rPr>
              <a:t>같은 문장을 텍스트 파일로 저장하더라도  문자 </a:t>
            </a:r>
            <a:r>
              <a:rPr lang="ko-KR" altLang="en-US" dirty="0" err="1">
                <a:latin typeface="Arial Unicode MS"/>
                <a:cs typeface="Arial Unicode MS"/>
              </a:rPr>
              <a:t>인코딩이</a:t>
            </a:r>
            <a:r>
              <a:rPr lang="ko-KR" altLang="en-US" dirty="0">
                <a:latin typeface="Arial Unicode MS"/>
                <a:cs typeface="Arial Unicode MS"/>
              </a:rPr>
              <a:t>  다르면 다른 문자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rial Unicode MS"/>
                <a:cs typeface="Arial Unicode MS"/>
              </a:rPr>
              <a:t>“</a:t>
            </a:r>
            <a:r>
              <a:rPr lang="ko-KR" altLang="en-US" dirty="0" err="1">
                <a:latin typeface="Arial Unicode MS"/>
                <a:cs typeface="Arial Unicode MS"/>
              </a:rPr>
              <a:t>안녕하세요”를</a:t>
            </a:r>
            <a:r>
              <a:rPr lang="ko-KR" altLang="en-US" dirty="0">
                <a:latin typeface="Arial Unicode MS"/>
                <a:cs typeface="Arial Unicode MS"/>
              </a:rPr>
              <a:t> </a:t>
            </a:r>
            <a:r>
              <a:rPr lang="en-US" altLang="ko-KR" dirty="0">
                <a:latin typeface="Arial Unicode MS"/>
                <a:cs typeface="Arial Unicode MS"/>
              </a:rPr>
              <a:t>EUC_KR(</a:t>
            </a:r>
            <a:r>
              <a:rPr lang="ko-KR" altLang="en-US" dirty="0" err="1">
                <a:latin typeface="Arial Unicode MS"/>
                <a:cs typeface="Arial Unicode MS"/>
              </a:rPr>
              <a:t>줄바꿈은</a:t>
            </a:r>
            <a:r>
              <a:rPr lang="ko-KR" altLang="en-US" dirty="0">
                <a:latin typeface="Arial Unicode MS"/>
                <a:cs typeface="Arial Unicode MS"/>
              </a:rPr>
              <a:t> </a:t>
            </a:r>
            <a:r>
              <a:rPr lang="en-US" altLang="ko-KR" dirty="0">
                <a:latin typeface="Arial Unicode MS"/>
                <a:cs typeface="Arial Unicode MS"/>
              </a:rPr>
              <a:t>CR+LF)</a:t>
            </a:r>
            <a:r>
              <a:rPr lang="ko-KR" altLang="en-US" dirty="0">
                <a:latin typeface="Arial Unicode MS"/>
                <a:cs typeface="Arial Unicode MS"/>
              </a:rPr>
              <a:t>로 나타내면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Arial Unicode MS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rial Unicode MS"/>
                <a:cs typeface="Arial Unicode MS"/>
              </a:rPr>
              <a:t>“</a:t>
            </a:r>
            <a:r>
              <a:rPr lang="ko-KR" altLang="en-US" dirty="0" err="1">
                <a:latin typeface="Arial Unicode MS"/>
                <a:cs typeface="Arial Unicode MS"/>
              </a:rPr>
              <a:t>안녕하세요”를</a:t>
            </a:r>
            <a:r>
              <a:rPr lang="ko-KR" altLang="en-US" dirty="0">
                <a:latin typeface="Arial Unicode MS"/>
                <a:cs typeface="Arial Unicode MS"/>
              </a:rPr>
              <a:t> </a:t>
            </a:r>
            <a:r>
              <a:rPr lang="en-US" altLang="ko-KR" dirty="0">
                <a:latin typeface="Arial Unicode MS"/>
                <a:cs typeface="Arial Unicode MS"/>
              </a:rPr>
              <a:t>UTF-8(</a:t>
            </a:r>
            <a:r>
              <a:rPr lang="ko-KR" altLang="en-US" dirty="0" err="1">
                <a:latin typeface="Arial Unicode MS"/>
                <a:cs typeface="Arial Unicode MS"/>
              </a:rPr>
              <a:t>줄바꿈은</a:t>
            </a:r>
            <a:r>
              <a:rPr lang="ko-KR" altLang="en-US" dirty="0">
                <a:latin typeface="Arial Unicode MS"/>
                <a:cs typeface="Arial Unicode MS"/>
              </a:rPr>
              <a:t> </a:t>
            </a:r>
            <a:r>
              <a:rPr lang="en-US" altLang="ko-KR" dirty="0">
                <a:latin typeface="Arial Unicode MS"/>
                <a:cs typeface="Arial Unicode MS"/>
              </a:rPr>
              <a:t>LF)</a:t>
            </a:r>
            <a:r>
              <a:rPr lang="ko-KR" altLang="en-US" dirty="0">
                <a:latin typeface="Arial Unicode MS"/>
                <a:cs typeface="Arial Unicode MS"/>
              </a:rPr>
              <a:t>로 나타내면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Arial Unicode MS"/>
              <a:cs typeface="Arial Unicode MS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xmlns="" id="{4E2297AD-E224-DE40-9D96-E119DCB26ED0}"/>
              </a:ext>
            </a:extLst>
          </p:cNvPr>
          <p:cNvSpPr txBox="1"/>
          <p:nvPr/>
        </p:nvSpPr>
        <p:spPr>
          <a:xfrm>
            <a:off x="232568" y="2860675"/>
            <a:ext cx="9601201" cy="9079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$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hexdump</a:t>
            </a:r>
            <a:r>
              <a:rPr lang="en-US" altLang="ko-KR" spc="-21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euckr.txt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0000000</a:t>
            </a:r>
            <a:r>
              <a:rPr lang="en-US" altLang="ko-KR" spc="-5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ec</a:t>
            </a:r>
            <a:r>
              <a:rPr lang="en-US" altLang="ko-KR" spc="-5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95</a:t>
            </a:r>
            <a:r>
              <a:rPr lang="en-US" altLang="ko-KR" spc="-5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88</a:t>
            </a:r>
            <a:r>
              <a:rPr lang="en-US" altLang="ko-KR" spc="-5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eb</a:t>
            </a:r>
            <a:r>
              <a:rPr lang="en-US" altLang="ko-KR" spc="-5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85</a:t>
            </a:r>
            <a:r>
              <a:rPr lang="en-US" altLang="ko-KR" spc="-5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95</a:t>
            </a:r>
            <a:r>
              <a:rPr lang="en-US" altLang="ko-KR" spc="-5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ed</a:t>
            </a:r>
            <a:r>
              <a:rPr lang="en-US" altLang="ko-KR" spc="-5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95</a:t>
            </a:r>
            <a:r>
              <a:rPr lang="en-US" altLang="ko-KR" spc="-5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98</a:t>
            </a:r>
            <a:r>
              <a:rPr lang="en-US" altLang="ko-KR" spc="-5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ec</a:t>
            </a:r>
            <a:r>
              <a:rPr lang="en-US" altLang="ko-KR" spc="-5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84</a:t>
            </a:r>
            <a:r>
              <a:rPr lang="en-US" altLang="ko-KR" spc="-5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b8</a:t>
            </a:r>
            <a:r>
              <a:rPr lang="en-US" altLang="ko-KR" spc="-5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ec</a:t>
            </a:r>
            <a:r>
              <a:rPr lang="en-US" altLang="ko-KR" spc="-5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9a</a:t>
            </a:r>
            <a:r>
              <a:rPr lang="en-US" altLang="ko-KR" spc="-5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94</a:t>
            </a:r>
            <a:r>
              <a:rPr lang="en-US" altLang="ko-KR" spc="-5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0a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0000010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xmlns="" id="{8F055698-BFD0-AA4D-BF7D-24281EF2E1F9}"/>
              </a:ext>
            </a:extLst>
          </p:cNvPr>
          <p:cNvSpPr txBox="1"/>
          <p:nvPr/>
        </p:nvSpPr>
        <p:spPr>
          <a:xfrm>
            <a:off x="233362" y="4460875"/>
            <a:ext cx="9601201" cy="9836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$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hexdump</a:t>
            </a:r>
            <a:r>
              <a:rPr lang="en-US" altLang="ko-KR" spc="-2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utf8.txt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43510" marR="298704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0000000</a:t>
            </a:r>
            <a:r>
              <a:rPr lang="en-US" altLang="ko-KR" spc="-5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be</a:t>
            </a:r>
            <a:r>
              <a:rPr lang="en-US" altLang="ko-KR" spc="-5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c8</a:t>
            </a:r>
            <a:r>
              <a:rPr lang="en-US" altLang="ko-KR" spc="-5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b3</a:t>
            </a:r>
            <a:r>
              <a:rPr lang="en-US" altLang="ko-KR" spc="-5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e7</a:t>
            </a:r>
            <a:r>
              <a:rPr lang="en-US" altLang="ko-KR" spc="-5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c7</a:t>
            </a:r>
            <a:r>
              <a:rPr lang="en-US" altLang="ko-KR" spc="-5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cf</a:t>
            </a:r>
            <a:r>
              <a:rPr lang="en-US" altLang="ko-KR" spc="-5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bc</a:t>
            </a:r>
            <a:r>
              <a:rPr lang="en-US" altLang="ko-KR" spc="-5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bc</a:t>
            </a:r>
            <a:r>
              <a:rPr lang="en-US" altLang="ko-KR" spc="-5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bf</a:t>
            </a:r>
            <a:r>
              <a:rPr lang="en-US" altLang="ko-KR" spc="-5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e4</a:t>
            </a:r>
          </a:p>
          <a:p>
            <a:pPr marL="143510" marR="298704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0000010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9003187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xmlns="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3551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Arial Unicode MS"/>
                <a:cs typeface="Arial Unicode MS"/>
              </a:rPr>
              <a:t>MySQL </a:t>
            </a:r>
            <a:r>
              <a:rPr lang="ko-KR" altLang="en-US" sz="2400" dirty="0">
                <a:latin typeface="Arial Unicode MS"/>
                <a:cs typeface="Arial Unicode MS"/>
              </a:rPr>
              <a:t>사용하기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rial Unicode MS"/>
                <a:cs typeface="Arial Unicode MS"/>
              </a:rPr>
              <a:t>오픈소스 데이터베이스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rial Unicode MS"/>
                <a:cs typeface="Arial Unicode MS"/>
              </a:rPr>
              <a:t>빠르고 사용하기 쉽다는 것이 특징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rial Unicode MS"/>
                <a:cs typeface="Arial Unicode MS"/>
              </a:rPr>
              <a:t>블로그</a:t>
            </a:r>
            <a:r>
              <a:rPr lang="en-US" altLang="ko-KR" dirty="0">
                <a:latin typeface="Arial Unicode MS"/>
                <a:cs typeface="Arial Unicode MS"/>
              </a:rPr>
              <a:t>, </a:t>
            </a:r>
            <a:r>
              <a:rPr lang="ko-KR" altLang="en-US" dirty="0">
                <a:latin typeface="Arial Unicode MS"/>
                <a:cs typeface="Arial Unicode MS"/>
              </a:rPr>
              <a:t>위키와 같은 다양한 웹 애플리케이션의 대규모 데이터 저장에 사용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rial Unicode MS"/>
                <a:cs typeface="Arial Unicode MS"/>
              </a:rPr>
              <a:t>서버에 설치해서 사용하는 애플리케이션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Arial Unicode MS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Arial Unicode MS"/>
                <a:cs typeface="Arial Unicode MS"/>
              </a:rPr>
              <a:t>Docker</a:t>
            </a:r>
            <a:r>
              <a:rPr lang="ko-KR" altLang="en-US" sz="2400" dirty="0">
                <a:latin typeface="Arial Unicode MS"/>
                <a:cs typeface="Arial Unicode MS"/>
              </a:rPr>
              <a:t>에서 </a:t>
            </a:r>
            <a:r>
              <a:rPr lang="ko-KR" altLang="en-US" sz="2400" dirty="0" err="1">
                <a:latin typeface="Arial Unicode MS"/>
                <a:cs typeface="Arial Unicode MS"/>
              </a:rPr>
              <a:t>파이썬</a:t>
            </a:r>
            <a:r>
              <a:rPr lang="ko-KR" altLang="en-US" sz="2400" dirty="0">
                <a:latin typeface="Arial Unicode MS"/>
                <a:cs typeface="Arial Unicode MS"/>
              </a:rPr>
              <a:t>  </a:t>
            </a:r>
            <a:r>
              <a:rPr lang="en-US" altLang="ko-KR" sz="2400" dirty="0">
                <a:latin typeface="Arial Unicode MS"/>
                <a:cs typeface="Arial Unicode MS"/>
              </a:rPr>
              <a:t>+ MySQL </a:t>
            </a:r>
            <a:r>
              <a:rPr lang="ko-KR" altLang="en-US" sz="2400" dirty="0">
                <a:latin typeface="Arial Unicode MS"/>
                <a:cs typeface="Arial Unicode MS"/>
              </a:rPr>
              <a:t>환경 준비하기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rial Unicode MS"/>
                <a:cs typeface="Arial Unicode MS"/>
              </a:rPr>
              <a:t>Docker </a:t>
            </a:r>
            <a:r>
              <a:rPr lang="ko-KR" altLang="en-US" dirty="0">
                <a:latin typeface="Arial Unicode MS"/>
                <a:cs typeface="Arial Unicode MS"/>
              </a:rPr>
              <a:t>가상 환경 위에 </a:t>
            </a:r>
            <a:r>
              <a:rPr lang="ko-KR" altLang="en-US" dirty="0" err="1">
                <a:latin typeface="Arial Unicode MS"/>
                <a:cs typeface="Arial Unicode MS"/>
              </a:rPr>
              <a:t>파이썬</a:t>
            </a:r>
            <a:r>
              <a:rPr lang="ko-KR" altLang="en-US" dirty="0">
                <a:latin typeface="Arial Unicode MS"/>
                <a:cs typeface="Arial Unicode MS"/>
              </a:rPr>
              <a:t> </a:t>
            </a:r>
            <a:r>
              <a:rPr lang="en-US" altLang="ko-KR" dirty="0">
                <a:latin typeface="Arial Unicode MS"/>
                <a:cs typeface="Arial Unicode MS"/>
              </a:rPr>
              <a:t>+ MySQL </a:t>
            </a:r>
            <a:r>
              <a:rPr lang="ko-KR" altLang="en-US" dirty="0">
                <a:latin typeface="Arial Unicode MS"/>
                <a:cs typeface="Arial Unicode MS"/>
              </a:rPr>
              <a:t>환경</a:t>
            </a:r>
            <a:endParaRPr lang="en-US" altLang="ko-KR" dirty="0">
              <a:latin typeface="Arial Unicode MS"/>
              <a:cs typeface="Arial Unicode MS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xmlns="" id="{9BE7863D-CB35-6F45-BC4A-5E6074F13556}"/>
              </a:ext>
            </a:extLst>
          </p:cNvPr>
          <p:cNvSpPr txBox="1"/>
          <p:nvPr/>
        </p:nvSpPr>
        <p:spPr>
          <a:xfrm>
            <a:off x="229812" y="3851561"/>
            <a:ext cx="9601201" cy="14545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 Docker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에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Ubuntu 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이미지 설치하기</a:t>
            </a:r>
          </a:p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$ docker pull ubuntu:16.04</a:t>
            </a:r>
          </a:p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 Ubuntu 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실행하고 셸에 로그인하기</a:t>
            </a:r>
          </a:p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$ docker run -it ubuntu:16.04</a:t>
            </a:r>
          </a:p>
        </p:txBody>
      </p:sp>
    </p:spTree>
    <p:extLst>
      <p:ext uri="{BB962C8B-B14F-4D97-AF65-F5344CB8AC3E}">
        <p14:creationId xmlns:p14="http://schemas.microsoft.com/office/powerpoint/2010/main" val="34144179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xmlns="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6600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Arial Unicode MS"/>
                <a:cs typeface="Arial Unicode MS"/>
              </a:rPr>
              <a:t>파이썬과</a:t>
            </a:r>
            <a:r>
              <a:rPr lang="ko-KR" altLang="en-US" dirty="0">
                <a:latin typeface="Arial Unicode MS"/>
                <a:cs typeface="Arial Unicode MS"/>
              </a:rPr>
              <a:t> </a:t>
            </a:r>
            <a:r>
              <a:rPr lang="en-US" altLang="ko-KR" dirty="0">
                <a:latin typeface="Arial Unicode MS"/>
                <a:cs typeface="Arial Unicode MS"/>
              </a:rPr>
              <a:t>MySQL</a:t>
            </a:r>
            <a:r>
              <a:rPr lang="ko-KR" altLang="en-US" dirty="0">
                <a:latin typeface="Arial Unicode MS"/>
                <a:cs typeface="Arial Unicode MS"/>
              </a:rPr>
              <a:t> 설치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rial Unicode MS"/>
                <a:cs typeface="Arial Unicode MS"/>
              </a:rPr>
              <a:t>exit</a:t>
            </a:r>
            <a:r>
              <a:rPr lang="ko-KR" altLang="en-US" dirty="0">
                <a:latin typeface="Arial Unicode MS"/>
                <a:cs typeface="Arial Unicode MS"/>
              </a:rPr>
              <a:t>로 </a:t>
            </a:r>
            <a:r>
              <a:rPr lang="en-US" altLang="ko-KR" dirty="0">
                <a:latin typeface="Arial Unicode MS"/>
                <a:cs typeface="Arial Unicode MS"/>
              </a:rPr>
              <a:t>Docker </a:t>
            </a:r>
            <a:r>
              <a:rPr lang="ko-KR" altLang="en-US" dirty="0">
                <a:latin typeface="Arial Unicode MS"/>
                <a:cs typeface="Arial Unicode MS"/>
              </a:rPr>
              <a:t>셸에서 나온 뒤</a:t>
            </a:r>
            <a:r>
              <a:rPr lang="en-US" altLang="ko-KR" dirty="0">
                <a:latin typeface="Arial Unicode MS"/>
                <a:cs typeface="Arial Unicode MS"/>
              </a:rPr>
              <a:t> </a:t>
            </a:r>
            <a:r>
              <a:rPr lang="ko-KR" altLang="en-US" dirty="0">
                <a:latin typeface="Arial Unicode MS"/>
                <a:cs typeface="Arial Unicode MS"/>
              </a:rPr>
              <a:t>저장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rial Unicode MS"/>
                <a:cs typeface="Arial Unicode MS"/>
              </a:rPr>
              <a:t>Ubuntu</a:t>
            </a:r>
            <a:r>
              <a:rPr lang="ko-KR" altLang="en-US" dirty="0">
                <a:latin typeface="Arial Unicode MS"/>
                <a:cs typeface="Arial Unicode MS"/>
              </a:rPr>
              <a:t> 실행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Arial Unicode MS"/>
              <a:cs typeface="Arial Unicode MS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xmlns="" id="{9BE7863D-CB35-6F45-BC4A-5E6074F13556}"/>
              </a:ext>
            </a:extLst>
          </p:cNvPr>
          <p:cNvSpPr txBox="1"/>
          <p:nvPr/>
        </p:nvSpPr>
        <p:spPr>
          <a:xfrm>
            <a:off x="229812" y="650875"/>
            <a:ext cx="9601201" cy="18285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$ apt-get update</a:t>
            </a:r>
          </a:p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 </a:t>
            </a:r>
            <a:r>
              <a:rPr lang="ko-KR" altLang="en-US" dirty="0" err="1">
                <a:solidFill>
                  <a:srgbClr val="231F20"/>
                </a:solidFill>
                <a:latin typeface="나눔고딕코딩"/>
                <a:cs typeface="나눔고딕코딩"/>
              </a:rPr>
              <a:t>파이썬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3 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설치하기</a:t>
            </a:r>
          </a:p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$ apt-get install -y python3 python3-pip</a:t>
            </a:r>
          </a:p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 MySQL 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설치하기</a:t>
            </a:r>
          </a:p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$ apt-get install -y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mysql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-server</a:t>
            </a: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xmlns="" id="{0C624EBD-1A2A-3C4F-9770-6B97942DE749}"/>
              </a:ext>
            </a:extLst>
          </p:cNvPr>
          <p:cNvSpPr txBox="1"/>
          <p:nvPr/>
        </p:nvSpPr>
        <p:spPr>
          <a:xfrm>
            <a:off x="233362" y="3622675"/>
            <a:ext cx="9601201" cy="10802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$ docker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ps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-a</a:t>
            </a:r>
          </a:p>
          <a:p>
            <a:pPr marL="156210" marR="3585210">
              <a:lnSpc>
                <a:spcPct val="135400"/>
              </a:lnSpc>
            </a:pP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＊＊＊컨테이너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ID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가 출력됩니다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.</a:t>
            </a:r>
          </a:p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$ docker commit &lt;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컨테이너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ID&gt; ubuntu-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mysql</a:t>
            </a: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xmlns="" id="{C9A4F63D-105E-7B49-AE6D-DBA104E46362}"/>
              </a:ext>
            </a:extLst>
          </p:cNvPr>
          <p:cNvSpPr txBox="1"/>
          <p:nvPr/>
        </p:nvSpPr>
        <p:spPr>
          <a:xfrm>
            <a:off x="229811" y="5603875"/>
            <a:ext cx="9601201" cy="14545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$ docker run -it -v $HOME:$HOME \</a:t>
            </a:r>
          </a:p>
          <a:p>
            <a:pPr marL="676275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-e LANG=ko_KR.UTF-8 \</a:t>
            </a:r>
          </a:p>
          <a:p>
            <a:pPr marL="676275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-e PYTHONIOENCODING=utf_8 \</a:t>
            </a:r>
          </a:p>
          <a:p>
            <a:pPr marL="676275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ubuntu-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mysql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/bin/bash</a:t>
            </a:r>
          </a:p>
        </p:txBody>
      </p:sp>
    </p:spTree>
    <p:extLst>
      <p:ext uri="{BB962C8B-B14F-4D97-AF65-F5344CB8AC3E}">
        <p14:creationId xmlns:p14="http://schemas.microsoft.com/office/powerpoint/2010/main" val="38600036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xmlns="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2456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Arial Unicode MS"/>
                <a:cs typeface="Arial Unicode MS"/>
              </a:rPr>
              <a:t>MySQL</a:t>
            </a:r>
            <a:r>
              <a:rPr lang="ko-KR" altLang="en-US" sz="2400" dirty="0">
                <a:latin typeface="Arial Unicode MS"/>
                <a:cs typeface="Arial Unicode MS"/>
              </a:rPr>
              <a:t>을 실행하고 데이터베이스 만들기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rial Unicode MS"/>
                <a:cs typeface="Arial Unicode MS"/>
              </a:rPr>
              <a:t>MySQL</a:t>
            </a:r>
            <a:r>
              <a:rPr lang="ko-KR" altLang="en-US" dirty="0">
                <a:latin typeface="Arial Unicode MS"/>
                <a:cs typeface="Arial Unicode MS"/>
              </a:rPr>
              <a:t>을 실행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rial Unicode MS"/>
                <a:cs typeface="Arial Unicode MS"/>
              </a:rPr>
              <a:t>MySQL</a:t>
            </a:r>
            <a:r>
              <a:rPr lang="ko-KR" altLang="en-US" dirty="0">
                <a:latin typeface="Arial Unicode MS"/>
                <a:cs typeface="Arial Unicode MS"/>
              </a:rPr>
              <a:t>에 접속</a:t>
            </a:r>
            <a:r>
              <a:rPr lang="en-US" altLang="ko-KR" dirty="0">
                <a:latin typeface="Arial Unicode MS"/>
                <a:cs typeface="Arial Unicode MS"/>
              </a:rPr>
              <a:t>(</a:t>
            </a:r>
            <a:r>
              <a:rPr lang="ko-KR" altLang="en-US" dirty="0">
                <a:latin typeface="Arial Unicode MS"/>
                <a:cs typeface="Arial Unicode MS"/>
              </a:rPr>
              <a:t>설치할 때 지정한 비밀번호인 “</a:t>
            </a:r>
            <a:r>
              <a:rPr lang="en-US" altLang="ko-KR" dirty="0">
                <a:latin typeface="Arial Unicode MS"/>
                <a:cs typeface="Arial Unicode MS"/>
              </a:rPr>
              <a:t>test-password”</a:t>
            </a:r>
            <a:r>
              <a:rPr lang="ko-KR" altLang="en-US" dirty="0">
                <a:latin typeface="Arial Unicode MS"/>
                <a:cs typeface="Arial Unicode MS"/>
              </a:rPr>
              <a:t> 입력</a:t>
            </a:r>
            <a:r>
              <a:rPr lang="en-US" altLang="ko-KR" dirty="0">
                <a:latin typeface="Arial Unicode MS"/>
                <a:cs typeface="Arial Unicode MS"/>
              </a:rPr>
              <a:t>)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rial Unicode MS"/>
                <a:cs typeface="Arial Unicode MS"/>
              </a:rPr>
              <a:t>“</a:t>
            </a:r>
            <a:r>
              <a:rPr lang="en-US" altLang="ko-KR" dirty="0">
                <a:latin typeface="Arial Unicode MS"/>
                <a:cs typeface="Arial Unicode MS"/>
              </a:rPr>
              <a:t>test”</a:t>
            </a:r>
            <a:r>
              <a:rPr lang="ko-KR" altLang="en-US" dirty="0">
                <a:latin typeface="Arial Unicode MS"/>
                <a:cs typeface="Arial Unicode MS"/>
              </a:rPr>
              <a:t> 데이터베이스 생성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Arial Unicode MS"/>
              <a:cs typeface="Arial Unicode MS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xmlns="" id="{0C624EBD-1A2A-3C4F-9770-6B97942DE749}"/>
              </a:ext>
            </a:extLst>
          </p:cNvPr>
          <p:cNvSpPr txBox="1"/>
          <p:nvPr/>
        </p:nvSpPr>
        <p:spPr>
          <a:xfrm>
            <a:off x="233362" y="1260475"/>
            <a:ext cx="9601201" cy="3327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$ service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mysql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start</a:t>
            </a: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xmlns="" id="{FF39F208-A456-774B-A9BB-CC51FC2F7D4D}"/>
              </a:ext>
            </a:extLst>
          </p:cNvPr>
          <p:cNvSpPr txBox="1"/>
          <p:nvPr/>
        </p:nvSpPr>
        <p:spPr>
          <a:xfrm>
            <a:off x="233362" y="2527955"/>
            <a:ext cx="9601201" cy="3327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$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mysql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-u root -p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xmlns="" id="{80BB6991-1A20-AB42-989D-CE7FEECCF4C2}"/>
              </a:ext>
            </a:extLst>
          </p:cNvPr>
          <p:cNvSpPr txBox="1"/>
          <p:nvPr/>
        </p:nvSpPr>
        <p:spPr>
          <a:xfrm>
            <a:off x="229810" y="3670955"/>
            <a:ext cx="9601201" cy="3327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58521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mysql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&gt; CREATE DATABASE test;</a:t>
            </a:r>
          </a:p>
        </p:txBody>
      </p:sp>
    </p:spTree>
    <p:extLst>
      <p:ext uri="{BB962C8B-B14F-4D97-AF65-F5344CB8AC3E}">
        <p14:creationId xmlns:p14="http://schemas.microsoft.com/office/powerpoint/2010/main" val="3252409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753599" cy="6829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altLang="ko-KR" spc="15" dirty="0">
                <a:solidFill>
                  <a:srgbClr val="58595B"/>
                </a:solidFill>
                <a:latin typeface="Arial Unicode MS"/>
                <a:cs typeface="Arial Unicode MS"/>
              </a:rPr>
              <a:t>file:</a:t>
            </a:r>
            <a:r>
              <a:rPr lang="en-US" altLang="ko-KR" spc="-45" dirty="0">
                <a:solidFill>
                  <a:srgbClr val="58595B"/>
                </a:solidFill>
                <a:latin typeface="Arial Unicode MS"/>
                <a:cs typeface="Arial Unicode MS"/>
              </a:rPr>
              <a:t> </a:t>
            </a:r>
            <a:r>
              <a:rPr lang="en-US" altLang="ko-KR" spc="15" dirty="0" err="1">
                <a:solidFill>
                  <a:srgbClr val="58595B"/>
                </a:solidFill>
                <a:latin typeface="Arial Unicode MS"/>
                <a:cs typeface="Arial Unicode MS"/>
              </a:rPr>
              <a:t>src</a:t>
            </a:r>
            <a:r>
              <a:rPr lang="en-US" altLang="ko-KR" spc="15" dirty="0">
                <a:solidFill>
                  <a:srgbClr val="58595B"/>
                </a:solidFill>
                <a:latin typeface="Arial Unicode MS"/>
                <a:cs typeface="Arial Unicode MS"/>
              </a:rPr>
              <a:t>/ch3/</a:t>
            </a:r>
            <a:r>
              <a:rPr lang="en-US" altLang="ko-KR" spc="15" dirty="0" err="1">
                <a:solidFill>
                  <a:srgbClr val="58595B"/>
                </a:solidFill>
                <a:latin typeface="Arial Unicode MS"/>
                <a:cs typeface="Arial Unicode MS"/>
              </a:rPr>
              <a:t>mysql-test.py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9525" marR="1095375">
              <a:lnSpc>
                <a:spcPct val="135400"/>
              </a:lnSpc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라이브러리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읽어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들이기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(※1)  </a:t>
            </a:r>
          </a:p>
          <a:p>
            <a:pPr marL="9525" marR="1095375">
              <a:lnSpc>
                <a:spcPct val="135400"/>
              </a:lnSpc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MySQLdb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9525">
              <a:spcBef>
                <a:spcPts val="35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9525" marR="146621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MySQL</a:t>
            </a:r>
            <a:r>
              <a:rPr lang="en-US" altLang="ko-KR" spc="-6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연결하기</a:t>
            </a:r>
            <a:r>
              <a:rPr lang="ko-KR" altLang="en-US" spc="-10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10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(※2)  </a:t>
            </a:r>
          </a:p>
          <a:p>
            <a:pPr marL="9525" marR="146621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conn =</a:t>
            </a:r>
            <a:r>
              <a:rPr lang="en-US" altLang="ko-KR" spc="-1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MySQLdb.connect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(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9525" marR="1384935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user='root’,  </a:t>
            </a:r>
          </a:p>
          <a:p>
            <a:pPr marL="9525" marR="1384935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passwd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='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test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-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password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’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,  </a:t>
            </a:r>
          </a:p>
          <a:p>
            <a:pPr marL="9525" marR="1384935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host='localhost’,  </a:t>
            </a:r>
          </a:p>
          <a:p>
            <a:pPr marL="9525" marR="1384935">
              <a:lnSpc>
                <a:spcPct val="135400"/>
              </a:lnSpc>
            </a:pP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db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='test')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9525">
              <a:spcBef>
                <a:spcPts val="35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9525" marR="152717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커서</a:t>
            </a:r>
            <a:r>
              <a:rPr lang="ko-KR" altLang="en-US" spc="-10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추출하기</a:t>
            </a:r>
            <a:r>
              <a:rPr lang="ko-KR" altLang="en-US" spc="-10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10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(※3)  </a:t>
            </a:r>
          </a:p>
          <a:p>
            <a:pPr marL="9525" marR="152717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cur =</a:t>
            </a:r>
            <a:r>
              <a:rPr lang="en-US" altLang="ko-KR" spc="-17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conn.cursor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9525">
              <a:spcBef>
                <a:spcPts val="35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9525" marR="117157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테이블 생성하기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(※4)  </a:t>
            </a:r>
          </a:p>
          <a:p>
            <a:pPr marL="9525" marR="1171575">
              <a:lnSpc>
                <a:spcPct val="135400"/>
              </a:lnSpc>
            </a:pP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cur.execute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('DROP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TABLE</a:t>
            </a:r>
            <a:r>
              <a:rPr lang="en-US" altLang="ko-KR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items’)  </a:t>
            </a:r>
          </a:p>
          <a:p>
            <a:pPr marL="9525" marR="1171575">
              <a:lnSpc>
                <a:spcPct val="135400"/>
              </a:lnSpc>
            </a:pP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cur.execute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('’’</a:t>
            </a:r>
          </a:p>
          <a:p>
            <a:pPr marL="358775" marR="117157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CREATE TABLE items</a:t>
            </a:r>
            <a:r>
              <a:rPr lang="en-US" altLang="ko-KR" spc="-2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(</a:t>
            </a:r>
          </a:p>
          <a:p>
            <a:pPr marL="719138" marR="1171575">
              <a:lnSpc>
                <a:spcPct val="135400"/>
              </a:lnSpc>
            </a:pP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xmlns="" id="{6DFCA483-D67B-784E-BAE8-EED858F1B848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59506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753599" cy="5201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9138" marR="1171575">
              <a:lnSpc>
                <a:spcPct val="135400"/>
              </a:lnSpc>
            </a:pP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item_id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INTEGER PRIMARY KEY</a:t>
            </a:r>
            <a:r>
              <a:rPr lang="en-US" altLang="ko-KR" spc="-1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AUTO_INCREMENT,</a:t>
            </a:r>
          </a:p>
          <a:p>
            <a:pPr marL="719138" marR="117157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name</a:t>
            </a:r>
            <a:r>
              <a:rPr lang="en-US" altLang="ko-KR" spc="-14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TEXT,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719138" marR="117157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price</a:t>
            </a:r>
            <a:r>
              <a:rPr lang="en-US" altLang="ko-KR" spc="-14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INTEGER</a:t>
            </a:r>
          </a:p>
          <a:p>
            <a:pPr marL="358775" marR="283527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)  </a:t>
            </a:r>
          </a:p>
          <a:p>
            <a:pPr marL="358775" marR="2835275">
              <a:lnSpc>
                <a:spcPct val="135400"/>
              </a:lnSpc>
            </a:pP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''')</a:t>
            </a:r>
            <a:endParaRPr lang="ko-KR" altLang="en-US" dirty="0">
              <a:latin typeface="Times New Roman"/>
              <a:cs typeface="Times New Roman"/>
            </a:endParaRPr>
          </a:p>
          <a:p>
            <a:pPr marL="9525">
              <a:spcBef>
                <a:spcPts val="30"/>
              </a:spcBef>
            </a:pPr>
            <a:endParaRPr lang="ko-KR" altLang="en-US" dirty="0">
              <a:latin typeface="Times New Roman"/>
              <a:cs typeface="Times New Roman"/>
            </a:endParaRPr>
          </a:p>
          <a:p>
            <a:pPr marL="9525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데이터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추가하기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(※5)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9525" marR="58483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data</a:t>
            </a:r>
            <a:r>
              <a:rPr lang="en-US" altLang="ko-KR" spc="-5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[('Banana',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300),('Mango',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640),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('Kiwi',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280)]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</a:p>
          <a:p>
            <a:pPr marL="9525" marR="58483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for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in</a:t>
            </a:r>
            <a:r>
              <a:rPr lang="en-US" altLang="ko-KR" spc="-2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data: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58775">
              <a:spcBef>
                <a:spcPts val="340"/>
              </a:spcBef>
            </a:pP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cur.execute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("INSERT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INTO 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items(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name,price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)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VALUES(%</a:t>
            </a:r>
            <a:r>
              <a:rPr lang="en-US" altLang="ko-KR" spc="-2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s,%s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)",</a:t>
            </a:r>
            <a:r>
              <a:rPr lang="en-US" altLang="ko-KR" spc="-1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9525">
              <a:spcBef>
                <a:spcPts val="35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9525" marR="151892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데이터 추출하기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(※6)  </a:t>
            </a:r>
          </a:p>
          <a:p>
            <a:pPr marL="9525" marR="1518920">
              <a:lnSpc>
                <a:spcPct val="135400"/>
              </a:lnSpc>
            </a:pP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cur.execute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("SELECT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*</a:t>
            </a:r>
            <a:r>
              <a:rPr lang="en-US" altLang="ko-KR" spc="-114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FROM</a:t>
            </a:r>
            <a:r>
              <a:rPr lang="en-US" altLang="ko-KR" spc="-4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items") 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</a:p>
          <a:p>
            <a:pPr marL="9525" marR="151892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for row in</a:t>
            </a:r>
            <a:r>
              <a:rPr lang="en-US" altLang="ko-KR" spc="-1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cur.fetchall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():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58775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print(row)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xmlns="" id="{6DFCA483-D67B-784E-BAE8-EED858F1B848}"/>
              </a:ext>
            </a:extLst>
          </p:cNvPr>
          <p:cNvSpPr/>
          <p:nvPr/>
        </p:nvSpPr>
        <p:spPr>
          <a:xfrm flipV="1">
            <a:off x="232569" y="55276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xmlns="" id="{AAD6B988-8764-C148-9D08-53FD26F3FD33}"/>
              </a:ext>
            </a:extLst>
          </p:cNvPr>
          <p:cNvSpPr txBox="1"/>
          <p:nvPr/>
        </p:nvSpPr>
        <p:spPr>
          <a:xfrm>
            <a:off x="229811" y="5825710"/>
            <a:ext cx="9601201" cy="10806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$ python3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mysql-test.py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 (1, 'Banana', 300)</a:t>
            </a:r>
          </a:p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(2, 'Mango', 640)</a:t>
            </a:r>
          </a:p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(3, 'Kiwi', 280)</a:t>
            </a:r>
          </a:p>
        </p:txBody>
      </p:sp>
    </p:spTree>
    <p:extLst>
      <p:ext uri="{BB962C8B-B14F-4D97-AF65-F5344CB8AC3E}">
        <p14:creationId xmlns:p14="http://schemas.microsoft.com/office/powerpoint/2010/main" val="34097464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xmlns="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2456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 err="1">
                <a:latin typeface="Arial Unicode MS"/>
                <a:cs typeface="Arial Unicode MS"/>
              </a:rPr>
              <a:t>TinyDB</a:t>
            </a:r>
            <a:r>
              <a:rPr lang="en-US" altLang="ko-KR" sz="2400" dirty="0">
                <a:latin typeface="Arial Unicode MS"/>
                <a:cs typeface="Arial Unicode MS"/>
              </a:rPr>
              <a:t> </a:t>
            </a:r>
            <a:r>
              <a:rPr lang="ko-KR" altLang="en-US" sz="2400" dirty="0">
                <a:latin typeface="Arial Unicode MS"/>
                <a:cs typeface="Arial Unicode MS"/>
              </a:rPr>
              <a:t>사용하기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rial Unicode MS"/>
                <a:cs typeface="Arial Unicode MS"/>
              </a:rPr>
              <a:t>SQLite</a:t>
            </a:r>
            <a:r>
              <a:rPr lang="ko-KR" altLang="en-US" dirty="0">
                <a:latin typeface="Arial Unicode MS"/>
                <a:cs typeface="Arial Unicode MS"/>
              </a:rPr>
              <a:t>와 </a:t>
            </a:r>
            <a:r>
              <a:rPr lang="en-US" altLang="ko-KR" dirty="0">
                <a:latin typeface="Arial Unicode MS"/>
                <a:cs typeface="Arial Unicode MS"/>
              </a:rPr>
              <a:t>MySQL</a:t>
            </a:r>
            <a:r>
              <a:rPr lang="ko-KR" altLang="en-US" dirty="0">
                <a:latin typeface="Arial Unicode MS"/>
                <a:cs typeface="Arial Unicode MS"/>
              </a:rPr>
              <a:t>은 데이터 조작 언어로 </a:t>
            </a:r>
            <a:r>
              <a:rPr lang="en-US" altLang="ko-KR" dirty="0">
                <a:latin typeface="Arial Unicode MS"/>
                <a:cs typeface="Arial Unicode MS"/>
              </a:rPr>
              <a:t>SQL</a:t>
            </a:r>
            <a:r>
              <a:rPr lang="ko-KR" altLang="en-US" dirty="0">
                <a:latin typeface="Arial Unicode MS"/>
                <a:cs typeface="Arial Unicode MS"/>
              </a:rPr>
              <a:t>을 사용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rial Unicode MS"/>
                <a:cs typeface="Arial Unicode MS"/>
              </a:rPr>
              <a:t>이러한 데이터베이스는 관계형 데이터베이스 관리 시스템</a:t>
            </a:r>
            <a:r>
              <a:rPr lang="en-US" altLang="ko-KR" dirty="0">
                <a:latin typeface="Arial Unicode MS"/>
                <a:cs typeface="Arial Unicode MS"/>
              </a:rPr>
              <a:t>(RDBMS)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rial Unicode MS"/>
                <a:cs typeface="Arial Unicode MS"/>
              </a:rPr>
              <a:t>이와 반대로 </a:t>
            </a:r>
            <a:r>
              <a:rPr lang="en-US" altLang="ko-KR" dirty="0">
                <a:latin typeface="Arial Unicode MS"/>
                <a:cs typeface="Arial Unicode MS"/>
              </a:rPr>
              <a:t>NoSQL</a:t>
            </a:r>
            <a:r>
              <a:rPr lang="ko-KR" altLang="en-US" dirty="0">
                <a:latin typeface="Arial Unicode MS"/>
                <a:cs typeface="Arial Unicode MS"/>
              </a:rPr>
              <a:t> 데이터베이스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Arial Unicode MS"/>
                <a:cs typeface="Arial Unicode MS"/>
              </a:rPr>
              <a:t>문서형</a:t>
            </a:r>
            <a:r>
              <a:rPr lang="ko-KR" altLang="en-US" dirty="0">
                <a:latin typeface="Arial Unicode MS"/>
                <a:cs typeface="Arial Unicode MS"/>
              </a:rPr>
              <a:t> 데이터베이스인 </a:t>
            </a:r>
            <a:r>
              <a:rPr lang="en-US" altLang="ko-KR" dirty="0">
                <a:latin typeface="Arial Unicode MS"/>
                <a:cs typeface="Arial Unicode MS"/>
              </a:rPr>
              <a:t>MongoDB,</a:t>
            </a:r>
            <a:r>
              <a:rPr lang="ko-KR" altLang="en-US" dirty="0">
                <a:latin typeface="Arial Unicode MS"/>
                <a:cs typeface="Arial Unicode MS"/>
              </a:rPr>
              <a:t> </a:t>
            </a:r>
            <a:r>
              <a:rPr lang="en-US" altLang="ko-KR" dirty="0" err="1">
                <a:latin typeface="Arial Unicode MS"/>
                <a:cs typeface="Arial Unicode MS"/>
              </a:rPr>
              <a:t>TinyDB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Arial Unicode MS"/>
                <a:cs typeface="Arial Unicode MS"/>
              </a:rPr>
              <a:t>TinyDB</a:t>
            </a:r>
            <a:r>
              <a:rPr lang="ko-KR" altLang="en-US" dirty="0">
                <a:latin typeface="Arial Unicode MS"/>
                <a:cs typeface="Arial Unicode MS"/>
              </a:rPr>
              <a:t>는 </a:t>
            </a:r>
            <a:r>
              <a:rPr lang="en-US" altLang="ko-KR" dirty="0">
                <a:latin typeface="Arial Unicode MS"/>
                <a:cs typeface="Arial Unicode MS"/>
              </a:rPr>
              <a:t>pip</a:t>
            </a:r>
            <a:r>
              <a:rPr lang="ko-KR" altLang="en-US" dirty="0" err="1">
                <a:latin typeface="Arial Unicode MS"/>
                <a:cs typeface="Arial Unicode MS"/>
              </a:rPr>
              <a:t>으로</a:t>
            </a:r>
            <a:r>
              <a:rPr lang="ko-KR" altLang="en-US" dirty="0">
                <a:latin typeface="Arial Unicode MS"/>
                <a:cs typeface="Arial Unicode MS"/>
              </a:rPr>
              <a:t> 패키지만 설치하면 곧바로 사용</a:t>
            </a:r>
            <a:r>
              <a:rPr lang="en-US" altLang="ko-KR" dirty="0">
                <a:latin typeface="Arial Unicode MS"/>
                <a:cs typeface="Arial Unicode MS"/>
              </a:rPr>
              <a:t> </a:t>
            </a:r>
            <a:r>
              <a:rPr lang="ko-KR" altLang="en-US" dirty="0">
                <a:latin typeface="Arial Unicode MS"/>
                <a:cs typeface="Arial Unicode MS"/>
              </a:rPr>
              <a:t>가능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Arial Unicode MS"/>
                <a:cs typeface="Arial Unicode MS"/>
              </a:rPr>
              <a:t>TinyDB</a:t>
            </a:r>
            <a:r>
              <a:rPr lang="ko-KR" altLang="en-US" dirty="0">
                <a:latin typeface="Arial Unicode MS"/>
                <a:cs typeface="Arial Unicode MS"/>
              </a:rPr>
              <a:t> 설치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Arial Unicode MS"/>
              <a:cs typeface="Arial Unicode MS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xmlns="" id="{80BB6991-1A20-AB42-989D-CE7FEECCF4C2}"/>
              </a:ext>
            </a:extLst>
          </p:cNvPr>
          <p:cNvSpPr txBox="1"/>
          <p:nvPr/>
        </p:nvSpPr>
        <p:spPr>
          <a:xfrm>
            <a:off x="229810" y="4170916"/>
            <a:ext cx="9601201" cy="3327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$ pip3 install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tinydb</a:t>
            </a: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4233326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753599" cy="72669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spcBef>
                <a:spcPts val="5"/>
              </a:spcBef>
            </a:pPr>
            <a:r>
              <a:rPr lang="en-US" altLang="ko-KR" spc="15" dirty="0">
                <a:solidFill>
                  <a:srgbClr val="58595B"/>
                </a:solidFill>
                <a:latin typeface="Arial Unicode MS"/>
                <a:cs typeface="Arial Unicode MS"/>
              </a:rPr>
              <a:t>file:</a:t>
            </a:r>
            <a:r>
              <a:rPr lang="en-US" altLang="ko-KR" spc="-25" dirty="0">
                <a:solidFill>
                  <a:srgbClr val="58595B"/>
                </a:solidFill>
                <a:latin typeface="Arial Unicode MS"/>
                <a:cs typeface="Arial Unicode MS"/>
              </a:rPr>
              <a:t> </a:t>
            </a:r>
            <a:r>
              <a:rPr lang="en-US" altLang="ko-KR" spc="15" dirty="0" err="1">
                <a:solidFill>
                  <a:srgbClr val="58595B"/>
                </a:solidFill>
                <a:latin typeface="Arial Unicode MS"/>
                <a:cs typeface="Arial Unicode MS"/>
              </a:rPr>
              <a:t>src</a:t>
            </a:r>
            <a:r>
              <a:rPr lang="en-US" altLang="ko-KR" spc="15" dirty="0">
                <a:solidFill>
                  <a:srgbClr val="58595B"/>
                </a:solidFill>
                <a:latin typeface="Arial Unicode MS"/>
                <a:cs typeface="Arial Unicode MS"/>
              </a:rPr>
              <a:t>/ch3/</a:t>
            </a:r>
            <a:r>
              <a:rPr lang="en-US" altLang="ko-KR" spc="15" dirty="0" err="1">
                <a:solidFill>
                  <a:srgbClr val="58595B"/>
                </a:solidFill>
                <a:latin typeface="Arial Unicode MS"/>
                <a:cs typeface="Arial Unicode MS"/>
              </a:rPr>
              <a:t>tinydb-test.py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9525" marR="2627630">
              <a:lnSpc>
                <a:spcPct val="135400"/>
              </a:lnSpc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TinyDB</a:t>
            </a:r>
            <a:r>
              <a:rPr lang="ko-KR" altLang="en-US" dirty="0" err="1">
                <a:solidFill>
                  <a:srgbClr val="231F20"/>
                </a:solidFill>
                <a:latin typeface="나눔고딕코딩"/>
                <a:cs typeface="나눔고딕코딩"/>
              </a:rPr>
              <a:t>를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사용하기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위한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라이브러리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읽어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들이기  </a:t>
            </a:r>
            <a:endParaRPr lang="en-US" altLang="ko-KR" spc="-4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9525" marR="2627630">
              <a:lnSpc>
                <a:spcPct val="135400"/>
              </a:lnSpc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from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tinydb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import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TinyDB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,</a:t>
            </a:r>
            <a:r>
              <a:rPr lang="en-US" altLang="ko-KR" spc="-3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Query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9525">
              <a:spcBef>
                <a:spcPts val="35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9525" marR="33185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데이터베이스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연결하기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(※1)  </a:t>
            </a:r>
          </a:p>
          <a:p>
            <a:pPr marL="9525" marR="331851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filepath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=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"test-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tynydb.json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  </a:t>
            </a:r>
          </a:p>
          <a:p>
            <a:pPr marL="9525" marR="331851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db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=</a:t>
            </a:r>
            <a:r>
              <a:rPr lang="en-US" altLang="ko-KR" spc="-1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TinyDB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filepath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9525">
              <a:spcBef>
                <a:spcPts val="35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9525" marR="284099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기존의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테이블이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있다면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제거하기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(※2)  </a:t>
            </a:r>
          </a:p>
          <a:p>
            <a:pPr marL="9525" marR="2840990">
              <a:lnSpc>
                <a:spcPct val="135400"/>
              </a:lnSpc>
            </a:pP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db.purge_table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('fruits')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9525">
              <a:spcBef>
                <a:spcPts val="35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9525" marR="33693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3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테이블 </a:t>
            </a:r>
            <a:r>
              <a:rPr lang="ko-KR" altLang="en-US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생성</a:t>
            </a:r>
            <a:r>
              <a:rPr lang="en-US" altLang="ko-KR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/</a:t>
            </a:r>
            <a:r>
              <a:rPr lang="ko-KR" altLang="en-US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추출하기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(※3)  </a:t>
            </a:r>
          </a:p>
          <a:p>
            <a:pPr marL="9525" marR="33693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table =</a:t>
            </a:r>
            <a:r>
              <a:rPr lang="en-US" altLang="ko-KR" spc="-2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db.table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('fruits')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9525">
              <a:spcBef>
                <a:spcPts val="35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9525" marR="24955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테이블에 데이터 추가하기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(※4)  </a:t>
            </a:r>
          </a:p>
          <a:p>
            <a:pPr marL="9525" marR="2495550">
              <a:lnSpc>
                <a:spcPct val="1354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table.insert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(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{'name':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'Banana',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'price':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6000}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9525">
              <a:spcBef>
                <a:spcPts val="340"/>
              </a:spcBef>
            </a:pP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table.insert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(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{'name':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'Orange',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'price':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12000}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9525">
              <a:spcBef>
                <a:spcPts val="340"/>
              </a:spcBef>
            </a:pP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table.insert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(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{'name':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'Mango',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'price':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8400}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9525">
              <a:spcBef>
                <a:spcPts val="35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9525" marR="284099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모든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데이터를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추출해서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출력하기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(※5)  </a:t>
            </a:r>
          </a:p>
          <a:p>
            <a:pPr marL="9525" marR="2840990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print(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table.all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())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xmlns="" id="{6DFCA483-D67B-784E-BAE8-EED858F1B848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51981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753599" cy="37228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특정</a:t>
            </a:r>
            <a:r>
              <a:rPr lang="ko-KR" altLang="en-US" spc="-3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데이터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추출하기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9525" marR="3592829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ko-KR" altLang="en-US" spc="-10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Orange</a:t>
            </a:r>
            <a:r>
              <a:rPr lang="en-US" altLang="ko-KR" spc="-6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검색하기</a:t>
            </a:r>
            <a:r>
              <a:rPr lang="ko-KR" altLang="en-US" spc="-10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10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(※6)  </a:t>
            </a:r>
          </a:p>
          <a:p>
            <a:pPr marL="9525" marR="3592829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Item =</a:t>
            </a:r>
            <a:r>
              <a:rPr lang="en-US" altLang="ko-KR" spc="-1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Query()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9525" marR="28511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res =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table.search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Item.name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20" dirty="0">
                <a:solidFill>
                  <a:srgbClr val="231F20"/>
                </a:solidFill>
                <a:latin typeface="나눔고딕코딩"/>
                <a:cs typeface="나눔고딕코딩"/>
              </a:rPr>
              <a:t>==</a:t>
            </a:r>
            <a:r>
              <a:rPr lang="en-US" altLang="ko-KR" spc="-14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'Orange’)  </a:t>
            </a:r>
          </a:p>
          <a:p>
            <a:pPr marL="9525" marR="2851150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print('Orange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is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',</a:t>
            </a:r>
            <a:r>
              <a:rPr lang="en-US" altLang="ko-KR" spc="-2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res[0]['price'])</a:t>
            </a:r>
            <a:endParaRPr lang="en-US" altLang="ko-KR" dirty="0">
              <a:latin typeface="Times New Roman"/>
              <a:cs typeface="Times New Roman"/>
            </a:endParaRPr>
          </a:p>
          <a:p>
            <a:pPr marL="9525">
              <a:spcBef>
                <a:spcPts val="30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9525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가격이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8000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원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이상인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것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추출하기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(※7)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9525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print("8000</a:t>
            </a:r>
            <a:r>
              <a:rPr lang="ko-KR" altLang="en-US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원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이상인</a:t>
            </a:r>
            <a:r>
              <a:rPr lang="ko-KR" altLang="en-US" spc="-2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것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:")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9525" marR="30137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res =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table.search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Item.price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&gt;=</a:t>
            </a:r>
            <a:r>
              <a:rPr lang="en-US" altLang="ko-KR" spc="-2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8000)  </a:t>
            </a:r>
          </a:p>
          <a:p>
            <a:pPr marL="9525" marR="30137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for it in</a:t>
            </a:r>
            <a:r>
              <a:rPr lang="en-US" altLang="ko-KR" spc="-2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res: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58775" marR="3013710">
              <a:lnSpc>
                <a:spcPct val="135400"/>
              </a:lnSpc>
            </a:pP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print("-",</a:t>
            </a:r>
            <a:r>
              <a:rPr lang="en-US" altLang="ko-KR" spc="-1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it['name'])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xmlns="" id="{6DFCA483-D67B-784E-BAE8-EED858F1B848}"/>
              </a:ext>
            </a:extLst>
          </p:cNvPr>
          <p:cNvSpPr/>
          <p:nvPr/>
        </p:nvSpPr>
        <p:spPr>
          <a:xfrm flipV="1">
            <a:off x="232569" y="40341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xmlns="" id="{AAD6B988-8764-C148-9D08-53FD26F3FD33}"/>
              </a:ext>
            </a:extLst>
          </p:cNvPr>
          <p:cNvSpPr txBox="1"/>
          <p:nvPr/>
        </p:nvSpPr>
        <p:spPr>
          <a:xfrm>
            <a:off x="229811" y="4384675"/>
            <a:ext cx="9601201" cy="25764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$ python3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tinydb-test.py</a:t>
            </a: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[{'name': 'Banana', 'price': 6000}, {'name': 'Orange', 'price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＇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: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12000}, {'name': 'Mango',  'price': 8400}]</a:t>
            </a:r>
          </a:p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Orange is 12000</a:t>
            </a:r>
          </a:p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8000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원 이상인 것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:</a:t>
            </a:r>
          </a:p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-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Orange</a:t>
            </a:r>
          </a:p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-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Mango</a:t>
            </a:r>
          </a:p>
        </p:txBody>
      </p:sp>
    </p:spTree>
    <p:extLst>
      <p:ext uri="{BB962C8B-B14F-4D97-AF65-F5344CB8AC3E}">
        <p14:creationId xmlns:p14="http://schemas.microsoft.com/office/powerpoint/2010/main" val="840707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xmlns="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387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smtClean="0">
                <a:latin typeface="Arial Unicode MS"/>
                <a:cs typeface="Arial Unicode MS"/>
              </a:rPr>
              <a:t>XML </a:t>
            </a:r>
            <a:r>
              <a:rPr lang="ko-KR" altLang="en-US" sz="2400" dirty="0" smtClean="0">
                <a:latin typeface="Arial Unicode MS"/>
                <a:cs typeface="Arial Unicode MS"/>
              </a:rPr>
              <a:t>사용하기</a:t>
            </a:r>
            <a:endParaRPr lang="ko-KR" altLang="en-US" sz="2400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rial Unicode MS"/>
                <a:cs typeface="Arial Unicode MS"/>
              </a:rPr>
              <a:t>XML</a:t>
            </a:r>
            <a:r>
              <a:rPr lang="ko-KR" altLang="en-US" dirty="0">
                <a:latin typeface="Arial Unicode MS"/>
                <a:cs typeface="Arial Unicode MS"/>
              </a:rPr>
              <a:t>은 텍스트 데이터를 기반으로 하는 형식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rial Unicode MS"/>
                <a:cs typeface="Arial Unicode MS"/>
              </a:rPr>
              <a:t>많은</a:t>
            </a:r>
            <a:r>
              <a:rPr lang="en-US" altLang="ko-KR" dirty="0">
                <a:latin typeface="Arial Unicode MS"/>
                <a:cs typeface="Arial Unicode MS"/>
              </a:rPr>
              <a:t> </a:t>
            </a:r>
            <a:r>
              <a:rPr lang="ko-KR" altLang="en-US" dirty="0">
                <a:latin typeface="Arial Unicode MS"/>
                <a:cs typeface="Arial Unicode MS"/>
              </a:rPr>
              <a:t>웹</a:t>
            </a:r>
            <a:r>
              <a:rPr lang="en-US" altLang="ko-KR" dirty="0">
                <a:latin typeface="Arial Unicode MS"/>
                <a:cs typeface="Arial Unicode MS"/>
              </a:rPr>
              <a:t> API</a:t>
            </a:r>
            <a:r>
              <a:rPr lang="ko-KR" altLang="en-US" dirty="0">
                <a:latin typeface="Arial Unicode MS"/>
                <a:cs typeface="Arial Unicode MS"/>
              </a:rPr>
              <a:t>가</a:t>
            </a:r>
            <a:r>
              <a:rPr lang="en-US" altLang="ko-KR" dirty="0">
                <a:latin typeface="Arial Unicode MS"/>
                <a:cs typeface="Arial Unicode MS"/>
              </a:rPr>
              <a:t> XML </a:t>
            </a:r>
            <a:r>
              <a:rPr lang="ko-KR" altLang="en-US" dirty="0">
                <a:latin typeface="Arial Unicode MS"/>
                <a:cs typeface="Arial Unicode MS"/>
              </a:rPr>
              <a:t>형식을 활용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rial Unicode MS"/>
                <a:cs typeface="Arial Unicode MS"/>
              </a:rPr>
              <a:t>특정 목적에 따라 데이터를 태그로 감싸 </a:t>
            </a:r>
            <a:r>
              <a:rPr lang="ko-KR" altLang="en-US" dirty="0" err="1">
                <a:latin typeface="Arial Unicode MS"/>
                <a:cs typeface="Arial Unicode MS"/>
              </a:rPr>
              <a:t>마크업하는</a:t>
            </a:r>
            <a:r>
              <a:rPr lang="en-US" altLang="ko-KR" dirty="0">
                <a:latin typeface="Arial Unicode MS"/>
                <a:cs typeface="Arial Unicode MS"/>
              </a:rPr>
              <a:t> </a:t>
            </a:r>
            <a:r>
              <a:rPr lang="ko-KR" altLang="en-US" dirty="0">
                <a:latin typeface="Arial Unicode MS"/>
                <a:cs typeface="Arial Unicode MS"/>
              </a:rPr>
              <a:t>범용적인 형식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rial Unicode MS"/>
                <a:cs typeface="Arial Unicode MS"/>
              </a:rPr>
              <a:t>XML </a:t>
            </a:r>
            <a:r>
              <a:rPr lang="ko-KR" altLang="en-US" dirty="0">
                <a:latin typeface="Arial Unicode MS"/>
                <a:cs typeface="Arial Unicode MS"/>
              </a:rPr>
              <a:t>표준은 웹 표준을 제정하는 </a:t>
            </a:r>
            <a:r>
              <a:rPr lang="en-US" altLang="ko-KR" dirty="0">
                <a:latin typeface="Arial Unicode MS"/>
                <a:cs typeface="Arial Unicode MS"/>
              </a:rPr>
              <a:t>W3C</a:t>
            </a:r>
            <a:r>
              <a:rPr lang="ko-KR" altLang="en-US" dirty="0">
                <a:latin typeface="Arial Unicode MS"/>
                <a:cs typeface="Arial Unicode MS"/>
              </a:rPr>
              <a:t>에 의해 만들어 짐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rial Unicode MS"/>
                <a:cs typeface="Arial Unicode MS"/>
              </a:rPr>
              <a:t>XML</a:t>
            </a:r>
            <a:r>
              <a:rPr lang="ko-KR" altLang="en-US" dirty="0">
                <a:latin typeface="Arial Unicode MS"/>
                <a:cs typeface="Arial Unicode MS"/>
              </a:rPr>
              <a:t>은 데이터를 계층 구조로 표현 가능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rial Unicode MS"/>
                <a:cs typeface="Arial Unicode MS"/>
              </a:rPr>
              <a:t>어떤 데이터 아래에 서브 데이터를 추가할 수 있고</a:t>
            </a:r>
            <a:r>
              <a:rPr lang="en-US" altLang="ko-KR" dirty="0">
                <a:latin typeface="Arial Unicode MS"/>
                <a:cs typeface="Arial Unicode MS"/>
              </a:rPr>
              <a:t>, </a:t>
            </a:r>
            <a:r>
              <a:rPr lang="ko-KR" altLang="en-US" dirty="0">
                <a:latin typeface="Arial Unicode MS"/>
                <a:cs typeface="Arial Unicode MS"/>
              </a:rPr>
              <a:t>서브 데이터 아래에 또 다른 서브 데이터를 추가 가능</a:t>
            </a:r>
            <a:endParaRPr lang="en-US" altLang="ko-KR" dirty="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73300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xmlns="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6461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rial Unicode MS"/>
                <a:cs typeface="Arial Unicode MS"/>
              </a:rPr>
              <a:t>XML</a:t>
            </a:r>
            <a:r>
              <a:rPr lang="ko-KR" altLang="en-US" dirty="0">
                <a:latin typeface="Arial Unicode MS"/>
                <a:cs typeface="Arial Unicode MS"/>
              </a:rPr>
              <a:t>의 기본적인 구조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Arial Unicode MS"/>
              <a:cs typeface="Arial Unicode MS"/>
            </a:endParaRPr>
          </a:p>
          <a:p>
            <a:pPr>
              <a:spcBef>
                <a:spcPts val="40"/>
              </a:spcBef>
            </a:pPr>
            <a:endParaRPr lang="ko-KR" altLang="en-US" dirty="0">
              <a:latin typeface="Times New Roman"/>
              <a:cs typeface="Times New Roman"/>
            </a:endParaRPr>
          </a:p>
          <a:p>
            <a:pPr marL="298450" marR="508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135" dirty="0">
                <a:solidFill>
                  <a:srgbClr val="231F20"/>
                </a:solidFill>
                <a:latin typeface="Arial Unicode MS"/>
                <a:cs typeface="Arial Unicode MS"/>
              </a:rPr>
              <a:t>데이터의 </a:t>
            </a:r>
            <a:r>
              <a:rPr lang="ko-KR" altLang="en-US" spc="-130" dirty="0">
                <a:solidFill>
                  <a:srgbClr val="231F20"/>
                </a:solidFill>
                <a:latin typeface="Arial Unicode MS"/>
                <a:cs typeface="Arial Unicode MS"/>
              </a:rPr>
              <a:t>내용을 원하는 </a:t>
            </a:r>
            <a:r>
              <a:rPr lang="en-US" altLang="ko-KR" spc="-125" dirty="0">
                <a:solidFill>
                  <a:srgbClr val="231F20"/>
                </a:solidFill>
                <a:latin typeface="Arial Unicode MS"/>
                <a:cs typeface="Arial Unicode MS"/>
              </a:rPr>
              <a:t>&lt;</a:t>
            </a:r>
            <a:r>
              <a:rPr lang="ko-KR" altLang="en-US" spc="-125" dirty="0">
                <a:solidFill>
                  <a:srgbClr val="231F20"/>
                </a:solidFill>
                <a:latin typeface="Arial Unicode MS"/>
                <a:cs typeface="Arial Unicode MS"/>
              </a:rPr>
              <a:t>요소</a:t>
            </a:r>
            <a:r>
              <a:rPr lang="en-US" altLang="ko-KR" spc="-125" dirty="0">
                <a:solidFill>
                  <a:srgbClr val="231F20"/>
                </a:solidFill>
                <a:latin typeface="Arial Unicode MS"/>
                <a:cs typeface="Arial Unicode MS"/>
              </a:rPr>
              <a:t>&gt; </a:t>
            </a:r>
            <a:r>
              <a:rPr lang="ko-KR" altLang="en-US" spc="-130" dirty="0">
                <a:solidFill>
                  <a:srgbClr val="231F20"/>
                </a:solidFill>
                <a:latin typeface="Arial Unicode MS"/>
                <a:cs typeface="Arial Unicode MS"/>
              </a:rPr>
              <a:t>태그로 </a:t>
            </a:r>
            <a:r>
              <a:rPr lang="ko-KR" altLang="en-US" spc="-120" dirty="0">
                <a:solidFill>
                  <a:srgbClr val="231F20"/>
                </a:solidFill>
                <a:latin typeface="Arial Unicode MS"/>
                <a:cs typeface="Arial Unicode MS"/>
              </a:rPr>
              <a:t>감싸 </a:t>
            </a:r>
            <a:r>
              <a:rPr lang="ko-KR" altLang="en-US" spc="-114" dirty="0" err="1">
                <a:solidFill>
                  <a:srgbClr val="231F20"/>
                </a:solidFill>
                <a:latin typeface="Arial Unicode MS"/>
                <a:cs typeface="Arial Unicode MS"/>
              </a:rPr>
              <a:t>마크업</a:t>
            </a:r>
            <a:endParaRPr lang="en-US" altLang="ko-KR" spc="-114" dirty="0">
              <a:solidFill>
                <a:srgbClr val="231F20"/>
              </a:solidFill>
              <a:latin typeface="Arial Unicode MS"/>
              <a:cs typeface="Arial Unicode MS"/>
            </a:endParaRPr>
          </a:p>
          <a:p>
            <a:pPr marL="298450" marR="508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140" dirty="0">
                <a:solidFill>
                  <a:srgbClr val="231F20"/>
                </a:solidFill>
                <a:latin typeface="Arial Unicode MS"/>
                <a:cs typeface="Arial Unicode MS"/>
              </a:rPr>
              <a:t>아무것이나 </a:t>
            </a:r>
            <a:r>
              <a:rPr lang="ko-KR" altLang="en-US" spc="-130" dirty="0">
                <a:solidFill>
                  <a:srgbClr val="231F20"/>
                </a:solidFill>
                <a:latin typeface="Arial Unicode MS"/>
                <a:cs typeface="Arial Unicode MS"/>
              </a:rPr>
              <a:t>원하는 </a:t>
            </a:r>
            <a:r>
              <a:rPr lang="ko-KR" altLang="en-US" spc="-120" dirty="0">
                <a:solidFill>
                  <a:srgbClr val="231F20"/>
                </a:solidFill>
                <a:latin typeface="Arial Unicode MS"/>
                <a:cs typeface="Arial Unicode MS"/>
              </a:rPr>
              <a:t>요소 </a:t>
            </a:r>
            <a:r>
              <a:rPr lang="ko-KR" altLang="en-US" spc="-130" dirty="0">
                <a:solidFill>
                  <a:srgbClr val="231F20"/>
                </a:solidFill>
                <a:latin typeface="Arial Unicode MS"/>
                <a:cs typeface="Arial Unicode MS"/>
              </a:rPr>
              <a:t>이름을  </a:t>
            </a:r>
            <a:r>
              <a:rPr lang="ko-KR" altLang="en-US" spc="-120" dirty="0">
                <a:solidFill>
                  <a:srgbClr val="231F20"/>
                </a:solidFill>
                <a:latin typeface="Arial Unicode MS"/>
                <a:cs typeface="Arial Unicode MS"/>
              </a:rPr>
              <a:t>사용</a:t>
            </a:r>
            <a:endParaRPr lang="en-US" altLang="ko-KR" spc="-120" dirty="0">
              <a:solidFill>
                <a:srgbClr val="231F20"/>
              </a:solidFill>
              <a:latin typeface="Arial Unicode MS"/>
              <a:cs typeface="Arial Unicode MS"/>
            </a:endParaRPr>
          </a:p>
          <a:p>
            <a:pPr marL="298450" marR="508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130" dirty="0">
                <a:solidFill>
                  <a:srgbClr val="231F20"/>
                </a:solidFill>
                <a:latin typeface="Arial Unicode MS"/>
                <a:cs typeface="Arial Unicode MS"/>
              </a:rPr>
              <a:t>하나의 </a:t>
            </a:r>
            <a:r>
              <a:rPr lang="ko-KR" altLang="en-US" spc="-135" dirty="0">
                <a:solidFill>
                  <a:srgbClr val="231F20"/>
                </a:solidFill>
                <a:latin typeface="Arial Unicode MS"/>
                <a:cs typeface="Arial Unicode MS"/>
              </a:rPr>
              <a:t>요소에는  </a:t>
            </a:r>
            <a:r>
              <a:rPr lang="ko-KR" altLang="en-US" spc="-130" dirty="0">
                <a:solidFill>
                  <a:srgbClr val="231F20"/>
                </a:solidFill>
                <a:latin typeface="Arial Unicode MS"/>
                <a:cs typeface="Arial Unicode MS"/>
              </a:rPr>
              <a:t>속성을 사용해 </a:t>
            </a:r>
            <a:r>
              <a:rPr lang="ko-KR" altLang="en-US" spc="-120" dirty="0">
                <a:solidFill>
                  <a:srgbClr val="231F20"/>
                </a:solidFill>
                <a:latin typeface="Arial Unicode MS"/>
                <a:cs typeface="Arial Unicode MS"/>
              </a:rPr>
              <a:t>여러 값 지정 가능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rial Unicode MS"/>
                <a:cs typeface="Arial Unicode MS"/>
              </a:rPr>
              <a:t>요소는 다른 요소를 그룹으로 묶을 수 있음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rial Unicode MS"/>
                <a:cs typeface="Arial Unicode MS"/>
              </a:rPr>
              <a:t>태그를 계층 구조로 만들 수 있으므로 복잡한 데이터도 표현 가능</a:t>
            </a: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Arial Unicode MS"/>
              <a:cs typeface="Arial Unicode MS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xmlns="" id="{5B6053AC-C587-354A-8DD8-F6FF2546D9BA}"/>
              </a:ext>
            </a:extLst>
          </p:cNvPr>
          <p:cNvSpPr txBox="1"/>
          <p:nvPr/>
        </p:nvSpPr>
        <p:spPr>
          <a:xfrm>
            <a:off x="233362" y="3775075"/>
            <a:ext cx="9601201" cy="12234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>
              <a:spcBef>
                <a:spcPts val="68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&lt;products</a:t>
            </a:r>
            <a:r>
              <a:rPr lang="en-US" altLang="ko-KR" spc="-114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5" dirty="0">
                <a:solidFill>
                  <a:srgbClr val="231F20"/>
                </a:solidFill>
                <a:latin typeface="나눔고딕코딩"/>
                <a:cs typeface="나눔고딕코딩"/>
              </a:rPr>
              <a:t>type="</a:t>
            </a:r>
            <a:r>
              <a:rPr lang="ko-KR" altLang="en-US" spc="-25" dirty="0">
                <a:solidFill>
                  <a:srgbClr val="231F20"/>
                </a:solidFill>
                <a:latin typeface="나눔고딕코딩"/>
                <a:cs typeface="나눔고딕코딩"/>
              </a:rPr>
              <a:t>전자제품</a:t>
            </a:r>
            <a:r>
              <a:rPr lang="en-US" altLang="ko-KR" spc="-25" dirty="0">
                <a:solidFill>
                  <a:srgbClr val="231F20"/>
                </a:solidFill>
                <a:latin typeface="나눔고딕코딩"/>
                <a:cs typeface="나눔고딕코딩"/>
              </a:rPr>
              <a:t>"&gt;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493713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&lt;product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id="S001" price="45000"&gt;SD</a:t>
            </a:r>
            <a:r>
              <a:rPr lang="en-US" altLang="ko-KR" spc="-21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카드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&lt;/product&gt;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493713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&lt;product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id="S002"</a:t>
            </a:r>
            <a:r>
              <a:rPr lang="en-US" altLang="ko-KR" spc="-16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price="32000"&gt;</a:t>
            </a:r>
            <a:r>
              <a:rPr lang="ko-KR" altLang="en-US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마우스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&lt;/product&gt;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5748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&lt;/products&gt;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xmlns="" id="{C523BCC7-FAC4-5044-9614-54B403C1C72B}"/>
              </a:ext>
            </a:extLst>
          </p:cNvPr>
          <p:cNvSpPr txBox="1"/>
          <p:nvPr/>
        </p:nvSpPr>
        <p:spPr>
          <a:xfrm>
            <a:off x="233362" y="650875"/>
            <a:ext cx="960120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/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&lt;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요소</a:t>
            </a:r>
            <a:r>
              <a:rPr lang="ko-KR" altLang="en-US" spc="-17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속성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="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속성값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"&gt;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내용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&lt;/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요소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&gt;</a:t>
            </a:r>
            <a:endParaRPr lang="ko-KR" altLang="en-US" dirty="0">
              <a:latin typeface="나눔고딕코딩"/>
              <a:cs typeface="나눔고딕코딩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xmlns="" id="{3B45D767-46F8-3F41-BD81-E837446842A4}"/>
              </a:ext>
            </a:extLst>
          </p:cNvPr>
          <p:cNvSpPr txBox="1"/>
          <p:nvPr/>
        </p:nvSpPr>
        <p:spPr>
          <a:xfrm>
            <a:off x="233362" y="2604274"/>
            <a:ext cx="960120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/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&lt;product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id="S001" price="45000"&gt;SD</a:t>
            </a:r>
            <a:r>
              <a:rPr lang="en-US" altLang="ko-KR" spc="-21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카드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&lt;/product&gt;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354754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xmlns="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2168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Arial Unicode MS"/>
                <a:cs typeface="Arial Unicode MS"/>
              </a:rPr>
              <a:t>파이썬으로</a:t>
            </a:r>
            <a:r>
              <a:rPr lang="ko-KR" altLang="en-US" sz="2400" dirty="0">
                <a:latin typeface="Arial Unicode MS"/>
                <a:cs typeface="Arial Unicode MS"/>
              </a:rPr>
              <a:t> </a:t>
            </a:r>
            <a:r>
              <a:rPr lang="en-US" altLang="ko-KR" sz="2400" dirty="0">
                <a:latin typeface="Arial Unicode MS"/>
                <a:cs typeface="Arial Unicode MS"/>
              </a:rPr>
              <a:t>XML </a:t>
            </a:r>
            <a:r>
              <a:rPr lang="ko-KR" altLang="en-US" sz="2400" dirty="0">
                <a:latin typeface="Arial Unicode MS"/>
                <a:cs typeface="Arial Unicode MS"/>
              </a:rPr>
              <a:t>분석하기 </a:t>
            </a:r>
            <a:r>
              <a:rPr lang="en-US" altLang="ko-KR" sz="2400" dirty="0">
                <a:latin typeface="Arial Unicode MS"/>
                <a:cs typeface="Arial Unicode MS"/>
              </a:rPr>
              <a:t>- </a:t>
            </a:r>
            <a:r>
              <a:rPr lang="ko-KR" altLang="en-US" sz="2400" dirty="0">
                <a:latin typeface="Arial Unicode MS"/>
                <a:cs typeface="Arial Unicode MS"/>
              </a:rPr>
              <a:t>날씨 분류하기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rial Unicode MS"/>
                <a:cs typeface="Arial Unicode MS"/>
              </a:rPr>
              <a:t>기상청 전국 날씨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ko-KR" altLang="en-US" dirty="0">
              <a:latin typeface="Arial Unicode MS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Arial Unicode MS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Arial Unicode MS"/>
              <a:cs typeface="Arial Unicode MS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xmlns="" id="{62A51D4E-184D-E44E-A292-B588CA1D0367}"/>
              </a:ext>
            </a:extLst>
          </p:cNvPr>
          <p:cNvSpPr txBox="1"/>
          <p:nvPr/>
        </p:nvSpPr>
        <p:spPr>
          <a:xfrm>
            <a:off x="233362" y="1184275"/>
            <a:ext cx="960120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  <a:hlinkClick r:id="rId2"/>
              </a:rPr>
              <a:t>http://www.kma.go.kr/weather/forecast/mid-term-rss3.jsp?stnId=108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xmlns="" id="{ECE84B1C-6730-C649-80F8-FF657D121D12}"/>
              </a:ext>
            </a:extLst>
          </p:cNvPr>
          <p:cNvSpPr/>
          <p:nvPr/>
        </p:nvSpPr>
        <p:spPr>
          <a:xfrm>
            <a:off x="237332" y="1717675"/>
            <a:ext cx="8533607" cy="9995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5610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1859</TotalTime>
  <Words>4507</Words>
  <Application>Microsoft Office PowerPoint</Application>
  <PresentationFormat>사용자 지정</PresentationFormat>
  <Paragraphs>1151</Paragraphs>
  <Slides>67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68" baseType="lpstr">
      <vt:lpstr>Office Theme</vt:lpstr>
      <vt:lpstr>데이터 소스의 서식과 가공</vt:lpstr>
      <vt:lpstr>웹의 다양한 데이터 형식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데이터베이스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소스의 서식과 가공</dc:title>
  <cp:lastModifiedBy>Dae-yeop Lee</cp:lastModifiedBy>
  <cp:revision>37</cp:revision>
  <dcterms:created xsi:type="dcterms:W3CDTF">2018-08-06T22:37:06Z</dcterms:created>
  <dcterms:modified xsi:type="dcterms:W3CDTF">2019-12-13T02:45:48Z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2017-12-05T00:00:00Z</vt:filetime>
  </property>
  <property fmtid="{D5CDD505-2E9C-101B-9397-08002B2CF9AE}" pid="3" name="Creator">
    <vt:lpwstr>Adobe InDesign CC 2015 (Windows)</vt:lpwstr>
  </property>
  <property fmtid="{D5CDD505-2E9C-101B-9397-08002B2CF9AE}" pid="4" name="LastSaved">
    <vt:filetime>2018-08-06T00:00:00Z</vt:filetime>
  </property>
</Properties>
</file>