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  <p:sldId id="479" r:id="rId12"/>
    <p:sldId id="508" r:id="rId13"/>
    <p:sldId id="480" r:id="rId14"/>
    <p:sldId id="481" r:id="rId15"/>
    <p:sldId id="482" r:id="rId16"/>
    <p:sldId id="483" r:id="rId17"/>
    <p:sldId id="484" r:id="rId18"/>
    <p:sldId id="485" r:id="rId19"/>
    <p:sldId id="487" r:id="rId20"/>
    <p:sldId id="509" r:id="rId21"/>
    <p:sldId id="488" r:id="rId22"/>
    <p:sldId id="489" r:id="rId23"/>
    <p:sldId id="490" r:id="rId24"/>
    <p:sldId id="510" r:id="rId25"/>
    <p:sldId id="492" r:id="rId26"/>
    <p:sldId id="511" r:id="rId27"/>
    <p:sldId id="493" r:id="rId28"/>
    <p:sldId id="494" r:id="rId29"/>
    <p:sldId id="512" r:id="rId30"/>
    <p:sldId id="495" r:id="rId31"/>
    <p:sldId id="496" r:id="rId32"/>
    <p:sldId id="497" r:id="rId33"/>
    <p:sldId id="513" r:id="rId34"/>
    <p:sldId id="498" r:id="rId35"/>
    <p:sldId id="514" r:id="rId36"/>
    <p:sldId id="499" r:id="rId37"/>
    <p:sldId id="515" r:id="rId38"/>
    <p:sldId id="500" r:id="rId39"/>
    <p:sldId id="501" r:id="rId40"/>
    <p:sldId id="502" r:id="rId41"/>
    <p:sldId id="516" r:id="rId42"/>
    <p:sldId id="517" r:id="rId43"/>
    <p:sldId id="503" r:id="rId44"/>
    <p:sldId id="504" r:id="rId45"/>
    <p:sldId id="505" r:id="rId46"/>
    <p:sldId id="506" r:id="rId47"/>
    <p:sldId id="518" r:id="rId48"/>
    <p:sldId id="507" r:id="rId49"/>
    <p:sldId id="385" r:id="rId5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E6"/>
    <a:srgbClr val="FF4C00"/>
    <a:srgbClr val="E84275"/>
    <a:srgbClr val="CDF1FF"/>
    <a:srgbClr val="97E1FF"/>
    <a:srgbClr val="5BD0FF"/>
    <a:srgbClr val="29C2FF"/>
    <a:srgbClr val="11BBFF"/>
    <a:srgbClr val="21C0FF"/>
    <a:srgbClr val="AB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5" autoAdjust="0"/>
    <p:restoredTop sz="94213" autoAdjust="0"/>
  </p:normalViewPr>
  <p:slideViewPr>
    <p:cSldViewPr>
      <p:cViewPr>
        <p:scale>
          <a:sx n="75" d="100"/>
          <a:sy n="75" d="100"/>
        </p:scale>
        <p:origin x="-1728" y="-41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2017-02-01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2017-02-01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95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954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F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7" y="260648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4738413" cy="234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764704"/>
            <a:ext cx="2952381" cy="289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F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922240" y="6309320"/>
            <a:ext cx="31582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2013-2015 </a:t>
            </a:r>
            <a:r>
              <a:rPr lang="en-US" altLang="ko-KR" sz="1100" dirty="0" err="1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dirty="0" smtClean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Just Java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F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2017-02-01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78" r:id="rId4"/>
    <p:sldLayoutId id="2147483679" r:id="rId5"/>
    <p:sldLayoutId id="2147483680" r:id="rId6"/>
    <p:sldLayoutId id="2147483686" r:id="rId7"/>
    <p:sldLayoutId id="2147483685" r:id="rId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323528" y="5589240"/>
            <a:ext cx="8229600" cy="1008112"/>
          </a:xfrm>
        </p:spPr>
        <p:txBody>
          <a:bodyPr/>
          <a:lstStyle/>
          <a:p>
            <a:pPr eaLnBrk="1" hangingPunct="1"/>
            <a:r>
              <a:rPr lang="en-US" altLang="ko-KR" sz="2800" b="1" dirty="0" smtClean="0">
                <a:solidFill>
                  <a:schemeClr val="bg1"/>
                </a:solidFill>
              </a:rPr>
              <a:t>Chapter 07. </a:t>
            </a:r>
            <a:r>
              <a:rPr lang="ko-KR" altLang="en-US" sz="2800" b="1" dirty="0">
                <a:solidFill>
                  <a:schemeClr val="bg1"/>
                </a:solidFill>
              </a:rPr>
              <a:t>자바 </a:t>
            </a:r>
            <a:r>
              <a:rPr lang="en-US" altLang="ko-KR" sz="2800" b="1" dirty="0">
                <a:solidFill>
                  <a:schemeClr val="bg1"/>
                </a:solidFill>
              </a:rPr>
              <a:t>I/O</a:t>
            </a:r>
            <a:r>
              <a:rPr lang="ko-KR" altLang="en-US" sz="2800" b="1" dirty="0">
                <a:solidFill>
                  <a:schemeClr val="bg1"/>
                </a:solidFill>
              </a:rPr>
              <a:t>와 네트워크 프로그래밍</a:t>
            </a:r>
            <a:endParaRPr lang="ko-KR" altLang="en-US" sz="2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840632"/>
            <a:ext cx="81819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4199781"/>
            <a:ext cx="81819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I/O </a:t>
            </a:r>
            <a:r>
              <a:rPr lang="ko-KR" altLang="en-US" dirty="0"/>
              <a:t>프로그래밍의 기본 개념</a:t>
            </a:r>
            <a:endParaRPr lang="en-US" altLang="ko-KR" dirty="0" smtClean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자바 </a:t>
            </a:r>
            <a:r>
              <a:rPr lang="en-US" altLang="ko-KR" dirty="0"/>
              <a:t>I/O</a:t>
            </a:r>
            <a:r>
              <a:rPr lang="ko-KR" altLang="en-US" dirty="0"/>
              <a:t>의 개요</a:t>
            </a:r>
          </a:p>
        </p:txBody>
      </p:sp>
    </p:spTree>
    <p:extLst>
      <p:ext uri="{BB962C8B-B14F-4D97-AF65-F5344CB8AC3E}">
        <p14:creationId xmlns:p14="http://schemas.microsoft.com/office/powerpoint/2010/main" val="255349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276872"/>
            <a:ext cx="81629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675881"/>
            <a:ext cx="81629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자바 입출력 프로그램의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</a:t>
            </a:r>
            <a:r>
              <a:rPr lang="ko-KR" altLang="en-US" dirty="0"/>
              <a:t>입력 </a:t>
            </a:r>
            <a:r>
              <a:rPr lang="ko-KR" altLang="en-US" dirty="0" err="1"/>
              <a:t>스트림</a:t>
            </a:r>
            <a:r>
              <a:rPr lang="ko-KR" altLang="en-US" dirty="0"/>
              <a:t> 생성과 </a:t>
            </a:r>
            <a:r>
              <a:rPr lang="ko-KR" altLang="en-US" dirty="0" err="1"/>
              <a:t>스트림</a:t>
            </a:r>
            <a:r>
              <a:rPr lang="ko-KR" altLang="en-US" dirty="0"/>
              <a:t> 데이터 읽기</a:t>
            </a:r>
            <a:endParaRPr lang="en-US" altLang="ko-KR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자바 </a:t>
            </a:r>
            <a:r>
              <a:rPr lang="en-US" altLang="ko-KR" dirty="0"/>
              <a:t>I/O</a:t>
            </a:r>
            <a:r>
              <a:rPr lang="ko-KR" altLang="en-US" dirty="0"/>
              <a:t>의 개요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/>
            </a:pPr>
            <a:r>
              <a:rPr lang="ko-KR" altLang="en-US" sz="1200" b="0" dirty="0"/>
              <a:t>입출력의 기본은 </a:t>
            </a:r>
            <a:r>
              <a:rPr lang="ko-KR" altLang="en-US" sz="1200" b="0" dirty="0" err="1"/>
              <a:t>스트림이므로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먼저 입력 </a:t>
            </a:r>
            <a:r>
              <a:rPr lang="ko-KR" altLang="en-US" sz="1200" b="0" dirty="0" err="1"/>
              <a:t>스트림을</a:t>
            </a:r>
            <a:r>
              <a:rPr lang="ko-KR" altLang="en-US" sz="1200" b="0" dirty="0"/>
              <a:t> 만들어야 한다</a:t>
            </a:r>
            <a:r>
              <a:rPr lang="en-US" altLang="ko-KR" sz="1200" b="0" dirty="0" smtClean="0"/>
              <a:t>.</a:t>
            </a:r>
          </a:p>
          <a:p>
            <a:pPr>
              <a:buFont typeface="+mj-ea"/>
              <a:buAutoNum type="circleNumDbPlain"/>
            </a:pPr>
            <a:endParaRPr lang="en-US" altLang="ko-KR" sz="1200" b="0" dirty="0"/>
          </a:p>
          <a:p>
            <a:pPr>
              <a:buFont typeface="+mj-ea"/>
              <a:buAutoNum type="circleNumDbPlain"/>
            </a:pPr>
            <a:endParaRPr lang="en-US" altLang="ko-KR" sz="1200" b="0" dirty="0" smtClean="0"/>
          </a:p>
          <a:p>
            <a:pPr>
              <a:buFont typeface="+mj-ea"/>
              <a:buAutoNum type="circleNumDbPlain"/>
            </a:pPr>
            <a:endParaRPr lang="en-US" altLang="ko-KR" sz="1200" b="0" dirty="0"/>
          </a:p>
          <a:p>
            <a:pPr>
              <a:buFont typeface="+mj-ea"/>
              <a:buAutoNum type="circleNumDbPlain"/>
            </a:pPr>
            <a:endParaRPr lang="en-US" altLang="ko-KR" sz="1200" b="0" dirty="0" smtClean="0"/>
          </a:p>
          <a:p>
            <a:pPr>
              <a:buFont typeface="+mj-ea"/>
              <a:buAutoNum type="circleNumDbPlain"/>
            </a:pPr>
            <a:r>
              <a:rPr lang="ko-KR" altLang="en-US" sz="1200" b="0" dirty="0" err="1"/>
              <a:t>스트림이</a:t>
            </a:r>
            <a:r>
              <a:rPr lang="ko-KR" altLang="en-US" sz="1200" b="0" dirty="0"/>
              <a:t> 준비되었으면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해당 </a:t>
            </a:r>
            <a:r>
              <a:rPr lang="ko-KR" altLang="en-US" sz="1200" b="0" dirty="0" err="1"/>
              <a:t>스트림에서</a:t>
            </a:r>
            <a:r>
              <a:rPr lang="ko-KR" altLang="en-US" sz="1200" b="0" dirty="0"/>
              <a:t> 데이터를 읽어 보자</a:t>
            </a:r>
            <a:r>
              <a:rPr lang="en-US" altLang="ko-KR" sz="12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121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298948"/>
            <a:ext cx="81629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자바 </a:t>
            </a:r>
            <a:r>
              <a:rPr lang="en-US" altLang="ko-KR" dirty="0"/>
              <a:t>I/O</a:t>
            </a:r>
            <a:r>
              <a:rPr lang="ko-KR" altLang="en-US" dirty="0"/>
              <a:t>의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smtClean="0"/>
              <a:t>자바 입출력 프로그램의 구조 </a:t>
            </a:r>
            <a:r>
              <a:rPr kumimoji="0" lang="en-US" altLang="ko-KR" dirty="0" smtClean="0"/>
              <a:t>: </a:t>
            </a:r>
            <a:r>
              <a:rPr kumimoji="0" lang="ko-KR" altLang="en-US" dirty="0" smtClean="0"/>
              <a:t>출력 </a:t>
            </a:r>
            <a:r>
              <a:rPr kumimoji="0" lang="ko-KR" altLang="en-US" dirty="0" err="1" smtClean="0"/>
              <a:t>스트림</a:t>
            </a:r>
            <a:r>
              <a:rPr kumimoji="0" lang="ko-KR" altLang="en-US" dirty="0" smtClean="0"/>
              <a:t> 생성과 출력</a:t>
            </a:r>
            <a:endParaRPr kumimoji="0"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/>
            </a:pPr>
            <a:r>
              <a:rPr lang="ko-KR" altLang="en-US" sz="1200" b="0" dirty="0"/>
              <a:t>표준 출력인 </a:t>
            </a:r>
            <a:r>
              <a:rPr lang="ko-KR" altLang="en-US" sz="1200" b="0" dirty="0" smtClean="0"/>
              <a:t>콘솔은 </a:t>
            </a:r>
            <a:r>
              <a:rPr lang="en-US" altLang="ko-KR" sz="1200" b="0" dirty="0" err="1" smtClean="0"/>
              <a:t>System.out</a:t>
            </a:r>
            <a:r>
              <a:rPr lang="ko-KR" altLang="en-US" sz="1200" b="0" dirty="0"/>
              <a:t>을 사용할 수 있으므로 별도의 </a:t>
            </a:r>
            <a:r>
              <a:rPr lang="ko-KR" altLang="en-US" sz="1200" b="0" dirty="0" err="1"/>
              <a:t>스트림을</a:t>
            </a:r>
            <a:r>
              <a:rPr lang="ko-KR" altLang="en-US" sz="1200" b="0" dirty="0"/>
              <a:t> 생성하는 과정 </a:t>
            </a:r>
            <a:r>
              <a:rPr lang="ko-KR" altLang="en-US" sz="1200" b="0" dirty="0" smtClean="0"/>
              <a:t>없이도 </a:t>
            </a:r>
            <a:r>
              <a:rPr lang="ko-KR" altLang="en-US" sz="1200" b="0" dirty="0"/>
              <a:t>사용 가능하다</a:t>
            </a:r>
            <a:r>
              <a:rPr lang="en-US" altLang="ko-KR" sz="12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141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38"/>
          <a:stretch/>
        </p:blipFill>
        <p:spPr bwMode="auto">
          <a:xfrm>
            <a:off x="485775" y="1844824"/>
            <a:ext cx="8172450" cy="4594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입출력 기본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(1)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자바 </a:t>
            </a:r>
            <a:r>
              <a:rPr lang="en-US" altLang="ko-KR" dirty="0"/>
              <a:t>I/O</a:t>
            </a:r>
            <a:r>
              <a:rPr lang="ko-KR" altLang="en-US" dirty="0"/>
              <a:t>의 개요</a:t>
            </a:r>
          </a:p>
        </p:txBody>
      </p:sp>
    </p:spTree>
    <p:extLst>
      <p:ext uri="{BB962C8B-B14F-4D97-AF65-F5344CB8AC3E}">
        <p14:creationId xmlns:p14="http://schemas.microsoft.com/office/powerpoint/2010/main" val="403568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33056"/>
            <a:ext cx="54387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01" b="87"/>
          <a:stretch/>
        </p:blipFill>
        <p:spPr bwMode="auto">
          <a:xfrm>
            <a:off x="485775" y="1412776"/>
            <a:ext cx="8172450" cy="146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자바 </a:t>
            </a:r>
            <a:r>
              <a:rPr lang="en-US" altLang="ko-KR" dirty="0"/>
              <a:t>I/O</a:t>
            </a:r>
            <a:r>
              <a:rPr lang="ko-KR" altLang="en-US" dirty="0"/>
              <a:t>의 개요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899592" y="3429000"/>
            <a:ext cx="7848872" cy="115212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015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자바 </a:t>
            </a:r>
            <a:r>
              <a:rPr lang="en-US" altLang="ko-KR" dirty="0"/>
              <a:t>I/O</a:t>
            </a:r>
            <a:r>
              <a:rPr lang="ko-KR" altLang="en-US" dirty="0"/>
              <a:t>의 개요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입출력 기본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(1)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2708920"/>
            <a:ext cx="6577013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84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59"/>
          <a:stretch/>
        </p:blipFill>
        <p:spPr bwMode="auto">
          <a:xfrm>
            <a:off x="485775" y="1785888"/>
            <a:ext cx="8172450" cy="462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자바 </a:t>
            </a:r>
            <a:r>
              <a:rPr lang="en-US" altLang="ko-KR" dirty="0"/>
              <a:t>I/O</a:t>
            </a:r>
            <a:r>
              <a:rPr lang="ko-KR" altLang="en-US" dirty="0"/>
              <a:t>의 개요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입출력 기본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(2)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176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33056"/>
            <a:ext cx="58007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91" b="86"/>
          <a:stretch/>
        </p:blipFill>
        <p:spPr bwMode="auto">
          <a:xfrm>
            <a:off x="485775" y="1340768"/>
            <a:ext cx="81724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자바 </a:t>
            </a:r>
            <a:r>
              <a:rPr lang="en-US" altLang="ko-KR" dirty="0"/>
              <a:t>I/O</a:t>
            </a:r>
            <a:r>
              <a:rPr lang="ko-KR" altLang="en-US" dirty="0"/>
              <a:t>의 개요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899592" y="3429000"/>
            <a:ext cx="7848872" cy="115212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093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492896"/>
            <a:ext cx="81629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902199"/>
            <a:ext cx="81629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자바 </a:t>
            </a:r>
            <a:r>
              <a:rPr lang="en-US" altLang="ko-KR" dirty="0"/>
              <a:t>I/O</a:t>
            </a:r>
            <a:r>
              <a:rPr lang="ko-KR" altLang="en-US" dirty="0"/>
              <a:t>의 개요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입출력 기본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(2)</a:t>
            </a:r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/>
            </a:pPr>
            <a:r>
              <a:rPr lang="en-US" altLang="ko-KR" sz="1200" b="0" dirty="0"/>
              <a:t>[</a:t>
            </a:r>
            <a:r>
              <a:rPr lang="ko-KR" altLang="en-US" sz="1200" b="0" dirty="0"/>
              <a:t>예제 </a:t>
            </a:r>
            <a:r>
              <a:rPr lang="en-US" altLang="ko-KR" sz="1200" b="0" dirty="0"/>
              <a:t>7-2]</a:t>
            </a:r>
            <a:r>
              <a:rPr lang="ko-KR" altLang="en-US" sz="1200" b="0" dirty="0"/>
              <a:t>에서 </a:t>
            </a:r>
            <a:r>
              <a:rPr lang="en-US" altLang="ko-KR" sz="1200" b="0" dirty="0" err="1"/>
              <a:t>InputStreamReader</a:t>
            </a:r>
            <a:r>
              <a:rPr lang="en-US" altLang="ko-KR" sz="1200" b="0" dirty="0"/>
              <a:t> in = new </a:t>
            </a:r>
            <a:r>
              <a:rPr lang="en-US" altLang="ko-KR" sz="1200" b="0" dirty="0" err="1"/>
              <a:t>InputStreamReader</a:t>
            </a:r>
            <a:r>
              <a:rPr lang="en-US" altLang="ko-KR" sz="1200" b="0" dirty="0"/>
              <a:t>(System.in);</a:t>
            </a:r>
            <a:r>
              <a:rPr lang="ko-KR" altLang="en-US" sz="1200" b="0" dirty="0"/>
              <a:t>을 </a:t>
            </a:r>
            <a:r>
              <a:rPr lang="ko-KR" altLang="en-US" sz="1200" b="0" dirty="0" smtClean="0"/>
              <a:t>다음과 같이 </a:t>
            </a:r>
            <a:r>
              <a:rPr lang="ko-KR" altLang="en-US" sz="1200" b="0" dirty="0"/>
              <a:t>변경한다</a:t>
            </a:r>
            <a:r>
              <a:rPr lang="en-US" altLang="ko-KR" sz="1200" b="0" dirty="0"/>
              <a:t>. </a:t>
            </a:r>
            <a:r>
              <a:rPr lang="en-US" altLang="ko-KR" sz="1200" b="0" dirty="0" err="1"/>
              <a:t>InputStreamReader</a:t>
            </a:r>
            <a:r>
              <a:rPr lang="ko-KR" altLang="en-US" sz="1200" b="0" dirty="0"/>
              <a:t>를 사용하여 </a:t>
            </a:r>
            <a:r>
              <a:rPr lang="en-US" altLang="ko-KR" sz="1200" b="0" dirty="0" err="1"/>
              <a:t>BufferedReader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객체를 생성하는 코드이다</a:t>
            </a:r>
            <a:r>
              <a:rPr lang="en-US" altLang="ko-KR" sz="1200" b="0" dirty="0" smtClean="0"/>
              <a:t>.</a:t>
            </a:r>
          </a:p>
          <a:p>
            <a:pPr>
              <a:buFont typeface="+mj-ea"/>
              <a:buAutoNum type="circleNumDbPlain"/>
            </a:pPr>
            <a:endParaRPr lang="en-US" altLang="ko-KR" sz="1200" b="0" dirty="0"/>
          </a:p>
          <a:p>
            <a:pPr>
              <a:buFont typeface="+mj-ea"/>
              <a:buAutoNum type="circleNumDbPlain"/>
            </a:pPr>
            <a:endParaRPr lang="en-US" altLang="ko-KR" sz="1200" b="0" dirty="0" smtClean="0"/>
          </a:p>
          <a:p>
            <a:pPr>
              <a:buFont typeface="+mj-ea"/>
              <a:buAutoNum type="circleNumDbPlain"/>
            </a:pPr>
            <a:endParaRPr lang="en-US" altLang="ko-KR" sz="1200" b="0" dirty="0"/>
          </a:p>
          <a:p>
            <a:pPr>
              <a:buFont typeface="+mj-ea"/>
              <a:buAutoNum type="circleNumDbPlain"/>
            </a:pPr>
            <a:endParaRPr lang="en-US" altLang="ko-KR" sz="1200" b="0" dirty="0" smtClean="0"/>
          </a:p>
          <a:p>
            <a:pPr>
              <a:buFont typeface="+mj-ea"/>
              <a:buAutoNum type="circleNumDbPlain"/>
            </a:pPr>
            <a:r>
              <a:rPr lang="ko-KR" altLang="en-US" sz="1200" b="0" dirty="0"/>
              <a:t>다음으로 </a:t>
            </a:r>
            <a:r>
              <a:rPr lang="en-US" altLang="ko-KR" sz="1200" b="0" dirty="0"/>
              <a:t>input </a:t>
            </a:r>
            <a:r>
              <a:rPr lang="ko-KR" altLang="en-US" sz="1200" b="0" dirty="0"/>
              <a:t>변수를 문자열로 변경하고</a:t>
            </a:r>
            <a:r>
              <a:rPr lang="en-US" altLang="ko-KR" sz="1200" b="0" dirty="0"/>
              <a:t>, </a:t>
            </a:r>
            <a:r>
              <a:rPr lang="en-US" altLang="ko-KR" sz="1200" b="0" dirty="0" err="1"/>
              <a:t>in.readLine</a:t>
            </a:r>
            <a:r>
              <a:rPr lang="en-US" altLang="ko-KR" sz="1200" b="0" dirty="0"/>
              <a:t>( ) </a:t>
            </a:r>
            <a:r>
              <a:rPr lang="ko-KR" altLang="en-US" sz="1200" b="0" dirty="0" err="1"/>
              <a:t>메서드를</a:t>
            </a:r>
            <a:r>
              <a:rPr lang="ko-KR" altLang="en-US" sz="1200" b="0" dirty="0"/>
              <a:t> 사용하여 행 단위의 문자열을 </a:t>
            </a:r>
            <a:r>
              <a:rPr lang="ko-KR" altLang="en-US" sz="1200" b="0" dirty="0" err="1"/>
              <a:t>입력받는다</a:t>
            </a:r>
            <a:r>
              <a:rPr lang="en-US" altLang="ko-KR" sz="1200" b="0" dirty="0"/>
              <a:t>.</a:t>
            </a:r>
          </a:p>
          <a:p>
            <a:pPr marL="0" indent="0">
              <a:buNone/>
            </a:pPr>
            <a:endParaRPr lang="en-US" altLang="ko-KR" sz="1200" b="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3326135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/>
            </a:pPr>
            <a:endParaRPr lang="en-US" altLang="ko-KR" sz="1200" b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16" y="4725144"/>
            <a:ext cx="5342858" cy="1961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74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자바 파일 입출력</a:t>
            </a: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372" y="2060848"/>
            <a:ext cx="3285715" cy="3933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파일 입출력 개요</a:t>
            </a:r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45365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0" dirty="0"/>
              <a:t>▶ </a:t>
            </a:r>
            <a:r>
              <a:rPr lang="ko-KR" altLang="en-US" sz="1200" dirty="0" smtClean="0"/>
              <a:t>파일과 디렉터리</a:t>
            </a: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파일</a:t>
            </a:r>
            <a:r>
              <a:rPr lang="ko-KR" altLang="en-US" sz="1200" b="0" dirty="0"/>
              <a:t>은 컴퓨터에서 가장 기본이 되는 중요한 입출력 대상이다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컴퓨터의 특성상 메모리에 저장된 데이터는 </a:t>
            </a:r>
            <a:r>
              <a:rPr lang="ko-KR" altLang="en-US" sz="1200" b="0" dirty="0" smtClean="0"/>
              <a:t>컴퓨터 </a:t>
            </a:r>
            <a:r>
              <a:rPr lang="ko-KR" altLang="en-US" sz="1200" b="0" dirty="0"/>
              <a:t>전원이 꺼지면 사라지므로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모든 프로그램은 어떤 형태로든 파일을 사용한다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디렉터리</a:t>
            </a:r>
            <a:r>
              <a:rPr lang="ko-KR" altLang="en-US" sz="1200" b="0" dirty="0" smtClean="0"/>
              <a:t>는 </a:t>
            </a:r>
            <a:r>
              <a:rPr lang="ko-KR" altLang="en-US" sz="1200" b="0" dirty="0"/>
              <a:t>파일을 체계적으로 관리하려는 것으로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폴더라고도 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디렉터리의 최상위를 루트라고 하며</a:t>
            </a:r>
            <a:r>
              <a:rPr lang="en-US" altLang="ko-KR" sz="1200" b="0" dirty="0"/>
              <a:t>, </a:t>
            </a:r>
            <a:r>
              <a:rPr lang="ko-KR" altLang="en-US" sz="1200" b="0" dirty="0" smtClean="0"/>
              <a:t>유닉스 </a:t>
            </a:r>
            <a:r>
              <a:rPr lang="ko-KR" altLang="en-US" sz="1200" b="0" dirty="0"/>
              <a:t>계열은 ‘</a:t>
            </a:r>
            <a:r>
              <a:rPr lang="en-US" altLang="ko-KR" sz="1200" b="0" dirty="0"/>
              <a:t>/’, MS </a:t>
            </a:r>
            <a:r>
              <a:rPr lang="ko-KR" altLang="en-US" sz="1200" b="0" dirty="0"/>
              <a:t>윈도우는 ‘</a:t>
            </a:r>
            <a:r>
              <a:rPr lang="en-US" altLang="ko-KR" sz="1200" b="0" dirty="0"/>
              <a:t>\’</a:t>
            </a:r>
            <a:r>
              <a:rPr lang="ko-KR" altLang="en-US" sz="1200" b="0" dirty="0"/>
              <a:t>를 디렉터리 </a:t>
            </a:r>
            <a:r>
              <a:rPr lang="ko-KR" altLang="en-US" sz="1200" b="0" dirty="0" err="1"/>
              <a:t>구분자로</a:t>
            </a:r>
            <a:r>
              <a:rPr lang="ko-KR" altLang="en-US" sz="1200" b="0" dirty="0"/>
              <a:t> 사용한다</a:t>
            </a:r>
            <a:r>
              <a:rPr lang="en-US" altLang="ko-KR" sz="1200" b="0" dirty="0" smtClean="0"/>
              <a:t>.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148618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43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자바 파일 입출력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파일 입출력 개요</a:t>
            </a:r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/>
              <a:t>▶ </a:t>
            </a:r>
            <a:r>
              <a:rPr lang="ko-KR" altLang="en-US" sz="1200" dirty="0" smtClean="0"/>
              <a:t>랜덤 액세스</a:t>
            </a:r>
            <a:endParaRPr lang="en-US" altLang="ko-KR" sz="1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파일 중간의 특정 위치에 읽거나 </a:t>
            </a:r>
            <a:r>
              <a:rPr lang="ko-KR" altLang="en-US" sz="1200" b="0" dirty="0" smtClean="0"/>
              <a:t>쓰기 위해 랜덤 액세스라는 </a:t>
            </a:r>
            <a:r>
              <a:rPr lang="ko-KR" altLang="en-US" sz="1200" b="0" dirty="0"/>
              <a:t>파일의 임의 지점에 접근하는 방법이 필요하다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err="1"/>
              <a:t>RandomAccessFile</a:t>
            </a:r>
            <a:r>
              <a:rPr lang="ko-KR" altLang="en-US" sz="1200" b="0" dirty="0"/>
              <a:t>이나 </a:t>
            </a:r>
            <a:r>
              <a:rPr lang="en-US" altLang="ko-KR" sz="1200" b="0" dirty="0" err="1"/>
              <a:t>SeekableByteChannel</a:t>
            </a:r>
            <a:r>
              <a:rPr lang="en-US" altLang="ko-KR" sz="1200" b="0" dirty="0"/>
              <a:t> Interface</a:t>
            </a:r>
            <a:r>
              <a:rPr lang="ko-KR" altLang="en-US" sz="1200" b="0" dirty="0"/>
              <a:t>를 구현한 </a:t>
            </a:r>
            <a:r>
              <a:rPr lang="ko-KR" altLang="en-US" sz="1200" b="0" dirty="0" smtClean="0"/>
              <a:t>클래스를 </a:t>
            </a:r>
            <a:r>
              <a:rPr lang="ko-KR" altLang="en-US" sz="1200" b="0" dirty="0"/>
              <a:t>사용할 수 있다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 marL="0" indent="0">
              <a:buNone/>
            </a:pPr>
            <a:r>
              <a:rPr lang="en-US" altLang="ko-KR" sz="1200" dirty="0"/>
              <a:t>▶ </a:t>
            </a:r>
            <a:r>
              <a:rPr lang="ko-KR" altLang="en-US" sz="1200" dirty="0" smtClean="0"/>
              <a:t>권한</a:t>
            </a:r>
            <a:endParaRPr lang="en-US" altLang="ko-KR" sz="1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모든 파일은 운영체제를 이용하여 권한을 설정할 수 있다</a:t>
            </a:r>
            <a:r>
              <a:rPr lang="en-US" altLang="ko-KR" sz="1200" b="0" dirty="0" smtClean="0"/>
              <a:t>.</a:t>
            </a:r>
          </a:p>
          <a:p>
            <a:pPr marL="0" indent="0">
              <a:buNone/>
            </a:pPr>
            <a:endParaRPr lang="en-US" altLang="ko-KR" sz="1200" b="0" dirty="0" smtClean="0"/>
          </a:p>
          <a:p>
            <a:pPr marL="0" indent="0">
              <a:buNone/>
            </a:pPr>
            <a:r>
              <a:rPr lang="ko-KR" altLang="en-US" sz="1200" dirty="0"/>
              <a:t>▶ </a:t>
            </a:r>
            <a:r>
              <a:rPr lang="ko-KR" altLang="en-US" sz="1200" dirty="0" err="1"/>
              <a:t>심볼릭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링크</a:t>
            </a:r>
            <a:endParaRPr lang="en-US" altLang="ko-KR" sz="1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err="1"/>
              <a:t>심볼릭</a:t>
            </a:r>
            <a:r>
              <a:rPr lang="ko-KR" altLang="en-US" sz="1200" b="0" dirty="0"/>
              <a:t> 링크는 파일의 물리적인 위치를 다른 이름으로 접근할 수 있도록 한 것이다</a:t>
            </a:r>
            <a:r>
              <a:rPr lang="en-US" altLang="ko-KR" sz="1200" b="0" dirty="0"/>
              <a:t>. 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예</a:t>
            </a:r>
            <a:r>
              <a:rPr lang="en-US" altLang="ko-KR" sz="1200" b="0" dirty="0" smtClean="0"/>
              <a:t>: MS </a:t>
            </a:r>
            <a:r>
              <a:rPr lang="ko-KR" altLang="en-US" sz="1200" b="0" dirty="0" smtClean="0"/>
              <a:t>윈도우의 </a:t>
            </a:r>
            <a:r>
              <a:rPr lang="ko-KR" altLang="en-US" sz="1200" b="0" dirty="0" err="1" smtClean="0"/>
              <a:t>바로가기</a:t>
            </a:r>
            <a:r>
              <a:rPr lang="en-US" altLang="ko-KR" sz="1200" b="0" dirty="0" smtClean="0"/>
              <a:t>)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1928051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2132856"/>
            <a:ext cx="81819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자바 파일 입출력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파일 관련 클래스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1987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파일 관련 클래스</a:t>
            </a:r>
            <a:endParaRPr lang="en-US" altLang="ko-KR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7897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/>
              <a:t>▶ </a:t>
            </a:r>
            <a:r>
              <a:rPr lang="ko-KR" altLang="en-US" sz="1200" dirty="0"/>
              <a:t>파일 객체 생성</a:t>
            </a:r>
            <a:endParaRPr lang="en-US" altLang="ko-KR" sz="1200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2252613"/>
            <a:ext cx="79152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3556942"/>
            <a:ext cx="79152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5733256"/>
            <a:ext cx="79152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자바 파일 입출력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30858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/>
              <a:t>▶ </a:t>
            </a:r>
            <a:r>
              <a:rPr lang="ko-KR" altLang="en-US" sz="1200" dirty="0"/>
              <a:t>파일 입출력 </a:t>
            </a:r>
            <a:r>
              <a:rPr lang="ko-KR" altLang="en-US" sz="1200" dirty="0" err="1"/>
              <a:t>스트림</a:t>
            </a:r>
            <a:r>
              <a:rPr lang="ko-KR" altLang="en-US" sz="1200" dirty="0"/>
              <a:t> 생성</a:t>
            </a:r>
            <a:endParaRPr lang="en-US" altLang="ko-KR" sz="12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524609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▶ Buffered </a:t>
            </a:r>
            <a:r>
              <a:rPr lang="ko-KR" altLang="en-US" sz="1200" dirty="0"/>
              <a:t>계열 </a:t>
            </a:r>
            <a:r>
              <a:rPr lang="ko-KR" altLang="en-US" sz="1200" dirty="0" err="1"/>
              <a:t>스트림과</a:t>
            </a:r>
            <a:r>
              <a:rPr lang="ko-KR" altLang="en-US" sz="1200" dirty="0"/>
              <a:t> 연결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35593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844824"/>
            <a:ext cx="81724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44"/>
          <a:stretch/>
        </p:blipFill>
        <p:spPr bwMode="auto">
          <a:xfrm>
            <a:off x="485775" y="4149081"/>
            <a:ext cx="8172450" cy="231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간단한 파일 입출력 프로그래밍</a:t>
            </a:r>
            <a:endParaRPr lang="en-US" altLang="ko-KR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자바 파일 입출력</a:t>
            </a:r>
          </a:p>
        </p:txBody>
      </p:sp>
    </p:spTree>
    <p:extLst>
      <p:ext uri="{BB962C8B-B14F-4D97-AF65-F5344CB8AC3E}">
        <p14:creationId xmlns:p14="http://schemas.microsoft.com/office/powerpoint/2010/main" val="4004908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47" b="-4603"/>
          <a:stretch/>
        </p:blipFill>
        <p:spPr bwMode="auto">
          <a:xfrm>
            <a:off x="485775" y="1196752"/>
            <a:ext cx="8172450" cy="231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자바 파일 입출력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899592" y="3606800"/>
            <a:ext cx="7848872" cy="115212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38848"/>
            <a:ext cx="3078956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631" y="4034086"/>
            <a:ext cx="2543175" cy="236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051720" y="4748324"/>
            <a:ext cx="792088" cy="936104"/>
          </a:xfrm>
          <a:prstGeom prst="rect">
            <a:avLst/>
          </a:prstGeom>
          <a:noFill/>
          <a:ln>
            <a:solidFill>
              <a:srgbClr val="00A4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947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68"/>
          <a:stretch/>
        </p:blipFill>
        <p:spPr bwMode="auto">
          <a:xfrm>
            <a:off x="485775" y="1772817"/>
            <a:ext cx="8172450" cy="427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자바 파일 입출력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간단한 파일 입출력 프로그래밍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086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96" b="-6228"/>
          <a:stretch/>
        </p:blipFill>
        <p:spPr bwMode="auto">
          <a:xfrm>
            <a:off x="485775" y="1772817"/>
            <a:ext cx="8172450" cy="427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자바 파일 입출력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간단한 파일 입출력 프로그래밍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7992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71154"/>
            <a:ext cx="3078956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208" y="2366392"/>
            <a:ext cx="3186113" cy="236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자바 파일 입출력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간단한 파일 입출력 프로그래밍</a:t>
            </a:r>
            <a:endParaRPr lang="en-US" altLang="ko-KR" dirty="0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899592" y="1886124"/>
            <a:ext cx="7848872" cy="115212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051720" y="3068960"/>
            <a:ext cx="792088" cy="936104"/>
          </a:xfrm>
          <a:prstGeom prst="rect">
            <a:avLst/>
          </a:prstGeom>
          <a:noFill/>
          <a:ln>
            <a:solidFill>
              <a:srgbClr val="00A4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226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804988"/>
            <a:ext cx="817245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107"/>
          <a:stretch/>
        </p:blipFill>
        <p:spPr bwMode="auto">
          <a:xfrm>
            <a:off x="485775" y="4077072"/>
            <a:ext cx="8172450" cy="200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자바 파일 입출력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간단한 파일 입출력 프로그래밍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6450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81" b="-1853"/>
          <a:stretch/>
        </p:blipFill>
        <p:spPr bwMode="auto">
          <a:xfrm>
            <a:off x="485775" y="1628800"/>
            <a:ext cx="8172450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자바 파일 입출력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간단한 파일 입출력 프로그래밍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517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228" y="4005064"/>
            <a:ext cx="2571429" cy="120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77" y="2348880"/>
            <a:ext cx="4257675" cy="19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715" y="2348880"/>
            <a:ext cx="3514725" cy="236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자바 파일 입출력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간단한 파일 입출력 프로그래밍</a:t>
            </a:r>
            <a:endParaRPr lang="en-US" altLang="ko-KR" dirty="0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899592" y="1886124"/>
            <a:ext cx="7848872" cy="115212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86513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자바 네트워크 프로그래밍</a:t>
            </a: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952" y="3068960"/>
            <a:ext cx="6838096" cy="2047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네트워크 프로그래밍의 개요</a:t>
            </a:r>
            <a:endParaRPr lang="en-US" altLang="ko-KR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컴퓨터와 컴퓨터를 연결한 </a:t>
            </a:r>
            <a:r>
              <a:rPr lang="ko-KR" altLang="en-US" sz="1200" b="0" dirty="0" err="1"/>
              <a:t>망형</a:t>
            </a:r>
            <a:r>
              <a:rPr lang="ko-KR" altLang="en-US" sz="1200" b="0" dirty="0"/>
              <a:t> 조직으로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기업 내 컴퓨터들을 연결한 </a:t>
            </a:r>
            <a:r>
              <a:rPr lang="ko-KR" altLang="en-US" sz="1200" b="0" dirty="0" err="1" smtClean="0"/>
              <a:t>랜</a:t>
            </a:r>
            <a:r>
              <a:rPr lang="en-US" altLang="ko-KR" sz="1200" b="0" dirty="0" smtClean="0"/>
              <a:t>(LAN)</a:t>
            </a:r>
            <a:r>
              <a:rPr lang="ko-KR" altLang="en-US" sz="1200" b="0" dirty="0" smtClean="0"/>
              <a:t>에서 부터 </a:t>
            </a:r>
            <a:r>
              <a:rPr lang="ko-KR" altLang="en-US" sz="1200" b="0" dirty="0"/>
              <a:t>전 세계를 하나로 연결한 인터넷까지 모두 네트워크라고 할 수 있다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TCP/IP </a:t>
            </a:r>
            <a:r>
              <a:rPr lang="ko-KR" altLang="en-US" sz="1200" b="0" dirty="0"/>
              <a:t>통신 프로토콜을 사용하는 컴퓨터 </a:t>
            </a:r>
            <a:r>
              <a:rPr lang="ko-KR" altLang="en-US" sz="1200" b="0" dirty="0" smtClean="0"/>
              <a:t>네트워크가 가장 </a:t>
            </a:r>
            <a:r>
              <a:rPr lang="ko-KR" altLang="en-US" sz="1200" b="0" dirty="0"/>
              <a:t>일반적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951455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276872"/>
            <a:ext cx="80391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자바 네트워크 프로그래밍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네트워크 프로그래밍의 개요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5380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자바 네트워크 프로그래밍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네트워크 프로그래밍의 개요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/>
              <a:t>▶ </a:t>
            </a:r>
            <a:r>
              <a:rPr lang="ko-KR" altLang="en-US" sz="1200" dirty="0"/>
              <a:t>클라이언트와 </a:t>
            </a:r>
            <a:r>
              <a:rPr lang="ko-KR" altLang="en-US" sz="1200" dirty="0" smtClean="0"/>
              <a:t>서버</a:t>
            </a:r>
            <a:endParaRPr lang="en-US" altLang="ko-KR" sz="1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서버는 서비스를 제공하는 쪽을 말하고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클라이언트는 서비스를 </a:t>
            </a:r>
            <a:r>
              <a:rPr lang="ko-KR" altLang="en-US" sz="1200" b="0" dirty="0" err="1" smtClean="0"/>
              <a:t>이용하는쪽을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말한다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 marL="0" indent="0">
              <a:buNone/>
            </a:pPr>
            <a:r>
              <a:rPr lang="en-US" altLang="ko-KR" sz="1200" dirty="0" smtClean="0"/>
              <a:t>▶ </a:t>
            </a:r>
            <a:r>
              <a:rPr lang="ko-KR" altLang="en-US" sz="1200" dirty="0" smtClean="0"/>
              <a:t>포트</a:t>
            </a:r>
            <a:endParaRPr lang="en-US" altLang="ko-KR" sz="1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포트는 서버에서 자신의 컴퓨터에 접속하는 입구를 구분하는 데 사용하는 번호를 말한다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 marL="0" indent="0">
              <a:buNone/>
            </a:pPr>
            <a:r>
              <a:rPr lang="ko-KR" altLang="en-US" sz="1200" dirty="0" smtClean="0"/>
              <a:t>▶ 소켓</a:t>
            </a:r>
            <a:endParaRPr lang="en-US" altLang="ko-KR" sz="1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소켓은 </a:t>
            </a:r>
            <a:r>
              <a:rPr lang="en-US" altLang="ko-KR" sz="1200" b="0" dirty="0"/>
              <a:t>TCP/IP </a:t>
            </a:r>
            <a:r>
              <a:rPr lang="ko-KR" altLang="en-US" sz="1200" b="0" dirty="0"/>
              <a:t>네트워크에서 클라이언트와 서버를 연결하는 통로를 말한다</a:t>
            </a:r>
            <a:r>
              <a:rPr lang="en-US" altLang="ko-KR" sz="1200" b="0" dirty="0"/>
              <a:t>. 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 smtClean="0"/>
          </a:p>
          <a:p>
            <a:pPr marL="0" indent="0">
              <a:buNone/>
            </a:pPr>
            <a:r>
              <a:rPr lang="en-US" altLang="ko-KR" sz="1200" dirty="0" smtClean="0"/>
              <a:t>▶ HTTP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HTTP</a:t>
            </a:r>
            <a:r>
              <a:rPr lang="ko-KR" altLang="en-US" sz="1200" b="0" dirty="0"/>
              <a:t>는 </a:t>
            </a:r>
            <a:r>
              <a:rPr lang="en-US" altLang="ko-KR" sz="1200" b="0" dirty="0"/>
              <a:t>Hyper Text Transfer Protocol</a:t>
            </a:r>
            <a:r>
              <a:rPr lang="ko-KR" altLang="en-US" sz="1200" b="0" dirty="0"/>
              <a:t>의 약어로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웹의 통신 프로토콜을 </a:t>
            </a:r>
            <a:r>
              <a:rPr lang="ko-KR" altLang="en-US" sz="1200" b="0" dirty="0" smtClean="0"/>
              <a:t>말한다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웹 </a:t>
            </a:r>
            <a:r>
              <a:rPr lang="ko-KR" altLang="en-US" sz="1200" b="0" dirty="0" smtClean="0"/>
              <a:t>브라우저와 </a:t>
            </a:r>
            <a:r>
              <a:rPr lang="ko-KR" altLang="en-US" sz="1200" b="0" dirty="0"/>
              <a:t>웹 서버가 통신하는 데 필요한 </a:t>
            </a:r>
            <a:r>
              <a:rPr lang="ko-KR" altLang="en-US" sz="1200" b="0" dirty="0" smtClean="0"/>
              <a:t>메시지 규격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 marL="0" indent="0">
              <a:buNone/>
            </a:pPr>
            <a:r>
              <a:rPr lang="en-US" altLang="ko-KR" sz="1200" dirty="0"/>
              <a:t>▶ </a:t>
            </a:r>
            <a:r>
              <a:rPr lang="ko-KR" altLang="en-US" sz="1200" dirty="0" smtClean="0"/>
              <a:t>메시지</a:t>
            </a:r>
            <a:endParaRPr lang="en-US" altLang="ko-KR" sz="1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메시지는 네트워크 프로그램에서 클라이언트와 서버가 주고받는 일련의 데이터를 말하며</a:t>
            </a:r>
            <a:r>
              <a:rPr lang="en-US" altLang="ko-KR" sz="1200" b="0" dirty="0"/>
              <a:t>, </a:t>
            </a:r>
            <a:r>
              <a:rPr lang="ko-KR" altLang="en-US" sz="1200" b="0" dirty="0" smtClean="0"/>
              <a:t>클라이언트가 </a:t>
            </a:r>
            <a:r>
              <a:rPr lang="ko-KR" altLang="en-US" sz="1200" b="0" dirty="0"/>
              <a:t>서버에 요구하는 </a:t>
            </a:r>
            <a:r>
              <a:rPr lang="ko-KR" altLang="en-US" sz="1200" b="0" dirty="0" err="1"/>
              <a:t>의미있는</a:t>
            </a:r>
            <a:r>
              <a:rPr lang="ko-KR" altLang="en-US" sz="1200" b="0" dirty="0"/>
              <a:t> 명령 등도 메시지의 범주에 포함된다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1079724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자바 네트워크 프로그래밍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URL</a:t>
            </a:r>
            <a:r>
              <a:rPr lang="ko-KR" altLang="en-US" dirty="0"/>
              <a:t>을 이용한 </a:t>
            </a:r>
            <a:r>
              <a:rPr lang="en-US" altLang="ko-KR" dirty="0"/>
              <a:t>HTTP </a:t>
            </a:r>
            <a:r>
              <a:rPr lang="ko-KR" altLang="en-US" dirty="0"/>
              <a:t>연결 프로그래밍</a:t>
            </a:r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smtClean="0">
                <a:solidFill>
                  <a:srgbClr val="00A4E6"/>
                </a:solidFill>
              </a:rPr>
              <a:t>웹 </a:t>
            </a:r>
            <a:r>
              <a:rPr lang="ko-KR" altLang="en-US" sz="1200" dirty="0">
                <a:solidFill>
                  <a:srgbClr val="00A4E6"/>
                </a:solidFill>
              </a:rPr>
              <a:t>서버를 이용한 네트워크 서버 구현이 주는 </a:t>
            </a:r>
            <a:r>
              <a:rPr lang="ko-KR" altLang="en-US" sz="1200" dirty="0" smtClean="0">
                <a:solidFill>
                  <a:srgbClr val="00A4E6"/>
                </a:solidFill>
              </a:rPr>
              <a:t>이점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</a:p>
          <a:p>
            <a:pPr marL="0" indent="0">
              <a:buNone/>
            </a:pPr>
            <a:endParaRPr lang="en-US" altLang="ko-KR" sz="1200" b="0" dirty="0" smtClean="0"/>
          </a:p>
          <a:p>
            <a:pPr marL="0" indent="0">
              <a:buNone/>
            </a:pPr>
            <a:r>
              <a:rPr lang="en-US" altLang="ko-KR" sz="1200" b="0" dirty="0"/>
              <a:t>• </a:t>
            </a:r>
            <a:r>
              <a:rPr lang="ko-KR" altLang="en-US" sz="1200" b="0" dirty="0"/>
              <a:t>보통 웹 서버는 항시 접근이 가능하다</a:t>
            </a:r>
            <a:r>
              <a:rPr lang="en-US" altLang="ko-KR" sz="1200" b="0" dirty="0"/>
              <a:t>.</a:t>
            </a:r>
          </a:p>
          <a:p>
            <a:pPr marL="0" indent="0">
              <a:buNone/>
            </a:pPr>
            <a:r>
              <a:rPr lang="en-US" altLang="ko-KR" sz="1200" b="0" dirty="0"/>
              <a:t>• </a:t>
            </a:r>
            <a:r>
              <a:rPr lang="ko-KR" altLang="en-US" sz="1200" b="0" dirty="0"/>
              <a:t>보안 및 동시 다중 접속자가 일으키는 성능 문제가 발생할 가능성이 적다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보통 개발자가 직접 만드는 서버 </a:t>
            </a:r>
            <a:r>
              <a:rPr lang="ko-KR" altLang="en-US" sz="1200" b="0" dirty="0" err="1"/>
              <a:t>프로그</a:t>
            </a:r>
            <a:endParaRPr lang="ko-KR" altLang="en-US" sz="1200" b="0" dirty="0"/>
          </a:p>
          <a:p>
            <a:pPr marL="0" indent="0">
              <a:buNone/>
            </a:pPr>
            <a:r>
              <a:rPr lang="ko-KR" altLang="en-US" sz="1200" b="0" dirty="0"/>
              <a:t>램은 불안정하며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오류가 발생하기 쉽다</a:t>
            </a:r>
            <a:r>
              <a:rPr lang="en-US" altLang="ko-KR" sz="1200" b="0" dirty="0"/>
              <a:t>.</a:t>
            </a:r>
          </a:p>
          <a:p>
            <a:pPr marL="0" indent="0">
              <a:buNone/>
            </a:pPr>
            <a:r>
              <a:rPr lang="en-US" altLang="ko-KR" sz="1200" b="0" dirty="0"/>
              <a:t>• </a:t>
            </a:r>
            <a:r>
              <a:rPr lang="en-US" altLang="ko-KR" sz="1200" b="0" dirty="0" err="1"/>
              <a:t>SSLSecure</a:t>
            </a:r>
            <a:r>
              <a:rPr lang="en-US" altLang="ko-KR" sz="1200" b="0" dirty="0"/>
              <a:t> Socket Layer</a:t>
            </a:r>
            <a:r>
              <a:rPr lang="ko-KR" altLang="en-US" sz="1200" b="0" dirty="0"/>
              <a:t>을 이용하여 클라이언트와 서버 사이의 메시지 전송을 암호화하기 쉽다</a:t>
            </a:r>
            <a:r>
              <a:rPr lang="en-US" altLang="ko-KR" sz="1200" b="0" dirty="0"/>
              <a:t>.</a:t>
            </a:r>
          </a:p>
          <a:p>
            <a:pPr marL="0" indent="0">
              <a:buNone/>
            </a:pPr>
            <a:r>
              <a:rPr lang="en-US" altLang="ko-KR" sz="1200" b="0" dirty="0"/>
              <a:t>• OAuth2 </a:t>
            </a:r>
            <a:r>
              <a:rPr lang="ko-KR" altLang="en-US" sz="1200" b="0" dirty="0"/>
              <a:t>등 검증된 인증 솔루션과 결합하기 쉽다</a:t>
            </a:r>
            <a:r>
              <a:rPr lang="en-US" altLang="ko-KR" sz="1200" b="0" dirty="0"/>
              <a:t>.</a:t>
            </a:r>
          </a:p>
          <a:p>
            <a:pPr marL="0" indent="0">
              <a:buNone/>
            </a:pPr>
            <a:r>
              <a:rPr lang="en-US" altLang="ko-KR" sz="1200" b="0" dirty="0"/>
              <a:t>• </a:t>
            </a:r>
            <a:r>
              <a:rPr lang="ko-KR" altLang="en-US" sz="1200" b="0" dirty="0"/>
              <a:t>기존 </a:t>
            </a:r>
            <a:r>
              <a:rPr lang="en-US" altLang="ko-KR" sz="1200" b="0" dirty="0"/>
              <a:t>Java, JSP </a:t>
            </a:r>
            <a:r>
              <a:rPr lang="ko-KR" altLang="en-US" sz="1200" b="0" dirty="0"/>
              <a:t>개발자들이 서버 응용 프로그램을 쉽게 개발할 수 있다</a:t>
            </a:r>
            <a:r>
              <a:rPr lang="en-US" altLang="ko-KR" sz="1200" b="0" dirty="0"/>
              <a:t>.</a:t>
            </a:r>
          </a:p>
          <a:p>
            <a:pPr marL="0" indent="0">
              <a:buNone/>
            </a:pPr>
            <a:r>
              <a:rPr lang="en-US" altLang="ko-KR" sz="1200" b="0" dirty="0"/>
              <a:t>• </a:t>
            </a:r>
            <a:r>
              <a:rPr lang="ko-KR" altLang="en-US" sz="1200" b="0" dirty="0"/>
              <a:t>웹 기반이므로 개발된 웹 서비스들을 </a:t>
            </a:r>
            <a:r>
              <a:rPr lang="ko-KR" altLang="en-US" sz="1200" b="0" dirty="0" err="1"/>
              <a:t>스마트폰</a:t>
            </a:r>
            <a:r>
              <a:rPr lang="ko-KR" altLang="en-US" sz="1200" b="0" dirty="0"/>
              <a:t> 등 다른 클라이언트의 애플리케이션에 제공하기 쉽다</a:t>
            </a:r>
            <a:r>
              <a:rPr lang="en-US" altLang="ko-KR" sz="1200" b="0" dirty="0"/>
              <a:t>.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47971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rgbClr val="00A4E6"/>
                </a:solidFill>
              </a:rPr>
              <a:t>[URL </a:t>
            </a:r>
            <a:r>
              <a:rPr lang="ko-KR" altLang="en-US" sz="1200" dirty="0" smtClean="0">
                <a:solidFill>
                  <a:srgbClr val="00A4E6"/>
                </a:solidFill>
              </a:rPr>
              <a:t>구조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</a:p>
          <a:p>
            <a:pPr marL="0" indent="0">
              <a:buNone/>
            </a:pPr>
            <a:endParaRPr lang="en-US" altLang="ko-KR" sz="1200" b="0" dirty="0" smtClean="0"/>
          </a:p>
          <a:p>
            <a:pPr marL="0" indent="0">
              <a:buNone/>
            </a:pPr>
            <a:r>
              <a:rPr lang="en-US" altLang="ko-KR" sz="1200" b="0" dirty="0"/>
              <a:t>• </a:t>
            </a:r>
            <a:r>
              <a:rPr lang="ko-KR" altLang="en-US" sz="1200" dirty="0"/>
              <a:t>프로토콜</a:t>
            </a:r>
            <a:r>
              <a:rPr lang="en-US" altLang="ko-KR" sz="1200" dirty="0"/>
              <a:t>://</a:t>
            </a:r>
            <a:r>
              <a:rPr lang="ko-KR" altLang="en-US" sz="1200" dirty="0"/>
              <a:t>도메인</a:t>
            </a:r>
            <a:r>
              <a:rPr lang="en-US" altLang="ko-KR" sz="1200" dirty="0"/>
              <a:t>(IP </a:t>
            </a:r>
            <a:r>
              <a:rPr lang="ko-KR" altLang="en-US" sz="1200" dirty="0"/>
              <a:t>주소</a:t>
            </a:r>
            <a:r>
              <a:rPr lang="en-US" altLang="ko-KR" sz="1200" dirty="0"/>
              <a:t>):</a:t>
            </a:r>
            <a:r>
              <a:rPr lang="ko-KR" altLang="en-US" sz="1200" dirty="0"/>
              <a:t>포트</a:t>
            </a:r>
            <a:r>
              <a:rPr lang="en-US" altLang="ko-KR" sz="1200" dirty="0"/>
              <a:t>/</a:t>
            </a:r>
            <a:r>
              <a:rPr lang="ko-KR" altLang="en-US" sz="1200" dirty="0"/>
              <a:t>서브 디렉터리</a:t>
            </a:r>
            <a:r>
              <a:rPr lang="en-US" altLang="ko-KR" sz="1200" dirty="0"/>
              <a:t>/</a:t>
            </a:r>
            <a:r>
              <a:rPr lang="ko-KR" altLang="en-US" sz="1200" dirty="0"/>
              <a:t>자원 이름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151721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1013" y="2060848"/>
            <a:ext cx="8181975" cy="3549650"/>
            <a:chOff x="481013" y="2505075"/>
            <a:chExt cx="8181975" cy="3549650"/>
          </a:xfrm>
        </p:grpSpPr>
        <p:pic>
          <p:nvPicPr>
            <p:cNvPr id="9318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775" y="2505075"/>
              <a:ext cx="8172450" cy="184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18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13" y="4340225"/>
              <a:ext cx="8181975" cy="171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자바 네트워크 프로그래밍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URL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2271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40"/>
          <a:stretch/>
        </p:blipFill>
        <p:spPr bwMode="auto">
          <a:xfrm>
            <a:off x="485775" y="1772816"/>
            <a:ext cx="8172450" cy="429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자바 네트워크 프로그래밍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URL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7384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5085184"/>
            <a:ext cx="81724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45" b="-10905"/>
          <a:stretch/>
        </p:blipFill>
        <p:spPr bwMode="auto">
          <a:xfrm>
            <a:off x="485775" y="1772816"/>
            <a:ext cx="8172450" cy="429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자바 네트워크 프로그래밍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URL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2855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639" y="1785516"/>
            <a:ext cx="2880000" cy="257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85516"/>
            <a:ext cx="2880000" cy="257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106" y="4496420"/>
            <a:ext cx="2880000" cy="2189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자바 네트워크 프로그래밍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URL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899592" y="1886124"/>
            <a:ext cx="7848872" cy="115212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461841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619" y="2853680"/>
            <a:ext cx="3904763" cy="322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자바 네트워크 프로그래밍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TCP/IP </a:t>
            </a:r>
            <a:r>
              <a:rPr lang="ko-KR" altLang="en-US" dirty="0"/>
              <a:t>소켓 프로그래밍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TCP/IP</a:t>
            </a:r>
            <a:r>
              <a:rPr lang="ko-KR" altLang="en-US" sz="1200" b="0" dirty="0"/>
              <a:t>는 </a:t>
            </a:r>
            <a:r>
              <a:rPr lang="en-US" altLang="ko-KR" sz="1200" b="0" dirty="0"/>
              <a:t>Transmission Control Protocol/Internet Protocol</a:t>
            </a:r>
            <a:r>
              <a:rPr lang="ko-KR" altLang="en-US" sz="1200" b="0" dirty="0"/>
              <a:t>의 약어로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네트워크 </a:t>
            </a:r>
            <a:r>
              <a:rPr lang="ko-KR" altLang="en-US" sz="1200" b="0" dirty="0" smtClean="0"/>
              <a:t>시스템의 </a:t>
            </a:r>
            <a:r>
              <a:rPr lang="ko-KR" altLang="en-US" sz="1200" b="0" dirty="0"/>
              <a:t>체계를 정리한 통신 프로토콜을 말한다</a:t>
            </a:r>
            <a:r>
              <a:rPr lang="en-US" altLang="ko-KR" sz="12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338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자바 </a:t>
            </a:r>
            <a:r>
              <a:rPr lang="en-US" altLang="ko-KR" dirty="0"/>
              <a:t>I/O</a:t>
            </a:r>
            <a:r>
              <a:rPr lang="ko-KR" altLang="en-US" dirty="0"/>
              <a:t>의 개요</a:t>
            </a: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2564904"/>
            <a:ext cx="5295239" cy="157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I/O </a:t>
            </a:r>
            <a:r>
              <a:rPr lang="ko-KR" altLang="en-US" dirty="0"/>
              <a:t>프로그래밍의 기본 개념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I/O</a:t>
            </a:r>
            <a:r>
              <a:rPr lang="ko-KR" altLang="en-US" sz="1200" b="0" dirty="0"/>
              <a:t>는 </a:t>
            </a:r>
            <a:r>
              <a:rPr lang="en-US" altLang="ko-KR" sz="1200" b="0" dirty="0"/>
              <a:t>Input/Output, </a:t>
            </a:r>
            <a:r>
              <a:rPr lang="ko-KR" altLang="en-US" sz="1200" b="0" dirty="0"/>
              <a:t>즉 입력과 출력을 말한다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자바에서는 </a:t>
            </a:r>
            <a:r>
              <a:rPr lang="en-US" altLang="ko-KR" sz="1200" b="0" dirty="0"/>
              <a:t>java.io </a:t>
            </a:r>
            <a:r>
              <a:rPr lang="ko-KR" altLang="en-US" sz="1200" b="0" dirty="0"/>
              <a:t>패키지로 다양한 입출력 기능을 </a:t>
            </a:r>
            <a:r>
              <a:rPr lang="ko-KR" altLang="en-US" sz="1200" b="0" dirty="0" smtClean="0"/>
              <a:t>제공</a:t>
            </a:r>
            <a:r>
              <a:rPr lang="en-US" altLang="ko-KR" sz="1200" b="0" dirty="0" smtClean="0"/>
              <a:t>.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45824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Socket/</a:t>
            </a:r>
            <a:r>
              <a:rPr lang="en-US" altLang="ko-KR" dirty="0" err="1"/>
              <a:t>ServerSocket</a:t>
            </a:r>
            <a:r>
              <a:rPr lang="en-US" altLang="ko-KR" dirty="0"/>
              <a:t> </a:t>
            </a:r>
            <a:r>
              <a:rPr lang="ko-KR" altLang="en-US" dirty="0"/>
              <a:t>프로그래밍의 구조</a:t>
            </a:r>
            <a:endParaRPr lang="en-US" altLang="ko-KR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Socket </a:t>
            </a:r>
            <a:r>
              <a:rPr lang="ko-KR" altLang="en-US" sz="1200" dirty="0" smtClean="0"/>
              <a:t>클래스 </a:t>
            </a:r>
            <a:r>
              <a:rPr lang="en-US" altLang="ko-KR" sz="1200" b="0" dirty="0" smtClean="0"/>
              <a:t>: </a:t>
            </a:r>
            <a:r>
              <a:rPr lang="ko-KR" altLang="en-US" sz="1200" b="0" dirty="0" smtClean="0"/>
              <a:t>클라이언트에서 </a:t>
            </a:r>
            <a:r>
              <a:rPr lang="ko-KR" altLang="en-US" sz="1200" b="0" dirty="0"/>
              <a:t>서버에 접속하는 데 </a:t>
            </a:r>
            <a:r>
              <a:rPr lang="ko-KR" altLang="en-US" sz="1200" b="0" dirty="0" smtClean="0"/>
              <a:t>필요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ServerSocket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클래스 </a:t>
            </a:r>
            <a:r>
              <a:rPr lang="en-US" altLang="ko-KR" sz="1200" b="0" dirty="0" smtClean="0"/>
              <a:t>: </a:t>
            </a:r>
            <a:r>
              <a:rPr lang="ko-KR" altLang="en-US" sz="1200" b="0" dirty="0" smtClean="0"/>
              <a:t>프로그램이 </a:t>
            </a:r>
            <a:r>
              <a:rPr lang="ko-KR" altLang="en-US" sz="1200" b="0" dirty="0"/>
              <a:t>서버로 동작하면서 클라이언트의 연결을 </a:t>
            </a:r>
            <a:r>
              <a:rPr lang="ko-KR" altLang="en-US" sz="1200" b="0" dirty="0" smtClean="0"/>
              <a:t>받는데 필요</a:t>
            </a:r>
            <a:r>
              <a:rPr lang="en-US" altLang="ko-KR" sz="1200" b="0" dirty="0" smtClean="0"/>
              <a:t>.</a:t>
            </a:r>
            <a:endParaRPr lang="en-US" altLang="ko-KR" sz="1200" b="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자바 네트워크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8169843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71" y="1790080"/>
            <a:ext cx="6969397" cy="507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Socket/</a:t>
            </a:r>
            <a:r>
              <a:rPr lang="en-US" altLang="ko-KR" dirty="0" err="1"/>
              <a:t>ServerSocket</a:t>
            </a:r>
            <a:r>
              <a:rPr lang="en-US" altLang="ko-KR" dirty="0"/>
              <a:t> </a:t>
            </a:r>
            <a:r>
              <a:rPr lang="ko-KR" altLang="en-US" dirty="0"/>
              <a:t>프로그래밍의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뒷장 계속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자바 네트워크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4023825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Socket/</a:t>
            </a:r>
            <a:r>
              <a:rPr lang="en-US" altLang="ko-KR" dirty="0" err="1" smtClean="0"/>
              <a:t>ServerSocket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프로그래밍의 구조</a:t>
            </a:r>
            <a:endParaRPr lang="en-US" altLang="ko-KR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smtClean="0">
                <a:solidFill>
                  <a:srgbClr val="00A4E6"/>
                </a:solidFill>
              </a:rPr>
              <a:t>그림 </a:t>
            </a:r>
            <a:r>
              <a:rPr lang="en-US" altLang="ko-KR" sz="1200" dirty="0">
                <a:solidFill>
                  <a:srgbClr val="00A4E6"/>
                </a:solidFill>
              </a:rPr>
              <a:t>7-9 </a:t>
            </a:r>
            <a:r>
              <a:rPr lang="ko-KR" altLang="en-US" sz="1200" dirty="0">
                <a:solidFill>
                  <a:srgbClr val="00A4E6"/>
                </a:solidFill>
              </a:rPr>
              <a:t>소켓 프로그램의 동작 </a:t>
            </a:r>
            <a:r>
              <a:rPr lang="ko-KR" altLang="en-US" sz="1200" dirty="0" smtClean="0">
                <a:solidFill>
                  <a:srgbClr val="00A4E6"/>
                </a:solidFill>
              </a:rPr>
              <a:t>과정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</a:p>
          <a:p>
            <a:pPr marL="0" indent="0">
              <a:buNone/>
            </a:pPr>
            <a:r>
              <a:rPr lang="ko-KR" altLang="en-US" sz="1200" b="0" dirty="0" smtClean="0"/>
              <a:t>① </a:t>
            </a:r>
            <a:r>
              <a:rPr lang="ko-KR" altLang="en-US" sz="1200" b="0" dirty="0"/>
              <a:t>서버는 </a:t>
            </a:r>
            <a:r>
              <a:rPr lang="en-US" altLang="ko-KR" sz="1200" b="0" dirty="0" err="1"/>
              <a:t>ServerSocket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클래스 객체를 생성하고 클라이언트 연결을 기다린다</a:t>
            </a:r>
            <a:r>
              <a:rPr lang="en-US" altLang="ko-KR" sz="1200" b="0" dirty="0"/>
              <a:t>.</a:t>
            </a:r>
          </a:p>
          <a:p>
            <a:pPr marL="0" indent="0">
              <a:buNone/>
            </a:pPr>
            <a:r>
              <a:rPr lang="en-US" altLang="ko-KR" sz="1200" b="0" dirty="0"/>
              <a:t>② </a:t>
            </a:r>
            <a:r>
              <a:rPr lang="ko-KR" altLang="en-US" sz="1200" b="0" dirty="0"/>
              <a:t>클라이언트는 </a:t>
            </a:r>
            <a:r>
              <a:rPr lang="en-US" altLang="ko-KR" sz="1200" b="0" dirty="0"/>
              <a:t>Socket </a:t>
            </a:r>
            <a:r>
              <a:rPr lang="ko-KR" altLang="en-US" sz="1200" b="0" dirty="0"/>
              <a:t>객체를 생성하여 서버에 접속한다</a:t>
            </a:r>
            <a:r>
              <a:rPr lang="en-US" altLang="ko-KR" sz="1200" b="0" dirty="0"/>
              <a:t>.</a:t>
            </a:r>
          </a:p>
          <a:p>
            <a:pPr marL="0" indent="0">
              <a:buNone/>
            </a:pPr>
            <a:r>
              <a:rPr lang="en-US" altLang="ko-KR" sz="1200" b="0" dirty="0"/>
              <a:t>③ </a:t>
            </a:r>
            <a:r>
              <a:rPr lang="ko-KR" altLang="en-US" sz="1200" b="0" dirty="0"/>
              <a:t>서버는 클라이언트 접속을 받아들이고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이를 처리하는 </a:t>
            </a:r>
            <a:r>
              <a:rPr lang="en-US" altLang="ko-KR" sz="1200" b="0" dirty="0"/>
              <a:t>Socket </a:t>
            </a:r>
            <a:r>
              <a:rPr lang="ko-KR" altLang="en-US" sz="1200" b="0" dirty="0"/>
              <a:t>객체를 생성한다</a:t>
            </a:r>
            <a:r>
              <a:rPr lang="en-US" altLang="ko-KR" sz="1200" b="0" dirty="0"/>
              <a:t>.</a:t>
            </a:r>
          </a:p>
          <a:p>
            <a:pPr marL="0" indent="0">
              <a:buNone/>
            </a:pPr>
            <a:r>
              <a:rPr lang="en-US" altLang="ko-KR" sz="1200" b="0" dirty="0"/>
              <a:t>④ </a:t>
            </a:r>
            <a:r>
              <a:rPr lang="ko-KR" altLang="en-US" sz="1200" b="0" dirty="0"/>
              <a:t>클라이언트와 서버 모두 </a:t>
            </a:r>
            <a:r>
              <a:rPr lang="en-US" altLang="ko-KR" sz="1200" b="0" dirty="0"/>
              <a:t>Socket </a:t>
            </a:r>
            <a:r>
              <a:rPr lang="ko-KR" altLang="en-US" sz="1200" b="0" dirty="0"/>
              <a:t>객체에서 입출력 </a:t>
            </a:r>
            <a:r>
              <a:rPr lang="ko-KR" altLang="en-US" sz="1200" b="0" dirty="0" err="1"/>
              <a:t>스트림을</a:t>
            </a:r>
            <a:r>
              <a:rPr lang="ko-KR" altLang="en-US" sz="1200" b="0" dirty="0"/>
              <a:t> 확보한다</a:t>
            </a:r>
            <a:r>
              <a:rPr lang="en-US" altLang="ko-KR" sz="1200" b="0" dirty="0"/>
              <a:t>.</a:t>
            </a:r>
          </a:p>
          <a:p>
            <a:pPr marL="0" indent="0">
              <a:buNone/>
            </a:pPr>
            <a:r>
              <a:rPr lang="en-US" altLang="ko-KR" sz="1200" b="0" dirty="0"/>
              <a:t>⑤ </a:t>
            </a:r>
            <a:r>
              <a:rPr lang="ko-KR" altLang="en-US" sz="1200" b="0" dirty="0"/>
              <a:t>이후 클라이언트와 서버는 정해진 프로토콜로 요청</a:t>
            </a:r>
            <a:r>
              <a:rPr lang="en-US" altLang="ko-KR" sz="1200" b="0" dirty="0"/>
              <a:t>/</a:t>
            </a:r>
            <a:r>
              <a:rPr lang="ko-KR" altLang="en-US" sz="1200" b="0" dirty="0"/>
              <a:t>응답을 반복한다</a:t>
            </a:r>
            <a:r>
              <a:rPr lang="en-US" altLang="ko-KR" sz="1200" b="0" dirty="0"/>
              <a:t>.</a:t>
            </a:r>
          </a:p>
          <a:p>
            <a:pPr marL="0" indent="0">
              <a:buNone/>
            </a:pPr>
            <a:r>
              <a:rPr lang="en-US" altLang="ko-KR" sz="1200" b="0" dirty="0"/>
              <a:t>⑥ </a:t>
            </a:r>
            <a:r>
              <a:rPr lang="ko-KR" altLang="en-US" sz="1200" b="0" dirty="0"/>
              <a:t>종료 상황이 발생하면 </a:t>
            </a:r>
            <a:r>
              <a:rPr lang="ko-KR" altLang="en-US" sz="1200" b="0" dirty="0" err="1"/>
              <a:t>스트림과</a:t>
            </a:r>
            <a:r>
              <a:rPr lang="ko-KR" altLang="en-US" sz="1200" b="0" dirty="0"/>
              <a:t> 소켓을 모두 닫고 프로그램을 종료한다</a:t>
            </a:r>
            <a:r>
              <a:rPr lang="en-US" altLang="ko-KR" sz="1200" b="0" dirty="0"/>
              <a:t>.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자바 네트워크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5359437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913731"/>
            <a:ext cx="817245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TCP/IP </a:t>
            </a:r>
            <a:r>
              <a:rPr lang="ko-KR" altLang="en-US" dirty="0"/>
              <a:t>클라이언트</a:t>
            </a:r>
            <a:r>
              <a:rPr lang="en-US" altLang="ko-KR" dirty="0"/>
              <a:t>-</a:t>
            </a:r>
            <a:r>
              <a:rPr lang="ko-KR" altLang="en-US" dirty="0"/>
              <a:t>서버 프로그램 예제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자바 네트워크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40961313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233488"/>
            <a:ext cx="817245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자바 네트워크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2881382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76264"/>
            <a:ext cx="56769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TCP/IP </a:t>
            </a:r>
            <a:r>
              <a:rPr lang="ko-KR" altLang="en-US" dirty="0"/>
              <a:t>클라이언트</a:t>
            </a:r>
            <a:r>
              <a:rPr lang="en-US" altLang="ko-KR" dirty="0"/>
              <a:t>-</a:t>
            </a:r>
            <a:r>
              <a:rPr lang="ko-KR" altLang="en-US" dirty="0"/>
              <a:t>서버 프로그램 예제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자바 네트워크 프로그래밍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899592" y="1700808"/>
            <a:ext cx="7848872" cy="115212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899592" y="4052987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0" lang="en-US" altLang="ko-KR" sz="12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200" dirty="0" smtClean="0">
                <a:solidFill>
                  <a:srgbClr val="00A4E6"/>
                </a:solidFill>
              </a:rPr>
              <a:t>주의할 점</a:t>
            </a:r>
            <a:r>
              <a:rPr kumimoji="0" lang="en-US" altLang="ko-KR" sz="1200" dirty="0" smtClean="0">
                <a:solidFill>
                  <a:srgbClr val="00A4E6"/>
                </a:solidFill>
              </a:rPr>
              <a:t>]</a:t>
            </a:r>
            <a:endParaRPr kumimoji="0" lang="en-US" altLang="ko-KR" sz="1200" b="0" dirty="0" smtClean="0"/>
          </a:p>
          <a:p>
            <a:pPr marL="0" indent="0">
              <a:buNone/>
            </a:pPr>
            <a:r>
              <a:rPr kumimoji="0" lang="en-US" altLang="ko-KR" sz="1200" b="0" dirty="0"/>
              <a:t>• </a:t>
            </a:r>
            <a:r>
              <a:rPr kumimoji="0" lang="ko-KR" altLang="en-US" sz="1200" b="0" dirty="0"/>
              <a:t>먼저 서버 프로그램 소스를 활성화하고 서버 프로그램을 </a:t>
            </a:r>
            <a:r>
              <a:rPr kumimoji="0" lang="ko-KR" altLang="en-US" sz="1200" b="0" dirty="0" smtClean="0"/>
              <a:t>실행</a:t>
            </a:r>
            <a:r>
              <a:rPr kumimoji="0" lang="en-US" altLang="ko-KR" sz="1200" b="0" dirty="0" smtClean="0"/>
              <a:t>.</a:t>
            </a:r>
            <a:endParaRPr kumimoji="0" lang="en-US" altLang="ko-KR" sz="1200" b="0" dirty="0"/>
          </a:p>
          <a:p>
            <a:pPr marL="0" indent="0">
              <a:buNone/>
            </a:pPr>
            <a:r>
              <a:rPr kumimoji="0" lang="en-US" altLang="ko-KR" sz="1200" b="0" dirty="0"/>
              <a:t>• </a:t>
            </a:r>
            <a:r>
              <a:rPr kumimoji="0" lang="ko-KR" altLang="en-US" sz="1200" b="0" dirty="0"/>
              <a:t>서버 프로그램을 실행할 때 운영체제에서 해당 포트에서 자바 프로그램 접근을 허용하겠냐는 </a:t>
            </a:r>
            <a:r>
              <a:rPr kumimoji="0" lang="ko-KR" altLang="en-US" sz="1200" b="0" dirty="0" smtClean="0"/>
              <a:t>메시지에 </a:t>
            </a:r>
            <a:r>
              <a:rPr kumimoji="0" lang="en-US" altLang="ko-KR" sz="1200" b="0" dirty="0" smtClean="0"/>
              <a:t>[</a:t>
            </a:r>
            <a:r>
              <a:rPr kumimoji="0" lang="ko-KR" altLang="en-US" sz="1200" b="0" dirty="0" smtClean="0"/>
              <a:t>확인</a:t>
            </a:r>
            <a:r>
              <a:rPr kumimoji="0" lang="en-US" altLang="ko-KR" sz="1200" b="0" dirty="0" smtClean="0"/>
              <a:t>]</a:t>
            </a:r>
            <a:endParaRPr kumimoji="0" lang="en-US" altLang="ko-KR" sz="1200" b="0" dirty="0"/>
          </a:p>
          <a:p>
            <a:pPr marL="0" indent="0">
              <a:buNone/>
            </a:pPr>
            <a:r>
              <a:rPr kumimoji="0" lang="en-US" altLang="ko-KR" sz="1200" b="0" dirty="0"/>
              <a:t>• </a:t>
            </a:r>
            <a:r>
              <a:rPr kumimoji="0" lang="ko-KR" altLang="en-US" sz="1200" b="0" dirty="0"/>
              <a:t>서버를 실행했다는 메시지를 확인하고 클라이언트 프로그램을 </a:t>
            </a:r>
            <a:r>
              <a:rPr kumimoji="0" lang="ko-KR" altLang="en-US" sz="1200" b="0" dirty="0" smtClean="0"/>
              <a:t>실행</a:t>
            </a:r>
            <a:r>
              <a:rPr kumimoji="0" lang="en-US" altLang="ko-KR" sz="1200" b="0" dirty="0" smtClean="0"/>
              <a:t>.</a:t>
            </a:r>
            <a:endParaRPr kumimoji="0" lang="en-US" altLang="ko-KR" sz="1200" b="0" dirty="0"/>
          </a:p>
          <a:p>
            <a:pPr marL="0" indent="0">
              <a:buNone/>
            </a:pPr>
            <a:r>
              <a:rPr kumimoji="0" lang="en-US" altLang="ko-KR" sz="1200" b="0" dirty="0"/>
              <a:t>• </a:t>
            </a:r>
            <a:r>
              <a:rPr kumimoji="0" lang="ko-KR" altLang="en-US" sz="1200" b="0" dirty="0"/>
              <a:t>클라이언트를 실행하면 서버 콘솔에 클라이언트가 전송한 메시지가 보인다</a:t>
            </a:r>
            <a:r>
              <a:rPr kumimoji="0" lang="en-US" altLang="ko-KR" sz="1200" b="0" dirty="0"/>
              <a:t>.</a:t>
            </a:r>
          </a:p>
          <a:p>
            <a:pPr marL="0" indent="0">
              <a:buNone/>
            </a:pPr>
            <a:r>
              <a:rPr kumimoji="0" lang="en-US" altLang="ko-KR" sz="1200" b="0" dirty="0"/>
              <a:t>• </a:t>
            </a:r>
            <a:r>
              <a:rPr kumimoji="0" lang="ko-KR" altLang="en-US" sz="1200" b="0" dirty="0"/>
              <a:t>서버는 계속 실행되어 있는 상태이고</a:t>
            </a:r>
            <a:r>
              <a:rPr kumimoji="0" lang="en-US" altLang="ko-KR" sz="1200" b="0" dirty="0"/>
              <a:t>, </a:t>
            </a:r>
            <a:r>
              <a:rPr kumimoji="0" lang="ko-KR" altLang="en-US" sz="1200" b="0" dirty="0"/>
              <a:t>클라이언트는 실행한 후 바로 </a:t>
            </a:r>
            <a:r>
              <a:rPr kumimoji="0" lang="ko-KR" altLang="en-US" sz="1200" b="0" dirty="0" smtClean="0"/>
              <a:t>종료</a:t>
            </a:r>
            <a:r>
              <a:rPr kumimoji="0" lang="en-US" altLang="ko-KR" sz="1200" b="0" dirty="0" smtClean="0"/>
              <a:t>.</a:t>
            </a:r>
            <a:endParaRPr kumimoji="0" lang="en-US" altLang="ko-KR" sz="1200" b="0" dirty="0"/>
          </a:p>
          <a:p>
            <a:pPr marL="0" indent="0">
              <a:buNone/>
            </a:pPr>
            <a:r>
              <a:rPr kumimoji="0" lang="en-US" altLang="ko-KR" sz="1200" b="0" dirty="0"/>
              <a:t>• </a:t>
            </a:r>
            <a:r>
              <a:rPr kumimoji="0" lang="ko-KR" altLang="en-US" sz="1200" b="0" dirty="0" err="1"/>
              <a:t>이클립스</a:t>
            </a:r>
            <a:r>
              <a:rPr kumimoji="0" lang="ko-KR" altLang="en-US" sz="1200" b="0" dirty="0"/>
              <a:t> 콘솔의 모니터 화면 모양 아이콘을 클릭하면</a:t>
            </a:r>
            <a:r>
              <a:rPr kumimoji="0" lang="en-US" altLang="ko-KR" sz="1200" b="0" dirty="0"/>
              <a:t>, </a:t>
            </a:r>
            <a:r>
              <a:rPr kumimoji="0" lang="ko-KR" altLang="en-US" sz="1200" b="0" dirty="0"/>
              <a:t>실행 중인 프로그램 목록을 볼 수 있다</a:t>
            </a:r>
            <a:r>
              <a:rPr kumimoji="0" lang="en-US" altLang="ko-KR" sz="1200" b="0" dirty="0"/>
              <a:t>.</a:t>
            </a:r>
          </a:p>
          <a:p>
            <a:pPr marL="0" indent="0">
              <a:buNone/>
            </a:pPr>
            <a:r>
              <a:rPr kumimoji="0" lang="en-US" altLang="ko-KR" sz="1200" b="0" dirty="0"/>
              <a:t>• </a:t>
            </a:r>
            <a:r>
              <a:rPr kumimoji="0" lang="ko-KR" altLang="en-US" sz="1200" b="0" dirty="0"/>
              <a:t>서버를 종료하려면 서버 콘솔을 선택한 후 </a:t>
            </a:r>
            <a:r>
              <a:rPr kumimoji="0" lang="en-US" altLang="ko-KR" sz="1200" b="0" dirty="0"/>
              <a:t>[</a:t>
            </a:r>
            <a:r>
              <a:rPr kumimoji="0" lang="ko-KR" altLang="en-US" sz="1200" b="0" dirty="0"/>
              <a:t>종료</a:t>
            </a:r>
            <a:r>
              <a:rPr kumimoji="0" lang="en-US" altLang="ko-KR" sz="1200" b="0" dirty="0"/>
              <a:t>] </a:t>
            </a:r>
            <a:r>
              <a:rPr kumimoji="0" lang="ko-KR" altLang="en-US" sz="1200" b="0" dirty="0" smtClean="0"/>
              <a:t>버튼</a:t>
            </a:r>
            <a:r>
              <a:rPr kumimoji="0" lang="en-US" altLang="ko-KR" sz="1200" b="0" dirty="0" smtClean="0"/>
              <a:t>.</a:t>
            </a:r>
            <a:endParaRPr kumimoji="0" lang="en-US" altLang="ko-KR" sz="1200" b="0" dirty="0"/>
          </a:p>
          <a:p>
            <a:pPr marL="0" indent="0">
              <a:buNone/>
            </a:pPr>
            <a:r>
              <a:rPr kumimoji="0" lang="en-US" altLang="ko-KR" sz="1200" b="0" dirty="0"/>
              <a:t>• </a:t>
            </a:r>
            <a:r>
              <a:rPr kumimoji="0" lang="ko-KR" altLang="en-US" sz="1200" b="0" dirty="0"/>
              <a:t>서버를 종료하지 않은 상태에서 서버 프로그램을 다시 실행하면</a:t>
            </a:r>
            <a:r>
              <a:rPr kumimoji="0" lang="en-US" altLang="ko-KR" sz="1200" b="0" dirty="0"/>
              <a:t>, </a:t>
            </a:r>
            <a:r>
              <a:rPr kumimoji="0" lang="ko-KR" altLang="en-US" sz="1200" b="0" dirty="0"/>
              <a:t>예외가 발생되면서 프로그램을 실행하지 </a:t>
            </a:r>
            <a:r>
              <a:rPr kumimoji="0" lang="ko-KR" altLang="en-US" sz="1200" b="0" dirty="0" smtClean="0"/>
              <a:t>않음</a:t>
            </a:r>
            <a:r>
              <a:rPr kumimoji="0" lang="en-US" altLang="ko-KR" sz="1200" b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38588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0258"/>
          <a:stretch/>
        </p:blipFill>
        <p:spPr bwMode="auto">
          <a:xfrm>
            <a:off x="485775" y="1802408"/>
            <a:ext cx="8172450" cy="431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TCP/IP </a:t>
            </a:r>
            <a:r>
              <a:rPr lang="ko-KR" altLang="en-US" dirty="0"/>
              <a:t>클라이언트</a:t>
            </a:r>
            <a:r>
              <a:rPr lang="en-US" altLang="ko-KR" dirty="0"/>
              <a:t>-</a:t>
            </a:r>
            <a:r>
              <a:rPr lang="ko-KR" altLang="en-US" dirty="0"/>
              <a:t>서버 프로그램 예제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자바 네트워크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9192577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TCP/IP </a:t>
            </a:r>
            <a:r>
              <a:rPr lang="ko-KR" altLang="en-US" dirty="0"/>
              <a:t>클라이언트</a:t>
            </a:r>
            <a:r>
              <a:rPr lang="en-US" altLang="ko-KR" dirty="0"/>
              <a:t>-</a:t>
            </a:r>
            <a:r>
              <a:rPr lang="ko-KR" altLang="en-US" dirty="0"/>
              <a:t>서버 프로그램 예제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자바 네트워크 프로그래밍</a:t>
            </a: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91" b="-11038"/>
          <a:stretch/>
        </p:blipFill>
        <p:spPr bwMode="auto">
          <a:xfrm>
            <a:off x="485775" y="1196752"/>
            <a:ext cx="8172450" cy="3733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1927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56769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77072"/>
            <a:ext cx="56769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TCP/IP </a:t>
            </a:r>
            <a:r>
              <a:rPr lang="ko-KR" altLang="en-US" dirty="0"/>
              <a:t>클라이언트</a:t>
            </a:r>
            <a:r>
              <a:rPr lang="en-US" altLang="ko-KR" dirty="0"/>
              <a:t>-</a:t>
            </a:r>
            <a:r>
              <a:rPr lang="ko-KR" altLang="en-US" dirty="0"/>
              <a:t>서버 프로그램 예제</a:t>
            </a:r>
            <a:endParaRPr lang="en-US" altLang="ko-KR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자바 네트워크 프로그래밍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899592" y="1700808"/>
            <a:ext cx="7848872" cy="115212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851920" y="2348880"/>
            <a:ext cx="288032" cy="288032"/>
          </a:xfrm>
          <a:prstGeom prst="rect">
            <a:avLst/>
          </a:prstGeom>
          <a:noFill/>
          <a:ln>
            <a:solidFill>
              <a:srgbClr val="00A4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2" idx="3"/>
          </p:cNvCxnSpPr>
          <p:nvPr/>
        </p:nvCxnSpPr>
        <p:spPr>
          <a:xfrm>
            <a:off x="4139952" y="2492896"/>
            <a:ext cx="295232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7092280" y="2280444"/>
            <a:ext cx="136815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>
                <a:solidFill>
                  <a:srgbClr val="00A4E6"/>
                </a:solidFill>
              </a:rPr>
              <a:t>[</a:t>
            </a:r>
            <a:r>
              <a:rPr kumimoji="0" lang="ko-KR" altLang="en-US" sz="1200" dirty="0">
                <a:solidFill>
                  <a:srgbClr val="00A4E6"/>
                </a:solidFill>
              </a:rPr>
              <a:t>종료</a:t>
            </a:r>
            <a:r>
              <a:rPr kumimoji="0" lang="en-US" altLang="ko-KR" sz="1200" dirty="0">
                <a:solidFill>
                  <a:srgbClr val="00A4E6"/>
                </a:solidFill>
              </a:rPr>
              <a:t>] </a:t>
            </a:r>
            <a:r>
              <a:rPr kumimoji="0" lang="ko-KR" altLang="en-US" sz="1200" dirty="0">
                <a:solidFill>
                  <a:srgbClr val="00A4E6"/>
                </a:solidFill>
              </a:rPr>
              <a:t>버튼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3975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416" y="3861048"/>
            <a:ext cx="3219048" cy="246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자바 </a:t>
            </a:r>
            <a:r>
              <a:rPr lang="en-US" altLang="ko-KR" dirty="0"/>
              <a:t>I/O</a:t>
            </a:r>
            <a:r>
              <a:rPr lang="ko-KR" altLang="en-US" dirty="0"/>
              <a:t>의 개요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I/O </a:t>
            </a:r>
            <a:r>
              <a:rPr lang="ko-KR" altLang="en-US" dirty="0"/>
              <a:t>프로그래밍의 기본 개념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err="1"/>
              <a:t>스트림</a:t>
            </a:r>
            <a:r>
              <a:rPr lang="en-US" altLang="ko-KR" sz="1200" b="0" dirty="0"/>
              <a:t>(Stream)</a:t>
            </a:r>
            <a:r>
              <a:rPr lang="ko-KR" altLang="en-US" sz="1200" b="0" dirty="0"/>
              <a:t>은 입출력 장치와 프로그램 간 데이터 전송 통로를 말한다</a:t>
            </a:r>
            <a:r>
              <a:rPr lang="en-US" altLang="ko-KR" sz="1200" b="0" dirty="0"/>
              <a:t>. 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err="1"/>
              <a:t>단방향</a:t>
            </a:r>
            <a:r>
              <a:rPr lang="ko-KR" altLang="en-US" sz="1200" b="0" dirty="0"/>
              <a:t> 통신을 제공하기 때문에 입력과 출력을 처리하려면 두 개의 </a:t>
            </a:r>
            <a:r>
              <a:rPr lang="ko-KR" altLang="en-US" sz="1200" b="0" dirty="0" err="1"/>
              <a:t>스트림이</a:t>
            </a:r>
            <a:r>
              <a:rPr lang="ko-KR" altLang="en-US" sz="1200" b="0" dirty="0"/>
              <a:t> 필요하다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err="1" smtClean="0"/>
              <a:t>스트림은</a:t>
            </a:r>
            <a:r>
              <a:rPr lang="ko-KR" altLang="en-US" sz="1200" b="0" dirty="0" smtClean="0"/>
              <a:t> 연속된 데이터 흐름으로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입출력 처리를 진행하는 동안에는 프로그램이 다른 작업을 할 수 없는 블로킹</a:t>
            </a:r>
            <a:r>
              <a:rPr lang="en-US" altLang="ko-KR" sz="1200" b="0" dirty="0" smtClean="0"/>
              <a:t>(Blocking) </a:t>
            </a:r>
            <a:r>
              <a:rPr lang="ko-KR" altLang="en-US" sz="1200" b="0" dirty="0" smtClean="0"/>
              <a:t>상태가 된다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이 문제를 해결하려면 </a:t>
            </a:r>
            <a:r>
              <a:rPr lang="ko-KR" altLang="en-US" sz="1200" b="0" dirty="0" err="1" smtClean="0"/>
              <a:t>스레드를</a:t>
            </a:r>
            <a:r>
              <a:rPr lang="ko-KR" altLang="en-US" sz="1200" b="0" dirty="0" smtClean="0"/>
              <a:t> 사용하거나 </a:t>
            </a:r>
            <a:r>
              <a:rPr lang="ko-KR" altLang="en-US" sz="1200" b="0" dirty="0" err="1" smtClean="0"/>
              <a:t>논블로킹</a:t>
            </a:r>
            <a:r>
              <a:rPr lang="en-US" altLang="ko-KR" sz="1200" b="0" dirty="0" smtClean="0"/>
              <a:t>(Non-blocking) I/O </a:t>
            </a:r>
            <a:r>
              <a:rPr lang="ko-KR" altLang="en-US" sz="1200" b="0" dirty="0" smtClean="0"/>
              <a:t>클래스를 사용해야 한다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데이터 </a:t>
            </a:r>
            <a:r>
              <a:rPr lang="ko-KR" altLang="en-US" sz="1200" b="0" dirty="0"/>
              <a:t>입력과 출력의 대상을 변경하기도 편하다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이론적으로는 입출력 </a:t>
            </a:r>
            <a:r>
              <a:rPr lang="ko-KR" altLang="en-US" sz="1200" b="0" dirty="0" err="1"/>
              <a:t>스트림을</a:t>
            </a:r>
            <a:r>
              <a:rPr lang="ko-KR" altLang="en-US" sz="1200" b="0" dirty="0"/>
              <a:t> 다른 장치의 입출력 </a:t>
            </a:r>
            <a:r>
              <a:rPr lang="ko-KR" altLang="en-US" sz="1200" b="0" dirty="0" err="1" smtClean="0"/>
              <a:t>스트림으로</a:t>
            </a:r>
            <a:r>
              <a:rPr lang="ko-KR" altLang="en-US" sz="1200" b="0" dirty="0" smtClean="0"/>
              <a:t> 변경하면 </a:t>
            </a:r>
            <a:r>
              <a:rPr lang="ko-KR" altLang="en-US" sz="1200" b="0" dirty="0"/>
              <a:t>프로그램의 다른 부분을 수정하지 않아도 된다</a:t>
            </a:r>
            <a:r>
              <a:rPr lang="en-US" altLang="ko-KR" sz="1200" b="0" dirty="0"/>
              <a:t>. 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err="1" smtClean="0"/>
              <a:t>스트림은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크게 문자 </a:t>
            </a:r>
            <a:r>
              <a:rPr lang="ko-KR" altLang="en-US" sz="1200" b="0" dirty="0" err="1"/>
              <a:t>스트림과</a:t>
            </a:r>
            <a:r>
              <a:rPr lang="ko-KR" altLang="en-US" sz="1200" b="0" dirty="0"/>
              <a:t> 바이트 </a:t>
            </a:r>
            <a:r>
              <a:rPr lang="ko-KR" altLang="en-US" sz="1200" b="0" dirty="0" err="1"/>
              <a:t>스트림으로</a:t>
            </a:r>
            <a:r>
              <a:rPr lang="ko-KR" altLang="en-US" sz="1200" b="0" dirty="0"/>
              <a:t> 구분한다</a:t>
            </a:r>
            <a:r>
              <a:rPr lang="en-US" altLang="ko-KR" sz="12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2292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2269"/>
            <a:ext cx="6400001" cy="4380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자바 </a:t>
            </a:r>
            <a:r>
              <a:rPr lang="en-US" altLang="ko-KR" dirty="0"/>
              <a:t>I/O</a:t>
            </a:r>
            <a:r>
              <a:rPr lang="ko-KR" altLang="en-US" dirty="0"/>
              <a:t>의 개요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I/O </a:t>
            </a:r>
            <a:r>
              <a:rPr lang="ko-KR" altLang="en-US" dirty="0"/>
              <a:t>프로그래밍의 기본 개념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63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2420888"/>
            <a:ext cx="818197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자바 </a:t>
            </a:r>
            <a:r>
              <a:rPr lang="en-US" altLang="ko-KR" dirty="0"/>
              <a:t>I/O</a:t>
            </a:r>
            <a:r>
              <a:rPr lang="ko-KR" altLang="en-US" dirty="0"/>
              <a:t>의 개요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I/O </a:t>
            </a:r>
            <a:r>
              <a:rPr lang="ko-KR" altLang="en-US" dirty="0"/>
              <a:t>프로그래밍의 기본 개념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바이트 </a:t>
            </a:r>
            <a:r>
              <a:rPr lang="ko-KR" altLang="en-US" sz="1200" b="0" dirty="0" err="1"/>
              <a:t>스트림</a:t>
            </a:r>
            <a:r>
              <a:rPr lang="ko-KR" altLang="en-US" sz="1200" b="0" dirty="0"/>
              <a:t> 중 </a:t>
            </a:r>
            <a:r>
              <a:rPr lang="en-US" altLang="ko-KR" sz="1200" b="0" dirty="0" err="1"/>
              <a:t>DataInputStream</a:t>
            </a:r>
            <a:r>
              <a:rPr lang="ko-KR" altLang="en-US" sz="1200" b="0" dirty="0"/>
              <a:t>과 </a:t>
            </a:r>
            <a:r>
              <a:rPr lang="en-US" altLang="ko-KR" sz="1200" b="0" dirty="0" err="1"/>
              <a:t>DataOutputStream</a:t>
            </a:r>
            <a:r>
              <a:rPr lang="ko-KR" altLang="en-US" sz="1200" b="0" dirty="0"/>
              <a:t>은 자바의 기본 </a:t>
            </a:r>
            <a:r>
              <a:rPr lang="ko-KR" altLang="en-US" sz="1200" b="0" dirty="0" err="1"/>
              <a:t>자료형을</a:t>
            </a:r>
            <a:r>
              <a:rPr lang="ko-KR" altLang="en-US" sz="1200" b="0" dirty="0"/>
              <a:t> </a:t>
            </a:r>
            <a:r>
              <a:rPr lang="ko-KR" altLang="en-US" sz="1200" b="0" dirty="0" smtClean="0"/>
              <a:t>처리하는 </a:t>
            </a:r>
            <a:r>
              <a:rPr lang="ko-KR" altLang="en-US" sz="1200" b="0" dirty="0"/>
              <a:t>데 적합한 </a:t>
            </a:r>
            <a:r>
              <a:rPr lang="ko-KR" altLang="en-US" sz="1200" b="0" dirty="0" smtClean="0"/>
              <a:t>클래스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229182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420888"/>
            <a:ext cx="817245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I/O </a:t>
            </a:r>
            <a:r>
              <a:rPr lang="ko-KR" altLang="en-US" dirty="0"/>
              <a:t>프로그래밍의 기본 개념</a:t>
            </a: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자바 </a:t>
            </a:r>
            <a:r>
              <a:rPr lang="en-US" altLang="ko-KR" dirty="0"/>
              <a:t>I/O</a:t>
            </a:r>
            <a:r>
              <a:rPr lang="ko-KR" altLang="en-US" dirty="0"/>
              <a:t>의 개요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바이트 </a:t>
            </a:r>
            <a:r>
              <a:rPr lang="ko-KR" altLang="en-US" sz="1200" b="0" dirty="0" err="1"/>
              <a:t>스트림</a:t>
            </a:r>
            <a:r>
              <a:rPr lang="ko-KR" altLang="en-US" sz="1200" b="0" dirty="0"/>
              <a:t> 중 </a:t>
            </a:r>
            <a:r>
              <a:rPr lang="en-US" altLang="ko-KR" sz="1200" b="0" dirty="0" err="1"/>
              <a:t>DataInputStream</a:t>
            </a:r>
            <a:r>
              <a:rPr lang="ko-KR" altLang="en-US" sz="1200" b="0" dirty="0"/>
              <a:t>과 </a:t>
            </a:r>
            <a:r>
              <a:rPr lang="en-US" altLang="ko-KR" sz="1200" b="0" dirty="0" err="1"/>
              <a:t>DataOutputStream</a:t>
            </a:r>
            <a:r>
              <a:rPr lang="ko-KR" altLang="en-US" sz="1200" b="0" dirty="0"/>
              <a:t>은 자바의 기본 </a:t>
            </a:r>
            <a:r>
              <a:rPr lang="ko-KR" altLang="en-US" sz="1200" b="0" dirty="0" err="1"/>
              <a:t>자료형을</a:t>
            </a:r>
            <a:r>
              <a:rPr lang="ko-KR" altLang="en-US" sz="1200" b="0" dirty="0"/>
              <a:t> </a:t>
            </a:r>
            <a:r>
              <a:rPr lang="ko-KR" altLang="en-US" sz="1200" b="0" dirty="0" smtClean="0"/>
              <a:t>처리하는 </a:t>
            </a:r>
            <a:r>
              <a:rPr lang="ko-KR" altLang="en-US" sz="1200" b="0" dirty="0"/>
              <a:t>데 적합한 </a:t>
            </a:r>
            <a:r>
              <a:rPr lang="ko-KR" altLang="en-US" sz="1200" b="0" dirty="0" smtClean="0"/>
              <a:t>클래스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15945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476" y="2276872"/>
            <a:ext cx="5219048" cy="390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I/O </a:t>
            </a:r>
            <a:r>
              <a:rPr lang="ko-KR" altLang="en-US" dirty="0"/>
              <a:t>프로그래밍의 기본 개념</a:t>
            </a: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자바 </a:t>
            </a:r>
            <a:r>
              <a:rPr lang="en-US" altLang="ko-KR" dirty="0"/>
              <a:t>I/O</a:t>
            </a:r>
            <a:r>
              <a:rPr lang="ko-KR" altLang="en-US" dirty="0"/>
              <a:t>의 개요</a:t>
            </a:r>
          </a:p>
        </p:txBody>
      </p:sp>
    </p:spTree>
    <p:extLst>
      <p:ext uri="{BB962C8B-B14F-4D97-AF65-F5344CB8AC3E}">
        <p14:creationId xmlns:p14="http://schemas.microsoft.com/office/powerpoint/2010/main" val="378273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7078</TotalTime>
  <Words>1258</Words>
  <Application>Microsoft Office PowerPoint</Application>
  <PresentationFormat>화면 슬라이드 쇼(4:3)</PresentationFormat>
  <Paragraphs>184</Paragraphs>
  <Slides>49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0" baseType="lpstr">
      <vt:lpstr>Office 테마</vt:lpstr>
      <vt:lpstr>Chapter 07. 자바 I/O와 네트워크 프로그래밍</vt:lpstr>
      <vt:lpstr>PowerPoint 프레젠테이션</vt:lpstr>
      <vt:lpstr>PowerPoint 프레젠테이션</vt:lpstr>
      <vt:lpstr>01. 자바 I/O의 개요</vt:lpstr>
      <vt:lpstr>01. 자바 I/O의 개요</vt:lpstr>
      <vt:lpstr>01. 자바 I/O의 개요</vt:lpstr>
      <vt:lpstr>01. 자바 I/O의 개요</vt:lpstr>
      <vt:lpstr>01. 자바 I/O의 개요</vt:lpstr>
      <vt:lpstr>01. 자바 I/O의 개요</vt:lpstr>
      <vt:lpstr>01. 자바 I/O의 개요</vt:lpstr>
      <vt:lpstr>01. 자바 I/O의 개요</vt:lpstr>
      <vt:lpstr>01. 자바 I/O의 개요</vt:lpstr>
      <vt:lpstr>01. 자바 I/O의 개요</vt:lpstr>
      <vt:lpstr>01. 자바 I/O의 개요</vt:lpstr>
      <vt:lpstr>01. 자바 I/O의 개요</vt:lpstr>
      <vt:lpstr>01. 자바 I/O의 개요</vt:lpstr>
      <vt:lpstr>01. 자바 I/O의 개요</vt:lpstr>
      <vt:lpstr>01. 자바 I/O의 개요</vt:lpstr>
      <vt:lpstr>02. 자바 파일 입출력</vt:lpstr>
      <vt:lpstr>02. 자바 파일 입출력</vt:lpstr>
      <vt:lpstr>02. 자바 파일 입출력</vt:lpstr>
      <vt:lpstr>02. 자바 파일 입출력</vt:lpstr>
      <vt:lpstr>02. 자바 파일 입출력</vt:lpstr>
      <vt:lpstr>02. 자바 파일 입출력</vt:lpstr>
      <vt:lpstr>02. 자바 파일 입출력</vt:lpstr>
      <vt:lpstr>02. 자바 파일 입출력</vt:lpstr>
      <vt:lpstr>02. 자바 파일 입출력</vt:lpstr>
      <vt:lpstr>02. 자바 파일 입출력</vt:lpstr>
      <vt:lpstr>02. 자바 파일 입출력</vt:lpstr>
      <vt:lpstr>02. 자바 파일 입출력</vt:lpstr>
      <vt:lpstr>03. 자바 네트워크 프로그래밍</vt:lpstr>
      <vt:lpstr>03. 자바 네트워크 프로그래밍</vt:lpstr>
      <vt:lpstr>03. 자바 네트워크 프로그래밍</vt:lpstr>
      <vt:lpstr>03. 자바 네트워크 프로그래밍</vt:lpstr>
      <vt:lpstr>03. 자바 네트워크 프로그래밍</vt:lpstr>
      <vt:lpstr>03. 자바 네트워크 프로그래밍</vt:lpstr>
      <vt:lpstr>03. 자바 네트워크 프로그래밍</vt:lpstr>
      <vt:lpstr>03. 자바 네트워크 프로그래밍</vt:lpstr>
      <vt:lpstr>03. 자바 네트워크 프로그래밍</vt:lpstr>
      <vt:lpstr>03. 자바 네트워크 프로그래밍</vt:lpstr>
      <vt:lpstr>03. 자바 네트워크 프로그래밍</vt:lpstr>
      <vt:lpstr>03. 자바 네트워크 프로그래밍</vt:lpstr>
      <vt:lpstr>03. 자바 네트워크 프로그래밍</vt:lpstr>
      <vt:lpstr>03. 자바 네트워크 프로그래밍</vt:lpstr>
      <vt:lpstr>03. 자바 네트워크 프로그래밍</vt:lpstr>
      <vt:lpstr>03. 자바 네트워크 프로그래밍</vt:lpstr>
      <vt:lpstr>03. 자바 네트워크 프로그래밍</vt:lpstr>
      <vt:lpstr>03. 자바 네트워크 프로그래밍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우종정</dc:creator>
  <cp:lastModifiedBy>엄남경</cp:lastModifiedBy>
  <cp:revision>664</cp:revision>
  <dcterms:created xsi:type="dcterms:W3CDTF">2012-07-11T10:23:22Z</dcterms:created>
  <dcterms:modified xsi:type="dcterms:W3CDTF">2017-02-01T14:03:20Z</dcterms:modified>
</cp:coreProperties>
</file>