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500" r:id="rId17"/>
    <p:sldId id="499" r:id="rId18"/>
    <p:sldId id="484" r:id="rId19"/>
    <p:sldId id="501" r:id="rId20"/>
    <p:sldId id="485" r:id="rId21"/>
    <p:sldId id="486" r:id="rId22"/>
    <p:sldId id="506" r:id="rId23"/>
    <p:sldId id="505" r:id="rId24"/>
    <p:sldId id="487" r:id="rId25"/>
    <p:sldId id="502" r:id="rId26"/>
    <p:sldId id="488" r:id="rId27"/>
    <p:sldId id="503" r:id="rId28"/>
    <p:sldId id="489" r:id="rId29"/>
    <p:sldId id="504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385" r:id="rId4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FF4C00"/>
    <a:srgbClr val="E84275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75268" autoAdjust="0"/>
  </p:normalViewPr>
  <p:slideViewPr>
    <p:cSldViewPr>
      <p:cViewPr>
        <p:scale>
          <a:sx n="100" d="100"/>
          <a:sy n="100" d="100"/>
        </p:scale>
        <p:origin x="-1008" y="-5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2017-02-02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2017-02-02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imddochi.tistory.com/category/Java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 smtClean="0">
                <a:effectLst/>
              </a:rPr>
              <a:t>자바</a:t>
            </a:r>
            <a:r>
              <a:rPr lang="en-US" altLang="ko-KR" sz="1200" b="1" dirty="0" smtClean="0">
                <a:effectLst/>
              </a:rPr>
              <a:t>/Java </a:t>
            </a:r>
            <a:r>
              <a:rPr lang="en-US" altLang="ko-KR" sz="1200" b="1" dirty="0" err="1" smtClean="0">
                <a:effectLst/>
              </a:rPr>
              <a:t>ArrayList</a:t>
            </a:r>
            <a:r>
              <a:rPr lang="en-US" altLang="ko-KR" sz="1200" b="1" dirty="0" smtClean="0">
                <a:effectLst/>
              </a:rPr>
              <a:t>&lt;T&gt; </a:t>
            </a:r>
            <a:r>
              <a:rPr lang="ko-KR" altLang="en-US" sz="1200" b="1" dirty="0" err="1" smtClean="0">
                <a:effectLst/>
              </a:rPr>
              <a:t>제네릭스</a:t>
            </a:r>
            <a:r>
              <a:rPr lang="en-US" altLang="ko-KR" sz="1200" b="1" dirty="0" smtClean="0">
                <a:effectLst/>
              </a:rPr>
              <a:t>(Generics)</a:t>
            </a:r>
            <a:r>
              <a:rPr lang="ko-KR" altLang="en-US" sz="1200" b="1" dirty="0" smtClean="0">
                <a:effectLst/>
              </a:rPr>
              <a:t>란</a:t>
            </a:r>
            <a:r>
              <a:rPr lang="en-US" altLang="ko-KR" sz="1200" b="1" dirty="0" smtClean="0">
                <a:effectLst/>
              </a:rPr>
              <a:t>?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dirty="0" smtClean="0">
                <a:effectLst/>
              </a:rPr>
              <a:t>자바로 코딩을 하면서 </a:t>
            </a:r>
            <a:r>
              <a:rPr lang="en-US" altLang="ko-KR" sz="1200" dirty="0" err="1" smtClean="0">
                <a:effectLst/>
              </a:rPr>
              <a:t>ArrayList</a:t>
            </a:r>
            <a:r>
              <a:rPr lang="en-US" altLang="ko-KR" sz="1200" dirty="0" smtClean="0">
                <a:effectLst/>
              </a:rPr>
              <a:t> </a:t>
            </a:r>
            <a:r>
              <a:rPr lang="ko-KR" altLang="en-US" sz="1200" dirty="0" smtClean="0">
                <a:effectLst/>
              </a:rPr>
              <a:t>다음 에 </a:t>
            </a:r>
            <a:r>
              <a:rPr lang="en-US" altLang="ko-KR" sz="1200" dirty="0" smtClean="0">
                <a:effectLst/>
              </a:rPr>
              <a:t>&lt;T&gt;,&lt;String&gt;,&lt;Integer&gt;,&lt;Class</a:t>
            </a:r>
            <a:r>
              <a:rPr lang="ko-KR" altLang="en-US" sz="1200" dirty="0" smtClean="0">
                <a:effectLst/>
              </a:rPr>
              <a:t>명</a:t>
            </a:r>
            <a:r>
              <a:rPr lang="en-US" altLang="ko-KR" sz="1200" dirty="0" smtClean="0">
                <a:effectLst/>
              </a:rPr>
              <a:t>&gt; </a:t>
            </a:r>
            <a:r>
              <a:rPr lang="ko-KR" altLang="en-US" sz="1200" dirty="0" smtClean="0">
                <a:effectLst/>
              </a:rPr>
              <a:t>라고 쓰여진 형식을 많이 접해 보셨을 겁니다</a:t>
            </a:r>
            <a:r>
              <a:rPr lang="en-US" altLang="ko-KR" sz="1200" dirty="0" smtClean="0">
                <a:effectLst/>
              </a:rPr>
              <a:t>. </a:t>
            </a:r>
            <a:r>
              <a:rPr lang="ko-KR" altLang="en-US" sz="1200" dirty="0" smtClean="0">
                <a:effectLst/>
              </a:rPr>
              <a:t>저도 처음 자바 공부를 시작하면서 저게 뭐지</a:t>
            </a:r>
            <a:r>
              <a:rPr lang="en-US" altLang="ko-KR" sz="1200" dirty="0" smtClean="0">
                <a:effectLst/>
              </a:rPr>
              <a:t>? </a:t>
            </a:r>
            <a:r>
              <a:rPr lang="ko-KR" altLang="en-US" sz="1200" dirty="0" smtClean="0">
                <a:effectLst/>
              </a:rPr>
              <a:t>라는 의문을 상당히 길게 품었었던 적이 있습니다</a:t>
            </a:r>
            <a:r>
              <a:rPr lang="en-US" altLang="ko-KR" sz="1200" dirty="0" smtClean="0">
                <a:effectLst/>
              </a:rPr>
              <a:t>. </a:t>
            </a:r>
            <a:r>
              <a:rPr lang="ko-KR" altLang="en-US" sz="1200" dirty="0" smtClean="0">
                <a:effectLst/>
              </a:rPr>
              <a:t>물론 지금도 없지 않아 있을까요</a:t>
            </a:r>
            <a:r>
              <a:rPr lang="en-US" altLang="ko-KR" sz="1200" dirty="0" smtClean="0">
                <a:effectLst/>
              </a:rPr>
              <a:t>? </a:t>
            </a:r>
            <a:r>
              <a:rPr lang="ko-KR" altLang="en-US" sz="1200" dirty="0" err="1" smtClean="0">
                <a:effectLst/>
              </a:rPr>
              <a:t>ㅎㅎ</a:t>
            </a:r>
            <a:r>
              <a:rPr lang="ko-KR" altLang="en-US" sz="1200" dirty="0" smtClean="0">
                <a:effectLst/>
              </a:rPr>
              <a:t/>
            </a:r>
            <a:br>
              <a:rPr lang="ko-KR" altLang="en-US" sz="1200" dirty="0" smtClean="0">
                <a:effectLst/>
              </a:rPr>
            </a:br>
            <a:r>
              <a:rPr lang="ko-KR" altLang="en-US" sz="1200" dirty="0" smtClean="0">
                <a:effectLst/>
              </a:rPr>
              <a:t/>
            </a:r>
            <a:br>
              <a:rPr lang="ko-KR" altLang="en-US" sz="1200" dirty="0" smtClean="0">
                <a:effectLst/>
              </a:rPr>
            </a:br>
            <a:r>
              <a:rPr lang="ko-KR" altLang="en-US" sz="1200" dirty="0" smtClean="0">
                <a:effectLst/>
              </a:rPr>
              <a:t>그럼 과연 </a:t>
            </a:r>
            <a:r>
              <a:rPr lang="ko-KR" altLang="en-US" sz="1200" dirty="0" err="1" smtClean="0">
                <a:effectLst/>
              </a:rPr>
              <a:t>제네릭스란</a:t>
            </a:r>
            <a:r>
              <a:rPr lang="ko-KR" altLang="en-US" sz="1200" dirty="0" smtClean="0">
                <a:effectLst/>
              </a:rPr>
              <a:t> 무엇일까요</a:t>
            </a:r>
            <a:r>
              <a:rPr lang="en-US" altLang="ko-KR" sz="1200" dirty="0" smtClean="0">
                <a:effectLst/>
              </a:rPr>
              <a:t>? </a:t>
            </a:r>
            <a:r>
              <a:rPr lang="ko-KR" altLang="en-US" sz="1200" dirty="0" err="1" smtClean="0">
                <a:effectLst/>
              </a:rPr>
              <a:t>제네릭스란</a:t>
            </a:r>
            <a:r>
              <a:rPr lang="ko-KR" altLang="en-US" sz="1200" dirty="0" smtClean="0">
                <a:effectLst/>
              </a:rPr>
              <a:t> </a:t>
            </a:r>
            <a:r>
              <a:rPr lang="ko-KR" altLang="en-US" sz="1200" dirty="0" err="1" smtClean="0">
                <a:effectLst/>
              </a:rPr>
              <a:t>쉽게말해서</a:t>
            </a:r>
            <a:r>
              <a:rPr lang="ko-KR" altLang="en-US" sz="1200" dirty="0" smtClean="0">
                <a:effectLst/>
              </a:rPr>
              <a:t> </a:t>
            </a:r>
            <a:r>
              <a:rPr lang="en-US" altLang="ko-KR" sz="1200" dirty="0" err="1" smtClean="0">
                <a:effectLst/>
              </a:rPr>
              <a:t>ArrayList</a:t>
            </a:r>
            <a:r>
              <a:rPr lang="en-US" altLang="ko-KR" sz="1200" dirty="0" smtClean="0">
                <a:effectLst/>
              </a:rPr>
              <a:t>(</a:t>
            </a:r>
            <a:r>
              <a:rPr lang="ko-KR" altLang="en-US" sz="1200" dirty="0" smtClean="0">
                <a:effectLst/>
              </a:rPr>
              <a:t>컬렉션 클래스에서 </a:t>
            </a:r>
            <a:r>
              <a:rPr lang="ko-KR" altLang="en-US" sz="1200" dirty="0" err="1" smtClean="0">
                <a:effectLst/>
              </a:rPr>
              <a:t>사용가능하지만</a:t>
            </a:r>
            <a:r>
              <a:rPr lang="ko-KR" altLang="en-US" sz="1200" dirty="0" smtClean="0">
                <a:effectLst/>
              </a:rPr>
              <a:t> 쉬운 설명을 위해 대표적인 컬렉션 클래스인 </a:t>
            </a:r>
            <a:r>
              <a:rPr lang="en-US" altLang="ko-KR" sz="1200" dirty="0" err="1" smtClean="0">
                <a:effectLst/>
              </a:rPr>
              <a:t>ArrayList</a:t>
            </a:r>
            <a:r>
              <a:rPr lang="ko-KR" altLang="en-US" sz="1200" dirty="0" smtClean="0">
                <a:effectLst/>
              </a:rPr>
              <a:t>를 가지고 설명 하겠습니다</a:t>
            </a:r>
            <a:r>
              <a:rPr lang="en-US" altLang="ko-KR" sz="1200" dirty="0" smtClean="0">
                <a:effectLst/>
              </a:rPr>
              <a:t>.) </a:t>
            </a:r>
            <a:r>
              <a:rPr lang="ko-KR" altLang="en-US" sz="1200" dirty="0" smtClean="0">
                <a:effectLst/>
              </a:rPr>
              <a:t>가 다룰 객체를 미리 명시해줌으로써 </a:t>
            </a:r>
            <a:r>
              <a:rPr lang="ko-KR" altLang="en-US" sz="1200" dirty="0" err="1" smtClean="0">
                <a:effectLst/>
              </a:rPr>
              <a:t>형변환을</a:t>
            </a:r>
            <a:r>
              <a:rPr lang="ko-KR" altLang="en-US" sz="1200" dirty="0" smtClean="0">
                <a:effectLst/>
              </a:rPr>
              <a:t> 하지 않고 사용하는 것입니다</a:t>
            </a:r>
            <a:r>
              <a:rPr lang="en-US" altLang="ko-KR" sz="1200" dirty="0" smtClean="0">
                <a:effectLst/>
              </a:rPr>
              <a:t>. </a:t>
            </a:r>
            <a:r>
              <a:rPr lang="ko-KR" altLang="en-US" sz="1200" dirty="0" smtClean="0">
                <a:effectLst/>
              </a:rPr>
              <a:t>즉 </a:t>
            </a:r>
            <a:r>
              <a:rPr lang="en-US" altLang="ko-KR" sz="1200" dirty="0" err="1" smtClean="0">
                <a:effectLst/>
              </a:rPr>
              <a:t>ArrlayList</a:t>
            </a:r>
            <a:r>
              <a:rPr lang="ko-KR" altLang="en-US" sz="1200" dirty="0" smtClean="0">
                <a:effectLst/>
              </a:rPr>
              <a:t>가 사용할 객체의 타입이란 이야기 입니다</a:t>
            </a:r>
            <a:r>
              <a:rPr lang="en-US" altLang="ko-KR" sz="1200" dirty="0" smtClean="0">
                <a:effectLst/>
              </a:rPr>
              <a:t>. </a:t>
            </a:r>
            <a:r>
              <a:rPr lang="ko-KR" altLang="en-US" sz="1200" dirty="0" smtClean="0">
                <a:effectLst/>
              </a:rPr>
              <a:t>예를 들어 우리가 현실에서 </a:t>
            </a:r>
            <a:r>
              <a:rPr lang="ko-KR" altLang="en-US" sz="1200" dirty="0" err="1" smtClean="0">
                <a:effectLst/>
              </a:rPr>
              <a:t>갤럭시</a:t>
            </a:r>
            <a:r>
              <a:rPr lang="en-US" altLang="ko-KR" sz="1200" dirty="0" smtClean="0">
                <a:effectLst/>
              </a:rPr>
              <a:t>S2</a:t>
            </a:r>
            <a:r>
              <a:rPr lang="ko-KR" altLang="en-US" sz="1200" dirty="0" smtClean="0">
                <a:effectLst/>
              </a:rPr>
              <a:t>블랙 를 공동 구매 </a:t>
            </a:r>
            <a:r>
              <a:rPr lang="ko-KR" altLang="en-US" sz="1200" dirty="0" err="1" smtClean="0">
                <a:effectLst/>
              </a:rPr>
              <a:t>한다고하면</a:t>
            </a:r>
            <a:r>
              <a:rPr lang="ko-KR" altLang="en-US" sz="1200" dirty="0" smtClean="0">
                <a:effectLst/>
              </a:rPr>
              <a:t> 사람들이 </a:t>
            </a:r>
            <a:r>
              <a:rPr lang="en-US" altLang="ko-KR" sz="1200" dirty="0" smtClean="0">
                <a:effectLst/>
              </a:rPr>
              <a:t>100</a:t>
            </a:r>
            <a:r>
              <a:rPr lang="ko-KR" altLang="en-US" sz="1200" dirty="0" smtClean="0">
                <a:effectLst/>
              </a:rPr>
              <a:t>명 </a:t>
            </a:r>
            <a:r>
              <a:rPr lang="en-US" altLang="ko-KR" sz="1200" dirty="0" smtClean="0">
                <a:effectLst/>
              </a:rPr>
              <a:t>200</a:t>
            </a:r>
            <a:r>
              <a:rPr lang="ko-KR" altLang="en-US" sz="1200" dirty="0" smtClean="0">
                <a:effectLst/>
              </a:rPr>
              <a:t>명 </a:t>
            </a:r>
            <a:r>
              <a:rPr lang="en-US" altLang="ko-KR" sz="1200" dirty="0" smtClean="0">
                <a:effectLst/>
              </a:rPr>
              <a:t>300</a:t>
            </a:r>
            <a:r>
              <a:rPr lang="ko-KR" altLang="en-US" sz="1200" dirty="0" smtClean="0">
                <a:effectLst/>
              </a:rPr>
              <a:t>명 오로지 </a:t>
            </a:r>
            <a:r>
              <a:rPr lang="ko-KR" altLang="en-US" sz="1200" dirty="0" err="1" smtClean="0">
                <a:effectLst/>
              </a:rPr>
              <a:t>갤럭시</a:t>
            </a:r>
            <a:r>
              <a:rPr lang="en-US" altLang="ko-KR" sz="1200" dirty="0" smtClean="0">
                <a:effectLst/>
              </a:rPr>
              <a:t>S2</a:t>
            </a:r>
            <a:r>
              <a:rPr lang="ko-KR" altLang="en-US" sz="1200" dirty="0" smtClean="0">
                <a:effectLst/>
              </a:rPr>
              <a:t>만 구입을 하려고 돈을 지불하는데요</a:t>
            </a:r>
            <a:r>
              <a:rPr lang="en-US" altLang="ko-KR" sz="1200" dirty="0" smtClean="0">
                <a:effectLst/>
              </a:rPr>
              <a:t>.</a:t>
            </a:r>
            <a:br>
              <a:rPr lang="en-US" altLang="ko-KR" sz="1200" dirty="0" smtClean="0">
                <a:effectLst/>
              </a:rPr>
            </a:br>
            <a:r>
              <a:rPr lang="en-US" altLang="ko-KR" sz="1200" dirty="0" smtClean="0">
                <a:effectLst/>
              </a:rPr>
              <a:t/>
            </a:r>
            <a:br>
              <a:rPr lang="en-US" altLang="ko-KR" sz="1200" dirty="0" smtClean="0">
                <a:effectLst/>
              </a:rPr>
            </a:br>
            <a:r>
              <a:rPr lang="ko-KR" altLang="en-US" sz="1200" dirty="0" smtClean="0">
                <a:effectLst/>
              </a:rPr>
              <a:t>그럼 판매자 입장에서도 </a:t>
            </a:r>
            <a:r>
              <a:rPr lang="ko-KR" altLang="en-US" sz="1200" dirty="0" err="1" smtClean="0">
                <a:effectLst/>
              </a:rPr>
              <a:t>갤럭시</a:t>
            </a:r>
            <a:r>
              <a:rPr lang="en-US" altLang="ko-KR" sz="1200" dirty="0" smtClean="0">
                <a:effectLst/>
              </a:rPr>
              <a:t>S2</a:t>
            </a:r>
            <a:r>
              <a:rPr lang="ko-KR" altLang="en-US" sz="1200" dirty="0" smtClean="0">
                <a:effectLst/>
              </a:rPr>
              <a:t>블랙만 취급 </a:t>
            </a:r>
            <a:r>
              <a:rPr lang="ko-KR" altLang="en-US" sz="1200" dirty="0" err="1" smtClean="0">
                <a:effectLst/>
              </a:rPr>
              <a:t>하기때문에</a:t>
            </a:r>
            <a:r>
              <a:rPr lang="ko-KR" altLang="en-US" sz="1200" dirty="0" smtClean="0">
                <a:effectLst/>
              </a:rPr>
              <a:t> 구매한 사람들의 돈과 수량만 체크해서 물건을 보내주기만 하면 됩니다</a:t>
            </a:r>
            <a:r>
              <a:rPr lang="en-US" altLang="ko-KR" sz="1200" dirty="0" smtClean="0">
                <a:effectLst/>
              </a:rPr>
              <a:t>. </a:t>
            </a:r>
            <a:r>
              <a:rPr lang="ko-KR" altLang="en-US" sz="1200" dirty="0" smtClean="0">
                <a:effectLst/>
              </a:rPr>
              <a:t>하지만 판매자가 </a:t>
            </a:r>
            <a:r>
              <a:rPr lang="ko-KR" altLang="en-US" sz="1200" dirty="0" err="1" smtClean="0">
                <a:effectLst/>
              </a:rPr>
              <a:t>여러가지</a:t>
            </a:r>
            <a:r>
              <a:rPr lang="ko-KR" altLang="en-US" sz="1200" dirty="0" smtClean="0">
                <a:effectLst/>
              </a:rPr>
              <a:t> 핸드폰을 </a:t>
            </a:r>
            <a:r>
              <a:rPr lang="ko-KR" altLang="en-US" sz="1200" dirty="0" err="1" smtClean="0">
                <a:effectLst/>
              </a:rPr>
              <a:t>팔경우</a:t>
            </a:r>
            <a:r>
              <a:rPr lang="ko-KR" altLang="en-US" sz="1200" dirty="0" smtClean="0">
                <a:effectLst/>
              </a:rPr>
              <a:t> 사람들이 어떤 핸드폰을 주문했는지 일일이 체크하고 돈과 수량을 또 다시 </a:t>
            </a:r>
            <a:r>
              <a:rPr lang="ko-KR" altLang="en-US" sz="1200" dirty="0" err="1" smtClean="0">
                <a:effectLst/>
              </a:rPr>
              <a:t>체크해야하는</a:t>
            </a:r>
            <a:r>
              <a:rPr lang="ko-KR" altLang="en-US" sz="1200" dirty="0" smtClean="0">
                <a:effectLst/>
              </a:rPr>
              <a:t> 번거로움을 겪을 수 있지요</a:t>
            </a:r>
            <a:r>
              <a:rPr lang="en-US" altLang="ko-KR" sz="1200" dirty="0" smtClean="0">
                <a:effectLst/>
              </a:rPr>
              <a:t>. </a:t>
            </a:r>
            <a:r>
              <a:rPr lang="ko-KR" altLang="en-US" sz="1200" dirty="0" smtClean="0">
                <a:effectLst/>
              </a:rPr>
              <a:t>또한 주문한 물건이 다른 물건으로 </a:t>
            </a:r>
            <a:r>
              <a:rPr lang="ko-KR" altLang="en-US" sz="1200" dirty="0" err="1" smtClean="0">
                <a:effectLst/>
              </a:rPr>
              <a:t>바껴서</a:t>
            </a:r>
            <a:r>
              <a:rPr lang="ko-KR" altLang="en-US" sz="1200" dirty="0" smtClean="0">
                <a:effectLst/>
              </a:rPr>
              <a:t> 배송 될 수 도 있습니다</a:t>
            </a:r>
            <a:r>
              <a:rPr lang="en-US" altLang="ko-KR" sz="1200" dirty="0" smtClean="0">
                <a:effectLst/>
              </a:rPr>
              <a:t>.</a:t>
            </a:r>
            <a:br>
              <a:rPr lang="en-US" altLang="ko-KR" sz="1200" dirty="0" smtClean="0">
                <a:effectLst/>
              </a:rPr>
            </a:br>
            <a:r>
              <a:rPr lang="en-US" altLang="ko-KR" sz="1200" dirty="0" smtClean="0">
                <a:effectLst/>
              </a:rPr>
              <a:t/>
            </a:r>
            <a:br>
              <a:rPr lang="en-US" altLang="ko-KR" sz="1200" dirty="0" smtClean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4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Java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2010.03.26 14:33 </a:t>
            </a:r>
          </a:p>
          <a:p>
            <a:r>
              <a:rPr lang="ko-KR" altLang="en-US" dirty="0" smtClean="0"/>
              <a:t>자바 </a:t>
            </a:r>
            <a:r>
              <a:rPr lang="en-US" altLang="ko-KR" dirty="0" smtClean="0"/>
              <a:t>5.0</a:t>
            </a:r>
            <a:r>
              <a:rPr lang="ko-KR" altLang="en-US" dirty="0" smtClean="0"/>
              <a:t>이 발표되면서 새롭게 나타난 개념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  <a:p>
            <a:r>
              <a:rPr lang="ko-KR" altLang="en-US" dirty="0" smtClean="0"/>
              <a:t>자바에 </a:t>
            </a:r>
            <a:r>
              <a:rPr lang="ko-KR" altLang="en-US" dirty="0" err="1" smtClean="0"/>
              <a:t>제네릭스</a:t>
            </a:r>
            <a:r>
              <a:rPr lang="ko-KR" altLang="en-US" dirty="0" smtClean="0"/>
              <a:t> 도입을 위한 연구는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년이란 시간을 거쳐 자바 </a:t>
            </a:r>
            <a:r>
              <a:rPr lang="en-US" altLang="ko-KR" dirty="0" smtClean="0"/>
              <a:t>5.0</a:t>
            </a:r>
            <a:r>
              <a:rPr lang="ko-KR" altLang="en-US" dirty="0" smtClean="0"/>
              <a:t>에 도입되었다고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이것을 왜 써야 하는가</a:t>
            </a:r>
            <a:r>
              <a:rPr lang="en-US" altLang="ko-KR" dirty="0" smtClean="0"/>
              <a:t>...................................................................................................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책이나 인터넷에 자료들을 보면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수행 성능 개선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크게 도움이 된다고 얘기를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아마도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지정함으로써 명확한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표현하게 되었기 때문에 </a:t>
            </a:r>
            <a:r>
              <a:rPr lang="ko-KR" altLang="en-US" dirty="0" err="1" smtClean="0"/>
              <a:t>그런말을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같다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이전에는 </a:t>
            </a:r>
            <a:r>
              <a:rPr lang="en-US" altLang="ko-KR" dirty="0" smtClean="0"/>
              <a:t>List </a:t>
            </a:r>
            <a:r>
              <a:rPr lang="en-US" altLang="ko-KR" dirty="0" err="1" smtClean="0"/>
              <a:t>list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라고 지정하였을 경우 </a:t>
            </a:r>
            <a:r>
              <a:rPr lang="en-US" altLang="ko-KR" dirty="0" smtClean="0"/>
              <a:t>list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변수에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값이나 </a:t>
            </a:r>
            <a:r>
              <a:rPr lang="en-US" altLang="ko-KR" dirty="0" err="1" smtClean="0"/>
              <a:t>Integet</a:t>
            </a:r>
            <a:r>
              <a:rPr lang="ko-KR" altLang="en-US" dirty="0" smtClean="0"/>
              <a:t>값이나 상관없이 </a:t>
            </a:r>
            <a:r>
              <a:rPr lang="ko-KR" altLang="en-US" dirty="0" err="1" smtClean="0"/>
              <a:t>아무값이나</a:t>
            </a:r>
            <a:r>
              <a:rPr lang="ko-KR" altLang="en-US" dirty="0" smtClean="0"/>
              <a:t> 저장이 가능하였다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5.0 </a:t>
            </a:r>
            <a:r>
              <a:rPr lang="ko-KR" altLang="en-US" dirty="0" smtClean="0"/>
              <a:t>이후로는 정확한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지정하지 않으면 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제네릭자료형을</a:t>
            </a:r>
            <a:r>
              <a:rPr lang="ko-KR" altLang="en-US" dirty="0" smtClean="0"/>
              <a:t> 명시하지 않으면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경고창이</a:t>
            </a:r>
            <a:r>
              <a:rPr lang="ko-KR" altLang="en-US" dirty="0" smtClean="0"/>
              <a:t> 뜬다</a:t>
            </a:r>
            <a:r>
              <a:rPr lang="en-US" altLang="ko-KR" dirty="0" smtClean="0"/>
              <a:t>. 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List&lt;String&gt; </a:t>
            </a:r>
            <a:r>
              <a:rPr lang="en-US" altLang="ko-KR" dirty="0" err="1" smtClean="0"/>
              <a:t>sList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&lt;String&gt;();</a:t>
            </a:r>
            <a:br>
              <a:rPr lang="en-US" altLang="ko-KR" dirty="0" smtClean="0"/>
            </a:br>
            <a:r>
              <a:rPr lang="ko-KR" altLang="en-US" dirty="0" smtClean="0"/>
              <a:t>위와 같이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선언하였다면 </a:t>
            </a:r>
            <a:r>
              <a:rPr lang="en-US" altLang="ko-KR" dirty="0" err="1" smtClean="0"/>
              <a:t>sList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변수는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값만을 받아들인다는 뜻이다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다음과 같은 코드가 있다고 하자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public static 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aSzie</a:t>
            </a:r>
            <a:r>
              <a:rPr lang="en-US" altLang="ko-KR" dirty="0" smtClean="0"/>
              <a:t> = 100;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private A[] element = (A[]) new Object[</a:t>
            </a:r>
            <a:r>
              <a:rPr lang="en-US" altLang="ko-KR" dirty="0" err="1" smtClean="0"/>
              <a:t>aSize</a:t>
            </a:r>
            <a:r>
              <a:rPr lang="en-US" altLang="ko-KR" dirty="0" smtClean="0"/>
              <a:t>];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이제까지의 내 코드 방식이라면 </a:t>
            </a:r>
            <a:r>
              <a:rPr lang="en-US" altLang="ko-KR" dirty="0" smtClean="0"/>
              <a:t>private A[] element = A[</a:t>
            </a:r>
            <a:r>
              <a:rPr lang="en-US" altLang="ko-KR" dirty="0" err="1" smtClean="0"/>
              <a:t>aSize</a:t>
            </a:r>
            <a:r>
              <a:rPr lang="en-US" altLang="ko-KR" dirty="0" smtClean="0"/>
              <a:t>]; </a:t>
            </a:r>
            <a:r>
              <a:rPr lang="ko-KR" altLang="en-US" dirty="0" smtClean="0"/>
              <a:t>라고 </a:t>
            </a:r>
            <a:r>
              <a:rPr lang="ko-KR" altLang="en-US" dirty="0" err="1" smtClean="0"/>
              <a:t>선언하는게</a:t>
            </a:r>
            <a:r>
              <a:rPr lang="ko-KR" altLang="en-US" dirty="0" smtClean="0"/>
              <a:t> 당연하다고 생각했다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그러나 </a:t>
            </a:r>
            <a:r>
              <a:rPr lang="en-US" altLang="ko-KR" dirty="0" smtClean="0"/>
              <a:t>5.0</a:t>
            </a:r>
            <a:r>
              <a:rPr lang="ko-KR" altLang="en-US" dirty="0" smtClean="0"/>
              <a:t>이상에서는 </a:t>
            </a:r>
            <a:r>
              <a:rPr lang="en-US" altLang="ko-KR" dirty="0" smtClean="0"/>
              <a:t>"generic array creation"</a:t>
            </a:r>
            <a:r>
              <a:rPr lang="ko-KR" altLang="en-US" dirty="0" smtClean="0"/>
              <a:t>이라는 에러로 처리한다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r>
              <a:rPr lang="ko-KR" altLang="en-US" dirty="0" err="1" smtClean="0"/>
              <a:t>왜그러냐</a:t>
            </a:r>
            <a:r>
              <a:rPr lang="ko-KR" altLang="en-US" dirty="0" smtClean="0"/>
              <a:t> 봤더니</a:t>
            </a:r>
            <a:r>
              <a:rPr lang="en-US" altLang="ko-KR" dirty="0" smtClean="0"/>
              <a:t>.....</a:t>
            </a:r>
            <a:r>
              <a:rPr lang="ko-KR" altLang="en-US" dirty="0" smtClean="0"/>
              <a:t>자바 소스 코드의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컴파일시까지만</a:t>
            </a:r>
            <a:r>
              <a:rPr lang="ko-KR" altLang="en-US" dirty="0" smtClean="0"/>
              <a:t> 존재하고 실제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바이트코드에는 존재하지 않기 때문에 실행 시간에 해당하는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만드는 것은 원칙적으로 불가능하단다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배열도 생성할 수 없단다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제네릭스</a:t>
            </a:r>
            <a:r>
              <a:rPr lang="ko-KR" altLang="en-US" dirty="0" smtClean="0"/>
              <a:t> 와일드카드</a:t>
            </a:r>
            <a:r>
              <a:rPr lang="en-US" altLang="ko-KR" dirty="0" smtClean="0"/>
              <a:t>??? </a:t>
            </a:r>
            <a:r>
              <a:rPr lang="ko-KR" altLang="en-US" dirty="0" smtClean="0"/>
              <a:t>와일드 카드라는 말에서 알 수 있듯이 어떠한 값도 받을 수 있는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의미한다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err="1" smtClean="0"/>
              <a:t>와이드</a:t>
            </a:r>
            <a:r>
              <a:rPr lang="ko-KR" altLang="en-US" dirty="0" smtClean="0"/>
              <a:t> 카드는 </a:t>
            </a:r>
            <a:r>
              <a:rPr lang="en-US" altLang="ko-KR" dirty="0" smtClean="0"/>
              <a:t>"?"</a:t>
            </a:r>
            <a:r>
              <a:rPr lang="ko-KR" altLang="en-US" dirty="0" smtClean="0"/>
              <a:t>문자로 표시된다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들면 </a:t>
            </a:r>
            <a:r>
              <a:rPr lang="en-US" altLang="ko-KR" dirty="0" smtClean="0"/>
              <a:t>List&lt;?&gt; list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&lt;String&gt;();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변수는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Integer</a:t>
            </a:r>
            <a:r>
              <a:rPr lang="ko-KR" altLang="en-US" dirty="0" smtClean="0"/>
              <a:t>값 모두를 받을 수 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상속 계층 구조상의 경계도 지정이 가능하단다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 </a:t>
            </a:r>
            <a:r>
              <a:rPr lang="en-US" altLang="ko-KR" dirty="0" smtClean="0"/>
              <a:t>super, extends</a:t>
            </a:r>
            <a:r>
              <a:rPr lang="ko-KR" altLang="en-US" dirty="0" smtClean="0"/>
              <a:t>라는 두 </a:t>
            </a:r>
            <a:r>
              <a:rPr lang="ko-KR" altLang="en-US" dirty="0" err="1" smtClean="0"/>
              <a:t>예약어를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List&lt;? extends Number&gt;</a:t>
            </a:r>
            <a:br>
              <a:rPr lang="en-US" altLang="ko-KR" dirty="0" smtClean="0"/>
            </a:br>
            <a:r>
              <a:rPr lang="en-US" altLang="ko-KR" dirty="0" smtClean="0"/>
              <a:t>List&lt;? super Integer&gt;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extends</a:t>
            </a:r>
            <a:r>
              <a:rPr lang="ko-KR" altLang="en-US" dirty="0" smtClean="0"/>
              <a:t>를 사용하는 와일드카드는 흔히 와일드카드의 상한을 지정한다고 하는데</a:t>
            </a:r>
            <a:r>
              <a:rPr lang="en-US" altLang="ko-KR" dirty="0" smtClean="0"/>
              <a:t>...</a:t>
            </a:r>
            <a:r>
              <a:rPr lang="ko-KR" altLang="en-US" dirty="0" err="1" smtClean="0"/>
              <a:t>그말은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extends </a:t>
            </a:r>
            <a:r>
              <a:rPr lang="ko-KR" altLang="en-US" dirty="0" smtClean="0"/>
              <a:t>다음에 나오는 클래스를 포함하여 그 자식 클래스들이 </a:t>
            </a:r>
            <a:r>
              <a:rPr lang="ko-KR" altLang="en-US" dirty="0" err="1" smtClean="0"/>
              <a:t>제네렉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올 수 있음을 나타낸단다</a:t>
            </a:r>
            <a:r>
              <a:rPr lang="en-US" altLang="ko-KR" dirty="0" smtClean="0"/>
              <a:t>. super</a:t>
            </a:r>
            <a:r>
              <a:rPr lang="ko-KR" altLang="en-US" dirty="0" smtClean="0"/>
              <a:t>를 사용하는 와일드카드는 그 반대로 와일드카드의 하한을 지정하는데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의미는 </a:t>
            </a:r>
            <a:r>
              <a:rPr lang="en-US" altLang="ko-KR" dirty="0" smtClean="0"/>
              <a:t>super </a:t>
            </a:r>
            <a:r>
              <a:rPr lang="ko-KR" altLang="en-US" dirty="0" smtClean="0"/>
              <a:t>다음에 나오는 클래스를 포함하여 그 부모 클래스들이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올 수 있음을 나타낸단다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err="1" smtClean="0"/>
              <a:t>뭔말인지</a:t>
            </a:r>
            <a:r>
              <a:rPr lang="ko-KR" altLang="en-US" dirty="0" smtClean="0"/>
              <a:t> 모르것다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 보자</a:t>
            </a:r>
            <a:r>
              <a:rPr lang="en-US" altLang="ko-KR" dirty="0" smtClean="0"/>
              <a:t>~!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List&lt;String&gt; </a:t>
            </a:r>
            <a:r>
              <a:rPr lang="en-US" altLang="ko-KR" dirty="0" err="1" smtClean="0"/>
              <a:t>sList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&lt;String&gt;;</a:t>
            </a:r>
            <a:br>
              <a:rPr lang="en-US" altLang="ko-KR" dirty="0" smtClean="0"/>
            </a:br>
            <a:r>
              <a:rPr lang="en-US" altLang="ko-KR" dirty="0" smtClean="0"/>
              <a:t>List&lt;? extends String&gt; </a:t>
            </a:r>
            <a:r>
              <a:rPr lang="en-US" altLang="ko-KR" dirty="0" err="1" smtClean="0"/>
              <a:t>exList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sList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for( String s : </a:t>
            </a:r>
            <a:r>
              <a:rPr lang="en-US" altLang="ko-KR" dirty="0" err="1" smtClean="0"/>
              <a:t>exList</a:t>
            </a:r>
            <a:r>
              <a:rPr lang="en-US" altLang="ko-KR" dirty="0" smtClean="0"/>
              <a:t> ){</a:t>
            </a:r>
            <a:br>
              <a:rPr lang="en-US" altLang="ko-KR" dirty="0" smtClean="0"/>
            </a:br>
            <a:endParaRPr lang="ko-KR" altLang="en-US" dirty="0" smtClean="0"/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("String = " + s);</a:t>
            </a:r>
            <a:endParaRPr lang="ko-KR" altLang="en-US" dirty="0" smtClean="0"/>
          </a:p>
          <a:p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exList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 선언 시 </a:t>
            </a:r>
            <a:r>
              <a:rPr lang="en-US" altLang="ko-KR" dirty="0" smtClean="0"/>
              <a:t>extends </a:t>
            </a:r>
            <a:r>
              <a:rPr lang="ko-KR" altLang="en-US" dirty="0" smtClean="0"/>
              <a:t>키워드를 사용하여 상한 경계를 지정하였다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exList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변수는 </a:t>
            </a:r>
            <a:r>
              <a:rPr lang="en-US" altLang="ko-KR" dirty="0" err="1" smtClean="0"/>
              <a:t>sList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따라 가겠다고 선언한 것이라고 이해된다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super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반대것제</a:t>
            </a:r>
            <a:r>
              <a:rPr lang="en-US" altLang="ko-KR" dirty="0" smtClean="0"/>
              <a:t>~~~</a:t>
            </a:r>
            <a:br>
              <a:rPr lang="en-US" altLang="ko-KR" dirty="0" smtClean="0"/>
            </a:br>
            <a:r>
              <a:rPr lang="ko-KR" altLang="en-US" dirty="0" smtClean="0"/>
              <a:t>설명 하자면</a:t>
            </a:r>
            <a:r>
              <a:rPr lang="en-US" altLang="ko-KR" dirty="0" smtClean="0"/>
              <a:t>, List&lt;String&gt; </a:t>
            </a:r>
            <a:r>
              <a:rPr lang="ko-KR" altLang="en-US" dirty="0" smtClean="0"/>
              <a:t>변수에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</a:t>
            </a:r>
            <a:r>
              <a:rPr lang="ko-KR" altLang="en-US" dirty="0" smtClean="0"/>
              <a:t>변수를 </a:t>
            </a:r>
            <a:r>
              <a:rPr lang="ko-KR" altLang="en-US" dirty="0" err="1" smtClean="0"/>
              <a:t>대입하는것은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OK.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List&lt;String&gt;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자식자료형이므로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자식자료형을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부모자료형에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대입하는것은</a:t>
            </a:r>
            <a:r>
              <a:rPr lang="ko-KR" altLang="en-US" dirty="0" smtClean="0"/>
              <a:t> 문제가 없다는 것이다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그러나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</a:t>
            </a:r>
            <a:r>
              <a:rPr lang="ko-KR" altLang="en-US" dirty="0" smtClean="0"/>
              <a:t>변수에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&lt;Object&gt;</a:t>
            </a:r>
            <a:r>
              <a:rPr lang="ko-KR" altLang="en-US" dirty="0" smtClean="0"/>
              <a:t>변수를 대입하는 것은 에러가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&lt;Object&gt;</a:t>
            </a:r>
            <a:r>
              <a:rPr lang="ko-KR" altLang="en-US" dirty="0" smtClean="0"/>
              <a:t>의 자식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아니므로 </a:t>
            </a:r>
            <a:r>
              <a:rPr lang="ko-KR" altLang="en-US" dirty="0" err="1" smtClean="0"/>
              <a:t>두가지를</a:t>
            </a:r>
            <a:r>
              <a:rPr lang="ko-KR" altLang="en-US" dirty="0" smtClean="0"/>
              <a:t> 모두 수용하려면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&lt;Object&gt;</a:t>
            </a:r>
            <a:r>
              <a:rPr lang="ko-KR" altLang="en-US" dirty="0" smtClean="0"/>
              <a:t>가 아니라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&lt;? super String&gt;</a:t>
            </a:r>
            <a:r>
              <a:rPr lang="ko-KR" altLang="en-US" dirty="0" smtClean="0"/>
              <a:t>으로 해야 된단다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말해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하한 경계</a:t>
            </a:r>
            <a:r>
              <a:rPr lang="en-US" altLang="ko-KR" dirty="0" smtClean="0"/>
              <a:t>..........</a:t>
            </a:r>
            <a:r>
              <a:rPr lang="ko-KR" altLang="en-US" dirty="0" err="1" smtClean="0"/>
              <a:t>부모꺼를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해버리니 자식들의 </a:t>
            </a:r>
            <a:r>
              <a:rPr lang="ko-KR" altLang="en-US" dirty="0" err="1" smtClean="0"/>
              <a:t>자료형도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쓸 수 있다는 </a:t>
            </a:r>
            <a:r>
              <a:rPr lang="ko-KR" altLang="en-US" dirty="0" err="1" smtClean="0"/>
              <a:t>말인거</a:t>
            </a:r>
            <a:r>
              <a:rPr lang="ko-KR" altLang="en-US" dirty="0" smtClean="0"/>
              <a:t> 같다</a:t>
            </a:r>
            <a:r>
              <a:rPr lang="en-US" altLang="ko-KR" dirty="0" smtClean="0"/>
              <a:t>.....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4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738413" cy="234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2952381" cy="28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922240" y="6309320"/>
            <a:ext cx="3158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2013-2015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Just Java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F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2017-02-02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8" r:id="rId4"/>
    <p:sldLayoutId id="2147483679" r:id="rId5"/>
    <p:sldLayoutId id="2147483680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rabiannight.tistory.com/6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kimddochi.tistory.com/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323528" y="5589240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solidFill>
                  <a:schemeClr val="bg1"/>
                </a:solidFill>
              </a:rPr>
              <a:t>Chapter 09. </a:t>
            </a:r>
            <a:r>
              <a:rPr lang="ko-KR" altLang="en-US" sz="2800" b="1" dirty="0">
                <a:solidFill>
                  <a:schemeClr val="bg1"/>
                </a:solidFill>
              </a:rPr>
              <a:t>자료구조와 컬렉션 프레임워크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4580953" cy="29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형태에 따른 </a:t>
            </a:r>
            <a:r>
              <a:rPr lang="ko-KR" altLang="en-US" dirty="0" smtClean="0"/>
              <a:t>자료구조 </a:t>
            </a:r>
            <a:r>
              <a:rPr lang="en-US" altLang="ko-KR" dirty="0" smtClean="0"/>
              <a:t>: </a:t>
            </a:r>
            <a:r>
              <a:rPr lang="ko-KR" altLang="en-US" dirty="0"/>
              <a:t>큐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큐</a:t>
            </a:r>
            <a:r>
              <a:rPr lang="en-US" altLang="ko-KR" sz="1200" b="0" dirty="0" smtClean="0"/>
              <a:t>(Queue)</a:t>
            </a:r>
            <a:r>
              <a:rPr lang="ko-KR" altLang="en-US" sz="1200" b="0" dirty="0" smtClean="0"/>
              <a:t>는 </a:t>
            </a:r>
            <a:r>
              <a:rPr lang="ko-KR" altLang="en-US" sz="1200" b="0" dirty="0" err="1"/>
              <a:t>스택과</a:t>
            </a:r>
            <a:r>
              <a:rPr lang="ko-KR" altLang="en-US" sz="1200" b="0" dirty="0"/>
              <a:t> 유사한 형태의 자료구조이나 </a:t>
            </a:r>
            <a:r>
              <a:rPr lang="ko-KR" altLang="en-US" sz="1200" b="0" dirty="0" err="1"/>
              <a:t>스택과는</a:t>
            </a:r>
            <a:r>
              <a:rPr lang="ko-KR" altLang="en-US" sz="1200" b="0" dirty="0"/>
              <a:t> 반대로 먼저 저장한 것을 가장 먼저 </a:t>
            </a:r>
            <a:r>
              <a:rPr lang="ko-KR" altLang="en-US" sz="1200" b="0" dirty="0" smtClean="0"/>
              <a:t>참조한다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12565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00" y="2348880"/>
            <a:ext cx="5847620" cy="353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형태에 따른 </a:t>
            </a:r>
            <a:r>
              <a:rPr lang="ko-KR" altLang="en-US" dirty="0" smtClean="0"/>
              <a:t>자료구조 </a:t>
            </a:r>
            <a:r>
              <a:rPr lang="en-US" altLang="ko-KR" dirty="0" smtClean="0"/>
              <a:t>: </a:t>
            </a:r>
            <a:r>
              <a:rPr lang="ko-KR" altLang="en-US" dirty="0"/>
              <a:t>트리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트리</a:t>
            </a:r>
            <a:r>
              <a:rPr lang="en-US" altLang="ko-KR" sz="1200" b="0" dirty="0" smtClean="0"/>
              <a:t>(Tree)</a:t>
            </a:r>
            <a:r>
              <a:rPr lang="ko-KR" altLang="en-US" sz="1200" b="0" dirty="0" smtClean="0"/>
              <a:t>는 </a:t>
            </a:r>
            <a:r>
              <a:rPr lang="ko-KR" altLang="en-US" sz="1200" b="0" dirty="0"/>
              <a:t>루트에서 시작된 각 </a:t>
            </a:r>
            <a:r>
              <a:rPr lang="ko-KR" altLang="en-US" sz="1200" b="0" dirty="0" err="1"/>
              <a:t>노드를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꼭짓점</a:t>
            </a:r>
            <a:r>
              <a:rPr lang="ko-KR" altLang="en-US" sz="1200" b="0" dirty="0"/>
              <a:t> 형태로 구성한 구조로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이어서 다룰 그래프의 일종</a:t>
            </a:r>
          </a:p>
          <a:p>
            <a:pPr marL="0" indent="0">
              <a:buNone/>
            </a:pPr>
            <a:endParaRPr lang="en-US" altLang="ko-KR" sz="1200" b="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1104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6066667" cy="38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형태에 따른 </a:t>
            </a:r>
            <a:r>
              <a:rPr lang="ko-KR" altLang="en-US" dirty="0" smtClean="0"/>
              <a:t>자료구조 </a:t>
            </a:r>
            <a:r>
              <a:rPr lang="en-US" altLang="ko-KR" dirty="0" smtClean="0"/>
              <a:t>: </a:t>
            </a:r>
            <a:r>
              <a:rPr lang="ko-KR" altLang="en-US" dirty="0"/>
              <a:t>그래프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그래프</a:t>
            </a:r>
            <a:r>
              <a:rPr lang="en-US" altLang="ko-KR" sz="1200" b="0" dirty="0" smtClean="0"/>
              <a:t>(Graph)</a:t>
            </a:r>
            <a:r>
              <a:rPr lang="ko-KR" altLang="en-US" sz="1200" b="0" dirty="0" smtClean="0"/>
              <a:t>는 연결된 객체 간의 관계를 표현할 수 있는 자료구조</a:t>
            </a: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그래프의 핵심은 탐색으로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주어진 </a:t>
            </a:r>
            <a:r>
              <a:rPr lang="ko-KR" altLang="en-US" sz="1200" b="0" dirty="0" err="1"/>
              <a:t>노드</a:t>
            </a:r>
            <a:r>
              <a:rPr lang="ko-KR" altLang="en-US" sz="1200" b="0" dirty="0"/>
              <a:t> 간의 최소 경로나 최적 경로를 구하는 데 필요한 </a:t>
            </a:r>
            <a:r>
              <a:rPr lang="ko-KR" altLang="en-US" sz="1200" b="0" dirty="0" smtClean="0"/>
              <a:t>알고리즘을 </a:t>
            </a:r>
            <a:r>
              <a:rPr lang="ko-KR" altLang="en-US" sz="1200" b="0" dirty="0"/>
              <a:t>구현할 때 사용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17307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6447620" cy="24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컬렉션 프레임워크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컬렉션 프레임워크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컬렉션 프레임워크는 자료구조와 관련된 클래스를 일관된 체계에 맞춰 개발할 수 </a:t>
            </a:r>
            <a:r>
              <a:rPr lang="ko-KR" altLang="en-US" sz="1200" b="0" dirty="0" smtClean="0"/>
              <a:t>있도록 </a:t>
            </a:r>
            <a:r>
              <a:rPr lang="ko-KR" altLang="en-US" sz="1200" b="0" dirty="0"/>
              <a:t>만든 큰 틀이다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530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51" y="1095152"/>
            <a:ext cx="4766613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컬렉션 프레임워크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컬렉션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30558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컬렉션 프레임워크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컬렉션 프레임워크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자바에서 </a:t>
            </a:r>
            <a:r>
              <a:rPr lang="ko-KR" altLang="en-US" sz="1200" dirty="0">
                <a:solidFill>
                  <a:srgbClr val="00A4E6"/>
                </a:solidFill>
              </a:rPr>
              <a:t>컬렉션 프레임워크를 만든 </a:t>
            </a:r>
            <a:r>
              <a:rPr lang="ko-KR" altLang="en-US" sz="1200" dirty="0" smtClean="0">
                <a:solidFill>
                  <a:srgbClr val="00A4E6"/>
                </a:solidFill>
              </a:rPr>
              <a:t>목적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en-US" altLang="ko-KR" sz="1200" dirty="0">
              <a:solidFill>
                <a:srgbClr val="00A4E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프로그래머가 </a:t>
            </a:r>
            <a:r>
              <a:rPr lang="ko-KR" altLang="en-US" sz="1200" b="0" dirty="0"/>
              <a:t>자료구조를 사용하는 복잡한 알고리즘 등을 구현하는 데 들이는 시간과 노력을 줄여 준다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고성능의 </a:t>
            </a:r>
            <a:r>
              <a:rPr lang="ko-KR" altLang="en-US" sz="1200" b="0" dirty="0"/>
              <a:t>자료구조를 제공하여 프로그램의 성능을 향상시킬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개별적인 알고리즘 구현은 편차가 크고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오류가 </a:t>
            </a:r>
            <a:r>
              <a:rPr lang="ko-KR" altLang="en-US" sz="1200" b="0" dirty="0"/>
              <a:t>발생할 수 있으며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호환되지 않는 문제가 발생할 수 있다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다양하게 </a:t>
            </a:r>
            <a:r>
              <a:rPr lang="ko-KR" altLang="en-US" sz="1200" b="0" dirty="0"/>
              <a:t>구현된 자료구조 </a:t>
            </a:r>
            <a:r>
              <a:rPr lang="en-US" altLang="ko-KR" sz="1200" b="0" dirty="0"/>
              <a:t>API</a:t>
            </a:r>
            <a:r>
              <a:rPr lang="ko-KR" altLang="en-US" sz="1200" b="0" dirty="0"/>
              <a:t>를 배우는 데 필요한 노력을 줄여 준다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표준화된 </a:t>
            </a:r>
            <a:r>
              <a:rPr lang="ko-KR" altLang="en-US" sz="1200" b="0" dirty="0"/>
              <a:t>컬렉션 인터페이스 구조를 제공하여 소프트웨어의 재사용을 촉진시킨다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77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컬렉션 프레임워크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컬렉션 프레임워크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>
                <a:solidFill>
                  <a:srgbClr val="00A4E6"/>
                </a:solidFill>
              </a:rPr>
              <a:t>자바 컬렉션 프레임워크의 핵심 인터페이스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00A4E6"/>
              </a:solidFill>
            </a:endParaRPr>
          </a:p>
          <a:p>
            <a:pPr marL="0" indent="0">
              <a:buNone/>
            </a:pPr>
            <a:r>
              <a:rPr lang="en-US" altLang="ko-KR" sz="1200" b="0" dirty="0"/>
              <a:t>▶ </a:t>
            </a:r>
            <a:r>
              <a:rPr lang="en-US" altLang="ko-KR" sz="1200" b="0" dirty="0" smtClean="0"/>
              <a:t>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List</a:t>
            </a:r>
            <a:r>
              <a:rPr lang="ko-KR" altLang="en-US" sz="1200" b="0" dirty="0"/>
              <a:t>는 순차적으로 접근 가능한 자료구조를 구현하는 데 사용하는 </a:t>
            </a:r>
            <a:r>
              <a:rPr lang="ko-KR" altLang="en-US" sz="1200" b="0" dirty="0" smtClean="0"/>
              <a:t>인터페이스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연결 리스트의 </a:t>
            </a:r>
            <a:r>
              <a:rPr lang="ko-KR" altLang="en-US" sz="1200" b="0" dirty="0" smtClean="0"/>
              <a:t>구조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b="0" dirty="0"/>
              <a:t>▶ </a:t>
            </a:r>
            <a:r>
              <a:rPr lang="en-US" altLang="ko-KR" sz="1200" b="0" dirty="0" smtClean="0"/>
              <a:t>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Set</a:t>
            </a:r>
            <a:r>
              <a:rPr lang="ko-KR" altLang="en-US" sz="1200" b="0" dirty="0"/>
              <a:t>은 중복되지 않는 자료를 </a:t>
            </a:r>
            <a:r>
              <a:rPr lang="en-US" altLang="ko-KR" sz="1200" b="0" dirty="0"/>
              <a:t>(Key, Value) </a:t>
            </a:r>
            <a:r>
              <a:rPr lang="ko-KR" altLang="en-US" sz="1200" b="0" dirty="0"/>
              <a:t>쌍으로 저장 및 검색할 수 있는 자료구조를 </a:t>
            </a:r>
            <a:r>
              <a:rPr lang="ko-KR" altLang="en-US" sz="1200" b="0" dirty="0" smtClean="0"/>
              <a:t>제공하는 인터페이스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해시 테이블의 </a:t>
            </a:r>
            <a:r>
              <a:rPr lang="ko-KR" altLang="en-US" sz="1200" b="0" dirty="0" smtClean="0"/>
              <a:t>구조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b="0" dirty="0" smtClean="0"/>
              <a:t>▶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Map</a:t>
            </a:r>
            <a:r>
              <a:rPr lang="ko-KR" altLang="en-US" sz="1200" b="0" dirty="0"/>
              <a:t>은 </a:t>
            </a:r>
            <a:r>
              <a:rPr lang="en-US" altLang="ko-KR" sz="1200" b="0" dirty="0"/>
              <a:t>Collection </a:t>
            </a:r>
            <a:r>
              <a:rPr lang="ko-KR" altLang="en-US" sz="1200" b="0" dirty="0"/>
              <a:t>인터페이스를 구현하지는 않지만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컬렉션 프레임워크의 주요 인터페이스이다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기본적으로 </a:t>
            </a:r>
            <a:r>
              <a:rPr lang="en-US" altLang="ko-KR" sz="1200" b="0" dirty="0"/>
              <a:t>Set</a:t>
            </a:r>
            <a:r>
              <a:rPr lang="ko-KR" altLang="en-US" sz="1200" b="0" dirty="0"/>
              <a:t>과 같이 자료를 </a:t>
            </a:r>
            <a:r>
              <a:rPr lang="en-US" altLang="ko-KR" sz="1200" b="0" dirty="0"/>
              <a:t>(Key, Value) </a:t>
            </a:r>
            <a:r>
              <a:rPr lang="ko-KR" altLang="en-US" sz="1200" b="0" dirty="0"/>
              <a:t>쌍으로 저장 및 검색할 수 있다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271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6832"/>
            <a:ext cx="82296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컬렉션 프레임워크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컬렉션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60869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6701606"/>
            <a:ext cx="81629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7201619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 smtClean="0"/>
              <a:t>ArrayList</a:t>
            </a:r>
            <a:r>
              <a:rPr lang="ko-KR" altLang="en-US" sz="1200" b="0" dirty="0" smtClean="0"/>
              <a:t>는 배열과 유사하며</a:t>
            </a:r>
            <a:r>
              <a:rPr lang="en-US" altLang="ko-KR" sz="1200" b="0" dirty="0" smtClean="0"/>
              <a:t>, List </a:t>
            </a:r>
            <a:r>
              <a:rPr lang="ko-KR" altLang="en-US" sz="1200" b="0" dirty="0" smtClean="0"/>
              <a:t>인터페이스를 구현한 것이다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기본적으로 각 데이터에 순차적으로 접근 가능한 연속된 자료구조이다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en-US" altLang="ko-KR" sz="1200" dirty="0" err="1" smtClean="0">
                <a:solidFill>
                  <a:srgbClr val="00A4E6"/>
                </a:solidFill>
              </a:rPr>
              <a:t>ArrayList</a:t>
            </a:r>
            <a:r>
              <a:rPr lang="ko-KR" altLang="en-US" sz="1200" dirty="0" smtClean="0">
                <a:solidFill>
                  <a:srgbClr val="00A4E6"/>
                </a:solidFill>
              </a:rPr>
              <a:t>의 특징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초기화할 때 크기를 지정할 필요가 없다</a:t>
            </a:r>
            <a:r>
              <a:rPr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레퍼런스</a:t>
            </a:r>
            <a:r>
              <a:rPr lang="ko-KR" altLang="en-US" sz="1200" b="0" dirty="0" smtClean="0"/>
              <a:t> 타입만 원소로 저장할 수 있다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데이터 중복이 가능하며</a:t>
            </a:r>
            <a:r>
              <a:rPr lang="en-US" altLang="ko-KR" sz="1200" b="0" dirty="0" smtClean="0"/>
              <a:t>, null</a:t>
            </a:r>
            <a:r>
              <a:rPr lang="ko-KR" altLang="en-US" sz="1200" b="0" dirty="0" smtClean="0"/>
              <a:t>값을 허용한다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자료를 대량으로 추가하거나 삭제하면 내부 처리 작업이 늘어나 성능이 떨어질 수 있다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en-US" altLang="ko-KR" sz="1200" dirty="0" err="1" smtClean="0">
                <a:solidFill>
                  <a:srgbClr val="00A4E6"/>
                </a:solidFill>
              </a:rPr>
              <a:t>ArrayList</a:t>
            </a:r>
            <a:r>
              <a:rPr lang="ko-KR" altLang="en-US" sz="1200" dirty="0" smtClean="0">
                <a:solidFill>
                  <a:srgbClr val="00A4E6"/>
                </a:solidFill>
              </a:rPr>
              <a:t>를 활용한 예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쇼핑몰 프로그램에서 상품 정보를 화면에 출력하려고 </a:t>
            </a:r>
            <a:r>
              <a:rPr lang="en-US" altLang="ko-KR" sz="1200" b="0" dirty="0"/>
              <a:t>DB</a:t>
            </a:r>
            <a:r>
              <a:rPr lang="ko-KR" altLang="en-US" sz="1200" b="0" dirty="0"/>
              <a:t>에서 가져온 데이터를 </a:t>
            </a:r>
            <a:r>
              <a:rPr lang="en-US" altLang="ko-KR" sz="1200" b="0" dirty="0" err="1"/>
              <a:t>ArrayList</a:t>
            </a:r>
            <a:r>
              <a:rPr lang="ko-KR" altLang="en-US" sz="1200" b="0" dirty="0"/>
              <a:t>에 넣어 처리한다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POS </a:t>
            </a:r>
            <a:r>
              <a:rPr lang="ko-KR" altLang="en-US" sz="1200" b="0" dirty="0"/>
              <a:t>프로그램에서 구매 물품을 입력할 때 구매 목록을 임시로 저장하여 결제 금액을 계산하고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영수증을 </a:t>
            </a:r>
            <a:r>
              <a:rPr lang="ko-KR" altLang="en-US" sz="1200" b="0" dirty="0" smtClean="0"/>
              <a:t>출력하거나 </a:t>
            </a:r>
            <a:r>
              <a:rPr lang="ko-KR" altLang="en-US" sz="1200" b="0" dirty="0"/>
              <a:t>저장하는 용도로 </a:t>
            </a:r>
            <a:r>
              <a:rPr lang="en-US" altLang="ko-KR" sz="1200" b="0" dirty="0" err="1"/>
              <a:t>ArrayList</a:t>
            </a:r>
            <a:r>
              <a:rPr lang="ko-KR" altLang="en-US" sz="1200" b="0" dirty="0"/>
              <a:t>를 사용한다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게임에서 </a:t>
            </a:r>
            <a:r>
              <a:rPr lang="ko-KR" altLang="en-US" sz="1200" b="0" dirty="0"/>
              <a:t>게임 아이템을 보관하는 용도로 사용한다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아이템을 빠르게 선택하는 단축키</a:t>
            </a:r>
            <a:r>
              <a:rPr lang="en-US" altLang="ko-KR" sz="1200" b="0" dirty="0"/>
              <a:t>(1, 2, 3, 4 </a:t>
            </a:r>
            <a:r>
              <a:rPr lang="ko-KR" altLang="en-US" sz="1200" b="0" dirty="0"/>
              <a:t>등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를 구현할 때 </a:t>
            </a:r>
            <a:r>
              <a:rPr lang="ko-KR" altLang="en-US" sz="1200" b="0" dirty="0" smtClean="0"/>
              <a:t>키와 </a:t>
            </a:r>
            <a:r>
              <a:rPr lang="en-US" altLang="ko-KR" sz="1200" b="0" dirty="0" err="1"/>
              <a:t>ArrayList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인덱스를 연결할 수 있다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61173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068960"/>
            <a:ext cx="81629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301208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/>
              <a:t>사용법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ArrayList</a:t>
            </a:r>
            <a:r>
              <a:rPr lang="ko-KR" altLang="en-US" sz="1200" b="0" dirty="0"/>
              <a:t>는 객체를 생성하고 </a:t>
            </a:r>
            <a:r>
              <a:rPr lang="en-US" altLang="ko-KR" sz="1200" b="0" dirty="0"/>
              <a:t>add( ) </a:t>
            </a:r>
            <a:r>
              <a:rPr lang="ko-KR" altLang="en-US" sz="1200" b="0" dirty="0" err="1"/>
              <a:t>메서드로</a:t>
            </a:r>
            <a:r>
              <a:rPr lang="ko-KR" altLang="en-US" sz="1200" b="0" dirty="0"/>
              <a:t> 원하는 데이터를 추가할 수 있다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get</a:t>
            </a:r>
            <a:r>
              <a:rPr lang="en-US" altLang="ko-KR" sz="1200" b="0" dirty="0"/>
              <a:t>( ) </a:t>
            </a:r>
            <a:r>
              <a:rPr lang="ko-KR" altLang="en-US" sz="1200" b="0" dirty="0" err="1" smtClean="0"/>
              <a:t>메서드를</a:t>
            </a:r>
            <a:r>
              <a:rPr lang="ko-KR" altLang="en-US" sz="1200" b="0" dirty="0" smtClean="0"/>
              <a:t> 사용하여 </a:t>
            </a:r>
            <a:r>
              <a:rPr lang="ko-KR" altLang="en-US" sz="1200" b="0" dirty="0"/>
              <a:t>데이터를 가져오거나 </a:t>
            </a:r>
            <a:r>
              <a:rPr lang="en-US" altLang="ko-KR" sz="1200" b="0" dirty="0"/>
              <a:t>Iterator</a:t>
            </a:r>
            <a:r>
              <a:rPr lang="ko-KR" altLang="en-US" sz="1200" b="0" dirty="0"/>
              <a:t>를 사용하여 다음에 위치한 데이터를 가져오기도 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en-US" altLang="ko-KR" sz="1200" dirty="0" err="1">
                <a:solidFill>
                  <a:srgbClr val="00A4E6"/>
                </a:solidFill>
              </a:rPr>
              <a:t>ArrayList</a:t>
            </a:r>
            <a:r>
              <a:rPr lang="ko-KR" altLang="en-US" sz="1200" dirty="0">
                <a:solidFill>
                  <a:srgbClr val="00A4E6"/>
                </a:solidFill>
              </a:rPr>
              <a:t>에 데이터를 추가하는 </a:t>
            </a:r>
            <a:r>
              <a:rPr lang="ko-KR" altLang="en-US" sz="1200" dirty="0" smtClean="0">
                <a:solidFill>
                  <a:srgbClr val="00A4E6"/>
                </a:solidFill>
              </a:rPr>
              <a:t>예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00A4E6"/>
              </a:solidFill>
            </a:endParaRPr>
          </a:p>
          <a:p>
            <a:pPr marL="0" indent="0">
              <a:buNone/>
            </a:pPr>
            <a:endParaRPr lang="en-US" altLang="ko-KR" sz="1200" dirty="0" smtClean="0">
              <a:solidFill>
                <a:srgbClr val="00A4E6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00A4E6"/>
              </a:solidFill>
            </a:endParaRPr>
          </a:p>
          <a:p>
            <a:pPr marL="0" indent="0">
              <a:buNone/>
            </a:pPr>
            <a:endParaRPr lang="en-US" altLang="ko-KR" sz="1200" dirty="0" smtClean="0">
              <a:solidFill>
                <a:srgbClr val="00A4E6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00A4E6"/>
              </a:solidFill>
            </a:endParaRPr>
          </a:p>
          <a:p>
            <a:pPr marL="0" indent="0">
              <a:buNone/>
            </a:pPr>
            <a:endParaRPr lang="en-US" altLang="ko-KR" sz="1200" dirty="0" smtClean="0">
              <a:solidFill>
                <a:srgbClr val="00A4E6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00A4E6"/>
              </a:solidFill>
            </a:endParaRPr>
          </a:p>
          <a:p>
            <a:pPr marL="0" indent="0">
              <a:buNone/>
            </a:pPr>
            <a:r>
              <a:rPr lang="ko-KR" altLang="en-US" sz="1200" b="0" dirty="0"/>
              <a:t>인덱스와 </a:t>
            </a:r>
            <a:r>
              <a:rPr lang="en-US" altLang="ko-KR" sz="1200" b="0" dirty="0"/>
              <a:t>get(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사용하여 </a:t>
            </a:r>
            <a:r>
              <a:rPr lang="ko-KR" altLang="en-US" sz="1200" b="0" dirty="0" smtClean="0"/>
              <a:t>가져올 수 있다</a:t>
            </a:r>
            <a:r>
              <a:rPr lang="en-US" altLang="ko-KR" sz="1200" b="0" dirty="0" smtClean="0"/>
              <a:t>.</a:t>
            </a:r>
            <a:endParaRPr lang="en-US" altLang="ko-KR" sz="1200" dirty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9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4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852936"/>
            <a:ext cx="81629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157192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/>
              <a:t>사용법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ArrayList</a:t>
            </a:r>
            <a:r>
              <a:rPr lang="ko-KR" altLang="en-US" sz="1200" b="0" dirty="0"/>
              <a:t>와 같은 컬렉션 타입의 </a:t>
            </a:r>
            <a:r>
              <a:rPr lang="ko-KR" altLang="en-US" sz="1200" b="0" dirty="0" err="1"/>
              <a:t>자료형을</a:t>
            </a:r>
            <a:r>
              <a:rPr lang="ko-KR" altLang="en-US" sz="1200" b="0" dirty="0"/>
              <a:t> 사용할 때는 </a:t>
            </a:r>
            <a:r>
              <a:rPr lang="ko-KR" altLang="en-US" sz="1200" b="0" dirty="0" err="1"/>
              <a:t>제네릭</a:t>
            </a:r>
            <a:r>
              <a:rPr lang="en-US" altLang="ko-KR" sz="1200" b="0" dirty="0"/>
              <a:t>Generics</a:t>
            </a:r>
            <a:r>
              <a:rPr lang="ko-KR" altLang="en-US" sz="1200" b="0" dirty="0"/>
              <a:t>을 이용하여 </a:t>
            </a:r>
            <a:r>
              <a:rPr lang="ko-KR" altLang="en-US" sz="1200" b="0" dirty="0" smtClean="0"/>
              <a:t>원소의 </a:t>
            </a:r>
            <a:r>
              <a:rPr lang="ko-KR" altLang="en-US" sz="1200" b="0" dirty="0" err="1" smtClean="0"/>
              <a:t>자료형을</a:t>
            </a:r>
            <a:r>
              <a:rPr lang="ko-KR" altLang="en-US" sz="1200" b="0" dirty="0" smtClean="0"/>
              <a:t> 명시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제네릭은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고정되지 않은 </a:t>
            </a:r>
            <a:r>
              <a:rPr lang="ko-KR" altLang="en-US" sz="1200" b="0" dirty="0" err="1"/>
              <a:t>데이터형을</a:t>
            </a:r>
            <a:r>
              <a:rPr lang="ko-KR" altLang="en-US" sz="1200" b="0" dirty="0"/>
              <a:t> 프로그램 언어에서 </a:t>
            </a:r>
            <a:r>
              <a:rPr lang="ko-KR" altLang="en-US" sz="1200" b="0" dirty="0" smtClean="0"/>
              <a:t>지원하려고 만든 </a:t>
            </a:r>
            <a:r>
              <a:rPr lang="ko-KR" altLang="en-US" sz="1200" b="0" dirty="0"/>
              <a:t>개념으로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객체 선언을 할 때 클래스 이름 뒤에 </a:t>
            </a:r>
            <a:r>
              <a:rPr lang="en-US" altLang="ko-KR" sz="1200" b="0" dirty="0"/>
              <a:t>&lt;</a:t>
            </a:r>
            <a:r>
              <a:rPr lang="ko-KR" altLang="en-US" sz="1200" b="0" dirty="0" err="1"/>
              <a:t>제네릭</a:t>
            </a:r>
            <a:r>
              <a:rPr lang="ko-KR" altLang="en-US" sz="1200" b="0" dirty="0"/>
              <a:t> 타입</a:t>
            </a:r>
            <a:r>
              <a:rPr lang="en-US" altLang="ko-KR" sz="1200" b="0" dirty="0"/>
              <a:t>&gt; </a:t>
            </a:r>
            <a:r>
              <a:rPr lang="ko-KR" altLang="en-US" sz="1200" b="0" dirty="0"/>
              <a:t>형태로 </a:t>
            </a:r>
            <a:r>
              <a:rPr lang="ko-KR" altLang="en-US" sz="1200" b="0" dirty="0" smtClean="0"/>
              <a:t>사용</a:t>
            </a:r>
            <a:endParaRPr lang="en-US" altLang="ko-KR" sz="1200" dirty="0">
              <a:solidFill>
                <a:srgbClr val="00A4E6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4215011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0" dirty="0" smtClean="0"/>
              <a:t>→ </a:t>
            </a:r>
            <a:r>
              <a:rPr lang="ko-KR" altLang="en-US" sz="1200" b="0" dirty="0" err="1" smtClean="0"/>
              <a:t>제네릭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타입을 </a:t>
            </a:r>
            <a:r>
              <a:rPr lang="en-US" altLang="ko-KR" sz="1200" b="0" dirty="0"/>
              <a:t>String</a:t>
            </a:r>
            <a:r>
              <a:rPr lang="ko-KR" altLang="en-US" sz="1200" b="0" dirty="0" smtClean="0"/>
              <a:t>으로 </a:t>
            </a:r>
            <a:r>
              <a:rPr lang="ko-KR" altLang="en-US" sz="1200" b="0" dirty="0"/>
              <a:t>지정하여 정수형 데이터는 저장할 수 없기 때문이다</a:t>
            </a:r>
            <a:r>
              <a:rPr lang="en-US" altLang="ko-KR" sz="1200" b="0" dirty="0"/>
              <a:t>. 10</a:t>
            </a:r>
            <a:r>
              <a:rPr lang="ko-KR" altLang="en-US" sz="1200" b="0" dirty="0"/>
              <a:t>을 출력하려면 ‘</a:t>
            </a:r>
            <a:r>
              <a:rPr lang="en-US" altLang="ko-KR" sz="1200" b="0" dirty="0"/>
              <a:t>10’</a:t>
            </a:r>
            <a:r>
              <a:rPr lang="ko-KR" altLang="en-US" sz="1200" b="0" dirty="0"/>
              <a:t>과 같이 문자열 </a:t>
            </a:r>
            <a:r>
              <a:rPr lang="ko-KR" altLang="en-US" sz="1200" b="0" dirty="0" smtClean="0"/>
              <a:t>형태로 </a:t>
            </a:r>
            <a:r>
              <a:rPr lang="ko-KR" altLang="en-US" sz="1200" b="0" dirty="0"/>
              <a:t>전달해야 한다</a:t>
            </a:r>
            <a:r>
              <a:rPr lang="en-US" altLang="ko-KR" sz="1200" b="0" dirty="0"/>
              <a:t>.</a:t>
            </a:r>
            <a:endParaRPr lang="en-US" altLang="ko-KR" sz="1200" dirty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93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760"/>
            <a:ext cx="82200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1165"/>
            <a:ext cx="82296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754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Generic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arabiannight.tistory.com/63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162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Generic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kimddochi.tistory.com/6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658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6608415"/>
            <a:ext cx="81724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97"/>
          <a:stretch/>
        </p:blipFill>
        <p:spPr bwMode="auto">
          <a:xfrm>
            <a:off x="485775" y="1268760"/>
            <a:ext cx="8172450" cy="544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975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547491"/>
            <a:ext cx="81724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26"/>
          <a:stretch/>
        </p:blipFill>
        <p:spPr bwMode="auto">
          <a:xfrm>
            <a:off x="485775" y="1412776"/>
            <a:ext cx="81724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575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5452110" cy="239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9-1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기본 프로그램 만들기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r>
              <a:rPr lang="ko-KR" altLang="en-US" sz="1200" dirty="0"/>
              <a:t>최초 실행하면 오류 </a:t>
            </a:r>
            <a:r>
              <a:rPr lang="ko-KR" altLang="en-US" sz="1200" dirty="0" smtClean="0"/>
              <a:t>발생</a:t>
            </a:r>
            <a:endParaRPr lang="en-US" altLang="ko-KR" sz="1200" dirty="0" smtClean="0"/>
          </a:p>
          <a:p>
            <a:r>
              <a:rPr lang="en-US" altLang="ko-KR" sz="1200" dirty="0"/>
              <a:t>16</a:t>
            </a:r>
            <a:r>
              <a:rPr lang="ko-KR" altLang="en-US" sz="1200" dirty="0"/>
              <a:t>행을 주석 처리했을 때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7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5452110" cy="198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9-1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기본 프로그램 만들기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r>
              <a:rPr lang="en-US" altLang="ko-KR" sz="1200" dirty="0"/>
              <a:t>12</a:t>
            </a:r>
            <a:r>
              <a:rPr lang="ko-KR" altLang="en-US" sz="1200" dirty="0"/>
              <a:t>행과 </a:t>
            </a:r>
            <a:r>
              <a:rPr lang="en-US" altLang="ko-KR" sz="1200" dirty="0"/>
              <a:t>16</a:t>
            </a:r>
            <a:r>
              <a:rPr lang="ko-KR" altLang="en-US" sz="1200" dirty="0"/>
              <a:t>행을 주석 처리했을 때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62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HashMap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HashMap</a:t>
            </a:r>
            <a:r>
              <a:rPr lang="ko-KR" altLang="en-US" sz="1200" b="0" dirty="0"/>
              <a:t>은 기본적으로 </a:t>
            </a:r>
            <a:r>
              <a:rPr lang="en-US" altLang="ko-KR" sz="1200" b="0" dirty="0"/>
              <a:t>(Key, Value) </a:t>
            </a:r>
            <a:r>
              <a:rPr lang="ko-KR" altLang="en-US" sz="1200" b="0" dirty="0"/>
              <a:t>쌍으로 데이터를 관리하는 자료구조를 제공한다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ArrayList</a:t>
            </a:r>
            <a:r>
              <a:rPr lang="ko-KR" altLang="en-US" sz="1200" b="0" dirty="0"/>
              <a:t>와 같은 순차적 접근이나 특정 인덱스를 이용한 접근 방법은 전체 데이터를 차례로 </a:t>
            </a:r>
            <a:r>
              <a:rPr lang="ko-KR" altLang="en-US" sz="1200" b="0" dirty="0" smtClean="0"/>
              <a:t>처리하는 </a:t>
            </a:r>
            <a:r>
              <a:rPr lang="ko-KR" altLang="en-US" sz="1200" b="0" dirty="0"/>
              <a:t>데 </a:t>
            </a:r>
            <a:r>
              <a:rPr lang="ko-KR" altLang="en-US" sz="1200" b="0" dirty="0" smtClean="0"/>
              <a:t>유리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dirty="0">
                <a:solidFill>
                  <a:srgbClr val="00A4E6"/>
                </a:solidFill>
              </a:rPr>
              <a:t>[</a:t>
            </a:r>
            <a:r>
              <a:rPr lang="en-US" altLang="ko-KR" sz="1200" dirty="0" err="1" smtClean="0">
                <a:solidFill>
                  <a:srgbClr val="00A4E6"/>
                </a:solidFill>
              </a:rPr>
              <a:t>HashMap</a:t>
            </a:r>
            <a:r>
              <a:rPr lang="ko-KR" altLang="en-US" sz="1200" dirty="0" smtClean="0">
                <a:solidFill>
                  <a:srgbClr val="00A4E6"/>
                </a:solidFill>
              </a:rPr>
              <a:t>를 활용한 예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데이터베이스의 </a:t>
            </a:r>
            <a:r>
              <a:rPr lang="ko-KR" altLang="en-US" sz="1200" b="0" dirty="0"/>
              <a:t>데이터를 메모리에 적재해서 반복되는 검색이나 데이터를 분석할 때 성능을 향상시키려는 </a:t>
            </a:r>
            <a:r>
              <a:rPr lang="ko-KR" altLang="en-US" sz="1200" b="0" dirty="0" smtClean="0"/>
              <a:t>목적으로 </a:t>
            </a:r>
            <a:r>
              <a:rPr lang="ko-KR" altLang="en-US" sz="1200" b="0" dirty="0"/>
              <a:t>활용한다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채팅 </a:t>
            </a:r>
            <a:r>
              <a:rPr lang="ko-KR" altLang="en-US" sz="1200" b="0" dirty="0"/>
              <a:t>서버 프로그램에서 접속한 </a:t>
            </a:r>
            <a:r>
              <a:rPr lang="ko-KR" altLang="en-US" sz="1200" b="0" dirty="0" err="1"/>
              <a:t>아이디별로</a:t>
            </a:r>
            <a:r>
              <a:rPr lang="ko-KR" altLang="en-US" sz="1200" b="0" dirty="0"/>
              <a:t> 주고받은 메시지를 저장하는 용도로 활용한다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게임에서 </a:t>
            </a:r>
            <a:r>
              <a:rPr lang="ko-KR" altLang="en-US" sz="1200" b="0" dirty="0"/>
              <a:t>게임 아이템을 특정 그룹으로 묶어 보관할 때 사용한다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아이템을 선택하려고 그룹 이름</a:t>
            </a:r>
            <a:r>
              <a:rPr lang="en-US" altLang="ko-KR" sz="1200" b="0" dirty="0"/>
              <a:t>(</a:t>
            </a:r>
            <a:r>
              <a:rPr lang="en-US" altLang="ko-KR" sz="1200" b="0" dirty="0" smtClean="0"/>
              <a:t>itembox1, itembox2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utilityItem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등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을 사용할 때 </a:t>
            </a:r>
            <a:r>
              <a:rPr lang="en-US" altLang="ko-KR" sz="1200" b="0" dirty="0" err="1"/>
              <a:t>HashMap</a:t>
            </a:r>
            <a:r>
              <a:rPr lang="ko-KR" altLang="en-US" sz="1200" b="0" dirty="0"/>
              <a:t>의 </a:t>
            </a:r>
            <a:r>
              <a:rPr lang="ko-KR" altLang="en-US" sz="1200" b="0" dirty="0" err="1"/>
              <a:t>키값을</a:t>
            </a:r>
            <a:r>
              <a:rPr lang="ko-KR" altLang="en-US" sz="1200" b="0" dirty="0"/>
              <a:t> 사용하여 선택이 가능하다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219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492896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17032"/>
            <a:ext cx="8162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943896"/>
            <a:ext cx="81629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 </a:t>
            </a:r>
            <a:r>
              <a:rPr lang="ko-KR" altLang="en-US" dirty="0"/>
              <a:t>사용법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HashMap</a:t>
            </a:r>
            <a:r>
              <a:rPr lang="ko-KR" altLang="en-US" sz="1200" b="0" dirty="0"/>
              <a:t>은 객체를 생성하고 </a:t>
            </a:r>
            <a:r>
              <a:rPr lang="en-US" altLang="ko-KR" sz="1200" b="0" dirty="0"/>
              <a:t>put( ) </a:t>
            </a:r>
            <a:r>
              <a:rPr lang="ko-KR" altLang="en-US" sz="1200" b="0" dirty="0" err="1"/>
              <a:t>메서드로</a:t>
            </a:r>
            <a:r>
              <a:rPr lang="ko-KR" altLang="en-US" sz="1200" b="0" dirty="0"/>
              <a:t> 원하는 데이터를 추가할 수 있다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데이터를 가져오는데 </a:t>
            </a:r>
            <a:r>
              <a:rPr lang="en-US" altLang="ko-KR" sz="1200" b="0" dirty="0"/>
              <a:t>get(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사용할 수 있다</a:t>
            </a:r>
            <a:endParaRPr lang="en-US" altLang="ko-KR" sz="1200" b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441304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전체 데이터를 출력해야 한다면 </a:t>
            </a:r>
            <a:r>
              <a:rPr lang="en-US" altLang="ko-KR" sz="1200" b="0" dirty="0"/>
              <a:t>values(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사용하여 </a:t>
            </a:r>
            <a:r>
              <a:rPr lang="ko-KR" altLang="en-US" sz="1200" b="0" dirty="0" smtClean="0"/>
              <a:t>키를 제외한 </a:t>
            </a:r>
            <a:r>
              <a:rPr lang="ko-KR" altLang="en-US" sz="1200" b="0" dirty="0"/>
              <a:t>데이터의 컬렉션 객체를 추출하여 </a:t>
            </a:r>
            <a:r>
              <a:rPr lang="ko-KR" altLang="en-US" sz="1200" b="0" dirty="0" smtClean="0"/>
              <a:t>처리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2862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52" y="3920956"/>
            <a:ext cx="2761905" cy="13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 </a:t>
            </a:r>
            <a:r>
              <a:rPr lang="ko-KR" altLang="en-US" dirty="0"/>
              <a:t>사용법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239044"/>
            <a:ext cx="81819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339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45"/>
          <a:stretch/>
        </p:blipFill>
        <p:spPr bwMode="auto">
          <a:xfrm>
            <a:off x="485775" y="2963045"/>
            <a:ext cx="8172450" cy="346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 </a:t>
            </a:r>
            <a:r>
              <a:rPr lang="ko-KR" altLang="en-US" dirty="0"/>
              <a:t>사용법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68760"/>
            <a:ext cx="8172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313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6057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71" b="1"/>
          <a:stretch/>
        </p:blipFill>
        <p:spPr bwMode="auto">
          <a:xfrm>
            <a:off x="485775" y="1340768"/>
            <a:ext cx="8172450" cy="152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3284984"/>
            <a:ext cx="7848872" cy="79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69977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59" y="3301876"/>
            <a:ext cx="715488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r>
              <a:rPr lang="ko-KR" altLang="en-US" dirty="0"/>
              <a:t>의 실전 응용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예제의 구성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제조사별로 </a:t>
            </a:r>
            <a:r>
              <a:rPr lang="ko-KR" altLang="en-US" sz="1200" b="0" dirty="0"/>
              <a:t>상품 목록을 관리하는 프로그램이다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상품 </a:t>
            </a:r>
            <a:r>
              <a:rPr lang="ko-KR" altLang="en-US" sz="1200" b="0" dirty="0"/>
              <a:t>정보는 편의상 별도의 클래스로 구성하지 않고 문자열로 처리한다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프로그램을 </a:t>
            </a:r>
            <a:r>
              <a:rPr lang="ko-KR" altLang="en-US" sz="1200" b="0" dirty="0"/>
              <a:t>시작하면 </a:t>
            </a:r>
            <a:r>
              <a:rPr lang="ko-KR" altLang="en-US" sz="1200" b="0" dirty="0" err="1"/>
              <a:t>생성자에서</a:t>
            </a:r>
            <a:r>
              <a:rPr lang="ko-KR" altLang="en-US" sz="1200" b="0" dirty="0"/>
              <a:t> 기본 데이터를 </a:t>
            </a:r>
            <a:r>
              <a:rPr lang="en-US" altLang="ko-KR" sz="1200" b="0" dirty="0" err="1"/>
              <a:t>HashMap</a:t>
            </a:r>
            <a:r>
              <a:rPr lang="ko-KR" altLang="en-US" sz="1200" b="0" dirty="0"/>
              <a:t>과 </a:t>
            </a:r>
            <a:r>
              <a:rPr lang="en-US" altLang="ko-KR" sz="1200" b="0" dirty="0" err="1"/>
              <a:t>ArrayList</a:t>
            </a:r>
            <a:r>
              <a:rPr lang="ko-KR" altLang="en-US" sz="1200" b="0" dirty="0"/>
              <a:t>를 사용하여 생성한다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원하는 </a:t>
            </a:r>
            <a:r>
              <a:rPr lang="ko-KR" altLang="en-US" sz="1200" b="0" dirty="0"/>
              <a:t>제조사를 입력하면 해당 회사의 모든 상품을 출력한다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4415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49636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69668"/>
            <a:ext cx="81629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r>
              <a:rPr lang="ko-KR" altLang="en-US" dirty="0"/>
              <a:t>의 실전 응용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51608"/>
            <a:ext cx="8208912" cy="54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0" dirty="0" err="1"/>
              <a:t>HashMap</a:t>
            </a:r>
            <a:r>
              <a:rPr lang="ko-KR" altLang="en-US" sz="1200" b="0" dirty="0"/>
              <a:t>의 </a:t>
            </a:r>
            <a:r>
              <a:rPr lang="en-US" altLang="ko-KR" sz="1200" b="0" dirty="0"/>
              <a:t>put(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사용하여 키와 </a:t>
            </a:r>
            <a:r>
              <a:rPr lang="en-US" altLang="ko-KR" sz="1200" b="0" dirty="0" err="1"/>
              <a:t>ArrayList</a:t>
            </a:r>
            <a:r>
              <a:rPr lang="ko-KR" altLang="en-US" sz="1200" b="0" dirty="0"/>
              <a:t>를 추가</a:t>
            </a:r>
            <a:endParaRPr lang="en-US" altLang="ko-KR" sz="1200" b="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3312220"/>
            <a:ext cx="8208912" cy="54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0" dirty="0"/>
              <a:t>사용자에게서 제조사를 </a:t>
            </a:r>
            <a:r>
              <a:rPr lang="ko-KR" altLang="en-US" sz="1200" b="0" dirty="0" err="1"/>
              <a:t>입력받아</a:t>
            </a:r>
            <a:r>
              <a:rPr lang="ko-KR" altLang="en-US" sz="1200" b="0" dirty="0"/>
              <a:t> 검색하는 </a:t>
            </a:r>
            <a:r>
              <a:rPr lang="ko-KR" altLang="en-US" sz="1200" b="0" dirty="0" smtClean="0"/>
              <a:t>부분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151875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r>
              <a:rPr lang="ko-KR" altLang="en-US" dirty="0"/>
              <a:t>의 실전 응용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68760"/>
            <a:ext cx="81724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825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24744"/>
            <a:ext cx="817245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778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68760"/>
            <a:ext cx="81724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19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057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4458"/>
            <a:ext cx="60579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9-3 </a:t>
            </a:r>
            <a:r>
              <a:rPr lang="en-US" altLang="ko-KR" dirty="0" err="1" smtClean="0"/>
              <a:t>HashMap</a:t>
            </a:r>
            <a:r>
              <a:rPr lang="ko-KR" altLang="en-US" dirty="0"/>
              <a:t>을 이용한 상품 조회 프로그램 만들기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2064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자료구조는 자료를 효율적으로 이용할 수 있도록 컴퓨터에 저장하는 방법을 말한다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71" y="2257262"/>
            <a:ext cx="6908572" cy="289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71" y="5339198"/>
            <a:ext cx="4275556" cy="122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자료구조의 개념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구현 방법에 따른 자료구조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3923810" cy="16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배열은 메모리상에 같은 종류의 </a:t>
            </a:r>
            <a:r>
              <a:rPr lang="ko-KR" altLang="en-US" sz="1200" b="0" dirty="0" smtClean="0"/>
              <a:t>데이터를 </a:t>
            </a:r>
            <a:r>
              <a:rPr lang="ko-KR" altLang="en-US" sz="1200" b="0" dirty="0"/>
              <a:t>연속해서 저장하는 형태이고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인덱스를 사용하여 순차적으로 접근할 수 있다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기본적으로 크기가 </a:t>
            </a:r>
            <a:r>
              <a:rPr lang="ko-KR" altLang="en-US" sz="1200" b="0" dirty="0"/>
              <a:t>고정되어 있고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배열 안의 원소가 동일한 </a:t>
            </a:r>
            <a:r>
              <a:rPr lang="ko-KR" altLang="en-US" sz="1200" b="0" dirty="0" err="1"/>
              <a:t>자료형이어야</a:t>
            </a:r>
            <a:r>
              <a:rPr lang="ko-KR" altLang="en-US" sz="1200" b="0" dirty="0"/>
              <a:t> 한다는 제약이 따른다</a:t>
            </a:r>
            <a:r>
              <a:rPr lang="en-US" altLang="ko-KR" sz="1200" b="0" dirty="0"/>
              <a:t>.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24475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3068960"/>
            <a:ext cx="71056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구현 방법에 따른 자료구조 </a:t>
            </a:r>
            <a:r>
              <a:rPr lang="en-US" altLang="ko-KR" dirty="0" smtClean="0"/>
              <a:t>: </a:t>
            </a:r>
            <a:r>
              <a:rPr lang="ko-KR" altLang="en-US" dirty="0"/>
              <a:t>연결 리스트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연결 리스트는 물리적으로는 연속되지 않지만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논리적으로는 </a:t>
            </a:r>
            <a:r>
              <a:rPr lang="ko-KR" altLang="en-US" sz="1200" b="0" dirty="0"/>
              <a:t>연속된 형태를 유지하는 자료구조를 말한다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각 데이터는 </a:t>
            </a:r>
            <a:r>
              <a:rPr lang="ko-KR" altLang="en-US" sz="1200" b="0" dirty="0" err="1"/>
              <a:t>노드</a:t>
            </a:r>
            <a:r>
              <a:rPr lang="en-US" altLang="ko-KR" sz="1200" b="0" dirty="0"/>
              <a:t>Node </a:t>
            </a:r>
            <a:r>
              <a:rPr lang="ko-KR" altLang="en-US" sz="1200" b="0" dirty="0"/>
              <a:t>단위로 관리하며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현재 </a:t>
            </a:r>
            <a:r>
              <a:rPr lang="ko-KR" altLang="en-US" sz="1200" b="0" dirty="0" err="1"/>
              <a:t>노드에는</a:t>
            </a:r>
            <a:r>
              <a:rPr lang="ko-KR" altLang="en-US" sz="1200" b="0" dirty="0"/>
              <a:t> 다음 </a:t>
            </a:r>
            <a:r>
              <a:rPr lang="ko-KR" altLang="en-US" sz="1200" b="0" dirty="0" err="1"/>
              <a:t>노드와</a:t>
            </a:r>
            <a:r>
              <a:rPr lang="ko-KR" altLang="en-US" sz="1200" b="0" dirty="0"/>
              <a:t> 연결 정보가 포함된다</a:t>
            </a:r>
            <a:endParaRPr lang="en-US" altLang="ko-KR" sz="1200" b="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18468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3284984"/>
            <a:ext cx="75342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구현 방법에 따른 자료구조 </a:t>
            </a:r>
            <a:r>
              <a:rPr lang="en-US" altLang="ko-KR" dirty="0" smtClean="0"/>
              <a:t>: </a:t>
            </a:r>
            <a:r>
              <a:rPr lang="ko-KR" altLang="en-US" dirty="0"/>
              <a:t>이중 연결 리스트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이중 연결 </a:t>
            </a:r>
            <a:r>
              <a:rPr lang="ko-KR" altLang="en-US" sz="1200" b="0" dirty="0" smtClean="0"/>
              <a:t>리스트</a:t>
            </a:r>
            <a:r>
              <a:rPr lang="en-US" altLang="ko-KR" sz="1200" b="0" dirty="0" smtClean="0"/>
              <a:t>(Double </a:t>
            </a:r>
            <a:r>
              <a:rPr lang="en-US" altLang="ko-KR" sz="1200" b="0" dirty="0"/>
              <a:t>Linked </a:t>
            </a:r>
            <a:r>
              <a:rPr lang="en-US" altLang="ko-KR" sz="1200" b="0" dirty="0" smtClean="0"/>
              <a:t>Lis)t</a:t>
            </a:r>
            <a:r>
              <a:rPr lang="ko-KR" altLang="en-US" sz="1200" b="0" dirty="0"/>
              <a:t>의 기본 원리는 연결 리스트와 동일하다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각 </a:t>
            </a:r>
            <a:r>
              <a:rPr lang="ko-KR" altLang="en-US" sz="1200" b="0" dirty="0" err="1"/>
              <a:t>노드는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이전 </a:t>
            </a:r>
            <a:r>
              <a:rPr lang="ko-KR" altLang="en-US" sz="1200" b="0" dirty="0" err="1" smtClean="0"/>
              <a:t>노드와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다음 </a:t>
            </a:r>
            <a:r>
              <a:rPr lang="ko-KR" altLang="en-US" sz="1200" b="0" dirty="0" err="1"/>
              <a:t>노드를</a:t>
            </a:r>
            <a:r>
              <a:rPr lang="ko-KR" altLang="en-US" sz="1200" b="0" dirty="0"/>
              <a:t> 가리키는 </a:t>
            </a:r>
            <a:r>
              <a:rPr lang="ko-KR" altLang="en-US" sz="1200" b="0" dirty="0" err="1"/>
              <a:t>참조값으로</a:t>
            </a:r>
            <a:r>
              <a:rPr lang="ko-KR" altLang="en-US" sz="1200" b="0" dirty="0"/>
              <a:t> 구성된다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또 맨 처음 </a:t>
            </a:r>
            <a:r>
              <a:rPr lang="ko-KR" altLang="en-US" sz="1200" b="0" dirty="0" err="1"/>
              <a:t>노드의</a:t>
            </a:r>
            <a:r>
              <a:rPr lang="ko-KR" altLang="en-US" sz="1200" b="0" dirty="0"/>
              <a:t> 이전 </a:t>
            </a:r>
            <a:r>
              <a:rPr lang="ko-KR" altLang="en-US" sz="1200" b="0" dirty="0" err="1"/>
              <a:t>노드와</a:t>
            </a:r>
            <a:r>
              <a:rPr lang="ko-KR" altLang="en-US" sz="1200" b="0" dirty="0"/>
              <a:t> 마지막 </a:t>
            </a:r>
            <a:r>
              <a:rPr lang="ko-KR" altLang="en-US" sz="1200" b="0" dirty="0" err="1" smtClean="0"/>
              <a:t>노드의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다음 </a:t>
            </a:r>
            <a:r>
              <a:rPr lang="ko-KR" altLang="en-US" sz="1200" b="0" dirty="0" err="1"/>
              <a:t>노드는</a:t>
            </a:r>
            <a:r>
              <a:rPr lang="ko-KR" altLang="en-US" sz="1200" b="0" dirty="0"/>
              <a:t> 없다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그러나 마지막 </a:t>
            </a:r>
            <a:r>
              <a:rPr lang="ko-KR" altLang="en-US" sz="1200" b="0" dirty="0" err="1"/>
              <a:t>노드가</a:t>
            </a:r>
            <a:r>
              <a:rPr lang="ko-KR" altLang="en-US" sz="1200" b="0" dirty="0"/>
              <a:t> 다시 처음 </a:t>
            </a:r>
            <a:r>
              <a:rPr lang="ko-KR" altLang="en-US" sz="1200" b="0" dirty="0" err="1"/>
              <a:t>노드를</a:t>
            </a:r>
            <a:r>
              <a:rPr lang="ko-KR" altLang="en-US" sz="1200" b="0" dirty="0"/>
              <a:t> 가리키면 순환구조가 되는데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이를 </a:t>
            </a:r>
            <a:r>
              <a:rPr lang="ko-KR" altLang="en-US" sz="1200" b="0" dirty="0"/>
              <a:t>환형 연결 </a:t>
            </a:r>
            <a:r>
              <a:rPr lang="ko-KR" altLang="en-US" sz="1200" b="0" dirty="0" smtClean="0"/>
              <a:t>리스트</a:t>
            </a:r>
            <a:r>
              <a:rPr lang="en-US" altLang="ko-KR" sz="1200" b="0" dirty="0" smtClean="0"/>
              <a:t>(Circular </a:t>
            </a:r>
            <a:r>
              <a:rPr lang="en-US" altLang="ko-KR" sz="1200" b="0" dirty="0"/>
              <a:t>Linked </a:t>
            </a:r>
            <a:r>
              <a:rPr lang="en-US" altLang="ko-KR" sz="1200" b="0" dirty="0" smtClean="0"/>
              <a:t>List)</a:t>
            </a:r>
            <a:r>
              <a:rPr lang="ko-KR" altLang="en-US" sz="1200" b="0" dirty="0" smtClean="0"/>
              <a:t>라고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30074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09" y="2827536"/>
            <a:ext cx="6552382" cy="330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구현 방법에 따른 자료구조 </a:t>
            </a:r>
            <a:r>
              <a:rPr lang="en-US" altLang="ko-KR" dirty="0" smtClean="0"/>
              <a:t>: </a:t>
            </a:r>
            <a:r>
              <a:rPr lang="ko-KR" altLang="en-US" dirty="0"/>
              <a:t>해시 테이블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해시 테이블</a:t>
            </a:r>
            <a:r>
              <a:rPr lang="en-US" altLang="ko-KR" sz="1200" b="0" dirty="0"/>
              <a:t>Hash Table</a:t>
            </a:r>
            <a:r>
              <a:rPr lang="ko-KR" altLang="en-US" sz="1200" b="0" dirty="0"/>
              <a:t>은 임의의 메모리 공간에 데이터를 </a:t>
            </a:r>
            <a:r>
              <a:rPr lang="en-US" altLang="ko-KR" sz="1200" b="0" dirty="0"/>
              <a:t>(Key, Value) </a:t>
            </a:r>
            <a:r>
              <a:rPr lang="ko-KR" altLang="en-US" sz="1200" b="0" dirty="0"/>
              <a:t>쌍으로 저장하는 </a:t>
            </a:r>
            <a:r>
              <a:rPr lang="ko-KR" altLang="en-US" sz="1200" b="0" dirty="0" smtClean="0"/>
              <a:t>형태의 자료구조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12193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2458199"/>
            <a:ext cx="4597460" cy="234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4804746"/>
            <a:ext cx="4597460" cy="205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형태에 따른 </a:t>
            </a:r>
            <a:r>
              <a:rPr lang="ko-KR" altLang="en-US" dirty="0" smtClean="0"/>
              <a:t>자료구조 </a:t>
            </a:r>
            <a:r>
              <a:rPr lang="en-US" altLang="ko-KR" dirty="0" smtClean="0"/>
              <a:t>: </a:t>
            </a:r>
            <a:r>
              <a:rPr lang="ko-KR" altLang="en-US" dirty="0" err="1"/>
              <a:t>스택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스택</a:t>
            </a:r>
            <a:r>
              <a:rPr lang="en-US" altLang="ko-KR" sz="1200" b="0" dirty="0" smtClean="0"/>
              <a:t>(Stack)</a:t>
            </a:r>
            <a:r>
              <a:rPr lang="ko-KR" altLang="en-US" sz="1200" b="0" dirty="0" smtClean="0"/>
              <a:t>은 </a:t>
            </a:r>
            <a:r>
              <a:rPr lang="ko-KR" altLang="en-US" sz="1200" b="0" dirty="0"/>
              <a:t>데이터를 차곡차곡 쌓는 형태의 자료구조를 </a:t>
            </a:r>
            <a:r>
              <a:rPr lang="ko-KR" altLang="en-US" sz="1200" b="0" dirty="0" smtClean="0"/>
              <a:t>말한다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마지막에 들어간 데이터가 맨 </a:t>
            </a:r>
            <a:r>
              <a:rPr lang="ko-KR" altLang="en-US" sz="1200" b="0" dirty="0" smtClean="0"/>
              <a:t>위에 </a:t>
            </a:r>
            <a:r>
              <a:rPr lang="ko-KR" altLang="en-US" sz="1200" b="0" dirty="0"/>
              <a:t>있어 마지막 데이터를 제일 먼저 참조한다</a:t>
            </a:r>
            <a:r>
              <a:rPr lang="en-US" altLang="ko-KR" sz="1200" b="0" dirty="0"/>
              <a:t>(LIFO, Last In First Out).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17028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7091</TotalTime>
  <Words>1166</Words>
  <Application>Microsoft Office PowerPoint</Application>
  <PresentationFormat>화면 슬라이드 쇼(4:3)</PresentationFormat>
  <Paragraphs>158</Paragraphs>
  <Slides>39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Chapter 09. 자료구조와 컬렉션 프레임워크</vt:lpstr>
      <vt:lpstr>PowerPoint 프레젠테이션</vt:lpstr>
      <vt:lpstr>PowerPoint 프레젠테이션</vt:lpstr>
      <vt:lpstr>01. 자료구조</vt:lpstr>
      <vt:lpstr>01. 자료구조</vt:lpstr>
      <vt:lpstr>01. 자료구조</vt:lpstr>
      <vt:lpstr>01. 자료구조</vt:lpstr>
      <vt:lpstr>01. 자료구조</vt:lpstr>
      <vt:lpstr>01. 자료구조</vt:lpstr>
      <vt:lpstr>01. 자료구조</vt:lpstr>
      <vt:lpstr>01. 자료구조</vt:lpstr>
      <vt:lpstr>01. 자료구조</vt:lpstr>
      <vt:lpstr>02. 자바 컬렉션 프레임워크</vt:lpstr>
      <vt:lpstr>02. 자바 컬렉션 프레임워크</vt:lpstr>
      <vt:lpstr>02. 자바 컬렉션 프레임워크</vt:lpstr>
      <vt:lpstr>02. 자바 컬렉션 프레임워크</vt:lpstr>
      <vt:lpstr>02. 자바 컬렉션 프레임워크</vt:lpstr>
      <vt:lpstr>03. ArrayList와 HashMap</vt:lpstr>
      <vt:lpstr>03. ArrayList와 HashMap</vt:lpstr>
      <vt:lpstr>03. ArrayList와 HashMap</vt:lpstr>
      <vt:lpstr>03. ArrayList와 HashMap</vt:lpstr>
      <vt:lpstr>Java Generic type</vt:lpstr>
      <vt:lpstr>Java Generic type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엄남경</cp:lastModifiedBy>
  <cp:revision>674</cp:revision>
  <dcterms:created xsi:type="dcterms:W3CDTF">2012-07-11T10:23:22Z</dcterms:created>
  <dcterms:modified xsi:type="dcterms:W3CDTF">2017-02-02T14:43:29Z</dcterms:modified>
</cp:coreProperties>
</file>