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8" r:id="rId4"/>
    <p:sldId id="269" r:id="rId5"/>
    <p:sldId id="270" r:id="rId6"/>
    <p:sldId id="271" r:id="rId7"/>
    <p:sldId id="27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8EF"/>
    <a:srgbClr val="544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66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7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84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94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3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60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21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49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1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1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 19">
            <a:extLst>
              <a:ext uri="{FF2B5EF4-FFF2-40B4-BE49-F238E27FC236}">
                <a16:creationId xmlns:a16="http://schemas.microsoft.com/office/drawing/2014/main" id="{5D36226B-AA12-5A12-3DFE-06FF5C8E524A}"/>
              </a:ext>
            </a:extLst>
          </p:cNvPr>
          <p:cNvSpPr/>
          <p:nvPr/>
        </p:nvSpPr>
        <p:spPr>
          <a:xfrm>
            <a:off x="1275380" y="736779"/>
            <a:ext cx="9603071" cy="1058106"/>
          </a:xfrm>
          <a:custGeom>
            <a:avLst/>
            <a:gdLst>
              <a:gd name="connsiteX0" fmla="*/ 98087 w 6007142"/>
              <a:gd name="connsiteY0" fmla="*/ 0 h 598932"/>
              <a:gd name="connsiteX1" fmla="*/ 299466 w 6007142"/>
              <a:gd name="connsiteY1" fmla="*/ 0 h 598932"/>
              <a:gd name="connsiteX2" fmla="*/ 1215601 w 6007142"/>
              <a:gd name="connsiteY2" fmla="*/ 0 h 598932"/>
              <a:gd name="connsiteX3" fmla="*/ 5707676 w 6007142"/>
              <a:gd name="connsiteY3" fmla="*/ 0 h 598932"/>
              <a:gd name="connsiteX4" fmla="*/ 6007142 w 6007142"/>
              <a:gd name="connsiteY4" fmla="*/ 299466 h 598932"/>
              <a:gd name="connsiteX5" fmla="*/ 6007142 w 6007142"/>
              <a:gd name="connsiteY5" fmla="*/ 598932 h 598932"/>
              <a:gd name="connsiteX6" fmla="*/ 1313688 w 6007142"/>
              <a:gd name="connsiteY6" fmla="*/ 598932 h 598932"/>
              <a:gd name="connsiteX7" fmla="*/ 0 w 6007142"/>
              <a:gd name="connsiteY7" fmla="*/ 598932 h 598932"/>
              <a:gd name="connsiteX8" fmla="*/ 0 w 6007142"/>
              <a:gd name="connsiteY8" fmla="*/ 299466 h 598932"/>
              <a:gd name="connsiteX9" fmla="*/ 0 w 6007142"/>
              <a:gd name="connsiteY9" fmla="*/ 98087 h 598932"/>
              <a:gd name="connsiteX10" fmla="*/ 98087 w 6007142"/>
              <a:gd name="connsiteY10" fmla="*/ 0 h 598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07142" h="598932">
                <a:moveTo>
                  <a:pt x="98087" y="0"/>
                </a:moveTo>
                <a:lnTo>
                  <a:pt x="299466" y="0"/>
                </a:lnTo>
                <a:lnTo>
                  <a:pt x="1215601" y="0"/>
                </a:lnTo>
                <a:lnTo>
                  <a:pt x="5707676" y="0"/>
                </a:lnTo>
                <a:cubicBezTo>
                  <a:pt x="5873067" y="0"/>
                  <a:pt x="6007142" y="134075"/>
                  <a:pt x="6007142" y="299466"/>
                </a:cubicBezTo>
                <a:lnTo>
                  <a:pt x="6007142" y="598932"/>
                </a:lnTo>
                <a:lnTo>
                  <a:pt x="1313688" y="598932"/>
                </a:lnTo>
                <a:lnTo>
                  <a:pt x="0" y="598932"/>
                </a:lnTo>
                <a:lnTo>
                  <a:pt x="0" y="299466"/>
                </a:lnTo>
                <a:lnTo>
                  <a:pt x="0" y="98087"/>
                </a:lnTo>
                <a:cubicBezTo>
                  <a:pt x="0" y="43915"/>
                  <a:pt x="43915" y="0"/>
                  <a:pt x="98087" y="0"/>
                </a:cubicBezTo>
                <a:close/>
              </a:path>
            </a:pathLst>
          </a:custGeom>
          <a:solidFill>
            <a:srgbClr val="544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4BAFB27D-3A89-9A04-A77A-4D039647D6CE}"/>
              </a:ext>
            </a:extLst>
          </p:cNvPr>
          <p:cNvSpPr/>
          <p:nvPr/>
        </p:nvSpPr>
        <p:spPr>
          <a:xfrm>
            <a:off x="1275380" y="1335711"/>
            <a:ext cx="9603071" cy="4797460"/>
          </a:xfrm>
          <a:prstGeom prst="round2SameRect">
            <a:avLst>
              <a:gd name="adj1" fmla="val 0"/>
              <a:gd name="adj2" fmla="val 1984"/>
            </a:avLst>
          </a:prstGeom>
          <a:solidFill>
            <a:schemeClr val="bg1"/>
          </a:solidFill>
          <a:ln>
            <a:noFill/>
          </a:ln>
          <a:effectLst>
            <a:outerShdw blurRad="342900" dist="266700" dir="5400000" sx="95000" sy="95000" algn="t" rotWithShape="0">
              <a:srgbClr val="5444DA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4000" i="1" kern="0" dirty="0" smtClean="0">
                <a:ln w="12700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서울시 </a:t>
            </a:r>
            <a:r>
              <a:rPr lang="ko-KR" altLang="en-US" sz="4000" i="1" kern="0" dirty="0" err="1" smtClean="0">
                <a:ln w="12700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따릉이</a:t>
            </a:r>
            <a:r>
              <a:rPr lang="ko-KR" altLang="en-US" sz="4000" i="1" kern="0" dirty="0" smtClean="0">
                <a:ln w="12700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4000" i="1" kern="0" dirty="0" err="1" smtClean="0">
                <a:ln w="12700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대여량</a:t>
            </a:r>
            <a:r>
              <a:rPr lang="ko-KR" altLang="en-US" sz="4000" i="1" kern="0" dirty="0" smtClean="0">
                <a:ln w="12700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예측</a:t>
            </a:r>
            <a:endParaRPr lang="en-US" altLang="ko-KR" sz="4000" i="1" kern="0" dirty="0" smtClean="0">
              <a:ln w="12700">
                <a:noFill/>
              </a:ln>
              <a:solidFill>
                <a:srgbClr val="44546A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endParaRPr lang="en-US" altLang="ko-KR" sz="1050" kern="0" dirty="0" smtClean="0">
              <a:solidFill>
                <a:srgbClr val="44546A"/>
              </a:solidFill>
            </a:endParaRPr>
          </a:p>
          <a:p>
            <a:pPr algn="ctr" latinLnBrk="0">
              <a:defRPr/>
            </a:pPr>
            <a:r>
              <a:rPr lang="en-US" altLang="ko-KR" sz="1050" kern="0" dirty="0" smtClean="0">
                <a:solidFill>
                  <a:srgbClr val="44546A"/>
                </a:solidFill>
              </a:rPr>
              <a:t>PYTHON</a:t>
            </a:r>
            <a:r>
              <a:rPr lang="ko-KR" altLang="en-US" sz="1050" kern="0" dirty="0" smtClean="0">
                <a:solidFill>
                  <a:srgbClr val="44546A"/>
                </a:solidFill>
              </a:rPr>
              <a:t>을 이용하여 선택한 변수들로 </a:t>
            </a:r>
            <a:r>
              <a:rPr lang="ko-KR" altLang="en-US" sz="1050" kern="0" dirty="0" err="1" smtClean="0">
                <a:solidFill>
                  <a:srgbClr val="44546A"/>
                </a:solidFill>
              </a:rPr>
              <a:t>대여량</a:t>
            </a:r>
            <a:r>
              <a:rPr lang="ko-KR" altLang="en-US" sz="1050" kern="0" dirty="0">
                <a:solidFill>
                  <a:srgbClr val="44546A"/>
                </a:solidFill>
              </a:rPr>
              <a:t> </a:t>
            </a:r>
            <a:r>
              <a:rPr lang="ko-KR" altLang="en-US" sz="1050" kern="0" dirty="0" smtClean="0">
                <a:solidFill>
                  <a:srgbClr val="44546A"/>
                </a:solidFill>
              </a:rPr>
              <a:t>예측하고 </a:t>
            </a:r>
            <a:r>
              <a:rPr lang="en-US" altLang="ko-KR" sz="1050" kern="0" dirty="0" smtClean="0">
                <a:solidFill>
                  <a:srgbClr val="44546A"/>
                </a:solidFill>
              </a:rPr>
              <a:t>QT5</a:t>
            </a:r>
            <a:r>
              <a:rPr lang="ko-KR" altLang="en-US" sz="1050" kern="0" dirty="0" smtClean="0">
                <a:solidFill>
                  <a:srgbClr val="44546A"/>
                </a:solidFill>
              </a:rPr>
              <a:t>로 구현</a:t>
            </a:r>
            <a:endParaRPr lang="ko-KR" altLang="en-US" sz="3200" dirty="0" smtClean="0">
              <a:solidFill>
                <a:prstClr val="black"/>
              </a:solidFill>
            </a:endParaRPr>
          </a:p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9" name="자유형 10">
            <a:extLst>
              <a:ext uri="{FF2B5EF4-FFF2-40B4-BE49-F238E27FC236}">
                <a16:creationId xmlns:a16="http://schemas.microsoft.com/office/drawing/2014/main" id="{12D937C6-69E4-5518-3DBA-621E0B15F8FF}"/>
              </a:ext>
            </a:extLst>
          </p:cNvPr>
          <p:cNvSpPr/>
          <p:nvPr/>
        </p:nvSpPr>
        <p:spPr>
          <a:xfrm>
            <a:off x="8705913" y="2090541"/>
            <a:ext cx="118804" cy="116909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5D36226B-AA12-5A12-3DFE-06FF5C8E524A}"/>
              </a:ext>
            </a:extLst>
          </p:cNvPr>
          <p:cNvSpPr/>
          <p:nvPr/>
        </p:nvSpPr>
        <p:spPr>
          <a:xfrm>
            <a:off x="195072" y="201168"/>
            <a:ext cx="11801856" cy="598932"/>
          </a:xfrm>
          <a:custGeom>
            <a:avLst/>
            <a:gdLst>
              <a:gd name="connsiteX0" fmla="*/ 98087 w 11801856"/>
              <a:gd name="connsiteY0" fmla="*/ 0 h 598932"/>
              <a:gd name="connsiteX1" fmla="*/ 299466 w 11801856"/>
              <a:gd name="connsiteY1" fmla="*/ 0 h 598932"/>
              <a:gd name="connsiteX2" fmla="*/ 1215601 w 11801856"/>
              <a:gd name="connsiteY2" fmla="*/ 0 h 598932"/>
              <a:gd name="connsiteX3" fmla="*/ 11502390 w 11801856"/>
              <a:gd name="connsiteY3" fmla="*/ 0 h 598932"/>
              <a:gd name="connsiteX4" fmla="*/ 11801856 w 11801856"/>
              <a:gd name="connsiteY4" fmla="*/ 299466 h 598932"/>
              <a:gd name="connsiteX5" fmla="*/ 11801856 w 11801856"/>
              <a:gd name="connsiteY5" fmla="*/ 598932 h 598932"/>
              <a:gd name="connsiteX6" fmla="*/ 1313688 w 11801856"/>
              <a:gd name="connsiteY6" fmla="*/ 598932 h 598932"/>
              <a:gd name="connsiteX7" fmla="*/ 0 w 11801856"/>
              <a:gd name="connsiteY7" fmla="*/ 598932 h 598932"/>
              <a:gd name="connsiteX8" fmla="*/ 0 w 11801856"/>
              <a:gd name="connsiteY8" fmla="*/ 299466 h 598932"/>
              <a:gd name="connsiteX9" fmla="*/ 0 w 11801856"/>
              <a:gd name="connsiteY9" fmla="*/ 98087 h 598932"/>
              <a:gd name="connsiteX10" fmla="*/ 98087 w 11801856"/>
              <a:gd name="connsiteY10" fmla="*/ 0 h 598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01856" h="598932">
                <a:moveTo>
                  <a:pt x="98087" y="0"/>
                </a:moveTo>
                <a:lnTo>
                  <a:pt x="299466" y="0"/>
                </a:lnTo>
                <a:lnTo>
                  <a:pt x="1215601" y="0"/>
                </a:lnTo>
                <a:lnTo>
                  <a:pt x="11502390" y="0"/>
                </a:lnTo>
                <a:cubicBezTo>
                  <a:pt x="11667781" y="0"/>
                  <a:pt x="11801856" y="134075"/>
                  <a:pt x="11801856" y="299466"/>
                </a:cubicBezTo>
                <a:lnTo>
                  <a:pt x="11801856" y="598932"/>
                </a:lnTo>
                <a:lnTo>
                  <a:pt x="1313688" y="598932"/>
                </a:lnTo>
                <a:lnTo>
                  <a:pt x="0" y="598932"/>
                </a:lnTo>
                <a:lnTo>
                  <a:pt x="0" y="299466"/>
                </a:lnTo>
                <a:lnTo>
                  <a:pt x="0" y="98087"/>
                </a:lnTo>
                <a:cubicBezTo>
                  <a:pt x="0" y="43915"/>
                  <a:pt x="43915" y="0"/>
                  <a:pt x="98087" y="0"/>
                </a:cubicBezTo>
                <a:close/>
              </a:path>
            </a:pathLst>
          </a:custGeom>
          <a:solidFill>
            <a:srgbClr val="544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4BAFB27D-3A89-9A04-A77A-4D039647D6CE}"/>
              </a:ext>
            </a:extLst>
          </p:cNvPr>
          <p:cNvSpPr/>
          <p:nvPr/>
        </p:nvSpPr>
        <p:spPr>
          <a:xfrm>
            <a:off x="195072" y="804598"/>
            <a:ext cx="11801856" cy="5856732"/>
          </a:xfrm>
          <a:prstGeom prst="round2SameRect">
            <a:avLst>
              <a:gd name="adj1" fmla="val 0"/>
              <a:gd name="adj2" fmla="val 1984"/>
            </a:avLst>
          </a:prstGeom>
          <a:solidFill>
            <a:schemeClr val="bg1"/>
          </a:solidFill>
          <a:ln>
            <a:noFill/>
          </a:ln>
          <a:effectLst>
            <a:outerShdw blurRad="342900" dist="266700" dir="5400000" sx="95000" sy="95000" algn="t" rotWithShape="0">
              <a:srgbClr val="5444D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15AE70-F70D-94CC-3D54-04CE6574C459}"/>
              </a:ext>
            </a:extLst>
          </p:cNvPr>
          <p:cNvSpPr txBox="1"/>
          <p:nvPr/>
        </p:nvSpPr>
        <p:spPr>
          <a:xfrm>
            <a:off x="682244" y="26980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kern="0" dirty="0" smtClean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7A9E8-64EA-89CA-A4BA-E660DB37426D}"/>
              </a:ext>
            </a:extLst>
          </p:cNvPr>
          <p:cNvSpPr txBox="1"/>
          <p:nvPr/>
        </p:nvSpPr>
        <p:spPr>
          <a:xfrm>
            <a:off x="1607915" y="3726528"/>
            <a:ext cx="499999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01</a:t>
            </a:r>
            <a:endParaRPr lang="en-US" altLang="ko-KR" sz="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41CD54-79E0-6723-A6EA-73B9427405BE}"/>
              </a:ext>
            </a:extLst>
          </p:cNvPr>
          <p:cNvSpPr txBox="1"/>
          <p:nvPr/>
        </p:nvSpPr>
        <p:spPr>
          <a:xfrm>
            <a:off x="8460213" y="3726528"/>
            <a:ext cx="499999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01</a:t>
            </a:r>
            <a:endParaRPr lang="en-US" altLang="ko-KR" sz="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945879" y="2206405"/>
            <a:ext cx="6014333" cy="2285678"/>
            <a:chOff x="3198209" y="2130205"/>
            <a:chExt cx="6014333" cy="2285678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193EF9E-E0B7-C7CF-F660-8BD58EB63F4B}"/>
                </a:ext>
              </a:extLst>
            </p:cNvPr>
            <p:cNvCxnSpPr>
              <a:cxnSpLocks/>
            </p:cNvCxnSpPr>
            <p:nvPr/>
          </p:nvCxnSpPr>
          <p:spPr>
            <a:xfrm>
              <a:off x="3198209" y="2386965"/>
              <a:ext cx="4106" cy="2028918"/>
            </a:xfrm>
            <a:prstGeom prst="line">
              <a:avLst/>
            </a:prstGeom>
            <a:ln w="12700">
              <a:solidFill>
                <a:srgbClr val="023141"/>
              </a:solidFill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7749D97-ABE5-BB1C-CFCF-AD186750D918}"/>
                </a:ext>
              </a:extLst>
            </p:cNvPr>
            <p:cNvSpPr/>
            <p:nvPr/>
          </p:nvSpPr>
          <p:spPr>
            <a:xfrm>
              <a:off x="3299752" y="2130205"/>
              <a:ext cx="2515075" cy="2054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  <a:defRPr/>
              </a:pPr>
              <a:r>
                <a:rPr lang="ko-KR" altLang="en-US" sz="28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개요</a:t>
              </a: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endPara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 1-1 </a:t>
              </a: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</a:t>
              </a: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소개</a:t>
              </a: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endPara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 1-2 </a:t>
              </a: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개발자 소개</a:t>
              </a:r>
              <a:endPara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1-3 </a:t>
              </a: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목표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193EF9E-E0B7-C7CF-F660-8BD58EB63F4B}"/>
                </a:ext>
              </a:extLst>
            </p:cNvPr>
            <p:cNvCxnSpPr>
              <a:cxnSpLocks/>
            </p:cNvCxnSpPr>
            <p:nvPr/>
          </p:nvCxnSpPr>
          <p:spPr>
            <a:xfrm>
              <a:off x="6595924" y="2386965"/>
              <a:ext cx="4106" cy="2028918"/>
            </a:xfrm>
            <a:prstGeom prst="line">
              <a:avLst/>
            </a:prstGeom>
            <a:ln w="12700">
              <a:solidFill>
                <a:srgbClr val="023141"/>
              </a:solidFill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7749D97-ABE5-BB1C-CFCF-AD186750D918}"/>
                </a:ext>
              </a:extLst>
            </p:cNvPr>
            <p:cNvSpPr/>
            <p:nvPr/>
          </p:nvSpPr>
          <p:spPr>
            <a:xfrm>
              <a:off x="6697467" y="2130205"/>
              <a:ext cx="2515075" cy="15927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2. </a:t>
              </a:r>
              <a:r>
                <a:rPr lang="ko-KR" altLang="en-US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프로그램 소개</a:t>
              </a:r>
              <a:r>
                <a:rPr lang="ko-KR" altLang="en-US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endPara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 2-1 </a:t>
              </a: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프로그램 개요 </a:t>
              </a:r>
              <a:endPara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2-2 </a:t>
              </a: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개발 일정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862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5D36226B-AA12-5A12-3DFE-06FF5C8E524A}"/>
              </a:ext>
            </a:extLst>
          </p:cNvPr>
          <p:cNvSpPr/>
          <p:nvPr/>
        </p:nvSpPr>
        <p:spPr>
          <a:xfrm>
            <a:off x="195072" y="201168"/>
            <a:ext cx="11801856" cy="598932"/>
          </a:xfrm>
          <a:custGeom>
            <a:avLst/>
            <a:gdLst>
              <a:gd name="connsiteX0" fmla="*/ 98087 w 11801856"/>
              <a:gd name="connsiteY0" fmla="*/ 0 h 598932"/>
              <a:gd name="connsiteX1" fmla="*/ 299466 w 11801856"/>
              <a:gd name="connsiteY1" fmla="*/ 0 h 598932"/>
              <a:gd name="connsiteX2" fmla="*/ 1215601 w 11801856"/>
              <a:gd name="connsiteY2" fmla="*/ 0 h 598932"/>
              <a:gd name="connsiteX3" fmla="*/ 11502390 w 11801856"/>
              <a:gd name="connsiteY3" fmla="*/ 0 h 598932"/>
              <a:gd name="connsiteX4" fmla="*/ 11801856 w 11801856"/>
              <a:gd name="connsiteY4" fmla="*/ 299466 h 598932"/>
              <a:gd name="connsiteX5" fmla="*/ 11801856 w 11801856"/>
              <a:gd name="connsiteY5" fmla="*/ 598932 h 598932"/>
              <a:gd name="connsiteX6" fmla="*/ 1313688 w 11801856"/>
              <a:gd name="connsiteY6" fmla="*/ 598932 h 598932"/>
              <a:gd name="connsiteX7" fmla="*/ 0 w 11801856"/>
              <a:gd name="connsiteY7" fmla="*/ 598932 h 598932"/>
              <a:gd name="connsiteX8" fmla="*/ 0 w 11801856"/>
              <a:gd name="connsiteY8" fmla="*/ 299466 h 598932"/>
              <a:gd name="connsiteX9" fmla="*/ 0 w 11801856"/>
              <a:gd name="connsiteY9" fmla="*/ 98087 h 598932"/>
              <a:gd name="connsiteX10" fmla="*/ 98087 w 11801856"/>
              <a:gd name="connsiteY10" fmla="*/ 0 h 598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01856" h="598932">
                <a:moveTo>
                  <a:pt x="98087" y="0"/>
                </a:moveTo>
                <a:lnTo>
                  <a:pt x="299466" y="0"/>
                </a:lnTo>
                <a:lnTo>
                  <a:pt x="1215601" y="0"/>
                </a:lnTo>
                <a:lnTo>
                  <a:pt x="11502390" y="0"/>
                </a:lnTo>
                <a:cubicBezTo>
                  <a:pt x="11667781" y="0"/>
                  <a:pt x="11801856" y="134075"/>
                  <a:pt x="11801856" y="299466"/>
                </a:cubicBezTo>
                <a:lnTo>
                  <a:pt x="11801856" y="598932"/>
                </a:lnTo>
                <a:lnTo>
                  <a:pt x="1313688" y="598932"/>
                </a:lnTo>
                <a:lnTo>
                  <a:pt x="0" y="598932"/>
                </a:lnTo>
                <a:lnTo>
                  <a:pt x="0" y="299466"/>
                </a:lnTo>
                <a:lnTo>
                  <a:pt x="0" y="98087"/>
                </a:lnTo>
                <a:cubicBezTo>
                  <a:pt x="0" y="43915"/>
                  <a:pt x="43915" y="0"/>
                  <a:pt x="98087" y="0"/>
                </a:cubicBezTo>
                <a:close/>
              </a:path>
            </a:pathLst>
          </a:custGeom>
          <a:solidFill>
            <a:srgbClr val="544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4BAFB27D-3A89-9A04-A77A-4D039647D6CE}"/>
              </a:ext>
            </a:extLst>
          </p:cNvPr>
          <p:cNvSpPr/>
          <p:nvPr/>
        </p:nvSpPr>
        <p:spPr>
          <a:xfrm>
            <a:off x="195072" y="665303"/>
            <a:ext cx="11801856" cy="5856732"/>
          </a:xfrm>
          <a:prstGeom prst="round2SameRect">
            <a:avLst>
              <a:gd name="adj1" fmla="val 0"/>
              <a:gd name="adj2" fmla="val 1984"/>
            </a:avLst>
          </a:prstGeom>
          <a:solidFill>
            <a:schemeClr val="bg1"/>
          </a:solidFill>
          <a:ln>
            <a:noFill/>
          </a:ln>
          <a:effectLst>
            <a:outerShdw blurRad="342900" dist="266700" dir="5400000" sx="95000" sy="95000" algn="t" rotWithShape="0">
              <a:srgbClr val="5444D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15AE70-F70D-94CC-3D54-04CE6574C459}"/>
              </a:ext>
            </a:extLst>
          </p:cNvPr>
          <p:cNvSpPr txBox="1"/>
          <p:nvPr/>
        </p:nvSpPr>
        <p:spPr>
          <a:xfrm>
            <a:off x="682244" y="26980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 smtClean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</a:t>
            </a:r>
            <a:r>
              <a:rPr lang="ko-KR" altLang="en-US" sz="2400" kern="0" dirty="0" smtClean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개요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7A9E8-64EA-89CA-A4BA-E660DB37426D}"/>
              </a:ext>
            </a:extLst>
          </p:cNvPr>
          <p:cNvSpPr txBox="1"/>
          <p:nvPr/>
        </p:nvSpPr>
        <p:spPr>
          <a:xfrm>
            <a:off x="1607915" y="3726528"/>
            <a:ext cx="499999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01</a:t>
            </a:r>
            <a:endParaRPr lang="en-US" altLang="ko-KR" sz="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41CD54-79E0-6723-A6EA-73B9427405BE}"/>
              </a:ext>
            </a:extLst>
          </p:cNvPr>
          <p:cNvSpPr txBox="1"/>
          <p:nvPr/>
        </p:nvSpPr>
        <p:spPr>
          <a:xfrm>
            <a:off x="8460213" y="3726528"/>
            <a:ext cx="499999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01</a:t>
            </a:r>
            <a:endParaRPr lang="en-US" altLang="ko-KR" sz="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6814" y="1193800"/>
            <a:ext cx="394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1-1 </a:t>
            </a:r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7915" y="1790447"/>
            <a:ext cx="93815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ko-KR" altLang="en-US" kern="0" dirty="0" smtClean="0">
                <a:ln w="12700">
                  <a:noFill/>
                </a:ln>
                <a:ea typeface="Tmon몬소리 Black" panose="02000A03000000000000" pitchFamily="2" charset="-127"/>
              </a:rPr>
              <a:t>짧은 시간이지만 배운 내용을 최대한 활용해보자 라는 관점으로 시작</a:t>
            </a:r>
            <a:r>
              <a:rPr lang="ko-KR" altLang="en-US" kern="0" dirty="0" smtClean="0">
                <a:ln w="12700">
                  <a:noFill/>
                </a:ln>
                <a:ea typeface="Tmon몬소리 Black" panose="02000A03000000000000" pitchFamily="2" charset="-127"/>
              </a:rPr>
              <a:t>하였고 </a:t>
            </a:r>
            <a:r>
              <a:rPr lang="en-US" altLang="ko-KR" kern="0" dirty="0" smtClean="0">
                <a:ln w="12700">
                  <a:noFill/>
                </a:ln>
                <a:ea typeface="Tmon몬소리 Black" panose="02000A03000000000000" pitchFamily="2" charset="-127"/>
              </a:rPr>
              <a:t>, </a:t>
            </a:r>
            <a:endParaRPr lang="en-US" altLang="ko-KR" kern="0" dirty="0" smtClean="0">
              <a:ln w="12700">
                <a:noFill/>
              </a:ln>
              <a:ea typeface="Tmon몬소리 Black" panose="02000A03000000000000" pitchFamily="2" charset="-127"/>
            </a:endParaRPr>
          </a:p>
          <a:p>
            <a:pPr latinLnBrk="0">
              <a:defRPr/>
            </a:pPr>
            <a:r>
              <a:rPr lang="en-US" altLang="ko-KR" kern="0" dirty="0" smtClean="0">
                <a:ln w="12700">
                  <a:noFill/>
                </a:ln>
                <a:ea typeface="Tmon몬소리 Black" panose="02000A03000000000000" pitchFamily="2" charset="-127"/>
              </a:rPr>
              <a:t>“</a:t>
            </a:r>
            <a:r>
              <a:rPr lang="ko-KR" altLang="en-US" kern="0" dirty="0" smtClean="0">
                <a:ln w="12700">
                  <a:noFill/>
                </a:ln>
                <a:ea typeface="Tmon몬소리 Black" panose="02000A03000000000000" pitchFamily="2" charset="-127"/>
              </a:rPr>
              <a:t>서울시 </a:t>
            </a:r>
            <a:r>
              <a:rPr lang="ko-KR" altLang="en-US" kern="0" dirty="0" err="1" smtClean="0">
                <a:ln w="12700">
                  <a:noFill/>
                </a:ln>
                <a:ea typeface="Tmon몬소리 Black" panose="02000A03000000000000" pitchFamily="2" charset="-127"/>
              </a:rPr>
              <a:t>따릉이</a:t>
            </a:r>
            <a:r>
              <a:rPr lang="ko-KR" altLang="en-US" kern="0" dirty="0" smtClean="0">
                <a:ln w="12700">
                  <a:noFill/>
                </a:ln>
                <a:ea typeface="Tmon몬소리 Black" panose="02000A03000000000000" pitchFamily="2" charset="-127"/>
              </a:rPr>
              <a:t> </a:t>
            </a:r>
            <a:r>
              <a:rPr lang="ko-KR" altLang="en-US" kern="0" dirty="0" err="1" smtClean="0">
                <a:ln w="12700">
                  <a:noFill/>
                </a:ln>
                <a:ea typeface="Tmon몬소리 Black" panose="02000A03000000000000" pitchFamily="2" charset="-127"/>
              </a:rPr>
              <a:t>대여량</a:t>
            </a:r>
            <a:r>
              <a:rPr lang="ko-KR" altLang="en-US" kern="0" dirty="0" smtClean="0">
                <a:ln w="12700">
                  <a:noFill/>
                </a:ln>
                <a:ea typeface="Tmon몬소리 Black" panose="02000A03000000000000" pitchFamily="2" charset="-127"/>
              </a:rPr>
              <a:t> 예측</a:t>
            </a:r>
            <a:r>
              <a:rPr lang="en-US" altLang="ko-KR" kern="0" dirty="0" smtClean="0">
                <a:ln w="12700">
                  <a:noFill/>
                </a:ln>
                <a:ea typeface="Tmon몬소리 Black" panose="02000A03000000000000" pitchFamily="2" charset="-127"/>
              </a:rPr>
              <a:t>” </a:t>
            </a:r>
            <a:r>
              <a:rPr lang="ko-KR" altLang="en-US" kern="0" dirty="0" smtClean="0">
                <a:ln w="12700">
                  <a:noFill/>
                </a:ln>
                <a:ea typeface="Tmon몬소리 Black" panose="02000A03000000000000" pitchFamily="2" charset="-127"/>
              </a:rPr>
              <a:t>을 프로젝트 </a:t>
            </a:r>
            <a:r>
              <a:rPr lang="ko-KR" altLang="en-US" kern="0" dirty="0" smtClean="0">
                <a:ln w="12700">
                  <a:noFill/>
                </a:ln>
                <a:ea typeface="Tmon몬소리 Black" panose="02000A03000000000000" pitchFamily="2" charset="-127"/>
              </a:rPr>
              <a:t>주제로 </a:t>
            </a:r>
            <a:r>
              <a:rPr lang="ko-KR" altLang="en-US" kern="0" dirty="0" smtClean="0">
                <a:ln w="12700">
                  <a:noFill/>
                </a:ln>
                <a:ea typeface="Tmon몬소리 Black" panose="02000A03000000000000" pitchFamily="2" charset="-127"/>
              </a:rPr>
              <a:t>선정</a:t>
            </a:r>
            <a:r>
              <a:rPr lang="en-US" altLang="ko-KR" kern="0" dirty="0" smtClean="0">
                <a:ln w="12700">
                  <a:noFill/>
                </a:ln>
                <a:ea typeface="Tmon몬소리 Black" panose="02000A03000000000000" pitchFamily="2" charset="-127"/>
              </a:rPr>
              <a:t>.</a:t>
            </a:r>
          </a:p>
          <a:p>
            <a:pPr latinLnBrk="0">
              <a:defRPr/>
            </a:pPr>
            <a:endParaRPr lang="en-US" altLang="ko-KR" kern="0" dirty="0" smtClean="0">
              <a:ln w="12700">
                <a:noFill/>
              </a:ln>
              <a:ea typeface="Tmon몬소리 Black" panose="02000A03000000000000" pitchFamily="2" charset="-127"/>
            </a:endParaRPr>
          </a:p>
          <a:p>
            <a:pPr latinLnBrk="0">
              <a:defRPr/>
            </a:pPr>
            <a:r>
              <a:rPr lang="ko-KR" altLang="en-US" kern="0" dirty="0" smtClean="0">
                <a:ln w="12700">
                  <a:noFill/>
                </a:ln>
                <a:ea typeface="Tmon몬소리 Black" panose="02000A03000000000000" pitchFamily="2" charset="-127"/>
              </a:rPr>
              <a:t>프로젝트 내에 제공된 자료들을 분석 및 정제하고 데이터를 다양한 모델들에 적용시켜 </a:t>
            </a:r>
            <a:endParaRPr lang="en-US" altLang="ko-KR" kern="0" dirty="0" smtClean="0">
              <a:ln w="12700">
                <a:noFill/>
              </a:ln>
              <a:ea typeface="Tmon몬소리 Black" panose="02000A03000000000000" pitchFamily="2" charset="-127"/>
            </a:endParaRPr>
          </a:p>
          <a:p>
            <a:pPr latinLnBrk="0">
              <a:defRPr/>
            </a:pPr>
            <a:r>
              <a:rPr lang="ko-KR" altLang="en-US" kern="0" dirty="0" smtClean="0">
                <a:ln w="12700">
                  <a:noFill/>
                </a:ln>
                <a:ea typeface="Tmon몬소리 Black" panose="02000A03000000000000" pitchFamily="2" charset="-127"/>
              </a:rPr>
              <a:t>어떤 모델이 성능이 좋은지 테스트해서 조금이나마 정확한 예측을 하고자 함</a:t>
            </a:r>
            <a:r>
              <a:rPr lang="en-US" altLang="ko-KR" kern="0" dirty="0" smtClean="0">
                <a:ln w="12700">
                  <a:noFill/>
                </a:ln>
                <a:ea typeface="Tmon몬소리 Black" panose="02000A03000000000000" pitchFamily="2" charset="-127"/>
              </a:rPr>
              <a:t>.</a:t>
            </a:r>
            <a:endParaRPr lang="en-US" altLang="ko-KR" kern="0" dirty="0">
              <a:ln w="12700">
                <a:noFill/>
              </a:ln>
              <a:ea typeface="Tmon몬소리 Black" panose="02000A03000000000000" pitchFamily="2" charset="-127"/>
            </a:endParaRPr>
          </a:p>
          <a:p>
            <a:pPr latinLnBrk="0">
              <a:defRPr/>
            </a:pPr>
            <a:endParaRPr lang="en-US" altLang="ko-KR" kern="0" dirty="0" smtClean="0">
              <a:ln w="12700">
                <a:noFill/>
              </a:ln>
              <a:ea typeface="Tmon몬소리 Black" panose="02000A03000000000000" pitchFamily="2" charset="-127"/>
            </a:endParaRPr>
          </a:p>
          <a:p>
            <a:pPr latinLnBrk="0">
              <a:defRPr/>
            </a:pPr>
            <a:r>
              <a:rPr lang="ko-KR" altLang="en-US" kern="0" dirty="0" smtClean="0">
                <a:ln w="12700">
                  <a:noFill/>
                </a:ln>
                <a:ea typeface="Tmon몬소리 Black" panose="02000A03000000000000" pitchFamily="2" charset="-127"/>
              </a:rPr>
              <a:t>이 내용들을 보다 편하게</a:t>
            </a:r>
            <a:r>
              <a:rPr lang="en-US" altLang="ko-KR" kern="0" dirty="0" smtClean="0">
                <a:ln w="12700">
                  <a:noFill/>
                </a:ln>
                <a:ea typeface="Tmon몬소리 Black" panose="02000A03000000000000" pitchFamily="2" charset="-127"/>
              </a:rPr>
              <a:t>, </a:t>
            </a:r>
            <a:r>
              <a:rPr lang="ko-KR" altLang="en-US" kern="0" dirty="0" smtClean="0">
                <a:ln w="12700">
                  <a:noFill/>
                </a:ln>
                <a:ea typeface="Tmon몬소리 Black" panose="02000A03000000000000" pitchFamily="2" charset="-127"/>
              </a:rPr>
              <a:t>다양하게 확인할 수 있게 </a:t>
            </a:r>
            <a:r>
              <a:rPr lang="en-US" altLang="ko-KR" kern="0" dirty="0" smtClean="0">
                <a:ln w="12700">
                  <a:noFill/>
                </a:ln>
                <a:ea typeface="Tmon몬소리 Black" panose="02000A03000000000000" pitchFamily="2" charset="-127"/>
              </a:rPr>
              <a:t>QT5</a:t>
            </a:r>
            <a:r>
              <a:rPr lang="ko-KR" altLang="en-US" kern="0" dirty="0" smtClean="0">
                <a:ln w="12700">
                  <a:noFill/>
                </a:ln>
                <a:ea typeface="Tmon몬소리 Black" panose="02000A03000000000000" pitchFamily="2" charset="-127"/>
              </a:rPr>
              <a:t>를 활용해서 시각화시키고 프로그램 내 기능들을 이용하여 필요한 정보를 확인 할 수 있도록 해보기</a:t>
            </a:r>
            <a:r>
              <a:rPr lang="en-US" altLang="ko-KR" kern="0" dirty="0" smtClean="0">
                <a:ln w="12700">
                  <a:noFill/>
                </a:ln>
                <a:ea typeface="Tmon몬소리 Black" panose="02000A03000000000000" pitchFamily="2" charset="-127"/>
              </a:rPr>
              <a:t>.</a:t>
            </a:r>
          </a:p>
          <a:p>
            <a:pPr latinLnBrk="0">
              <a:defRPr/>
            </a:pPr>
            <a:endParaRPr lang="en-US" altLang="ko-KR" kern="0" dirty="0">
              <a:ln w="12700">
                <a:noFill/>
              </a:ln>
              <a:ea typeface="Tmon몬소리 Black" panose="02000A03000000000000" pitchFamily="2" charset="-127"/>
            </a:endParaRPr>
          </a:p>
          <a:p>
            <a:pPr latinLnBrk="0">
              <a:defRPr/>
            </a:pPr>
            <a:endParaRPr lang="en-US" altLang="ko-KR" kern="0" dirty="0">
              <a:ln w="12700">
                <a:noFill/>
              </a:ln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4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5D36226B-AA12-5A12-3DFE-06FF5C8E524A}"/>
              </a:ext>
            </a:extLst>
          </p:cNvPr>
          <p:cNvSpPr/>
          <p:nvPr/>
        </p:nvSpPr>
        <p:spPr>
          <a:xfrm>
            <a:off x="195072" y="201168"/>
            <a:ext cx="11801856" cy="598932"/>
          </a:xfrm>
          <a:custGeom>
            <a:avLst/>
            <a:gdLst>
              <a:gd name="connsiteX0" fmla="*/ 98087 w 11801856"/>
              <a:gd name="connsiteY0" fmla="*/ 0 h 598932"/>
              <a:gd name="connsiteX1" fmla="*/ 299466 w 11801856"/>
              <a:gd name="connsiteY1" fmla="*/ 0 h 598932"/>
              <a:gd name="connsiteX2" fmla="*/ 1215601 w 11801856"/>
              <a:gd name="connsiteY2" fmla="*/ 0 h 598932"/>
              <a:gd name="connsiteX3" fmla="*/ 11502390 w 11801856"/>
              <a:gd name="connsiteY3" fmla="*/ 0 h 598932"/>
              <a:gd name="connsiteX4" fmla="*/ 11801856 w 11801856"/>
              <a:gd name="connsiteY4" fmla="*/ 299466 h 598932"/>
              <a:gd name="connsiteX5" fmla="*/ 11801856 w 11801856"/>
              <a:gd name="connsiteY5" fmla="*/ 598932 h 598932"/>
              <a:gd name="connsiteX6" fmla="*/ 1313688 w 11801856"/>
              <a:gd name="connsiteY6" fmla="*/ 598932 h 598932"/>
              <a:gd name="connsiteX7" fmla="*/ 0 w 11801856"/>
              <a:gd name="connsiteY7" fmla="*/ 598932 h 598932"/>
              <a:gd name="connsiteX8" fmla="*/ 0 w 11801856"/>
              <a:gd name="connsiteY8" fmla="*/ 299466 h 598932"/>
              <a:gd name="connsiteX9" fmla="*/ 0 w 11801856"/>
              <a:gd name="connsiteY9" fmla="*/ 98087 h 598932"/>
              <a:gd name="connsiteX10" fmla="*/ 98087 w 11801856"/>
              <a:gd name="connsiteY10" fmla="*/ 0 h 598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01856" h="598932">
                <a:moveTo>
                  <a:pt x="98087" y="0"/>
                </a:moveTo>
                <a:lnTo>
                  <a:pt x="299466" y="0"/>
                </a:lnTo>
                <a:lnTo>
                  <a:pt x="1215601" y="0"/>
                </a:lnTo>
                <a:lnTo>
                  <a:pt x="11502390" y="0"/>
                </a:lnTo>
                <a:cubicBezTo>
                  <a:pt x="11667781" y="0"/>
                  <a:pt x="11801856" y="134075"/>
                  <a:pt x="11801856" y="299466"/>
                </a:cubicBezTo>
                <a:lnTo>
                  <a:pt x="11801856" y="598932"/>
                </a:lnTo>
                <a:lnTo>
                  <a:pt x="1313688" y="598932"/>
                </a:lnTo>
                <a:lnTo>
                  <a:pt x="0" y="598932"/>
                </a:lnTo>
                <a:lnTo>
                  <a:pt x="0" y="299466"/>
                </a:lnTo>
                <a:lnTo>
                  <a:pt x="0" y="98087"/>
                </a:lnTo>
                <a:cubicBezTo>
                  <a:pt x="0" y="43915"/>
                  <a:pt x="43915" y="0"/>
                  <a:pt x="98087" y="0"/>
                </a:cubicBezTo>
                <a:close/>
              </a:path>
            </a:pathLst>
          </a:custGeom>
          <a:solidFill>
            <a:srgbClr val="544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4BAFB27D-3A89-9A04-A77A-4D039647D6CE}"/>
              </a:ext>
            </a:extLst>
          </p:cNvPr>
          <p:cNvSpPr/>
          <p:nvPr/>
        </p:nvSpPr>
        <p:spPr>
          <a:xfrm>
            <a:off x="195072" y="804598"/>
            <a:ext cx="11801856" cy="5856732"/>
          </a:xfrm>
          <a:prstGeom prst="round2SameRect">
            <a:avLst>
              <a:gd name="adj1" fmla="val 0"/>
              <a:gd name="adj2" fmla="val 1984"/>
            </a:avLst>
          </a:prstGeom>
          <a:solidFill>
            <a:schemeClr val="bg1"/>
          </a:solidFill>
          <a:ln>
            <a:noFill/>
          </a:ln>
          <a:effectLst>
            <a:outerShdw blurRad="342900" dist="266700" dir="5400000" sx="95000" sy="95000" algn="t" rotWithShape="0">
              <a:srgbClr val="5444D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15AE70-F70D-94CC-3D54-04CE6574C459}"/>
              </a:ext>
            </a:extLst>
          </p:cNvPr>
          <p:cNvSpPr txBox="1"/>
          <p:nvPr/>
        </p:nvSpPr>
        <p:spPr>
          <a:xfrm>
            <a:off x="682244" y="26980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 smtClean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</a:t>
            </a:r>
            <a:r>
              <a:rPr lang="ko-KR" altLang="en-US" sz="2400" kern="0" dirty="0" smtClean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개요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7A9E8-64EA-89CA-A4BA-E660DB37426D}"/>
              </a:ext>
            </a:extLst>
          </p:cNvPr>
          <p:cNvSpPr txBox="1"/>
          <p:nvPr/>
        </p:nvSpPr>
        <p:spPr>
          <a:xfrm>
            <a:off x="1607915" y="3726528"/>
            <a:ext cx="499999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01</a:t>
            </a:r>
            <a:endParaRPr lang="en-US" altLang="ko-KR" sz="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41CD54-79E0-6723-A6EA-73B9427405BE}"/>
              </a:ext>
            </a:extLst>
          </p:cNvPr>
          <p:cNvSpPr txBox="1"/>
          <p:nvPr/>
        </p:nvSpPr>
        <p:spPr>
          <a:xfrm>
            <a:off x="8460213" y="3726528"/>
            <a:ext cx="499999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01</a:t>
            </a:r>
            <a:endParaRPr lang="en-US" altLang="ko-KR" sz="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6814" y="1193800"/>
            <a:ext cx="394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1-2 </a:t>
            </a:r>
            <a:r>
              <a:rPr lang="ko-KR" altLang="en-US" dirty="0" smtClean="0"/>
              <a:t>개발자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00592" y="1676315"/>
            <a:ext cx="7607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주재영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분석 및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오병규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이희문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UI </a:t>
            </a:r>
            <a:r>
              <a:rPr lang="ko-KR" altLang="en-US" dirty="0" smtClean="0"/>
              <a:t>디자인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최연웅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UI </a:t>
            </a:r>
            <a:r>
              <a:rPr lang="ko-KR" altLang="en-US" dirty="0" smtClean="0"/>
              <a:t>디자인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2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5D36226B-AA12-5A12-3DFE-06FF5C8E524A}"/>
              </a:ext>
            </a:extLst>
          </p:cNvPr>
          <p:cNvSpPr/>
          <p:nvPr/>
        </p:nvSpPr>
        <p:spPr>
          <a:xfrm>
            <a:off x="195072" y="201168"/>
            <a:ext cx="11801856" cy="598932"/>
          </a:xfrm>
          <a:custGeom>
            <a:avLst/>
            <a:gdLst>
              <a:gd name="connsiteX0" fmla="*/ 98087 w 11801856"/>
              <a:gd name="connsiteY0" fmla="*/ 0 h 598932"/>
              <a:gd name="connsiteX1" fmla="*/ 299466 w 11801856"/>
              <a:gd name="connsiteY1" fmla="*/ 0 h 598932"/>
              <a:gd name="connsiteX2" fmla="*/ 1215601 w 11801856"/>
              <a:gd name="connsiteY2" fmla="*/ 0 h 598932"/>
              <a:gd name="connsiteX3" fmla="*/ 11502390 w 11801856"/>
              <a:gd name="connsiteY3" fmla="*/ 0 h 598932"/>
              <a:gd name="connsiteX4" fmla="*/ 11801856 w 11801856"/>
              <a:gd name="connsiteY4" fmla="*/ 299466 h 598932"/>
              <a:gd name="connsiteX5" fmla="*/ 11801856 w 11801856"/>
              <a:gd name="connsiteY5" fmla="*/ 598932 h 598932"/>
              <a:gd name="connsiteX6" fmla="*/ 1313688 w 11801856"/>
              <a:gd name="connsiteY6" fmla="*/ 598932 h 598932"/>
              <a:gd name="connsiteX7" fmla="*/ 0 w 11801856"/>
              <a:gd name="connsiteY7" fmla="*/ 598932 h 598932"/>
              <a:gd name="connsiteX8" fmla="*/ 0 w 11801856"/>
              <a:gd name="connsiteY8" fmla="*/ 299466 h 598932"/>
              <a:gd name="connsiteX9" fmla="*/ 0 w 11801856"/>
              <a:gd name="connsiteY9" fmla="*/ 98087 h 598932"/>
              <a:gd name="connsiteX10" fmla="*/ 98087 w 11801856"/>
              <a:gd name="connsiteY10" fmla="*/ 0 h 598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01856" h="598932">
                <a:moveTo>
                  <a:pt x="98087" y="0"/>
                </a:moveTo>
                <a:lnTo>
                  <a:pt x="299466" y="0"/>
                </a:lnTo>
                <a:lnTo>
                  <a:pt x="1215601" y="0"/>
                </a:lnTo>
                <a:lnTo>
                  <a:pt x="11502390" y="0"/>
                </a:lnTo>
                <a:cubicBezTo>
                  <a:pt x="11667781" y="0"/>
                  <a:pt x="11801856" y="134075"/>
                  <a:pt x="11801856" y="299466"/>
                </a:cubicBezTo>
                <a:lnTo>
                  <a:pt x="11801856" y="598932"/>
                </a:lnTo>
                <a:lnTo>
                  <a:pt x="1313688" y="598932"/>
                </a:lnTo>
                <a:lnTo>
                  <a:pt x="0" y="598932"/>
                </a:lnTo>
                <a:lnTo>
                  <a:pt x="0" y="299466"/>
                </a:lnTo>
                <a:lnTo>
                  <a:pt x="0" y="98087"/>
                </a:lnTo>
                <a:cubicBezTo>
                  <a:pt x="0" y="43915"/>
                  <a:pt x="43915" y="0"/>
                  <a:pt x="98087" y="0"/>
                </a:cubicBezTo>
                <a:close/>
              </a:path>
            </a:pathLst>
          </a:custGeom>
          <a:solidFill>
            <a:srgbClr val="544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4BAFB27D-3A89-9A04-A77A-4D039647D6CE}"/>
              </a:ext>
            </a:extLst>
          </p:cNvPr>
          <p:cNvSpPr/>
          <p:nvPr/>
        </p:nvSpPr>
        <p:spPr>
          <a:xfrm>
            <a:off x="195072" y="804598"/>
            <a:ext cx="11801856" cy="5856732"/>
          </a:xfrm>
          <a:prstGeom prst="round2SameRect">
            <a:avLst>
              <a:gd name="adj1" fmla="val 0"/>
              <a:gd name="adj2" fmla="val 1984"/>
            </a:avLst>
          </a:prstGeom>
          <a:solidFill>
            <a:schemeClr val="bg1"/>
          </a:solidFill>
          <a:ln>
            <a:noFill/>
          </a:ln>
          <a:effectLst>
            <a:outerShdw blurRad="342900" dist="266700" dir="5400000" sx="95000" sy="95000" algn="t" rotWithShape="0">
              <a:srgbClr val="5444D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15AE70-F70D-94CC-3D54-04CE6574C459}"/>
              </a:ext>
            </a:extLst>
          </p:cNvPr>
          <p:cNvSpPr txBox="1"/>
          <p:nvPr/>
        </p:nvSpPr>
        <p:spPr>
          <a:xfrm>
            <a:off x="682244" y="26980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 smtClean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</a:t>
            </a:r>
            <a:r>
              <a:rPr lang="ko-KR" altLang="en-US" sz="2400" kern="0" dirty="0" smtClean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개요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7A9E8-64EA-89CA-A4BA-E660DB37426D}"/>
              </a:ext>
            </a:extLst>
          </p:cNvPr>
          <p:cNvSpPr txBox="1"/>
          <p:nvPr/>
        </p:nvSpPr>
        <p:spPr>
          <a:xfrm>
            <a:off x="1607915" y="3726528"/>
            <a:ext cx="499999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01</a:t>
            </a:r>
            <a:endParaRPr lang="en-US" altLang="ko-KR" sz="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41CD54-79E0-6723-A6EA-73B9427405BE}"/>
              </a:ext>
            </a:extLst>
          </p:cNvPr>
          <p:cNvSpPr txBox="1"/>
          <p:nvPr/>
        </p:nvSpPr>
        <p:spPr>
          <a:xfrm>
            <a:off x="8460213" y="3726528"/>
            <a:ext cx="499999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01</a:t>
            </a:r>
            <a:endParaRPr lang="en-US" altLang="ko-KR" sz="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6814" y="1193800"/>
            <a:ext cx="394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1-3 </a:t>
            </a:r>
            <a:r>
              <a:rPr lang="ko-KR" altLang="en-US" dirty="0" smtClean="0"/>
              <a:t>프로젝트 목표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91537" y="1767668"/>
            <a:ext cx="81927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배운 내용들을 작게나마 프로젝트로 실현해보며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각자 조금이나마 </a:t>
            </a:r>
            <a:r>
              <a:rPr lang="ko-KR" altLang="en-US" dirty="0" smtClean="0"/>
              <a:t>자신 있는 부분을 주로 하되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도와가며 부족한 부분을 채우고 팀원들 다같이 </a:t>
            </a:r>
            <a:r>
              <a:rPr lang="ko-KR" altLang="en-US" dirty="0" err="1" smtClean="0"/>
              <a:t>성장하는걸</a:t>
            </a:r>
            <a:r>
              <a:rPr lang="ko-KR" altLang="en-US" dirty="0" smtClean="0"/>
              <a:t> 목표로 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각자 맡은 부분을 소화하고 그 결과물들을 합치는 과정에서 프로젝트의 흐름을 배워보자 </a:t>
            </a:r>
            <a:r>
              <a:rPr lang="en-US" altLang="ko-KR" dirty="0" smtClean="0"/>
              <a:t>!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356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5D36226B-AA12-5A12-3DFE-06FF5C8E524A}"/>
              </a:ext>
            </a:extLst>
          </p:cNvPr>
          <p:cNvSpPr/>
          <p:nvPr/>
        </p:nvSpPr>
        <p:spPr>
          <a:xfrm>
            <a:off x="195072" y="201168"/>
            <a:ext cx="11801856" cy="598932"/>
          </a:xfrm>
          <a:custGeom>
            <a:avLst/>
            <a:gdLst>
              <a:gd name="connsiteX0" fmla="*/ 98087 w 11801856"/>
              <a:gd name="connsiteY0" fmla="*/ 0 h 598932"/>
              <a:gd name="connsiteX1" fmla="*/ 299466 w 11801856"/>
              <a:gd name="connsiteY1" fmla="*/ 0 h 598932"/>
              <a:gd name="connsiteX2" fmla="*/ 1215601 w 11801856"/>
              <a:gd name="connsiteY2" fmla="*/ 0 h 598932"/>
              <a:gd name="connsiteX3" fmla="*/ 11502390 w 11801856"/>
              <a:gd name="connsiteY3" fmla="*/ 0 h 598932"/>
              <a:gd name="connsiteX4" fmla="*/ 11801856 w 11801856"/>
              <a:gd name="connsiteY4" fmla="*/ 299466 h 598932"/>
              <a:gd name="connsiteX5" fmla="*/ 11801856 w 11801856"/>
              <a:gd name="connsiteY5" fmla="*/ 598932 h 598932"/>
              <a:gd name="connsiteX6" fmla="*/ 1313688 w 11801856"/>
              <a:gd name="connsiteY6" fmla="*/ 598932 h 598932"/>
              <a:gd name="connsiteX7" fmla="*/ 0 w 11801856"/>
              <a:gd name="connsiteY7" fmla="*/ 598932 h 598932"/>
              <a:gd name="connsiteX8" fmla="*/ 0 w 11801856"/>
              <a:gd name="connsiteY8" fmla="*/ 299466 h 598932"/>
              <a:gd name="connsiteX9" fmla="*/ 0 w 11801856"/>
              <a:gd name="connsiteY9" fmla="*/ 98087 h 598932"/>
              <a:gd name="connsiteX10" fmla="*/ 98087 w 11801856"/>
              <a:gd name="connsiteY10" fmla="*/ 0 h 598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01856" h="598932">
                <a:moveTo>
                  <a:pt x="98087" y="0"/>
                </a:moveTo>
                <a:lnTo>
                  <a:pt x="299466" y="0"/>
                </a:lnTo>
                <a:lnTo>
                  <a:pt x="1215601" y="0"/>
                </a:lnTo>
                <a:lnTo>
                  <a:pt x="11502390" y="0"/>
                </a:lnTo>
                <a:cubicBezTo>
                  <a:pt x="11667781" y="0"/>
                  <a:pt x="11801856" y="134075"/>
                  <a:pt x="11801856" y="299466"/>
                </a:cubicBezTo>
                <a:lnTo>
                  <a:pt x="11801856" y="598932"/>
                </a:lnTo>
                <a:lnTo>
                  <a:pt x="1313688" y="598932"/>
                </a:lnTo>
                <a:lnTo>
                  <a:pt x="0" y="598932"/>
                </a:lnTo>
                <a:lnTo>
                  <a:pt x="0" y="299466"/>
                </a:lnTo>
                <a:lnTo>
                  <a:pt x="0" y="98087"/>
                </a:lnTo>
                <a:cubicBezTo>
                  <a:pt x="0" y="43915"/>
                  <a:pt x="43915" y="0"/>
                  <a:pt x="98087" y="0"/>
                </a:cubicBezTo>
                <a:close/>
              </a:path>
            </a:pathLst>
          </a:custGeom>
          <a:solidFill>
            <a:srgbClr val="544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4BAFB27D-3A89-9A04-A77A-4D039647D6CE}"/>
              </a:ext>
            </a:extLst>
          </p:cNvPr>
          <p:cNvSpPr/>
          <p:nvPr/>
        </p:nvSpPr>
        <p:spPr>
          <a:xfrm>
            <a:off x="195072" y="804598"/>
            <a:ext cx="11801856" cy="5856732"/>
          </a:xfrm>
          <a:prstGeom prst="round2SameRect">
            <a:avLst>
              <a:gd name="adj1" fmla="val 0"/>
              <a:gd name="adj2" fmla="val 1984"/>
            </a:avLst>
          </a:prstGeom>
          <a:solidFill>
            <a:schemeClr val="bg1"/>
          </a:solidFill>
          <a:ln>
            <a:noFill/>
          </a:ln>
          <a:effectLst>
            <a:outerShdw blurRad="342900" dist="266700" dir="5400000" sx="95000" sy="95000" algn="t" rotWithShape="0">
              <a:srgbClr val="5444D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15AE70-F70D-94CC-3D54-04CE6574C459}"/>
              </a:ext>
            </a:extLst>
          </p:cNvPr>
          <p:cNvSpPr txBox="1"/>
          <p:nvPr/>
        </p:nvSpPr>
        <p:spPr>
          <a:xfrm>
            <a:off x="682244" y="26980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</a:t>
            </a:r>
            <a:r>
              <a:rPr lang="en-US" altLang="ko-KR" sz="2400" kern="0" dirty="0" smtClean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 </a:t>
            </a:r>
            <a:r>
              <a:rPr lang="ko-KR" altLang="en-US" sz="2400" kern="0" dirty="0" smtClean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프로그램 소개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7A9E8-64EA-89CA-A4BA-E660DB37426D}"/>
              </a:ext>
            </a:extLst>
          </p:cNvPr>
          <p:cNvSpPr txBox="1"/>
          <p:nvPr/>
        </p:nvSpPr>
        <p:spPr>
          <a:xfrm>
            <a:off x="1607915" y="3726528"/>
            <a:ext cx="499999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01</a:t>
            </a:r>
            <a:endParaRPr lang="en-US" altLang="ko-KR" sz="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41CD54-79E0-6723-A6EA-73B9427405BE}"/>
              </a:ext>
            </a:extLst>
          </p:cNvPr>
          <p:cNvSpPr txBox="1"/>
          <p:nvPr/>
        </p:nvSpPr>
        <p:spPr>
          <a:xfrm>
            <a:off x="8460213" y="3726528"/>
            <a:ext cx="499999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01</a:t>
            </a:r>
            <a:endParaRPr lang="en-US" altLang="ko-KR" sz="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6814" y="1193800"/>
            <a:ext cx="394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2-1 </a:t>
            </a:r>
            <a:r>
              <a:rPr lang="ko-KR" altLang="en-US" dirty="0" smtClean="0"/>
              <a:t>프로그램 개요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07914" y="2322646"/>
            <a:ext cx="9073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날씨 및 기온 변화 등과 같은 요소에 따른 </a:t>
            </a:r>
            <a:r>
              <a:rPr lang="ko-KR" altLang="en-US" dirty="0" err="1" smtClean="0"/>
              <a:t>따릉이</a:t>
            </a:r>
            <a:r>
              <a:rPr lang="ko-KR" altLang="en-US" dirty="0" smtClean="0"/>
              <a:t> 대여 예측이 가능하다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수요 예측이 가능하여 공급 할 </a:t>
            </a:r>
            <a:r>
              <a:rPr lang="ko-KR" altLang="en-US" dirty="0" err="1" smtClean="0"/>
              <a:t>따릉이</a:t>
            </a:r>
            <a:r>
              <a:rPr lang="ko-KR" altLang="en-US" dirty="0" smtClean="0"/>
              <a:t> 대수에 대한 예측이 가능 하다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분석을 통하여 타 지역으로 사업 확장의 가능성 여부를 판단할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-------------------------------------------------------------------------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특정 </a:t>
            </a:r>
            <a:r>
              <a:rPr lang="ko-KR" altLang="en-US" dirty="0" err="1" smtClean="0"/>
              <a:t>환경요소에</a:t>
            </a:r>
            <a:r>
              <a:rPr lang="ko-KR" altLang="en-US" dirty="0" smtClean="0"/>
              <a:t> 따른 </a:t>
            </a:r>
            <a:r>
              <a:rPr lang="ko-KR" altLang="en-US" dirty="0" err="1" smtClean="0"/>
              <a:t>따릉이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대여량을</a:t>
            </a:r>
            <a:r>
              <a:rPr lang="ko-KR" altLang="en-US" dirty="0" smtClean="0"/>
              <a:t> 예측할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예측 모델 시각화 자료를 </a:t>
            </a:r>
            <a:r>
              <a:rPr lang="ko-KR" altLang="en-US" dirty="0" err="1" smtClean="0"/>
              <a:t>예측량과</a:t>
            </a:r>
            <a:r>
              <a:rPr lang="ko-KR" altLang="en-US" dirty="0" smtClean="0"/>
              <a:t> 동시에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71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5D36226B-AA12-5A12-3DFE-06FF5C8E524A}"/>
              </a:ext>
            </a:extLst>
          </p:cNvPr>
          <p:cNvSpPr/>
          <p:nvPr/>
        </p:nvSpPr>
        <p:spPr>
          <a:xfrm>
            <a:off x="195072" y="201168"/>
            <a:ext cx="11801856" cy="598932"/>
          </a:xfrm>
          <a:custGeom>
            <a:avLst/>
            <a:gdLst>
              <a:gd name="connsiteX0" fmla="*/ 98087 w 11801856"/>
              <a:gd name="connsiteY0" fmla="*/ 0 h 598932"/>
              <a:gd name="connsiteX1" fmla="*/ 299466 w 11801856"/>
              <a:gd name="connsiteY1" fmla="*/ 0 h 598932"/>
              <a:gd name="connsiteX2" fmla="*/ 1215601 w 11801856"/>
              <a:gd name="connsiteY2" fmla="*/ 0 h 598932"/>
              <a:gd name="connsiteX3" fmla="*/ 11502390 w 11801856"/>
              <a:gd name="connsiteY3" fmla="*/ 0 h 598932"/>
              <a:gd name="connsiteX4" fmla="*/ 11801856 w 11801856"/>
              <a:gd name="connsiteY4" fmla="*/ 299466 h 598932"/>
              <a:gd name="connsiteX5" fmla="*/ 11801856 w 11801856"/>
              <a:gd name="connsiteY5" fmla="*/ 598932 h 598932"/>
              <a:gd name="connsiteX6" fmla="*/ 1313688 w 11801856"/>
              <a:gd name="connsiteY6" fmla="*/ 598932 h 598932"/>
              <a:gd name="connsiteX7" fmla="*/ 0 w 11801856"/>
              <a:gd name="connsiteY7" fmla="*/ 598932 h 598932"/>
              <a:gd name="connsiteX8" fmla="*/ 0 w 11801856"/>
              <a:gd name="connsiteY8" fmla="*/ 299466 h 598932"/>
              <a:gd name="connsiteX9" fmla="*/ 0 w 11801856"/>
              <a:gd name="connsiteY9" fmla="*/ 98087 h 598932"/>
              <a:gd name="connsiteX10" fmla="*/ 98087 w 11801856"/>
              <a:gd name="connsiteY10" fmla="*/ 0 h 598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01856" h="598932">
                <a:moveTo>
                  <a:pt x="98087" y="0"/>
                </a:moveTo>
                <a:lnTo>
                  <a:pt x="299466" y="0"/>
                </a:lnTo>
                <a:lnTo>
                  <a:pt x="1215601" y="0"/>
                </a:lnTo>
                <a:lnTo>
                  <a:pt x="11502390" y="0"/>
                </a:lnTo>
                <a:cubicBezTo>
                  <a:pt x="11667781" y="0"/>
                  <a:pt x="11801856" y="134075"/>
                  <a:pt x="11801856" y="299466"/>
                </a:cubicBezTo>
                <a:lnTo>
                  <a:pt x="11801856" y="598932"/>
                </a:lnTo>
                <a:lnTo>
                  <a:pt x="1313688" y="598932"/>
                </a:lnTo>
                <a:lnTo>
                  <a:pt x="0" y="598932"/>
                </a:lnTo>
                <a:lnTo>
                  <a:pt x="0" y="299466"/>
                </a:lnTo>
                <a:lnTo>
                  <a:pt x="0" y="98087"/>
                </a:lnTo>
                <a:cubicBezTo>
                  <a:pt x="0" y="43915"/>
                  <a:pt x="43915" y="0"/>
                  <a:pt x="98087" y="0"/>
                </a:cubicBezTo>
                <a:close/>
              </a:path>
            </a:pathLst>
          </a:custGeom>
          <a:solidFill>
            <a:srgbClr val="544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4BAFB27D-3A89-9A04-A77A-4D039647D6CE}"/>
              </a:ext>
            </a:extLst>
          </p:cNvPr>
          <p:cNvSpPr/>
          <p:nvPr/>
        </p:nvSpPr>
        <p:spPr>
          <a:xfrm>
            <a:off x="319762" y="952050"/>
            <a:ext cx="11801856" cy="5856732"/>
          </a:xfrm>
          <a:prstGeom prst="round2SameRect">
            <a:avLst>
              <a:gd name="adj1" fmla="val 0"/>
              <a:gd name="adj2" fmla="val 1984"/>
            </a:avLst>
          </a:prstGeom>
          <a:solidFill>
            <a:schemeClr val="bg1"/>
          </a:solidFill>
          <a:ln>
            <a:noFill/>
          </a:ln>
          <a:effectLst>
            <a:outerShdw blurRad="342900" dist="266700" dir="5400000" sx="95000" sy="95000" algn="t" rotWithShape="0">
              <a:srgbClr val="5444D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15AE70-F70D-94CC-3D54-04CE6574C459}"/>
              </a:ext>
            </a:extLst>
          </p:cNvPr>
          <p:cNvSpPr txBox="1"/>
          <p:nvPr/>
        </p:nvSpPr>
        <p:spPr>
          <a:xfrm>
            <a:off x="682244" y="26980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</a:t>
            </a:r>
            <a:r>
              <a:rPr lang="en-US" altLang="ko-KR" sz="2400" kern="0" dirty="0" smtClean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 </a:t>
            </a:r>
            <a:r>
              <a:rPr lang="ko-KR" altLang="en-US" sz="2400" kern="0" dirty="0" smtClean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프로그램 소개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7A9E8-64EA-89CA-A4BA-E660DB37426D}"/>
              </a:ext>
            </a:extLst>
          </p:cNvPr>
          <p:cNvSpPr txBox="1"/>
          <p:nvPr/>
        </p:nvSpPr>
        <p:spPr>
          <a:xfrm>
            <a:off x="1607915" y="3726528"/>
            <a:ext cx="499999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01</a:t>
            </a:r>
            <a:endParaRPr lang="en-US" altLang="ko-KR" sz="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41CD54-79E0-6723-A6EA-73B9427405BE}"/>
              </a:ext>
            </a:extLst>
          </p:cNvPr>
          <p:cNvSpPr txBox="1"/>
          <p:nvPr/>
        </p:nvSpPr>
        <p:spPr>
          <a:xfrm>
            <a:off x="8460213" y="3726528"/>
            <a:ext cx="499999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01</a:t>
            </a:r>
            <a:endParaRPr lang="en-US" altLang="ko-KR" sz="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6814" y="1193800"/>
            <a:ext cx="394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2-2 </a:t>
            </a: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305098" y="2295094"/>
            <a:ext cx="936844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600" dirty="0" smtClean="0"/>
              <a:t>2022.11.07 ~ </a:t>
            </a:r>
            <a:r>
              <a:rPr lang="en-US" altLang="ko-KR" sz="6600" dirty="0" smtClean="0"/>
              <a:t>2022.11.10</a:t>
            </a:r>
            <a:endParaRPr lang="en-US" altLang="ko-KR" sz="6600" dirty="0"/>
          </a:p>
        </p:txBody>
      </p:sp>
    </p:spTree>
    <p:extLst>
      <p:ext uri="{BB962C8B-B14F-4D97-AF65-F5344CB8AC3E}">
        <p14:creationId xmlns:p14="http://schemas.microsoft.com/office/powerpoint/2010/main" val="109229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270</Words>
  <Application>Microsoft Office PowerPoint</Application>
  <PresentationFormat>와이드스크린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Aharoni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user08</cp:lastModifiedBy>
  <cp:revision>16</cp:revision>
  <dcterms:created xsi:type="dcterms:W3CDTF">2022-10-31T05:40:39Z</dcterms:created>
  <dcterms:modified xsi:type="dcterms:W3CDTF">2022-11-15T09:18:19Z</dcterms:modified>
</cp:coreProperties>
</file>