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7" r:id="rId2"/>
    <p:sldId id="828" r:id="rId3"/>
    <p:sldId id="829" r:id="rId4"/>
    <p:sldId id="830" r:id="rId5"/>
    <p:sldId id="831" r:id="rId6"/>
    <p:sldId id="832" r:id="rId7"/>
    <p:sldId id="833" r:id="rId8"/>
    <p:sldId id="735" r:id="rId9"/>
    <p:sldId id="736" r:id="rId10"/>
    <p:sldId id="834" r:id="rId11"/>
    <p:sldId id="835" r:id="rId12"/>
    <p:sldId id="739" r:id="rId13"/>
    <p:sldId id="836" r:id="rId14"/>
    <p:sldId id="741" r:id="rId15"/>
    <p:sldId id="742" r:id="rId16"/>
    <p:sldId id="837" r:id="rId17"/>
    <p:sldId id="838" r:id="rId18"/>
    <p:sldId id="839" r:id="rId19"/>
    <p:sldId id="841" r:id="rId20"/>
    <p:sldId id="842" r:id="rId21"/>
    <p:sldId id="858" r:id="rId22"/>
    <p:sldId id="843" r:id="rId23"/>
    <p:sldId id="844" r:id="rId24"/>
    <p:sldId id="845" r:id="rId25"/>
    <p:sldId id="846" r:id="rId26"/>
    <p:sldId id="847" r:id="rId27"/>
    <p:sldId id="848" r:id="rId28"/>
    <p:sldId id="849" r:id="rId29"/>
    <p:sldId id="850" r:id="rId30"/>
    <p:sldId id="851" r:id="rId31"/>
    <p:sldId id="852" r:id="rId32"/>
    <p:sldId id="760" r:id="rId33"/>
    <p:sldId id="761" r:id="rId34"/>
    <p:sldId id="854" r:id="rId35"/>
    <p:sldId id="855" r:id="rId36"/>
    <p:sldId id="856" r:id="rId37"/>
    <p:sldId id="857" r:id="rId38"/>
    <p:sldId id="859" r:id="rId39"/>
    <p:sldId id="860" r:id="rId40"/>
    <p:sldId id="861" r:id="rId41"/>
    <p:sldId id="862" r:id="rId42"/>
    <p:sldId id="853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D5294A6B-3245-4E38-B5D3-58947A0465F2}">
          <p14:sldIdLst>
            <p14:sldId id="257"/>
            <p14:sldId id="828"/>
            <p14:sldId id="829"/>
            <p14:sldId id="830"/>
            <p14:sldId id="831"/>
            <p14:sldId id="832"/>
            <p14:sldId id="833"/>
            <p14:sldId id="735"/>
            <p14:sldId id="736"/>
            <p14:sldId id="834"/>
            <p14:sldId id="835"/>
            <p14:sldId id="739"/>
            <p14:sldId id="836"/>
            <p14:sldId id="741"/>
            <p14:sldId id="742"/>
            <p14:sldId id="837"/>
            <p14:sldId id="838"/>
            <p14:sldId id="839"/>
            <p14:sldId id="841"/>
            <p14:sldId id="842"/>
            <p14:sldId id="858"/>
            <p14:sldId id="843"/>
            <p14:sldId id="844"/>
            <p14:sldId id="845"/>
            <p14:sldId id="846"/>
            <p14:sldId id="847"/>
            <p14:sldId id="848"/>
            <p14:sldId id="849"/>
            <p14:sldId id="850"/>
            <p14:sldId id="851"/>
            <p14:sldId id="852"/>
            <p14:sldId id="760"/>
            <p14:sldId id="761"/>
            <p14:sldId id="854"/>
            <p14:sldId id="855"/>
            <p14:sldId id="856"/>
            <p14:sldId id="857"/>
            <p14:sldId id="859"/>
            <p14:sldId id="860"/>
            <p14:sldId id="861"/>
            <p14:sldId id="862"/>
            <p14:sldId id="8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6353" autoAdjust="0"/>
  </p:normalViewPr>
  <p:slideViewPr>
    <p:cSldViewPr snapToGrid="0" showGuides="1">
      <p:cViewPr varScale="1">
        <p:scale>
          <a:sx n="114" d="100"/>
          <a:sy n="114" d="100"/>
        </p:scale>
        <p:origin x="414" y="96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BC516D3-E266-45CD-B27B-84039E4943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1F06F7-4522-29BD-1F87-31FA773AD5B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2FD1D-9519-4D9D-BB23-CCEAEE4A9BD4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7ECA07-39BF-7003-5DEE-6900BBF9CC5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45412E-F456-1076-DB87-EFE439CBA5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B459A9-43FF-418B-A334-AC59CCDBC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0488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815CA-91DE-4D6F-9833-187DE50639ED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5C6853-EBE5-43CD-BB56-013216AFDB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381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5C6853-EBE5-43CD-BB56-013216AFDB4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606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FE4AF-E952-4AFA-A983-94AD96E35B3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34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127937-3D91-31A4-DA12-318A15BE3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C9DD6F-A894-F4D3-EF27-BB80475C0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E8F5E9-7DD6-A127-0C55-F63D6FF01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0A26-BA96-4C66-8AD9-955078851C50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3E745A-9878-A728-5F04-BB085CAE4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941C4-383D-EE68-37E6-B9434B169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12648-196F-4849-B3FB-F6E93E2CDB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075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48271-9F32-D403-53B6-5D1A4C4BA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B3C612-344D-3863-BB07-47FEDC302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5FA249-35F2-87AC-CD16-8F49E7A88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0A26-BA96-4C66-8AD9-955078851C50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5B4E7D-E0F7-7A4F-862C-44CE84C0B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53D12B-02AE-981B-50E2-5CA672806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12648-196F-4849-B3FB-F6E93E2CDB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031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86D392-ABF7-FD75-8FB5-7199623DB9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ADD9A3-FE0A-0360-82DD-B88793630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B07F12-B98A-933A-7AD6-4E469407E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0A26-BA96-4C66-8AD9-955078851C50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8EF53B-172F-E6DA-38FE-6FF27AE4B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08DE25-6FCC-BE23-BD17-425350CE6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12648-196F-4849-B3FB-F6E93E2CDB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600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2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1A6026A-8C64-656F-F084-4D822D0B3B64}"/>
              </a:ext>
            </a:extLst>
          </p:cNvPr>
          <p:cNvGrpSpPr>
            <a:grpSpLocks noChangeAspect="1"/>
          </p:cNvGrpSpPr>
          <p:nvPr/>
        </p:nvGrpSpPr>
        <p:grpSpPr>
          <a:xfrm>
            <a:off x="1774227" y="6457918"/>
            <a:ext cx="1874309" cy="147028"/>
            <a:chOff x="2521742" y="756443"/>
            <a:chExt cx="6989764" cy="1235076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689F50D-4935-DA7A-264F-206D4A734A67}"/>
                </a:ext>
              </a:extLst>
            </p:cNvPr>
            <p:cNvGrpSpPr/>
            <p:nvPr/>
          </p:nvGrpSpPr>
          <p:grpSpPr>
            <a:xfrm>
              <a:off x="5277643" y="1434306"/>
              <a:ext cx="4233863" cy="557213"/>
              <a:chOff x="5357813" y="3489326"/>
              <a:chExt cx="4233863" cy="557213"/>
            </a:xfrm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59ADE275-B8C8-C698-CD57-58ECD9FDF79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10213" y="3513138"/>
                <a:ext cx="541338" cy="523875"/>
              </a:xfrm>
              <a:custGeom>
                <a:avLst/>
                <a:gdLst>
                  <a:gd name="T0" fmla="*/ 604 w 1024"/>
                  <a:gd name="T1" fmla="*/ 990 h 990"/>
                  <a:gd name="T2" fmla="*/ 419 w 1024"/>
                  <a:gd name="T3" fmla="*/ 990 h 990"/>
                  <a:gd name="T4" fmla="*/ 419 w 1024"/>
                  <a:gd name="T5" fmla="*/ 649 h 990"/>
                  <a:gd name="T6" fmla="*/ 0 w 1024"/>
                  <a:gd name="T7" fmla="*/ 649 h 990"/>
                  <a:gd name="T8" fmla="*/ 0 w 1024"/>
                  <a:gd name="T9" fmla="*/ 521 h 990"/>
                  <a:gd name="T10" fmla="*/ 1024 w 1024"/>
                  <a:gd name="T11" fmla="*/ 521 h 990"/>
                  <a:gd name="T12" fmla="*/ 1024 w 1024"/>
                  <a:gd name="T13" fmla="*/ 649 h 990"/>
                  <a:gd name="T14" fmla="*/ 604 w 1024"/>
                  <a:gd name="T15" fmla="*/ 649 h 990"/>
                  <a:gd name="T16" fmla="*/ 604 w 1024"/>
                  <a:gd name="T17" fmla="*/ 990 h 990"/>
                  <a:gd name="T18" fmla="*/ 516 w 1024"/>
                  <a:gd name="T19" fmla="*/ 309 h 990"/>
                  <a:gd name="T20" fmla="*/ 513 w 1024"/>
                  <a:gd name="T21" fmla="*/ 309 h 990"/>
                  <a:gd name="T22" fmla="*/ 507 w 1024"/>
                  <a:gd name="T23" fmla="*/ 311 h 990"/>
                  <a:gd name="T24" fmla="*/ 494 w 1024"/>
                  <a:gd name="T25" fmla="*/ 331 h 990"/>
                  <a:gd name="T26" fmla="*/ 461 w 1024"/>
                  <a:gd name="T27" fmla="*/ 367 h 990"/>
                  <a:gd name="T28" fmla="*/ 399 w 1024"/>
                  <a:gd name="T29" fmla="*/ 411 h 990"/>
                  <a:gd name="T30" fmla="*/ 303 w 1024"/>
                  <a:gd name="T31" fmla="*/ 454 h 990"/>
                  <a:gd name="T32" fmla="*/ 202 w 1024"/>
                  <a:gd name="T33" fmla="*/ 479 h 990"/>
                  <a:gd name="T34" fmla="*/ 154 w 1024"/>
                  <a:gd name="T35" fmla="*/ 482 h 990"/>
                  <a:gd name="T36" fmla="*/ 54 w 1024"/>
                  <a:gd name="T37" fmla="*/ 387 h 990"/>
                  <a:gd name="T38" fmla="*/ 48 w 1024"/>
                  <a:gd name="T39" fmla="*/ 381 h 990"/>
                  <a:gd name="T40" fmla="*/ 49 w 1024"/>
                  <a:gd name="T41" fmla="*/ 371 h 990"/>
                  <a:gd name="T42" fmla="*/ 59 w 1024"/>
                  <a:gd name="T43" fmla="*/ 370 h 990"/>
                  <a:gd name="T44" fmla="*/ 104 w 1024"/>
                  <a:gd name="T45" fmla="*/ 368 h 990"/>
                  <a:gd name="T46" fmla="*/ 186 w 1024"/>
                  <a:gd name="T47" fmla="*/ 352 h 990"/>
                  <a:gd name="T48" fmla="*/ 244 w 1024"/>
                  <a:gd name="T49" fmla="*/ 332 h 990"/>
                  <a:gd name="T50" fmla="*/ 298 w 1024"/>
                  <a:gd name="T51" fmla="*/ 305 h 990"/>
                  <a:gd name="T52" fmla="*/ 347 w 1024"/>
                  <a:gd name="T53" fmla="*/ 267 h 990"/>
                  <a:gd name="T54" fmla="*/ 385 w 1024"/>
                  <a:gd name="T55" fmla="*/ 221 h 990"/>
                  <a:gd name="T56" fmla="*/ 409 w 1024"/>
                  <a:gd name="T57" fmla="*/ 164 h 990"/>
                  <a:gd name="T58" fmla="*/ 414 w 1024"/>
                  <a:gd name="T59" fmla="*/ 129 h 990"/>
                  <a:gd name="T60" fmla="*/ 116 w 1024"/>
                  <a:gd name="T61" fmla="*/ 129 h 990"/>
                  <a:gd name="T62" fmla="*/ 116 w 1024"/>
                  <a:gd name="T63" fmla="*/ 0 h 990"/>
                  <a:gd name="T64" fmla="*/ 909 w 1024"/>
                  <a:gd name="T65" fmla="*/ 0 h 990"/>
                  <a:gd name="T66" fmla="*/ 909 w 1024"/>
                  <a:gd name="T67" fmla="*/ 129 h 990"/>
                  <a:gd name="T68" fmla="*/ 609 w 1024"/>
                  <a:gd name="T69" fmla="*/ 129 h 990"/>
                  <a:gd name="T70" fmla="*/ 615 w 1024"/>
                  <a:gd name="T71" fmla="*/ 164 h 990"/>
                  <a:gd name="T72" fmla="*/ 638 w 1024"/>
                  <a:gd name="T73" fmla="*/ 221 h 990"/>
                  <a:gd name="T74" fmla="*/ 677 w 1024"/>
                  <a:gd name="T75" fmla="*/ 267 h 990"/>
                  <a:gd name="T76" fmla="*/ 725 w 1024"/>
                  <a:gd name="T77" fmla="*/ 305 h 990"/>
                  <a:gd name="T78" fmla="*/ 779 w 1024"/>
                  <a:gd name="T79" fmla="*/ 332 h 990"/>
                  <a:gd name="T80" fmla="*/ 837 w 1024"/>
                  <a:gd name="T81" fmla="*/ 352 h 990"/>
                  <a:gd name="T82" fmla="*/ 919 w 1024"/>
                  <a:gd name="T83" fmla="*/ 368 h 990"/>
                  <a:gd name="T84" fmla="*/ 964 w 1024"/>
                  <a:gd name="T85" fmla="*/ 370 h 990"/>
                  <a:gd name="T86" fmla="*/ 974 w 1024"/>
                  <a:gd name="T87" fmla="*/ 371 h 990"/>
                  <a:gd name="T88" fmla="*/ 975 w 1024"/>
                  <a:gd name="T89" fmla="*/ 381 h 990"/>
                  <a:gd name="T90" fmla="*/ 971 w 1024"/>
                  <a:gd name="T91" fmla="*/ 387 h 990"/>
                  <a:gd name="T92" fmla="*/ 869 w 1024"/>
                  <a:gd name="T93" fmla="*/ 482 h 990"/>
                  <a:gd name="T94" fmla="*/ 823 w 1024"/>
                  <a:gd name="T95" fmla="*/ 479 h 990"/>
                  <a:gd name="T96" fmla="*/ 722 w 1024"/>
                  <a:gd name="T97" fmla="*/ 454 h 990"/>
                  <a:gd name="T98" fmla="*/ 625 w 1024"/>
                  <a:gd name="T99" fmla="*/ 411 h 990"/>
                  <a:gd name="T100" fmla="*/ 563 w 1024"/>
                  <a:gd name="T101" fmla="*/ 365 h 990"/>
                  <a:gd name="T102" fmla="*/ 530 w 1024"/>
                  <a:gd name="T103" fmla="*/ 329 h 990"/>
                  <a:gd name="T104" fmla="*/ 516 w 1024"/>
                  <a:gd name="T105" fmla="*/ 309 h 9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24" h="990">
                    <a:moveTo>
                      <a:pt x="604" y="990"/>
                    </a:moveTo>
                    <a:lnTo>
                      <a:pt x="419" y="990"/>
                    </a:lnTo>
                    <a:lnTo>
                      <a:pt x="419" y="649"/>
                    </a:lnTo>
                    <a:lnTo>
                      <a:pt x="0" y="649"/>
                    </a:lnTo>
                    <a:lnTo>
                      <a:pt x="0" y="521"/>
                    </a:lnTo>
                    <a:lnTo>
                      <a:pt x="1024" y="521"/>
                    </a:lnTo>
                    <a:lnTo>
                      <a:pt x="1024" y="649"/>
                    </a:lnTo>
                    <a:lnTo>
                      <a:pt x="604" y="649"/>
                    </a:lnTo>
                    <a:lnTo>
                      <a:pt x="604" y="990"/>
                    </a:lnTo>
                    <a:close/>
                    <a:moveTo>
                      <a:pt x="516" y="309"/>
                    </a:moveTo>
                    <a:lnTo>
                      <a:pt x="513" y="309"/>
                    </a:lnTo>
                    <a:lnTo>
                      <a:pt x="507" y="311"/>
                    </a:lnTo>
                    <a:lnTo>
                      <a:pt x="494" y="331"/>
                    </a:lnTo>
                    <a:lnTo>
                      <a:pt x="461" y="367"/>
                    </a:lnTo>
                    <a:lnTo>
                      <a:pt x="399" y="411"/>
                    </a:lnTo>
                    <a:lnTo>
                      <a:pt x="303" y="454"/>
                    </a:lnTo>
                    <a:lnTo>
                      <a:pt x="202" y="479"/>
                    </a:lnTo>
                    <a:lnTo>
                      <a:pt x="154" y="482"/>
                    </a:lnTo>
                    <a:lnTo>
                      <a:pt x="54" y="387"/>
                    </a:lnTo>
                    <a:lnTo>
                      <a:pt x="48" y="381"/>
                    </a:lnTo>
                    <a:lnTo>
                      <a:pt x="49" y="371"/>
                    </a:lnTo>
                    <a:lnTo>
                      <a:pt x="59" y="370"/>
                    </a:lnTo>
                    <a:lnTo>
                      <a:pt x="104" y="368"/>
                    </a:lnTo>
                    <a:lnTo>
                      <a:pt x="186" y="352"/>
                    </a:lnTo>
                    <a:lnTo>
                      <a:pt x="244" y="332"/>
                    </a:lnTo>
                    <a:lnTo>
                      <a:pt x="298" y="305"/>
                    </a:lnTo>
                    <a:lnTo>
                      <a:pt x="347" y="267"/>
                    </a:lnTo>
                    <a:lnTo>
                      <a:pt x="385" y="221"/>
                    </a:lnTo>
                    <a:lnTo>
                      <a:pt x="409" y="164"/>
                    </a:lnTo>
                    <a:lnTo>
                      <a:pt x="414" y="129"/>
                    </a:lnTo>
                    <a:lnTo>
                      <a:pt x="116" y="129"/>
                    </a:lnTo>
                    <a:lnTo>
                      <a:pt x="116" y="0"/>
                    </a:lnTo>
                    <a:lnTo>
                      <a:pt x="909" y="0"/>
                    </a:lnTo>
                    <a:lnTo>
                      <a:pt x="909" y="129"/>
                    </a:lnTo>
                    <a:lnTo>
                      <a:pt x="609" y="129"/>
                    </a:lnTo>
                    <a:lnTo>
                      <a:pt x="615" y="164"/>
                    </a:lnTo>
                    <a:lnTo>
                      <a:pt x="638" y="221"/>
                    </a:lnTo>
                    <a:lnTo>
                      <a:pt x="677" y="267"/>
                    </a:lnTo>
                    <a:lnTo>
                      <a:pt x="725" y="305"/>
                    </a:lnTo>
                    <a:lnTo>
                      <a:pt x="779" y="332"/>
                    </a:lnTo>
                    <a:lnTo>
                      <a:pt x="837" y="352"/>
                    </a:lnTo>
                    <a:lnTo>
                      <a:pt x="919" y="368"/>
                    </a:lnTo>
                    <a:lnTo>
                      <a:pt x="964" y="370"/>
                    </a:lnTo>
                    <a:lnTo>
                      <a:pt x="974" y="371"/>
                    </a:lnTo>
                    <a:lnTo>
                      <a:pt x="975" y="381"/>
                    </a:lnTo>
                    <a:lnTo>
                      <a:pt x="971" y="387"/>
                    </a:lnTo>
                    <a:lnTo>
                      <a:pt x="869" y="482"/>
                    </a:lnTo>
                    <a:lnTo>
                      <a:pt x="823" y="479"/>
                    </a:lnTo>
                    <a:lnTo>
                      <a:pt x="722" y="454"/>
                    </a:lnTo>
                    <a:lnTo>
                      <a:pt x="625" y="411"/>
                    </a:lnTo>
                    <a:lnTo>
                      <a:pt x="563" y="365"/>
                    </a:lnTo>
                    <a:lnTo>
                      <a:pt x="530" y="329"/>
                    </a:lnTo>
                    <a:lnTo>
                      <a:pt x="516" y="309"/>
                    </a:lnTo>
                    <a:close/>
                  </a:path>
                </a:pathLst>
              </a:custGeom>
              <a:solidFill>
                <a:srgbClr val="4F4C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316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294EA6C8-18EA-338B-7AE4-7AE63D9233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3488" y="3498851"/>
                <a:ext cx="461963" cy="538163"/>
              </a:xfrm>
              <a:custGeom>
                <a:avLst/>
                <a:gdLst>
                  <a:gd name="T0" fmla="*/ 624 w 874"/>
                  <a:gd name="T1" fmla="*/ 0 h 1019"/>
                  <a:gd name="T2" fmla="*/ 624 w 874"/>
                  <a:gd name="T3" fmla="*/ 75 h 1019"/>
                  <a:gd name="T4" fmla="*/ 648 w 874"/>
                  <a:gd name="T5" fmla="*/ 75 h 1019"/>
                  <a:gd name="T6" fmla="*/ 680 w 874"/>
                  <a:gd name="T7" fmla="*/ 83 h 1019"/>
                  <a:gd name="T8" fmla="*/ 691 w 874"/>
                  <a:gd name="T9" fmla="*/ 102 h 1019"/>
                  <a:gd name="T10" fmla="*/ 693 w 874"/>
                  <a:gd name="T11" fmla="*/ 118 h 1019"/>
                  <a:gd name="T12" fmla="*/ 693 w 874"/>
                  <a:gd name="T13" fmla="*/ 571 h 1019"/>
                  <a:gd name="T14" fmla="*/ 668 w 874"/>
                  <a:gd name="T15" fmla="*/ 578 h 1019"/>
                  <a:gd name="T16" fmla="*/ 605 w 874"/>
                  <a:gd name="T17" fmla="*/ 586 h 1019"/>
                  <a:gd name="T18" fmla="*/ 563 w 874"/>
                  <a:gd name="T19" fmla="*/ 587 h 1019"/>
                  <a:gd name="T20" fmla="*/ 200 w 874"/>
                  <a:gd name="T21" fmla="*/ 587 h 1019"/>
                  <a:gd name="T22" fmla="*/ 193 w 874"/>
                  <a:gd name="T23" fmla="*/ 586 h 1019"/>
                  <a:gd name="T24" fmla="*/ 184 w 874"/>
                  <a:gd name="T25" fmla="*/ 577 h 1019"/>
                  <a:gd name="T26" fmla="*/ 183 w 874"/>
                  <a:gd name="T27" fmla="*/ 570 h 1019"/>
                  <a:gd name="T28" fmla="*/ 183 w 874"/>
                  <a:gd name="T29" fmla="*/ 209 h 1019"/>
                  <a:gd name="T30" fmla="*/ 527 w 874"/>
                  <a:gd name="T31" fmla="*/ 209 h 1019"/>
                  <a:gd name="T32" fmla="*/ 527 w 874"/>
                  <a:gd name="T33" fmla="*/ 79 h 1019"/>
                  <a:gd name="T34" fmla="*/ 0 w 874"/>
                  <a:gd name="T35" fmla="*/ 79 h 1019"/>
                  <a:gd name="T36" fmla="*/ 0 w 874"/>
                  <a:gd name="T37" fmla="*/ 577 h 1019"/>
                  <a:gd name="T38" fmla="*/ 2 w 874"/>
                  <a:gd name="T39" fmla="*/ 612 h 1019"/>
                  <a:gd name="T40" fmla="*/ 20 w 874"/>
                  <a:gd name="T41" fmla="*/ 665 h 1019"/>
                  <a:gd name="T42" fmla="*/ 55 w 874"/>
                  <a:gd name="T43" fmla="*/ 699 h 1019"/>
                  <a:gd name="T44" fmla="*/ 108 w 874"/>
                  <a:gd name="T45" fmla="*/ 715 h 1019"/>
                  <a:gd name="T46" fmla="*/ 143 w 874"/>
                  <a:gd name="T47" fmla="*/ 717 h 1019"/>
                  <a:gd name="T48" fmla="*/ 517 w 874"/>
                  <a:gd name="T49" fmla="*/ 717 h 1019"/>
                  <a:gd name="T50" fmla="*/ 575 w 874"/>
                  <a:gd name="T51" fmla="*/ 717 h 1019"/>
                  <a:gd name="T52" fmla="*/ 660 w 874"/>
                  <a:gd name="T53" fmla="*/ 709 h 1019"/>
                  <a:gd name="T54" fmla="*/ 693 w 874"/>
                  <a:gd name="T55" fmla="*/ 699 h 1019"/>
                  <a:gd name="T56" fmla="*/ 693 w 874"/>
                  <a:gd name="T57" fmla="*/ 1019 h 1019"/>
                  <a:gd name="T58" fmla="*/ 874 w 874"/>
                  <a:gd name="T59" fmla="*/ 1019 h 1019"/>
                  <a:gd name="T60" fmla="*/ 874 w 874"/>
                  <a:gd name="T61" fmla="*/ 0 h 1019"/>
                  <a:gd name="T62" fmla="*/ 624 w 874"/>
                  <a:gd name="T63" fmla="*/ 0 h 10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74" h="1019">
                    <a:moveTo>
                      <a:pt x="624" y="0"/>
                    </a:moveTo>
                    <a:lnTo>
                      <a:pt x="624" y="75"/>
                    </a:lnTo>
                    <a:lnTo>
                      <a:pt x="648" y="75"/>
                    </a:lnTo>
                    <a:lnTo>
                      <a:pt x="680" y="83"/>
                    </a:lnTo>
                    <a:lnTo>
                      <a:pt x="691" y="102"/>
                    </a:lnTo>
                    <a:lnTo>
                      <a:pt x="693" y="118"/>
                    </a:lnTo>
                    <a:lnTo>
                      <a:pt x="693" y="571"/>
                    </a:lnTo>
                    <a:lnTo>
                      <a:pt x="668" y="578"/>
                    </a:lnTo>
                    <a:lnTo>
                      <a:pt x="605" y="586"/>
                    </a:lnTo>
                    <a:lnTo>
                      <a:pt x="563" y="587"/>
                    </a:lnTo>
                    <a:lnTo>
                      <a:pt x="200" y="587"/>
                    </a:lnTo>
                    <a:lnTo>
                      <a:pt x="193" y="586"/>
                    </a:lnTo>
                    <a:lnTo>
                      <a:pt x="184" y="577"/>
                    </a:lnTo>
                    <a:lnTo>
                      <a:pt x="183" y="570"/>
                    </a:lnTo>
                    <a:lnTo>
                      <a:pt x="183" y="209"/>
                    </a:lnTo>
                    <a:lnTo>
                      <a:pt x="527" y="209"/>
                    </a:lnTo>
                    <a:lnTo>
                      <a:pt x="527" y="79"/>
                    </a:lnTo>
                    <a:lnTo>
                      <a:pt x="0" y="79"/>
                    </a:lnTo>
                    <a:lnTo>
                      <a:pt x="0" y="577"/>
                    </a:lnTo>
                    <a:lnTo>
                      <a:pt x="2" y="612"/>
                    </a:lnTo>
                    <a:lnTo>
                      <a:pt x="20" y="665"/>
                    </a:lnTo>
                    <a:lnTo>
                      <a:pt x="55" y="699"/>
                    </a:lnTo>
                    <a:lnTo>
                      <a:pt x="108" y="715"/>
                    </a:lnTo>
                    <a:lnTo>
                      <a:pt x="143" y="717"/>
                    </a:lnTo>
                    <a:lnTo>
                      <a:pt x="517" y="717"/>
                    </a:lnTo>
                    <a:lnTo>
                      <a:pt x="575" y="717"/>
                    </a:lnTo>
                    <a:lnTo>
                      <a:pt x="660" y="709"/>
                    </a:lnTo>
                    <a:lnTo>
                      <a:pt x="693" y="699"/>
                    </a:lnTo>
                    <a:lnTo>
                      <a:pt x="693" y="1019"/>
                    </a:lnTo>
                    <a:lnTo>
                      <a:pt x="874" y="1019"/>
                    </a:lnTo>
                    <a:lnTo>
                      <a:pt x="874" y="0"/>
                    </a:lnTo>
                    <a:lnTo>
                      <a:pt x="624" y="0"/>
                    </a:lnTo>
                    <a:close/>
                  </a:path>
                </a:pathLst>
              </a:custGeom>
              <a:solidFill>
                <a:srgbClr val="4F4C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316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D6168B20-33E5-A0A2-1EEC-7CF54195F9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35775" y="3498851"/>
                <a:ext cx="401638" cy="292100"/>
              </a:xfrm>
              <a:custGeom>
                <a:avLst/>
                <a:gdLst>
                  <a:gd name="T0" fmla="*/ 181 w 757"/>
                  <a:gd name="T1" fmla="*/ 278 h 554"/>
                  <a:gd name="T2" fmla="*/ 183 w 757"/>
                  <a:gd name="T3" fmla="*/ 250 h 554"/>
                  <a:gd name="T4" fmla="*/ 196 w 757"/>
                  <a:gd name="T5" fmla="*/ 209 h 554"/>
                  <a:gd name="T6" fmla="*/ 220 w 757"/>
                  <a:gd name="T7" fmla="*/ 180 h 554"/>
                  <a:gd name="T8" fmla="*/ 251 w 757"/>
                  <a:gd name="T9" fmla="*/ 165 h 554"/>
                  <a:gd name="T10" fmla="*/ 284 w 757"/>
                  <a:gd name="T11" fmla="*/ 165 h 554"/>
                  <a:gd name="T12" fmla="*/ 314 w 757"/>
                  <a:gd name="T13" fmla="*/ 180 h 554"/>
                  <a:gd name="T14" fmla="*/ 338 w 757"/>
                  <a:gd name="T15" fmla="*/ 209 h 554"/>
                  <a:gd name="T16" fmla="*/ 353 w 757"/>
                  <a:gd name="T17" fmla="*/ 250 h 554"/>
                  <a:gd name="T18" fmla="*/ 354 w 757"/>
                  <a:gd name="T19" fmla="*/ 278 h 554"/>
                  <a:gd name="T20" fmla="*/ 353 w 757"/>
                  <a:gd name="T21" fmla="*/ 305 h 554"/>
                  <a:gd name="T22" fmla="*/ 338 w 757"/>
                  <a:gd name="T23" fmla="*/ 348 h 554"/>
                  <a:gd name="T24" fmla="*/ 314 w 757"/>
                  <a:gd name="T25" fmla="*/ 377 h 554"/>
                  <a:gd name="T26" fmla="*/ 284 w 757"/>
                  <a:gd name="T27" fmla="*/ 391 h 554"/>
                  <a:gd name="T28" fmla="*/ 251 w 757"/>
                  <a:gd name="T29" fmla="*/ 391 h 554"/>
                  <a:gd name="T30" fmla="*/ 220 w 757"/>
                  <a:gd name="T31" fmla="*/ 377 h 554"/>
                  <a:gd name="T32" fmla="*/ 196 w 757"/>
                  <a:gd name="T33" fmla="*/ 348 h 554"/>
                  <a:gd name="T34" fmla="*/ 183 w 757"/>
                  <a:gd name="T35" fmla="*/ 305 h 554"/>
                  <a:gd name="T36" fmla="*/ 181 w 757"/>
                  <a:gd name="T37" fmla="*/ 278 h 554"/>
                  <a:gd name="T38" fmla="*/ 527 w 757"/>
                  <a:gd name="T39" fmla="*/ 338 h 554"/>
                  <a:gd name="T40" fmla="*/ 593 w 757"/>
                  <a:gd name="T41" fmla="*/ 338 h 554"/>
                  <a:gd name="T42" fmla="*/ 593 w 757"/>
                  <a:gd name="T43" fmla="*/ 554 h 554"/>
                  <a:gd name="T44" fmla="*/ 757 w 757"/>
                  <a:gd name="T45" fmla="*/ 554 h 554"/>
                  <a:gd name="T46" fmla="*/ 757 w 757"/>
                  <a:gd name="T47" fmla="*/ 0 h 554"/>
                  <a:gd name="T48" fmla="*/ 534 w 757"/>
                  <a:gd name="T49" fmla="*/ 0 h 554"/>
                  <a:gd name="T50" fmla="*/ 534 w 757"/>
                  <a:gd name="T51" fmla="*/ 65 h 554"/>
                  <a:gd name="T52" fmla="*/ 559 w 757"/>
                  <a:gd name="T53" fmla="*/ 65 h 554"/>
                  <a:gd name="T54" fmla="*/ 583 w 757"/>
                  <a:gd name="T55" fmla="*/ 73 h 554"/>
                  <a:gd name="T56" fmla="*/ 593 w 757"/>
                  <a:gd name="T57" fmla="*/ 91 h 554"/>
                  <a:gd name="T58" fmla="*/ 593 w 757"/>
                  <a:gd name="T59" fmla="*/ 105 h 554"/>
                  <a:gd name="T60" fmla="*/ 593 w 757"/>
                  <a:gd name="T61" fmla="*/ 207 h 554"/>
                  <a:gd name="T62" fmla="*/ 523 w 757"/>
                  <a:gd name="T63" fmla="*/ 207 h 554"/>
                  <a:gd name="T64" fmla="*/ 514 w 757"/>
                  <a:gd name="T65" fmla="*/ 183 h 554"/>
                  <a:gd name="T66" fmla="*/ 490 w 757"/>
                  <a:gd name="T67" fmla="*/ 140 h 554"/>
                  <a:gd name="T68" fmla="*/ 459 w 757"/>
                  <a:gd name="T69" fmla="*/ 105 h 554"/>
                  <a:gd name="T70" fmla="*/ 423 w 757"/>
                  <a:gd name="T71" fmla="*/ 78 h 554"/>
                  <a:gd name="T72" fmla="*/ 384 w 757"/>
                  <a:gd name="T73" fmla="*/ 56 h 554"/>
                  <a:gd name="T74" fmla="*/ 341 w 757"/>
                  <a:gd name="T75" fmla="*/ 43 h 554"/>
                  <a:gd name="T76" fmla="*/ 274 w 757"/>
                  <a:gd name="T77" fmla="*/ 33 h 554"/>
                  <a:gd name="T78" fmla="*/ 184 w 757"/>
                  <a:gd name="T79" fmla="*/ 45 h 554"/>
                  <a:gd name="T80" fmla="*/ 122 w 757"/>
                  <a:gd name="T81" fmla="*/ 72 h 554"/>
                  <a:gd name="T82" fmla="*/ 85 w 757"/>
                  <a:gd name="T83" fmla="*/ 96 h 554"/>
                  <a:gd name="T84" fmla="*/ 53 w 757"/>
                  <a:gd name="T85" fmla="*/ 127 h 554"/>
                  <a:gd name="T86" fmla="*/ 29 w 757"/>
                  <a:gd name="T87" fmla="*/ 163 h 554"/>
                  <a:gd name="T88" fmla="*/ 10 w 757"/>
                  <a:gd name="T89" fmla="*/ 204 h 554"/>
                  <a:gd name="T90" fmla="*/ 1 w 757"/>
                  <a:gd name="T91" fmla="*/ 252 h 554"/>
                  <a:gd name="T92" fmla="*/ 0 w 757"/>
                  <a:gd name="T93" fmla="*/ 278 h 554"/>
                  <a:gd name="T94" fmla="*/ 1 w 757"/>
                  <a:gd name="T95" fmla="*/ 305 h 554"/>
                  <a:gd name="T96" fmla="*/ 10 w 757"/>
                  <a:gd name="T97" fmla="*/ 352 h 554"/>
                  <a:gd name="T98" fmla="*/ 29 w 757"/>
                  <a:gd name="T99" fmla="*/ 396 h 554"/>
                  <a:gd name="T100" fmla="*/ 56 w 757"/>
                  <a:gd name="T101" fmla="*/ 432 h 554"/>
                  <a:gd name="T102" fmla="*/ 88 w 757"/>
                  <a:gd name="T103" fmla="*/ 462 h 554"/>
                  <a:gd name="T104" fmla="*/ 127 w 757"/>
                  <a:gd name="T105" fmla="*/ 486 h 554"/>
                  <a:gd name="T106" fmla="*/ 167 w 757"/>
                  <a:gd name="T107" fmla="*/ 504 h 554"/>
                  <a:gd name="T108" fmla="*/ 212 w 757"/>
                  <a:gd name="T109" fmla="*/ 515 h 554"/>
                  <a:gd name="T110" fmla="*/ 281 w 757"/>
                  <a:gd name="T111" fmla="*/ 522 h 554"/>
                  <a:gd name="T112" fmla="*/ 348 w 757"/>
                  <a:gd name="T113" fmla="*/ 511 h 554"/>
                  <a:gd name="T114" fmla="*/ 392 w 757"/>
                  <a:gd name="T115" fmla="*/ 495 h 554"/>
                  <a:gd name="T116" fmla="*/ 432 w 757"/>
                  <a:gd name="T117" fmla="*/ 473 h 554"/>
                  <a:gd name="T118" fmla="*/ 467 w 757"/>
                  <a:gd name="T119" fmla="*/ 443 h 554"/>
                  <a:gd name="T120" fmla="*/ 497 w 757"/>
                  <a:gd name="T121" fmla="*/ 407 h 554"/>
                  <a:gd name="T122" fmla="*/ 518 w 757"/>
                  <a:gd name="T123" fmla="*/ 363 h 554"/>
                  <a:gd name="T124" fmla="*/ 527 w 757"/>
                  <a:gd name="T1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57" h="554">
                    <a:moveTo>
                      <a:pt x="181" y="278"/>
                    </a:moveTo>
                    <a:lnTo>
                      <a:pt x="183" y="250"/>
                    </a:lnTo>
                    <a:lnTo>
                      <a:pt x="196" y="209"/>
                    </a:lnTo>
                    <a:lnTo>
                      <a:pt x="220" y="180"/>
                    </a:lnTo>
                    <a:lnTo>
                      <a:pt x="251" y="165"/>
                    </a:lnTo>
                    <a:lnTo>
                      <a:pt x="284" y="165"/>
                    </a:lnTo>
                    <a:lnTo>
                      <a:pt x="314" y="180"/>
                    </a:lnTo>
                    <a:lnTo>
                      <a:pt x="338" y="209"/>
                    </a:lnTo>
                    <a:lnTo>
                      <a:pt x="353" y="250"/>
                    </a:lnTo>
                    <a:lnTo>
                      <a:pt x="354" y="278"/>
                    </a:lnTo>
                    <a:lnTo>
                      <a:pt x="353" y="305"/>
                    </a:lnTo>
                    <a:lnTo>
                      <a:pt x="338" y="348"/>
                    </a:lnTo>
                    <a:lnTo>
                      <a:pt x="314" y="377"/>
                    </a:lnTo>
                    <a:lnTo>
                      <a:pt x="284" y="391"/>
                    </a:lnTo>
                    <a:lnTo>
                      <a:pt x="251" y="391"/>
                    </a:lnTo>
                    <a:lnTo>
                      <a:pt x="220" y="377"/>
                    </a:lnTo>
                    <a:lnTo>
                      <a:pt x="196" y="348"/>
                    </a:lnTo>
                    <a:lnTo>
                      <a:pt x="183" y="305"/>
                    </a:lnTo>
                    <a:lnTo>
                      <a:pt x="181" y="278"/>
                    </a:lnTo>
                    <a:close/>
                    <a:moveTo>
                      <a:pt x="527" y="338"/>
                    </a:moveTo>
                    <a:lnTo>
                      <a:pt x="593" y="338"/>
                    </a:lnTo>
                    <a:lnTo>
                      <a:pt x="593" y="554"/>
                    </a:lnTo>
                    <a:lnTo>
                      <a:pt x="757" y="554"/>
                    </a:lnTo>
                    <a:lnTo>
                      <a:pt x="757" y="0"/>
                    </a:lnTo>
                    <a:lnTo>
                      <a:pt x="534" y="0"/>
                    </a:lnTo>
                    <a:lnTo>
                      <a:pt x="534" y="65"/>
                    </a:lnTo>
                    <a:lnTo>
                      <a:pt x="559" y="65"/>
                    </a:lnTo>
                    <a:lnTo>
                      <a:pt x="583" y="73"/>
                    </a:lnTo>
                    <a:lnTo>
                      <a:pt x="593" y="91"/>
                    </a:lnTo>
                    <a:lnTo>
                      <a:pt x="593" y="105"/>
                    </a:lnTo>
                    <a:lnTo>
                      <a:pt x="593" y="207"/>
                    </a:lnTo>
                    <a:lnTo>
                      <a:pt x="523" y="207"/>
                    </a:lnTo>
                    <a:lnTo>
                      <a:pt x="514" y="183"/>
                    </a:lnTo>
                    <a:lnTo>
                      <a:pt x="490" y="140"/>
                    </a:lnTo>
                    <a:lnTo>
                      <a:pt x="459" y="105"/>
                    </a:lnTo>
                    <a:lnTo>
                      <a:pt x="423" y="78"/>
                    </a:lnTo>
                    <a:lnTo>
                      <a:pt x="384" y="56"/>
                    </a:lnTo>
                    <a:lnTo>
                      <a:pt x="341" y="43"/>
                    </a:lnTo>
                    <a:lnTo>
                      <a:pt x="274" y="33"/>
                    </a:lnTo>
                    <a:lnTo>
                      <a:pt x="184" y="45"/>
                    </a:lnTo>
                    <a:lnTo>
                      <a:pt x="122" y="72"/>
                    </a:lnTo>
                    <a:lnTo>
                      <a:pt x="85" y="96"/>
                    </a:lnTo>
                    <a:lnTo>
                      <a:pt x="53" y="127"/>
                    </a:lnTo>
                    <a:lnTo>
                      <a:pt x="29" y="163"/>
                    </a:lnTo>
                    <a:lnTo>
                      <a:pt x="10" y="204"/>
                    </a:lnTo>
                    <a:lnTo>
                      <a:pt x="1" y="252"/>
                    </a:lnTo>
                    <a:lnTo>
                      <a:pt x="0" y="278"/>
                    </a:lnTo>
                    <a:lnTo>
                      <a:pt x="1" y="305"/>
                    </a:lnTo>
                    <a:lnTo>
                      <a:pt x="10" y="352"/>
                    </a:lnTo>
                    <a:lnTo>
                      <a:pt x="29" y="396"/>
                    </a:lnTo>
                    <a:lnTo>
                      <a:pt x="56" y="432"/>
                    </a:lnTo>
                    <a:lnTo>
                      <a:pt x="88" y="462"/>
                    </a:lnTo>
                    <a:lnTo>
                      <a:pt x="127" y="486"/>
                    </a:lnTo>
                    <a:lnTo>
                      <a:pt x="167" y="504"/>
                    </a:lnTo>
                    <a:lnTo>
                      <a:pt x="212" y="515"/>
                    </a:lnTo>
                    <a:lnTo>
                      <a:pt x="281" y="522"/>
                    </a:lnTo>
                    <a:lnTo>
                      <a:pt x="348" y="511"/>
                    </a:lnTo>
                    <a:lnTo>
                      <a:pt x="392" y="495"/>
                    </a:lnTo>
                    <a:lnTo>
                      <a:pt x="432" y="473"/>
                    </a:lnTo>
                    <a:lnTo>
                      <a:pt x="467" y="443"/>
                    </a:lnTo>
                    <a:lnTo>
                      <a:pt x="497" y="407"/>
                    </a:lnTo>
                    <a:lnTo>
                      <a:pt x="518" y="363"/>
                    </a:lnTo>
                    <a:lnTo>
                      <a:pt x="527" y="338"/>
                    </a:lnTo>
                    <a:close/>
                  </a:path>
                </a:pathLst>
              </a:custGeom>
              <a:solidFill>
                <a:srgbClr val="4F4C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316"/>
              </a:p>
            </p:txBody>
          </p:sp>
          <p:sp>
            <p:nvSpPr>
              <p:cNvPr id="23" name="Rectangle 8">
                <a:extLst>
                  <a:ext uri="{FF2B5EF4-FFF2-40B4-BE49-F238E27FC236}">
                    <a16:creationId xmlns:a16="http://schemas.microsoft.com/office/drawing/2014/main" id="{950C49FC-596B-8ADE-6E3B-3DCFDDF6B3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6463" y="3498851"/>
                <a:ext cx="87313" cy="292100"/>
              </a:xfrm>
              <a:prstGeom prst="rect">
                <a:avLst/>
              </a:prstGeom>
              <a:solidFill>
                <a:srgbClr val="4F4C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316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C0EEDF35-CBBC-7128-70A8-9464FDB74A3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94575" y="3498851"/>
                <a:ext cx="514350" cy="547688"/>
              </a:xfrm>
              <a:custGeom>
                <a:avLst/>
                <a:gdLst>
                  <a:gd name="T0" fmla="*/ 356 w 972"/>
                  <a:gd name="T1" fmla="*/ 828 h 1036"/>
                  <a:gd name="T2" fmla="*/ 390 w 972"/>
                  <a:gd name="T3" fmla="*/ 924 h 1036"/>
                  <a:gd name="T4" fmla="*/ 462 w 972"/>
                  <a:gd name="T5" fmla="*/ 992 h 1036"/>
                  <a:gd name="T6" fmla="*/ 557 w 972"/>
                  <a:gd name="T7" fmla="*/ 1028 h 1036"/>
                  <a:gd name="T8" fmla="*/ 661 w 972"/>
                  <a:gd name="T9" fmla="*/ 1036 h 1036"/>
                  <a:gd name="T10" fmla="*/ 762 w 972"/>
                  <a:gd name="T11" fmla="*/ 1013 h 1036"/>
                  <a:gd name="T12" fmla="*/ 847 w 972"/>
                  <a:gd name="T13" fmla="*/ 962 h 1036"/>
                  <a:gd name="T14" fmla="*/ 901 w 972"/>
                  <a:gd name="T15" fmla="*/ 880 h 1036"/>
                  <a:gd name="T16" fmla="*/ 914 w 972"/>
                  <a:gd name="T17" fmla="*/ 799 h 1036"/>
                  <a:gd name="T18" fmla="*/ 901 w 972"/>
                  <a:gd name="T19" fmla="*/ 717 h 1036"/>
                  <a:gd name="T20" fmla="*/ 847 w 972"/>
                  <a:gd name="T21" fmla="*/ 635 h 1036"/>
                  <a:gd name="T22" fmla="*/ 762 w 972"/>
                  <a:gd name="T23" fmla="*/ 583 h 1036"/>
                  <a:gd name="T24" fmla="*/ 661 w 972"/>
                  <a:gd name="T25" fmla="*/ 562 h 1036"/>
                  <a:gd name="T26" fmla="*/ 557 w 972"/>
                  <a:gd name="T27" fmla="*/ 569 h 1036"/>
                  <a:gd name="T28" fmla="*/ 462 w 972"/>
                  <a:gd name="T29" fmla="*/ 606 h 1036"/>
                  <a:gd name="T30" fmla="*/ 390 w 972"/>
                  <a:gd name="T31" fmla="*/ 672 h 1036"/>
                  <a:gd name="T32" fmla="*/ 356 w 972"/>
                  <a:gd name="T33" fmla="*/ 770 h 1036"/>
                  <a:gd name="T34" fmla="*/ 619 w 972"/>
                  <a:gd name="T35" fmla="*/ 536 h 1036"/>
                  <a:gd name="T36" fmla="*/ 720 w 972"/>
                  <a:gd name="T37" fmla="*/ 446 h 1036"/>
                  <a:gd name="T38" fmla="*/ 721 w 972"/>
                  <a:gd name="T39" fmla="*/ 432 h 1036"/>
                  <a:gd name="T40" fmla="*/ 683 w 972"/>
                  <a:gd name="T41" fmla="*/ 428 h 1036"/>
                  <a:gd name="T42" fmla="*/ 583 w 972"/>
                  <a:gd name="T43" fmla="*/ 383 h 1036"/>
                  <a:gd name="T44" fmla="*/ 510 w 972"/>
                  <a:gd name="T45" fmla="*/ 313 h 1036"/>
                  <a:gd name="T46" fmla="*/ 464 w 972"/>
                  <a:gd name="T47" fmla="*/ 206 h 1036"/>
                  <a:gd name="T48" fmla="*/ 649 w 972"/>
                  <a:gd name="T49" fmla="*/ 173 h 1036"/>
                  <a:gd name="T50" fmla="*/ 76 w 972"/>
                  <a:gd name="T51" fmla="*/ 45 h 1036"/>
                  <a:gd name="T52" fmla="*/ 262 w 972"/>
                  <a:gd name="T53" fmla="*/ 173 h 1036"/>
                  <a:gd name="T54" fmla="*/ 241 w 972"/>
                  <a:gd name="T55" fmla="*/ 264 h 1036"/>
                  <a:gd name="T56" fmla="*/ 177 w 972"/>
                  <a:gd name="T57" fmla="*/ 353 h 1036"/>
                  <a:gd name="T58" fmla="*/ 98 w 972"/>
                  <a:gd name="T59" fmla="*/ 406 h 1036"/>
                  <a:gd name="T60" fmla="*/ 10 w 972"/>
                  <a:gd name="T61" fmla="*/ 431 h 1036"/>
                  <a:gd name="T62" fmla="*/ 0 w 972"/>
                  <a:gd name="T63" fmla="*/ 442 h 1036"/>
                  <a:gd name="T64" fmla="*/ 66 w 972"/>
                  <a:gd name="T65" fmla="*/ 507 h 1036"/>
                  <a:gd name="T66" fmla="*/ 134 w 972"/>
                  <a:gd name="T67" fmla="*/ 531 h 1036"/>
                  <a:gd name="T68" fmla="*/ 282 w 972"/>
                  <a:gd name="T69" fmla="*/ 454 h 1036"/>
                  <a:gd name="T70" fmla="*/ 350 w 972"/>
                  <a:gd name="T71" fmla="*/ 377 h 1036"/>
                  <a:gd name="T72" fmla="*/ 360 w 972"/>
                  <a:gd name="T73" fmla="*/ 359 h 1036"/>
                  <a:gd name="T74" fmla="*/ 364 w 972"/>
                  <a:gd name="T75" fmla="*/ 362 h 1036"/>
                  <a:gd name="T76" fmla="*/ 396 w 972"/>
                  <a:gd name="T77" fmla="*/ 409 h 1036"/>
                  <a:gd name="T78" fmla="*/ 514 w 972"/>
                  <a:gd name="T79" fmla="*/ 501 h 1036"/>
                  <a:gd name="T80" fmla="*/ 619 w 972"/>
                  <a:gd name="T81" fmla="*/ 536 h 1036"/>
                  <a:gd name="T82" fmla="*/ 972 w 972"/>
                  <a:gd name="T83" fmla="*/ 575 h 1036"/>
                  <a:gd name="T84" fmla="*/ 720 w 972"/>
                  <a:gd name="T85" fmla="*/ 0 h 1036"/>
                  <a:gd name="T86" fmla="*/ 745 w 972"/>
                  <a:gd name="T87" fmla="*/ 75 h 1036"/>
                  <a:gd name="T88" fmla="*/ 788 w 972"/>
                  <a:gd name="T89" fmla="*/ 103 h 1036"/>
                  <a:gd name="T90" fmla="*/ 789 w 972"/>
                  <a:gd name="T91" fmla="*/ 213 h 1036"/>
                  <a:gd name="T92" fmla="*/ 593 w 972"/>
                  <a:gd name="T93" fmla="*/ 346 h 1036"/>
                  <a:gd name="T94" fmla="*/ 789 w 972"/>
                  <a:gd name="T95" fmla="*/ 575 h 1036"/>
                  <a:gd name="T96" fmla="*/ 537 w 972"/>
                  <a:gd name="T97" fmla="*/ 772 h 1036"/>
                  <a:gd name="T98" fmla="*/ 582 w 972"/>
                  <a:gd name="T99" fmla="*/ 703 h 1036"/>
                  <a:gd name="T100" fmla="*/ 654 w 972"/>
                  <a:gd name="T101" fmla="*/ 688 h 1036"/>
                  <a:gd name="T102" fmla="*/ 717 w 972"/>
                  <a:gd name="T103" fmla="*/ 731 h 1036"/>
                  <a:gd name="T104" fmla="*/ 734 w 972"/>
                  <a:gd name="T105" fmla="*/ 799 h 1036"/>
                  <a:gd name="T106" fmla="*/ 717 w 972"/>
                  <a:gd name="T107" fmla="*/ 867 h 1036"/>
                  <a:gd name="T108" fmla="*/ 654 w 972"/>
                  <a:gd name="T109" fmla="*/ 908 h 1036"/>
                  <a:gd name="T110" fmla="*/ 582 w 972"/>
                  <a:gd name="T111" fmla="*/ 895 h 1036"/>
                  <a:gd name="T112" fmla="*/ 537 w 972"/>
                  <a:gd name="T113" fmla="*/ 825 h 10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972" h="1036">
                    <a:moveTo>
                      <a:pt x="354" y="799"/>
                    </a:moveTo>
                    <a:lnTo>
                      <a:pt x="356" y="828"/>
                    </a:lnTo>
                    <a:lnTo>
                      <a:pt x="367" y="880"/>
                    </a:lnTo>
                    <a:lnTo>
                      <a:pt x="390" y="924"/>
                    </a:lnTo>
                    <a:lnTo>
                      <a:pt x="423" y="962"/>
                    </a:lnTo>
                    <a:lnTo>
                      <a:pt x="462" y="992"/>
                    </a:lnTo>
                    <a:lnTo>
                      <a:pt x="507" y="1013"/>
                    </a:lnTo>
                    <a:lnTo>
                      <a:pt x="557" y="1028"/>
                    </a:lnTo>
                    <a:lnTo>
                      <a:pt x="609" y="1036"/>
                    </a:lnTo>
                    <a:lnTo>
                      <a:pt x="661" y="1036"/>
                    </a:lnTo>
                    <a:lnTo>
                      <a:pt x="713" y="1028"/>
                    </a:lnTo>
                    <a:lnTo>
                      <a:pt x="762" y="1013"/>
                    </a:lnTo>
                    <a:lnTo>
                      <a:pt x="808" y="992"/>
                    </a:lnTo>
                    <a:lnTo>
                      <a:pt x="847" y="962"/>
                    </a:lnTo>
                    <a:lnTo>
                      <a:pt x="878" y="924"/>
                    </a:lnTo>
                    <a:lnTo>
                      <a:pt x="901" y="880"/>
                    </a:lnTo>
                    <a:lnTo>
                      <a:pt x="914" y="828"/>
                    </a:lnTo>
                    <a:lnTo>
                      <a:pt x="914" y="799"/>
                    </a:lnTo>
                    <a:lnTo>
                      <a:pt x="914" y="770"/>
                    </a:lnTo>
                    <a:lnTo>
                      <a:pt x="901" y="717"/>
                    </a:lnTo>
                    <a:lnTo>
                      <a:pt x="878" y="672"/>
                    </a:lnTo>
                    <a:lnTo>
                      <a:pt x="847" y="635"/>
                    </a:lnTo>
                    <a:lnTo>
                      <a:pt x="808" y="606"/>
                    </a:lnTo>
                    <a:lnTo>
                      <a:pt x="762" y="583"/>
                    </a:lnTo>
                    <a:lnTo>
                      <a:pt x="713" y="569"/>
                    </a:lnTo>
                    <a:lnTo>
                      <a:pt x="661" y="562"/>
                    </a:lnTo>
                    <a:lnTo>
                      <a:pt x="609" y="562"/>
                    </a:lnTo>
                    <a:lnTo>
                      <a:pt x="557" y="569"/>
                    </a:lnTo>
                    <a:lnTo>
                      <a:pt x="507" y="583"/>
                    </a:lnTo>
                    <a:lnTo>
                      <a:pt x="462" y="606"/>
                    </a:lnTo>
                    <a:lnTo>
                      <a:pt x="423" y="635"/>
                    </a:lnTo>
                    <a:lnTo>
                      <a:pt x="390" y="672"/>
                    </a:lnTo>
                    <a:lnTo>
                      <a:pt x="367" y="717"/>
                    </a:lnTo>
                    <a:lnTo>
                      <a:pt x="356" y="770"/>
                    </a:lnTo>
                    <a:lnTo>
                      <a:pt x="354" y="799"/>
                    </a:lnTo>
                    <a:close/>
                    <a:moveTo>
                      <a:pt x="619" y="536"/>
                    </a:moveTo>
                    <a:lnTo>
                      <a:pt x="657" y="507"/>
                    </a:lnTo>
                    <a:lnTo>
                      <a:pt x="720" y="446"/>
                    </a:lnTo>
                    <a:lnTo>
                      <a:pt x="723" y="442"/>
                    </a:lnTo>
                    <a:lnTo>
                      <a:pt x="721" y="432"/>
                    </a:lnTo>
                    <a:lnTo>
                      <a:pt x="713" y="431"/>
                    </a:lnTo>
                    <a:lnTo>
                      <a:pt x="683" y="428"/>
                    </a:lnTo>
                    <a:lnTo>
                      <a:pt x="624" y="406"/>
                    </a:lnTo>
                    <a:lnTo>
                      <a:pt x="583" y="383"/>
                    </a:lnTo>
                    <a:lnTo>
                      <a:pt x="544" y="353"/>
                    </a:lnTo>
                    <a:lnTo>
                      <a:pt x="510" y="313"/>
                    </a:lnTo>
                    <a:lnTo>
                      <a:pt x="482" y="264"/>
                    </a:lnTo>
                    <a:lnTo>
                      <a:pt x="464" y="206"/>
                    </a:lnTo>
                    <a:lnTo>
                      <a:pt x="461" y="173"/>
                    </a:lnTo>
                    <a:lnTo>
                      <a:pt x="649" y="173"/>
                    </a:lnTo>
                    <a:lnTo>
                      <a:pt x="649" y="45"/>
                    </a:lnTo>
                    <a:lnTo>
                      <a:pt x="76" y="45"/>
                    </a:lnTo>
                    <a:lnTo>
                      <a:pt x="76" y="173"/>
                    </a:lnTo>
                    <a:lnTo>
                      <a:pt x="262" y="173"/>
                    </a:lnTo>
                    <a:lnTo>
                      <a:pt x="258" y="206"/>
                    </a:lnTo>
                    <a:lnTo>
                      <a:pt x="241" y="264"/>
                    </a:lnTo>
                    <a:lnTo>
                      <a:pt x="212" y="313"/>
                    </a:lnTo>
                    <a:lnTo>
                      <a:pt x="177" y="353"/>
                    </a:lnTo>
                    <a:lnTo>
                      <a:pt x="138" y="383"/>
                    </a:lnTo>
                    <a:lnTo>
                      <a:pt x="98" y="406"/>
                    </a:lnTo>
                    <a:lnTo>
                      <a:pt x="40" y="428"/>
                    </a:lnTo>
                    <a:lnTo>
                      <a:pt x="10" y="431"/>
                    </a:lnTo>
                    <a:lnTo>
                      <a:pt x="1" y="432"/>
                    </a:lnTo>
                    <a:lnTo>
                      <a:pt x="0" y="442"/>
                    </a:lnTo>
                    <a:lnTo>
                      <a:pt x="3" y="446"/>
                    </a:lnTo>
                    <a:lnTo>
                      <a:pt x="66" y="507"/>
                    </a:lnTo>
                    <a:lnTo>
                      <a:pt x="102" y="536"/>
                    </a:lnTo>
                    <a:lnTo>
                      <a:pt x="134" y="531"/>
                    </a:lnTo>
                    <a:lnTo>
                      <a:pt x="207" y="503"/>
                    </a:lnTo>
                    <a:lnTo>
                      <a:pt x="282" y="454"/>
                    </a:lnTo>
                    <a:lnTo>
                      <a:pt x="327" y="410"/>
                    </a:lnTo>
                    <a:lnTo>
                      <a:pt x="350" y="377"/>
                    </a:lnTo>
                    <a:lnTo>
                      <a:pt x="359" y="362"/>
                    </a:lnTo>
                    <a:lnTo>
                      <a:pt x="360" y="359"/>
                    </a:lnTo>
                    <a:lnTo>
                      <a:pt x="363" y="359"/>
                    </a:lnTo>
                    <a:lnTo>
                      <a:pt x="364" y="362"/>
                    </a:lnTo>
                    <a:lnTo>
                      <a:pt x="373" y="377"/>
                    </a:lnTo>
                    <a:lnTo>
                      <a:pt x="396" y="409"/>
                    </a:lnTo>
                    <a:lnTo>
                      <a:pt x="441" y="454"/>
                    </a:lnTo>
                    <a:lnTo>
                      <a:pt x="514" y="501"/>
                    </a:lnTo>
                    <a:lnTo>
                      <a:pt x="589" y="531"/>
                    </a:lnTo>
                    <a:lnTo>
                      <a:pt x="619" y="536"/>
                    </a:lnTo>
                    <a:close/>
                    <a:moveTo>
                      <a:pt x="789" y="575"/>
                    </a:moveTo>
                    <a:lnTo>
                      <a:pt x="972" y="575"/>
                    </a:lnTo>
                    <a:lnTo>
                      <a:pt x="972" y="0"/>
                    </a:lnTo>
                    <a:lnTo>
                      <a:pt x="720" y="0"/>
                    </a:lnTo>
                    <a:lnTo>
                      <a:pt x="720" y="75"/>
                    </a:lnTo>
                    <a:lnTo>
                      <a:pt x="745" y="75"/>
                    </a:lnTo>
                    <a:lnTo>
                      <a:pt x="776" y="85"/>
                    </a:lnTo>
                    <a:lnTo>
                      <a:pt x="788" y="103"/>
                    </a:lnTo>
                    <a:lnTo>
                      <a:pt x="789" y="118"/>
                    </a:lnTo>
                    <a:lnTo>
                      <a:pt x="789" y="213"/>
                    </a:lnTo>
                    <a:lnTo>
                      <a:pt x="593" y="213"/>
                    </a:lnTo>
                    <a:lnTo>
                      <a:pt x="593" y="346"/>
                    </a:lnTo>
                    <a:lnTo>
                      <a:pt x="789" y="346"/>
                    </a:lnTo>
                    <a:lnTo>
                      <a:pt x="789" y="575"/>
                    </a:lnTo>
                    <a:close/>
                    <a:moveTo>
                      <a:pt x="536" y="799"/>
                    </a:moveTo>
                    <a:lnTo>
                      <a:pt x="537" y="772"/>
                    </a:lnTo>
                    <a:lnTo>
                      <a:pt x="553" y="730"/>
                    </a:lnTo>
                    <a:lnTo>
                      <a:pt x="582" y="703"/>
                    </a:lnTo>
                    <a:lnTo>
                      <a:pt x="616" y="688"/>
                    </a:lnTo>
                    <a:lnTo>
                      <a:pt x="654" y="688"/>
                    </a:lnTo>
                    <a:lnTo>
                      <a:pt x="688" y="703"/>
                    </a:lnTo>
                    <a:lnTo>
                      <a:pt x="717" y="731"/>
                    </a:lnTo>
                    <a:lnTo>
                      <a:pt x="733" y="772"/>
                    </a:lnTo>
                    <a:lnTo>
                      <a:pt x="734" y="799"/>
                    </a:lnTo>
                    <a:lnTo>
                      <a:pt x="733" y="825"/>
                    </a:lnTo>
                    <a:lnTo>
                      <a:pt x="717" y="867"/>
                    </a:lnTo>
                    <a:lnTo>
                      <a:pt x="688" y="894"/>
                    </a:lnTo>
                    <a:lnTo>
                      <a:pt x="654" y="908"/>
                    </a:lnTo>
                    <a:lnTo>
                      <a:pt x="616" y="908"/>
                    </a:lnTo>
                    <a:lnTo>
                      <a:pt x="582" y="895"/>
                    </a:lnTo>
                    <a:lnTo>
                      <a:pt x="553" y="867"/>
                    </a:lnTo>
                    <a:lnTo>
                      <a:pt x="537" y="825"/>
                    </a:lnTo>
                    <a:lnTo>
                      <a:pt x="536" y="799"/>
                    </a:lnTo>
                    <a:close/>
                  </a:path>
                </a:pathLst>
              </a:custGeom>
              <a:solidFill>
                <a:srgbClr val="4F4C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316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DE97BD91-2C64-475F-8DA0-FF21941009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42263" y="3821113"/>
                <a:ext cx="541338" cy="157163"/>
              </a:xfrm>
              <a:custGeom>
                <a:avLst/>
                <a:gdLst>
                  <a:gd name="T0" fmla="*/ 631 w 1023"/>
                  <a:gd name="T1" fmla="*/ 168 h 297"/>
                  <a:gd name="T2" fmla="*/ 631 w 1023"/>
                  <a:gd name="T3" fmla="*/ 0 h 297"/>
                  <a:gd name="T4" fmla="*/ 385 w 1023"/>
                  <a:gd name="T5" fmla="*/ 0 h 297"/>
                  <a:gd name="T6" fmla="*/ 385 w 1023"/>
                  <a:gd name="T7" fmla="*/ 62 h 297"/>
                  <a:gd name="T8" fmla="*/ 406 w 1023"/>
                  <a:gd name="T9" fmla="*/ 62 h 297"/>
                  <a:gd name="T10" fmla="*/ 434 w 1023"/>
                  <a:gd name="T11" fmla="*/ 70 h 297"/>
                  <a:gd name="T12" fmla="*/ 444 w 1023"/>
                  <a:gd name="T13" fmla="*/ 86 h 297"/>
                  <a:gd name="T14" fmla="*/ 444 w 1023"/>
                  <a:gd name="T15" fmla="*/ 100 h 297"/>
                  <a:gd name="T16" fmla="*/ 444 w 1023"/>
                  <a:gd name="T17" fmla="*/ 168 h 297"/>
                  <a:gd name="T18" fmla="*/ 0 w 1023"/>
                  <a:gd name="T19" fmla="*/ 168 h 297"/>
                  <a:gd name="T20" fmla="*/ 0 w 1023"/>
                  <a:gd name="T21" fmla="*/ 297 h 297"/>
                  <a:gd name="T22" fmla="*/ 1023 w 1023"/>
                  <a:gd name="T23" fmla="*/ 297 h 297"/>
                  <a:gd name="T24" fmla="*/ 1023 w 1023"/>
                  <a:gd name="T25" fmla="*/ 168 h 297"/>
                  <a:gd name="T26" fmla="*/ 631 w 1023"/>
                  <a:gd name="T27" fmla="*/ 168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23" h="297">
                    <a:moveTo>
                      <a:pt x="631" y="168"/>
                    </a:moveTo>
                    <a:lnTo>
                      <a:pt x="631" y="0"/>
                    </a:lnTo>
                    <a:lnTo>
                      <a:pt x="385" y="0"/>
                    </a:lnTo>
                    <a:lnTo>
                      <a:pt x="385" y="62"/>
                    </a:lnTo>
                    <a:lnTo>
                      <a:pt x="406" y="62"/>
                    </a:lnTo>
                    <a:lnTo>
                      <a:pt x="434" y="70"/>
                    </a:lnTo>
                    <a:lnTo>
                      <a:pt x="444" y="86"/>
                    </a:lnTo>
                    <a:lnTo>
                      <a:pt x="444" y="100"/>
                    </a:lnTo>
                    <a:lnTo>
                      <a:pt x="444" y="168"/>
                    </a:lnTo>
                    <a:lnTo>
                      <a:pt x="0" y="168"/>
                    </a:lnTo>
                    <a:lnTo>
                      <a:pt x="0" y="297"/>
                    </a:lnTo>
                    <a:lnTo>
                      <a:pt x="1023" y="297"/>
                    </a:lnTo>
                    <a:lnTo>
                      <a:pt x="1023" y="168"/>
                    </a:lnTo>
                    <a:lnTo>
                      <a:pt x="631" y="168"/>
                    </a:lnTo>
                    <a:close/>
                  </a:path>
                </a:pathLst>
              </a:custGeom>
              <a:solidFill>
                <a:srgbClr val="4F4C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316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656054E6-2CB1-EDD7-7717-F0AE33566D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13700" y="3521076"/>
                <a:ext cx="404813" cy="274638"/>
              </a:xfrm>
              <a:custGeom>
                <a:avLst/>
                <a:gdLst>
                  <a:gd name="T0" fmla="*/ 185 w 765"/>
                  <a:gd name="T1" fmla="*/ 276 h 518"/>
                  <a:gd name="T2" fmla="*/ 581 w 765"/>
                  <a:gd name="T3" fmla="*/ 276 h 518"/>
                  <a:gd name="T4" fmla="*/ 581 w 765"/>
                  <a:gd name="T5" fmla="*/ 377 h 518"/>
                  <a:gd name="T6" fmla="*/ 581 w 765"/>
                  <a:gd name="T7" fmla="*/ 384 h 518"/>
                  <a:gd name="T8" fmla="*/ 575 w 765"/>
                  <a:gd name="T9" fmla="*/ 390 h 518"/>
                  <a:gd name="T10" fmla="*/ 568 w 765"/>
                  <a:gd name="T11" fmla="*/ 390 h 518"/>
                  <a:gd name="T12" fmla="*/ 199 w 765"/>
                  <a:gd name="T13" fmla="*/ 390 h 518"/>
                  <a:gd name="T14" fmla="*/ 192 w 765"/>
                  <a:gd name="T15" fmla="*/ 390 h 518"/>
                  <a:gd name="T16" fmla="*/ 185 w 765"/>
                  <a:gd name="T17" fmla="*/ 386 h 518"/>
                  <a:gd name="T18" fmla="*/ 185 w 765"/>
                  <a:gd name="T19" fmla="*/ 377 h 518"/>
                  <a:gd name="T20" fmla="*/ 185 w 765"/>
                  <a:gd name="T21" fmla="*/ 276 h 518"/>
                  <a:gd name="T22" fmla="*/ 95 w 765"/>
                  <a:gd name="T23" fmla="*/ 518 h 518"/>
                  <a:gd name="T24" fmla="*/ 670 w 765"/>
                  <a:gd name="T25" fmla="*/ 518 h 518"/>
                  <a:gd name="T26" fmla="*/ 691 w 765"/>
                  <a:gd name="T27" fmla="*/ 517 h 518"/>
                  <a:gd name="T28" fmla="*/ 726 w 765"/>
                  <a:gd name="T29" fmla="*/ 505 h 518"/>
                  <a:gd name="T30" fmla="*/ 752 w 765"/>
                  <a:gd name="T31" fmla="*/ 482 h 518"/>
                  <a:gd name="T32" fmla="*/ 765 w 765"/>
                  <a:gd name="T33" fmla="*/ 448 h 518"/>
                  <a:gd name="T34" fmla="*/ 765 w 765"/>
                  <a:gd name="T35" fmla="*/ 425 h 518"/>
                  <a:gd name="T36" fmla="*/ 765 w 765"/>
                  <a:gd name="T37" fmla="*/ 0 h 518"/>
                  <a:gd name="T38" fmla="*/ 581 w 765"/>
                  <a:gd name="T39" fmla="*/ 0 h 518"/>
                  <a:gd name="T40" fmla="*/ 581 w 765"/>
                  <a:gd name="T41" fmla="*/ 147 h 518"/>
                  <a:gd name="T42" fmla="*/ 185 w 765"/>
                  <a:gd name="T43" fmla="*/ 147 h 518"/>
                  <a:gd name="T44" fmla="*/ 185 w 765"/>
                  <a:gd name="T45" fmla="*/ 12 h 518"/>
                  <a:gd name="T46" fmla="*/ 0 w 765"/>
                  <a:gd name="T47" fmla="*/ 12 h 518"/>
                  <a:gd name="T48" fmla="*/ 0 w 765"/>
                  <a:gd name="T49" fmla="*/ 425 h 518"/>
                  <a:gd name="T50" fmla="*/ 2 w 765"/>
                  <a:gd name="T51" fmla="*/ 448 h 518"/>
                  <a:gd name="T52" fmla="*/ 15 w 765"/>
                  <a:gd name="T53" fmla="*/ 482 h 518"/>
                  <a:gd name="T54" fmla="*/ 39 w 765"/>
                  <a:gd name="T55" fmla="*/ 505 h 518"/>
                  <a:gd name="T56" fmla="*/ 74 w 765"/>
                  <a:gd name="T57" fmla="*/ 517 h 518"/>
                  <a:gd name="T58" fmla="*/ 95 w 765"/>
                  <a:gd name="T59" fmla="*/ 518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65" h="518">
                    <a:moveTo>
                      <a:pt x="185" y="276"/>
                    </a:moveTo>
                    <a:lnTo>
                      <a:pt x="581" y="276"/>
                    </a:lnTo>
                    <a:lnTo>
                      <a:pt x="581" y="377"/>
                    </a:lnTo>
                    <a:lnTo>
                      <a:pt x="581" y="384"/>
                    </a:lnTo>
                    <a:lnTo>
                      <a:pt x="575" y="390"/>
                    </a:lnTo>
                    <a:lnTo>
                      <a:pt x="568" y="390"/>
                    </a:lnTo>
                    <a:lnTo>
                      <a:pt x="199" y="390"/>
                    </a:lnTo>
                    <a:lnTo>
                      <a:pt x="192" y="390"/>
                    </a:lnTo>
                    <a:lnTo>
                      <a:pt x="185" y="386"/>
                    </a:lnTo>
                    <a:lnTo>
                      <a:pt x="185" y="377"/>
                    </a:lnTo>
                    <a:lnTo>
                      <a:pt x="185" y="276"/>
                    </a:lnTo>
                    <a:close/>
                    <a:moveTo>
                      <a:pt x="95" y="518"/>
                    </a:moveTo>
                    <a:lnTo>
                      <a:pt x="670" y="518"/>
                    </a:lnTo>
                    <a:lnTo>
                      <a:pt x="691" y="517"/>
                    </a:lnTo>
                    <a:lnTo>
                      <a:pt x="726" y="505"/>
                    </a:lnTo>
                    <a:lnTo>
                      <a:pt x="752" y="482"/>
                    </a:lnTo>
                    <a:lnTo>
                      <a:pt x="765" y="448"/>
                    </a:lnTo>
                    <a:lnTo>
                      <a:pt x="765" y="425"/>
                    </a:lnTo>
                    <a:lnTo>
                      <a:pt x="765" y="0"/>
                    </a:lnTo>
                    <a:lnTo>
                      <a:pt x="581" y="0"/>
                    </a:lnTo>
                    <a:lnTo>
                      <a:pt x="581" y="147"/>
                    </a:lnTo>
                    <a:lnTo>
                      <a:pt x="185" y="147"/>
                    </a:lnTo>
                    <a:lnTo>
                      <a:pt x="185" y="12"/>
                    </a:lnTo>
                    <a:lnTo>
                      <a:pt x="0" y="12"/>
                    </a:lnTo>
                    <a:lnTo>
                      <a:pt x="0" y="425"/>
                    </a:lnTo>
                    <a:lnTo>
                      <a:pt x="2" y="448"/>
                    </a:lnTo>
                    <a:lnTo>
                      <a:pt x="15" y="482"/>
                    </a:lnTo>
                    <a:lnTo>
                      <a:pt x="39" y="505"/>
                    </a:lnTo>
                    <a:lnTo>
                      <a:pt x="74" y="517"/>
                    </a:lnTo>
                    <a:lnTo>
                      <a:pt x="95" y="518"/>
                    </a:lnTo>
                    <a:close/>
                  </a:path>
                </a:pathLst>
              </a:custGeom>
              <a:solidFill>
                <a:srgbClr val="4F4C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316"/>
              </a:p>
            </p:txBody>
          </p:sp>
          <p:sp>
            <p:nvSpPr>
              <p:cNvPr id="27" name="Freeform 12">
                <a:extLst>
                  <a:ext uri="{FF2B5EF4-FFF2-40B4-BE49-F238E27FC236}">
                    <a16:creationId xmlns:a16="http://schemas.microsoft.com/office/drawing/2014/main" id="{188D2817-20A0-606C-99E8-7DD7494F32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482013" y="3498851"/>
                <a:ext cx="506413" cy="538163"/>
              </a:xfrm>
              <a:custGeom>
                <a:avLst/>
                <a:gdLst>
                  <a:gd name="T0" fmla="*/ 4 w 958"/>
                  <a:gd name="T1" fmla="*/ 646 h 1019"/>
                  <a:gd name="T2" fmla="*/ 0 w 958"/>
                  <a:gd name="T3" fmla="*/ 640 h 1019"/>
                  <a:gd name="T4" fmla="*/ 3 w 958"/>
                  <a:gd name="T5" fmla="*/ 632 h 1019"/>
                  <a:gd name="T6" fmla="*/ 10 w 958"/>
                  <a:gd name="T7" fmla="*/ 630 h 1019"/>
                  <a:gd name="T8" fmla="*/ 52 w 958"/>
                  <a:gd name="T9" fmla="*/ 622 h 1019"/>
                  <a:gd name="T10" fmla="*/ 134 w 958"/>
                  <a:gd name="T11" fmla="*/ 597 h 1019"/>
                  <a:gd name="T12" fmla="*/ 209 w 958"/>
                  <a:gd name="T13" fmla="*/ 563 h 1019"/>
                  <a:gd name="T14" fmla="*/ 275 w 958"/>
                  <a:gd name="T15" fmla="*/ 518 h 1019"/>
                  <a:gd name="T16" fmla="*/ 331 w 958"/>
                  <a:gd name="T17" fmla="*/ 463 h 1019"/>
                  <a:gd name="T18" fmla="*/ 376 w 958"/>
                  <a:gd name="T19" fmla="*/ 400 h 1019"/>
                  <a:gd name="T20" fmla="*/ 406 w 958"/>
                  <a:gd name="T21" fmla="*/ 327 h 1019"/>
                  <a:gd name="T22" fmla="*/ 423 w 958"/>
                  <a:gd name="T23" fmla="*/ 242 h 1019"/>
                  <a:gd name="T24" fmla="*/ 425 w 958"/>
                  <a:gd name="T25" fmla="*/ 196 h 1019"/>
                  <a:gd name="T26" fmla="*/ 82 w 958"/>
                  <a:gd name="T27" fmla="*/ 196 h 1019"/>
                  <a:gd name="T28" fmla="*/ 82 w 958"/>
                  <a:gd name="T29" fmla="*/ 66 h 1019"/>
                  <a:gd name="T30" fmla="*/ 599 w 958"/>
                  <a:gd name="T31" fmla="*/ 66 h 1019"/>
                  <a:gd name="T32" fmla="*/ 608 w 958"/>
                  <a:gd name="T33" fmla="*/ 66 h 1019"/>
                  <a:gd name="T34" fmla="*/ 615 w 958"/>
                  <a:gd name="T35" fmla="*/ 75 h 1019"/>
                  <a:gd name="T36" fmla="*/ 616 w 958"/>
                  <a:gd name="T37" fmla="*/ 82 h 1019"/>
                  <a:gd name="T38" fmla="*/ 615 w 958"/>
                  <a:gd name="T39" fmla="*/ 148 h 1019"/>
                  <a:gd name="T40" fmla="*/ 599 w 958"/>
                  <a:gd name="T41" fmla="*/ 272 h 1019"/>
                  <a:gd name="T42" fmla="*/ 569 w 958"/>
                  <a:gd name="T43" fmla="*/ 383 h 1019"/>
                  <a:gd name="T44" fmla="*/ 520 w 958"/>
                  <a:gd name="T45" fmla="*/ 481 h 1019"/>
                  <a:gd name="T46" fmla="*/ 456 w 958"/>
                  <a:gd name="T47" fmla="*/ 565 h 1019"/>
                  <a:gd name="T48" fmla="*/ 374 w 958"/>
                  <a:gd name="T49" fmla="*/ 635 h 1019"/>
                  <a:gd name="T50" fmla="*/ 274 w 958"/>
                  <a:gd name="T51" fmla="*/ 689 h 1019"/>
                  <a:gd name="T52" fmla="*/ 154 w 958"/>
                  <a:gd name="T53" fmla="*/ 727 h 1019"/>
                  <a:gd name="T54" fmla="*/ 86 w 958"/>
                  <a:gd name="T55" fmla="*/ 738 h 1019"/>
                  <a:gd name="T56" fmla="*/ 4 w 958"/>
                  <a:gd name="T57" fmla="*/ 646 h 1019"/>
                  <a:gd name="T58" fmla="*/ 776 w 958"/>
                  <a:gd name="T59" fmla="*/ 118 h 1019"/>
                  <a:gd name="T60" fmla="*/ 775 w 958"/>
                  <a:gd name="T61" fmla="*/ 104 h 1019"/>
                  <a:gd name="T62" fmla="*/ 763 w 958"/>
                  <a:gd name="T63" fmla="*/ 85 h 1019"/>
                  <a:gd name="T64" fmla="*/ 731 w 958"/>
                  <a:gd name="T65" fmla="*/ 75 h 1019"/>
                  <a:gd name="T66" fmla="*/ 707 w 958"/>
                  <a:gd name="T67" fmla="*/ 75 h 1019"/>
                  <a:gd name="T68" fmla="*/ 707 w 958"/>
                  <a:gd name="T69" fmla="*/ 0 h 1019"/>
                  <a:gd name="T70" fmla="*/ 958 w 958"/>
                  <a:gd name="T71" fmla="*/ 0 h 1019"/>
                  <a:gd name="T72" fmla="*/ 958 w 958"/>
                  <a:gd name="T73" fmla="*/ 1019 h 1019"/>
                  <a:gd name="T74" fmla="*/ 776 w 958"/>
                  <a:gd name="T75" fmla="*/ 1019 h 1019"/>
                  <a:gd name="T76" fmla="*/ 776 w 958"/>
                  <a:gd name="T77" fmla="*/ 118 h 10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58" h="1019">
                    <a:moveTo>
                      <a:pt x="4" y="646"/>
                    </a:moveTo>
                    <a:lnTo>
                      <a:pt x="0" y="640"/>
                    </a:lnTo>
                    <a:lnTo>
                      <a:pt x="3" y="632"/>
                    </a:lnTo>
                    <a:lnTo>
                      <a:pt x="10" y="630"/>
                    </a:lnTo>
                    <a:lnTo>
                      <a:pt x="52" y="622"/>
                    </a:lnTo>
                    <a:lnTo>
                      <a:pt x="134" y="597"/>
                    </a:lnTo>
                    <a:lnTo>
                      <a:pt x="209" y="563"/>
                    </a:lnTo>
                    <a:lnTo>
                      <a:pt x="275" y="518"/>
                    </a:lnTo>
                    <a:lnTo>
                      <a:pt x="331" y="463"/>
                    </a:lnTo>
                    <a:lnTo>
                      <a:pt x="376" y="400"/>
                    </a:lnTo>
                    <a:lnTo>
                      <a:pt x="406" y="327"/>
                    </a:lnTo>
                    <a:lnTo>
                      <a:pt x="423" y="242"/>
                    </a:lnTo>
                    <a:lnTo>
                      <a:pt x="425" y="196"/>
                    </a:lnTo>
                    <a:lnTo>
                      <a:pt x="82" y="196"/>
                    </a:lnTo>
                    <a:lnTo>
                      <a:pt x="82" y="66"/>
                    </a:lnTo>
                    <a:lnTo>
                      <a:pt x="599" y="66"/>
                    </a:lnTo>
                    <a:lnTo>
                      <a:pt x="608" y="66"/>
                    </a:lnTo>
                    <a:lnTo>
                      <a:pt x="615" y="75"/>
                    </a:lnTo>
                    <a:lnTo>
                      <a:pt x="616" y="82"/>
                    </a:lnTo>
                    <a:lnTo>
                      <a:pt x="615" y="148"/>
                    </a:lnTo>
                    <a:lnTo>
                      <a:pt x="599" y="272"/>
                    </a:lnTo>
                    <a:lnTo>
                      <a:pt x="569" y="383"/>
                    </a:lnTo>
                    <a:lnTo>
                      <a:pt x="520" y="481"/>
                    </a:lnTo>
                    <a:lnTo>
                      <a:pt x="456" y="565"/>
                    </a:lnTo>
                    <a:lnTo>
                      <a:pt x="374" y="635"/>
                    </a:lnTo>
                    <a:lnTo>
                      <a:pt x="274" y="689"/>
                    </a:lnTo>
                    <a:lnTo>
                      <a:pt x="154" y="727"/>
                    </a:lnTo>
                    <a:lnTo>
                      <a:pt x="86" y="738"/>
                    </a:lnTo>
                    <a:lnTo>
                      <a:pt x="4" y="646"/>
                    </a:lnTo>
                    <a:close/>
                    <a:moveTo>
                      <a:pt x="776" y="118"/>
                    </a:moveTo>
                    <a:lnTo>
                      <a:pt x="775" y="104"/>
                    </a:lnTo>
                    <a:lnTo>
                      <a:pt x="763" y="85"/>
                    </a:lnTo>
                    <a:lnTo>
                      <a:pt x="731" y="75"/>
                    </a:lnTo>
                    <a:lnTo>
                      <a:pt x="707" y="75"/>
                    </a:lnTo>
                    <a:lnTo>
                      <a:pt x="707" y="0"/>
                    </a:lnTo>
                    <a:lnTo>
                      <a:pt x="958" y="0"/>
                    </a:lnTo>
                    <a:lnTo>
                      <a:pt x="958" y="1019"/>
                    </a:lnTo>
                    <a:lnTo>
                      <a:pt x="776" y="1019"/>
                    </a:lnTo>
                    <a:lnTo>
                      <a:pt x="776" y="118"/>
                    </a:lnTo>
                    <a:close/>
                  </a:path>
                </a:pathLst>
              </a:custGeom>
              <a:solidFill>
                <a:srgbClr val="4F4C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316"/>
              </a:p>
            </p:txBody>
          </p:sp>
          <p:sp>
            <p:nvSpPr>
              <p:cNvPr id="28" name="Freeform 13">
                <a:extLst>
                  <a:ext uri="{FF2B5EF4-FFF2-40B4-BE49-F238E27FC236}">
                    <a16:creationId xmlns:a16="http://schemas.microsoft.com/office/drawing/2014/main" id="{D2CCEEF7-D632-62EA-DD74-746ED2BFE5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40550" y="3810001"/>
                <a:ext cx="403225" cy="227013"/>
              </a:xfrm>
              <a:custGeom>
                <a:avLst/>
                <a:gdLst>
                  <a:gd name="T0" fmla="*/ 193 w 763"/>
                  <a:gd name="T1" fmla="*/ 308 h 431"/>
                  <a:gd name="T2" fmla="*/ 187 w 763"/>
                  <a:gd name="T3" fmla="*/ 308 h 431"/>
                  <a:gd name="T4" fmla="*/ 186 w 763"/>
                  <a:gd name="T5" fmla="*/ 304 h 431"/>
                  <a:gd name="T6" fmla="*/ 186 w 763"/>
                  <a:gd name="T7" fmla="*/ 275 h 431"/>
                  <a:gd name="T8" fmla="*/ 736 w 763"/>
                  <a:gd name="T9" fmla="*/ 275 h 431"/>
                  <a:gd name="T10" fmla="*/ 749 w 763"/>
                  <a:gd name="T11" fmla="*/ 274 h 431"/>
                  <a:gd name="T12" fmla="*/ 762 w 763"/>
                  <a:gd name="T13" fmla="*/ 261 h 431"/>
                  <a:gd name="T14" fmla="*/ 763 w 763"/>
                  <a:gd name="T15" fmla="*/ 249 h 431"/>
                  <a:gd name="T16" fmla="*/ 763 w 763"/>
                  <a:gd name="T17" fmla="*/ 18 h 431"/>
                  <a:gd name="T18" fmla="*/ 763 w 763"/>
                  <a:gd name="T19" fmla="*/ 9 h 431"/>
                  <a:gd name="T20" fmla="*/ 754 w 763"/>
                  <a:gd name="T21" fmla="*/ 0 h 431"/>
                  <a:gd name="T22" fmla="*/ 747 w 763"/>
                  <a:gd name="T23" fmla="*/ 0 h 431"/>
                  <a:gd name="T24" fmla="*/ 0 w 763"/>
                  <a:gd name="T25" fmla="*/ 0 h 431"/>
                  <a:gd name="T26" fmla="*/ 0 w 763"/>
                  <a:gd name="T27" fmla="*/ 121 h 431"/>
                  <a:gd name="T28" fmla="*/ 579 w 763"/>
                  <a:gd name="T29" fmla="*/ 121 h 431"/>
                  <a:gd name="T30" fmla="*/ 579 w 763"/>
                  <a:gd name="T31" fmla="*/ 154 h 431"/>
                  <a:gd name="T32" fmla="*/ 0 w 763"/>
                  <a:gd name="T33" fmla="*/ 154 h 431"/>
                  <a:gd name="T34" fmla="*/ 0 w 763"/>
                  <a:gd name="T35" fmla="*/ 336 h 431"/>
                  <a:gd name="T36" fmla="*/ 1 w 763"/>
                  <a:gd name="T37" fmla="*/ 360 h 431"/>
                  <a:gd name="T38" fmla="*/ 11 w 763"/>
                  <a:gd name="T39" fmla="*/ 396 h 431"/>
                  <a:gd name="T40" fmla="*/ 34 w 763"/>
                  <a:gd name="T41" fmla="*/ 419 h 431"/>
                  <a:gd name="T42" fmla="*/ 72 w 763"/>
                  <a:gd name="T43" fmla="*/ 429 h 431"/>
                  <a:gd name="T44" fmla="*/ 98 w 763"/>
                  <a:gd name="T45" fmla="*/ 431 h 431"/>
                  <a:gd name="T46" fmla="*/ 763 w 763"/>
                  <a:gd name="T47" fmla="*/ 431 h 431"/>
                  <a:gd name="T48" fmla="*/ 763 w 763"/>
                  <a:gd name="T49" fmla="*/ 308 h 431"/>
                  <a:gd name="T50" fmla="*/ 193 w 763"/>
                  <a:gd name="T51" fmla="*/ 308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63" h="431">
                    <a:moveTo>
                      <a:pt x="193" y="308"/>
                    </a:moveTo>
                    <a:lnTo>
                      <a:pt x="187" y="308"/>
                    </a:lnTo>
                    <a:lnTo>
                      <a:pt x="186" y="304"/>
                    </a:lnTo>
                    <a:lnTo>
                      <a:pt x="186" y="275"/>
                    </a:lnTo>
                    <a:lnTo>
                      <a:pt x="736" y="275"/>
                    </a:lnTo>
                    <a:lnTo>
                      <a:pt x="749" y="274"/>
                    </a:lnTo>
                    <a:lnTo>
                      <a:pt x="762" y="261"/>
                    </a:lnTo>
                    <a:lnTo>
                      <a:pt x="763" y="249"/>
                    </a:lnTo>
                    <a:lnTo>
                      <a:pt x="763" y="18"/>
                    </a:lnTo>
                    <a:lnTo>
                      <a:pt x="763" y="9"/>
                    </a:lnTo>
                    <a:lnTo>
                      <a:pt x="754" y="0"/>
                    </a:lnTo>
                    <a:lnTo>
                      <a:pt x="747" y="0"/>
                    </a:lnTo>
                    <a:lnTo>
                      <a:pt x="0" y="0"/>
                    </a:lnTo>
                    <a:lnTo>
                      <a:pt x="0" y="121"/>
                    </a:lnTo>
                    <a:lnTo>
                      <a:pt x="579" y="121"/>
                    </a:lnTo>
                    <a:lnTo>
                      <a:pt x="579" y="154"/>
                    </a:lnTo>
                    <a:lnTo>
                      <a:pt x="0" y="154"/>
                    </a:lnTo>
                    <a:lnTo>
                      <a:pt x="0" y="336"/>
                    </a:lnTo>
                    <a:lnTo>
                      <a:pt x="1" y="360"/>
                    </a:lnTo>
                    <a:lnTo>
                      <a:pt x="11" y="396"/>
                    </a:lnTo>
                    <a:lnTo>
                      <a:pt x="34" y="419"/>
                    </a:lnTo>
                    <a:lnTo>
                      <a:pt x="72" y="429"/>
                    </a:lnTo>
                    <a:lnTo>
                      <a:pt x="98" y="431"/>
                    </a:lnTo>
                    <a:lnTo>
                      <a:pt x="763" y="431"/>
                    </a:lnTo>
                    <a:lnTo>
                      <a:pt x="763" y="308"/>
                    </a:lnTo>
                    <a:lnTo>
                      <a:pt x="193" y="308"/>
                    </a:lnTo>
                    <a:close/>
                  </a:path>
                </a:pathLst>
              </a:custGeom>
              <a:solidFill>
                <a:srgbClr val="4F4C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316"/>
              </a:p>
            </p:txBody>
          </p:sp>
          <p:sp>
            <p:nvSpPr>
              <p:cNvPr id="29" name="Freeform 14">
                <a:extLst>
                  <a:ext uri="{FF2B5EF4-FFF2-40B4-BE49-F238E27FC236}">
                    <a16:creationId xmlns:a16="http://schemas.microsoft.com/office/drawing/2014/main" id="{3BF8D48D-C1BA-579F-AF2B-3CA6BA97F8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66213" y="3489326"/>
                <a:ext cx="509588" cy="217488"/>
              </a:xfrm>
              <a:custGeom>
                <a:avLst/>
                <a:gdLst>
                  <a:gd name="T0" fmla="*/ 955 w 963"/>
                  <a:gd name="T1" fmla="*/ 297 h 410"/>
                  <a:gd name="T2" fmla="*/ 896 w 963"/>
                  <a:gd name="T3" fmla="*/ 295 h 410"/>
                  <a:gd name="T4" fmla="*/ 800 w 963"/>
                  <a:gd name="T5" fmla="*/ 279 h 410"/>
                  <a:gd name="T6" fmla="*/ 739 w 963"/>
                  <a:gd name="T7" fmla="*/ 262 h 410"/>
                  <a:gd name="T8" fmla="*/ 681 w 963"/>
                  <a:gd name="T9" fmla="*/ 239 h 410"/>
                  <a:gd name="T10" fmla="*/ 633 w 963"/>
                  <a:gd name="T11" fmla="*/ 207 h 410"/>
                  <a:gd name="T12" fmla="*/ 597 w 963"/>
                  <a:gd name="T13" fmla="*/ 167 h 410"/>
                  <a:gd name="T14" fmla="*/ 577 w 963"/>
                  <a:gd name="T15" fmla="*/ 120 h 410"/>
                  <a:gd name="T16" fmla="*/ 576 w 963"/>
                  <a:gd name="T17" fmla="*/ 91 h 410"/>
                  <a:gd name="T18" fmla="*/ 576 w 963"/>
                  <a:gd name="T19" fmla="*/ 0 h 410"/>
                  <a:gd name="T20" fmla="*/ 389 w 963"/>
                  <a:gd name="T21" fmla="*/ 0 h 410"/>
                  <a:gd name="T22" fmla="*/ 389 w 963"/>
                  <a:gd name="T23" fmla="*/ 108 h 410"/>
                  <a:gd name="T24" fmla="*/ 387 w 963"/>
                  <a:gd name="T25" fmla="*/ 131 h 410"/>
                  <a:gd name="T26" fmla="*/ 368 w 963"/>
                  <a:gd name="T27" fmla="*/ 173 h 410"/>
                  <a:gd name="T28" fmla="*/ 335 w 963"/>
                  <a:gd name="T29" fmla="*/ 209 h 410"/>
                  <a:gd name="T30" fmla="*/ 291 w 963"/>
                  <a:gd name="T31" fmla="*/ 238 h 410"/>
                  <a:gd name="T32" fmla="*/ 235 w 963"/>
                  <a:gd name="T33" fmla="*/ 261 h 410"/>
                  <a:gd name="T34" fmla="*/ 174 w 963"/>
                  <a:gd name="T35" fmla="*/ 278 h 410"/>
                  <a:gd name="T36" fmla="*/ 75 w 963"/>
                  <a:gd name="T37" fmla="*/ 294 h 410"/>
                  <a:gd name="T38" fmla="*/ 10 w 963"/>
                  <a:gd name="T39" fmla="*/ 297 h 410"/>
                  <a:gd name="T40" fmla="*/ 1 w 963"/>
                  <a:gd name="T41" fmla="*/ 298 h 410"/>
                  <a:gd name="T42" fmla="*/ 0 w 963"/>
                  <a:gd name="T43" fmla="*/ 311 h 410"/>
                  <a:gd name="T44" fmla="*/ 3 w 963"/>
                  <a:gd name="T45" fmla="*/ 315 h 410"/>
                  <a:gd name="T46" fmla="*/ 89 w 963"/>
                  <a:gd name="T47" fmla="*/ 410 h 410"/>
                  <a:gd name="T48" fmla="*/ 137 w 963"/>
                  <a:gd name="T49" fmla="*/ 409 h 410"/>
                  <a:gd name="T50" fmla="*/ 239 w 963"/>
                  <a:gd name="T51" fmla="*/ 394 h 410"/>
                  <a:gd name="T52" fmla="*/ 343 w 963"/>
                  <a:gd name="T53" fmla="*/ 361 h 410"/>
                  <a:gd name="T54" fmla="*/ 415 w 963"/>
                  <a:gd name="T55" fmla="*/ 321 h 410"/>
                  <a:gd name="T56" fmla="*/ 456 w 963"/>
                  <a:gd name="T57" fmla="*/ 286 h 410"/>
                  <a:gd name="T58" fmla="*/ 476 w 963"/>
                  <a:gd name="T59" fmla="*/ 268 h 410"/>
                  <a:gd name="T60" fmla="*/ 482 w 963"/>
                  <a:gd name="T61" fmla="*/ 265 h 410"/>
                  <a:gd name="T62" fmla="*/ 488 w 963"/>
                  <a:gd name="T63" fmla="*/ 268 h 410"/>
                  <a:gd name="T64" fmla="*/ 508 w 963"/>
                  <a:gd name="T65" fmla="*/ 288 h 410"/>
                  <a:gd name="T66" fmla="*/ 553 w 963"/>
                  <a:gd name="T67" fmla="*/ 324 h 410"/>
                  <a:gd name="T68" fmla="*/ 626 w 963"/>
                  <a:gd name="T69" fmla="*/ 364 h 410"/>
                  <a:gd name="T70" fmla="*/ 730 w 963"/>
                  <a:gd name="T71" fmla="*/ 396 h 410"/>
                  <a:gd name="T72" fmla="*/ 829 w 963"/>
                  <a:gd name="T73" fmla="*/ 410 h 410"/>
                  <a:gd name="T74" fmla="*/ 875 w 963"/>
                  <a:gd name="T75" fmla="*/ 410 h 410"/>
                  <a:gd name="T76" fmla="*/ 960 w 963"/>
                  <a:gd name="T77" fmla="*/ 315 h 410"/>
                  <a:gd name="T78" fmla="*/ 963 w 963"/>
                  <a:gd name="T79" fmla="*/ 311 h 410"/>
                  <a:gd name="T80" fmla="*/ 963 w 963"/>
                  <a:gd name="T81" fmla="*/ 298 h 410"/>
                  <a:gd name="T82" fmla="*/ 955 w 963"/>
                  <a:gd name="T83" fmla="*/ 297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63" h="410">
                    <a:moveTo>
                      <a:pt x="955" y="297"/>
                    </a:moveTo>
                    <a:lnTo>
                      <a:pt x="896" y="295"/>
                    </a:lnTo>
                    <a:lnTo>
                      <a:pt x="800" y="279"/>
                    </a:lnTo>
                    <a:lnTo>
                      <a:pt x="739" y="262"/>
                    </a:lnTo>
                    <a:lnTo>
                      <a:pt x="681" y="239"/>
                    </a:lnTo>
                    <a:lnTo>
                      <a:pt x="633" y="207"/>
                    </a:lnTo>
                    <a:lnTo>
                      <a:pt x="597" y="167"/>
                    </a:lnTo>
                    <a:lnTo>
                      <a:pt x="577" y="120"/>
                    </a:lnTo>
                    <a:lnTo>
                      <a:pt x="576" y="91"/>
                    </a:lnTo>
                    <a:lnTo>
                      <a:pt x="576" y="0"/>
                    </a:lnTo>
                    <a:lnTo>
                      <a:pt x="389" y="0"/>
                    </a:lnTo>
                    <a:lnTo>
                      <a:pt x="389" y="108"/>
                    </a:lnTo>
                    <a:lnTo>
                      <a:pt x="387" y="131"/>
                    </a:lnTo>
                    <a:lnTo>
                      <a:pt x="368" y="173"/>
                    </a:lnTo>
                    <a:lnTo>
                      <a:pt x="335" y="209"/>
                    </a:lnTo>
                    <a:lnTo>
                      <a:pt x="291" y="238"/>
                    </a:lnTo>
                    <a:lnTo>
                      <a:pt x="235" y="261"/>
                    </a:lnTo>
                    <a:lnTo>
                      <a:pt x="174" y="278"/>
                    </a:lnTo>
                    <a:lnTo>
                      <a:pt x="75" y="294"/>
                    </a:lnTo>
                    <a:lnTo>
                      <a:pt x="10" y="297"/>
                    </a:lnTo>
                    <a:lnTo>
                      <a:pt x="1" y="298"/>
                    </a:lnTo>
                    <a:lnTo>
                      <a:pt x="0" y="311"/>
                    </a:lnTo>
                    <a:lnTo>
                      <a:pt x="3" y="315"/>
                    </a:lnTo>
                    <a:lnTo>
                      <a:pt x="89" y="410"/>
                    </a:lnTo>
                    <a:lnTo>
                      <a:pt x="137" y="409"/>
                    </a:lnTo>
                    <a:lnTo>
                      <a:pt x="239" y="394"/>
                    </a:lnTo>
                    <a:lnTo>
                      <a:pt x="343" y="361"/>
                    </a:lnTo>
                    <a:lnTo>
                      <a:pt x="415" y="321"/>
                    </a:lnTo>
                    <a:lnTo>
                      <a:pt x="456" y="286"/>
                    </a:lnTo>
                    <a:lnTo>
                      <a:pt x="476" y="268"/>
                    </a:lnTo>
                    <a:lnTo>
                      <a:pt x="482" y="265"/>
                    </a:lnTo>
                    <a:lnTo>
                      <a:pt x="488" y="268"/>
                    </a:lnTo>
                    <a:lnTo>
                      <a:pt x="508" y="288"/>
                    </a:lnTo>
                    <a:lnTo>
                      <a:pt x="553" y="324"/>
                    </a:lnTo>
                    <a:lnTo>
                      <a:pt x="626" y="364"/>
                    </a:lnTo>
                    <a:lnTo>
                      <a:pt x="730" y="396"/>
                    </a:lnTo>
                    <a:lnTo>
                      <a:pt x="829" y="410"/>
                    </a:lnTo>
                    <a:lnTo>
                      <a:pt x="875" y="410"/>
                    </a:lnTo>
                    <a:lnTo>
                      <a:pt x="960" y="315"/>
                    </a:lnTo>
                    <a:lnTo>
                      <a:pt x="963" y="311"/>
                    </a:lnTo>
                    <a:lnTo>
                      <a:pt x="963" y="298"/>
                    </a:lnTo>
                    <a:lnTo>
                      <a:pt x="955" y="297"/>
                    </a:lnTo>
                    <a:close/>
                  </a:path>
                </a:pathLst>
              </a:custGeom>
              <a:solidFill>
                <a:srgbClr val="4F4C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316"/>
              </a:p>
            </p:txBody>
          </p:sp>
          <p:sp>
            <p:nvSpPr>
              <p:cNvPr id="30" name="Freeform 15">
                <a:extLst>
                  <a:ext uri="{FF2B5EF4-FFF2-40B4-BE49-F238E27FC236}">
                    <a16:creationId xmlns:a16="http://schemas.microsoft.com/office/drawing/2014/main" id="{996C0415-4ED5-3788-0928-0F3207CD7B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50338" y="3729038"/>
                <a:ext cx="541338" cy="307975"/>
              </a:xfrm>
              <a:custGeom>
                <a:avLst/>
                <a:gdLst>
                  <a:gd name="T0" fmla="*/ 1023 w 1023"/>
                  <a:gd name="T1" fmla="*/ 127 h 580"/>
                  <a:gd name="T2" fmla="*/ 1023 w 1023"/>
                  <a:gd name="T3" fmla="*/ 0 h 580"/>
                  <a:gd name="T4" fmla="*/ 0 w 1023"/>
                  <a:gd name="T5" fmla="*/ 0 h 580"/>
                  <a:gd name="T6" fmla="*/ 0 w 1023"/>
                  <a:gd name="T7" fmla="*/ 127 h 580"/>
                  <a:gd name="T8" fmla="*/ 413 w 1023"/>
                  <a:gd name="T9" fmla="*/ 127 h 580"/>
                  <a:gd name="T10" fmla="*/ 413 w 1023"/>
                  <a:gd name="T11" fmla="*/ 173 h 580"/>
                  <a:gd name="T12" fmla="*/ 110 w 1023"/>
                  <a:gd name="T13" fmla="*/ 173 h 580"/>
                  <a:gd name="T14" fmla="*/ 110 w 1023"/>
                  <a:gd name="T15" fmla="*/ 294 h 580"/>
                  <a:gd name="T16" fmla="*/ 707 w 1023"/>
                  <a:gd name="T17" fmla="*/ 294 h 580"/>
                  <a:gd name="T18" fmla="*/ 707 w 1023"/>
                  <a:gd name="T19" fmla="*/ 317 h 580"/>
                  <a:gd name="T20" fmla="*/ 110 w 1023"/>
                  <a:gd name="T21" fmla="*/ 317 h 580"/>
                  <a:gd name="T22" fmla="*/ 110 w 1023"/>
                  <a:gd name="T23" fmla="*/ 485 h 580"/>
                  <a:gd name="T24" fmla="*/ 110 w 1023"/>
                  <a:gd name="T25" fmla="*/ 510 h 580"/>
                  <a:gd name="T26" fmla="*/ 122 w 1023"/>
                  <a:gd name="T27" fmla="*/ 547 h 580"/>
                  <a:gd name="T28" fmla="*/ 145 w 1023"/>
                  <a:gd name="T29" fmla="*/ 569 h 580"/>
                  <a:gd name="T30" fmla="*/ 182 w 1023"/>
                  <a:gd name="T31" fmla="*/ 580 h 580"/>
                  <a:gd name="T32" fmla="*/ 207 w 1023"/>
                  <a:gd name="T33" fmla="*/ 580 h 580"/>
                  <a:gd name="T34" fmla="*/ 891 w 1023"/>
                  <a:gd name="T35" fmla="*/ 580 h 580"/>
                  <a:gd name="T36" fmla="*/ 891 w 1023"/>
                  <a:gd name="T37" fmla="*/ 458 h 580"/>
                  <a:gd name="T38" fmla="*/ 302 w 1023"/>
                  <a:gd name="T39" fmla="*/ 458 h 580"/>
                  <a:gd name="T40" fmla="*/ 296 w 1023"/>
                  <a:gd name="T41" fmla="*/ 458 h 580"/>
                  <a:gd name="T42" fmla="*/ 295 w 1023"/>
                  <a:gd name="T43" fmla="*/ 446 h 580"/>
                  <a:gd name="T44" fmla="*/ 296 w 1023"/>
                  <a:gd name="T45" fmla="*/ 439 h 580"/>
                  <a:gd name="T46" fmla="*/ 864 w 1023"/>
                  <a:gd name="T47" fmla="*/ 439 h 580"/>
                  <a:gd name="T48" fmla="*/ 877 w 1023"/>
                  <a:gd name="T49" fmla="*/ 438 h 580"/>
                  <a:gd name="T50" fmla="*/ 890 w 1023"/>
                  <a:gd name="T51" fmla="*/ 423 h 580"/>
                  <a:gd name="T52" fmla="*/ 891 w 1023"/>
                  <a:gd name="T53" fmla="*/ 413 h 580"/>
                  <a:gd name="T54" fmla="*/ 891 w 1023"/>
                  <a:gd name="T55" fmla="*/ 189 h 580"/>
                  <a:gd name="T56" fmla="*/ 890 w 1023"/>
                  <a:gd name="T57" fmla="*/ 182 h 580"/>
                  <a:gd name="T58" fmla="*/ 882 w 1023"/>
                  <a:gd name="T59" fmla="*/ 173 h 580"/>
                  <a:gd name="T60" fmla="*/ 875 w 1023"/>
                  <a:gd name="T61" fmla="*/ 173 h 580"/>
                  <a:gd name="T62" fmla="*/ 610 w 1023"/>
                  <a:gd name="T63" fmla="*/ 173 h 580"/>
                  <a:gd name="T64" fmla="*/ 610 w 1023"/>
                  <a:gd name="T65" fmla="*/ 127 h 580"/>
                  <a:gd name="T66" fmla="*/ 1023 w 1023"/>
                  <a:gd name="T67" fmla="*/ 127 h 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23" h="580">
                    <a:moveTo>
                      <a:pt x="1023" y="127"/>
                    </a:moveTo>
                    <a:lnTo>
                      <a:pt x="1023" y="0"/>
                    </a:lnTo>
                    <a:lnTo>
                      <a:pt x="0" y="0"/>
                    </a:lnTo>
                    <a:lnTo>
                      <a:pt x="0" y="127"/>
                    </a:lnTo>
                    <a:lnTo>
                      <a:pt x="413" y="127"/>
                    </a:lnTo>
                    <a:lnTo>
                      <a:pt x="413" y="173"/>
                    </a:lnTo>
                    <a:lnTo>
                      <a:pt x="110" y="173"/>
                    </a:lnTo>
                    <a:lnTo>
                      <a:pt x="110" y="294"/>
                    </a:lnTo>
                    <a:lnTo>
                      <a:pt x="707" y="294"/>
                    </a:lnTo>
                    <a:lnTo>
                      <a:pt x="707" y="317"/>
                    </a:lnTo>
                    <a:lnTo>
                      <a:pt x="110" y="317"/>
                    </a:lnTo>
                    <a:lnTo>
                      <a:pt x="110" y="485"/>
                    </a:lnTo>
                    <a:lnTo>
                      <a:pt x="110" y="510"/>
                    </a:lnTo>
                    <a:lnTo>
                      <a:pt x="122" y="547"/>
                    </a:lnTo>
                    <a:lnTo>
                      <a:pt x="145" y="569"/>
                    </a:lnTo>
                    <a:lnTo>
                      <a:pt x="182" y="580"/>
                    </a:lnTo>
                    <a:lnTo>
                      <a:pt x="207" y="580"/>
                    </a:lnTo>
                    <a:lnTo>
                      <a:pt x="891" y="580"/>
                    </a:lnTo>
                    <a:lnTo>
                      <a:pt x="891" y="458"/>
                    </a:lnTo>
                    <a:lnTo>
                      <a:pt x="302" y="458"/>
                    </a:lnTo>
                    <a:lnTo>
                      <a:pt x="296" y="458"/>
                    </a:lnTo>
                    <a:lnTo>
                      <a:pt x="295" y="446"/>
                    </a:lnTo>
                    <a:lnTo>
                      <a:pt x="296" y="439"/>
                    </a:lnTo>
                    <a:lnTo>
                      <a:pt x="864" y="439"/>
                    </a:lnTo>
                    <a:lnTo>
                      <a:pt x="877" y="438"/>
                    </a:lnTo>
                    <a:lnTo>
                      <a:pt x="890" y="423"/>
                    </a:lnTo>
                    <a:lnTo>
                      <a:pt x="891" y="413"/>
                    </a:lnTo>
                    <a:lnTo>
                      <a:pt x="891" y="189"/>
                    </a:lnTo>
                    <a:lnTo>
                      <a:pt x="890" y="182"/>
                    </a:lnTo>
                    <a:lnTo>
                      <a:pt x="882" y="173"/>
                    </a:lnTo>
                    <a:lnTo>
                      <a:pt x="875" y="173"/>
                    </a:lnTo>
                    <a:lnTo>
                      <a:pt x="610" y="173"/>
                    </a:lnTo>
                    <a:lnTo>
                      <a:pt x="610" y="127"/>
                    </a:lnTo>
                    <a:lnTo>
                      <a:pt x="1023" y="127"/>
                    </a:lnTo>
                    <a:close/>
                  </a:path>
                </a:pathLst>
              </a:custGeom>
              <a:solidFill>
                <a:srgbClr val="4F4C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316"/>
              </a:p>
            </p:txBody>
          </p:sp>
          <p:sp>
            <p:nvSpPr>
              <p:cNvPr id="31" name="Freeform 16">
                <a:extLst>
                  <a:ext uri="{FF2B5EF4-FFF2-40B4-BE49-F238E27FC236}">
                    <a16:creationId xmlns:a16="http://schemas.microsoft.com/office/drawing/2014/main" id="{D1979B5F-B27E-91AD-B64F-31751BCAA6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56313" y="3513138"/>
                <a:ext cx="146050" cy="523875"/>
              </a:xfrm>
              <a:custGeom>
                <a:avLst/>
                <a:gdLst>
                  <a:gd name="T0" fmla="*/ 0 w 277"/>
                  <a:gd name="T1" fmla="*/ 0 h 990"/>
                  <a:gd name="T2" fmla="*/ 0 w 277"/>
                  <a:gd name="T3" fmla="*/ 115 h 990"/>
                  <a:gd name="T4" fmla="*/ 110 w 277"/>
                  <a:gd name="T5" fmla="*/ 115 h 990"/>
                  <a:gd name="T6" fmla="*/ 110 w 277"/>
                  <a:gd name="T7" fmla="*/ 875 h 990"/>
                  <a:gd name="T8" fmla="*/ 0 w 277"/>
                  <a:gd name="T9" fmla="*/ 875 h 990"/>
                  <a:gd name="T10" fmla="*/ 0 w 277"/>
                  <a:gd name="T11" fmla="*/ 990 h 990"/>
                  <a:gd name="T12" fmla="*/ 277 w 277"/>
                  <a:gd name="T13" fmla="*/ 990 h 990"/>
                  <a:gd name="T14" fmla="*/ 277 w 277"/>
                  <a:gd name="T15" fmla="*/ 987 h 990"/>
                  <a:gd name="T16" fmla="*/ 277 w 277"/>
                  <a:gd name="T17" fmla="*/ 3 h 990"/>
                  <a:gd name="T18" fmla="*/ 277 w 277"/>
                  <a:gd name="T19" fmla="*/ 0 h 990"/>
                  <a:gd name="T20" fmla="*/ 0 w 277"/>
                  <a:gd name="T21" fmla="*/ 0 h 9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7" h="990">
                    <a:moveTo>
                      <a:pt x="0" y="0"/>
                    </a:moveTo>
                    <a:lnTo>
                      <a:pt x="0" y="115"/>
                    </a:lnTo>
                    <a:lnTo>
                      <a:pt x="110" y="115"/>
                    </a:lnTo>
                    <a:lnTo>
                      <a:pt x="110" y="875"/>
                    </a:lnTo>
                    <a:lnTo>
                      <a:pt x="0" y="875"/>
                    </a:lnTo>
                    <a:lnTo>
                      <a:pt x="0" y="990"/>
                    </a:lnTo>
                    <a:lnTo>
                      <a:pt x="277" y="990"/>
                    </a:lnTo>
                    <a:lnTo>
                      <a:pt x="277" y="987"/>
                    </a:lnTo>
                    <a:lnTo>
                      <a:pt x="277" y="3"/>
                    </a:lnTo>
                    <a:lnTo>
                      <a:pt x="27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4C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316"/>
              </a:p>
            </p:txBody>
          </p:sp>
          <p:sp>
            <p:nvSpPr>
              <p:cNvPr id="32" name="Freeform 17">
                <a:extLst>
                  <a:ext uri="{FF2B5EF4-FFF2-40B4-BE49-F238E27FC236}">
                    <a16:creationId xmlns:a16="http://schemas.microsoft.com/office/drawing/2014/main" id="{8138F556-657B-A80C-F155-3F1F513804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7813" y="3513138"/>
                <a:ext cx="146050" cy="523875"/>
              </a:xfrm>
              <a:custGeom>
                <a:avLst/>
                <a:gdLst>
                  <a:gd name="T0" fmla="*/ 276 w 276"/>
                  <a:gd name="T1" fmla="*/ 0 h 990"/>
                  <a:gd name="T2" fmla="*/ 276 w 276"/>
                  <a:gd name="T3" fmla="*/ 115 h 990"/>
                  <a:gd name="T4" fmla="*/ 167 w 276"/>
                  <a:gd name="T5" fmla="*/ 115 h 990"/>
                  <a:gd name="T6" fmla="*/ 167 w 276"/>
                  <a:gd name="T7" fmla="*/ 875 h 990"/>
                  <a:gd name="T8" fmla="*/ 276 w 276"/>
                  <a:gd name="T9" fmla="*/ 875 h 990"/>
                  <a:gd name="T10" fmla="*/ 276 w 276"/>
                  <a:gd name="T11" fmla="*/ 990 h 990"/>
                  <a:gd name="T12" fmla="*/ 0 w 276"/>
                  <a:gd name="T13" fmla="*/ 990 h 990"/>
                  <a:gd name="T14" fmla="*/ 0 w 276"/>
                  <a:gd name="T15" fmla="*/ 987 h 990"/>
                  <a:gd name="T16" fmla="*/ 0 w 276"/>
                  <a:gd name="T17" fmla="*/ 3 h 990"/>
                  <a:gd name="T18" fmla="*/ 0 w 276"/>
                  <a:gd name="T19" fmla="*/ 0 h 990"/>
                  <a:gd name="T20" fmla="*/ 276 w 276"/>
                  <a:gd name="T21" fmla="*/ 0 h 9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6" h="990">
                    <a:moveTo>
                      <a:pt x="276" y="0"/>
                    </a:moveTo>
                    <a:lnTo>
                      <a:pt x="276" y="115"/>
                    </a:lnTo>
                    <a:lnTo>
                      <a:pt x="167" y="115"/>
                    </a:lnTo>
                    <a:lnTo>
                      <a:pt x="167" y="875"/>
                    </a:lnTo>
                    <a:lnTo>
                      <a:pt x="276" y="875"/>
                    </a:lnTo>
                    <a:lnTo>
                      <a:pt x="276" y="990"/>
                    </a:lnTo>
                    <a:lnTo>
                      <a:pt x="0" y="990"/>
                    </a:lnTo>
                    <a:lnTo>
                      <a:pt x="0" y="987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276" y="0"/>
                    </a:lnTo>
                    <a:close/>
                  </a:path>
                </a:pathLst>
              </a:custGeom>
              <a:solidFill>
                <a:srgbClr val="4F4C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316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3640C2C9-B4CC-E7EB-15B7-5E1CC88837ED}"/>
                </a:ext>
              </a:extLst>
            </p:cNvPr>
            <p:cNvGrpSpPr/>
            <p:nvPr/>
          </p:nvGrpSpPr>
          <p:grpSpPr>
            <a:xfrm>
              <a:off x="2521742" y="756443"/>
              <a:ext cx="2378076" cy="1233488"/>
              <a:chOff x="2601912" y="2811463"/>
              <a:chExt cx="2378076" cy="1233488"/>
            </a:xfrm>
          </p:grpSpPr>
          <p:sp>
            <p:nvSpPr>
              <p:cNvPr id="11" name="Freeform 19">
                <a:extLst>
                  <a:ext uri="{FF2B5EF4-FFF2-40B4-BE49-F238E27FC236}">
                    <a16:creationId xmlns:a16="http://schemas.microsoft.com/office/drawing/2014/main" id="{707E2EA6-A7DF-DD39-5652-0243D3FEE6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01912" y="3397250"/>
                <a:ext cx="620713" cy="646113"/>
              </a:xfrm>
              <a:custGeom>
                <a:avLst/>
                <a:gdLst>
                  <a:gd name="T0" fmla="*/ 468 w 1005"/>
                  <a:gd name="T1" fmla="*/ 1047 h 1047"/>
                  <a:gd name="T2" fmla="*/ 526 w 1005"/>
                  <a:gd name="T3" fmla="*/ 1047 h 1047"/>
                  <a:gd name="T4" fmla="*/ 628 w 1005"/>
                  <a:gd name="T5" fmla="*/ 1036 h 1047"/>
                  <a:gd name="T6" fmla="*/ 671 w 1005"/>
                  <a:gd name="T7" fmla="*/ 1026 h 1047"/>
                  <a:gd name="T8" fmla="*/ 711 w 1005"/>
                  <a:gd name="T9" fmla="*/ 1015 h 1047"/>
                  <a:gd name="T10" fmla="*/ 778 w 1005"/>
                  <a:gd name="T11" fmla="*/ 988 h 1047"/>
                  <a:gd name="T12" fmla="*/ 806 w 1005"/>
                  <a:gd name="T13" fmla="*/ 971 h 1047"/>
                  <a:gd name="T14" fmla="*/ 830 w 1005"/>
                  <a:gd name="T15" fmla="*/ 952 h 1047"/>
                  <a:gd name="T16" fmla="*/ 878 w 1005"/>
                  <a:gd name="T17" fmla="*/ 906 h 1047"/>
                  <a:gd name="T18" fmla="*/ 900 w 1005"/>
                  <a:gd name="T19" fmla="*/ 877 h 1047"/>
                  <a:gd name="T20" fmla="*/ 923 w 1005"/>
                  <a:gd name="T21" fmla="*/ 846 h 1047"/>
                  <a:gd name="T22" fmla="*/ 959 w 1005"/>
                  <a:gd name="T23" fmla="*/ 771 h 1047"/>
                  <a:gd name="T24" fmla="*/ 975 w 1005"/>
                  <a:gd name="T25" fmla="*/ 726 h 1047"/>
                  <a:gd name="T26" fmla="*/ 989 w 1005"/>
                  <a:gd name="T27" fmla="*/ 679 h 1047"/>
                  <a:gd name="T28" fmla="*/ 1004 w 1005"/>
                  <a:gd name="T29" fmla="*/ 574 h 1047"/>
                  <a:gd name="T30" fmla="*/ 1005 w 1005"/>
                  <a:gd name="T31" fmla="*/ 516 h 1047"/>
                  <a:gd name="T32" fmla="*/ 1005 w 1005"/>
                  <a:gd name="T33" fmla="*/ 474 h 1047"/>
                  <a:gd name="T34" fmla="*/ 996 w 1005"/>
                  <a:gd name="T35" fmla="*/ 394 h 1047"/>
                  <a:gd name="T36" fmla="*/ 979 w 1005"/>
                  <a:gd name="T37" fmla="*/ 321 h 1047"/>
                  <a:gd name="T38" fmla="*/ 955 w 1005"/>
                  <a:gd name="T39" fmla="*/ 254 h 1047"/>
                  <a:gd name="T40" fmla="*/ 939 w 1005"/>
                  <a:gd name="T41" fmla="*/ 223 h 1047"/>
                  <a:gd name="T42" fmla="*/ 921 w 1005"/>
                  <a:gd name="T43" fmla="*/ 194 h 1047"/>
                  <a:gd name="T44" fmla="*/ 881 w 1005"/>
                  <a:gd name="T45" fmla="*/ 142 h 1047"/>
                  <a:gd name="T46" fmla="*/ 835 w 1005"/>
                  <a:gd name="T47" fmla="*/ 99 h 1047"/>
                  <a:gd name="T48" fmla="*/ 783 w 1005"/>
                  <a:gd name="T49" fmla="*/ 66 h 1047"/>
                  <a:gd name="T50" fmla="*/ 755 w 1005"/>
                  <a:gd name="T51" fmla="*/ 52 h 1047"/>
                  <a:gd name="T52" fmla="*/ 726 w 1005"/>
                  <a:gd name="T53" fmla="*/ 40 h 1047"/>
                  <a:gd name="T54" fmla="*/ 661 w 1005"/>
                  <a:gd name="T55" fmla="*/ 20 h 1047"/>
                  <a:gd name="T56" fmla="*/ 591 w 1005"/>
                  <a:gd name="T57" fmla="*/ 8 h 1047"/>
                  <a:gd name="T58" fmla="*/ 516 w 1005"/>
                  <a:gd name="T59" fmla="*/ 2 h 1047"/>
                  <a:gd name="T60" fmla="*/ 477 w 1005"/>
                  <a:gd name="T61" fmla="*/ 0 h 1047"/>
                  <a:gd name="T62" fmla="*/ 0 w 1005"/>
                  <a:gd name="T63" fmla="*/ 0 h 1047"/>
                  <a:gd name="T64" fmla="*/ 0 w 1005"/>
                  <a:gd name="T65" fmla="*/ 1047 h 1047"/>
                  <a:gd name="T66" fmla="*/ 468 w 1005"/>
                  <a:gd name="T67" fmla="*/ 1047 h 1047"/>
                  <a:gd name="T68" fmla="*/ 335 w 1005"/>
                  <a:gd name="T69" fmla="*/ 261 h 1047"/>
                  <a:gd name="T70" fmla="*/ 425 w 1005"/>
                  <a:gd name="T71" fmla="*/ 261 h 1047"/>
                  <a:gd name="T72" fmla="*/ 471 w 1005"/>
                  <a:gd name="T73" fmla="*/ 263 h 1047"/>
                  <a:gd name="T74" fmla="*/ 541 w 1005"/>
                  <a:gd name="T75" fmla="*/ 273 h 1047"/>
                  <a:gd name="T76" fmla="*/ 565 w 1005"/>
                  <a:gd name="T77" fmla="*/ 281 h 1047"/>
                  <a:gd name="T78" fmla="*/ 581 w 1005"/>
                  <a:gd name="T79" fmla="*/ 289 h 1047"/>
                  <a:gd name="T80" fmla="*/ 609 w 1005"/>
                  <a:gd name="T81" fmla="*/ 312 h 1047"/>
                  <a:gd name="T82" fmla="*/ 621 w 1005"/>
                  <a:gd name="T83" fmla="*/ 327 h 1047"/>
                  <a:gd name="T84" fmla="*/ 631 w 1005"/>
                  <a:gd name="T85" fmla="*/ 344 h 1047"/>
                  <a:gd name="T86" fmla="*/ 649 w 1005"/>
                  <a:gd name="T87" fmla="*/ 385 h 1047"/>
                  <a:gd name="T88" fmla="*/ 655 w 1005"/>
                  <a:gd name="T89" fmla="*/ 409 h 1047"/>
                  <a:gd name="T90" fmla="*/ 661 w 1005"/>
                  <a:gd name="T91" fmla="*/ 435 h 1047"/>
                  <a:gd name="T92" fmla="*/ 666 w 1005"/>
                  <a:gd name="T93" fmla="*/ 488 h 1047"/>
                  <a:gd name="T94" fmla="*/ 668 w 1005"/>
                  <a:gd name="T95" fmla="*/ 516 h 1047"/>
                  <a:gd name="T96" fmla="*/ 666 w 1005"/>
                  <a:gd name="T97" fmla="*/ 561 h 1047"/>
                  <a:gd name="T98" fmla="*/ 653 w 1005"/>
                  <a:gd name="T99" fmla="*/ 638 h 1047"/>
                  <a:gd name="T100" fmla="*/ 642 w 1005"/>
                  <a:gd name="T101" fmla="*/ 670 h 1047"/>
                  <a:gd name="T102" fmla="*/ 627 w 1005"/>
                  <a:gd name="T103" fmla="*/ 700 h 1047"/>
                  <a:gd name="T104" fmla="*/ 590 w 1005"/>
                  <a:gd name="T105" fmla="*/ 744 h 1047"/>
                  <a:gd name="T106" fmla="*/ 567 w 1005"/>
                  <a:gd name="T107" fmla="*/ 760 h 1047"/>
                  <a:gd name="T108" fmla="*/ 540 w 1005"/>
                  <a:gd name="T109" fmla="*/ 773 h 1047"/>
                  <a:gd name="T110" fmla="*/ 468 w 1005"/>
                  <a:gd name="T111" fmla="*/ 786 h 1047"/>
                  <a:gd name="T112" fmla="*/ 421 w 1005"/>
                  <a:gd name="T113" fmla="*/ 787 h 1047"/>
                  <a:gd name="T114" fmla="*/ 335 w 1005"/>
                  <a:gd name="T115" fmla="*/ 789 h 1047"/>
                  <a:gd name="T116" fmla="*/ 335 w 1005"/>
                  <a:gd name="T117" fmla="*/ 261 h 10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05" h="1047">
                    <a:moveTo>
                      <a:pt x="468" y="1047"/>
                    </a:moveTo>
                    <a:lnTo>
                      <a:pt x="526" y="1047"/>
                    </a:lnTo>
                    <a:lnTo>
                      <a:pt x="628" y="1036"/>
                    </a:lnTo>
                    <a:lnTo>
                      <a:pt x="671" y="1026"/>
                    </a:lnTo>
                    <a:lnTo>
                      <a:pt x="711" y="1015"/>
                    </a:lnTo>
                    <a:lnTo>
                      <a:pt x="778" y="988"/>
                    </a:lnTo>
                    <a:lnTo>
                      <a:pt x="806" y="971"/>
                    </a:lnTo>
                    <a:lnTo>
                      <a:pt x="830" y="952"/>
                    </a:lnTo>
                    <a:lnTo>
                      <a:pt x="878" y="906"/>
                    </a:lnTo>
                    <a:lnTo>
                      <a:pt x="900" y="877"/>
                    </a:lnTo>
                    <a:lnTo>
                      <a:pt x="923" y="846"/>
                    </a:lnTo>
                    <a:lnTo>
                      <a:pt x="959" y="771"/>
                    </a:lnTo>
                    <a:lnTo>
                      <a:pt x="975" y="726"/>
                    </a:lnTo>
                    <a:lnTo>
                      <a:pt x="989" y="679"/>
                    </a:lnTo>
                    <a:lnTo>
                      <a:pt x="1004" y="574"/>
                    </a:lnTo>
                    <a:lnTo>
                      <a:pt x="1005" y="516"/>
                    </a:lnTo>
                    <a:lnTo>
                      <a:pt x="1005" y="474"/>
                    </a:lnTo>
                    <a:lnTo>
                      <a:pt x="996" y="394"/>
                    </a:lnTo>
                    <a:lnTo>
                      <a:pt x="979" y="321"/>
                    </a:lnTo>
                    <a:lnTo>
                      <a:pt x="955" y="254"/>
                    </a:lnTo>
                    <a:lnTo>
                      <a:pt x="939" y="223"/>
                    </a:lnTo>
                    <a:lnTo>
                      <a:pt x="921" y="194"/>
                    </a:lnTo>
                    <a:lnTo>
                      <a:pt x="881" y="142"/>
                    </a:lnTo>
                    <a:lnTo>
                      <a:pt x="835" y="99"/>
                    </a:lnTo>
                    <a:lnTo>
                      <a:pt x="783" y="66"/>
                    </a:lnTo>
                    <a:lnTo>
                      <a:pt x="755" y="52"/>
                    </a:lnTo>
                    <a:lnTo>
                      <a:pt x="726" y="40"/>
                    </a:lnTo>
                    <a:lnTo>
                      <a:pt x="661" y="20"/>
                    </a:lnTo>
                    <a:lnTo>
                      <a:pt x="591" y="8"/>
                    </a:lnTo>
                    <a:lnTo>
                      <a:pt x="516" y="2"/>
                    </a:lnTo>
                    <a:lnTo>
                      <a:pt x="477" y="0"/>
                    </a:lnTo>
                    <a:lnTo>
                      <a:pt x="0" y="0"/>
                    </a:lnTo>
                    <a:lnTo>
                      <a:pt x="0" y="1047"/>
                    </a:lnTo>
                    <a:lnTo>
                      <a:pt x="468" y="1047"/>
                    </a:lnTo>
                    <a:close/>
                    <a:moveTo>
                      <a:pt x="335" y="261"/>
                    </a:moveTo>
                    <a:lnTo>
                      <a:pt x="425" y="261"/>
                    </a:lnTo>
                    <a:lnTo>
                      <a:pt x="471" y="263"/>
                    </a:lnTo>
                    <a:lnTo>
                      <a:pt x="541" y="273"/>
                    </a:lnTo>
                    <a:lnTo>
                      <a:pt x="565" y="281"/>
                    </a:lnTo>
                    <a:lnTo>
                      <a:pt x="581" y="289"/>
                    </a:lnTo>
                    <a:lnTo>
                      <a:pt x="609" y="312"/>
                    </a:lnTo>
                    <a:lnTo>
                      <a:pt x="621" y="327"/>
                    </a:lnTo>
                    <a:lnTo>
                      <a:pt x="631" y="344"/>
                    </a:lnTo>
                    <a:lnTo>
                      <a:pt x="649" y="385"/>
                    </a:lnTo>
                    <a:lnTo>
                      <a:pt x="655" y="409"/>
                    </a:lnTo>
                    <a:lnTo>
                      <a:pt x="661" y="435"/>
                    </a:lnTo>
                    <a:lnTo>
                      <a:pt x="666" y="488"/>
                    </a:lnTo>
                    <a:lnTo>
                      <a:pt x="668" y="516"/>
                    </a:lnTo>
                    <a:lnTo>
                      <a:pt x="666" y="561"/>
                    </a:lnTo>
                    <a:lnTo>
                      <a:pt x="653" y="638"/>
                    </a:lnTo>
                    <a:lnTo>
                      <a:pt x="642" y="670"/>
                    </a:lnTo>
                    <a:lnTo>
                      <a:pt x="627" y="700"/>
                    </a:lnTo>
                    <a:lnTo>
                      <a:pt x="590" y="744"/>
                    </a:lnTo>
                    <a:lnTo>
                      <a:pt x="567" y="760"/>
                    </a:lnTo>
                    <a:lnTo>
                      <a:pt x="540" y="773"/>
                    </a:lnTo>
                    <a:lnTo>
                      <a:pt x="468" y="786"/>
                    </a:lnTo>
                    <a:lnTo>
                      <a:pt x="421" y="787"/>
                    </a:lnTo>
                    <a:lnTo>
                      <a:pt x="335" y="789"/>
                    </a:lnTo>
                    <a:lnTo>
                      <a:pt x="335" y="261"/>
                    </a:lnTo>
                    <a:close/>
                  </a:path>
                </a:pathLst>
              </a:custGeom>
              <a:solidFill>
                <a:srgbClr val="4F4C4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316"/>
              </a:p>
            </p:txBody>
          </p:sp>
          <p:sp>
            <p:nvSpPr>
              <p:cNvPr id="12" name="Freeform 18">
                <a:extLst>
                  <a:ext uri="{FF2B5EF4-FFF2-40B4-BE49-F238E27FC236}">
                    <a16:creationId xmlns:a16="http://schemas.microsoft.com/office/drawing/2014/main" id="{57DDBA4C-49C8-407D-B14C-65CACE4550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4675" y="3395663"/>
                <a:ext cx="595313" cy="647700"/>
              </a:xfrm>
              <a:custGeom>
                <a:avLst/>
                <a:gdLst>
                  <a:gd name="T0" fmla="*/ 0 w 1125"/>
                  <a:gd name="T1" fmla="*/ 0 h 1223"/>
                  <a:gd name="T2" fmla="*/ 1125 w 1125"/>
                  <a:gd name="T3" fmla="*/ 0 h 1223"/>
                  <a:gd name="T4" fmla="*/ 1125 w 1125"/>
                  <a:gd name="T5" fmla="*/ 322 h 1223"/>
                  <a:gd name="T6" fmla="*/ 762 w 1125"/>
                  <a:gd name="T7" fmla="*/ 322 h 1223"/>
                  <a:gd name="T8" fmla="*/ 762 w 1125"/>
                  <a:gd name="T9" fmla="*/ 1223 h 1223"/>
                  <a:gd name="T10" fmla="*/ 363 w 1125"/>
                  <a:gd name="T11" fmla="*/ 1223 h 1223"/>
                  <a:gd name="T12" fmla="*/ 363 w 1125"/>
                  <a:gd name="T13" fmla="*/ 322 h 1223"/>
                  <a:gd name="T14" fmla="*/ 0 w 1125"/>
                  <a:gd name="T15" fmla="*/ 322 h 1223"/>
                  <a:gd name="T16" fmla="*/ 0 w 1125"/>
                  <a:gd name="T17" fmla="*/ 0 h 1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25" h="1223">
                    <a:moveTo>
                      <a:pt x="0" y="0"/>
                    </a:moveTo>
                    <a:lnTo>
                      <a:pt x="1125" y="0"/>
                    </a:lnTo>
                    <a:lnTo>
                      <a:pt x="1125" y="322"/>
                    </a:lnTo>
                    <a:lnTo>
                      <a:pt x="762" y="322"/>
                    </a:lnTo>
                    <a:lnTo>
                      <a:pt x="762" y="1223"/>
                    </a:lnTo>
                    <a:lnTo>
                      <a:pt x="363" y="1223"/>
                    </a:lnTo>
                    <a:lnTo>
                      <a:pt x="363" y="322"/>
                    </a:lnTo>
                    <a:lnTo>
                      <a:pt x="0" y="3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4C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316"/>
              </a:p>
            </p:txBody>
          </p:sp>
          <p:sp>
            <p:nvSpPr>
              <p:cNvPr id="13" name="Freeform 21">
                <a:extLst>
                  <a:ext uri="{FF2B5EF4-FFF2-40B4-BE49-F238E27FC236}">
                    <a16:creationId xmlns:a16="http://schemas.microsoft.com/office/drawing/2014/main" id="{EA1B1FAE-5831-E65F-7810-C981E04B80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1050" y="3397251"/>
                <a:ext cx="503238" cy="647700"/>
              </a:xfrm>
              <a:custGeom>
                <a:avLst/>
                <a:gdLst>
                  <a:gd name="T0" fmla="*/ 0 w 952"/>
                  <a:gd name="T1" fmla="*/ 1223 h 1223"/>
                  <a:gd name="T2" fmla="*/ 0 w 952"/>
                  <a:gd name="T3" fmla="*/ 0 h 1223"/>
                  <a:gd name="T4" fmla="*/ 401 w 952"/>
                  <a:gd name="T5" fmla="*/ 0 h 1223"/>
                  <a:gd name="T6" fmla="*/ 401 w 952"/>
                  <a:gd name="T7" fmla="*/ 903 h 1223"/>
                  <a:gd name="T8" fmla="*/ 952 w 952"/>
                  <a:gd name="T9" fmla="*/ 903 h 1223"/>
                  <a:gd name="T10" fmla="*/ 952 w 952"/>
                  <a:gd name="T11" fmla="*/ 1223 h 1223"/>
                  <a:gd name="T12" fmla="*/ 0 w 952"/>
                  <a:gd name="T13" fmla="*/ 1223 h 1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52" h="1223">
                    <a:moveTo>
                      <a:pt x="0" y="1223"/>
                    </a:moveTo>
                    <a:lnTo>
                      <a:pt x="0" y="0"/>
                    </a:lnTo>
                    <a:lnTo>
                      <a:pt x="401" y="0"/>
                    </a:lnTo>
                    <a:lnTo>
                      <a:pt x="401" y="903"/>
                    </a:lnTo>
                    <a:lnTo>
                      <a:pt x="952" y="903"/>
                    </a:lnTo>
                    <a:lnTo>
                      <a:pt x="952" y="1223"/>
                    </a:lnTo>
                    <a:lnTo>
                      <a:pt x="0" y="1223"/>
                    </a:lnTo>
                    <a:close/>
                  </a:path>
                </a:pathLst>
              </a:custGeom>
              <a:solidFill>
                <a:srgbClr val="4F4C4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316"/>
              </a:p>
            </p:txBody>
          </p:sp>
          <p:sp>
            <p:nvSpPr>
              <p:cNvPr id="14" name="Freeform 22">
                <a:extLst>
                  <a:ext uri="{FF2B5EF4-FFF2-40B4-BE49-F238E27FC236}">
                    <a16:creationId xmlns:a16="http://schemas.microsoft.com/office/drawing/2014/main" id="{D141F714-FF3B-F3AB-6273-D52AA2726B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3650" y="2833688"/>
                <a:ext cx="50800" cy="158750"/>
              </a:xfrm>
              <a:custGeom>
                <a:avLst/>
                <a:gdLst>
                  <a:gd name="T0" fmla="*/ 18 w 95"/>
                  <a:gd name="T1" fmla="*/ 222 h 299"/>
                  <a:gd name="T2" fmla="*/ 13 w 95"/>
                  <a:gd name="T3" fmla="*/ 169 h 299"/>
                  <a:gd name="T4" fmla="*/ 3 w 95"/>
                  <a:gd name="T5" fmla="*/ 88 h 299"/>
                  <a:gd name="T6" fmla="*/ 0 w 95"/>
                  <a:gd name="T7" fmla="*/ 71 h 299"/>
                  <a:gd name="T8" fmla="*/ 0 w 95"/>
                  <a:gd name="T9" fmla="*/ 58 h 299"/>
                  <a:gd name="T10" fmla="*/ 1 w 95"/>
                  <a:gd name="T11" fmla="*/ 43 h 299"/>
                  <a:gd name="T12" fmla="*/ 7 w 95"/>
                  <a:gd name="T13" fmla="*/ 29 h 299"/>
                  <a:gd name="T14" fmla="*/ 14 w 95"/>
                  <a:gd name="T15" fmla="*/ 16 h 299"/>
                  <a:gd name="T16" fmla="*/ 24 w 95"/>
                  <a:gd name="T17" fmla="*/ 7 h 299"/>
                  <a:gd name="T18" fmla="*/ 36 w 95"/>
                  <a:gd name="T19" fmla="*/ 2 h 299"/>
                  <a:gd name="T20" fmla="*/ 47 w 95"/>
                  <a:gd name="T21" fmla="*/ 0 h 299"/>
                  <a:gd name="T22" fmla="*/ 60 w 95"/>
                  <a:gd name="T23" fmla="*/ 2 h 299"/>
                  <a:gd name="T24" fmla="*/ 70 w 95"/>
                  <a:gd name="T25" fmla="*/ 7 h 299"/>
                  <a:gd name="T26" fmla="*/ 82 w 95"/>
                  <a:gd name="T27" fmla="*/ 16 h 299"/>
                  <a:gd name="T28" fmla="*/ 89 w 95"/>
                  <a:gd name="T29" fmla="*/ 29 h 299"/>
                  <a:gd name="T30" fmla="*/ 93 w 95"/>
                  <a:gd name="T31" fmla="*/ 43 h 299"/>
                  <a:gd name="T32" fmla="*/ 95 w 95"/>
                  <a:gd name="T33" fmla="*/ 58 h 299"/>
                  <a:gd name="T34" fmla="*/ 95 w 95"/>
                  <a:gd name="T35" fmla="*/ 68 h 299"/>
                  <a:gd name="T36" fmla="*/ 93 w 95"/>
                  <a:gd name="T37" fmla="*/ 81 h 299"/>
                  <a:gd name="T38" fmla="*/ 78 w 95"/>
                  <a:gd name="T39" fmla="*/ 203 h 299"/>
                  <a:gd name="T40" fmla="*/ 75 w 95"/>
                  <a:gd name="T41" fmla="*/ 236 h 299"/>
                  <a:gd name="T42" fmla="*/ 72 w 95"/>
                  <a:gd name="T43" fmla="*/ 299 h 299"/>
                  <a:gd name="T44" fmla="*/ 23 w 95"/>
                  <a:gd name="T45" fmla="*/ 299 h 299"/>
                  <a:gd name="T46" fmla="*/ 21 w 95"/>
                  <a:gd name="T47" fmla="*/ 258 h 299"/>
                  <a:gd name="T48" fmla="*/ 18 w 95"/>
                  <a:gd name="T49" fmla="*/ 222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5" h="299">
                    <a:moveTo>
                      <a:pt x="18" y="222"/>
                    </a:moveTo>
                    <a:lnTo>
                      <a:pt x="13" y="169"/>
                    </a:lnTo>
                    <a:lnTo>
                      <a:pt x="3" y="88"/>
                    </a:lnTo>
                    <a:lnTo>
                      <a:pt x="0" y="71"/>
                    </a:lnTo>
                    <a:lnTo>
                      <a:pt x="0" y="58"/>
                    </a:lnTo>
                    <a:lnTo>
                      <a:pt x="1" y="43"/>
                    </a:lnTo>
                    <a:lnTo>
                      <a:pt x="7" y="29"/>
                    </a:lnTo>
                    <a:lnTo>
                      <a:pt x="14" y="16"/>
                    </a:lnTo>
                    <a:lnTo>
                      <a:pt x="24" y="7"/>
                    </a:lnTo>
                    <a:lnTo>
                      <a:pt x="36" y="2"/>
                    </a:lnTo>
                    <a:lnTo>
                      <a:pt x="47" y="0"/>
                    </a:lnTo>
                    <a:lnTo>
                      <a:pt x="60" y="2"/>
                    </a:lnTo>
                    <a:lnTo>
                      <a:pt x="70" y="7"/>
                    </a:lnTo>
                    <a:lnTo>
                      <a:pt x="82" y="16"/>
                    </a:lnTo>
                    <a:lnTo>
                      <a:pt x="89" y="29"/>
                    </a:lnTo>
                    <a:lnTo>
                      <a:pt x="93" y="43"/>
                    </a:lnTo>
                    <a:lnTo>
                      <a:pt x="95" y="58"/>
                    </a:lnTo>
                    <a:lnTo>
                      <a:pt x="95" y="68"/>
                    </a:lnTo>
                    <a:lnTo>
                      <a:pt x="93" y="81"/>
                    </a:lnTo>
                    <a:lnTo>
                      <a:pt x="78" y="203"/>
                    </a:lnTo>
                    <a:lnTo>
                      <a:pt x="75" y="236"/>
                    </a:lnTo>
                    <a:lnTo>
                      <a:pt x="72" y="299"/>
                    </a:lnTo>
                    <a:lnTo>
                      <a:pt x="23" y="299"/>
                    </a:lnTo>
                    <a:lnTo>
                      <a:pt x="21" y="258"/>
                    </a:lnTo>
                    <a:lnTo>
                      <a:pt x="18" y="222"/>
                    </a:lnTo>
                    <a:close/>
                  </a:path>
                </a:pathLst>
              </a:custGeom>
              <a:solidFill>
                <a:srgbClr val="EF31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316"/>
              </a:p>
            </p:txBody>
          </p:sp>
          <p:sp>
            <p:nvSpPr>
              <p:cNvPr id="15" name="Freeform 23">
                <a:extLst>
                  <a:ext uri="{FF2B5EF4-FFF2-40B4-BE49-F238E27FC236}">
                    <a16:creationId xmlns:a16="http://schemas.microsoft.com/office/drawing/2014/main" id="{9CB8EF4D-61BD-7537-610B-725474C6D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5238" y="3151188"/>
                <a:ext cx="50800" cy="160338"/>
              </a:xfrm>
              <a:custGeom>
                <a:avLst/>
                <a:gdLst>
                  <a:gd name="T0" fmla="*/ 75 w 95"/>
                  <a:gd name="T1" fmla="*/ 79 h 301"/>
                  <a:gd name="T2" fmla="*/ 80 w 95"/>
                  <a:gd name="T3" fmla="*/ 131 h 301"/>
                  <a:gd name="T4" fmla="*/ 92 w 95"/>
                  <a:gd name="T5" fmla="*/ 212 h 301"/>
                  <a:gd name="T6" fmla="*/ 93 w 95"/>
                  <a:gd name="T7" fmla="*/ 229 h 301"/>
                  <a:gd name="T8" fmla="*/ 95 w 95"/>
                  <a:gd name="T9" fmla="*/ 242 h 301"/>
                  <a:gd name="T10" fmla="*/ 93 w 95"/>
                  <a:gd name="T11" fmla="*/ 258 h 301"/>
                  <a:gd name="T12" fmla="*/ 87 w 95"/>
                  <a:gd name="T13" fmla="*/ 271 h 301"/>
                  <a:gd name="T14" fmla="*/ 80 w 95"/>
                  <a:gd name="T15" fmla="*/ 284 h 301"/>
                  <a:gd name="T16" fmla="*/ 70 w 95"/>
                  <a:gd name="T17" fmla="*/ 292 h 301"/>
                  <a:gd name="T18" fmla="*/ 59 w 95"/>
                  <a:gd name="T19" fmla="*/ 300 h 301"/>
                  <a:gd name="T20" fmla="*/ 47 w 95"/>
                  <a:gd name="T21" fmla="*/ 301 h 301"/>
                  <a:gd name="T22" fmla="*/ 34 w 95"/>
                  <a:gd name="T23" fmla="*/ 300 h 301"/>
                  <a:gd name="T24" fmla="*/ 23 w 95"/>
                  <a:gd name="T25" fmla="*/ 294 h 301"/>
                  <a:gd name="T26" fmla="*/ 13 w 95"/>
                  <a:gd name="T27" fmla="*/ 284 h 301"/>
                  <a:gd name="T28" fmla="*/ 5 w 95"/>
                  <a:gd name="T29" fmla="*/ 272 h 301"/>
                  <a:gd name="T30" fmla="*/ 1 w 95"/>
                  <a:gd name="T31" fmla="*/ 258 h 301"/>
                  <a:gd name="T32" fmla="*/ 0 w 95"/>
                  <a:gd name="T33" fmla="*/ 243 h 301"/>
                  <a:gd name="T34" fmla="*/ 0 w 95"/>
                  <a:gd name="T35" fmla="*/ 233 h 301"/>
                  <a:gd name="T36" fmla="*/ 1 w 95"/>
                  <a:gd name="T37" fmla="*/ 219 h 301"/>
                  <a:gd name="T38" fmla="*/ 17 w 95"/>
                  <a:gd name="T39" fmla="*/ 97 h 301"/>
                  <a:gd name="T40" fmla="*/ 20 w 95"/>
                  <a:gd name="T41" fmla="*/ 65 h 301"/>
                  <a:gd name="T42" fmla="*/ 23 w 95"/>
                  <a:gd name="T43" fmla="*/ 0 h 301"/>
                  <a:gd name="T44" fmla="*/ 72 w 95"/>
                  <a:gd name="T45" fmla="*/ 0 h 301"/>
                  <a:gd name="T46" fmla="*/ 73 w 95"/>
                  <a:gd name="T47" fmla="*/ 43 h 301"/>
                  <a:gd name="T48" fmla="*/ 75 w 95"/>
                  <a:gd name="T49" fmla="*/ 79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5" h="301">
                    <a:moveTo>
                      <a:pt x="75" y="79"/>
                    </a:moveTo>
                    <a:lnTo>
                      <a:pt x="80" y="131"/>
                    </a:lnTo>
                    <a:lnTo>
                      <a:pt x="92" y="212"/>
                    </a:lnTo>
                    <a:lnTo>
                      <a:pt x="93" y="229"/>
                    </a:lnTo>
                    <a:lnTo>
                      <a:pt x="95" y="242"/>
                    </a:lnTo>
                    <a:lnTo>
                      <a:pt x="93" y="258"/>
                    </a:lnTo>
                    <a:lnTo>
                      <a:pt x="87" y="271"/>
                    </a:lnTo>
                    <a:lnTo>
                      <a:pt x="80" y="284"/>
                    </a:lnTo>
                    <a:lnTo>
                      <a:pt x="70" y="292"/>
                    </a:lnTo>
                    <a:lnTo>
                      <a:pt x="59" y="300"/>
                    </a:lnTo>
                    <a:lnTo>
                      <a:pt x="47" y="301"/>
                    </a:lnTo>
                    <a:lnTo>
                      <a:pt x="34" y="300"/>
                    </a:lnTo>
                    <a:lnTo>
                      <a:pt x="23" y="294"/>
                    </a:lnTo>
                    <a:lnTo>
                      <a:pt x="13" y="284"/>
                    </a:lnTo>
                    <a:lnTo>
                      <a:pt x="5" y="272"/>
                    </a:lnTo>
                    <a:lnTo>
                      <a:pt x="1" y="258"/>
                    </a:lnTo>
                    <a:lnTo>
                      <a:pt x="0" y="243"/>
                    </a:lnTo>
                    <a:lnTo>
                      <a:pt x="0" y="233"/>
                    </a:lnTo>
                    <a:lnTo>
                      <a:pt x="1" y="219"/>
                    </a:lnTo>
                    <a:lnTo>
                      <a:pt x="17" y="97"/>
                    </a:lnTo>
                    <a:lnTo>
                      <a:pt x="20" y="65"/>
                    </a:lnTo>
                    <a:lnTo>
                      <a:pt x="23" y="0"/>
                    </a:lnTo>
                    <a:lnTo>
                      <a:pt x="72" y="0"/>
                    </a:lnTo>
                    <a:lnTo>
                      <a:pt x="73" y="43"/>
                    </a:lnTo>
                    <a:lnTo>
                      <a:pt x="75" y="79"/>
                    </a:lnTo>
                    <a:close/>
                  </a:path>
                </a:pathLst>
              </a:custGeom>
              <a:solidFill>
                <a:srgbClr val="EF31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316"/>
              </a:p>
            </p:txBody>
          </p:sp>
          <p:sp>
            <p:nvSpPr>
              <p:cNvPr id="16" name="Freeform 24">
                <a:extLst>
                  <a:ext uri="{FF2B5EF4-FFF2-40B4-BE49-F238E27FC236}">
                    <a16:creationId xmlns:a16="http://schemas.microsoft.com/office/drawing/2014/main" id="{8444E212-3CE3-9CCE-0FD8-36C9BBCED5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1088" y="3101976"/>
                <a:ext cx="146050" cy="101600"/>
              </a:xfrm>
              <a:custGeom>
                <a:avLst/>
                <a:gdLst>
                  <a:gd name="T0" fmla="*/ 212 w 277"/>
                  <a:gd name="T1" fmla="*/ 83 h 191"/>
                  <a:gd name="T2" fmla="*/ 169 w 277"/>
                  <a:gd name="T3" fmla="*/ 115 h 191"/>
                  <a:gd name="T4" fmla="*/ 104 w 277"/>
                  <a:gd name="T5" fmla="*/ 164 h 191"/>
                  <a:gd name="T6" fmla="*/ 89 w 277"/>
                  <a:gd name="T7" fmla="*/ 175 h 191"/>
                  <a:gd name="T8" fmla="*/ 79 w 277"/>
                  <a:gd name="T9" fmla="*/ 181 h 191"/>
                  <a:gd name="T10" fmla="*/ 65 w 277"/>
                  <a:gd name="T11" fmla="*/ 188 h 191"/>
                  <a:gd name="T12" fmla="*/ 51 w 277"/>
                  <a:gd name="T13" fmla="*/ 191 h 191"/>
                  <a:gd name="T14" fmla="*/ 36 w 277"/>
                  <a:gd name="T15" fmla="*/ 191 h 191"/>
                  <a:gd name="T16" fmla="*/ 23 w 277"/>
                  <a:gd name="T17" fmla="*/ 185 h 191"/>
                  <a:gd name="T18" fmla="*/ 12 w 277"/>
                  <a:gd name="T19" fmla="*/ 180 h 191"/>
                  <a:gd name="T20" fmla="*/ 4 w 277"/>
                  <a:gd name="T21" fmla="*/ 169 h 191"/>
                  <a:gd name="T22" fmla="*/ 0 w 277"/>
                  <a:gd name="T23" fmla="*/ 158 h 191"/>
                  <a:gd name="T24" fmla="*/ 0 w 277"/>
                  <a:gd name="T25" fmla="*/ 145 h 191"/>
                  <a:gd name="T26" fmla="*/ 2 w 277"/>
                  <a:gd name="T27" fmla="*/ 132 h 191"/>
                  <a:gd name="T28" fmla="*/ 9 w 277"/>
                  <a:gd name="T29" fmla="*/ 119 h 191"/>
                  <a:gd name="T30" fmla="*/ 19 w 277"/>
                  <a:gd name="T31" fmla="*/ 108 h 191"/>
                  <a:gd name="T32" fmla="*/ 30 w 277"/>
                  <a:gd name="T33" fmla="*/ 100 h 191"/>
                  <a:gd name="T34" fmla="*/ 40 w 277"/>
                  <a:gd name="T35" fmla="*/ 95 h 191"/>
                  <a:gd name="T36" fmla="*/ 52 w 277"/>
                  <a:gd name="T37" fmla="*/ 89 h 191"/>
                  <a:gd name="T38" fmla="*/ 166 w 277"/>
                  <a:gd name="T39" fmla="*/ 41 h 191"/>
                  <a:gd name="T40" fmla="*/ 196 w 277"/>
                  <a:gd name="T41" fmla="*/ 28 h 191"/>
                  <a:gd name="T42" fmla="*/ 254 w 277"/>
                  <a:gd name="T43" fmla="*/ 0 h 191"/>
                  <a:gd name="T44" fmla="*/ 277 w 277"/>
                  <a:gd name="T45" fmla="*/ 41 h 191"/>
                  <a:gd name="T46" fmla="*/ 241 w 277"/>
                  <a:gd name="T47" fmla="*/ 63 h 191"/>
                  <a:gd name="T48" fmla="*/ 212 w 277"/>
                  <a:gd name="T49" fmla="*/ 83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7" h="191">
                    <a:moveTo>
                      <a:pt x="212" y="83"/>
                    </a:moveTo>
                    <a:lnTo>
                      <a:pt x="169" y="115"/>
                    </a:lnTo>
                    <a:lnTo>
                      <a:pt x="104" y="164"/>
                    </a:lnTo>
                    <a:lnTo>
                      <a:pt x="89" y="175"/>
                    </a:lnTo>
                    <a:lnTo>
                      <a:pt x="79" y="181"/>
                    </a:lnTo>
                    <a:lnTo>
                      <a:pt x="65" y="188"/>
                    </a:lnTo>
                    <a:lnTo>
                      <a:pt x="51" y="191"/>
                    </a:lnTo>
                    <a:lnTo>
                      <a:pt x="36" y="191"/>
                    </a:lnTo>
                    <a:lnTo>
                      <a:pt x="23" y="185"/>
                    </a:lnTo>
                    <a:lnTo>
                      <a:pt x="12" y="180"/>
                    </a:lnTo>
                    <a:lnTo>
                      <a:pt x="4" y="169"/>
                    </a:lnTo>
                    <a:lnTo>
                      <a:pt x="0" y="158"/>
                    </a:lnTo>
                    <a:lnTo>
                      <a:pt x="0" y="145"/>
                    </a:lnTo>
                    <a:lnTo>
                      <a:pt x="2" y="132"/>
                    </a:lnTo>
                    <a:lnTo>
                      <a:pt x="9" y="119"/>
                    </a:lnTo>
                    <a:lnTo>
                      <a:pt x="19" y="108"/>
                    </a:lnTo>
                    <a:lnTo>
                      <a:pt x="30" y="100"/>
                    </a:lnTo>
                    <a:lnTo>
                      <a:pt x="40" y="95"/>
                    </a:lnTo>
                    <a:lnTo>
                      <a:pt x="52" y="89"/>
                    </a:lnTo>
                    <a:lnTo>
                      <a:pt x="166" y="41"/>
                    </a:lnTo>
                    <a:lnTo>
                      <a:pt x="196" y="28"/>
                    </a:lnTo>
                    <a:lnTo>
                      <a:pt x="254" y="0"/>
                    </a:lnTo>
                    <a:lnTo>
                      <a:pt x="277" y="41"/>
                    </a:lnTo>
                    <a:lnTo>
                      <a:pt x="241" y="63"/>
                    </a:lnTo>
                    <a:lnTo>
                      <a:pt x="212" y="83"/>
                    </a:lnTo>
                    <a:close/>
                  </a:path>
                </a:pathLst>
              </a:custGeom>
              <a:solidFill>
                <a:srgbClr val="EF31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316"/>
              </a:p>
            </p:txBody>
          </p:sp>
          <p:sp>
            <p:nvSpPr>
              <p:cNvPr id="17" name="Freeform 25">
                <a:extLst>
                  <a:ext uri="{FF2B5EF4-FFF2-40B4-BE49-F238E27FC236}">
                    <a16:creationId xmlns:a16="http://schemas.microsoft.com/office/drawing/2014/main" id="{8098FE71-3E20-56FD-C387-E3BCDCB3B9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9500" y="2943226"/>
                <a:ext cx="146050" cy="101600"/>
              </a:xfrm>
              <a:custGeom>
                <a:avLst/>
                <a:gdLst>
                  <a:gd name="T0" fmla="*/ 183 w 276"/>
                  <a:gd name="T1" fmla="*/ 156 h 192"/>
                  <a:gd name="T2" fmla="*/ 134 w 276"/>
                  <a:gd name="T3" fmla="*/ 135 h 192"/>
                  <a:gd name="T4" fmla="*/ 59 w 276"/>
                  <a:gd name="T5" fmla="*/ 105 h 192"/>
                  <a:gd name="T6" fmla="*/ 43 w 276"/>
                  <a:gd name="T7" fmla="*/ 97 h 192"/>
                  <a:gd name="T8" fmla="*/ 31 w 276"/>
                  <a:gd name="T9" fmla="*/ 92 h 192"/>
                  <a:gd name="T10" fmla="*/ 18 w 276"/>
                  <a:gd name="T11" fmla="*/ 83 h 192"/>
                  <a:gd name="T12" fmla="*/ 10 w 276"/>
                  <a:gd name="T13" fmla="*/ 71 h 192"/>
                  <a:gd name="T14" fmla="*/ 3 w 276"/>
                  <a:gd name="T15" fmla="*/ 58 h 192"/>
                  <a:gd name="T16" fmla="*/ 0 w 276"/>
                  <a:gd name="T17" fmla="*/ 46 h 192"/>
                  <a:gd name="T18" fmla="*/ 0 w 276"/>
                  <a:gd name="T19" fmla="*/ 33 h 192"/>
                  <a:gd name="T20" fmla="*/ 4 w 276"/>
                  <a:gd name="T21" fmla="*/ 21 h 192"/>
                  <a:gd name="T22" fmla="*/ 11 w 276"/>
                  <a:gd name="T23" fmla="*/ 11 h 192"/>
                  <a:gd name="T24" fmla="*/ 23 w 276"/>
                  <a:gd name="T25" fmla="*/ 5 h 192"/>
                  <a:gd name="T26" fmla="*/ 36 w 276"/>
                  <a:gd name="T27" fmla="*/ 0 h 192"/>
                  <a:gd name="T28" fmla="*/ 50 w 276"/>
                  <a:gd name="T29" fmla="*/ 0 h 192"/>
                  <a:gd name="T30" fmla="*/ 65 w 276"/>
                  <a:gd name="T31" fmla="*/ 2 h 192"/>
                  <a:gd name="T32" fmla="*/ 77 w 276"/>
                  <a:gd name="T33" fmla="*/ 10 h 192"/>
                  <a:gd name="T34" fmla="*/ 86 w 276"/>
                  <a:gd name="T35" fmla="*/ 14 h 192"/>
                  <a:gd name="T36" fmla="*/ 98 w 276"/>
                  <a:gd name="T37" fmla="*/ 23 h 192"/>
                  <a:gd name="T38" fmla="*/ 197 w 276"/>
                  <a:gd name="T39" fmla="*/ 97 h 192"/>
                  <a:gd name="T40" fmla="*/ 223 w 276"/>
                  <a:gd name="T41" fmla="*/ 115 h 192"/>
                  <a:gd name="T42" fmla="*/ 276 w 276"/>
                  <a:gd name="T43" fmla="*/ 151 h 192"/>
                  <a:gd name="T44" fmla="*/ 252 w 276"/>
                  <a:gd name="T45" fmla="*/ 192 h 192"/>
                  <a:gd name="T46" fmla="*/ 216 w 276"/>
                  <a:gd name="T47" fmla="*/ 172 h 192"/>
                  <a:gd name="T48" fmla="*/ 183 w 276"/>
                  <a:gd name="T49" fmla="*/ 156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76" h="192">
                    <a:moveTo>
                      <a:pt x="183" y="156"/>
                    </a:moveTo>
                    <a:lnTo>
                      <a:pt x="134" y="135"/>
                    </a:lnTo>
                    <a:lnTo>
                      <a:pt x="59" y="105"/>
                    </a:lnTo>
                    <a:lnTo>
                      <a:pt x="43" y="97"/>
                    </a:lnTo>
                    <a:lnTo>
                      <a:pt x="31" y="92"/>
                    </a:lnTo>
                    <a:lnTo>
                      <a:pt x="18" y="83"/>
                    </a:lnTo>
                    <a:lnTo>
                      <a:pt x="10" y="71"/>
                    </a:lnTo>
                    <a:lnTo>
                      <a:pt x="3" y="58"/>
                    </a:lnTo>
                    <a:lnTo>
                      <a:pt x="0" y="46"/>
                    </a:lnTo>
                    <a:lnTo>
                      <a:pt x="0" y="33"/>
                    </a:lnTo>
                    <a:lnTo>
                      <a:pt x="4" y="21"/>
                    </a:lnTo>
                    <a:lnTo>
                      <a:pt x="11" y="11"/>
                    </a:lnTo>
                    <a:lnTo>
                      <a:pt x="23" y="5"/>
                    </a:lnTo>
                    <a:lnTo>
                      <a:pt x="36" y="0"/>
                    </a:lnTo>
                    <a:lnTo>
                      <a:pt x="50" y="0"/>
                    </a:lnTo>
                    <a:lnTo>
                      <a:pt x="65" y="2"/>
                    </a:lnTo>
                    <a:lnTo>
                      <a:pt x="77" y="10"/>
                    </a:lnTo>
                    <a:lnTo>
                      <a:pt x="86" y="14"/>
                    </a:lnTo>
                    <a:lnTo>
                      <a:pt x="98" y="23"/>
                    </a:lnTo>
                    <a:lnTo>
                      <a:pt x="197" y="97"/>
                    </a:lnTo>
                    <a:lnTo>
                      <a:pt x="223" y="115"/>
                    </a:lnTo>
                    <a:lnTo>
                      <a:pt x="276" y="151"/>
                    </a:lnTo>
                    <a:lnTo>
                      <a:pt x="252" y="192"/>
                    </a:lnTo>
                    <a:lnTo>
                      <a:pt x="216" y="172"/>
                    </a:lnTo>
                    <a:lnTo>
                      <a:pt x="183" y="156"/>
                    </a:lnTo>
                    <a:close/>
                  </a:path>
                </a:pathLst>
              </a:custGeom>
              <a:solidFill>
                <a:srgbClr val="EF31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316"/>
              </a:p>
            </p:txBody>
          </p:sp>
          <p:sp>
            <p:nvSpPr>
              <p:cNvPr id="18" name="Freeform 26">
                <a:extLst>
                  <a:ext uri="{FF2B5EF4-FFF2-40B4-BE49-F238E27FC236}">
                    <a16:creationId xmlns:a16="http://schemas.microsoft.com/office/drawing/2014/main" id="{6C5073E2-6198-564C-9EF0-F079DD437B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48100" y="2811463"/>
                <a:ext cx="522288" cy="522288"/>
              </a:xfrm>
              <a:custGeom>
                <a:avLst/>
                <a:gdLst>
                  <a:gd name="T0" fmla="*/ 85 w 987"/>
                  <a:gd name="T1" fmla="*/ 589 h 987"/>
                  <a:gd name="T2" fmla="*/ 164 w 987"/>
                  <a:gd name="T3" fmla="*/ 642 h 987"/>
                  <a:gd name="T4" fmla="*/ 274 w 987"/>
                  <a:gd name="T5" fmla="*/ 724 h 987"/>
                  <a:gd name="T6" fmla="*/ 297 w 987"/>
                  <a:gd name="T7" fmla="*/ 737 h 987"/>
                  <a:gd name="T8" fmla="*/ 326 w 987"/>
                  <a:gd name="T9" fmla="*/ 738 h 987"/>
                  <a:gd name="T10" fmla="*/ 350 w 987"/>
                  <a:gd name="T11" fmla="*/ 728 h 987"/>
                  <a:gd name="T12" fmla="*/ 362 w 987"/>
                  <a:gd name="T13" fmla="*/ 707 h 987"/>
                  <a:gd name="T14" fmla="*/ 359 w 987"/>
                  <a:gd name="T15" fmla="*/ 679 h 987"/>
                  <a:gd name="T16" fmla="*/ 342 w 987"/>
                  <a:gd name="T17" fmla="*/ 656 h 987"/>
                  <a:gd name="T18" fmla="*/ 319 w 987"/>
                  <a:gd name="T19" fmla="*/ 642 h 987"/>
                  <a:gd name="T20" fmla="*/ 226 w 987"/>
                  <a:gd name="T21" fmla="*/ 603 h 987"/>
                  <a:gd name="T22" fmla="*/ 146 w 987"/>
                  <a:gd name="T23" fmla="*/ 567 h 987"/>
                  <a:gd name="T24" fmla="*/ 82 w 987"/>
                  <a:gd name="T25" fmla="*/ 396 h 987"/>
                  <a:gd name="T26" fmla="*/ 164 w 987"/>
                  <a:gd name="T27" fmla="*/ 409 h 987"/>
                  <a:gd name="T28" fmla="*/ 307 w 987"/>
                  <a:gd name="T29" fmla="*/ 347 h 987"/>
                  <a:gd name="T30" fmla="*/ 329 w 987"/>
                  <a:gd name="T31" fmla="*/ 337 h 987"/>
                  <a:gd name="T32" fmla="*/ 350 w 987"/>
                  <a:gd name="T33" fmla="*/ 317 h 987"/>
                  <a:gd name="T34" fmla="*/ 360 w 987"/>
                  <a:gd name="T35" fmla="*/ 291 h 987"/>
                  <a:gd name="T36" fmla="*/ 356 w 987"/>
                  <a:gd name="T37" fmla="*/ 268 h 987"/>
                  <a:gd name="T38" fmla="*/ 337 w 987"/>
                  <a:gd name="T39" fmla="*/ 250 h 987"/>
                  <a:gd name="T40" fmla="*/ 310 w 987"/>
                  <a:gd name="T41" fmla="*/ 246 h 987"/>
                  <a:gd name="T42" fmla="*/ 281 w 987"/>
                  <a:gd name="T43" fmla="*/ 255 h 987"/>
                  <a:gd name="T44" fmla="*/ 257 w 987"/>
                  <a:gd name="T45" fmla="*/ 272 h 987"/>
                  <a:gd name="T46" fmla="*/ 149 w 987"/>
                  <a:gd name="T47" fmla="*/ 354 h 987"/>
                  <a:gd name="T48" fmla="*/ 82 w 987"/>
                  <a:gd name="T49" fmla="*/ 396 h 987"/>
                  <a:gd name="T50" fmla="*/ 442 w 987"/>
                  <a:gd name="T51" fmla="*/ 984 h 987"/>
                  <a:gd name="T52" fmla="*/ 258 w 987"/>
                  <a:gd name="T53" fmla="*/ 928 h 987"/>
                  <a:gd name="T54" fmla="*/ 113 w 987"/>
                  <a:gd name="T55" fmla="*/ 807 h 987"/>
                  <a:gd name="T56" fmla="*/ 22 w 987"/>
                  <a:gd name="T57" fmla="*/ 640 h 987"/>
                  <a:gd name="T58" fmla="*/ 0 w 987"/>
                  <a:gd name="T59" fmla="*/ 494 h 987"/>
                  <a:gd name="T60" fmla="*/ 22 w 987"/>
                  <a:gd name="T61" fmla="*/ 347 h 987"/>
                  <a:gd name="T62" fmla="*/ 113 w 987"/>
                  <a:gd name="T63" fmla="*/ 178 h 987"/>
                  <a:gd name="T64" fmla="*/ 258 w 987"/>
                  <a:gd name="T65" fmla="*/ 59 h 987"/>
                  <a:gd name="T66" fmla="*/ 442 w 987"/>
                  <a:gd name="T67" fmla="*/ 1 h 987"/>
                  <a:gd name="T68" fmla="*/ 545 w 987"/>
                  <a:gd name="T69" fmla="*/ 1 h 987"/>
                  <a:gd name="T70" fmla="*/ 729 w 987"/>
                  <a:gd name="T71" fmla="*/ 59 h 987"/>
                  <a:gd name="T72" fmla="*/ 876 w 987"/>
                  <a:gd name="T73" fmla="*/ 178 h 987"/>
                  <a:gd name="T74" fmla="*/ 967 w 987"/>
                  <a:gd name="T75" fmla="*/ 347 h 987"/>
                  <a:gd name="T76" fmla="*/ 987 w 987"/>
                  <a:gd name="T77" fmla="*/ 494 h 987"/>
                  <a:gd name="T78" fmla="*/ 967 w 987"/>
                  <a:gd name="T79" fmla="*/ 640 h 987"/>
                  <a:gd name="T80" fmla="*/ 876 w 987"/>
                  <a:gd name="T81" fmla="*/ 807 h 987"/>
                  <a:gd name="T82" fmla="*/ 729 w 987"/>
                  <a:gd name="T83" fmla="*/ 928 h 987"/>
                  <a:gd name="T84" fmla="*/ 545 w 987"/>
                  <a:gd name="T85" fmla="*/ 984 h 9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87" h="987">
                    <a:moveTo>
                      <a:pt x="108" y="547"/>
                    </a:moveTo>
                    <a:lnTo>
                      <a:pt x="85" y="589"/>
                    </a:lnTo>
                    <a:lnTo>
                      <a:pt x="139" y="623"/>
                    </a:lnTo>
                    <a:lnTo>
                      <a:pt x="164" y="642"/>
                    </a:lnTo>
                    <a:lnTo>
                      <a:pt x="262" y="717"/>
                    </a:lnTo>
                    <a:lnTo>
                      <a:pt x="274" y="724"/>
                    </a:lnTo>
                    <a:lnTo>
                      <a:pt x="283" y="730"/>
                    </a:lnTo>
                    <a:lnTo>
                      <a:pt x="297" y="737"/>
                    </a:lnTo>
                    <a:lnTo>
                      <a:pt x="311" y="738"/>
                    </a:lnTo>
                    <a:lnTo>
                      <a:pt x="326" y="738"/>
                    </a:lnTo>
                    <a:lnTo>
                      <a:pt x="339" y="734"/>
                    </a:lnTo>
                    <a:lnTo>
                      <a:pt x="350" y="728"/>
                    </a:lnTo>
                    <a:lnTo>
                      <a:pt x="356" y="718"/>
                    </a:lnTo>
                    <a:lnTo>
                      <a:pt x="362" y="707"/>
                    </a:lnTo>
                    <a:lnTo>
                      <a:pt x="362" y="694"/>
                    </a:lnTo>
                    <a:lnTo>
                      <a:pt x="359" y="679"/>
                    </a:lnTo>
                    <a:lnTo>
                      <a:pt x="352" y="668"/>
                    </a:lnTo>
                    <a:lnTo>
                      <a:pt x="342" y="656"/>
                    </a:lnTo>
                    <a:lnTo>
                      <a:pt x="330" y="648"/>
                    </a:lnTo>
                    <a:lnTo>
                      <a:pt x="319" y="642"/>
                    </a:lnTo>
                    <a:lnTo>
                      <a:pt x="303" y="635"/>
                    </a:lnTo>
                    <a:lnTo>
                      <a:pt x="226" y="603"/>
                    </a:lnTo>
                    <a:lnTo>
                      <a:pt x="179" y="583"/>
                    </a:lnTo>
                    <a:lnTo>
                      <a:pt x="146" y="567"/>
                    </a:lnTo>
                    <a:lnTo>
                      <a:pt x="108" y="547"/>
                    </a:lnTo>
                    <a:close/>
                    <a:moveTo>
                      <a:pt x="82" y="396"/>
                    </a:moveTo>
                    <a:lnTo>
                      <a:pt x="107" y="437"/>
                    </a:lnTo>
                    <a:lnTo>
                      <a:pt x="164" y="409"/>
                    </a:lnTo>
                    <a:lnTo>
                      <a:pt x="193" y="396"/>
                    </a:lnTo>
                    <a:lnTo>
                      <a:pt x="307" y="347"/>
                    </a:lnTo>
                    <a:lnTo>
                      <a:pt x="320" y="341"/>
                    </a:lnTo>
                    <a:lnTo>
                      <a:pt x="329" y="337"/>
                    </a:lnTo>
                    <a:lnTo>
                      <a:pt x="342" y="328"/>
                    </a:lnTo>
                    <a:lnTo>
                      <a:pt x="350" y="317"/>
                    </a:lnTo>
                    <a:lnTo>
                      <a:pt x="357" y="305"/>
                    </a:lnTo>
                    <a:lnTo>
                      <a:pt x="360" y="291"/>
                    </a:lnTo>
                    <a:lnTo>
                      <a:pt x="360" y="278"/>
                    </a:lnTo>
                    <a:lnTo>
                      <a:pt x="356" y="268"/>
                    </a:lnTo>
                    <a:lnTo>
                      <a:pt x="349" y="258"/>
                    </a:lnTo>
                    <a:lnTo>
                      <a:pt x="337" y="250"/>
                    </a:lnTo>
                    <a:lnTo>
                      <a:pt x="324" y="246"/>
                    </a:lnTo>
                    <a:lnTo>
                      <a:pt x="310" y="246"/>
                    </a:lnTo>
                    <a:lnTo>
                      <a:pt x="294" y="249"/>
                    </a:lnTo>
                    <a:lnTo>
                      <a:pt x="281" y="255"/>
                    </a:lnTo>
                    <a:lnTo>
                      <a:pt x="270" y="262"/>
                    </a:lnTo>
                    <a:lnTo>
                      <a:pt x="257" y="272"/>
                    </a:lnTo>
                    <a:lnTo>
                      <a:pt x="192" y="322"/>
                    </a:lnTo>
                    <a:lnTo>
                      <a:pt x="149" y="354"/>
                    </a:lnTo>
                    <a:lnTo>
                      <a:pt x="118" y="374"/>
                    </a:lnTo>
                    <a:lnTo>
                      <a:pt x="82" y="396"/>
                    </a:lnTo>
                    <a:close/>
                    <a:moveTo>
                      <a:pt x="494" y="987"/>
                    </a:moveTo>
                    <a:lnTo>
                      <a:pt x="442" y="984"/>
                    </a:lnTo>
                    <a:lnTo>
                      <a:pt x="346" y="966"/>
                    </a:lnTo>
                    <a:lnTo>
                      <a:pt x="258" y="928"/>
                    </a:lnTo>
                    <a:lnTo>
                      <a:pt x="179" y="875"/>
                    </a:lnTo>
                    <a:lnTo>
                      <a:pt x="113" y="807"/>
                    </a:lnTo>
                    <a:lnTo>
                      <a:pt x="59" y="730"/>
                    </a:lnTo>
                    <a:lnTo>
                      <a:pt x="22" y="640"/>
                    </a:lnTo>
                    <a:lnTo>
                      <a:pt x="2" y="544"/>
                    </a:lnTo>
                    <a:lnTo>
                      <a:pt x="0" y="494"/>
                    </a:lnTo>
                    <a:lnTo>
                      <a:pt x="2" y="443"/>
                    </a:lnTo>
                    <a:lnTo>
                      <a:pt x="22" y="347"/>
                    </a:lnTo>
                    <a:lnTo>
                      <a:pt x="59" y="258"/>
                    </a:lnTo>
                    <a:lnTo>
                      <a:pt x="113" y="178"/>
                    </a:lnTo>
                    <a:lnTo>
                      <a:pt x="179" y="112"/>
                    </a:lnTo>
                    <a:lnTo>
                      <a:pt x="258" y="59"/>
                    </a:lnTo>
                    <a:lnTo>
                      <a:pt x="346" y="22"/>
                    </a:lnTo>
                    <a:lnTo>
                      <a:pt x="442" y="1"/>
                    </a:lnTo>
                    <a:lnTo>
                      <a:pt x="494" y="0"/>
                    </a:lnTo>
                    <a:lnTo>
                      <a:pt x="545" y="1"/>
                    </a:lnTo>
                    <a:lnTo>
                      <a:pt x="641" y="22"/>
                    </a:lnTo>
                    <a:lnTo>
                      <a:pt x="729" y="59"/>
                    </a:lnTo>
                    <a:lnTo>
                      <a:pt x="808" y="112"/>
                    </a:lnTo>
                    <a:lnTo>
                      <a:pt x="876" y="178"/>
                    </a:lnTo>
                    <a:lnTo>
                      <a:pt x="929" y="258"/>
                    </a:lnTo>
                    <a:lnTo>
                      <a:pt x="967" y="347"/>
                    </a:lnTo>
                    <a:lnTo>
                      <a:pt x="985" y="443"/>
                    </a:lnTo>
                    <a:lnTo>
                      <a:pt x="987" y="494"/>
                    </a:lnTo>
                    <a:lnTo>
                      <a:pt x="985" y="544"/>
                    </a:lnTo>
                    <a:lnTo>
                      <a:pt x="967" y="640"/>
                    </a:lnTo>
                    <a:lnTo>
                      <a:pt x="929" y="730"/>
                    </a:lnTo>
                    <a:lnTo>
                      <a:pt x="876" y="807"/>
                    </a:lnTo>
                    <a:lnTo>
                      <a:pt x="808" y="875"/>
                    </a:lnTo>
                    <a:lnTo>
                      <a:pt x="729" y="928"/>
                    </a:lnTo>
                    <a:lnTo>
                      <a:pt x="641" y="966"/>
                    </a:lnTo>
                    <a:lnTo>
                      <a:pt x="545" y="984"/>
                    </a:lnTo>
                    <a:lnTo>
                      <a:pt x="494" y="987"/>
                    </a:lnTo>
                    <a:close/>
                  </a:path>
                </a:pathLst>
              </a:custGeom>
              <a:solidFill>
                <a:srgbClr val="EF31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316"/>
              </a:p>
            </p:txBody>
          </p:sp>
          <p:sp>
            <p:nvSpPr>
              <p:cNvPr id="19" name="Freeform 27">
                <a:extLst>
                  <a:ext uri="{FF2B5EF4-FFF2-40B4-BE49-F238E27FC236}">
                    <a16:creationId xmlns:a16="http://schemas.microsoft.com/office/drawing/2014/main" id="{7FA97CA9-AC43-6C19-792B-8CA5E5EA7F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6200" y="3392488"/>
                <a:ext cx="468313" cy="652463"/>
              </a:xfrm>
              <a:custGeom>
                <a:avLst/>
                <a:gdLst>
                  <a:gd name="T0" fmla="*/ 0 w 885"/>
                  <a:gd name="T1" fmla="*/ 1186 h 1232"/>
                  <a:gd name="T2" fmla="*/ 52 w 885"/>
                  <a:gd name="T3" fmla="*/ 1185 h 1232"/>
                  <a:gd name="T4" fmla="*/ 129 w 885"/>
                  <a:gd name="T5" fmla="*/ 1176 h 1232"/>
                  <a:gd name="T6" fmla="*/ 155 w 885"/>
                  <a:gd name="T7" fmla="*/ 1167 h 1232"/>
                  <a:gd name="T8" fmla="*/ 173 w 885"/>
                  <a:gd name="T9" fmla="*/ 1160 h 1232"/>
                  <a:gd name="T10" fmla="*/ 201 w 885"/>
                  <a:gd name="T11" fmla="*/ 1140 h 1232"/>
                  <a:gd name="T12" fmla="*/ 221 w 885"/>
                  <a:gd name="T13" fmla="*/ 1113 h 1232"/>
                  <a:gd name="T14" fmla="*/ 230 w 885"/>
                  <a:gd name="T15" fmla="*/ 1078 h 1232"/>
                  <a:gd name="T16" fmla="*/ 232 w 885"/>
                  <a:gd name="T17" fmla="*/ 1058 h 1232"/>
                  <a:gd name="T18" fmla="*/ 232 w 885"/>
                  <a:gd name="T19" fmla="*/ 173 h 1232"/>
                  <a:gd name="T20" fmla="*/ 230 w 885"/>
                  <a:gd name="T21" fmla="*/ 154 h 1232"/>
                  <a:gd name="T22" fmla="*/ 221 w 885"/>
                  <a:gd name="T23" fmla="*/ 120 h 1232"/>
                  <a:gd name="T24" fmla="*/ 203 w 885"/>
                  <a:gd name="T25" fmla="*/ 94 h 1232"/>
                  <a:gd name="T26" fmla="*/ 175 w 885"/>
                  <a:gd name="T27" fmla="*/ 72 h 1232"/>
                  <a:gd name="T28" fmla="*/ 158 w 885"/>
                  <a:gd name="T29" fmla="*/ 65 h 1232"/>
                  <a:gd name="T30" fmla="*/ 134 w 885"/>
                  <a:gd name="T31" fmla="*/ 58 h 1232"/>
                  <a:gd name="T32" fmla="*/ 54 w 885"/>
                  <a:gd name="T33" fmla="*/ 48 h 1232"/>
                  <a:gd name="T34" fmla="*/ 0 w 885"/>
                  <a:gd name="T35" fmla="*/ 45 h 1232"/>
                  <a:gd name="T36" fmla="*/ 0 w 885"/>
                  <a:gd name="T37" fmla="*/ 0 h 1232"/>
                  <a:gd name="T38" fmla="*/ 885 w 885"/>
                  <a:gd name="T39" fmla="*/ 0 h 1232"/>
                  <a:gd name="T40" fmla="*/ 885 w 885"/>
                  <a:gd name="T41" fmla="*/ 45 h 1232"/>
                  <a:gd name="T42" fmla="*/ 829 w 885"/>
                  <a:gd name="T43" fmla="*/ 48 h 1232"/>
                  <a:gd name="T44" fmla="*/ 747 w 885"/>
                  <a:gd name="T45" fmla="*/ 58 h 1232"/>
                  <a:gd name="T46" fmla="*/ 721 w 885"/>
                  <a:gd name="T47" fmla="*/ 65 h 1232"/>
                  <a:gd name="T48" fmla="*/ 704 w 885"/>
                  <a:gd name="T49" fmla="*/ 72 h 1232"/>
                  <a:gd name="T50" fmla="*/ 675 w 885"/>
                  <a:gd name="T51" fmla="*/ 92 h 1232"/>
                  <a:gd name="T52" fmla="*/ 656 w 885"/>
                  <a:gd name="T53" fmla="*/ 120 h 1232"/>
                  <a:gd name="T54" fmla="*/ 648 w 885"/>
                  <a:gd name="T55" fmla="*/ 154 h 1232"/>
                  <a:gd name="T56" fmla="*/ 646 w 885"/>
                  <a:gd name="T57" fmla="*/ 173 h 1232"/>
                  <a:gd name="T58" fmla="*/ 646 w 885"/>
                  <a:gd name="T59" fmla="*/ 1058 h 1232"/>
                  <a:gd name="T60" fmla="*/ 648 w 885"/>
                  <a:gd name="T61" fmla="*/ 1077 h 1232"/>
                  <a:gd name="T62" fmla="*/ 655 w 885"/>
                  <a:gd name="T63" fmla="*/ 1108 h 1232"/>
                  <a:gd name="T64" fmla="*/ 669 w 885"/>
                  <a:gd name="T65" fmla="*/ 1134 h 1232"/>
                  <a:gd name="T66" fmla="*/ 692 w 885"/>
                  <a:gd name="T67" fmla="*/ 1153 h 1232"/>
                  <a:gd name="T68" fmla="*/ 707 w 885"/>
                  <a:gd name="T69" fmla="*/ 1160 h 1232"/>
                  <a:gd name="T70" fmla="*/ 738 w 885"/>
                  <a:gd name="T71" fmla="*/ 1172 h 1232"/>
                  <a:gd name="T72" fmla="*/ 828 w 885"/>
                  <a:gd name="T73" fmla="*/ 1186 h 1232"/>
                  <a:gd name="T74" fmla="*/ 885 w 885"/>
                  <a:gd name="T75" fmla="*/ 1186 h 1232"/>
                  <a:gd name="T76" fmla="*/ 885 w 885"/>
                  <a:gd name="T77" fmla="*/ 1232 h 1232"/>
                  <a:gd name="T78" fmla="*/ 0 w 885"/>
                  <a:gd name="T79" fmla="*/ 1232 h 1232"/>
                  <a:gd name="T80" fmla="*/ 0 w 885"/>
                  <a:gd name="T81" fmla="*/ 1186 h 1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85" h="1232">
                    <a:moveTo>
                      <a:pt x="0" y="1186"/>
                    </a:moveTo>
                    <a:lnTo>
                      <a:pt x="52" y="1185"/>
                    </a:lnTo>
                    <a:lnTo>
                      <a:pt x="129" y="1176"/>
                    </a:lnTo>
                    <a:lnTo>
                      <a:pt x="155" y="1167"/>
                    </a:lnTo>
                    <a:lnTo>
                      <a:pt x="173" y="1160"/>
                    </a:lnTo>
                    <a:lnTo>
                      <a:pt x="201" y="1140"/>
                    </a:lnTo>
                    <a:lnTo>
                      <a:pt x="221" y="1113"/>
                    </a:lnTo>
                    <a:lnTo>
                      <a:pt x="230" y="1078"/>
                    </a:lnTo>
                    <a:lnTo>
                      <a:pt x="232" y="1058"/>
                    </a:lnTo>
                    <a:lnTo>
                      <a:pt x="232" y="173"/>
                    </a:lnTo>
                    <a:lnTo>
                      <a:pt x="230" y="154"/>
                    </a:lnTo>
                    <a:lnTo>
                      <a:pt x="221" y="120"/>
                    </a:lnTo>
                    <a:lnTo>
                      <a:pt x="203" y="94"/>
                    </a:lnTo>
                    <a:lnTo>
                      <a:pt x="175" y="72"/>
                    </a:lnTo>
                    <a:lnTo>
                      <a:pt x="158" y="65"/>
                    </a:lnTo>
                    <a:lnTo>
                      <a:pt x="134" y="58"/>
                    </a:lnTo>
                    <a:lnTo>
                      <a:pt x="54" y="48"/>
                    </a:lnTo>
                    <a:lnTo>
                      <a:pt x="0" y="45"/>
                    </a:lnTo>
                    <a:lnTo>
                      <a:pt x="0" y="0"/>
                    </a:lnTo>
                    <a:lnTo>
                      <a:pt x="885" y="0"/>
                    </a:lnTo>
                    <a:lnTo>
                      <a:pt x="885" y="45"/>
                    </a:lnTo>
                    <a:lnTo>
                      <a:pt x="829" y="48"/>
                    </a:lnTo>
                    <a:lnTo>
                      <a:pt x="747" y="58"/>
                    </a:lnTo>
                    <a:lnTo>
                      <a:pt x="721" y="65"/>
                    </a:lnTo>
                    <a:lnTo>
                      <a:pt x="704" y="72"/>
                    </a:lnTo>
                    <a:lnTo>
                      <a:pt x="675" y="92"/>
                    </a:lnTo>
                    <a:lnTo>
                      <a:pt x="656" y="120"/>
                    </a:lnTo>
                    <a:lnTo>
                      <a:pt x="648" y="154"/>
                    </a:lnTo>
                    <a:lnTo>
                      <a:pt x="646" y="173"/>
                    </a:lnTo>
                    <a:lnTo>
                      <a:pt x="646" y="1058"/>
                    </a:lnTo>
                    <a:lnTo>
                      <a:pt x="648" y="1077"/>
                    </a:lnTo>
                    <a:lnTo>
                      <a:pt x="655" y="1108"/>
                    </a:lnTo>
                    <a:lnTo>
                      <a:pt x="669" y="1134"/>
                    </a:lnTo>
                    <a:lnTo>
                      <a:pt x="692" y="1153"/>
                    </a:lnTo>
                    <a:lnTo>
                      <a:pt x="707" y="1160"/>
                    </a:lnTo>
                    <a:lnTo>
                      <a:pt x="738" y="1172"/>
                    </a:lnTo>
                    <a:lnTo>
                      <a:pt x="828" y="1186"/>
                    </a:lnTo>
                    <a:lnTo>
                      <a:pt x="885" y="1186"/>
                    </a:lnTo>
                    <a:lnTo>
                      <a:pt x="885" y="1232"/>
                    </a:lnTo>
                    <a:lnTo>
                      <a:pt x="0" y="1232"/>
                    </a:lnTo>
                    <a:lnTo>
                      <a:pt x="0" y="1186"/>
                    </a:lnTo>
                    <a:close/>
                  </a:path>
                </a:pathLst>
              </a:custGeom>
              <a:solidFill>
                <a:srgbClr val="EF31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316"/>
              </a:p>
            </p:txBody>
          </p:sp>
        </p:grp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477785F-E822-0212-7A3A-602DDFEA2813}"/>
              </a:ext>
            </a:extLst>
          </p:cNvPr>
          <p:cNvGrpSpPr/>
          <p:nvPr userDrawn="1"/>
        </p:nvGrpSpPr>
        <p:grpSpPr>
          <a:xfrm>
            <a:off x="1402865" y="464512"/>
            <a:ext cx="10794907" cy="210801"/>
            <a:chOff x="786189" y="635261"/>
            <a:chExt cx="6049645" cy="288290"/>
          </a:xfrm>
        </p:grpSpPr>
        <p:sp>
          <p:nvSpPr>
            <p:cNvPr id="34" name="object 2">
              <a:extLst>
                <a:ext uri="{FF2B5EF4-FFF2-40B4-BE49-F238E27FC236}">
                  <a16:creationId xmlns:a16="http://schemas.microsoft.com/office/drawing/2014/main" id="{5F43EFFA-5AF5-4E47-C5AB-003EF15C5668}"/>
                </a:ext>
              </a:extLst>
            </p:cNvPr>
            <p:cNvSpPr/>
            <p:nvPr/>
          </p:nvSpPr>
          <p:spPr>
            <a:xfrm>
              <a:off x="786189" y="635261"/>
              <a:ext cx="6049645" cy="288290"/>
            </a:xfrm>
            <a:custGeom>
              <a:avLst/>
              <a:gdLst/>
              <a:ahLst/>
              <a:cxnLst/>
              <a:rect l="l" t="t" r="r" b="b"/>
              <a:pathLst>
                <a:path w="6049645" h="288290">
                  <a:moveTo>
                    <a:pt x="6025651" y="0"/>
                  </a:moveTo>
                  <a:lnTo>
                    <a:pt x="122712" y="0"/>
                  </a:lnTo>
                  <a:lnTo>
                    <a:pt x="109301" y="1341"/>
                  </a:lnTo>
                  <a:lnTo>
                    <a:pt x="102595" y="2682"/>
                  </a:lnTo>
                  <a:lnTo>
                    <a:pt x="95890" y="4693"/>
                  </a:lnTo>
                  <a:lnTo>
                    <a:pt x="89184" y="6035"/>
                  </a:lnTo>
                  <a:lnTo>
                    <a:pt x="83149" y="8717"/>
                  </a:lnTo>
                  <a:lnTo>
                    <a:pt x="76443" y="11399"/>
                  </a:lnTo>
                  <a:lnTo>
                    <a:pt x="70408" y="14081"/>
                  </a:lnTo>
                  <a:lnTo>
                    <a:pt x="65044" y="17434"/>
                  </a:lnTo>
                  <a:lnTo>
                    <a:pt x="59009" y="20787"/>
                  </a:lnTo>
                  <a:lnTo>
                    <a:pt x="48280" y="28834"/>
                  </a:lnTo>
                  <a:lnTo>
                    <a:pt x="20787" y="59009"/>
                  </a:lnTo>
                  <a:lnTo>
                    <a:pt x="17434" y="65044"/>
                  </a:lnTo>
                  <a:lnTo>
                    <a:pt x="14081" y="70408"/>
                  </a:lnTo>
                  <a:lnTo>
                    <a:pt x="11399" y="76443"/>
                  </a:lnTo>
                  <a:lnTo>
                    <a:pt x="8717" y="83149"/>
                  </a:lnTo>
                  <a:lnTo>
                    <a:pt x="6035" y="89184"/>
                  </a:lnTo>
                  <a:lnTo>
                    <a:pt x="4693" y="95889"/>
                  </a:lnTo>
                  <a:lnTo>
                    <a:pt x="2682" y="102595"/>
                  </a:lnTo>
                  <a:lnTo>
                    <a:pt x="1341" y="109301"/>
                  </a:lnTo>
                  <a:lnTo>
                    <a:pt x="0" y="122712"/>
                  </a:lnTo>
                  <a:lnTo>
                    <a:pt x="0" y="164957"/>
                  </a:lnTo>
                  <a:lnTo>
                    <a:pt x="1341" y="178368"/>
                  </a:lnTo>
                  <a:lnTo>
                    <a:pt x="2682" y="185074"/>
                  </a:lnTo>
                  <a:lnTo>
                    <a:pt x="4693" y="191780"/>
                  </a:lnTo>
                  <a:lnTo>
                    <a:pt x="6035" y="198485"/>
                  </a:lnTo>
                  <a:lnTo>
                    <a:pt x="8717" y="204520"/>
                  </a:lnTo>
                  <a:lnTo>
                    <a:pt x="11399" y="211226"/>
                  </a:lnTo>
                  <a:lnTo>
                    <a:pt x="14081" y="217261"/>
                  </a:lnTo>
                  <a:lnTo>
                    <a:pt x="42915" y="254142"/>
                  </a:lnTo>
                  <a:lnTo>
                    <a:pt x="65044" y="270235"/>
                  </a:lnTo>
                  <a:lnTo>
                    <a:pt x="70408" y="273588"/>
                  </a:lnTo>
                  <a:lnTo>
                    <a:pt x="76443" y="276270"/>
                  </a:lnTo>
                  <a:lnTo>
                    <a:pt x="83149" y="278952"/>
                  </a:lnTo>
                  <a:lnTo>
                    <a:pt x="89184" y="281635"/>
                  </a:lnTo>
                  <a:lnTo>
                    <a:pt x="95890" y="282976"/>
                  </a:lnTo>
                  <a:lnTo>
                    <a:pt x="102595" y="284987"/>
                  </a:lnTo>
                  <a:lnTo>
                    <a:pt x="109301" y="286329"/>
                  </a:lnTo>
                  <a:lnTo>
                    <a:pt x="122712" y="287670"/>
                  </a:lnTo>
                  <a:lnTo>
                    <a:pt x="6025651" y="287670"/>
                  </a:lnTo>
                  <a:lnTo>
                    <a:pt x="6039063" y="286329"/>
                  </a:lnTo>
                  <a:lnTo>
                    <a:pt x="6045768" y="284987"/>
                  </a:lnTo>
                  <a:lnTo>
                    <a:pt x="6049121" y="283982"/>
                  </a:lnTo>
                  <a:lnTo>
                    <a:pt x="6049121" y="3688"/>
                  </a:lnTo>
                  <a:lnTo>
                    <a:pt x="6045768" y="2682"/>
                  </a:lnTo>
                  <a:lnTo>
                    <a:pt x="6039063" y="1341"/>
                  </a:lnTo>
                  <a:lnTo>
                    <a:pt x="6025651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 sz="1316"/>
            </a:p>
          </p:txBody>
        </p:sp>
        <p:sp>
          <p:nvSpPr>
            <p:cNvPr id="35" name="object 3">
              <a:extLst>
                <a:ext uri="{FF2B5EF4-FFF2-40B4-BE49-F238E27FC236}">
                  <a16:creationId xmlns:a16="http://schemas.microsoft.com/office/drawing/2014/main" id="{14EB175E-8FFC-1C81-6135-8B5D7FF437A6}"/>
                </a:ext>
              </a:extLst>
            </p:cNvPr>
            <p:cNvSpPr txBox="1"/>
            <p:nvPr/>
          </p:nvSpPr>
          <p:spPr>
            <a:xfrm>
              <a:off x="994306" y="695452"/>
              <a:ext cx="1379220" cy="189409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9286">
                <a:lnSpc>
                  <a:spcPct val="100000"/>
                </a:lnSpc>
                <a:spcBef>
                  <a:spcPts val="83"/>
                </a:spcBef>
              </a:pPr>
              <a:endParaRPr sz="804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endParaRPr>
            </a:p>
          </p:txBody>
        </p:sp>
      </p:grpSp>
      <p:sp>
        <p:nvSpPr>
          <p:cNvPr id="4" name="Holder 6">
            <a:extLst>
              <a:ext uri="{FF2B5EF4-FFF2-40B4-BE49-F238E27FC236}">
                <a16:creationId xmlns:a16="http://schemas.microsoft.com/office/drawing/2014/main" id="{194F7002-8323-FC0B-783A-5ED58AB2F5F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555003" y="6470313"/>
            <a:ext cx="1021972" cy="1576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024">
                <a:solidFill>
                  <a:schemeClr val="tx1">
                    <a:lumMod val="75000"/>
                    <a:lumOff val="25000"/>
                  </a:schemeClr>
                </a:solidFill>
                <a:latin typeface="고도 B" panose="02000503000000020004" pitchFamily="50" charset="-127"/>
                <a:ea typeface="고도 B" panose="02000503000000020004" pitchFamily="50" charset="-127"/>
              </a:defRPr>
            </a:lvl1pPr>
          </a:lstStyle>
          <a:p>
            <a:fld id="{B6F15528-21DE-4FAA-801E-634DDDAF4B2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7590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954" userDrawn="1">
          <p15:clr>
            <a:srgbClr val="FBAE40"/>
          </p15:clr>
        </p15:guide>
        <p15:guide id="2" pos="215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E7B63B-F72A-821F-FA7D-31E628951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CC4DDA-D9C2-A1F4-1063-328A5C241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07B1B6-4596-9595-94AE-A72A79232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0A26-BA96-4C66-8AD9-955078851C50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06E083-452B-291A-1C26-19A0449A8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E32C19-0F1C-D9F6-3277-225151F82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12648-196F-4849-B3FB-F6E93E2CDB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498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E5A6C-F4C5-A71C-176B-04632BE5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ECF4B2-84F2-03A2-A246-7C59A2477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6EA6E-195F-8BDC-3F38-244FA8F5A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0A26-BA96-4C66-8AD9-955078851C50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67CAB7-1E1B-99F7-B98F-566FB4A85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421DD6-E706-17EF-62EA-061CA43F5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12648-196F-4849-B3FB-F6E93E2CDB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696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07303C-0D9A-6BA3-A4BE-F4C7B6CBA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EF11BC-EC11-B23C-443F-D6E3EB442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2C251B-0536-79AB-A061-04EE7672B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EEC62D-9F2B-FB41-9723-BCE6AD66A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0A26-BA96-4C66-8AD9-955078851C50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4429CB-26B5-B534-718E-25E2E2CE9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A992DC-2ACB-595A-AAED-8A4144E72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12648-196F-4849-B3FB-F6E93E2CDB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428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B73EA-B6BB-5FFF-F8E8-138D64ED4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97CDFC-1DB0-0117-EF13-F2ED013AA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089F9D-19B6-EF98-53ED-1A2FB6F0A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F13FFF-2D76-7486-9443-C5A1845047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5FF0DD-FAE4-4516-F363-75CE8A714E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2D2EC4-974D-D71E-C512-AC2EA2545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0A26-BA96-4C66-8AD9-955078851C50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7401D3-E4B8-BAB5-27CF-F770288E8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206785-4A88-C671-EBEF-086067D9A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12648-196F-4849-B3FB-F6E93E2CDB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60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5B044-5918-37AE-4E71-40A2E2F6A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FCFE29-8B71-C72F-4126-1615C94D7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0A26-BA96-4C66-8AD9-955078851C50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3365A0-E85C-FA53-181B-BF0AA387B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10FE91-9207-22BE-ED9A-34114062C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12648-196F-4849-B3FB-F6E93E2CDB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507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59E20C-0FFC-EF73-1A96-AB78EFF28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0A26-BA96-4C66-8AD9-955078851C50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962327-C50C-31BB-D492-AD9A9B13D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F3C593-6B9E-61AC-8228-2A72F6D2F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12648-196F-4849-B3FB-F6E93E2CDB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87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CC7BE-EA1D-4BB0-46E5-562F67520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A98DE7-8733-C49D-D3FE-D807427A9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5FDB59-72EF-5024-FE23-24A1B894B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3957D-BC4E-EE1C-084C-274FE062C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0A26-BA96-4C66-8AD9-955078851C50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F86D88-9A64-29F1-78F4-57F81C12F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182DF9-C8FD-A374-FA10-C624A9A8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12648-196F-4849-B3FB-F6E93E2CDB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477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2A2E8-5754-44B2-AE54-5AEC72B98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861D2F-B19E-3E97-6987-9E6159BA95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C21057-7FC8-A750-9B43-DC714A395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A65A0F-C291-DA4B-1793-E4101E35F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0A26-BA96-4C66-8AD9-955078851C50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7C6F52-F3BA-D1CC-DFD4-6D8F1839E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B07C64-A34F-E902-6D6B-852A3F6A4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12648-196F-4849-B3FB-F6E93E2CDB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425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92E7F2-0E3B-2603-67EE-A8030F3A4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67493E-4306-FB99-8DF8-93E623285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7AFEC4-BA4A-6DB8-3298-18F7712E5E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40A26-BA96-4C66-8AD9-955078851C50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D090C-47A2-B73D-1FFD-E2FD43D86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D3395E-33CC-F28F-914D-C7994DADA5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12648-196F-4849-B3FB-F6E93E2CDB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971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A5C1082-C1F4-177A-101E-F6BE627FB36C}"/>
              </a:ext>
            </a:extLst>
          </p:cNvPr>
          <p:cNvSpPr txBox="1"/>
          <p:nvPr/>
        </p:nvSpPr>
        <p:spPr>
          <a:xfrm>
            <a:off x="1738605" y="1362273"/>
            <a:ext cx="93461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ICT</a:t>
            </a:r>
            <a:r>
              <a:rPr lang="ko-KR" altLang="en-US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ko-KR" altLang="en-US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일차</a:t>
            </a:r>
            <a:endParaRPr lang="en-US" altLang="ko-KR" sz="32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32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파이썬 기초 문법</a:t>
            </a:r>
          </a:p>
        </p:txBody>
      </p:sp>
    </p:spTree>
    <p:extLst>
      <p:ext uri="{BB962C8B-B14F-4D97-AF65-F5344CB8AC3E}">
        <p14:creationId xmlns:p14="http://schemas.microsoft.com/office/powerpoint/2010/main" val="3509142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6DB0FEA-9B74-EBCF-B10E-7F9F7996B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386" y="3291425"/>
            <a:ext cx="3125927" cy="16127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C27D5E7-3039-B4AD-1A29-4AECB4A2B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599" y="1646013"/>
            <a:ext cx="1900124" cy="53049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04C1E83-3507-C8CD-92F4-1F956275F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599" y="2451098"/>
            <a:ext cx="2120084" cy="8018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9DF47B7-471F-1DFD-4E3E-05B8568EA4B0}"/>
              </a:ext>
            </a:extLst>
          </p:cNvPr>
          <p:cNvSpPr txBox="1"/>
          <p:nvPr/>
        </p:nvSpPr>
        <p:spPr>
          <a:xfrm>
            <a:off x="5390605" y="2276770"/>
            <a:ext cx="1332416" cy="22730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77">
                <a:solidFill>
                  <a:schemeClr val="accent5">
                    <a:lumMod val="50000"/>
                  </a:schemeClr>
                </a:solidFill>
              </a:rPr>
              <a:t>딕셔너리변수이름</a:t>
            </a:r>
            <a:r>
              <a:rPr lang="en-US" altLang="ko-KR" sz="877">
                <a:solidFill>
                  <a:schemeClr val="accent5">
                    <a:lumMod val="50000"/>
                  </a:schemeClr>
                </a:solidFill>
              </a:rPr>
              <a:t>[Key]</a:t>
            </a:r>
            <a:endParaRPr lang="ko-KR" altLang="en-US" sz="877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E059432-8CF6-6E51-E605-A9228C9986C7}"/>
              </a:ext>
            </a:extLst>
          </p:cNvPr>
          <p:cNvSpPr/>
          <p:nvPr/>
        </p:nvSpPr>
        <p:spPr>
          <a:xfrm>
            <a:off x="4325010" y="5118123"/>
            <a:ext cx="3652861" cy="1231359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16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8588A0-E507-D8A3-DD1B-60E9FD099B0B}"/>
              </a:ext>
            </a:extLst>
          </p:cNvPr>
          <p:cNvSpPr txBox="1"/>
          <p:nvPr/>
        </p:nvSpPr>
        <p:spPr>
          <a:xfrm>
            <a:off x="4262091" y="4915577"/>
            <a:ext cx="1652627" cy="22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77" b="1"/>
              <a:t>과제</a:t>
            </a:r>
            <a:r>
              <a:rPr lang="en-US" altLang="ko-KR" sz="877" b="1"/>
              <a:t>) </a:t>
            </a:r>
            <a:r>
              <a:rPr lang="ko-KR" altLang="en-US" sz="877" b="1"/>
              <a:t>결과를 적어주세요</a:t>
            </a:r>
            <a:r>
              <a:rPr lang="en-US" altLang="ko-KR" sz="877" b="1"/>
              <a:t>.</a:t>
            </a:r>
            <a:endParaRPr lang="ko-KR" altLang="en-US" sz="877" b="1"/>
          </a:p>
        </p:txBody>
      </p:sp>
      <p:sp>
        <p:nvSpPr>
          <p:cNvPr id="2" name="object 6">
            <a:extLst>
              <a:ext uri="{FF2B5EF4-FFF2-40B4-BE49-F238E27FC236}">
                <a16:creationId xmlns:a16="http://schemas.microsoft.com/office/drawing/2014/main" id="{2EF014EF-3994-2B76-D0A1-A68C0E3EDE5B}"/>
              </a:ext>
            </a:extLst>
          </p:cNvPr>
          <p:cNvSpPr txBox="1"/>
          <p:nvPr/>
        </p:nvSpPr>
        <p:spPr>
          <a:xfrm>
            <a:off x="4171389" y="876413"/>
            <a:ext cx="1924611" cy="167922"/>
          </a:xfrm>
          <a:prstGeom prst="rect">
            <a:avLst/>
          </a:prstGeom>
        </p:spPr>
        <p:txBody>
          <a:bodyPr vert="horz" wrap="square" lIns="0" tIns="10215" rIns="0" bIns="0" rtlCol="0">
            <a:spAutoFit/>
          </a:bodyPr>
          <a:lstStyle/>
          <a:p>
            <a:pPr marL="25073">
              <a:spcBef>
                <a:spcPts val="80"/>
              </a:spcBef>
            </a:pPr>
            <a:r>
              <a:rPr lang="en-US" sz="1024" b="1" spc="-4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/>
              </a:rPr>
              <a:t>2. </a:t>
            </a:r>
            <a:r>
              <a:rPr lang="ko-KR" altLang="en-US" sz="1024" b="1" spc="-4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/>
              </a:rPr>
              <a:t>파이썬 기초문법</a:t>
            </a:r>
            <a:endParaRPr sz="768" b="1">
              <a:latin typeface="나눔스퀘어" panose="020B0600000101010101" pitchFamily="50" charset="-127"/>
              <a:ea typeface="나눔스퀘어" panose="020B0600000101010101" pitchFamily="50" charset="-127"/>
              <a:cs typeface="나눔스퀘어 Bold"/>
            </a:endParaRPr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0460D575-180C-1832-8499-A80BE1ADB891}"/>
              </a:ext>
            </a:extLst>
          </p:cNvPr>
          <p:cNvSpPr/>
          <p:nvPr/>
        </p:nvSpPr>
        <p:spPr>
          <a:xfrm>
            <a:off x="4195880" y="1082316"/>
            <a:ext cx="3801849" cy="0"/>
          </a:xfrm>
          <a:custGeom>
            <a:avLst/>
            <a:gdLst/>
            <a:ahLst/>
            <a:cxnLst/>
            <a:rect l="l" t="t" r="r" b="b"/>
            <a:pathLst>
              <a:path w="5199380">
                <a:moveTo>
                  <a:pt x="0" y="0"/>
                </a:moveTo>
                <a:lnTo>
                  <a:pt x="5198851" y="0"/>
                </a:lnTo>
              </a:path>
            </a:pathLst>
          </a:custGeom>
          <a:ln w="9387">
            <a:solidFill>
              <a:srgbClr val="777777"/>
            </a:solidFill>
          </a:ln>
        </p:spPr>
        <p:txBody>
          <a:bodyPr wrap="square" lIns="0" tIns="0" rIns="0" bIns="0" rtlCol="0"/>
          <a:lstStyle/>
          <a:p>
            <a:endParaRPr sz="1316"/>
          </a:p>
        </p:txBody>
      </p:sp>
      <p:sp>
        <p:nvSpPr>
          <p:cNvPr id="17" name="object 9">
            <a:extLst>
              <a:ext uri="{FF2B5EF4-FFF2-40B4-BE49-F238E27FC236}">
                <a16:creationId xmlns:a16="http://schemas.microsoft.com/office/drawing/2014/main" id="{16B4DE1C-A623-1AB5-84AD-5B39C2BD71E9}"/>
              </a:ext>
            </a:extLst>
          </p:cNvPr>
          <p:cNvSpPr txBox="1"/>
          <p:nvPr/>
        </p:nvSpPr>
        <p:spPr>
          <a:xfrm>
            <a:off x="4195880" y="1200267"/>
            <a:ext cx="3801849" cy="145288"/>
          </a:xfrm>
          <a:prstGeom prst="rect">
            <a:avLst/>
          </a:prstGeom>
        </p:spPr>
        <p:txBody>
          <a:bodyPr vert="horz" wrap="square" lIns="0" tIns="10215" rIns="0" bIns="0" rtlCol="0">
            <a:spAutoFit/>
          </a:bodyPr>
          <a:lstStyle/>
          <a:p>
            <a:pPr marL="210581" indent="-167148">
              <a:spcBef>
                <a:spcPts val="680"/>
              </a:spcBef>
              <a:buClr>
                <a:srgbClr val="939393"/>
              </a:buClr>
              <a:buFont typeface="+mj-lt"/>
              <a:buAutoNum type="arabicParenR" startAt="5"/>
              <a:tabLst>
                <a:tab pos="201042" algn="l"/>
              </a:tabLst>
            </a:pPr>
            <a:r>
              <a:rPr lang="ko-KR" altLang="en-US" sz="877" b="1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사전</a:t>
            </a:r>
            <a:r>
              <a:rPr lang="en-US" altLang="ko-KR" sz="877" b="1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(Dictionary)</a:t>
            </a: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1A2FF279-613A-F441-872C-5BA5C2C811E4}"/>
              </a:ext>
            </a:extLst>
          </p:cNvPr>
          <p:cNvSpPr txBox="1"/>
          <p:nvPr/>
        </p:nvSpPr>
        <p:spPr>
          <a:xfrm>
            <a:off x="4191428" y="1482097"/>
            <a:ext cx="3801849" cy="241023"/>
          </a:xfrm>
          <a:prstGeom prst="rect">
            <a:avLst/>
          </a:prstGeom>
        </p:spPr>
        <p:txBody>
          <a:bodyPr vert="horz" wrap="square" lIns="0" tIns="10215" rIns="0" bIns="0" rtlCol="0">
            <a:noAutofit/>
          </a:bodyPr>
          <a:lstStyle/>
          <a:p>
            <a:pPr marL="215436" indent="-125361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buFont typeface="Arial" panose="020B0604020202020204" pitchFamily="34" charset="0"/>
              <a:buChar char="•"/>
              <a:tabLst>
                <a:tab pos="201042" algn="l"/>
              </a:tabLst>
            </a:pPr>
            <a:r>
              <a:rPr lang="ko-KR" altLang="en-US" sz="877" spc="-37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딕셔너리 요소 삭제하기</a:t>
            </a:r>
          </a:p>
        </p:txBody>
      </p:sp>
      <p:sp>
        <p:nvSpPr>
          <p:cNvPr id="19" name="object 9">
            <a:extLst>
              <a:ext uri="{FF2B5EF4-FFF2-40B4-BE49-F238E27FC236}">
                <a16:creationId xmlns:a16="http://schemas.microsoft.com/office/drawing/2014/main" id="{37B95912-FF0E-96AC-1C15-C6347989F162}"/>
              </a:ext>
            </a:extLst>
          </p:cNvPr>
          <p:cNvSpPr txBox="1"/>
          <p:nvPr/>
        </p:nvSpPr>
        <p:spPr>
          <a:xfrm>
            <a:off x="4187600" y="2293057"/>
            <a:ext cx="3801849" cy="241023"/>
          </a:xfrm>
          <a:prstGeom prst="rect">
            <a:avLst/>
          </a:prstGeom>
        </p:spPr>
        <p:txBody>
          <a:bodyPr vert="horz" wrap="square" lIns="0" tIns="10215" rIns="0" bIns="0" rtlCol="0">
            <a:noAutofit/>
          </a:bodyPr>
          <a:lstStyle/>
          <a:p>
            <a:pPr marL="215436" indent="-125361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buFont typeface="Arial" panose="020B0604020202020204" pitchFamily="34" charset="0"/>
              <a:buChar char="•"/>
              <a:tabLst>
                <a:tab pos="201042" algn="l"/>
              </a:tabLst>
            </a:pPr>
            <a:r>
              <a:rPr lang="ko-KR" altLang="en-US" sz="877" spc="-37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딕셔너리 값 얻기</a:t>
            </a:r>
          </a:p>
        </p:txBody>
      </p: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28724045-2041-09D8-803C-B8C399A46E6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pPr/>
              <a:t>10</a:t>
            </a:fld>
            <a:endParaRPr lang="en-US" altLang="ko-KR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BCFEE23-7CF9-FCB8-146D-418AE8F1C081}"/>
              </a:ext>
            </a:extLst>
          </p:cNvPr>
          <p:cNvSpPr txBox="1"/>
          <p:nvPr/>
        </p:nvSpPr>
        <p:spPr>
          <a:xfrm>
            <a:off x="4325008" y="508522"/>
            <a:ext cx="1065597" cy="134535"/>
          </a:xfrm>
          <a:prstGeom prst="rect">
            <a:avLst/>
          </a:prstGeom>
        </p:spPr>
        <p:txBody>
          <a:bodyPr vert="horz" wrap="square" lIns="0" tIns="10679" rIns="0" bIns="0" rtlCol="0">
            <a:spAutoFit/>
          </a:bodyPr>
          <a:lstStyle/>
          <a:p>
            <a:pPr marL="9286">
              <a:spcBef>
                <a:spcPts val="83"/>
              </a:spcBef>
            </a:pPr>
            <a:r>
              <a:rPr lang="en-US" altLang="ko-KR" sz="804" spc="15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나눔스퀘어OTF Light"/>
              </a:rPr>
              <a:t>Ⅰ</a:t>
            </a:r>
            <a:r>
              <a:rPr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.</a:t>
            </a:r>
            <a:r>
              <a:rPr sz="804" spc="15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 </a:t>
            </a:r>
            <a:r>
              <a:rPr lang="en-US"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Python</a:t>
            </a:r>
            <a:r>
              <a:rPr lang="ko-KR" altLang="en-US"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 분석 기초</a:t>
            </a:r>
            <a:endParaRPr sz="804" dirty="0">
              <a:latin typeface="고도 B" panose="02000503000000020004" pitchFamily="50" charset="-127"/>
              <a:ea typeface="고도 B" panose="02000503000000020004" pitchFamily="50" charset="-127"/>
              <a:cs typeface="나눔스퀘어OTF Light"/>
            </a:endParaRPr>
          </a:p>
        </p:txBody>
      </p:sp>
    </p:spTree>
    <p:extLst>
      <p:ext uri="{BB962C8B-B14F-4D97-AF65-F5344CB8AC3E}">
        <p14:creationId xmlns:p14="http://schemas.microsoft.com/office/powerpoint/2010/main" val="212876199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404B26-C528-8341-DCC0-FDBF67F02226}"/>
              </a:ext>
            </a:extLst>
          </p:cNvPr>
          <p:cNvSpPr txBox="1"/>
          <p:nvPr/>
        </p:nvSpPr>
        <p:spPr>
          <a:xfrm>
            <a:off x="4171194" y="1461486"/>
            <a:ext cx="357735" cy="249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24"/>
              <a:t>Q1</a:t>
            </a:r>
            <a:endParaRPr lang="ko-KR" altLang="en-US" sz="1024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6CEDF9-D5CA-9030-5FC2-0600DB58915F}"/>
              </a:ext>
            </a:extLst>
          </p:cNvPr>
          <p:cNvSpPr txBox="1"/>
          <p:nvPr/>
        </p:nvSpPr>
        <p:spPr>
          <a:xfrm>
            <a:off x="4197711" y="4170503"/>
            <a:ext cx="357735" cy="249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24"/>
              <a:t>Q2</a:t>
            </a:r>
            <a:endParaRPr lang="ko-KR" altLang="en-US" sz="1024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739EE65-1325-F04A-35F2-2BE162615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157" y="1486955"/>
            <a:ext cx="3637065" cy="149602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DE2BC5F-D510-946F-9B68-F64269CA9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913" y="4186158"/>
            <a:ext cx="3364051" cy="30149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A2DF1F-C293-28D8-2779-C875B7FF78F3}"/>
              </a:ext>
            </a:extLst>
          </p:cNvPr>
          <p:cNvSpPr/>
          <p:nvPr/>
        </p:nvSpPr>
        <p:spPr>
          <a:xfrm>
            <a:off x="4171191" y="2990687"/>
            <a:ext cx="3826536" cy="995500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16"/>
          </a:p>
        </p:txBody>
      </p:sp>
      <p:sp>
        <p:nvSpPr>
          <p:cNvPr id="2" name="object 6">
            <a:extLst>
              <a:ext uri="{FF2B5EF4-FFF2-40B4-BE49-F238E27FC236}">
                <a16:creationId xmlns:a16="http://schemas.microsoft.com/office/drawing/2014/main" id="{730E41B7-CEA2-6968-847A-1DC900B19AC1}"/>
              </a:ext>
            </a:extLst>
          </p:cNvPr>
          <p:cNvSpPr txBox="1"/>
          <p:nvPr/>
        </p:nvSpPr>
        <p:spPr>
          <a:xfrm>
            <a:off x="4171389" y="876413"/>
            <a:ext cx="1924611" cy="167922"/>
          </a:xfrm>
          <a:prstGeom prst="rect">
            <a:avLst/>
          </a:prstGeom>
        </p:spPr>
        <p:txBody>
          <a:bodyPr vert="horz" wrap="square" lIns="0" tIns="10215" rIns="0" bIns="0" rtlCol="0">
            <a:spAutoFit/>
          </a:bodyPr>
          <a:lstStyle/>
          <a:p>
            <a:pPr marL="25073">
              <a:spcBef>
                <a:spcPts val="80"/>
              </a:spcBef>
            </a:pPr>
            <a:r>
              <a:rPr lang="en-US" sz="1024" b="1" spc="-4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/>
              </a:rPr>
              <a:t>2. </a:t>
            </a:r>
            <a:r>
              <a:rPr lang="ko-KR" altLang="en-US" sz="1024" b="1" spc="-4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/>
              </a:rPr>
              <a:t>파이썬 기초문법</a:t>
            </a:r>
            <a:endParaRPr sz="768" b="1">
              <a:latin typeface="나눔스퀘어" panose="020B0600000101010101" pitchFamily="50" charset="-127"/>
              <a:ea typeface="나눔스퀘어" panose="020B0600000101010101" pitchFamily="50" charset="-127"/>
              <a:cs typeface="나눔스퀘어 Bold"/>
            </a:endParaRP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D018211C-146B-B284-AE24-607876D29BCD}"/>
              </a:ext>
            </a:extLst>
          </p:cNvPr>
          <p:cNvSpPr/>
          <p:nvPr/>
        </p:nvSpPr>
        <p:spPr>
          <a:xfrm>
            <a:off x="4195880" y="1082316"/>
            <a:ext cx="3801849" cy="0"/>
          </a:xfrm>
          <a:custGeom>
            <a:avLst/>
            <a:gdLst/>
            <a:ahLst/>
            <a:cxnLst/>
            <a:rect l="l" t="t" r="r" b="b"/>
            <a:pathLst>
              <a:path w="5199380">
                <a:moveTo>
                  <a:pt x="0" y="0"/>
                </a:moveTo>
                <a:lnTo>
                  <a:pt x="5198851" y="0"/>
                </a:lnTo>
              </a:path>
            </a:pathLst>
          </a:custGeom>
          <a:ln w="9387">
            <a:solidFill>
              <a:srgbClr val="777777"/>
            </a:solidFill>
          </a:ln>
        </p:spPr>
        <p:txBody>
          <a:bodyPr wrap="square" lIns="0" tIns="0" rIns="0" bIns="0" rtlCol="0"/>
          <a:lstStyle/>
          <a:p>
            <a:endParaRPr sz="1316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50EBE2-593B-1614-3003-510D3FB7223B}"/>
              </a:ext>
            </a:extLst>
          </p:cNvPr>
          <p:cNvSpPr txBox="1"/>
          <p:nvPr/>
        </p:nvSpPr>
        <p:spPr>
          <a:xfrm>
            <a:off x="4195509" y="1255641"/>
            <a:ext cx="1652627" cy="22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77" b="1"/>
              <a:t>과제</a:t>
            </a:r>
            <a:r>
              <a:rPr lang="en-US" altLang="ko-KR" sz="877" b="1"/>
              <a:t>) </a:t>
            </a:r>
            <a:r>
              <a:rPr lang="ko-KR" altLang="en-US" sz="877" b="1"/>
              <a:t>결과를 적어주세요</a:t>
            </a:r>
            <a:r>
              <a:rPr lang="en-US" altLang="ko-KR" sz="877" b="1"/>
              <a:t>.</a:t>
            </a:r>
            <a:endParaRPr lang="ko-KR" altLang="en-US" sz="877" b="1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F4896C0-C8CD-F54F-C5A6-A279EFAC6404}"/>
              </a:ext>
            </a:extLst>
          </p:cNvPr>
          <p:cNvSpPr/>
          <p:nvPr/>
        </p:nvSpPr>
        <p:spPr>
          <a:xfrm>
            <a:off x="4167759" y="4439569"/>
            <a:ext cx="3826536" cy="1831071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16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513BDF62-E655-35DA-C733-976A92B0236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pPr/>
              <a:t>11</a:t>
            </a:fld>
            <a:endParaRPr lang="en-US" altLang="ko-KR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18958B1-81F6-5756-1121-1E401317B69D}"/>
              </a:ext>
            </a:extLst>
          </p:cNvPr>
          <p:cNvSpPr txBox="1"/>
          <p:nvPr/>
        </p:nvSpPr>
        <p:spPr>
          <a:xfrm>
            <a:off x="4325008" y="508522"/>
            <a:ext cx="1065597" cy="134535"/>
          </a:xfrm>
          <a:prstGeom prst="rect">
            <a:avLst/>
          </a:prstGeom>
        </p:spPr>
        <p:txBody>
          <a:bodyPr vert="horz" wrap="square" lIns="0" tIns="10679" rIns="0" bIns="0" rtlCol="0">
            <a:spAutoFit/>
          </a:bodyPr>
          <a:lstStyle/>
          <a:p>
            <a:pPr marL="9286">
              <a:spcBef>
                <a:spcPts val="83"/>
              </a:spcBef>
            </a:pPr>
            <a:r>
              <a:rPr lang="en-US" altLang="ko-KR" sz="804" spc="15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나눔스퀘어OTF Light"/>
              </a:rPr>
              <a:t>Ⅰ</a:t>
            </a:r>
            <a:r>
              <a:rPr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.</a:t>
            </a:r>
            <a:r>
              <a:rPr sz="804" spc="15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 </a:t>
            </a:r>
            <a:r>
              <a:rPr lang="en-US"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Python</a:t>
            </a:r>
            <a:r>
              <a:rPr lang="ko-KR" altLang="en-US"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 분석 기초</a:t>
            </a:r>
            <a:endParaRPr sz="804" dirty="0">
              <a:latin typeface="고도 B" panose="02000503000000020004" pitchFamily="50" charset="-127"/>
              <a:ea typeface="고도 B" panose="02000503000000020004" pitchFamily="50" charset="-127"/>
              <a:cs typeface="나눔스퀘어OTF Light"/>
            </a:endParaRPr>
          </a:p>
        </p:txBody>
      </p:sp>
    </p:spTree>
    <p:extLst>
      <p:ext uri="{BB962C8B-B14F-4D97-AF65-F5344CB8AC3E}">
        <p14:creationId xmlns:p14="http://schemas.microsoft.com/office/powerpoint/2010/main" val="230030809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75BCFB4-DE61-5B82-9660-BA146EFAB291}"/>
              </a:ext>
            </a:extLst>
          </p:cNvPr>
          <p:cNvSpPr/>
          <p:nvPr/>
        </p:nvSpPr>
        <p:spPr>
          <a:xfrm>
            <a:off x="4171394" y="4304004"/>
            <a:ext cx="3826335" cy="1596920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16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9AE64A-AA3B-26A8-2A2C-67E199D1AB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81"/>
          <a:stretch/>
        </p:blipFill>
        <p:spPr>
          <a:xfrm>
            <a:off x="4268931" y="3503265"/>
            <a:ext cx="3728795" cy="8007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458551-1551-829B-58C1-400248FEFD35}"/>
              </a:ext>
            </a:extLst>
          </p:cNvPr>
          <p:cNvSpPr txBox="1"/>
          <p:nvPr/>
        </p:nvSpPr>
        <p:spPr>
          <a:xfrm>
            <a:off x="4033937" y="3503267"/>
            <a:ext cx="357735" cy="249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24"/>
              <a:t>Q4</a:t>
            </a:r>
            <a:endParaRPr lang="ko-KR" altLang="en-US" sz="1024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11A5548-134E-FA41-0C28-A3D4F187E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803" y="1239852"/>
            <a:ext cx="4135463" cy="5305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D1B5CE-AB58-560C-D6F0-4B25D49D2333}"/>
              </a:ext>
            </a:extLst>
          </p:cNvPr>
          <p:cNvSpPr txBox="1"/>
          <p:nvPr/>
        </p:nvSpPr>
        <p:spPr>
          <a:xfrm>
            <a:off x="3997963" y="1229875"/>
            <a:ext cx="357735" cy="249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24" dirty="0"/>
              <a:t>Q3</a:t>
            </a:r>
            <a:endParaRPr lang="ko-KR" altLang="en-US" sz="1024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FBD829B-A6DA-3326-3933-DDE18F39C84D}"/>
              </a:ext>
            </a:extLst>
          </p:cNvPr>
          <p:cNvSpPr/>
          <p:nvPr/>
        </p:nvSpPr>
        <p:spPr>
          <a:xfrm>
            <a:off x="4195881" y="1829325"/>
            <a:ext cx="3801849" cy="1412889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16"/>
          </a:p>
        </p:txBody>
      </p:sp>
      <p:sp>
        <p:nvSpPr>
          <p:cNvPr id="2" name="object 6">
            <a:extLst>
              <a:ext uri="{FF2B5EF4-FFF2-40B4-BE49-F238E27FC236}">
                <a16:creationId xmlns:a16="http://schemas.microsoft.com/office/drawing/2014/main" id="{DC21DED2-3FE0-8299-8BB2-A275C512A5B4}"/>
              </a:ext>
            </a:extLst>
          </p:cNvPr>
          <p:cNvSpPr txBox="1"/>
          <p:nvPr/>
        </p:nvSpPr>
        <p:spPr>
          <a:xfrm>
            <a:off x="4171389" y="876413"/>
            <a:ext cx="1924611" cy="167922"/>
          </a:xfrm>
          <a:prstGeom prst="rect">
            <a:avLst/>
          </a:prstGeom>
        </p:spPr>
        <p:txBody>
          <a:bodyPr vert="horz" wrap="square" lIns="0" tIns="10215" rIns="0" bIns="0" rtlCol="0">
            <a:spAutoFit/>
          </a:bodyPr>
          <a:lstStyle/>
          <a:p>
            <a:pPr marL="25073">
              <a:spcBef>
                <a:spcPts val="80"/>
              </a:spcBef>
            </a:pPr>
            <a:r>
              <a:rPr lang="en-US" sz="1024" b="1" spc="-4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/>
              </a:rPr>
              <a:t>2. </a:t>
            </a:r>
            <a:r>
              <a:rPr lang="ko-KR" altLang="en-US" sz="1024" b="1" spc="-4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/>
              </a:rPr>
              <a:t>파이썬 기초문법</a:t>
            </a:r>
            <a:endParaRPr sz="768" b="1">
              <a:latin typeface="나눔스퀘어" panose="020B0600000101010101" pitchFamily="50" charset="-127"/>
              <a:ea typeface="나눔스퀘어" panose="020B0600000101010101" pitchFamily="50" charset="-127"/>
              <a:cs typeface="나눔스퀘어 Bold"/>
            </a:endParaRPr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C0F05574-D515-EE93-F10B-862E96480996}"/>
              </a:ext>
            </a:extLst>
          </p:cNvPr>
          <p:cNvSpPr/>
          <p:nvPr/>
        </p:nvSpPr>
        <p:spPr>
          <a:xfrm>
            <a:off x="4195880" y="1082316"/>
            <a:ext cx="3801849" cy="0"/>
          </a:xfrm>
          <a:custGeom>
            <a:avLst/>
            <a:gdLst/>
            <a:ahLst/>
            <a:cxnLst/>
            <a:rect l="l" t="t" r="r" b="b"/>
            <a:pathLst>
              <a:path w="5199380">
                <a:moveTo>
                  <a:pt x="0" y="0"/>
                </a:moveTo>
                <a:lnTo>
                  <a:pt x="5198851" y="0"/>
                </a:lnTo>
              </a:path>
            </a:pathLst>
          </a:custGeom>
          <a:ln w="9387">
            <a:solidFill>
              <a:srgbClr val="777777"/>
            </a:solidFill>
          </a:ln>
        </p:spPr>
        <p:txBody>
          <a:bodyPr wrap="square" lIns="0" tIns="0" rIns="0" bIns="0" rtlCol="0"/>
          <a:lstStyle/>
          <a:p>
            <a:endParaRPr sz="1316"/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BC1C4A86-9017-5158-C1C6-6016E459174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pPr/>
              <a:t>12</a:t>
            </a:fld>
            <a:endParaRPr lang="en-US" altLang="ko-KR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0CE1A2D1-06E0-DA3A-DB0E-8E46B57B0D2C}"/>
              </a:ext>
            </a:extLst>
          </p:cNvPr>
          <p:cNvSpPr txBox="1"/>
          <p:nvPr/>
        </p:nvSpPr>
        <p:spPr>
          <a:xfrm>
            <a:off x="4325008" y="508522"/>
            <a:ext cx="1065597" cy="134535"/>
          </a:xfrm>
          <a:prstGeom prst="rect">
            <a:avLst/>
          </a:prstGeom>
        </p:spPr>
        <p:txBody>
          <a:bodyPr vert="horz" wrap="square" lIns="0" tIns="10679" rIns="0" bIns="0" rtlCol="0">
            <a:spAutoFit/>
          </a:bodyPr>
          <a:lstStyle/>
          <a:p>
            <a:pPr marL="9286">
              <a:spcBef>
                <a:spcPts val="83"/>
              </a:spcBef>
            </a:pPr>
            <a:r>
              <a:rPr lang="en-US" altLang="ko-KR" sz="804" spc="15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나눔스퀘어OTF Light"/>
              </a:rPr>
              <a:t>Ⅰ</a:t>
            </a:r>
            <a:r>
              <a:rPr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.</a:t>
            </a:r>
            <a:r>
              <a:rPr sz="804" spc="154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 </a:t>
            </a:r>
            <a:r>
              <a:rPr lang="en-US"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Python</a:t>
            </a:r>
            <a:r>
              <a:rPr lang="ko-KR" altLang="en-US"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 분석 기초</a:t>
            </a:r>
            <a:endParaRPr sz="804" dirty="0">
              <a:latin typeface="고도 B" panose="02000503000000020004" pitchFamily="50" charset="-127"/>
              <a:ea typeface="고도 B" panose="02000503000000020004" pitchFamily="50" charset="-127"/>
              <a:cs typeface="나눔스퀘어O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97298455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4E8DE52-C478-0A01-B7F8-8943352AA1E3}"/>
              </a:ext>
            </a:extLst>
          </p:cNvPr>
          <p:cNvSpPr/>
          <p:nvPr/>
        </p:nvSpPr>
        <p:spPr>
          <a:xfrm>
            <a:off x="4199777" y="1446245"/>
            <a:ext cx="1339040" cy="720876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16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9401C33-A322-D381-2E41-D502D84F4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597" y="2788240"/>
            <a:ext cx="1574043" cy="16436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140C69B-B214-2C12-DED4-D6C093B7C374}"/>
              </a:ext>
            </a:extLst>
          </p:cNvPr>
          <p:cNvSpPr txBox="1"/>
          <p:nvPr/>
        </p:nvSpPr>
        <p:spPr>
          <a:xfrm>
            <a:off x="5988877" y="3129079"/>
            <a:ext cx="825867" cy="22730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77" dirty="0">
                <a:solidFill>
                  <a:schemeClr val="accent5">
                    <a:lumMod val="50000"/>
                  </a:schemeClr>
                </a:solidFill>
              </a:rPr>
              <a:t>참일 때 수행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3C9832-93A9-6D57-57B8-28C1F914F527}"/>
              </a:ext>
            </a:extLst>
          </p:cNvPr>
          <p:cNvSpPr txBox="1"/>
          <p:nvPr/>
        </p:nvSpPr>
        <p:spPr>
          <a:xfrm>
            <a:off x="5988873" y="3830864"/>
            <a:ext cx="938077" cy="22730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77" dirty="0">
                <a:solidFill>
                  <a:schemeClr val="accent5">
                    <a:lumMod val="50000"/>
                  </a:schemeClr>
                </a:solidFill>
              </a:rPr>
              <a:t>거짓일 때 수행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50AB2D-5FC2-0939-0058-0F45262D4EDD}"/>
              </a:ext>
            </a:extLst>
          </p:cNvPr>
          <p:cNvSpPr txBox="1"/>
          <p:nvPr/>
        </p:nvSpPr>
        <p:spPr>
          <a:xfrm>
            <a:off x="5103622" y="2368719"/>
            <a:ext cx="1253869" cy="36227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77">
                <a:solidFill>
                  <a:schemeClr val="accent5">
                    <a:lumMod val="50000"/>
                  </a:schemeClr>
                </a:solidFill>
              </a:rPr>
              <a:t>들여쓰기</a:t>
            </a:r>
            <a:endParaRPr lang="en-US" altLang="ko-KR" sz="877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ko-KR" altLang="en-US" sz="877">
                <a:solidFill>
                  <a:schemeClr val="accent5">
                    <a:lumMod val="50000"/>
                  </a:schemeClr>
                </a:solidFill>
              </a:rPr>
              <a:t>조건문 다음에 콜론</a:t>
            </a:r>
            <a:r>
              <a:rPr lang="en-US" altLang="ko-KR" sz="877">
                <a:solidFill>
                  <a:schemeClr val="accent5">
                    <a:lumMod val="50000"/>
                  </a:schemeClr>
                </a:solidFill>
              </a:rPr>
              <a:t>(:)</a:t>
            </a:r>
            <a:endParaRPr lang="ko-KR" altLang="en-US" sz="877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A7624DA-C7ED-505F-4261-356E7FEB9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709" y="4532646"/>
            <a:ext cx="2326241" cy="1100437"/>
          </a:xfrm>
          <a:prstGeom prst="rect">
            <a:avLst/>
          </a:prstGeom>
        </p:spPr>
      </p:pic>
      <p:sp>
        <p:nvSpPr>
          <p:cNvPr id="2" name="object 6">
            <a:extLst>
              <a:ext uri="{FF2B5EF4-FFF2-40B4-BE49-F238E27FC236}">
                <a16:creationId xmlns:a16="http://schemas.microsoft.com/office/drawing/2014/main" id="{4C97657E-93B1-2363-561B-839A4287BE91}"/>
              </a:ext>
            </a:extLst>
          </p:cNvPr>
          <p:cNvSpPr txBox="1"/>
          <p:nvPr/>
        </p:nvSpPr>
        <p:spPr>
          <a:xfrm>
            <a:off x="4171389" y="876413"/>
            <a:ext cx="1924611" cy="167922"/>
          </a:xfrm>
          <a:prstGeom prst="rect">
            <a:avLst/>
          </a:prstGeom>
        </p:spPr>
        <p:txBody>
          <a:bodyPr vert="horz" wrap="square" lIns="0" tIns="10215" rIns="0" bIns="0" rtlCol="0">
            <a:spAutoFit/>
          </a:bodyPr>
          <a:lstStyle/>
          <a:p>
            <a:pPr marL="25073">
              <a:spcBef>
                <a:spcPts val="80"/>
              </a:spcBef>
            </a:pPr>
            <a:r>
              <a:rPr lang="en-US" sz="1024" b="1" spc="-4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/>
              </a:rPr>
              <a:t>2. </a:t>
            </a:r>
            <a:r>
              <a:rPr lang="ko-KR" altLang="en-US" sz="1024" b="1" spc="-4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/>
              </a:rPr>
              <a:t>파이썬 기초문법</a:t>
            </a:r>
            <a:endParaRPr sz="768" b="1">
              <a:latin typeface="나눔스퀘어" panose="020B0600000101010101" pitchFamily="50" charset="-127"/>
              <a:ea typeface="나눔스퀘어" panose="020B0600000101010101" pitchFamily="50" charset="-127"/>
              <a:cs typeface="나눔스퀘어 Bold"/>
            </a:endParaRP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FAA382EF-465A-8574-CD65-C7C411CB10BF}"/>
              </a:ext>
            </a:extLst>
          </p:cNvPr>
          <p:cNvSpPr/>
          <p:nvPr/>
        </p:nvSpPr>
        <p:spPr>
          <a:xfrm>
            <a:off x="4195880" y="1082316"/>
            <a:ext cx="3801849" cy="0"/>
          </a:xfrm>
          <a:custGeom>
            <a:avLst/>
            <a:gdLst/>
            <a:ahLst/>
            <a:cxnLst/>
            <a:rect l="l" t="t" r="r" b="b"/>
            <a:pathLst>
              <a:path w="5199380">
                <a:moveTo>
                  <a:pt x="0" y="0"/>
                </a:moveTo>
                <a:lnTo>
                  <a:pt x="5198851" y="0"/>
                </a:lnTo>
              </a:path>
            </a:pathLst>
          </a:custGeom>
          <a:ln w="9387">
            <a:solidFill>
              <a:srgbClr val="777777"/>
            </a:solidFill>
          </a:ln>
        </p:spPr>
        <p:txBody>
          <a:bodyPr wrap="square" lIns="0" tIns="0" rIns="0" bIns="0" rtlCol="0"/>
          <a:lstStyle/>
          <a:p>
            <a:endParaRPr sz="1316"/>
          </a:p>
        </p:txBody>
      </p:sp>
      <p:sp>
        <p:nvSpPr>
          <p:cNvPr id="17" name="object 9">
            <a:extLst>
              <a:ext uri="{FF2B5EF4-FFF2-40B4-BE49-F238E27FC236}">
                <a16:creationId xmlns:a16="http://schemas.microsoft.com/office/drawing/2014/main" id="{E46C4FE8-563E-B99A-D487-FBEDC653EAF4}"/>
              </a:ext>
            </a:extLst>
          </p:cNvPr>
          <p:cNvSpPr txBox="1"/>
          <p:nvPr/>
        </p:nvSpPr>
        <p:spPr>
          <a:xfrm>
            <a:off x="4195880" y="1255640"/>
            <a:ext cx="3801849" cy="968911"/>
          </a:xfrm>
          <a:prstGeom prst="rect">
            <a:avLst/>
          </a:prstGeom>
        </p:spPr>
        <p:txBody>
          <a:bodyPr vert="horz" wrap="square" lIns="0" tIns="10215" rIns="0" bIns="0" rtlCol="0">
            <a:spAutoFit/>
          </a:bodyPr>
          <a:lstStyle/>
          <a:p>
            <a:pPr marL="180613" indent="-171790">
              <a:spcBef>
                <a:spcPts val="4"/>
              </a:spcBef>
              <a:buClr>
                <a:srgbClr val="939393"/>
              </a:buClr>
              <a:buFont typeface=""/>
              <a:buChar char="▪"/>
              <a:tabLst>
                <a:tab pos="181078" algn="l"/>
              </a:tabLst>
            </a:pPr>
            <a:r>
              <a:rPr lang="ko-KR" altLang="en-US" sz="877" b="1" spc="19"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/>
              </a:rPr>
              <a:t>제어문</a:t>
            </a:r>
          </a:p>
          <a:p>
            <a:pPr marL="257223" indent="-167148">
              <a:spcBef>
                <a:spcPts val="680"/>
              </a:spcBef>
              <a:buClr>
                <a:srgbClr val="939393"/>
              </a:buClr>
              <a:buFont typeface="+mj-lt"/>
              <a:buAutoNum type="arabicPeriod"/>
              <a:tabLst>
                <a:tab pos="201042" algn="l"/>
              </a:tabLst>
            </a:pPr>
            <a:r>
              <a:rPr lang="en-US" altLang="ko-KR" sz="877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If</a:t>
            </a:r>
            <a:r>
              <a:rPr lang="ko-KR" altLang="en-US" sz="877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문</a:t>
            </a:r>
          </a:p>
          <a:p>
            <a:pPr marL="257223" indent="-167148">
              <a:spcBef>
                <a:spcPts val="680"/>
              </a:spcBef>
              <a:buClr>
                <a:srgbClr val="939393"/>
              </a:buClr>
              <a:buFont typeface="+mj-lt"/>
              <a:buAutoNum type="arabicPeriod"/>
              <a:tabLst>
                <a:tab pos="201042" algn="l"/>
              </a:tabLst>
            </a:pPr>
            <a:r>
              <a:rPr lang="en-US" altLang="ko-KR" sz="877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While</a:t>
            </a:r>
            <a:r>
              <a:rPr lang="ko-KR" altLang="en-US" sz="877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문</a:t>
            </a:r>
          </a:p>
          <a:p>
            <a:pPr marL="257223" indent="-167148">
              <a:spcBef>
                <a:spcPts val="680"/>
              </a:spcBef>
              <a:buClr>
                <a:srgbClr val="939393"/>
              </a:buClr>
              <a:buFont typeface="+mj-lt"/>
              <a:buAutoNum type="arabicPeriod"/>
              <a:tabLst>
                <a:tab pos="201042" algn="l"/>
              </a:tabLst>
            </a:pPr>
            <a:r>
              <a:rPr lang="en-US" altLang="ko-KR" sz="877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for</a:t>
            </a:r>
            <a:r>
              <a:rPr lang="ko-KR" altLang="en-US" sz="877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문</a:t>
            </a:r>
            <a:endParaRPr lang="en-US" altLang="ko-KR" sz="877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  <a:p>
            <a:pPr marL="263723" lvl="1" indent="-91932">
              <a:spcBef>
                <a:spcPts val="167"/>
              </a:spcBef>
              <a:buChar char="-"/>
              <a:tabLst>
                <a:tab pos="264188" algn="l"/>
              </a:tabLst>
            </a:pPr>
            <a:endParaRPr lang="en-US" altLang="ko-KR" sz="804" spc="7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D61FC972-C499-0BA0-2BB3-499CF6BBBA46}"/>
              </a:ext>
            </a:extLst>
          </p:cNvPr>
          <p:cNvSpPr txBox="1"/>
          <p:nvPr/>
        </p:nvSpPr>
        <p:spPr>
          <a:xfrm>
            <a:off x="4195880" y="2392163"/>
            <a:ext cx="3801849" cy="145288"/>
          </a:xfrm>
          <a:prstGeom prst="rect">
            <a:avLst/>
          </a:prstGeom>
        </p:spPr>
        <p:txBody>
          <a:bodyPr vert="horz" wrap="square" lIns="0" tIns="10215" rIns="0" bIns="0" rtlCol="0">
            <a:spAutoFit/>
          </a:bodyPr>
          <a:lstStyle/>
          <a:p>
            <a:pPr marL="210581" indent="-167148">
              <a:spcBef>
                <a:spcPts val="680"/>
              </a:spcBef>
              <a:buClr>
                <a:srgbClr val="939393"/>
              </a:buClr>
              <a:buFont typeface="+mj-lt"/>
              <a:buAutoNum type="arabicParenR"/>
              <a:tabLst>
                <a:tab pos="201042" algn="l"/>
              </a:tabLst>
            </a:pPr>
            <a:r>
              <a:rPr lang="en-US" altLang="ko-KR" sz="877" b="1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If</a:t>
            </a:r>
            <a:r>
              <a:rPr lang="ko-KR" altLang="en-US" sz="877" b="1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문</a:t>
            </a:r>
            <a:endParaRPr lang="en-US" altLang="ko-KR" sz="877" b="1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</p:txBody>
      </p:sp>
      <p:sp>
        <p:nvSpPr>
          <p:cNvPr id="23" name="슬라이드 번호 개체 틀 22">
            <a:extLst>
              <a:ext uri="{FF2B5EF4-FFF2-40B4-BE49-F238E27FC236}">
                <a16:creationId xmlns:a16="http://schemas.microsoft.com/office/drawing/2014/main" id="{A930E884-D426-8C16-7584-E18B166CC18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pPr/>
              <a:t>13</a:t>
            </a:fld>
            <a:endParaRPr lang="en-US" altLang="ko-KR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50CB7186-CC42-6E54-1871-8E33623043A2}"/>
              </a:ext>
            </a:extLst>
          </p:cNvPr>
          <p:cNvSpPr txBox="1"/>
          <p:nvPr/>
        </p:nvSpPr>
        <p:spPr>
          <a:xfrm>
            <a:off x="4325008" y="508522"/>
            <a:ext cx="1065597" cy="134535"/>
          </a:xfrm>
          <a:prstGeom prst="rect">
            <a:avLst/>
          </a:prstGeom>
        </p:spPr>
        <p:txBody>
          <a:bodyPr vert="horz" wrap="square" lIns="0" tIns="10679" rIns="0" bIns="0" rtlCol="0">
            <a:spAutoFit/>
          </a:bodyPr>
          <a:lstStyle/>
          <a:p>
            <a:pPr marL="9286">
              <a:spcBef>
                <a:spcPts val="83"/>
              </a:spcBef>
            </a:pPr>
            <a:r>
              <a:rPr lang="en-US" altLang="ko-KR" sz="804" spc="15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나눔스퀘어OTF Light"/>
              </a:rPr>
              <a:t>Ⅰ</a:t>
            </a:r>
            <a:r>
              <a:rPr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.</a:t>
            </a:r>
            <a:r>
              <a:rPr sz="804" spc="154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 </a:t>
            </a:r>
            <a:r>
              <a:rPr lang="en-US"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Python</a:t>
            </a:r>
            <a:r>
              <a:rPr lang="ko-KR" altLang="en-US"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 분석 기초</a:t>
            </a:r>
            <a:endParaRPr sz="804" dirty="0">
              <a:latin typeface="고도 B" panose="02000503000000020004" pitchFamily="50" charset="-127"/>
              <a:ea typeface="고도 B" panose="02000503000000020004" pitchFamily="50" charset="-127"/>
              <a:cs typeface="나눔스퀘어OTF Light"/>
            </a:endParaRPr>
          </a:p>
        </p:txBody>
      </p:sp>
    </p:spTree>
    <p:extLst>
      <p:ext uri="{BB962C8B-B14F-4D97-AF65-F5344CB8AC3E}">
        <p14:creationId xmlns:p14="http://schemas.microsoft.com/office/powerpoint/2010/main" val="33227313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F13D7E2-C753-FAA9-FAFC-CDACA8165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600" y="1478857"/>
            <a:ext cx="2117297" cy="13163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9ADD546-10DC-B403-3F0D-AE3B2CCF9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599" y="3278732"/>
            <a:ext cx="1735847" cy="2713312"/>
          </a:xfrm>
          <a:prstGeom prst="rect">
            <a:avLst/>
          </a:prstGeom>
        </p:spPr>
      </p:pic>
      <p:sp>
        <p:nvSpPr>
          <p:cNvPr id="2" name="object 6">
            <a:extLst>
              <a:ext uri="{FF2B5EF4-FFF2-40B4-BE49-F238E27FC236}">
                <a16:creationId xmlns:a16="http://schemas.microsoft.com/office/drawing/2014/main" id="{380833C9-4986-6EB3-002F-02E106FF5483}"/>
              </a:ext>
            </a:extLst>
          </p:cNvPr>
          <p:cNvSpPr txBox="1"/>
          <p:nvPr/>
        </p:nvSpPr>
        <p:spPr>
          <a:xfrm>
            <a:off x="4171389" y="876413"/>
            <a:ext cx="1924611" cy="167922"/>
          </a:xfrm>
          <a:prstGeom prst="rect">
            <a:avLst/>
          </a:prstGeom>
        </p:spPr>
        <p:txBody>
          <a:bodyPr vert="horz" wrap="square" lIns="0" tIns="10215" rIns="0" bIns="0" rtlCol="0">
            <a:spAutoFit/>
          </a:bodyPr>
          <a:lstStyle/>
          <a:p>
            <a:pPr marL="25073">
              <a:spcBef>
                <a:spcPts val="80"/>
              </a:spcBef>
            </a:pPr>
            <a:r>
              <a:rPr lang="en-US" sz="1024" b="1" spc="-4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/>
              </a:rPr>
              <a:t>2. </a:t>
            </a:r>
            <a:r>
              <a:rPr lang="ko-KR" altLang="en-US" sz="1024" b="1" spc="-4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/>
              </a:rPr>
              <a:t>파이썬 기초문법</a:t>
            </a:r>
            <a:endParaRPr sz="768" b="1">
              <a:latin typeface="나눔스퀘어" panose="020B0600000101010101" pitchFamily="50" charset="-127"/>
              <a:ea typeface="나눔스퀘어" panose="020B0600000101010101" pitchFamily="50" charset="-127"/>
              <a:cs typeface="나눔스퀘어 Bold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005B5298-F623-39EC-5BC9-2E13DD1B242C}"/>
              </a:ext>
            </a:extLst>
          </p:cNvPr>
          <p:cNvSpPr/>
          <p:nvPr/>
        </p:nvSpPr>
        <p:spPr>
          <a:xfrm>
            <a:off x="4195880" y="1082316"/>
            <a:ext cx="3801849" cy="0"/>
          </a:xfrm>
          <a:custGeom>
            <a:avLst/>
            <a:gdLst/>
            <a:ahLst/>
            <a:cxnLst/>
            <a:rect l="l" t="t" r="r" b="b"/>
            <a:pathLst>
              <a:path w="5199380">
                <a:moveTo>
                  <a:pt x="0" y="0"/>
                </a:moveTo>
                <a:lnTo>
                  <a:pt x="5198851" y="0"/>
                </a:lnTo>
              </a:path>
            </a:pathLst>
          </a:custGeom>
          <a:ln w="9387">
            <a:solidFill>
              <a:srgbClr val="777777"/>
            </a:solidFill>
          </a:ln>
        </p:spPr>
        <p:txBody>
          <a:bodyPr wrap="square" lIns="0" tIns="0" rIns="0" bIns="0" rtlCol="0"/>
          <a:lstStyle/>
          <a:p>
            <a:endParaRPr sz="1316"/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34594907-FD1D-C9B1-0B71-17ABADFE4BB5}"/>
              </a:ext>
            </a:extLst>
          </p:cNvPr>
          <p:cNvSpPr txBox="1"/>
          <p:nvPr/>
        </p:nvSpPr>
        <p:spPr>
          <a:xfrm>
            <a:off x="4191428" y="3076545"/>
            <a:ext cx="3801849" cy="241023"/>
          </a:xfrm>
          <a:prstGeom prst="rect">
            <a:avLst/>
          </a:prstGeom>
        </p:spPr>
        <p:txBody>
          <a:bodyPr vert="horz" wrap="square" lIns="0" tIns="10215" rIns="0" bIns="0" rtlCol="0">
            <a:noAutofit/>
          </a:bodyPr>
          <a:lstStyle/>
          <a:p>
            <a:pPr marL="215436" indent="-125361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buFont typeface="Arial" panose="020B0604020202020204" pitchFamily="34" charset="0"/>
              <a:buChar char="•"/>
              <a:tabLst>
                <a:tab pos="201042" algn="l"/>
              </a:tabLst>
            </a:pPr>
            <a:r>
              <a:rPr lang="ko-KR" altLang="en-US" sz="877" spc="-37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다양한 조건을 판단</a:t>
            </a:r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44C32B88-C1D1-CB08-8E63-E9552196F59E}"/>
              </a:ext>
            </a:extLst>
          </p:cNvPr>
          <p:cNvSpPr txBox="1"/>
          <p:nvPr/>
        </p:nvSpPr>
        <p:spPr>
          <a:xfrm>
            <a:off x="4195880" y="1255638"/>
            <a:ext cx="3801849" cy="145288"/>
          </a:xfrm>
          <a:prstGeom prst="rect">
            <a:avLst/>
          </a:prstGeom>
        </p:spPr>
        <p:txBody>
          <a:bodyPr vert="horz" wrap="square" lIns="0" tIns="10215" rIns="0" bIns="0" rtlCol="0">
            <a:spAutoFit/>
          </a:bodyPr>
          <a:lstStyle/>
          <a:p>
            <a:pPr marL="210581" indent="-167148">
              <a:spcBef>
                <a:spcPts val="680"/>
              </a:spcBef>
              <a:buClr>
                <a:srgbClr val="939393"/>
              </a:buClr>
              <a:buFont typeface="+mj-lt"/>
              <a:buAutoNum type="arabicParenR"/>
              <a:tabLst>
                <a:tab pos="201042" algn="l"/>
              </a:tabLst>
            </a:pPr>
            <a:r>
              <a:rPr lang="en-US" altLang="ko-KR" sz="877" b="1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If</a:t>
            </a:r>
            <a:r>
              <a:rPr lang="ko-KR" altLang="en-US" sz="877" b="1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문</a:t>
            </a:r>
            <a:endParaRPr lang="en-US" altLang="ko-KR" sz="877" b="1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</p:txBody>
      </p: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24A626F8-BB20-FA77-7D74-BACB9140757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pPr/>
              <a:t>14</a:t>
            </a:fld>
            <a:endParaRPr lang="en-US" altLang="ko-KR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4DE2B6D-E482-2332-5987-D5501C82FD67}"/>
              </a:ext>
            </a:extLst>
          </p:cNvPr>
          <p:cNvSpPr txBox="1"/>
          <p:nvPr/>
        </p:nvSpPr>
        <p:spPr>
          <a:xfrm>
            <a:off x="4325008" y="508522"/>
            <a:ext cx="1065597" cy="134535"/>
          </a:xfrm>
          <a:prstGeom prst="rect">
            <a:avLst/>
          </a:prstGeom>
        </p:spPr>
        <p:txBody>
          <a:bodyPr vert="horz" wrap="square" lIns="0" tIns="10679" rIns="0" bIns="0" rtlCol="0">
            <a:spAutoFit/>
          </a:bodyPr>
          <a:lstStyle/>
          <a:p>
            <a:pPr marL="9286">
              <a:spcBef>
                <a:spcPts val="83"/>
              </a:spcBef>
            </a:pPr>
            <a:r>
              <a:rPr lang="en-US" altLang="ko-KR" sz="804" spc="15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나눔스퀘어OTF Light"/>
              </a:rPr>
              <a:t>Ⅰ</a:t>
            </a:r>
            <a:r>
              <a:rPr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.</a:t>
            </a:r>
            <a:r>
              <a:rPr sz="804" spc="154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 </a:t>
            </a:r>
            <a:r>
              <a:rPr lang="en-US"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Python</a:t>
            </a:r>
            <a:r>
              <a:rPr lang="ko-KR" altLang="en-US"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 분석 기초</a:t>
            </a:r>
            <a:endParaRPr sz="804" dirty="0">
              <a:latin typeface="고도 B" panose="02000503000000020004" pitchFamily="50" charset="-127"/>
              <a:ea typeface="고도 B" panose="02000503000000020004" pitchFamily="50" charset="-127"/>
              <a:cs typeface="나눔스퀘어OTF Light"/>
            </a:endParaRPr>
          </a:p>
        </p:txBody>
      </p:sp>
    </p:spTree>
    <p:extLst>
      <p:ext uri="{BB962C8B-B14F-4D97-AF65-F5344CB8AC3E}">
        <p14:creationId xmlns:p14="http://schemas.microsoft.com/office/powerpoint/2010/main" val="52494989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41DFAC7-F20D-33A7-3F48-E7665E8DE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732" y="1327971"/>
            <a:ext cx="1793741" cy="1317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03587CB-6D2B-0D73-EB92-F019A713B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596" y="2816097"/>
            <a:ext cx="2663411" cy="1002931"/>
          </a:xfrm>
          <a:prstGeom prst="rect">
            <a:avLst/>
          </a:prstGeom>
        </p:spPr>
      </p:pic>
      <p:sp>
        <p:nvSpPr>
          <p:cNvPr id="2" name="object 6">
            <a:extLst>
              <a:ext uri="{FF2B5EF4-FFF2-40B4-BE49-F238E27FC236}">
                <a16:creationId xmlns:a16="http://schemas.microsoft.com/office/drawing/2014/main" id="{3E7BF5B2-F1BE-BE84-9D0E-52DF591B70E6}"/>
              </a:ext>
            </a:extLst>
          </p:cNvPr>
          <p:cNvSpPr txBox="1"/>
          <p:nvPr/>
        </p:nvSpPr>
        <p:spPr>
          <a:xfrm>
            <a:off x="4171389" y="876413"/>
            <a:ext cx="1924611" cy="167922"/>
          </a:xfrm>
          <a:prstGeom prst="rect">
            <a:avLst/>
          </a:prstGeom>
        </p:spPr>
        <p:txBody>
          <a:bodyPr vert="horz" wrap="square" lIns="0" tIns="10215" rIns="0" bIns="0" rtlCol="0">
            <a:spAutoFit/>
          </a:bodyPr>
          <a:lstStyle/>
          <a:p>
            <a:pPr marL="25073">
              <a:spcBef>
                <a:spcPts val="80"/>
              </a:spcBef>
            </a:pPr>
            <a:r>
              <a:rPr lang="en-US" sz="1024" b="1" spc="-4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/>
              </a:rPr>
              <a:t>2. </a:t>
            </a:r>
            <a:r>
              <a:rPr lang="ko-KR" altLang="en-US" sz="1024" b="1" spc="-4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/>
              </a:rPr>
              <a:t>파이썬 기초문법</a:t>
            </a:r>
            <a:endParaRPr sz="768" b="1">
              <a:latin typeface="나눔스퀘어" panose="020B0600000101010101" pitchFamily="50" charset="-127"/>
              <a:ea typeface="나눔스퀘어" panose="020B0600000101010101" pitchFamily="50" charset="-127"/>
              <a:cs typeface="나눔스퀘어 Bold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C72C4AB8-66B9-EB87-63CB-C601CD4352B6}"/>
              </a:ext>
            </a:extLst>
          </p:cNvPr>
          <p:cNvSpPr/>
          <p:nvPr/>
        </p:nvSpPr>
        <p:spPr>
          <a:xfrm>
            <a:off x="4195880" y="1082316"/>
            <a:ext cx="3801849" cy="0"/>
          </a:xfrm>
          <a:custGeom>
            <a:avLst/>
            <a:gdLst/>
            <a:ahLst/>
            <a:cxnLst/>
            <a:rect l="l" t="t" r="r" b="b"/>
            <a:pathLst>
              <a:path w="5199380">
                <a:moveTo>
                  <a:pt x="0" y="0"/>
                </a:moveTo>
                <a:lnTo>
                  <a:pt x="5198851" y="0"/>
                </a:lnTo>
              </a:path>
            </a:pathLst>
          </a:custGeom>
          <a:ln w="9387">
            <a:solidFill>
              <a:srgbClr val="777777"/>
            </a:solidFill>
          </a:ln>
        </p:spPr>
        <p:txBody>
          <a:bodyPr wrap="square" lIns="0" tIns="0" rIns="0" bIns="0" rtlCol="0"/>
          <a:lstStyle/>
          <a:p>
            <a:endParaRPr sz="1316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1AD47AA8-6F6A-A963-2C5A-759620CFAEB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pPr/>
              <a:t>15</a:t>
            </a:fld>
            <a:endParaRPr lang="en-US" altLang="ko-KR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9BE25CE-8EFA-E461-A87F-13573DE36A34}"/>
              </a:ext>
            </a:extLst>
          </p:cNvPr>
          <p:cNvSpPr txBox="1"/>
          <p:nvPr/>
        </p:nvSpPr>
        <p:spPr>
          <a:xfrm>
            <a:off x="4325008" y="508522"/>
            <a:ext cx="1065597" cy="134535"/>
          </a:xfrm>
          <a:prstGeom prst="rect">
            <a:avLst/>
          </a:prstGeom>
        </p:spPr>
        <p:txBody>
          <a:bodyPr vert="horz" wrap="square" lIns="0" tIns="10679" rIns="0" bIns="0" rtlCol="0">
            <a:spAutoFit/>
          </a:bodyPr>
          <a:lstStyle/>
          <a:p>
            <a:pPr marL="9286">
              <a:spcBef>
                <a:spcPts val="83"/>
              </a:spcBef>
            </a:pPr>
            <a:r>
              <a:rPr lang="en-US" altLang="ko-KR" sz="804" spc="15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나눔스퀘어OTF Light"/>
              </a:rPr>
              <a:t>Ⅰ</a:t>
            </a:r>
            <a:r>
              <a:rPr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.</a:t>
            </a:r>
            <a:r>
              <a:rPr sz="804" spc="154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 </a:t>
            </a:r>
            <a:r>
              <a:rPr lang="en-US"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Python</a:t>
            </a:r>
            <a:r>
              <a:rPr lang="ko-KR" altLang="en-US"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 분석 기초</a:t>
            </a:r>
            <a:endParaRPr sz="804" dirty="0">
              <a:latin typeface="고도 B" panose="02000503000000020004" pitchFamily="50" charset="-127"/>
              <a:ea typeface="고도 B" panose="02000503000000020004" pitchFamily="50" charset="-127"/>
              <a:cs typeface="나눔스퀘어O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30732287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6A22417-FC93-254A-E00E-46D684ACF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601" y="1423140"/>
            <a:ext cx="1358135" cy="11074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F74CB2-A2A9-1FFE-B061-C334C800681C}"/>
              </a:ext>
            </a:extLst>
          </p:cNvPr>
          <p:cNvSpPr txBox="1"/>
          <p:nvPr/>
        </p:nvSpPr>
        <p:spPr>
          <a:xfrm>
            <a:off x="5346967" y="1267160"/>
            <a:ext cx="2404826" cy="22730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77">
                <a:solidFill>
                  <a:schemeClr val="accent5">
                    <a:lumMod val="50000"/>
                  </a:schemeClr>
                </a:solidFill>
              </a:rPr>
              <a:t>조건문이 참인 동안에 아래의 문장 반복수행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23170F6-69A1-9AEF-044F-E50FFB089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601" y="2552702"/>
            <a:ext cx="2060735" cy="228202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CA440D3-7F19-83F0-9D0F-36FED6708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601" y="5131951"/>
            <a:ext cx="2898471" cy="1250123"/>
          </a:xfrm>
          <a:prstGeom prst="rect">
            <a:avLst/>
          </a:prstGeom>
        </p:spPr>
      </p:pic>
      <p:sp>
        <p:nvSpPr>
          <p:cNvPr id="4" name="object 6">
            <a:extLst>
              <a:ext uri="{FF2B5EF4-FFF2-40B4-BE49-F238E27FC236}">
                <a16:creationId xmlns:a16="http://schemas.microsoft.com/office/drawing/2014/main" id="{8728C199-71B1-4948-B463-787DA4FD9CE9}"/>
              </a:ext>
            </a:extLst>
          </p:cNvPr>
          <p:cNvSpPr txBox="1"/>
          <p:nvPr/>
        </p:nvSpPr>
        <p:spPr>
          <a:xfrm>
            <a:off x="4171389" y="876413"/>
            <a:ext cx="1924611" cy="167922"/>
          </a:xfrm>
          <a:prstGeom prst="rect">
            <a:avLst/>
          </a:prstGeom>
        </p:spPr>
        <p:txBody>
          <a:bodyPr vert="horz" wrap="square" lIns="0" tIns="10215" rIns="0" bIns="0" rtlCol="0">
            <a:spAutoFit/>
          </a:bodyPr>
          <a:lstStyle/>
          <a:p>
            <a:pPr marL="25073">
              <a:spcBef>
                <a:spcPts val="80"/>
              </a:spcBef>
            </a:pPr>
            <a:r>
              <a:rPr lang="en-US" sz="1024" b="1" spc="-4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/>
              </a:rPr>
              <a:t>2. </a:t>
            </a:r>
            <a:r>
              <a:rPr lang="ko-KR" altLang="en-US" sz="1024" b="1" spc="-4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/>
              </a:rPr>
              <a:t>파이썬 기초문법</a:t>
            </a:r>
            <a:endParaRPr sz="768" b="1">
              <a:latin typeface="나눔스퀘어" panose="020B0600000101010101" pitchFamily="50" charset="-127"/>
              <a:ea typeface="나눔스퀘어" panose="020B0600000101010101" pitchFamily="50" charset="-127"/>
              <a:cs typeface="나눔스퀘어 Bold"/>
            </a:endParaRPr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467699FC-60F7-DB40-6A28-DF8B718DFC5E}"/>
              </a:ext>
            </a:extLst>
          </p:cNvPr>
          <p:cNvSpPr/>
          <p:nvPr/>
        </p:nvSpPr>
        <p:spPr>
          <a:xfrm>
            <a:off x="4195880" y="1082316"/>
            <a:ext cx="3801849" cy="0"/>
          </a:xfrm>
          <a:custGeom>
            <a:avLst/>
            <a:gdLst/>
            <a:ahLst/>
            <a:cxnLst/>
            <a:rect l="l" t="t" r="r" b="b"/>
            <a:pathLst>
              <a:path w="5199380">
                <a:moveTo>
                  <a:pt x="0" y="0"/>
                </a:moveTo>
                <a:lnTo>
                  <a:pt x="5198851" y="0"/>
                </a:lnTo>
              </a:path>
            </a:pathLst>
          </a:custGeom>
          <a:ln w="9387">
            <a:solidFill>
              <a:srgbClr val="777777"/>
            </a:solidFill>
          </a:ln>
        </p:spPr>
        <p:txBody>
          <a:bodyPr wrap="square" lIns="0" tIns="0" rIns="0" bIns="0" rtlCol="0"/>
          <a:lstStyle/>
          <a:p>
            <a:endParaRPr sz="1316"/>
          </a:p>
        </p:txBody>
      </p:sp>
      <p:sp>
        <p:nvSpPr>
          <p:cNvPr id="15" name="object 9">
            <a:extLst>
              <a:ext uri="{FF2B5EF4-FFF2-40B4-BE49-F238E27FC236}">
                <a16:creationId xmlns:a16="http://schemas.microsoft.com/office/drawing/2014/main" id="{C5B6E24C-071B-CC2E-1C4E-29E7379D8FFD}"/>
              </a:ext>
            </a:extLst>
          </p:cNvPr>
          <p:cNvSpPr txBox="1"/>
          <p:nvPr/>
        </p:nvSpPr>
        <p:spPr>
          <a:xfrm>
            <a:off x="4195880" y="1255638"/>
            <a:ext cx="3801849" cy="145288"/>
          </a:xfrm>
          <a:prstGeom prst="rect">
            <a:avLst/>
          </a:prstGeom>
        </p:spPr>
        <p:txBody>
          <a:bodyPr vert="horz" wrap="square" lIns="0" tIns="10215" rIns="0" bIns="0" rtlCol="0">
            <a:spAutoFit/>
          </a:bodyPr>
          <a:lstStyle/>
          <a:p>
            <a:pPr marL="210581" indent="-167148">
              <a:spcBef>
                <a:spcPts val="680"/>
              </a:spcBef>
              <a:buClr>
                <a:srgbClr val="939393"/>
              </a:buClr>
              <a:buFont typeface="+mj-lt"/>
              <a:buAutoNum type="arabicParenR" startAt="2"/>
              <a:tabLst>
                <a:tab pos="201042" algn="l"/>
              </a:tabLst>
            </a:pPr>
            <a:r>
              <a:rPr lang="en-US" altLang="ko-KR" sz="877" b="1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While</a:t>
            </a:r>
            <a:r>
              <a:rPr lang="ko-KR" altLang="en-US" sz="877" b="1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문</a:t>
            </a:r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FE5341B5-FEEC-B85E-E9B0-594211F61C43}"/>
              </a:ext>
            </a:extLst>
          </p:cNvPr>
          <p:cNvSpPr txBox="1"/>
          <p:nvPr/>
        </p:nvSpPr>
        <p:spPr>
          <a:xfrm>
            <a:off x="4191428" y="4933401"/>
            <a:ext cx="3801849" cy="241023"/>
          </a:xfrm>
          <a:prstGeom prst="rect">
            <a:avLst/>
          </a:prstGeom>
        </p:spPr>
        <p:txBody>
          <a:bodyPr vert="horz" wrap="square" lIns="0" tIns="10215" rIns="0" bIns="0" rtlCol="0">
            <a:noAutofit/>
          </a:bodyPr>
          <a:lstStyle/>
          <a:p>
            <a:pPr marL="215436" indent="-125361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buFont typeface="Arial" panose="020B0604020202020204" pitchFamily="34" charset="0"/>
              <a:buChar char="•"/>
              <a:tabLst>
                <a:tab pos="201042" algn="l"/>
              </a:tabLst>
            </a:pPr>
            <a:r>
              <a:rPr lang="en-US" altLang="ko-KR" sz="877" spc="-37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While</a:t>
            </a:r>
            <a:r>
              <a:rPr lang="ko-KR" altLang="en-US" sz="877" spc="-37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문 강제로 빠져나가기 </a:t>
            </a:r>
            <a:r>
              <a:rPr lang="en-US" altLang="ko-KR" sz="877" spc="-37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: break</a:t>
            </a: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7CD7BD30-2025-15F1-86FC-9894535FB38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pPr/>
              <a:t>16</a:t>
            </a:fld>
            <a:endParaRPr lang="en-US" altLang="ko-KR"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8D0F3CD9-F865-3B36-3CBB-76452A764557}"/>
              </a:ext>
            </a:extLst>
          </p:cNvPr>
          <p:cNvSpPr txBox="1"/>
          <p:nvPr/>
        </p:nvSpPr>
        <p:spPr>
          <a:xfrm>
            <a:off x="4325008" y="508522"/>
            <a:ext cx="1065597" cy="134535"/>
          </a:xfrm>
          <a:prstGeom prst="rect">
            <a:avLst/>
          </a:prstGeom>
        </p:spPr>
        <p:txBody>
          <a:bodyPr vert="horz" wrap="square" lIns="0" tIns="10679" rIns="0" bIns="0" rtlCol="0">
            <a:spAutoFit/>
          </a:bodyPr>
          <a:lstStyle/>
          <a:p>
            <a:pPr marL="9286">
              <a:spcBef>
                <a:spcPts val="83"/>
              </a:spcBef>
            </a:pPr>
            <a:r>
              <a:rPr lang="en-US" altLang="ko-KR" sz="804" spc="15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나눔스퀘어OTF Light"/>
              </a:rPr>
              <a:t>Ⅰ</a:t>
            </a:r>
            <a:r>
              <a:rPr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.</a:t>
            </a:r>
            <a:r>
              <a:rPr sz="804" spc="154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 </a:t>
            </a:r>
            <a:r>
              <a:rPr lang="en-US"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Python</a:t>
            </a:r>
            <a:r>
              <a:rPr lang="ko-KR" altLang="en-US"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 분석 기초</a:t>
            </a:r>
            <a:endParaRPr sz="804" dirty="0">
              <a:latin typeface="고도 B" panose="02000503000000020004" pitchFamily="50" charset="-127"/>
              <a:ea typeface="고도 B" panose="02000503000000020004" pitchFamily="50" charset="-127"/>
              <a:cs typeface="나눔스퀘어OTF Light"/>
            </a:endParaRPr>
          </a:p>
        </p:txBody>
      </p:sp>
    </p:spTree>
    <p:extLst>
      <p:ext uri="{BB962C8B-B14F-4D97-AF65-F5344CB8AC3E}">
        <p14:creationId xmlns:p14="http://schemas.microsoft.com/office/powerpoint/2010/main" val="352901568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10E11AF-7223-FF2E-4BE8-028A9742B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881" y="1727516"/>
            <a:ext cx="2291417" cy="112829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54A87B9-DFA4-7181-0B06-E2DD5D10A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315" y="1736121"/>
            <a:ext cx="383064" cy="11074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2234633-012B-CEA4-82B1-F6531A7FE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0657" y="3356620"/>
            <a:ext cx="2159467" cy="78817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993EEAB-6485-86EF-B5B0-C7E13FC799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6036" y="4220872"/>
            <a:ext cx="2715385" cy="1313896"/>
          </a:xfrm>
          <a:prstGeom prst="rect">
            <a:avLst/>
          </a:prstGeom>
        </p:spPr>
      </p:pic>
      <p:sp>
        <p:nvSpPr>
          <p:cNvPr id="12" name="object 6">
            <a:extLst>
              <a:ext uri="{FF2B5EF4-FFF2-40B4-BE49-F238E27FC236}">
                <a16:creationId xmlns:a16="http://schemas.microsoft.com/office/drawing/2014/main" id="{F8364AC6-3BA5-276A-4B15-68BEC2331E5C}"/>
              </a:ext>
            </a:extLst>
          </p:cNvPr>
          <p:cNvSpPr txBox="1"/>
          <p:nvPr/>
        </p:nvSpPr>
        <p:spPr>
          <a:xfrm>
            <a:off x="4171389" y="876413"/>
            <a:ext cx="1924611" cy="167922"/>
          </a:xfrm>
          <a:prstGeom prst="rect">
            <a:avLst/>
          </a:prstGeom>
        </p:spPr>
        <p:txBody>
          <a:bodyPr vert="horz" wrap="square" lIns="0" tIns="10215" rIns="0" bIns="0" rtlCol="0">
            <a:spAutoFit/>
          </a:bodyPr>
          <a:lstStyle/>
          <a:p>
            <a:pPr marL="25073">
              <a:spcBef>
                <a:spcPts val="80"/>
              </a:spcBef>
            </a:pPr>
            <a:r>
              <a:rPr lang="en-US" sz="1024" b="1" spc="-4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/>
              </a:rPr>
              <a:t>2. </a:t>
            </a:r>
            <a:r>
              <a:rPr lang="ko-KR" altLang="en-US" sz="1024" b="1" spc="-4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/>
              </a:rPr>
              <a:t>파이썬 기초문법</a:t>
            </a:r>
            <a:endParaRPr sz="768" b="1">
              <a:latin typeface="나눔스퀘어" panose="020B0600000101010101" pitchFamily="50" charset="-127"/>
              <a:ea typeface="나눔스퀘어" panose="020B0600000101010101" pitchFamily="50" charset="-127"/>
              <a:cs typeface="나눔스퀘어 Bold"/>
            </a:endParaRPr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2D18750F-D659-C5E4-26FB-2A88E378FBBF}"/>
              </a:ext>
            </a:extLst>
          </p:cNvPr>
          <p:cNvSpPr/>
          <p:nvPr/>
        </p:nvSpPr>
        <p:spPr>
          <a:xfrm>
            <a:off x="4195880" y="1082316"/>
            <a:ext cx="3801849" cy="0"/>
          </a:xfrm>
          <a:custGeom>
            <a:avLst/>
            <a:gdLst/>
            <a:ahLst/>
            <a:cxnLst/>
            <a:rect l="l" t="t" r="r" b="b"/>
            <a:pathLst>
              <a:path w="5199380">
                <a:moveTo>
                  <a:pt x="0" y="0"/>
                </a:moveTo>
                <a:lnTo>
                  <a:pt x="5198851" y="0"/>
                </a:lnTo>
              </a:path>
            </a:pathLst>
          </a:custGeom>
          <a:ln w="9387">
            <a:solidFill>
              <a:srgbClr val="777777"/>
            </a:solidFill>
          </a:ln>
        </p:spPr>
        <p:txBody>
          <a:bodyPr wrap="square" lIns="0" tIns="0" rIns="0" bIns="0" rtlCol="0"/>
          <a:lstStyle/>
          <a:p>
            <a:endParaRPr sz="1316"/>
          </a:p>
        </p:txBody>
      </p:sp>
      <p:sp>
        <p:nvSpPr>
          <p:cNvPr id="15" name="object 9">
            <a:extLst>
              <a:ext uri="{FF2B5EF4-FFF2-40B4-BE49-F238E27FC236}">
                <a16:creationId xmlns:a16="http://schemas.microsoft.com/office/drawing/2014/main" id="{901F1D8D-2352-136E-0BAB-3289C687A665}"/>
              </a:ext>
            </a:extLst>
          </p:cNvPr>
          <p:cNvSpPr txBox="1"/>
          <p:nvPr/>
        </p:nvSpPr>
        <p:spPr>
          <a:xfrm>
            <a:off x="4195880" y="1255638"/>
            <a:ext cx="3801849" cy="145288"/>
          </a:xfrm>
          <a:prstGeom prst="rect">
            <a:avLst/>
          </a:prstGeom>
        </p:spPr>
        <p:txBody>
          <a:bodyPr vert="horz" wrap="square" lIns="0" tIns="10215" rIns="0" bIns="0" rtlCol="0">
            <a:spAutoFit/>
          </a:bodyPr>
          <a:lstStyle/>
          <a:p>
            <a:pPr marL="210581" indent="-167148">
              <a:spcBef>
                <a:spcPts val="680"/>
              </a:spcBef>
              <a:buClr>
                <a:srgbClr val="939393"/>
              </a:buClr>
              <a:buFont typeface="+mj-lt"/>
              <a:buAutoNum type="arabicParenR" startAt="2"/>
              <a:tabLst>
                <a:tab pos="201042" algn="l"/>
              </a:tabLst>
            </a:pPr>
            <a:r>
              <a:rPr lang="en-US" altLang="ko-KR" sz="877" b="1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While</a:t>
            </a:r>
            <a:r>
              <a:rPr lang="ko-KR" altLang="en-US" sz="877" b="1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문</a:t>
            </a:r>
          </a:p>
        </p:txBody>
      </p:sp>
      <p:sp>
        <p:nvSpPr>
          <p:cNvPr id="17" name="object 9">
            <a:extLst>
              <a:ext uri="{FF2B5EF4-FFF2-40B4-BE49-F238E27FC236}">
                <a16:creationId xmlns:a16="http://schemas.microsoft.com/office/drawing/2014/main" id="{DB01F8BC-A0EC-5899-20E2-535F5158C7F2}"/>
              </a:ext>
            </a:extLst>
          </p:cNvPr>
          <p:cNvSpPr txBox="1"/>
          <p:nvPr/>
        </p:nvSpPr>
        <p:spPr>
          <a:xfrm>
            <a:off x="4191428" y="1482097"/>
            <a:ext cx="3801849" cy="241023"/>
          </a:xfrm>
          <a:prstGeom prst="rect">
            <a:avLst/>
          </a:prstGeom>
        </p:spPr>
        <p:txBody>
          <a:bodyPr vert="horz" wrap="square" lIns="0" tIns="10215" rIns="0" bIns="0" rtlCol="0">
            <a:noAutofit/>
          </a:bodyPr>
          <a:lstStyle/>
          <a:p>
            <a:pPr marL="215436" indent="-125361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buFont typeface="Arial" panose="020B0604020202020204" pitchFamily="34" charset="0"/>
              <a:buChar char="•"/>
              <a:tabLst>
                <a:tab pos="201042" algn="l"/>
              </a:tabLst>
            </a:pPr>
            <a:r>
              <a:rPr lang="en-US" altLang="ko-KR" sz="877" spc="-37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While</a:t>
            </a:r>
            <a:r>
              <a:rPr lang="ko-KR" altLang="en-US" sz="877" spc="-37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문 맨 처음으로 돌아가기</a:t>
            </a:r>
            <a:r>
              <a:rPr lang="en-US" altLang="ko-KR" sz="877" spc="-37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: continue</a:t>
            </a: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8B4BAD3B-E459-5040-F842-568B0120EA74}"/>
              </a:ext>
            </a:extLst>
          </p:cNvPr>
          <p:cNvSpPr txBox="1"/>
          <p:nvPr/>
        </p:nvSpPr>
        <p:spPr>
          <a:xfrm>
            <a:off x="4171394" y="3115005"/>
            <a:ext cx="3801849" cy="145288"/>
          </a:xfrm>
          <a:prstGeom prst="rect">
            <a:avLst/>
          </a:prstGeom>
        </p:spPr>
        <p:txBody>
          <a:bodyPr vert="horz" wrap="square" lIns="0" tIns="10215" rIns="0" bIns="0" rtlCol="0">
            <a:spAutoFit/>
          </a:bodyPr>
          <a:lstStyle/>
          <a:p>
            <a:pPr marL="210581" indent="-167148">
              <a:spcBef>
                <a:spcPts val="680"/>
              </a:spcBef>
              <a:buClr>
                <a:srgbClr val="939393"/>
              </a:buClr>
              <a:buFont typeface="+mj-lt"/>
              <a:buAutoNum type="arabicParenR" startAt="3"/>
              <a:tabLst>
                <a:tab pos="201042" algn="l"/>
              </a:tabLst>
            </a:pPr>
            <a:r>
              <a:rPr lang="en-US" altLang="ko-KR" sz="877" b="1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For</a:t>
            </a:r>
            <a:r>
              <a:rPr lang="ko-KR" altLang="en-US" sz="877" b="1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문</a:t>
            </a:r>
          </a:p>
        </p:txBody>
      </p: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A62101D3-21F7-EBE1-CA2B-D5BA35CC0C7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pPr/>
              <a:t>17</a:t>
            </a:fld>
            <a:endParaRPr lang="en-US" altLang="ko-KR"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D4A5B6E6-74A3-9130-1954-30680901DE7A}"/>
              </a:ext>
            </a:extLst>
          </p:cNvPr>
          <p:cNvSpPr txBox="1"/>
          <p:nvPr/>
        </p:nvSpPr>
        <p:spPr>
          <a:xfrm>
            <a:off x="4325008" y="508522"/>
            <a:ext cx="1065597" cy="134535"/>
          </a:xfrm>
          <a:prstGeom prst="rect">
            <a:avLst/>
          </a:prstGeom>
        </p:spPr>
        <p:txBody>
          <a:bodyPr vert="horz" wrap="square" lIns="0" tIns="10679" rIns="0" bIns="0" rtlCol="0">
            <a:spAutoFit/>
          </a:bodyPr>
          <a:lstStyle/>
          <a:p>
            <a:pPr marL="9286">
              <a:spcBef>
                <a:spcPts val="83"/>
              </a:spcBef>
            </a:pPr>
            <a:r>
              <a:rPr lang="en-US" altLang="ko-KR" sz="804" spc="15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나눔스퀘어OTF Light"/>
              </a:rPr>
              <a:t>Ⅰ</a:t>
            </a:r>
            <a:r>
              <a:rPr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.</a:t>
            </a:r>
            <a:r>
              <a:rPr sz="804" spc="154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 </a:t>
            </a:r>
            <a:r>
              <a:rPr lang="en-US"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Python</a:t>
            </a:r>
            <a:r>
              <a:rPr lang="ko-KR" altLang="en-US"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 분석 기초</a:t>
            </a:r>
            <a:endParaRPr sz="804" dirty="0">
              <a:latin typeface="고도 B" panose="02000503000000020004" pitchFamily="50" charset="-127"/>
              <a:ea typeface="고도 B" panose="02000503000000020004" pitchFamily="50" charset="-127"/>
              <a:cs typeface="나눔스퀘어O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137485484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5E40FD0-FB66-F717-5778-A77A8ADDC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661" y="1732000"/>
            <a:ext cx="1978611" cy="32629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B53E678-F804-3B65-811D-34A86DCEF980}"/>
              </a:ext>
            </a:extLst>
          </p:cNvPr>
          <p:cNvSpPr/>
          <p:nvPr/>
        </p:nvSpPr>
        <p:spPr>
          <a:xfrm>
            <a:off x="4192373" y="2405454"/>
            <a:ext cx="3805352" cy="1605725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1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9CBD18-16CA-3730-9F92-53D72B83F610}"/>
              </a:ext>
            </a:extLst>
          </p:cNvPr>
          <p:cNvSpPr txBox="1"/>
          <p:nvPr/>
        </p:nvSpPr>
        <p:spPr>
          <a:xfrm>
            <a:off x="4192374" y="2205175"/>
            <a:ext cx="1727269" cy="22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77" b="1"/>
              <a:t>과제</a:t>
            </a:r>
            <a:r>
              <a:rPr lang="en-US" altLang="ko-KR" sz="877" b="1"/>
              <a:t>) </a:t>
            </a:r>
            <a:r>
              <a:rPr lang="ko-KR" altLang="en-US" sz="877" b="1"/>
              <a:t>코드를 작성해주세요</a:t>
            </a:r>
            <a:r>
              <a:rPr lang="en-US" altLang="ko-KR" sz="877" b="1"/>
              <a:t>.</a:t>
            </a:r>
            <a:endParaRPr lang="ko-KR" altLang="en-US" sz="877" b="1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4402BDE-C08C-419B-930C-A44BBF449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881" y="1248932"/>
            <a:ext cx="3907249" cy="18804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BFE83DA-DC78-D9F1-B438-8047C52D2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3230" y="1416948"/>
            <a:ext cx="1542764" cy="19284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09A5AD0-60E2-8075-B403-C27F0E3946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7578" y="1416947"/>
            <a:ext cx="529324" cy="18228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829F421-E68A-AAA4-2C4F-8419FCEEBE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8745" y="4607950"/>
            <a:ext cx="2054615" cy="133027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92807B4-063B-FD98-E5D4-B6CB14EE8B47}"/>
              </a:ext>
            </a:extLst>
          </p:cNvPr>
          <p:cNvSpPr txBox="1"/>
          <p:nvPr/>
        </p:nvSpPr>
        <p:spPr>
          <a:xfrm>
            <a:off x="6138135" y="4857107"/>
            <a:ext cx="1237839" cy="22730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77">
                <a:solidFill>
                  <a:schemeClr val="accent5">
                    <a:lumMod val="50000"/>
                  </a:schemeClr>
                </a:solidFill>
              </a:rPr>
              <a:t>1</a:t>
            </a:r>
            <a:r>
              <a:rPr lang="ko-KR" altLang="en-US" sz="877">
                <a:solidFill>
                  <a:schemeClr val="accent5">
                    <a:lumMod val="50000"/>
                  </a:schemeClr>
                </a:solidFill>
              </a:rPr>
              <a:t>이상 </a:t>
            </a:r>
            <a:r>
              <a:rPr lang="en-US" altLang="ko-KR" sz="877">
                <a:solidFill>
                  <a:schemeClr val="accent5">
                    <a:lumMod val="50000"/>
                  </a:schemeClr>
                </a:solidFill>
              </a:rPr>
              <a:t>11</a:t>
            </a:r>
            <a:r>
              <a:rPr lang="ko-KR" altLang="en-US" sz="877">
                <a:solidFill>
                  <a:schemeClr val="accent5">
                    <a:lumMod val="50000"/>
                  </a:schemeClr>
                </a:solidFill>
              </a:rPr>
              <a:t>미만의 객체</a:t>
            </a:r>
          </a:p>
        </p:txBody>
      </p:sp>
      <p:sp>
        <p:nvSpPr>
          <p:cNvPr id="2" name="object 6">
            <a:extLst>
              <a:ext uri="{FF2B5EF4-FFF2-40B4-BE49-F238E27FC236}">
                <a16:creationId xmlns:a16="http://schemas.microsoft.com/office/drawing/2014/main" id="{D4B9F47B-E49E-6377-B59F-C236DE1F7181}"/>
              </a:ext>
            </a:extLst>
          </p:cNvPr>
          <p:cNvSpPr txBox="1"/>
          <p:nvPr/>
        </p:nvSpPr>
        <p:spPr>
          <a:xfrm>
            <a:off x="4171389" y="876413"/>
            <a:ext cx="1924611" cy="167922"/>
          </a:xfrm>
          <a:prstGeom prst="rect">
            <a:avLst/>
          </a:prstGeom>
        </p:spPr>
        <p:txBody>
          <a:bodyPr vert="horz" wrap="square" lIns="0" tIns="10215" rIns="0" bIns="0" rtlCol="0">
            <a:spAutoFit/>
          </a:bodyPr>
          <a:lstStyle/>
          <a:p>
            <a:pPr marL="25073">
              <a:spcBef>
                <a:spcPts val="80"/>
              </a:spcBef>
            </a:pPr>
            <a:r>
              <a:rPr lang="en-US" sz="1024" b="1" spc="-4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/>
              </a:rPr>
              <a:t>2. </a:t>
            </a:r>
            <a:r>
              <a:rPr lang="ko-KR" altLang="en-US" sz="1024" b="1" spc="-4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/>
              </a:rPr>
              <a:t>파이썬 기초문법</a:t>
            </a:r>
            <a:endParaRPr sz="768" b="1">
              <a:latin typeface="나눔스퀘어" panose="020B0600000101010101" pitchFamily="50" charset="-127"/>
              <a:ea typeface="나눔스퀘어" panose="020B0600000101010101" pitchFamily="50" charset="-127"/>
              <a:cs typeface="나눔스퀘어 Bold"/>
            </a:endParaRP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686C8415-2449-73A5-2D9F-366C7A71187B}"/>
              </a:ext>
            </a:extLst>
          </p:cNvPr>
          <p:cNvSpPr/>
          <p:nvPr/>
        </p:nvSpPr>
        <p:spPr>
          <a:xfrm>
            <a:off x="4195880" y="1082316"/>
            <a:ext cx="3801849" cy="0"/>
          </a:xfrm>
          <a:custGeom>
            <a:avLst/>
            <a:gdLst/>
            <a:ahLst/>
            <a:cxnLst/>
            <a:rect l="l" t="t" r="r" b="b"/>
            <a:pathLst>
              <a:path w="5199380">
                <a:moveTo>
                  <a:pt x="0" y="0"/>
                </a:moveTo>
                <a:lnTo>
                  <a:pt x="5198851" y="0"/>
                </a:lnTo>
              </a:path>
            </a:pathLst>
          </a:custGeom>
          <a:ln w="9387">
            <a:solidFill>
              <a:srgbClr val="777777"/>
            </a:solidFill>
          </a:ln>
        </p:spPr>
        <p:txBody>
          <a:bodyPr wrap="square" lIns="0" tIns="0" rIns="0" bIns="0" rtlCol="0"/>
          <a:lstStyle/>
          <a:p>
            <a:endParaRPr sz="1316"/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EC4F054E-AEC4-072E-9195-3A0A7BF1FEE4}"/>
              </a:ext>
            </a:extLst>
          </p:cNvPr>
          <p:cNvSpPr txBox="1"/>
          <p:nvPr/>
        </p:nvSpPr>
        <p:spPr>
          <a:xfrm>
            <a:off x="4191428" y="4302349"/>
            <a:ext cx="3801849" cy="241023"/>
          </a:xfrm>
          <a:prstGeom prst="rect">
            <a:avLst/>
          </a:prstGeom>
        </p:spPr>
        <p:txBody>
          <a:bodyPr vert="horz" wrap="square" lIns="0" tIns="10215" rIns="0" bIns="0" rtlCol="0">
            <a:noAutofit/>
          </a:bodyPr>
          <a:lstStyle/>
          <a:p>
            <a:pPr marL="215436" indent="-125361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buFont typeface="Arial" panose="020B0604020202020204" pitchFamily="34" charset="0"/>
              <a:buChar char="•"/>
              <a:tabLst>
                <a:tab pos="201042" algn="l"/>
              </a:tabLst>
            </a:pPr>
            <a:r>
              <a:rPr lang="en-US" altLang="ko-KR" sz="877" spc="-37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Range </a:t>
            </a:r>
            <a:r>
              <a:rPr lang="ko-KR" altLang="en-US" sz="877" spc="-37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함수</a:t>
            </a:r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B978B368-C77E-4897-E916-C419DA3B66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pPr/>
              <a:t>18</a:t>
            </a:fld>
            <a:endParaRPr lang="en-US" altLang="ko-KR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15592D3-5143-40BB-55FB-A57F39E2F0F7}"/>
              </a:ext>
            </a:extLst>
          </p:cNvPr>
          <p:cNvSpPr txBox="1"/>
          <p:nvPr/>
        </p:nvSpPr>
        <p:spPr>
          <a:xfrm>
            <a:off x="4325008" y="508522"/>
            <a:ext cx="1065597" cy="134535"/>
          </a:xfrm>
          <a:prstGeom prst="rect">
            <a:avLst/>
          </a:prstGeom>
        </p:spPr>
        <p:txBody>
          <a:bodyPr vert="horz" wrap="square" lIns="0" tIns="10679" rIns="0" bIns="0" rtlCol="0">
            <a:spAutoFit/>
          </a:bodyPr>
          <a:lstStyle/>
          <a:p>
            <a:pPr marL="9286">
              <a:spcBef>
                <a:spcPts val="83"/>
              </a:spcBef>
            </a:pPr>
            <a:r>
              <a:rPr lang="en-US" altLang="ko-KR" sz="804" spc="15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나눔스퀘어OTF Light"/>
              </a:rPr>
              <a:t>Ⅰ</a:t>
            </a:r>
            <a:r>
              <a:rPr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.</a:t>
            </a:r>
            <a:r>
              <a:rPr sz="804" spc="154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 </a:t>
            </a:r>
            <a:r>
              <a:rPr lang="en-US"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Python</a:t>
            </a:r>
            <a:r>
              <a:rPr lang="ko-KR" altLang="en-US"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 분석 기초</a:t>
            </a:r>
            <a:endParaRPr sz="804" dirty="0">
              <a:latin typeface="고도 B" panose="02000503000000020004" pitchFamily="50" charset="-127"/>
              <a:ea typeface="고도 B" panose="02000503000000020004" pitchFamily="50" charset="-127"/>
              <a:cs typeface="나눔스퀘어O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68907292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AF0F797-8185-D903-CD68-0EE421220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360" y="2263431"/>
            <a:ext cx="3801849" cy="5920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77C7AC-9151-A479-D172-3A4E8E11B2D2}"/>
              </a:ext>
            </a:extLst>
          </p:cNvPr>
          <p:cNvSpPr txBox="1"/>
          <p:nvPr/>
        </p:nvSpPr>
        <p:spPr>
          <a:xfrm>
            <a:off x="6314747" y="2339697"/>
            <a:ext cx="1645002" cy="22730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77" dirty="0">
                <a:solidFill>
                  <a:schemeClr val="accent5">
                    <a:lumMod val="75000"/>
                  </a:schemeClr>
                </a:solidFill>
              </a:rPr>
              <a:t>as</a:t>
            </a:r>
            <a:r>
              <a:rPr lang="ko-KR" altLang="en-US" sz="877" dirty="0">
                <a:solidFill>
                  <a:schemeClr val="accent5">
                    <a:lumMod val="75000"/>
                  </a:schemeClr>
                </a:solidFill>
              </a:rPr>
              <a:t>를 사용하여 모듈명에 별명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F95AE10-8D41-54AD-70FC-4204E3395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596" y="3265479"/>
            <a:ext cx="1511360" cy="12745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BD547F-BC90-910E-7F36-2C9636F5BE6B}"/>
              </a:ext>
            </a:extLst>
          </p:cNvPr>
          <p:cNvSpPr txBox="1"/>
          <p:nvPr/>
        </p:nvSpPr>
        <p:spPr>
          <a:xfrm>
            <a:off x="5922689" y="3292603"/>
            <a:ext cx="1068661" cy="22730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77" dirty="0">
                <a:solidFill>
                  <a:schemeClr val="accent5">
                    <a:lumMod val="75000"/>
                  </a:schemeClr>
                </a:solidFill>
              </a:rPr>
              <a:t>.</a:t>
            </a:r>
            <a:r>
              <a:rPr lang="en-US" altLang="ko-KR" sz="877" dirty="0" err="1">
                <a:solidFill>
                  <a:schemeClr val="accent5">
                    <a:lumMod val="75000"/>
                  </a:schemeClr>
                </a:solidFill>
              </a:rPr>
              <a:t>py</a:t>
            </a:r>
            <a:r>
              <a:rPr lang="en-US" altLang="ko-KR" sz="877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877" dirty="0">
                <a:solidFill>
                  <a:schemeClr val="accent5">
                    <a:lumMod val="75000"/>
                  </a:schemeClr>
                </a:solidFill>
              </a:rPr>
              <a:t>파일 만들기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17333C8-895A-CE4F-926A-797C38810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597" y="4904393"/>
            <a:ext cx="1924715" cy="28774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E7425F1-A50D-80B7-B1F1-B0E7DC660A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4592" y="4904389"/>
            <a:ext cx="1147755" cy="29069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6B6D2FA-3A14-3B83-116E-F726821C63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6596" y="5217292"/>
            <a:ext cx="1734235" cy="1030789"/>
          </a:xfrm>
          <a:prstGeom prst="rect">
            <a:avLst/>
          </a:prstGeom>
        </p:spPr>
      </p:pic>
      <p:sp>
        <p:nvSpPr>
          <p:cNvPr id="18" name="object 6">
            <a:extLst>
              <a:ext uri="{FF2B5EF4-FFF2-40B4-BE49-F238E27FC236}">
                <a16:creationId xmlns:a16="http://schemas.microsoft.com/office/drawing/2014/main" id="{B5424511-0A5E-53E0-5B3A-9E3170C86E55}"/>
              </a:ext>
            </a:extLst>
          </p:cNvPr>
          <p:cNvSpPr txBox="1"/>
          <p:nvPr/>
        </p:nvSpPr>
        <p:spPr>
          <a:xfrm>
            <a:off x="4171389" y="876413"/>
            <a:ext cx="1924611" cy="167922"/>
          </a:xfrm>
          <a:prstGeom prst="rect">
            <a:avLst/>
          </a:prstGeom>
        </p:spPr>
        <p:txBody>
          <a:bodyPr vert="horz" wrap="square" lIns="0" tIns="10215" rIns="0" bIns="0" rtlCol="0">
            <a:spAutoFit/>
          </a:bodyPr>
          <a:lstStyle/>
          <a:p>
            <a:pPr marL="25073">
              <a:spcBef>
                <a:spcPts val="80"/>
              </a:spcBef>
            </a:pPr>
            <a:r>
              <a:rPr lang="en-US" sz="1024" b="1" spc="-4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/>
              </a:rPr>
              <a:t>2. </a:t>
            </a:r>
            <a:r>
              <a:rPr lang="ko-KR" altLang="en-US" sz="1024" b="1" spc="-4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/>
              </a:rPr>
              <a:t>파이썬 기초문법</a:t>
            </a:r>
            <a:endParaRPr sz="768" b="1">
              <a:latin typeface="나눔스퀘어" panose="020B0600000101010101" pitchFamily="50" charset="-127"/>
              <a:ea typeface="나눔스퀘어" panose="020B0600000101010101" pitchFamily="50" charset="-127"/>
              <a:cs typeface="나눔스퀘어 Bold"/>
            </a:endParaRPr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DF9FFD2F-4FBF-B7C6-93F4-8807FBE93C54}"/>
              </a:ext>
            </a:extLst>
          </p:cNvPr>
          <p:cNvSpPr/>
          <p:nvPr/>
        </p:nvSpPr>
        <p:spPr>
          <a:xfrm>
            <a:off x="4195880" y="1082316"/>
            <a:ext cx="3801849" cy="0"/>
          </a:xfrm>
          <a:custGeom>
            <a:avLst/>
            <a:gdLst/>
            <a:ahLst/>
            <a:cxnLst/>
            <a:rect l="l" t="t" r="r" b="b"/>
            <a:pathLst>
              <a:path w="5199380">
                <a:moveTo>
                  <a:pt x="0" y="0"/>
                </a:moveTo>
                <a:lnTo>
                  <a:pt x="5198851" y="0"/>
                </a:lnTo>
              </a:path>
            </a:pathLst>
          </a:custGeom>
          <a:ln w="9387">
            <a:solidFill>
              <a:srgbClr val="777777"/>
            </a:solidFill>
          </a:ln>
        </p:spPr>
        <p:txBody>
          <a:bodyPr wrap="square" lIns="0" tIns="0" rIns="0" bIns="0" rtlCol="0"/>
          <a:lstStyle/>
          <a:p>
            <a:endParaRPr sz="1316"/>
          </a:p>
        </p:txBody>
      </p:sp>
      <p:sp>
        <p:nvSpPr>
          <p:cNvPr id="21" name="object 9">
            <a:extLst>
              <a:ext uri="{FF2B5EF4-FFF2-40B4-BE49-F238E27FC236}">
                <a16:creationId xmlns:a16="http://schemas.microsoft.com/office/drawing/2014/main" id="{BC75277D-FDCA-F11E-7E91-A4670566F14E}"/>
              </a:ext>
            </a:extLst>
          </p:cNvPr>
          <p:cNvSpPr txBox="1"/>
          <p:nvPr/>
        </p:nvSpPr>
        <p:spPr>
          <a:xfrm>
            <a:off x="4195880" y="1255985"/>
            <a:ext cx="3801849" cy="1052529"/>
          </a:xfrm>
          <a:prstGeom prst="rect">
            <a:avLst/>
          </a:prstGeom>
        </p:spPr>
        <p:txBody>
          <a:bodyPr vert="horz" wrap="square" lIns="0" tIns="10215" rIns="0" bIns="0" rtlCol="0">
            <a:noAutofit/>
          </a:bodyPr>
          <a:lstStyle/>
          <a:p>
            <a:pPr marL="180147" indent="-171326">
              <a:lnSpc>
                <a:spcPct val="110000"/>
              </a:lnSpc>
              <a:spcBef>
                <a:spcPts val="4"/>
              </a:spcBef>
              <a:buClr>
                <a:srgbClr val="939393"/>
              </a:buClr>
              <a:buFont typeface=""/>
              <a:buChar char="▪"/>
              <a:tabLst>
                <a:tab pos="180613" algn="l"/>
              </a:tabLst>
            </a:pPr>
            <a:r>
              <a:rPr lang="ko-KR" altLang="en-US" sz="951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/>
              </a:rPr>
              <a:t>모듈의 사용</a:t>
            </a:r>
            <a:r>
              <a:rPr lang="en-US" altLang="ko-KR" sz="951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/>
              </a:rPr>
              <a:t>(import)</a:t>
            </a:r>
          </a:p>
          <a:p>
            <a:pPr marL="215436" indent="-125361">
              <a:lnSpc>
                <a:spcPct val="110000"/>
              </a:lnSpc>
              <a:spcBef>
                <a:spcPts val="680"/>
              </a:spcBef>
              <a:buClr>
                <a:srgbClr val="939393"/>
              </a:buClr>
              <a:buFont typeface="Arial" panose="020B0604020202020204" pitchFamily="34" charset="0"/>
              <a:buChar char="•"/>
              <a:tabLst>
                <a:tab pos="201042" algn="l"/>
              </a:tabLst>
            </a:pPr>
            <a:r>
              <a:rPr lang="ko-KR" altLang="en-US" sz="87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파이썬 모듈 </a:t>
            </a:r>
            <a:r>
              <a:rPr lang="en-US" altLang="ko-KR" sz="87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: </a:t>
            </a:r>
            <a:r>
              <a:rPr lang="ko-KR" altLang="en-US" sz="87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자주 사용되는 코드나 유용한 코드를 논리적으로  묶어서 관리하고</a:t>
            </a:r>
            <a:br>
              <a:rPr lang="en-US" altLang="ko-KR" sz="87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</a:br>
            <a:r>
              <a:rPr lang="ko-KR" altLang="en-US" sz="87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사용할 수 있도록 하는 것</a:t>
            </a:r>
            <a:endParaRPr lang="en-US" altLang="ko-KR" sz="877" dirty="0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  <a:p>
            <a:pPr marL="215436" indent="-125361">
              <a:lnSpc>
                <a:spcPct val="110000"/>
              </a:lnSpc>
              <a:spcBef>
                <a:spcPts val="680"/>
              </a:spcBef>
              <a:buClr>
                <a:srgbClr val="939393"/>
              </a:buClr>
              <a:buFont typeface="Arial" panose="020B0604020202020204" pitchFamily="34" charset="0"/>
              <a:buChar char="•"/>
              <a:tabLst>
                <a:tab pos="201042" algn="l"/>
              </a:tabLst>
            </a:pPr>
            <a:endParaRPr lang="en-US" altLang="ko-KR" sz="877" dirty="0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  <a:p>
            <a:pPr marL="215436" indent="-125361">
              <a:lnSpc>
                <a:spcPct val="110000"/>
              </a:lnSpc>
              <a:spcBef>
                <a:spcPts val="680"/>
              </a:spcBef>
              <a:buClr>
                <a:srgbClr val="939393"/>
              </a:buClr>
              <a:buFont typeface="Arial" panose="020B0604020202020204" pitchFamily="34" charset="0"/>
              <a:buChar char="•"/>
              <a:tabLst>
                <a:tab pos="201042" algn="l"/>
              </a:tabLst>
            </a:pPr>
            <a:endParaRPr lang="en-US" altLang="ko-KR" sz="877" dirty="0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  <a:p>
            <a:pPr marL="1129836" lvl="2" indent="-125361">
              <a:lnSpc>
                <a:spcPct val="110000"/>
              </a:lnSpc>
              <a:spcBef>
                <a:spcPts val="680"/>
              </a:spcBef>
              <a:buClr>
                <a:srgbClr val="939393"/>
              </a:buClr>
              <a:buFont typeface="Arial" panose="020B0604020202020204" pitchFamily="34" charset="0"/>
              <a:buChar char="•"/>
              <a:tabLst>
                <a:tab pos="201042" algn="l"/>
              </a:tabLst>
            </a:pPr>
            <a:r>
              <a:rPr lang="en-US" altLang="ko-KR" sz="87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A		</a:t>
            </a:r>
            <a:endParaRPr lang="ko-KR" altLang="en-US" sz="877" dirty="0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</p:txBody>
      </p:sp>
      <p:sp>
        <p:nvSpPr>
          <p:cNvPr id="22" name="object 9">
            <a:extLst>
              <a:ext uri="{FF2B5EF4-FFF2-40B4-BE49-F238E27FC236}">
                <a16:creationId xmlns:a16="http://schemas.microsoft.com/office/drawing/2014/main" id="{5C58C905-15BE-17B9-7BAD-41D1A7272289}"/>
              </a:ext>
            </a:extLst>
          </p:cNvPr>
          <p:cNvSpPr txBox="1"/>
          <p:nvPr/>
        </p:nvSpPr>
        <p:spPr>
          <a:xfrm>
            <a:off x="4199564" y="2062691"/>
            <a:ext cx="3801849" cy="245823"/>
          </a:xfrm>
          <a:prstGeom prst="rect">
            <a:avLst/>
          </a:prstGeom>
        </p:spPr>
        <p:txBody>
          <a:bodyPr vert="horz" wrap="square" lIns="0" tIns="10215" rIns="0" bIns="0" rtlCol="0">
            <a:noAutofit/>
          </a:bodyPr>
          <a:lstStyle/>
          <a:p>
            <a:pPr marL="215436" indent="-125361">
              <a:lnSpc>
                <a:spcPct val="110000"/>
              </a:lnSpc>
              <a:spcBef>
                <a:spcPts val="680"/>
              </a:spcBef>
              <a:buClr>
                <a:srgbClr val="939393"/>
              </a:buClr>
              <a:buFont typeface="Arial" panose="020B0604020202020204" pitchFamily="34" charset="0"/>
              <a:buChar char="•"/>
              <a:tabLst>
                <a:tab pos="201042" algn="l"/>
              </a:tabLst>
            </a:pPr>
            <a:r>
              <a:rPr lang="ko-KR" altLang="en-US" sz="877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모듈의 사용</a:t>
            </a:r>
            <a:r>
              <a:rPr lang="en-US" altLang="ko-KR" sz="877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(import)</a:t>
            </a:r>
          </a:p>
          <a:p>
            <a:pPr marL="215436" indent="-125361">
              <a:lnSpc>
                <a:spcPct val="110000"/>
              </a:lnSpc>
              <a:spcBef>
                <a:spcPts val="680"/>
              </a:spcBef>
              <a:buClr>
                <a:srgbClr val="939393"/>
              </a:buClr>
              <a:buFont typeface="Arial" panose="020B0604020202020204" pitchFamily="34" charset="0"/>
              <a:buChar char="•"/>
              <a:tabLst>
                <a:tab pos="201042" algn="l"/>
              </a:tabLst>
            </a:pPr>
            <a:endParaRPr lang="en-US" altLang="ko-KR" sz="877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</p:txBody>
      </p:sp>
      <p:sp>
        <p:nvSpPr>
          <p:cNvPr id="23" name="object 9">
            <a:extLst>
              <a:ext uri="{FF2B5EF4-FFF2-40B4-BE49-F238E27FC236}">
                <a16:creationId xmlns:a16="http://schemas.microsoft.com/office/drawing/2014/main" id="{69F46DCC-A100-6060-199F-12F532EA6A0E}"/>
              </a:ext>
            </a:extLst>
          </p:cNvPr>
          <p:cNvSpPr txBox="1"/>
          <p:nvPr/>
        </p:nvSpPr>
        <p:spPr>
          <a:xfrm>
            <a:off x="4203360" y="3052870"/>
            <a:ext cx="3801849" cy="245823"/>
          </a:xfrm>
          <a:prstGeom prst="rect">
            <a:avLst/>
          </a:prstGeom>
        </p:spPr>
        <p:txBody>
          <a:bodyPr vert="horz" wrap="square" lIns="0" tIns="10215" rIns="0" bIns="0" rtlCol="0">
            <a:noAutofit/>
          </a:bodyPr>
          <a:lstStyle/>
          <a:p>
            <a:pPr marL="215436" indent="-125361">
              <a:lnSpc>
                <a:spcPct val="110000"/>
              </a:lnSpc>
              <a:spcBef>
                <a:spcPts val="680"/>
              </a:spcBef>
              <a:buClr>
                <a:srgbClr val="939393"/>
              </a:buClr>
              <a:buFont typeface="Arial" panose="020B0604020202020204" pitchFamily="34" charset="0"/>
              <a:buChar char="•"/>
              <a:tabLst>
                <a:tab pos="201042" algn="l"/>
              </a:tabLst>
            </a:pPr>
            <a:r>
              <a:rPr lang="ko-KR" altLang="en-US" sz="877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모듈만들기</a:t>
            </a:r>
          </a:p>
        </p:txBody>
      </p:sp>
      <p:sp>
        <p:nvSpPr>
          <p:cNvPr id="24" name="object 9">
            <a:extLst>
              <a:ext uri="{FF2B5EF4-FFF2-40B4-BE49-F238E27FC236}">
                <a16:creationId xmlns:a16="http://schemas.microsoft.com/office/drawing/2014/main" id="{FE44D669-21C7-845B-3DAA-E18E91793195}"/>
              </a:ext>
            </a:extLst>
          </p:cNvPr>
          <p:cNvSpPr txBox="1"/>
          <p:nvPr/>
        </p:nvSpPr>
        <p:spPr>
          <a:xfrm>
            <a:off x="4203360" y="4667841"/>
            <a:ext cx="3801849" cy="245823"/>
          </a:xfrm>
          <a:prstGeom prst="rect">
            <a:avLst/>
          </a:prstGeom>
        </p:spPr>
        <p:txBody>
          <a:bodyPr vert="horz" wrap="square" lIns="0" tIns="10215" rIns="0" bIns="0" rtlCol="0">
            <a:noAutofit/>
          </a:bodyPr>
          <a:lstStyle/>
          <a:p>
            <a:pPr marL="215436" indent="-125361">
              <a:lnSpc>
                <a:spcPct val="110000"/>
              </a:lnSpc>
              <a:spcBef>
                <a:spcPts val="680"/>
              </a:spcBef>
              <a:buClr>
                <a:srgbClr val="939393"/>
              </a:buClr>
              <a:buFont typeface="Arial" panose="020B0604020202020204" pitchFamily="34" charset="0"/>
              <a:buChar char="•"/>
              <a:tabLst>
                <a:tab pos="201042" algn="l"/>
              </a:tabLst>
            </a:pPr>
            <a:r>
              <a:rPr lang="ko-KR" altLang="en-US" sz="877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모듈불러오기</a:t>
            </a:r>
          </a:p>
        </p:txBody>
      </p: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A0318074-719A-58EE-A49D-E8CEFB0601D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pPr/>
              <a:t>19</a:t>
            </a:fld>
            <a:endParaRPr lang="en-US" altLang="ko-KR"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9F20AD69-6CBF-490C-3FFA-A256EE87A2DD}"/>
              </a:ext>
            </a:extLst>
          </p:cNvPr>
          <p:cNvSpPr txBox="1"/>
          <p:nvPr/>
        </p:nvSpPr>
        <p:spPr>
          <a:xfrm>
            <a:off x="4325008" y="508522"/>
            <a:ext cx="1065597" cy="134535"/>
          </a:xfrm>
          <a:prstGeom prst="rect">
            <a:avLst/>
          </a:prstGeom>
        </p:spPr>
        <p:txBody>
          <a:bodyPr vert="horz" wrap="square" lIns="0" tIns="10679" rIns="0" bIns="0" rtlCol="0">
            <a:spAutoFit/>
          </a:bodyPr>
          <a:lstStyle/>
          <a:p>
            <a:pPr marL="9286">
              <a:spcBef>
                <a:spcPts val="83"/>
              </a:spcBef>
            </a:pPr>
            <a:r>
              <a:rPr lang="en-US" altLang="ko-KR" sz="804" spc="15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나눔스퀘어OTF Light"/>
              </a:rPr>
              <a:t>Ⅰ</a:t>
            </a:r>
            <a:r>
              <a:rPr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.</a:t>
            </a:r>
            <a:r>
              <a:rPr sz="804" spc="154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 </a:t>
            </a:r>
            <a:r>
              <a:rPr lang="en-US"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Python</a:t>
            </a:r>
            <a:r>
              <a:rPr lang="ko-KR" altLang="en-US"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 분석 기초</a:t>
            </a:r>
            <a:endParaRPr sz="804" dirty="0">
              <a:latin typeface="고도 B" panose="02000503000000020004" pitchFamily="50" charset="-127"/>
              <a:ea typeface="고도 B" panose="02000503000000020004" pitchFamily="50" charset="-127"/>
              <a:cs typeface="나눔스퀘어OTF Light"/>
            </a:endParaRPr>
          </a:p>
        </p:txBody>
      </p:sp>
    </p:spTree>
    <p:extLst>
      <p:ext uri="{BB962C8B-B14F-4D97-AF65-F5344CB8AC3E}">
        <p14:creationId xmlns:p14="http://schemas.microsoft.com/office/powerpoint/2010/main" val="399831251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5">
            <a:extLst>
              <a:ext uri="{FF2B5EF4-FFF2-40B4-BE49-F238E27FC236}">
                <a16:creationId xmlns:a16="http://schemas.microsoft.com/office/drawing/2014/main" id="{9198053B-CDCD-4BCE-B24A-F5DD651CD722}"/>
              </a:ext>
            </a:extLst>
          </p:cNvPr>
          <p:cNvSpPr/>
          <p:nvPr/>
        </p:nvSpPr>
        <p:spPr>
          <a:xfrm>
            <a:off x="4195880" y="1082316"/>
            <a:ext cx="3801849" cy="0"/>
          </a:xfrm>
          <a:custGeom>
            <a:avLst/>
            <a:gdLst/>
            <a:ahLst/>
            <a:cxnLst/>
            <a:rect l="l" t="t" r="r" b="b"/>
            <a:pathLst>
              <a:path w="5199380">
                <a:moveTo>
                  <a:pt x="0" y="0"/>
                </a:moveTo>
                <a:lnTo>
                  <a:pt x="5198851" y="0"/>
                </a:lnTo>
              </a:path>
            </a:pathLst>
          </a:custGeom>
          <a:ln w="9387">
            <a:solidFill>
              <a:srgbClr val="777777"/>
            </a:solidFill>
          </a:ln>
        </p:spPr>
        <p:txBody>
          <a:bodyPr wrap="square" lIns="0" tIns="0" rIns="0" bIns="0" rtlCol="0"/>
          <a:lstStyle/>
          <a:p>
            <a:endParaRPr sz="1316" dirty="0"/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701FDC6E-D379-8697-7B8C-89A49A22D3EA}"/>
              </a:ext>
            </a:extLst>
          </p:cNvPr>
          <p:cNvSpPr txBox="1"/>
          <p:nvPr/>
        </p:nvSpPr>
        <p:spPr>
          <a:xfrm>
            <a:off x="4171389" y="876413"/>
            <a:ext cx="1924611" cy="167922"/>
          </a:xfrm>
          <a:prstGeom prst="rect">
            <a:avLst/>
          </a:prstGeom>
        </p:spPr>
        <p:txBody>
          <a:bodyPr vert="horz" wrap="square" lIns="0" tIns="10215" rIns="0" bIns="0" rtlCol="0">
            <a:spAutoFit/>
          </a:bodyPr>
          <a:lstStyle/>
          <a:p>
            <a:pPr marL="25073">
              <a:spcBef>
                <a:spcPts val="80"/>
              </a:spcBef>
            </a:pPr>
            <a:r>
              <a:rPr lang="en-US" sz="1024" b="1" spc="-40" dirty="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/>
              </a:rPr>
              <a:t>2. </a:t>
            </a:r>
            <a:r>
              <a:rPr lang="ko-KR" altLang="en-US" sz="1024" b="1" spc="-40" dirty="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/>
              </a:rPr>
              <a:t>파이썬 기초문법</a:t>
            </a:r>
            <a:endParaRPr sz="768" b="1" dirty="0">
              <a:latin typeface="나눔스퀘어" panose="020B0600000101010101" pitchFamily="50" charset="-127"/>
              <a:ea typeface="나눔스퀘어" panose="020B0600000101010101" pitchFamily="50" charset="-127"/>
              <a:cs typeface="나눔스퀘어 Bold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C8FC97C-BB59-A386-CA8D-C3C6A9673CB8}"/>
              </a:ext>
            </a:extLst>
          </p:cNvPr>
          <p:cNvSpPr/>
          <p:nvPr/>
        </p:nvSpPr>
        <p:spPr>
          <a:xfrm>
            <a:off x="4194275" y="1423145"/>
            <a:ext cx="2068880" cy="1114367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16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3F233E1-8FDF-9DAE-D5B7-278E4B3A5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275" y="2998469"/>
            <a:ext cx="1385995" cy="40395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7015990-13E6-CAFA-7115-3A9AC9FDD0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4276" y="3540441"/>
            <a:ext cx="3483531" cy="1243023"/>
          </a:xfrm>
          <a:prstGeom prst="rect">
            <a:avLst/>
          </a:prstGeom>
        </p:spPr>
      </p:pic>
      <p:sp>
        <p:nvSpPr>
          <p:cNvPr id="4" name="object 9">
            <a:extLst>
              <a:ext uri="{FF2B5EF4-FFF2-40B4-BE49-F238E27FC236}">
                <a16:creationId xmlns:a16="http://schemas.microsoft.com/office/drawing/2014/main" id="{767172E0-3F92-9FFB-B9F4-0BC4CE7C60EB}"/>
              </a:ext>
            </a:extLst>
          </p:cNvPr>
          <p:cNvSpPr txBox="1"/>
          <p:nvPr/>
        </p:nvSpPr>
        <p:spPr>
          <a:xfrm>
            <a:off x="4195880" y="1255638"/>
            <a:ext cx="3801849" cy="1867875"/>
          </a:xfrm>
          <a:prstGeom prst="rect">
            <a:avLst/>
          </a:prstGeom>
        </p:spPr>
        <p:txBody>
          <a:bodyPr vert="horz" wrap="square" lIns="0" tIns="10215" rIns="0" bIns="0" rtlCol="0">
            <a:spAutoFit/>
          </a:bodyPr>
          <a:lstStyle/>
          <a:p>
            <a:pPr marL="180613" indent="-171790">
              <a:spcBef>
                <a:spcPts val="4"/>
              </a:spcBef>
              <a:buClr>
                <a:srgbClr val="939393"/>
              </a:buClr>
              <a:buFont typeface=""/>
              <a:buChar char="▪"/>
              <a:tabLst>
                <a:tab pos="181078" algn="l"/>
              </a:tabLst>
            </a:pPr>
            <a:r>
              <a:rPr lang="ko-KR" altLang="en-US" sz="877" b="1" spc="19" dirty="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/>
              </a:rPr>
              <a:t>자료형</a:t>
            </a:r>
          </a:p>
          <a:p>
            <a:pPr marL="257223" indent="-167148">
              <a:spcBef>
                <a:spcPts val="680"/>
              </a:spcBef>
              <a:buClr>
                <a:srgbClr val="939393"/>
              </a:buClr>
              <a:buFont typeface="+mj-lt"/>
              <a:buAutoNum type="arabicPeriod"/>
              <a:tabLst>
                <a:tab pos="201042" algn="l"/>
              </a:tabLst>
            </a:pPr>
            <a:r>
              <a:rPr lang="ko-KR" altLang="en-US" sz="87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숫자</a:t>
            </a:r>
            <a:r>
              <a:rPr lang="en-US" altLang="ko-KR" sz="87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(Numbers)</a:t>
            </a:r>
          </a:p>
          <a:p>
            <a:pPr marL="257223" indent="-167148">
              <a:spcBef>
                <a:spcPts val="680"/>
              </a:spcBef>
              <a:buClr>
                <a:srgbClr val="939393"/>
              </a:buClr>
              <a:buFont typeface="+mj-lt"/>
              <a:buAutoNum type="arabicPeriod"/>
              <a:tabLst>
                <a:tab pos="201042" algn="l"/>
              </a:tabLst>
            </a:pPr>
            <a:r>
              <a:rPr lang="ko-KR" altLang="en-US" sz="87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문자열</a:t>
            </a:r>
            <a:r>
              <a:rPr lang="en-US" altLang="ko-KR" sz="87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(String)</a:t>
            </a:r>
          </a:p>
          <a:p>
            <a:pPr marL="257223" indent="-167148">
              <a:spcBef>
                <a:spcPts val="680"/>
              </a:spcBef>
              <a:buClr>
                <a:srgbClr val="939393"/>
              </a:buClr>
              <a:buFont typeface="+mj-lt"/>
              <a:buAutoNum type="arabicPeriod"/>
              <a:tabLst>
                <a:tab pos="201042" algn="l"/>
              </a:tabLst>
            </a:pPr>
            <a:r>
              <a:rPr lang="ko-KR" altLang="en-US" sz="87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리스트</a:t>
            </a:r>
            <a:r>
              <a:rPr lang="en-US" altLang="ko-KR" sz="87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(List)</a:t>
            </a:r>
          </a:p>
          <a:p>
            <a:pPr marL="257223" indent="-167148">
              <a:spcBef>
                <a:spcPts val="680"/>
              </a:spcBef>
              <a:buClr>
                <a:srgbClr val="939393"/>
              </a:buClr>
              <a:buFont typeface="+mj-lt"/>
              <a:buAutoNum type="arabicPeriod"/>
              <a:tabLst>
                <a:tab pos="201042" algn="l"/>
              </a:tabLst>
            </a:pPr>
            <a:r>
              <a:rPr lang="ko-KR" altLang="en-US" sz="877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튜플</a:t>
            </a:r>
            <a:r>
              <a:rPr lang="en-US" altLang="ko-KR" sz="87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(Tuple)</a:t>
            </a:r>
          </a:p>
          <a:p>
            <a:pPr marL="257223" indent="-167148">
              <a:spcBef>
                <a:spcPts val="680"/>
              </a:spcBef>
              <a:buClr>
                <a:srgbClr val="939393"/>
              </a:buClr>
              <a:buFont typeface="+mj-lt"/>
              <a:buAutoNum type="arabicPeriod"/>
              <a:tabLst>
                <a:tab pos="201042" algn="l"/>
              </a:tabLst>
            </a:pPr>
            <a:r>
              <a:rPr lang="ko-KR" altLang="en-US" sz="87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사전</a:t>
            </a:r>
            <a:r>
              <a:rPr lang="en-US" altLang="ko-KR" sz="87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(Dictionary)</a:t>
            </a:r>
          </a:p>
          <a:p>
            <a:pPr marL="215436" indent="-125361">
              <a:spcBef>
                <a:spcPts val="680"/>
              </a:spcBef>
              <a:buClr>
                <a:srgbClr val="939393"/>
              </a:buClr>
              <a:buFont typeface="Arial" panose="020B0604020202020204" pitchFamily="34" charset="0"/>
              <a:buChar char="•"/>
              <a:tabLst>
                <a:tab pos="201042" algn="l"/>
              </a:tabLst>
            </a:pPr>
            <a:endParaRPr lang="en-US" altLang="ko-KR" sz="877" dirty="0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  <a:p>
            <a:pPr marL="257223" indent="-167148">
              <a:spcBef>
                <a:spcPts val="680"/>
              </a:spcBef>
              <a:buClr>
                <a:srgbClr val="939393"/>
              </a:buClr>
              <a:buFont typeface="+mj-lt"/>
              <a:buAutoNum type="arabicParenR"/>
              <a:tabLst>
                <a:tab pos="201042" algn="l"/>
              </a:tabLst>
            </a:pPr>
            <a:r>
              <a:rPr lang="ko-KR" altLang="en-US" sz="877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숫자</a:t>
            </a:r>
            <a:r>
              <a:rPr lang="en-US" altLang="ko-KR" sz="877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(Number)</a:t>
            </a:r>
          </a:p>
          <a:p>
            <a:pPr marL="263723" lvl="1" indent="-91932">
              <a:spcBef>
                <a:spcPts val="167"/>
              </a:spcBef>
              <a:buChar char="-"/>
              <a:tabLst>
                <a:tab pos="264188" algn="l"/>
              </a:tabLst>
            </a:pPr>
            <a:endParaRPr lang="en-US" altLang="ko-KR" sz="804" spc="7" dirty="0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293E5B1F-07B0-7AD8-1D71-10A469511146}"/>
              </a:ext>
            </a:extLst>
          </p:cNvPr>
          <p:cNvSpPr txBox="1"/>
          <p:nvPr/>
        </p:nvSpPr>
        <p:spPr>
          <a:xfrm>
            <a:off x="4325013" y="508522"/>
            <a:ext cx="1094015" cy="134535"/>
          </a:xfrm>
          <a:prstGeom prst="rect">
            <a:avLst/>
          </a:prstGeom>
        </p:spPr>
        <p:txBody>
          <a:bodyPr vert="horz" wrap="square" lIns="0" tIns="10679" rIns="0" bIns="0" rtlCol="0">
            <a:spAutoFit/>
          </a:bodyPr>
          <a:lstStyle/>
          <a:p>
            <a:pPr marL="9286">
              <a:spcBef>
                <a:spcPts val="83"/>
              </a:spcBef>
            </a:pPr>
            <a:r>
              <a:rPr lang="en-US" altLang="ko-KR" sz="804" spc="15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나눔스퀘어OTF Light"/>
              </a:rPr>
              <a:t>Ⅰ</a:t>
            </a:r>
            <a:r>
              <a:rPr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.</a:t>
            </a:r>
            <a:r>
              <a:rPr sz="804" spc="15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 </a:t>
            </a:r>
            <a:r>
              <a:rPr lang="en-US"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Python</a:t>
            </a:r>
            <a:r>
              <a:rPr lang="ko-KR" altLang="en-US"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 분석 기초</a:t>
            </a:r>
            <a:endParaRPr sz="804" dirty="0">
              <a:latin typeface="고도 B" panose="02000503000000020004" pitchFamily="50" charset="-127"/>
              <a:ea typeface="고도 B" panose="02000503000000020004" pitchFamily="50" charset="-127"/>
              <a:cs typeface="나눔스퀘어OTF Light"/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E91C7403-C313-AE45-E0A3-09872B245E8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555006" y="6470353"/>
            <a:ext cx="1021972" cy="157535"/>
          </a:xfrm>
        </p:spPr>
        <p:txBody>
          <a:bodyPr/>
          <a:lstStyle/>
          <a:p>
            <a:fld id="{B6F15528-21DE-4FAA-801E-634DDDAF4B2B}" type="slidenum">
              <a:rPr lang="en-US" altLang="ko-KR" smtClean="0"/>
              <a:pPr/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0121851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7DEDAE6-4E49-2421-6A4A-A2F028B9C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596" y="1520652"/>
            <a:ext cx="1789952" cy="19083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785256-7477-33C9-C86A-2EACA8D9BEA0}"/>
              </a:ext>
            </a:extLst>
          </p:cNvPr>
          <p:cNvSpPr txBox="1"/>
          <p:nvPr/>
        </p:nvSpPr>
        <p:spPr>
          <a:xfrm>
            <a:off x="6463049" y="1977243"/>
            <a:ext cx="1157689" cy="22730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77">
                <a:solidFill>
                  <a:schemeClr val="accent5">
                    <a:lumMod val="75000"/>
                  </a:schemeClr>
                </a:solidFill>
              </a:rPr>
              <a:t>mod1.py </a:t>
            </a:r>
            <a:r>
              <a:rPr lang="ko-KR" altLang="en-US" sz="877">
                <a:solidFill>
                  <a:schemeClr val="accent5">
                    <a:lumMod val="75000"/>
                  </a:schemeClr>
                </a:solidFill>
              </a:rPr>
              <a:t>파일</a:t>
            </a:r>
            <a:r>
              <a:rPr lang="en-US" altLang="ko-KR" sz="877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877">
                <a:solidFill>
                  <a:schemeClr val="accent5">
                    <a:lumMod val="75000"/>
                  </a:schemeClr>
                </a:solidFill>
              </a:rPr>
              <a:t>수정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1843C4-AE3E-0B71-19CF-7D91718C2429}"/>
              </a:ext>
            </a:extLst>
          </p:cNvPr>
          <p:cNvSpPr txBox="1"/>
          <p:nvPr/>
        </p:nvSpPr>
        <p:spPr>
          <a:xfrm>
            <a:off x="4298151" y="3567206"/>
            <a:ext cx="3198311" cy="36227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77">
                <a:solidFill>
                  <a:schemeClr val="accent5">
                    <a:lumMod val="75000"/>
                  </a:schemeClr>
                </a:solidFill>
              </a:rPr>
              <a:t>직접 이 파일을 실행했을 때 참이되어 수행</a:t>
            </a:r>
            <a:endParaRPr lang="en-US" altLang="ko-KR" sz="877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ko-KR" altLang="en-US" sz="877">
                <a:solidFill>
                  <a:schemeClr val="accent5">
                    <a:lumMod val="75000"/>
                  </a:schemeClr>
                </a:solidFill>
              </a:rPr>
              <a:t>다른 파일에서 이 모듈 불러서 사용했을 때는 수행되지 않음</a:t>
            </a: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E5E7BCEF-5F9A-898D-0577-052945C4A284}"/>
              </a:ext>
            </a:extLst>
          </p:cNvPr>
          <p:cNvSpPr txBox="1"/>
          <p:nvPr/>
        </p:nvSpPr>
        <p:spPr>
          <a:xfrm>
            <a:off x="4171389" y="876413"/>
            <a:ext cx="1924611" cy="167922"/>
          </a:xfrm>
          <a:prstGeom prst="rect">
            <a:avLst/>
          </a:prstGeom>
        </p:spPr>
        <p:txBody>
          <a:bodyPr vert="horz" wrap="square" lIns="0" tIns="10215" rIns="0" bIns="0" rtlCol="0">
            <a:spAutoFit/>
          </a:bodyPr>
          <a:lstStyle/>
          <a:p>
            <a:pPr marL="25073">
              <a:spcBef>
                <a:spcPts val="80"/>
              </a:spcBef>
            </a:pPr>
            <a:r>
              <a:rPr lang="en-US" sz="1024" b="1" spc="-4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/>
              </a:rPr>
              <a:t>2. </a:t>
            </a:r>
            <a:r>
              <a:rPr lang="ko-KR" altLang="en-US" sz="1024" b="1" spc="-4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/>
              </a:rPr>
              <a:t>파이썬 기초문법</a:t>
            </a:r>
            <a:endParaRPr sz="768" b="1">
              <a:latin typeface="나눔스퀘어" panose="020B0600000101010101" pitchFamily="50" charset="-127"/>
              <a:ea typeface="나눔스퀘어" panose="020B0600000101010101" pitchFamily="50" charset="-127"/>
              <a:cs typeface="나눔스퀘어 Bold"/>
            </a:endParaRP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733ED3D9-C4DD-7FCA-4B07-ACCB60BA8C0A}"/>
              </a:ext>
            </a:extLst>
          </p:cNvPr>
          <p:cNvSpPr/>
          <p:nvPr/>
        </p:nvSpPr>
        <p:spPr>
          <a:xfrm>
            <a:off x="4195880" y="1082316"/>
            <a:ext cx="3801849" cy="0"/>
          </a:xfrm>
          <a:custGeom>
            <a:avLst/>
            <a:gdLst/>
            <a:ahLst/>
            <a:cxnLst/>
            <a:rect l="l" t="t" r="r" b="b"/>
            <a:pathLst>
              <a:path w="5199380">
                <a:moveTo>
                  <a:pt x="0" y="0"/>
                </a:moveTo>
                <a:lnTo>
                  <a:pt x="5198851" y="0"/>
                </a:lnTo>
              </a:path>
            </a:pathLst>
          </a:custGeom>
          <a:ln w="9387">
            <a:solidFill>
              <a:srgbClr val="777777"/>
            </a:solidFill>
          </a:ln>
        </p:spPr>
        <p:txBody>
          <a:bodyPr wrap="square" lIns="0" tIns="0" rIns="0" bIns="0" rtlCol="0"/>
          <a:lstStyle/>
          <a:p>
            <a:endParaRPr sz="1316"/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6D211C94-4F2A-E735-172F-01DCA1C20DD8}"/>
              </a:ext>
            </a:extLst>
          </p:cNvPr>
          <p:cNvSpPr txBox="1"/>
          <p:nvPr/>
        </p:nvSpPr>
        <p:spPr>
          <a:xfrm>
            <a:off x="4195512" y="1255641"/>
            <a:ext cx="3801849" cy="245823"/>
          </a:xfrm>
          <a:prstGeom prst="rect">
            <a:avLst/>
          </a:prstGeom>
        </p:spPr>
        <p:txBody>
          <a:bodyPr vert="horz" wrap="square" lIns="0" tIns="10215" rIns="0" bIns="0" rtlCol="0">
            <a:noAutofit/>
          </a:bodyPr>
          <a:lstStyle/>
          <a:p>
            <a:pPr marL="215436" indent="-125361">
              <a:lnSpc>
                <a:spcPct val="110000"/>
              </a:lnSpc>
              <a:spcBef>
                <a:spcPts val="680"/>
              </a:spcBef>
              <a:buClr>
                <a:srgbClr val="939393"/>
              </a:buClr>
              <a:buFont typeface="Arial" panose="020B0604020202020204" pitchFamily="34" charset="0"/>
              <a:buChar char="•"/>
              <a:tabLst>
                <a:tab pos="201042" algn="l"/>
              </a:tabLst>
            </a:pPr>
            <a:r>
              <a:rPr lang="en-US" altLang="ko-KR" sz="877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if __name__==“__main__”:</a:t>
            </a:r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A48FB5AE-1B5D-3A56-A16D-3C6FC6C8FF6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pPr/>
              <a:t>20</a:t>
            </a:fld>
            <a:endParaRPr lang="en-US" altLang="ko-KR"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1303B25A-C90E-55B9-7872-201AAB26544B}"/>
              </a:ext>
            </a:extLst>
          </p:cNvPr>
          <p:cNvSpPr txBox="1"/>
          <p:nvPr/>
        </p:nvSpPr>
        <p:spPr>
          <a:xfrm>
            <a:off x="4325008" y="508522"/>
            <a:ext cx="1065597" cy="134535"/>
          </a:xfrm>
          <a:prstGeom prst="rect">
            <a:avLst/>
          </a:prstGeom>
        </p:spPr>
        <p:txBody>
          <a:bodyPr vert="horz" wrap="square" lIns="0" tIns="10679" rIns="0" bIns="0" rtlCol="0">
            <a:spAutoFit/>
          </a:bodyPr>
          <a:lstStyle/>
          <a:p>
            <a:pPr marL="9286">
              <a:spcBef>
                <a:spcPts val="83"/>
              </a:spcBef>
            </a:pPr>
            <a:r>
              <a:rPr lang="en-US" altLang="ko-KR" sz="804" spc="15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나눔스퀘어OTF Light"/>
              </a:rPr>
              <a:t>Ⅰ</a:t>
            </a:r>
            <a:r>
              <a:rPr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.</a:t>
            </a:r>
            <a:r>
              <a:rPr sz="804" spc="154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 </a:t>
            </a:r>
            <a:r>
              <a:rPr lang="en-US"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Python</a:t>
            </a:r>
            <a:r>
              <a:rPr lang="ko-KR" altLang="en-US"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 분석 기초</a:t>
            </a:r>
            <a:endParaRPr sz="804" dirty="0">
              <a:latin typeface="고도 B" panose="02000503000000020004" pitchFamily="50" charset="-127"/>
              <a:ea typeface="고도 B" panose="02000503000000020004" pitchFamily="50" charset="-127"/>
              <a:cs typeface="나눔스퀘어O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673700606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5E0C3F-BFFB-6A89-AAD4-45C02B6641E7}"/>
              </a:ext>
            </a:extLst>
          </p:cNvPr>
          <p:cNvSpPr txBox="1"/>
          <p:nvPr/>
        </p:nvSpPr>
        <p:spPr>
          <a:xfrm>
            <a:off x="1466850" y="962025"/>
            <a:ext cx="10582275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문제</a:t>
            </a:r>
            <a:r>
              <a:rPr lang="en-US" altLang="ko-KR" sz="1100" b="1" dirty="0"/>
              <a:t>2.</a:t>
            </a:r>
            <a:r>
              <a:rPr lang="ko-KR" altLang="en-US" sz="1100" b="1" dirty="0"/>
              <a:t> 설명</a:t>
            </a:r>
          </a:p>
          <a:p>
            <a:r>
              <a:rPr lang="ko-KR" altLang="en-US" sz="1000" dirty="0"/>
              <a:t>자연수 </a:t>
            </a:r>
            <a:r>
              <a:rPr lang="en-US" altLang="ko-KR" sz="1000" dirty="0"/>
              <a:t>n</a:t>
            </a:r>
            <a:r>
              <a:rPr lang="ko-KR" altLang="en-US" sz="1000" dirty="0"/>
              <a:t>이 매개변수로 주어집니다</a:t>
            </a:r>
            <a:r>
              <a:rPr lang="en-US" altLang="ko-KR" sz="1000" dirty="0"/>
              <a:t>. </a:t>
            </a:r>
          </a:p>
          <a:p>
            <a:r>
              <a:rPr lang="en-US" altLang="ko-KR" sz="1000" dirty="0"/>
              <a:t>n</a:t>
            </a:r>
            <a:r>
              <a:rPr lang="ko-KR" altLang="en-US" sz="1000" dirty="0"/>
              <a:t>을 </a:t>
            </a:r>
            <a:r>
              <a:rPr lang="en-US" altLang="ko-KR" sz="1000" dirty="0"/>
              <a:t>x</a:t>
            </a:r>
            <a:r>
              <a:rPr lang="ko-KR" altLang="en-US" sz="1000" dirty="0"/>
              <a:t>로 나눈 나머지가 </a:t>
            </a:r>
            <a:r>
              <a:rPr lang="en-US" altLang="ko-KR" sz="1000" dirty="0"/>
              <a:t>1</a:t>
            </a:r>
            <a:r>
              <a:rPr lang="ko-KR" altLang="en-US" sz="1000" dirty="0"/>
              <a:t>이 되도록 하는 가장 작은 자연수 </a:t>
            </a:r>
            <a:r>
              <a:rPr lang="en-US" altLang="ko-KR" sz="1000" dirty="0"/>
              <a:t>x</a:t>
            </a:r>
            <a:r>
              <a:rPr lang="ko-KR" altLang="en-US" sz="1000" dirty="0"/>
              <a:t>를 </a:t>
            </a:r>
            <a:r>
              <a:rPr lang="en-US" altLang="ko-KR" sz="1000" dirty="0"/>
              <a:t>return </a:t>
            </a:r>
            <a:r>
              <a:rPr lang="ko-KR" altLang="en-US" sz="1000" dirty="0"/>
              <a:t>하도록 </a:t>
            </a:r>
            <a:r>
              <a:rPr lang="en-US" altLang="ko-KR" sz="1000" dirty="0"/>
              <a:t>solution </a:t>
            </a:r>
            <a:r>
              <a:rPr lang="ko-KR" altLang="en-US" sz="1000" dirty="0"/>
              <a:t>함수를 완성해주세요</a:t>
            </a:r>
            <a:r>
              <a:rPr lang="en-US" altLang="ko-KR" sz="1000" dirty="0"/>
              <a:t>. </a:t>
            </a:r>
          </a:p>
          <a:p>
            <a:r>
              <a:rPr lang="ko-KR" altLang="en-US" sz="1000" dirty="0"/>
              <a:t>답이 항상 존재함은 증명될 수 있습니다</a:t>
            </a:r>
            <a:r>
              <a:rPr lang="en-US" altLang="ko-KR" sz="1000" dirty="0"/>
              <a:t>.</a:t>
            </a:r>
          </a:p>
          <a:p>
            <a:endParaRPr lang="en-US" altLang="ko-KR" sz="1100" b="1" dirty="0"/>
          </a:p>
          <a:p>
            <a:r>
              <a:rPr lang="ko-KR" altLang="en-US" sz="1100" b="1" dirty="0"/>
              <a:t>제한사항</a:t>
            </a:r>
            <a:endParaRPr lang="en-US" altLang="ko-KR" sz="1100" b="1" dirty="0"/>
          </a:p>
          <a:p>
            <a:r>
              <a:rPr lang="en-US" altLang="ko-KR" sz="1000" dirty="0"/>
              <a:t>3 ≤ n ≤ 1,000,000</a:t>
            </a:r>
          </a:p>
          <a:p>
            <a:endParaRPr lang="en-US" altLang="ko-KR" sz="1100" b="1" dirty="0"/>
          </a:p>
          <a:p>
            <a:r>
              <a:rPr lang="ko-KR" altLang="en-US" sz="1100" b="1" dirty="0"/>
              <a:t>입출력 예 설명</a:t>
            </a:r>
          </a:p>
          <a:p>
            <a:r>
              <a:rPr lang="ko-KR" altLang="en-US" sz="1000" dirty="0"/>
              <a:t>입출력 예 </a:t>
            </a:r>
            <a:r>
              <a:rPr lang="en-US" altLang="ko-KR" sz="1000" dirty="0"/>
              <a:t>#1</a:t>
            </a:r>
          </a:p>
          <a:p>
            <a:endParaRPr lang="en-US" altLang="ko-KR" sz="1000" dirty="0"/>
          </a:p>
          <a:p>
            <a:r>
              <a:rPr lang="en-US" altLang="ko-KR" sz="1000" dirty="0"/>
              <a:t>10</a:t>
            </a:r>
            <a:r>
              <a:rPr lang="ko-KR" altLang="en-US" sz="1000" dirty="0"/>
              <a:t>을 </a:t>
            </a:r>
            <a:r>
              <a:rPr lang="en-US" altLang="ko-KR" sz="1000" dirty="0"/>
              <a:t>3</a:t>
            </a:r>
            <a:r>
              <a:rPr lang="ko-KR" altLang="en-US" sz="1000" dirty="0"/>
              <a:t>으로 나눈 나머지가 </a:t>
            </a:r>
            <a:r>
              <a:rPr lang="en-US" altLang="ko-KR" sz="1000" dirty="0"/>
              <a:t>1</a:t>
            </a:r>
            <a:r>
              <a:rPr lang="ko-KR" altLang="en-US" sz="1000" dirty="0"/>
              <a:t>이고</a:t>
            </a:r>
            <a:r>
              <a:rPr lang="en-US" altLang="ko-KR" sz="1000" dirty="0"/>
              <a:t>, 3</a:t>
            </a:r>
            <a:r>
              <a:rPr lang="ko-KR" altLang="en-US" sz="1000" dirty="0"/>
              <a:t>보다 작은 자연수 중에서 문제의 조건을 만족하는 수가 없으므로</a:t>
            </a:r>
            <a:r>
              <a:rPr lang="en-US" altLang="ko-KR" sz="1000" dirty="0"/>
              <a:t>, 3</a:t>
            </a:r>
            <a:r>
              <a:rPr lang="ko-KR" altLang="en-US" sz="1000" dirty="0"/>
              <a:t>을 </a:t>
            </a:r>
            <a:r>
              <a:rPr lang="en-US" altLang="ko-KR" sz="1000" dirty="0"/>
              <a:t>return </a:t>
            </a:r>
            <a:r>
              <a:rPr lang="ko-KR" altLang="en-US" sz="1000" dirty="0"/>
              <a:t>해야 합니다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입출력 예 </a:t>
            </a:r>
            <a:r>
              <a:rPr lang="en-US" altLang="ko-KR" sz="1000" dirty="0"/>
              <a:t>#2</a:t>
            </a:r>
          </a:p>
          <a:p>
            <a:endParaRPr lang="en-US" altLang="ko-KR" sz="1000" dirty="0"/>
          </a:p>
          <a:p>
            <a:r>
              <a:rPr lang="en-US" altLang="ko-KR" sz="1000" dirty="0"/>
              <a:t>12</a:t>
            </a:r>
            <a:r>
              <a:rPr lang="ko-KR" altLang="en-US" sz="1000" dirty="0"/>
              <a:t>를 </a:t>
            </a:r>
            <a:r>
              <a:rPr lang="en-US" altLang="ko-KR" sz="1000" dirty="0"/>
              <a:t>11</a:t>
            </a:r>
            <a:r>
              <a:rPr lang="ko-KR" altLang="en-US" sz="1000" dirty="0"/>
              <a:t>로 나눈 나머지가 </a:t>
            </a:r>
            <a:r>
              <a:rPr lang="en-US" altLang="ko-KR" sz="1000" dirty="0"/>
              <a:t>1</a:t>
            </a:r>
            <a:r>
              <a:rPr lang="ko-KR" altLang="en-US" sz="1000" dirty="0"/>
              <a:t>이고</a:t>
            </a:r>
            <a:r>
              <a:rPr lang="en-US" altLang="ko-KR" sz="1000" dirty="0"/>
              <a:t>, 11</a:t>
            </a:r>
            <a:r>
              <a:rPr lang="ko-KR" altLang="en-US" sz="1000" dirty="0"/>
              <a:t>보다 작은 자연수 중에서 문제의 조건을 만족하는 수가 없으므로</a:t>
            </a:r>
            <a:r>
              <a:rPr lang="en-US" altLang="ko-KR" sz="1000" dirty="0"/>
              <a:t>, 11</a:t>
            </a:r>
            <a:r>
              <a:rPr lang="ko-KR" altLang="en-US" sz="1000" dirty="0"/>
              <a:t>을 </a:t>
            </a:r>
            <a:r>
              <a:rPr lang="en-US" altLang="ko-KR" sz="1000" dirty="0"/>
              <a:t>return </a:t>
            </a:r>
            <a:r>
              <a:rPr lang="ko-KR" altLang="en-US" sz="1000" dirty="0"/>
              <a:t>해야 합니다</a:t>
            </a:r>
            <a:r>
              <a:rPr lang="en-US" altLang="ko-KR" sz="1000" dirty="0"/>
              <a:t>.</a:t>
            </a:r>
            <a:endParaRPr lang="en-US" altLang="ko-KR" sz="1000" dirty="0">
              <a:sym typeface="Wingdings" panose="05000000000000000000" pitchFamily="2" charset="2"/>
            </a:endParaRPr>
          </a:p>
          <a:p>
            <a:pPr marL="228600" indent="-228600">
              <a:buAutoNum type="arabicPeriod"/>
            </a:pPr>
            <a:endParaRPr lang="en-US" altLang="ko-KR" sz="1000" dirty="0">
              <a:sym typeface="Wingdings" panose="05000000000000000000" pitchFamily="2" charset="2"/>
            </a:endParaRPr>
          </a:p>
          <a:p>
            <a:r>
              <a:rPr lang="en-US" altLang="ko-KR" sz="1000" dirty="0">
                <a:sym typeface="Wingdings" panose="05000000000000000000" pitchFamily="2" charset="2"/>
              </a:rPr>
              <a:t>def solution(n) : </a:t>
            </a:r>
          </a:p>
          <a:p>
            <a:r>
              <a:rPr lang="en-US" altLang="ko-KR" sz="1000" dirty="0">
                <a:sym typeface="Wingdings" panose="05000000000000000000" pitchFamily="2" charset="2"/>
              </a:rPr>
              <a:t>      answer = 0</a:t>
            </a:r>
          </a:p>
          <a:p>
            <a:endParaRPr lang="en-US" altLang="ko-KR" sz="1000" dirty="0">
              <a:sym typeface="Wingdings" panose="05000000000000000000" pitchFamily="2" charset="2"/>
            </a:endParaRPr>
          </a:p>
          <a:p>
            <a:r>
              <a:rPr lang="en-US" altLang="ko-KR" sz="1000" dirty="0">
                <a:sym typeface="Wingdings" panose="05000000000000000000" pitchFamily="2" charset="2"/>
              </a:rPr>
              <a:t>      return answer</a:t>
            </a:r>
          </a:p>
        </p:txBody>
      </p:sp>
    </p:spTree>
    <p:extLst>
      <p:ext uri="{BB962C8B-B14F-4D97-AF65-F5344CB8AC3E}">
        <p14:creationId xmlns:p14="http://schemas.microsoft.com/office/powerpoint/2010/main" val="4272315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F22325-7DAD-1413-D759-E9B6A3F4A8F0}"/>
              </a:ext>
            </a:extLst>
          </p:cNvPr>
          <p:cNvSpPr txBox="1"/>
          <p:nvPr/>
        </p:nvSpPr>
        <p:spPr>
          <a:xfrm>
            <a:off x="4325010" y="1839327"/>
            <a:ext cx="2048959" cy="868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71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Pandas</a:t>
            </a:r>
            <a:r>
              <a:rPr lang="ko-KR" altLang="en-US" sz="1171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 자료구조</a:t>
            </a:r>
            <a:endParaRPr lang="en-US" altLang="ko-KR" sz="1171" b="1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50722" indent="-250722">
              <a:lnSpc>
                <a:spcPct val="150000"/>
              </a:lnSpc>
              <a:buFontTx/>
              <a:buAutoNum type="arabicPeriod"/>
            </a:pPr>
            <a:r>
              <a:rPr lang="en-US" altLang="ko-KR" sz="1171">
                <a:latin typeface="나눔스퀘어" panose="020B0600000101010101" pitchFamily="50" charset="-127"/>
                <a:ea typeface="나눔스퀘어" panose="020B0600000101010101" pitchFamily="50" charset="-127"/>
              </a:rPr>
              <a:t>Series : 1</a:t>
            </a:r>
            <a:r>
              <a:rPr lang="ko-KR" altLang="en-US" sz="1171">
                <a:latin typeface="나눔스퀘어" panose="020B0600000101010101" pitchFamily="50" charset="-127"/>
                <a:ea typeface="나눔스퀘어" panose="020B0600000101010101" pitchFamily="50" charset="-127"/>
              </a:rPr>
              <a:t>차원 배열</a:t>
            </a:r>
            <a:endParaRPr lang="en-US" altLang="ko-KR" sz="1171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50722" indent="-250722">
              <a:lnSpc>
                <a:spcPct val="150000"/>
              </a:lnSpc>
              <a:buAutoNum type="arabicPeriod"/>
            </a:pPr>
            <a:r>
              <a:rPr lang="en-US" altLang="ko-KR" sz="1171">
                <a:latin typeface="나눔스퀘어" panose="020B0600000101010101" pitchFamily="50" charset="-127"/>
                <a:ea typeface="나눔스퀘어" panose="020B0600000101010101" pitchFamily="50" charset="-127"/>
              </a:rPr>
              <a:t>DataFrame : 2</a:t>
            </a:r>
            <a:r>
              <a:rPr lang="ko-KR" altLang="en-US" sz="1171">
                <a:latin typeface="나눔스퀘어" panose="020B0600000101010101" pitchFamily="50" charset="-127"/>
                <a:ea typeface="나눔스퀘어" panose="020B0600000101010101" pitchFamily="50" charset="-127"/>
              </a:rPr>
              <a:t>차원 배열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7DB4274-8C61-E32D-E264-9F2BAF31FA03}"/>
              </a:ext>
            </a:extLst>
          </p:cNvPr>
          <p:cNvSpPr/>
          <p:nvPr/>
        </p:nvSpPr>
        <p:spPr>
          <a:xfrm>
            <a:off x="4233641" y="1817446"/>
            <a:ext cx="2983771" cy="950132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1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6F4C84A-9AF1-5579-3AD7-92540BE49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353" y="3498048"/>
            <a:ext cx="2487220" cy="1919713"/>
          </a:xfrm>
          <a:prstGeom prst="rect">
            <a:avLst/>
          </a:prstGeom>
        </p:spPr>
      </p:pic>
      <p:sp>
        <p:nvSpPr>
          <p:cNvPr id="12" name="object 6">
            <a:extLst>
              <a:ext uri="{FF2B5EF4-FFF2-40B4-BE49-F238E27FC236}">
                <a16:creationId xmlns:a16="http://schemas.microsoft.com/office/drawing/2014/main" id="{54F2A81C-3843-E280-8DF8-85BE7408736F}"/>
              </a:ext>
            </a:extLst>
          </p:cNvPr>
          <p:cNvSpPr txBox="1"/>
          <p:nvPr/>
        </p:nvSpPr>
        <p:spPr>
          <a:xfrm>
            <a:off x="4171389" y="876413"/>
            <a:ext cx="1924611" cy="167922"/>
          </a:xfrm>
          <a:prstGeom prst="rect">
            <a:avLst/>
          </a:prstGeom>
        </p:spPr>
        <p:txBody>
          <a:bodyPr vert="horz" wrap="square" lIns="0" tIns="10215" rIns="0" bIns="0" rtlCol="0">
            <a:spAutoFit/>
          </a:bodyPr>
          <a:lstStyle/>
          <a:p>
            <a:pPr marL="25073">
              <a:spcBef>
                <a:spcPts val="80"/>
              </a:spcBef>
            </a:pPr>
            <a:r>
              <a:rPr lang="en-US" sz="1024" b="1" spc="-4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/>
              </a:rPr>
              <a:t>2. </a:t>
            </a:r>
            <a:r>
              <a:rPr lang="ko-KR" altLang="en-US" sz="1024" b="1" spc="-4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/>
              </a:rPr>
              <a:t>파이썬 기초문법</a:t>
            </a:r>
            <a:endParaRPr sz="768" b="1">
              <a:latin typeface="나눔스퀘어" panose="020B0600000101010101" pitchFamily="50" charset="-127"/>
              <a:ea typeface="나눔스퀘어" panose="020B0600000101010101" pitchFamily="50" charset="-127"/>
              <a:cs typeface="나눔스퀘어 Bold"/>
            </a:endParaRPr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AC0ADD92-671B-F15F-BCB5-6D86DE85F0D4}"/>
              </a:ext>
            </a:extLst>
          </p:cNvPr>
          <p:cNvSpPr/>
          <p:nvPr/>
        </p:nvSpPr>
        <p:spPr>
          <a:xfrm>
            <a:off x="4195880" y="1082316"/>
            <a:ext cx="3801849" cy="0"/>
          </a:xfrm>
          <a:custGeom>
            <a:avLst/>
            <a:gdLst/>
            <a:ahLst/>
            <a:cxnLst/>
            <a:rect l="l" t="t" r="r" b="b"/>
            <a:pathLst>
              <a:path w="5199380">
                <a:moveTo>
                  <a:pt x="0" y="0"/>
                </a:moveTo>
                <a:lnTo>
                  <a:pt x="5198851" y="0"/>
                </a:lnTo>
              </a:path>
            </a:pathLst>
          </a:custGeom>
          <a:ln w="9387">
            <a:solidFill>
              <a:srgbClr val="777777"/>
            </a:solidFill>
          </a:ln>
        </p:spPr>
        <p:txBody>
          <a:bodyPr wrap="square" lIns="0" tIns="0" rIns="0" bIns="0" rtlCol="0"/>
          <a:lstStyle/>
          <a:p>
            <a:endParaRPr sz="1316"/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15AB9240-16A5-DF4F-8B5D-C29376C21A92}"/>
              </a:ext>
            </a:extLst>
          </p:cNvPr>
          <p:cNvSpPr txBox="1"/>
          <p:nvPr/>
        </p:nvSpPr>
        <p:spPr>
          <a:xfrm>
            <a:off x="4195880" y="1237212"/>
            <a:ext cx="3801849" cy="4978821"/>
          </a:xfrm>
          <a:prstGeom prst="rect">
            <a:avLst/>
          </a:prstGeom>
        </p:spPr>
        <p:txBody>
          <a:bodyPr vert="horz" wrap="square" lIns="0" tIns="10215" rIns="0" bIns="0" rtlCol="0">
            <a:noAutofit/>
          </a:bodyPr>
          <a:lstStyle/>
          <a:p>
            <a:pPr marL="180147" indent="-171326">
              <a:lnSpc>
                <a:spcPct val="110000"/>
              </a:lnSpc>
              <a:spcBef>
                <a:spcPts val="4"/>
              </a:spcBef>
              <a:buClr>
                <a:srgbClr val="939393"/>
              </a:buClr>
              <a:buFont typeface=""/>
              <a:buChar char="▪"/>
              <a:tabLst>
                <a:tab pos="180613" algn="l"/>
              </a:tabLst>
            </a:pPr>
            <a:r>
              <a:rPr lang="en-US" altLang="ko-KR" sz="951" b="1" spc="19"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/>
              </a:rPr>
              <a:t>Pandas</a:t>
            </a:r>
          </a:p>
          <a:p>
            <a:pPr marL="215436" indent="-125361">
              <a:lnSpc>
                <a:spcPct val="110000"/>
              </a:lnSpc>
              <a:spcBef>
                <a:spcPts val="680"/>
              </a:spcBef>
              <a:buClr>
                <a:srgbClr val="939393"/>
              </a:buClr>
              <a:buFont typeface="Arial" panose="020B0604020202020204" pitchFamily="34" charset="0"/>
              <a:buChar char="•"/>
              <a:tabLst>
                <a:tab pos="201042" algn="l"/>
              </a:tabLst>
            </a:pPr>
            <a:r>
              <a:rPr lang="ko-KR" altLang="en-US" sz="877" spc="19"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/>
              </a:rPr>
              <a:t>데이터를 수집하고 정리하는 데 최적화된 라이브러리</a:t>
            </a:r>
          </a:p>
          <a:p>
            <a:pPr marL="8821">
              <a:lnSpc>
                <a:spcPct val="110000"/>
              </a:lnSpc>
              <a:spcBef>
                <a:spcPts val="4"/>
              </a:spcBef>
              <a:buClr>
                <a:srgbClr val="939393"/>
              </a:buClr>
              <a:tabLst>
                <a:tab pos="180613" algn="l"/>
              </a:tabLst>
            </a:pPr>
            <a:endParaRPr lang="en-US" altLang="ko-KR" sz="877" b="1" spc="19">
              <a:latin typeface="나눔스퀘어" panose="020B0600000101010101" pitchFamily="50" charset="-127"/>
              <a:ea typeface="나눔스퀘어" panose="020B0600000101010101" pitchFamily="50" charset="-127"/>
              <a:cs typeface="나눔스퀘어 Bold"/>
            </a:endParaRPr>
          </a:p>
        </p:txBody>
      </p:sp>
      <p:sp>
        <p:nvSpPr>
          <p:cNvPr id="17" name="object 9">
            <a:extLst>
              <a:ext uri="{FF2B5EF4-FFF2-40B4-BE49-F238E27FC236}">
                <a16:creationId xmlns:a16="http://schemas.microsoft.com/office/drawing/2014/main" id="{4ACC0135-051F-4E00-D308-4DB9BDAFE516}"/>
              </a:ext>
            </a:extLst>
          </p:cNvPr>
          <p:cNvSpPr txBox="1"/>
          <p:nvPr/>
        </p:nvSpPr>
        <p:spPr>
          <a:xfrm>
            <a:off x="4191428" y="3206131"/>
            <a:ext cx="3801849" cy="241023"/>
          </a:xfrm>
          <a:prstGeom prst="rect">
            <a:avLst/>
          </a:prstGeom>
        </p:spPr>
        <p:txBody>
          <a:bodyPr vert="horz" wrap="square" lIns="0" tIns="10215" rIns="0" bIns="0" rtlCol="0">
            <a:noAutofit/>
          </a:bodyPr>
          <a:lstStyle/>
          <a:p>
            <a:pPr marL="215436" indent="-125361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buFont typeface="Arial" panose="020B0604020202020204" pitchFamily="34" charset="0"/>
              <a:buChar char="•"/>
              <a:tabLst>
                <a:tab pos="201042" algn="l"/>
              </a:tabLst>
            </a:pPr>
            <a:r>
              <a:rPr lang="ko-KR" altLang="en-US" sz="877" spc="-37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인덱스</a:t>
            </a:r>
            <a:r>
              <a:rPr lang="en-US" altLang="ko-KR" sz="877" spc="-37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(index)</a:t>
            </a:r>
            <a:r>
              <a:rPr lang="ko-KR" altLang="en-US" sz="877" spc="-37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와 데이터 값</a:t>
            </a:r>
            <a:r>
              <a:rPr lang="en-US" altLang="ko-KR" sz="877" spc="-37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(value) </a:t>
            </a:r>
            <a:r>
              <a:rPr lang="ko-KR" altLang="en-US" sz="877" spc="-37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일대일 대응</a:t>
            </a: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E08F3D64-0C20-8780-D5FB-4B2009A2FC4F}"/>
              </a:ext>
            </a:extLst>
          </p:cNvPr>
          <p:cNvSpPr txBox="1"/>
          <p:nvPr/>
        </p:nvSpPr>
        <p:spPr>
          <a:xfrm>
            <a:off x="4195880" y="3038973"/>
            <a:ext cx="3801849" cy="145288"/>
          </a:xfrm>
          <a:prstGeom prst="rect">
            <a:avLst/>
          </a:prstGeom>
        </p:spPr>
        <p:txBody>
          <a:bodyPr vert="horz" wrap="square" lIns="0" tIns="10215" rIns="0" bIns="0" rtlCol="0">
            <a:spAutoFit/>
          </a:bodyPr>
          <a:lstStyle/>
          <a:p>
            <a:pPr marL="210581" indent="-167148">
              <a:spcBef>
                <a:spcPts val="680"/>
              </a:spcBef>
              <a:buClr>
                <a:srgbClr val="939393"/>
              </a:buClr>
              <a:buFont typeface="+mj-lt"/>
              <a:buAutoNum type="arabicParenR"/>
              <a:tabLst>
                <a:tab pos="201042" algn="l"/>
              </a:tabLst>
            </a:pPr>
            <a:r>
              <a:rPr lang="en-US" altLang="ko-KR" sz="877" b="1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Series</a:t>
            </a:r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CD74BB81-8D18-6E8E-D51D-45BED65688E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pPr/>
              <a:t>22</a:t>
            </a:fld>
            <a:endParaRPr lang="en-US" altLang="ko-KR"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E815512E-A228-296E-2E4F-8B8B9F59D970}"/>
              </a:ext>
            </a:extLst>
          </p:cNvPr>
          <p:cNvSpPr txBox="1"/>
          <p:nvPr/>
        </p:nvSpPr>
        <p:spPr>
          <a:xfrm>
            <a:off x="4325008" y="508522"/>
            <a:ext cx="1065597" cy="134535"/>
          </a:xfrm>
          <a:prstGeom prst="rect">
            <a:avLst/>
          </a:prstGeom>
        </p:spPr>
        <p:txBody>
          <a:bodyPr vert="horz" wrap="square" lIns="0" tIns="10679" rIns="0" bIns="0" rtlCol="0">
            <a:spAutoFit/>
          </a:bodyPr>
          <a:lstStyle/>
          <a:p>
            <a:pPr marL="9286">
              <a:spcBef>
                <a:spcPts val="83"/>
              </a:spcBef>
            </a:pPr>
            <a:r>
              <a:rPr lang="en-US" altLang="ko-KR" sz="804" spc="15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나눔스퀘어OTF Light"/>
              </a:rPr>
              <a:t>Ⅰ</a:t>
            </a:r>
            <a:r>
              <a:rPr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.</a:t>
            </a:r>
            <a:r>
              <a:rPr sz="804" spc="154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 </a:t>
            </a:r>
            <a:r>
              <a:rPr lang="en-US"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Python</a:t>
            </a:r>
            <a:r>
              <a:rPr lang="ko-KR" altLang="en-US"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 분석 기초</a:t>
            </a:r>
            <a:endParaRPr sz="804" dirty="0">
              <a:latin typeface="고도 B" panose="02000503000000020004" pitchFamily="50" charset="-127"/>
              <a:ea typeface="고도 B" panose="02000503000000020004" pitchFamily="50" charset="-127"/>
              <a:cs typeface="나눔스퀘어O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719613073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3132DD-D0F9-0FB4-F02F-7BEAF5576A05}"/>
              </a:ext>
            </a:extLst>
          </p:cNvPr>
          <p:cNvSpPr txBox="1"/>
          <p:nvPr/>
        </p:nvSpPr>
        <p:spPr>
          <a:xfrm>
            <a:off x="4323867" y="1638595"/>
            <a:ext cx="1584088" cy="362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7">
                <a:latin typeface="나눔스퀘어" panose="020B0600000101010101" pitchFamily="50" charset="-127"/>
                <a:ea typeface="나눔스퀘어" panose="020B0600000101010101" pitchFamily="50" charset="-127"/>
              </a:rPr>
              <a:t>딕셔너리 → 시리즈 변환</a:t>
            </a:r>
            <a:endParaRPr lang="en-US" altLang="ko-KR" sz="877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877">
                <a:latin typeface="나눔스퀘어" panose="020B0600000101010101" pitchFamily="50" charset="-127"/>
                <a:ea typeface="나눔스퀘어" panose="020B0600000101010101" pitchFamily="50" charset="-127"/>
              </a:rPr>
              <a:t>Pandas.Series(  </a:t>
            </a:r>
            <a:r>
              <a:rPr lang="ko-KR" altLang="en-US" sz="877">
                <a:latin typeface="나눔스퀘어" panose="020B0600000101010101" pitchFamily="50" charset="-127"/>
                <a:ea typeface="나눔스퀘어" panose="020B0600000101010101" pitchFamily="50" charset="-127"/>
              </a:rPr>
              <a:t>딕셔너리  </a:t>
            </a:r>
            <a:r>
              <a:rPr lang="en-US" altLang="ko-KR" sz="877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endParaRPr lang="ko-KR" altLang="en-US" sz="877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51F75B-C5B3-E582-A013-56C4E3D25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873" y="2028110"/>
            <a:ext cx="3504079" cy="15655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B91815D-B5A2-31A6-9CD4-622623596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638" y="3662997"/>
            <a:ext cx="2813777" cy="121883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F33F03B-A3F7-9BB6-77D3-2B5D94970B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0375" y="3687468"/>
            <a:ext cx="856671" cy="1803883"/>
          </a:xfrm>
          <a:prstGeom prst="rect">
            <a:avLst/>
          </a:prstGeom>
        </p:spPr>
      </p:pic>
      <p:sp>
        <p:nvSpPr>
          <p:cNvPr id="9" name="object 6">
            <a:extLst>
              <a:ext uri="{FF2B5EF4-FFF2-40B4-BE49-F238E27FC236}">
                <a16:creationId xmlns:a16="http://schemas.microsoft.com/office/drawing/2014/main" id="{86703FB0-275A-DD9C-A8F1-234825473B24}"/>
              </a:ext>
            </a:extLst>
          </p:cNvPr>
          <p:cNvSpPr txBox="1"/>
          <p:nvPr/>
        </p:nvSpPr>
        <p:spPr>
          <a:xfrm>
            <a:off x="4171389" y="876413"/>
            <a:ext cx="1924611" cy="167922"/>
          </a:xfrm>
          <a:prstGeom prst="rect">
            <a:avLst/>
          </a:prstGeom>
        </p:spPr>
        <p:txBody>
          <a:bodyPr vert="horz" wrap="square" lIns="0" tIns="10215" rIns="0" bIns="0" rtlCol="0">
            <a:spAutoFit/>
          </a:bodyPr>
          <a:lstStyle/>
          <a:p>
            <a:pPr marL="25073">
              <a:spcBef>
                <a:spcPts val="80"/>
              </a:spcBef>
            </a:pPr>
            <a:r>
              <a:rPr lang="en-US" sz="1024" b="1" spc="-4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/>
              </a:rPr>
              <a:t>2. </a:t>
            </a:r>
            <a:r>
              <a:rPr lang="ko-KR" altLang="en-US" sz="1024" b="1" spc="-4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/>
              </a:rPr>
              <a:t>파이썬 기초문법</a:t>
            </a:r>
            <a:endParaRPr sz="768" b="1">
              <a:latin typeface="나눔스퀘어" panose="020B0600000101010101" pitchFamily="50" charset="-127"/>
              <a:ea typeface="나눔스퀘어" panose="020B0600000101010101" pitchFamily="50" charset="-127"/>
              <a:cs typeface="나눔스퀘어 Bold"/>
            </a:endParaRP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C8D40CAF-0AE2-E923-9539-BAAFCC4B28AD}"/>
              </a:ext>
            </a:extLst>
          </p:cNvPr>
          <p:cNvSpPr/>
          <p:nvPr/>
        </p:nvSpPr>
        <p:spPr>
          <a:xfrm>
            <a:off x="4195880" y="1082316"/>
            <a:ext cx="3801849" cy="0"/>
          </a:xfrm>
          <a:custGeom>
            <a:avLst/>
            <a:gdLst/>
            <a:ahLst/>
            <a:cxnLst/>
            <a:rect l="l" t="t" r="r" b="b"/>
            <a:pathLst>
              <a:path w="5199380">
                <a:moveTo>
                  <a:pt x="0" y="0"/>
                </a:moveTo>
                <a:lnTo>
                  <a:pt x="5198851" y="0"/>
                </a:lnTo>
              </a:path>
            </a:pathLst>
          </a:custGeom>
          <a:ln w="9387">
            <a:solidFill>
              <a:srgbClr val="777777"/>
            </a:solidFill>
          </a:ln>
        </p:spPr>
        <p:txBody>
          <a:bodyPr wrap="square" lIns="0" tIns="0" rIns="0" bIns="0" rtlCol="0"/>
          <a:lstStyle/>
          <a:p>
            <a:endParaRPr sz="1316"/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19E42929-B08D-D399-2266-54D4BAFD5D77}"/>
              </a:ext>
            </a:extLst>
          </p:cNvPr>
          <p:cNvSpPr txBox="1"/>
          <p:nvPr/>
        </p:nvSpPr>
        <p:spPr>
          <a:xfrm>
            <a:off x="4195080" y="1427969"/>
            <a:ext cx="3801849" cy="241023"/>
          </a:xfrm>
          <a:prstGeom prst="rect">
            <a:avLst/>
          </a:prstGeom>
        </p:spPr>
        <p:txBody>
          <a:bodyPr vert="horz" wrap="square" lIns="0" tIns="10215" rIns="0" bIns="0" rtlCol="0">
            <a:noAutofit/>
          </a:bodyPr>
          <a:lstStyle/>
          <a:p>
            <a:pPr marL="215436" indent="-125361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buFont typeface="Arial" panose="020B0604020202020204" pitchFamily="34" charset="0"/>
              <a:buChar char="•"/>
              <a:tabLst>
                <a:tab pos="201042" algn="l"/>
              </a:tabLst>
            </a:pPr>
            <a:r>
              <a:rPr lang="ko-KR" altLang="en-US" sz="877" spc="-37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시리즈 만들기</a:t>
            </a:r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C6A902F3-04F5-ED26-E511-ADF1818AA767}"/>
              </a:ext>
            </a:extLst>
          </p:cNvPr>
          <p:cNvSpPr txBox="1"/>
          <p:nvPr/>
        </p:nvSpPr>
        <p:spPr>
          <a:xfrm>
            <a:off x="4195512" y="1255638"/>
            <a:ext cx="3801849" cy="145288"/>
          </a:xfrm>
          <a:prstGeom prst="rect">
            <a:avLst/>
          </a:prstGeom>
        </p:spPr>
        <p:txBody>
          <a:bodyPr vert="horz" wrap="square" lIns="0" tIns="10215" rIns="0" bIns="0" rtlCol="0">
            <a:spAutoFit/>
          </a:bodyPr>
          <a:lstStyle/>
          <a:p>
            <a:pPr marL="210581" indent="-167148">
              <a:spcBef>
                <a:spcPts val="680"/>
              </a:spcBef>
              <a:buClr>
                <a:srgbClr val="939393"/>
              </a:buClr>
              <a:buFont typeface="+mj-lt"/>
              <a:buAutoNum type="arabicParenR"/>
              <a:tabLst>
                <a:tab pos="201042" algn="l"/>
              </a:tabLst>
            </a:pPr>
            <a:r>
              <a:rPr lang="en-US" altLang="ko-KR" sz="877" b="1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Series</a:t>
            </a:r>
          </a:p>
        </p:txBody>
      </p: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D18B0358-8D09-9D3D-5F05-E484928AE4A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pPr/>
              <a:t>23</a:t>
            </a:fld>
            <a:endParaRPr lang="en-US" altLang="ko-KR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214E18D-335A-ACCE-D4C6-CF9514A53CA3}"/>
              </a:ext>
            </a:extLst>
          </p:cNvPr>
          <p:cNvSpPr txBox="1"/>
          <p:nvPr/>
        </p:nvSpPr>
        <p:spPr>
          <a:xfrm>
            <a:off x="4325008" y="508522"/>
            <a:ext cx="1065597" cy="134535"/>
          </a:xfrm>
          <a:prstGeom prst="rect">
            <a:avLst/>
          </a:prstGeom>
        </p:spPr>
        <p:txBody>
          <a:bodyPr vert="horz" wrap="square" lIns="0" tIns="10679" rIns="0" bIns="0" rtlCol="0">
            <a:spAutoFit/>
          </a:bodyPr>
          <a:lstStyle/>
          <a:p>
            <a:pPr marL="9286">
              <a:spcBef>
                <a:spcPts val="83"/>
              </a:spcBef>
            </a:pPr>
            <a:r>
              <a:rPr lang="en-US" altLang="ko-KR" sz="804" spc="15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나눔스퀘어OTF Light"/>
              </a:rPr>
              <a:t>Ⅰ</a:t>
            </a:r>
            <a:r>
              <a:rPr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.</a:t>
            </a:r>
            <a:r>
              <a:rPr sz="804" spc="154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 </a:t>
            </a:r>
            <a:r>
              <a:rPr lang="en-US"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Python</a:t>
            </a:r>
            <a:r>
              <a:rPr lang="ko-KR" altLang="en-US"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 분석 기초</a:t>
            </a:r>
            <a:endParaRPr sz="804" dirty="0">
              <a:latin typeface="고도 B" panose="02000503000000020004" pitchFamily="50" charset="-127"/>
              <a:ea typeface="고도 B" panose="02000503000000020004" pitchFamily="50" charset="-127"/>
              <a:cs typeface="나눔스퀘어OTF Light"/>
            </a:endParaRPr>
          </a:p>
        </p:txBody>
      </p:sp>
    </p:spTree>
    <p:extLst>
      <p:ext uri="{BB962C8B-B14F-4D97-AF65-F5344CB8AC3E}">
        <p14:creationId xmlns:p14="http://schemas.microsoft.com/office/powerpoint/2010/main" val="2213846059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D60098B-AFBB-6ED8-2A2C-BC08F34B5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929" y="1681617"/>
            <a:ext cx="3587395" cy="21706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7F6EB72-7B10-2298-B700-3FC7776D8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610" y="3987052"/>
            <a:ext cx="3119413" cy="2357112"/>
          </a:xfrm>
          <a:prstGeom prst="rect">
            <a:avLst/>
          </a:prstGeom>
        </p:spPr>
      </p:pic>
      <p:sp>
        <p:nvSpPr>
          <p:cNvPr id="8" name="object 6">
            <a:extLst>
              <a:ext uri="{FF2B5EF4-FFF2-40B4-BE49-F238E27FC236}">
                <a16:creationId xmlns:a16="http://schemas.microsoft.com/office/drawing/2014/main" id="{E2AEFA8F-49DE-6AD2-C1E5-B8117D8EBF2F}"/>
              </a:ext>
            </a:extLst>
          </p:cNvPr>
          <p:cNvSpPr txBox="1"/>
          <p:nvPr/>
        </p:nvSpPr>
        <p:spPr>
          <a:xfrm>
            <a:off x="4171389" y="876413"/>
            <a:ext cx="1924611" cy="167922"/>
          </a:xfrm>
          <a:prstGeom prst="rect">
            <a:avLst/>
          </a:prstGeom>
        </p:spPr>
        <p:txBody>
          <a:bodyPr vert="horz" wrap="square" lIns="0" tIns="10215" rIns="0" bIns="0" rtlCol="0">
            <a:spAutoFit/>
          </a:bodyPr>
          <a:lstStyle/>
          <a:p>
            <a:pPr marL="25073">
              <a:spcBef>
                <a:spcPts val="80"/>
              </a:spcBef>
            </a:pPr>
            <a:r>
              <a:rPr lang="en-US" sz="1024" b="1" spc="-4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/>
              </a:rPr>
              <a:t>2. </a:t>
            </a:r>
            <a:r>
              <a:rPr lang="ko-KR" altLang="en-US" sz="1024" b="1" spc="-4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/>
              </a:rPr>
              <a:t>파이썬 기초문법</a:t>
            </a:r>
            <a:endParaRPr sz="768" b="1">
              <a:latin typeface="나눔스퀘어" panose="020B0600000101010101" pitchFamily="50" charset="-127"/>
              <a:ea typeface="나눔스퀘어" panose="020B0600000101010101" pitchFamily="50" charset="-127"/>
              <a:cs typeface="나눔스퀘어 Bold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F7540238-8AF6-7D2E-7052-BCC2A6C96AA8}"/>
              </a:ext>
            </a:extLst>
          </p:cNvPr>
          <p:cNvSpPr/>
          <p:nvPr/>
        </p:nvSpPr>
        <p:spPr>
          <a:xfrm>
            <a:off x="4195880" y="1082316"/>
            <a:ext cx="3801849" cy="0"/>
          </a:xfrm>
          <a:custGeom>
            <a:avLst/>
            <a:gdLst/>
            <a:ahLst/>
            <a:cxnLst/>
            <a:rect l="l" t="t" r="r" b="b"/>
            <a:pathLst>
              <a:path w="5199380">
                <a:moveTo>
                  <a:pt x="0" y="0"/>
                </a:moveTo>
                <a:lnTo>
                  <a:pt x="5198851" y="0"/>
                </a:lnTo>
              </a:path>
            </a:pathLst>
          </a:custGeom>
          <a:ln w="9387">
            <a:solidFill>
              <a:srgbClr val="777777"/>
            </a:solidFill>
          </a:ln>
        </p:spPr>
        <p:txBody>
          <a:bodyPr wrap="square" lIns="0" tIns="0" rIns="0" bIns="0" rtlCol="0"/>
          <a:lstStyle/>
          <a:p>
            <a:endParaRPr sz="1316"/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04593ADD-58A3-22F8-0A7F-7C3957F544DC}"/>
              </a:ext>
            </a:extLst>
          </p:cNvPr>
          <p:cNvSpPr txBox="1"/>
          <p:nvPr/>
        </p:nvSpPr>
        <p:spPr>
          <a:xfrm>
            <a:off x="4195080" y="1427969"/>
            <a:ext cx="3801849" cy="241023"/>
          </a:xfrm>
          <a:prstGeom prst="rect">
            <a:avLst/>
          </a:prstGeom>
        </p:spPr>
        <p:txBody>
          <a:bodyPr vert="horz" wrap="square" lIns="0" tIns="10215" rIns="0" bIns="0" rtlCol="0">
            <a:noAutofit/>
          </a:bodyPr>
          <a:lstStyle/>
          <a:p>
            <a:pPr marL="215436" indent="-125361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buFont typeface="Arial" panose="020B0604020202020204" pitchFamily="34" charset="0"/>
              <a:buChar char="•"/>
              <a:tabLst>
                <a:tab pos="201042" algn="l"/>
              </a:tabLst>
            </a:pPr>
            <a:r>
              <a:rPr lang="ko-KR" altLang="en-US" sz="877" spc="-37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행</a:t>
            </a:r>
            <a:r>
              <a:rPr lang="en-US" altLang="ko-KR" sz="877" spc="-37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(rows), </a:t>
            </a:r>
            <a:r>
              <a:rPr lang="ko-KR" altLang="en-US" sz="877" spc="-37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열</a:t>
            </a:r>
            <a:r>
              <a:rPr lang="en-US" altLang="ko-KR" sz="877" spc="-37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(column)</a:t>
            </a:r>
            <a:r>
              <a:rPr lang="ko-KR" altLang="en-US" sz="877" spc="-37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으로 구성</a:t>
            </a:r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1CBE5F2F-5700-79DF-9E2F-611EA4BB311C}"/>
              </a:ext>
            </a:extLst>
          </p:cNvPr>
          <p:cNvSpPr txBox="1"/>
          <p:nvPr/>
        </p:nvSpPr>
        <p:spPr>
          <a:xfrm>
            <a:off x="4195512" y="1255638"/>
            <a:ext cx="3801849" cy="145288"/>
          </a:xfrm>
          <a:prstGeom prst="rect">
            <a:avLst/>
          </a:prstGeom>
        </p:spPr>
        <p:txBody>
          <a:bodyPr vert="horz" wrap="square" lIns="0" tIns="10215" rIns="0" bIns="0" rtlCol="0">
            <a:spAutoFit/>
          </a:bodyPr>
          <a:lstStyle/>
          <a:p>
            <a:pPr marL="210581" indent="-167148">
              <a:spcBef>
                <a:spcPts val="680"/>
              </a:spcBef>
              <a:buClr>
                <a:srgbClr val="939393"/>
              </a:buClr>
              <a:buFont typeface="+mj-lt"/>
              <a:buAutoNum type="arabicParenR" startAt="2"/>
              <a:tabLst>
                <a:tab pos="201042" algn="l"/>
              </a:tabLst>
            </a:pPr>
            <a:r>
              <a:rPr lang="en-US" altLang="ko-KR" sz="877" b="1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DataFrame</a:t>
            </a:r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EAF6AC5D-3444-4293-DE81-9C252FD8219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pPr/>
              <a:t>24</a:t>
            </a:fld>
            <a:endParaRPr lang="en-US" altLang="ko-KR"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B5545D6-75BD-6734-C2F5-16E80D10722D}"/>
              </a:ext>
            </a:extLst>
          </p:cNvPr>
          <p:cNvSpPr txBox="1"/>
          <p:nvPr/>
        </p:nvSpPr>
        <p:spPr>
          <a:xfrm>
            <a:off x="4325008" y="508522"/>
            <a:ext cx="1065597" cy="134535"/>
          </a:xfrm>
          <a:prstGeom prst="rect">
            <a:avLst/>
          </a:prstGeom>
        </p:spPr>
        <p:txBody>
          <a:bodyPr vert="horz" wrap="square" lIns="0" tIns="10679" rIns="0" bIns="0" rtlCol="0">
            <a:spAutoFit/>
          </a:bodyPr>
          <a:lstStyle/>
          <a:p>
            <a:pPr marL="9286">
              <a:spcBef>
                <a:spcPts val="83"/>
              </a:spcBef>
            </a:pPr>
            <a:r>
              <a:rPr lang="en-US" altLang="ko-KR" sz="804" spc="15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나눔스퀘어OTF Light"/>
              </a:rPr>
              <a:t>Ⅰ</a:t>
            </a:r>
            <a:r>
              <a:rPr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.</a:t>
            </a:r>
            <a:r>
              <a:rPr sz="804" spc="154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 </a:t>
            </a:r>
            <a:r>
              <a:rPr lang="en-US"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Python</a:t>
            </a:r>
            <a:r>
              <a:rPr lang="ko-KR" altLang="en-US"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 분석 기초</a:t>
            </a:r>
            <a:endParaRPr sz="804" dirty="0">
              <a:latin typeface="고도 B" panose="02000503000000020004" pitchFamily="50" charset="-127"/>
              <a:ea typeface="고도 B" panose="02000503000000020004" pitchFamily="50" charset="-127"/>
              <a:cs typeface="나눔스퀘어OTF Light"/>
            </a:endParaRPr>
          </a:p>
        </p:txBody>
      </p:sp>
    </p:spTree>
    <p:extLst>
      <p:ext uri="{BB962C8B-B14F-4D97-AF65-F5344CB8AC3E}">
        <p14:creationId xmlns:p14="http://schemas.microsoft.com/office/powerpoint/2010/main" val="951088142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F55CDB8-A96B-91FD-CFB7-06C0BAF46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758" y="1983126"/>
            <a:ext cx="3900284" cy="11762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F238021-9134-C50B-9691-62698D5E4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2758" y="3181772"/>
            <a:ext cx="2806812" cy="8845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B51C429-E774-9F39-DF6E-2EF2DBE64E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393" y="4468779"/>
            <a:ext cx="4053511" cy="119098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83B97A1-8666-EF2E-EE45-D5EF1BF2A2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1152" y="5093505"/>
            <a:ext cx="893977" cy="1330407"/>
          </a:xfrm>
          <a:prstGeom prst="rect">
            <a:avLst/>
          </a:prstGeom>
        </p:spPr>
      </p:pic>
      <p:sp>
        <p:nvSpPr>
          <p:cNvPr id="12" name="object 6">
            <a:extLst>
              <a:ext uri="{FF2B5EF4-FFF2-40B4-BE49-F238E27FC236}">
                <a16:creationId xmlns:a16="http://schemas.microsoft.com/office/drawing/2014/main" id="{361F5CAE-D655-A38F-9430-79CB600F759F}"/>
              </a:ext>
            </a:extLst>
          </p:cNvPr>
          <p:cNvSpPr txBox="1"/>
          <p:nvPr/>
        </p:nvSpPr>
        <p:spPr>
          <a:xfrm>
            <a:off x="4171389" y="876413"/>
            <a:ext cx="1924611" cy="167922"/>
          </a:xfrm>
          <a:prstGeom prst="rect">
            <a:avLst/>
          </a:prstGeom>
        </p:spPr>
        <p:txBody>
          <a:bodyPr vert="horz" wrap="square" lIns="0" tIns="10215" rIns="0" bIns="0" rtlCol="0">
            <a:spAutoFit/>
          </a:bodyPr>
          <a:lstStyle/>
          <a:p>
            <a:pPr marL="25073">
              <a:spcBef>
                <a:spcPts val="80"/>
              </a:spcBef>
            </a:pPr>
            <a:r>
              <a:rPr lang="en-US" sz="1024" b="1" spc="-4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/>
              </a:rPr>
              <a:t>2. </a:t>
            </a:r>
            <a:r>
              <a:rPr lang="ko-KR" altLang="en-US" sz="1024" b="1" spc="-4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/>
              </a:rPr>
              <a:t>파이썬 기초문법</a:t>
            </a:r>
            <a:endParaRPr sz="768" b="1">
              <a:latin typeface="나눔스퀘어" panose="020B0600000101010101" pitchFamily="50" charset="-127"/>
              <a:ea typeface="나눔스퀘어" panose="020B0600000101010101" pitchFamily="50" charset="-127"/>
              <a:cs typeface="나눔스퀘어 Bold"/>
            </a:endParaRPr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3647F46F-E21E-5EED-BB78-8D63A30C2D97}"/>
              </a:ext>
            </a:extLst>
          </p:cNvPr>
          <p:cNvSpPr/>
          <p:nvPr/>
        </p:nvSpPr>
        <p:spPr>
          <a:xfrm>
            <a:off x="4195880" y="1082316"/>
            <a:ext cx="3801849" cy="0"/>
          </a:xfrm>
          <a:custGeom>
            <a:avLst/>
            <a:gdLst/>
            <a:ahLst/>
            <a:cxnLst/>
            <a:rect l="l" t="t" r="r" b="b"/>
            <a:pathLst>
              <a:path w="5199380">
                <a:moveTo>
                  <a:pt x="0" y="0"/>
                </a:moveTo>
                <a:lnTo>
                  <a:pt x="5198851" y="0"/>
                </a:lnTo>
              </a:path>
            </a:pathLst>
          </a:custGeom>
          <a:ln w="9387">
            <a:solidFill>
              <a:srgbClr val="777777"/>
            </a:solidFill>
          </a:ln>
        </p:spPr>
        <p:txBody>
          <a:bodyPr wrap="square" lIns="0" tIns="0" rIns="0" bIns="0" rtlCol="0"/>
          <a:lstStyle/>
          <a:p>
            <a:endParaRPr sz="1316"/>
          </a:p>
        </p:txBody>
      </p:sp>
      <p:sp>
        <p:nvSpPr>
          <p:cNvPr id="15" name="object 9">
            <a:extLst>
              <a:ext uri="{FF2B5EF4-FFF2-40B4-BE49-F238E27FC236}">
                <a16:creationId xmlns:a16="http://schemas.microsoft.com/office/drawing/2014/main" id="{8BA98AA5-5E8D-FFAC-FB7D-59D0485BE470}"/>
              </a:ext>
            </a:extLst>
          </p:cNvPr>
          <p:cNvSpPr txBox="1"/>
          <p:nvPr/>
        </p:nvSpPr>
        <p:spPr>
          <a:xfrm>
            <a:off x="4195080" y="1427969"/>
            <a:ext cx="3801849" cy="241023"/>
          </a:xfrm>
          <a:prstGeom prst="rect">
            <a:avLst/>
          </a:prstGeom>
        </p:spPr>
        <p:txBody>
          <a:bodyPr vert="horz" wrap="square" lIns="0" tIns="10215" rIns="0" bIns="0" rtlCol="0">
            <a:noAutofit/>
          </a:bodyPr>
          <a:lstStyle/>
          <a:p>
            <a:pPr marL="215436" indent="-125361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buFont typeface="Arial" panose="020B0604020202020204" pitchFamily="34" charset="0"/>
              <a:buChar char="•"/>
              <a:tabLst>
                <a:tab pos="201042" algn="l"/>
              </a:tabLst>
            </a:pPr>
            <a:r>
              <a:rPr lang="ko-KR" altLang="en-US" sz="877" spc="-37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데이터프레임만들기</a:t>
            </a:r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19273750-59AD-C0A1-28DB-351FFAD9654C}"/>
              </a:ext>
            </a:extLst>
          </p:cNvPr>
          <p:cNvSpPr txBox="1"/>
          <p:nvPr/>
        </p:nvSpPr>
        <p:spPr>
          <a:xfrm>
            <a:off x="4195512" y="1255638"/>
            <a:ext cx="3801849" cy="145288"/>
          </a:xfrm>
          <a:prstGeom prst="rect">
            <a:avLst/>
          </a:prstGeom>
        </p:spPr>
        <p:txBody>
          <a:bodyPr vert="horz" wrap="square" lIns="0" tIns="10215" rIns="0" bIns="0" rtlCol="0">
            <a:spAutoFit/>
          </a:bodyPr>
          <a:lstStyle/>
          <a:p>
            <a:pPr marL="210581" indent="-167148">
              <a:spcBef>
                <a:spcPts val="680"/>
              </a:spcBef>
              <a:buClr>
                <a:srgbClr val="939393"/>
              </a:buClr>
              <a:buFont typeface="+mj-lt"/>
              <a:buAutoNum type="arabicParenR" startAt="2"/>
              <a:tabLst>
                <a:tab pos="201042" algn="l"/>
              </a:tabLst>
            </a:pPr>
            <a:r>
              <a:rPr lang="en-US" altLang="ko-KR" sz="877" b="1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DataFrame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ABC09C-0A89-873B-9976-DE224BD9CB90}"/>
              </a:ext>
            </a:extLst>
          </p:cNvPr>
          <p:cNvSpPr txBox="1"/>
          <p:nvPr/>
        </p:nvSpPr>
        <p:spPr>
          <a:xfrm>
            <a:off x="4323871" y="1638595"/>
            <a:ext cx="2138727" cy="362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7">
                <a:latin typeface="나눔스퀘어" panose="020B0600000101010101" pitchFamily="50" charset="-127"/>
                <a:ea typeface="나눔스퀘어" panose="020B0600000101010101" pitchFamily="50" charset="-127"/>
              </a:rPr>
              <a:t>딕셔너리 → 데이터프레임 변환</a:t>
            </a:r>
          </a:p>
          <a:p>
            <a:r>
              <a:rPr lang="en-US" altLang="ko-KR" sz="877">
                <a:latin typeface="나눔스퀘어" panose="020B0600000101010101" pitchFamily="50" charset="-127"/>
                <a:ea typeface="나눔스퀘어" panose="020B0600000101010101" pitchFamily="50" charset="-127"/>
              </a:rPr>
              <a:t>Pandas. DataFrame(  </a:t>
            </a:r>
            <a:r>
              <a:rPr lang="ko-KR" altLang="en-US" sz="877">
                <a:latin typeface="나눔스퀘어" panose="020B0600000101010101" pitchFamily="50" charset="-127"/>
                <a:ea typeface="나눔스퀘어" panose="020B0600000101010101" pitchFamily="50" charset="-127"/>
              </a:rPr>
              <a:t>딕셔너리 객체  </a:t>
            </a:r>
            <a:r>
              <a:rPr lang="en-US" altLang="ko-KR" sz="877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158232-63CC-150A-810D-F77BF6697FF8}"/>
              </a:ext>
            </a:extLst>
          </p:cNvPr>
          <p:cNvSpPr txBox="1"/>
          <p:nvPr/>
        </p:nvSpPr>
        <p:spPr>
          <a:xfrm>
            <a:off x="4320298" y="4097621"/>
            <a:ext cx="1681871" cy="362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7"/>
              <a:t>리스트 → 데이터프레임 변환</a:t>
            </a:r>
            <a:endParaRPr lang="en-US" altLang="ko-KR" sz="877"/>
          </a:p>
          <a:p>
            <a:r>
              <a:rPr lang="en-US" altLang="ko-KR" sz="877"/>
              <a:t>Pandas. DataFrame( </a:t>
            </a:r>
            <a:r>
              <a:rPr lang="ko-KR" altLang="en-US" sz="877"/>
              <a:t>리스트 </a:t>
            </a:r>
            <a:r>
              <a:rPr lang="en-US" altLang="ko-KR" sz="877"/>
              <a:t>) </a:t>
            </a:r>
            <a:endParaRPr lang="ko-KR" altLang="en-US" sz="877"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347CFB1D-8AF3-0D61-E4CF-6A379FF4F89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pPr/>
              <a:t>25</a:t>
            </a:fld>
            <a:endParaRPr lang="en-US" altLang="ko-KR"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27878C38-8318-FE10-3BD6-2664A011B56E}"/>
              </a:ext>
            </a:extLst>
          </p:cNvPr>
          <p:cNvSpPr txBox="1"/>
          <p:nvPr/>
        </p:nvSpPr>
        <p:spPr>
          <a:xfrm>
            <a:off x="4325008" y="508522"/>
            <a:ext cx="1065597" cy="134535"/>
          </a:xfrm>
          <a:prstGeom prst="rect">
            <a:avLst/>
          </a:prstGeom>
        </p:spPr>
        <p:txBody>
          <a:bodyPr vert="horz" wrap="square" lIns="0" tIns="10679" rIns="0" bIns="0" rtlCol="0">
            <a:spAutoFit/>
          </a:bodyPr>
          <a:lstStyle/>
          <a:p>
            <a:pPr marL="9286">
              <a:spcBef>
                <a:spcPts val="83"/>
              </a:spcBef>
            </a:pPr>
            <a:r>
              <a:rPr lang="en-US" altLang="ko-KR" sz="804" spc="15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나눔스퀘어OTF Light"/>
              </a:rPr>
              <a:t>Ⅰ</a:t>
            </a:r>
            <a:r>
              <a:rPr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.</a:t>
            </a:r>
            <a:r>
              <a:rPr sz="804" spc="154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 </a:t>
            </a:r>
            <a:r>
              <a:rPr lang="en-US"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Python</a:t>
            </a:r>
            <a:r>
              <a:rPr lang="ko-KR" altLang="en-US"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 분석 기초</a:t>
            </a:r>
            <a:endParaRPr sz="804" dirty="0">
              <a:latin typeface="고도 B" panose="02000503000000020004" pitchFamily="50" charset="-127"/>
              <a:ea typeface="고도 B" panose="02000503000000020004" pitchFamily="50" charset="-127"/>
              <a:cs typeface="나눔스퀘어OTF Light"/>
            </a:endParaRPr>
          </a:p>
        </p:txBody>
      </p:sp>
    </p:spTree>
    <p:extLst>
      <p:ext uri="{BB962C8B-B14F-4D97-AF65-F5344CB8AC3E}">
        <p14:creationId xmlns:p14="http://schemas.microsoft.com/office/powerpoint/2010/main" val="22230662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D50F98A-5792-2E6F-9F03-C047E509C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836" y="1441116"/>
            <a:ext cx="3231401" cy="197603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E1F1FD6-66AD-D6A5-8045-6401CED66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445" y="3509460"/>
            <a:ext cx="2792751" cy="113375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09888F6-9F2B-AA82-26ED-370955F77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8697" y="4735525"/>
            <a:ext cx="1281523" cy="2234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5E3BAD6-E628-6C12-1C8C-43859797AE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8699" y="5075152"/>
            <a:ext cx="1110899" cy="1096955"/>
          </a:xfrm>
          <a:prstGeom prst="rect">
            <a:avLst/>
          </a:prstGeom>
        </p:spPr>
      </p:pic>
      <p:sp>
        <p:nvSpPr>
          <p:cNvPr id="11" name="object 6">
            <a:extLst>
              <a:ext uri="{FF2B5EF4-FFF2-40B4-BE49-F238E27FC236}">
                <a16:creationId xmlns:a16="http://schemas.microsoft.com/office/drawing/2014/main" id="{F0334FD0-47EC-9B64-9F96-FE7916A7A508}"/>
              </a:ext>
            </a:extLst>
          </p:cNvPr>
          <p:cNvSpPr txBox="1"/>
          <p:nvPr/>
        </p:nvSpPr>
        <p:spPr>
          <a:xfrm>
            <a:off x="4171389" y="876413"/>
            <a:ext cx="1924611" cy="167922"/>
          </a:xfrm>
          <a:prstGeom prst="rect">
            <a:avLst/>
          </a:prstGeom>
        </p:spPr>
        <p:txBody>
          <a:bodyPr vert="horz" wrap="square" lIns="0" tIns="10215" rIns="0" bIns="0" rtlCol="0">
            <a:spAutoFit/>
          </a:bodyPr>
          <a:lstStyle/>
          <a:p>
            <a:pPr marL="25073">
              <a:spcBef>
                <a:spcPts val="80"/>
              </a:spcBef>
            </a:pPr>
            <a:r>
              <a:rPr lang="en-US" sz="1024" b="1" spc="-4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/>
              </a:rPr>
              <a:t>2. </a:t>
            </a:r>
            <a:r>
              <a:rPr lang="ko-KR" altLang="en-US" sz="1024" b="1" spc="-4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/>
              </a:rPr>
              <a:t>파이썬 기초문법</a:t>
            </a:r>
            <a:endParaRPr sz="768" b="1">
              <a:latin typeface="나눔스퀘어" panose="020B0600000101010101" pitchFamily="50" charset="-127"/>
              <a:ea typeface="나눔스퀘어" panose="020B0600000101010101" pitchFamily="50" charset="-127"/>
              <a:cs typeface="나눔스퀘어 Bold"/>
            </a:endParaRPr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C63E27E9-C369-7CDE-0C0B-1312E2AA4630}"/>
              </a:ext>
            </a:extLst>
          </p:cNvPr>
          <p:cNvSpPr/>
          <p:nvPr/>
        </p:nvSpPr>
        <p:spPr>
          <a:xfrm>
            <a:off x="4195880" y="1082316"/>
            <a:ext cx="3801849" cy="0"/>
          </a:xfrm>
          <a:custGeom>
            <a:avLst/>
            <a:gdLst/>
            <a:ahLst/>
            <a:cxnLst/>
            <a:rect l="l" t="t" r="r" b="b"/>
            <a:pathLst>
              <a:path w="5199380">
                <a:moveTo>
                  <a:pt x="0" y="0"/>
                </a:moveTo>
                <a:lnTo>
                  <a:pt x="5198851" y="0"/>
                </a:lnTo>
              </a:path>
            </a:pathLst>
          </a:custGeom>
          <a:ln w="9387">
            <a:solidFill>
              <a:srgbClr val="777777"/>
            </a:solidFill>
          </a:ln>
        </p:spPr>
        <p:txBody>
          <a:bodyPr wrap="square" lIns="0" tIns="0" rIns="0" bIns="0" rtlCol="0"/>
          <a:lstStyle/>
          <a:p>
            <a:endParaRPr sz="1316"/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8926F3FF-1344-D2F4-EB31-FF3E2231C773}"/>
              </a:ext>
            </a:extLst>
          </p:cNvPr>
          <p:cNvSpPr txBox="1"/>
          <p:nvPr/>
        </p:nvSpPr>
        <p:spPr>
          <a:xfrm>
            <a:off x="4195080" y="1255641"/>
            <a:ext cx="3801849" cy="241023"/>
          </a:xfrm>
          <a:prstGeom prst="rect">
            <a:avLst/>
          </a:prstGeom>
        </p:spPr>
        <p:txBody>
          <a:bodyPr vert="horz" wrap="square" lIns="0" tIns="10215" rIns="0" bIns="0" rtlCol="0">
            <a:noAutofit/>
          </a:bodyPr>
          <a:lstStyle/>
          <a:p>
            <a:pPr marL="215436" indent="-125361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buFont typeface="Arial" panose="020B0604020202020204" pitchFamily="34" charset="0"/>
              <a:buChar char="•"/>
              <a:tabLst>
                <a:tab pos="201042" algn="l"/>
              </a:tabLst>
            </a:pPr>
            <a:r>
              <a:rPr lang="ko-KR" altLang="en-US" sz="877" b="1" spc="-37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컬럼 인덱싱</a:t>
            </a:r>
          </a:p>
        </p:txBody>
      </p: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5160E5C6-F331-1B3A-5E8E-8C7E2E49C12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pPr/>
              <a:t>26</a:t>
            </a:fld>
            <a:endParaRPr lang="en-US" altLang="ko-KR"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A8C0B66-ADCC-FF50-44FE-0EADEF36CFA2}"/>
              </a:ext>
            </a:extLst>
          </p:cNvPr>
          <p:cNvSpPr txBox="1"/>
          <p:nvPr/>
        </p:nvSpPr>
        <p:spPr>
          <a:xfrm>
            <a:off x="4325008" y="508522"/>
            <a:ext cx="1065597" cy="134535"/>
          </a:xfrm>
          <a:prstGeom prst="rect">
            <a:avLst/>
          </a:prstGeom>
        </p:spPr>
        <p:txBody>
          <a:bodyPr vert="horz" wrap="square" lIns="0" tIns="10679" rIns="0" bIns="0" rtlCol="0">
            <a:spAutoFit/>
          </a:bodyPr>
          <a:lstStyle/>
          <a:p>
            <a:pPr marL="9286">
              <a:spcBef>
                <a:spcPts val="83"/>
              </a:spcBef>
            </a:pPr>
            <a:r>
              <a:rPr lang="en-US" altLang="ko-KR" sz="804" spc="15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나눔스퀘어OTF Light"/>
              </a:rPr>
              <a:t>Ⅰ</a:t>
            </a:r>
            <a:r>
              <a:rPr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.</a:t>
            </a:r>
            <a:r>
              <a:rPr sz="804" spc="154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 </a:t>
            </a:r>
            <a:r>
              <a:rPr lang="en-US"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Python</a:t>
            </a:r>
            <a:r>
              <a:rPr lang="ko-KR" altLang="en-US"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 분석 기초</a:t>
            </a:r>
            <a:endParaRPr sz="804" dirty="0">
              <a:latin typeface="고도 B" panose="02000503000000020004" pitchFamily="50" charset="-127"/>
              <a:ea typeface="고도 B" panose="02000503000000020004" pitchFamily="50" charset="-127"/>
              <a:cs typeface="나눔스퀘어OTF Light"/>
            </a:endParaRPr>
          </a:p>
        </p:txBody>
      </p:sp>
    </p:spTree>
    <p:extLst>
      <p:ext uri="{BB962C8B-B14F-4D97-AF65-F5344CB8AC3E}">
        <p14:creationId xmlns:p14="http://schemas.microsoft.com/office/powerpoint/2010/main" val="3199992745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4964E6D-E6D8-BEA3-7C5C-014A9960A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009" y="1457317"/>
            <a:ext cx="2082875" cy="83511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8D45FAF-7075-C2AE-92B8-9E74454EC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5009" y="2292435"/>
            <a:ext cx="3056048" cy="186388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FC8DCFF-667F-1B20-10F8-2A65B098D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2597" y="4336376"/>
            <a:ext cx="2235439" cy="1231433"/>
          </a:xfrm>
          <a:prstGeom prst="rect">
            <a:avLst/>
          </a:prstGeom>
        </p:spPr>
      </p:pic>
      <p:sp>
        <p:nvSpPr>
          <p:cNvPr id="4" name="object 6">
            <a:extLst>
              <a:ext uri="{FF2B5EF4-FFF2-40B4-BE49-F238E27FC236}">
                <a16:creationId xmlns:a16="http://schemas.microsoft.com/office/drawing/2014/main" id="{140459ED-2500-1124-37A9-09AB3C71E373}"/>
              </a:ext>
            </a:extLst>
          </p:cNvPr>
          <p:cNvSpPr txBox="1"/>
          <p:nvPr/>
        </p:nvSpPr>
        <p:spPr>
          <a:xfrm>
            <a:off x="4171389" y="876413"/>
            <a:ext cx="1924611" cy="167922"/>
          </a:xfrm>
          <a:prstGeom prst="rect">
            <a:avLst/>
          </a:prstGeom>
        </p:spPr>
        <p:txBody>
          <a:bodyPr vert="horz" wrap="square" lIns="0" tIns="10215" rIns="0" bIns="0" rtlCol="0">
            <a:spAutoFit/>
          </a:bodyPr>
          <a:lstStyle/>
          <a:p>
            <a:pPr marL="25073">
              <a:spcBef>
                <a:spcPts val="80"/>
              </a:spcBef>
            </a:pPr>
            <a:r>
              <a:rPr lang="en-US" sz="1024" b="1" spc="-4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/>
              </a:rPr>
              <a:t>2. </a:t>
            </a:r>
            <a:r>
              <a:rPr lang="ko-KR" altLang="en-US" sz="1024" b="1" spc="-4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/>
              </a:rPr>
              <a:t>파이썬 기초문법</a:t>
            </a:r>
            <a:endParaRPr sz="768" b="1">
              <a:latin typeface="나눔스퀘어" panose="020B0600000101010101" pitchFamily="50" charset="-127"/>
              <a:ea typeface="나눔스퀘어" panose="020B0600000101010101" pitchFamily="50" charset="-127"/>
              <a:cs typeface="나눔스퀘어 Bold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2C323AD9-4ADB-E604-3858-91AA35939677}"/>
              </a:ext>
            </a:extLst>
          </p:cNvPr>
          <p:cNvSpPr/>
          <p:nvPr/>
        </p:nvSpPr>
        <p:spPr>
          <a:xfrm>
            <a:off x="4195880" y="1082316"/>
            <a:ext cx="3801849" cy="0"/>
          </a:xfrm>
          <a:custGeom>
            <a:avLst/>
            <a:gdLst/>
            <a:ahLst/>
            <a:cxnLst/>
            <a:rect l="l" t="t" r="r" b="b"/>
            <a:pathLst>
              <a:path w="5199380">
                <a:moveTo>
                  <a:pt x="0" y="0"/>
                </a:moveTo>
                <a:lnTo>
                  <a:pt x="5198851" y="0"/>
                </a:lnTo>
              </a:path>
            </a:pathLst>
          </a:custGeom>
          <a:ln w="9387">
            <a:solidFill>
              <a:srgbClr val="777777"/>
            </a:solidFill>
          </a:ln>
        </p:spPr>
        <p:txBody>
          <a:bodyPr wrap="square" lIns="0" tIns="0" rIns="0" bIns="0" rtlCol="0"/>
          <a:lstStyle/>
          <a:p>
            <a:endParaRPr sz="1316"/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0A3F5375-BA45-AC5A-69E7-3EADFF6DE09B}"/>
              </a:ext>
            </a:extLst>
          </p:cNvPr>
          <p:cNvSpPr txBox="1"/>
          <p:nvPr/>
        </p:nvSpPr>
        <p:spPr>
          <a:xfrm>
            <a:off x="4195080" y="1255641"/>
            <a:ext cx="3801849" cy="241023"/>
          </a:xfrm>
          <a:prstGeom prst="rect">
            <a:avLst/>
          </a:prstGeom>
        </p:spPr>
        <p:txBody>
          <a:bodyPr vert="horz" wrap="square" lIns="0" tIns="10215" rIns="0" bIns="0" rtlCol="0">
            <a:noAutofit/>
          </a:bodyPr>
          <a:lstStyle/>
          <a:p>
            <a:pPr marL="215436" indent="-125361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buFont typeface="Arial" panose="020B0604020202020204" pitchFamily="34" charset="0"/>
              <a:buChar char="•"/>
              <a:tabLst>
                <a:tab pos="201042" algn="l"/>
              </a:tabLst>
            </a:pPr>
            <a:r>
              <a:rPr lang="ko-KR" altLang="en-US" sz="877" b="1" spc="-37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로우 인덱싱</a:t>
            </a: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D32B5BB-370A-EEF9-A1BC-277DFC1884E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pPr/>
              <a:t>27</a:t>
            </a:fld>
            <a:endParaRPr lang="en-US" altLang="ko-KR"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CA20FE13-4451-0915-0E6C-76F5D4A6953F}"/>
              </a:ext>
            </a:extLst>
          </p:cNvPr>
          <p:cNvSpPr txBox="1"/>
          <p:nvPr/>
        </p:nvSpPr>
        <p:spPr>
          <a:xfrm>
            <a:off x="4325008" y="508522"/>
            <a:ext cx="1065597" cy="134535"/>
          </a:xfrm>
          <a:prstGeom prst="rect">
            <a:avLst/>
          </a:prstGeom>
        </p:spPr>
        <p:txBody>
          <a:bodyPr vert="horz" wrap="square" lIns="0" tIns="10679" rIns="0" bIns="0" rtlCol="0">
            <a:spAutoFit/>
          </a:bodyPr>
          <a:lstStyle/>
          <a:p>
            <a:pPr marL="9286">
              <a:spcBef>
                <a:spcPts val="83"/>
              </a:spcBef>
            </a:pPr>
            <a:r>
              <a:rPr lang="en-US" altLang="ko-KR" sz="804" spc="15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나눔스퀘어OTF Light"/>
              </a:rPr>
              <a:t>Ⅰ</a:t>
            </a:r>
            <a:r>
              <a:rPr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.</a:t>
            </a:r>
            <a:r>
              <a:rPr sz="804" spc="154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 </a:t>
            </a:r>
            <a:r>
              <a:rPr lang="en-US"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Python</a:t>
            </a:r>
            <a:r>
              <a:rPr lang="ko-KR" altLang="en-US"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 분석 기초</a:t>
            </a:r>
            <a:endParaRPr sz="804" dirty="0">
              <a:latin typeface="고도 B" panose="02000503000000020004" pitchFamily="50" charset="-127"/>
              <a:ea typeface="고도 B" panose="02000503000000020004" pitchFamily="50" charset="-127"/>
              <a:cs typeface="나눔스퀘어OTF Light"/>
            </a:endParaRPr>
          </a:p>
        </p:txBody>
      </p:sp>
    </p:spTree>
    <p:extLst>
      <p:ext uri="{BB962C8B-B14F-4D97-AF65-F5344CB8AC3E}">
        <p14:creationId xmlns:p14="http://schemas.microsoft.com/office/powerpoint/2010/main" val="3485473294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B3E53C6-9201-DA84-6C50-92685CEE4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300" y="1228547"/>
            <a:ext cx="2186945" cy="59897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4D5C9D9-49D0-0D53-2C19-4828BB5F9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728" y="1916088"/>
            <a:ext cx="1535125" cy="12374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2E02B0C-795B-5FD9-17BC-E50930C96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295" y="3371189"/>
            <a:ext cx="2449243" cy="48286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341BC56-47F4-A5DF-2090-8F4EBCAB5B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7300" y="4019194"/>
            <a:ext cx="1877449" cy="1061167"/>
          </a:xfrm>
          <a:prstGeom prst="rect">
            <a:avLst/>
          </a:prstGeom>
        </p:spPr>
      </p:pic>
      <p:sp>
        <p:nvSpPr>
          <p:cNvPr id="8" name="object 6">
            <a:extLst>
              <a:ext uri="{FF2B5EF4-FFF2-40B4-BE49-F238E27FC236}">
                <a16:creationId xmlns:a16="http://schemas.microsoft.com/office/drawing/2014/main" id="{7FEC08A2-24D2-1FE8-F8A3-14CC7DDBCA3A}"/>
              </a:ext>
            </a:extLst>
          </p:cNvPr>
          <p:cNvSpPr txBox="1"/>
          <p:nvPr/>
        </p:nvSpPr>
        <p:spPr>
          <a:xfrm>
            <a:off x="4171389" y="876413"/>
            <a:ext cx="1924611" cy="167922"/>
          </a:xfrm>
          <a:prstGeom prst="rect">
            <a:avLst/>
          </a:prstGeom>
        </p:spPr>
        <p:txBody>
          <a:bodyPr vert="horz" wrap="square" lIns="0" tIns="10215" rIns="0" bIns="0" rtlCol="0">
            <a:spAutoFit/>
          </a:bodyPr>
          <a:lstStyle/>
          <a:p>
            <a:pPr marL="25073">
              <a:spcBef>
                <a:spcPts val="80"/>
              </a:spcBef>
            </a:pPr>
            <a:r>
              <a:rPr lang="en-US" sz="1024" b="1" spc="-4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/>
              </a:rPr>
              <a:t>2. </a:t>
            </a:r>
            <a:r>
              <a:rPr lang="ko-KR" altLang="en-US" sz="1024" b="1" spc="-4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/>
              </a:rPr>
              <a:t>파이썬 기초문법</a:t>
            </a:r>
            <a:endParaRPr sz="768" b="1">
              <a:latin typeface="나눔스퀘어" panose="020B0600000101010101" pitchFamily="50" charset="-127"/>
              <a:ea typeface="나눔스퀘어" panose="020B0600000101010101" pitchFamily="50" charset="-127"/>
              <a:cs typeface="나눔스퀘어 Bold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B40FA3FA-9918-C1A2-83AF-32AA56B1F822}"/>
              </a:ext>
            </a:extLst>
          </p:cNvPr>
          <p:cNvSpPr/>
          <p:nvPr/>
        </p:nvSpPr>
        <p:spPr>
          <a:xfrm>
            <a:off x="4195880" y="1082316"/>
            <a:ext cx="3801849" cy="0"/>
          </a:xfrm>
          <a:custGeom>
            <a:avLst/>
            <a:gdLst/>
            <a:ahLst/>
            <a:cxnLst/>
            <a:rect l="l" t="t" r="r" b="b"/>
            <a:pathLst>
              <a:path w="5199380">
                <a:moveTo>
                  <a:pt x="0" y="0"/>
                </a:moveTo>
                <a:lnTo>
                  <a:pt x="5198851" y="0"/>
                </a:lnTo>
              </a:path>
            </a:pathLst>
          </a:custGeom>
          <a:ln w="9387">
            <a:solidFill>
              <a:srgbClr val="777777"/>
            </a:solidFill>
          </a:ln>
        </p:spPr>
        <p:txBody>
          <a:bodyPr wrap="square" lIns="0" tIns="0" rIns="0" bIns="0" rtlCol="0"/>
          <a:lstStyle/>
          <a:p>
            <a:endParaRPr sz="1316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E51AE7E7-20C7-DF40-7B50-BEFC6918ED3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pPr/>
              <a:t>28</a:t>
            </a:fld>
            <a:endParaRPr lang="en-US" altLang="ko-KR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B122B21-32D5-1910-0754-CD3F50DEBA64}"/>
              </a:ext>
            </a:extLst>
          </p:cNvPr>
          <p:cNvSpPr txBox="1"/>
          <p:nvPr/>
        </p:nvSpPr>
        <p:spPr>
          <a:xfrm>
            <a:off x="4325008" y="508522"/>
            <a:ext cx="1065597" cy="134535"/>
          </a:xfrm>
          <a:prstGeom prst="rect">
            <a:avLst/>
          </a:prstGeom>
        </p:spPr>
        <p:txBody>
          <a:bodyPr vert="horz" wrap="square" lIns="0" tIns="10679" rIns="0" bIns="0" rtlCol="0">
            <a:spAutoFit/>
          </a:bodyPr>
          <a:lstStyle/>
          <a:p>
            <a:pPr marL="9286">
              <a:spcBef>
                <a:spcPts val="83"/>
              </a:spcBef>
            </a:pPr>
            <a:r>
              <a:rPr lang="en-US" altLang="ko-KR" sz="804" spc="15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나눔스퀘어OTF Light"/>
              </a:rPr>
              <a:t>Ⅰ</a:t>
            </a:r>
            <a:r>
              <a:rPr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.</a:t>
            </a:r>
            <a:r>
              <a:rPr sz="804" spc="154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 </a:t>
            </a:r>
            <a:r>
              <a:rPr lang="en-US"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Python</a:t>
            </a:r>
            <a:r>
              <a:rPr lang="ko-KR" altLang="en-US"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 분석 기초</a:t>
            </a:r>
            <a:endParaRPr sz="804" dirty="0">
              <a:latin typeface="고도 B" panose="02000503000000020004" pitchFamily="50" charset="-127"/>
              <a:ea typeface="고도 B" panose="02000503000000020004" pitchFamily="50" charset="-127"/>
              <a:cs typeface="나눔스퀘어OTF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9629299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CE7CC24-831A-82DD-D18D-EBC6056E6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025" y="1383356"/>
            <a:ext cx="1691668" cy="109886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5BF8DA1-0BBD-E6F1-7B77-6D2ACB788948}"/>
              </a:ext>
            </a:extLst>
          </p:cNvPr>
          <p:cNvSpPr/>
          <p:nvPr/>
        </p:nvSpPr>
        <p:spPr>
          <a:xfrm>
            <a:off x="5309598" y="1884431"/>
            <a:ext cx="353233" cy="1829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16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371FB8-2FBB-DFC5-5D73-AD6D42C86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661" y="2481791"/>
            <a:ext cx="2490104" cy="188468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F45FB83-DAA7-89BF-20FB-594866876D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2452"/>
          <a:stretch/>
        </p:blipFill>
        <p:spPr>
          <a:xfrm>
            <a:off x="4379657" y="4376215"/>
            <a:ext cx="1991931" cy="612903"/>
          </a:xfrm>
          <a:prstGeom prst="rect">
            <a:avLst/>
          </a:prstGeom>
        </p:spPr>
      </p:pic>
      <p:sp>
        <p:nvSpPr>
          <p:cNvPr id="9" name="object 6">
            <a:extLst>
              <a:ext uri="{FF2B5EF4-FFF2-40B4-BE49-F238E27FC236}">
                <a16:creationId xmlns:a16="http://schemas.microsoft.com/office/drawing/2014/main" id="{EB773EAA-E2C6-1923-07C5-F7D969149BB9}"/>
              </a:ext>
            </a:extLst>
          </p:cNvPr>
          <p:cNvSpPr txBox="1"/>
          <p:nvPr/>
        </p:nvSpPr>
        <p:spPr>
          <a:xfrm>
            <a:off x="4171389" y="876413"/>
            <a:ext cx="1924611" cy="167922"/>
          </a:xfrm>
          <a:prstGeom prst="rect">
            <a:avLst/>
          </a:prstGeom>
        </p:spPr>
        <p:txBody>
          <a:bodyPr vert="horz" wrap="square" lIns="0" tIns="10215" rIns="0" bIns="0" rtlCol="0">
            <a:spAutoFit/>
          </a:bodyPr>
          <a:lstStyle/>
          <a:p>
            <a:pPr marL="25073">
              <a:spcBef>
                <a:spcPts val="80"/>
              </a:spcBef>
            </a:pPr>
            <a:r>
              <a:rPr lang="en-US" sz="1024" b="1" spc="-4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/>
              </a:rPr>
              <a:t>2. </a:t>
            </a:r>
            <a:r>
              <a:rPr lang="ko-KR" altLang="en-US" sz="1024" b="1" spc="-4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/>
              </a:rPr>
              <a:t>파이썬 기초문법</a:t>
            </a:r>
            <a:endParaRPr sz="768" b="1">
              <a:latin typeface="나눔스퀘어" panose="020B0600000101010101" pitchFamily="50" charset="-127"/>
              <a:ea typeface="나눔스퀘어" panose="020B0600000101010101" pitchFamily="50" charset="-127"/>
              <a:cs typeface="나눔스퀘어 Bold"/>
            </a:endParaRP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974A171E-85BF-DE43-BCA4-B359054580AD}"/>
              </a:ext>
            </a:extLst>
          </p:cNvPr>
          <p:cNvSpPr/>
          <p:nvPr/>
        </p:nvSpPr>
        <p:spPr>
          <a:xfrm>
            <a:off x="4195880" y="1082316"/>
            <a:ext cx="3801849" cy="0"/>
          </a:xfrm>
          <a:custGeom>
            <a:avLst/>
            <a:gdLst/>
            <a:ahLst/>
            <a:cxnLst/>
            <a:rect l="l" t="t" r="r" b="b"/>
            <a:pathLst>
              <a:path w="5199380">
                <a:moveTo>
                  <a:pt x="0" y="0"/>
                </a:moveTo>
                <a:lnTo>
                  <a:pt x="5198851" y="0"/>
                </a:lnTo>
              </a:path>
            </a:pathLst>
          </a:custGeom>
          <a:ln w="9387">
            <a:solidFill>
              <a:srgbClr val="777777"/>
            </a:solidFill>
          </a:ln>
        </p:spPr>
        <p:txBody>
          <a:bodyPr wrap="square" lIns="0" tIns="0" rIns="0" bIns="0" rtlCol="0"/>
          <a:lstStyle/>
          <a:p>
            <a:endParaRPr sz="1316"/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0426F3B4-F66C-9FF2-7B07-F955355A0539}"/>
              </a:ext>
            </a:extLst>
          </p:cNvPr>
          <p:cNvSpPr txBox="1"/>
          <p:nvPr/>
        </p:nvSpPr>
        <p:spPr>
          <a:xfrm>
            <a:off x="4195080" y="1255641"/>
            <a:ext cx="3801849" cy="241023"/>
          </a:xfrm>
          <a:prstGeom prst="rect">
            <a:avLst/>
          </a:prstGeom>
        </p:spPr>
        <p:txBody>
          <a:bodyPr vert="horz" wrap="square" lIns="0" tIns="10215" rIns="0" bIns="0" rtlCol="0">
            <a:noAutofit/>
          </a:bodyPr>
          <a:lstStyle/>
          <a:p>
            <a:pPr marL="215436" indent="-125361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buFont typeface="Arial" panose="020B0604020202020204" pitchFamily="34" charset="0"/>
              <a:buChar char="•"/>
              <a:tabLst>
                <a:tab pos="201042" algn="l"/>
              </a:tabLst>
            </a:pPr>
            <a:r>
              <a:rPr lang="ko-KR" altLang="en-US" sz="877" b="1" spc="-37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특정 값 가져오기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85A7057-19D7-D205-3581-1D4B9A40F6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2665" y="5035901"/>
            <a:ext cx="2787857" cy="1401895"/>
          </a:xfrm>
          <a:prstGeom prst="rect">
            <a:avLst/>
          </a:prstGeom>
        </p:spPr>
      </p:pic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9D411CEE-EA04-1918-143D-3BB03BD35A4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pPr/>
              <a:t>29</a:t>
            </a:fld>
            <a:endParaRPr lang="en-US" altLang="ko-KR"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5E667D02-F42D-5086-CF03-E0129440E128}"/>
              </a:ext>
            </a:extLst>
          </p:cNvPr>
          <p:cNvSpPr txBox="1"/>
          <p:nvPr/>
        </p:nvSpPr>
        <p:spPr>
          <a:xfrm>
            <a:off x="4325008" y="508522"/>
            <a:ext cx="1065597" cy="134535"/>
          </a:xfrm>
          <a:prstGeom prst="rect">
            <a:avLst/>
          </a:prstGeom>
        </p:spPr>
        <p:txBody>
          <a:bodyPr vert="horz" wrap="square" lIns="0" tIns="10679" rIns="0" bIns="0" rtlCol="0">
            <a:spAutoFit/>
          </a:bodyPr>
          <a:lstStyle/>
          <a:p>
            <a:pPr marL="9286">
              <a:spcBef>
                <a:spcPts val="83"/>
              </a:spcBef>
            </a:pPr>
            <a:r>
              <a:rPr lang="en-US" altLang="ko-KR" sz="804" spc="15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나눔스퀘어OTF Light"/>
              </a:rPr>
              <a:t>Ⅰ</a:t>
            </a:r>
            <a:r>
              <a:rPr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.</a:t>
            </a:r>
            <a:r>
              <a:rPr sz="804" spc="154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 </a:t>
            </a:r>
            <a:r>
              <a:rPr lang="en-US"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Python</a:t>
            </a:r>
            <a:r>
              <a:rPr lang="ko-KR" altLang="en-US"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 분석 기초</a:t>
            </a:r>
            <a:endParaRPr sz="804" dirty="0">
              <a:latin typeface="고도 B" panose="02000503000000020004" pitchFamily="50" charset="-127"/>
              <a:ea typeface="고도 B" panose="02000503000000020004" pitchFamily="50" charset="-127"/>
              <a:cs typeface="나눔스퀘어O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21590403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5">
            <a:extLst>
              <a:ext uri="{FF2B5EF4-FFF2-40B4-BE49-F238E27FC236}">
                <a16:creationId xmlns:a16="http://schemas.microsoft.com/office/drawing/2014/main" id="{9198053B-CDCD-4BCE-B24A-F5DD651CD722}"/>
              </a:ext>
            </a:extLst>
          </p:cNvPr>
          <p:cNvSpPr/>
          <p:nvPr/>
        </p:nvSpPr>
        <p:spPr>
          <a:xfrm>
            <a:off x="4195880" y="1082316"/>
            <a:ext cx="3801849" cy="0"/>
          </a:xfrm>
          <a:custGeom>
            <a:avLst/>
            <a:gdLst/>
            <a:ahLst/>
            <a:cxnLst/>
            <a:rect l="l" t="t" r="r" b="b"/>
            <a:pathLst>
              <a:path w="5199380">
                <a:moveTo>
                  <a:pt x="0" y="0"/>
                </a:moveTo>
                <a:lnTo>
                  <a:pt x="5198851" y="0"/>
                </a:lnTo>
              </a:path>
            </a:pathLst>
          </a:custGeom>
          <a:ln w="9387">
            <a:solidFill>
              <a:srgbClr val="777777"/>
            </a:solidFill>
          </a:ln>
        </p:spPr>
        <p:txBody>
          <a:bodyPr wrap="square" lIns="0" tIns="0" rIns="0" bIns="0" rtlCol="0"/>
          <a:lstStyle/>
          <a:p>
            <a:endParaRPr sz="1316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606767-ABCA-4F4C-B15E-9A625AA7C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147" y="1707099"/>
            <a:ext cx="2065445" cy="150101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4DC213C-84D2-5E0D-CE7C-5CCF77560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149" y="3517281"/>
            <a:ext cx="1011079" cy="82960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D2807B8-AA9F-7D34-23CC-AF49F228BB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2147" y="4762652"/>
            <a:ext cx="981107" cy="53095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7C7644B-B6DB-F309-40CB-B4C2CAFCA4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0591" y="4780129"/>
            <a:ext cx="1015671" cy="513479"/>
          </a:xfrm>
          <a:prstGeom prst="rect">
            <a:avLst/>
          </a:prstGeom>
        </p:spPr>
      </p:pic>
      <p:sp>
        <p:nvSpPr>
          <p:cNvPr id="8" name="object 9">
            <a:extLst>
              <a:ext uri="{FF2B5EF4-FFF2-40B4-BE49-F238E27FC236}">
                <a16:creationId xmlns:a16="http://schemas.microsoft.com/office/drawing/2014/main" id="{A7CFE6A2-A642-A006-2946-F820A2BF8DD1}"/>
              </a:ext>
            </a:extLst>
          </p:cNvPr>
          <p:cNvSpPr txBox="1"/>
          <p:nvPr/>
        </p:nvSpPr>
        <p:spPr>
          <a:xfrm>
            <a:off x="4195880" y="1255641"/>
            <a:ext cx="3801849" cy="294688"/>
          </a:xfrm>
          <a:prstGeom prst="rect">
            <a:avLst/>
          </a:prstGeom>
        </p:spPr>
        <p:txBody>
          <a:bodyPr vert="horz" wrap="square" lIns="0" tIns="10215" rIns="0" bIns="0" rtlCol="0">
            <a:spAutoFit/>
          </a:bodyPr>
          <a:lstStyle/>
          <a:p>
            <a:pPr marL="210581" indent="-167148">
              <a:spcBef>
                <a:spcPts val="680"/>
              </a:spcBef>
              <a:buClr>
                <a:srgbClr val="939393"/>
              </a:buClr>
              <a:buFont typeface="+mj-lt"/>
              <a:buAutoNum type="arabicParenR"/>
              <a:tabLst>
                <a:tab pos="201042" algn="l"/>
              </a:tabLst>
            </a:pPr>
            <a:r>
              <a:rPr lang="ko-KR" altLang="en-US" sz="877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숫자</a:t>
            </a:r>
            <a:r>
              <a:rPr lang="en-US" altLang="ko-KR" sz="877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(Number)</a:t>
            </a:r>
          </a:p>
          <a:p>
            <a:pPr marL="263723" lvl="1" indent="-91932">
              <a:spcBef>
                <a:spcPts val="167"/>
              </a:spcBef>
              <a:buChar char="-"/>
              <a:tabLst>
                <a:tab pos="264188" algn="l"/>
              </a:tabLst>
            </a:pPr>
            <a:endParaRPr lang="en-US" altLang="ko-KR" sz="804" spc="7" dirty="0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6B57E9F9-73ED-D97B-050E-6567E4C24B68}"/>
              </a:ext>
            </a:extLst>
          </p:cNvPr>
          <p:cNvSpPr txBox="1"/>
          <p:nvPr/>
        </p:nvSpPr>
        <p:spPr>
          <a:xfrm>
            <a:off x="4191428" y="1482097"/>
            <a:ext cx="3801849" cy="4899980"/>
          </a:xfrm>
          <a:prstGeom prst="rect">
            <a:avLst/>
          </a:prstGeom>
        </p:spPr>
        <p:txBody>
          <a:bodyPr vert="horz" wrap="square" lIns="0" tIns="10215" rIns="0" bIns="0" rtlCol="0">
            <a:noAutofit/>
          </a:bodyPr>
          <a:lstStyle/>
          <a:p>
            <a:pPr marL="215436" indent="-125361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buFont typeface="Arial" panose="020B0604020202020204" pitchFamily="34" charset="0"/>
              <a:buChar char="•"/>
              <a:tabLst>
                <a:tab pos="201042" algn="l"/>
              </a:tabLst>
            </a:pPr>
            <a:r>
              <a:rPr lang="ko-KR" altLang="en-US" sz="877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사칙연산</a:t>
            </a:r>
            <a:endParaRPr lang="en-US" altLang="ko-KR" sz="877" spc="-37" dirty="0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  <a:p>
            <a:pPr marL="215436" indent="-125361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buFont typeface="Arial" panose="020B0604020202020204" pitchFamily="34" charset="0"/>
              <a:buChar char="•"/>
              <a:tabLst>
                <a:tab pos="201042" algn="l"/>
              </a:tabLst>
            </a:pPr>
            <a:endParaRPr lang="en-US" altLang="ko-KR" sz="877" spc="-37" dirty="0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  <a:p>
            <a:pPr marL="215436" indent="-125361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buFont typeface="Arial" panose="020B0604020202020204" pitchFamily="34" charset="0"/>
              <a:buChar char="•"/>
              <a:tabLst>
                <a:tab pos="201042" algn="l"/>
              </a:tabLst>
            </a:pPr>
            <a:endParaRPr lang="en-US" altLang="ko-KR" sz="877" spc="-37" dirty="0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  <a:p>
            <a:pPr marL="215436" indent="-125361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buFont typeface="Arial" panose="020B0604020202020204" pitchFamily="34" charset="0"/>
              <a:buChar char="•"/>
              <a:tabLst>
                <a:tab pos="201042" algn="l"/>
              </a:tabLst>
            </a:pPr>
            <a:endParaRPr lang="en-US" altLang="ko-KR" sz="877" spc="-37" dirty="0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  <a:p>
            <a:pPr marL="215436" indent="-125361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buFont typeface="Arial" panose="020B0604020202020204" pitchFamily="34" charset="0"/>
              <a:buChar char="•"/>
              <a:tabLst>
                <a:tab pos="201042" algn="l"/>
              </a:tabLst>
            </a:pPr>
            <a:endParaRPr lang="en-US" altLang="ko-KR" sz="877" spc="-37" dirty="0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  <a:p>
            <a:pPr marL="215436" indent="-125361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buFont typeface="Arial" panose="020B0604020202020204" pitchFamily="34" charset="0"/>
              <a:buChar char="•"/>
              <a:tabLst>
                <a:tab pos="201042" algn="l"/>
              </a:tabLst>
            </a:pPr>
            <a:endParaRPr lang="en-US" altLang="ko-KR" sz="877" spc="-37" dirty="0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  <a:p>
            <a:pPr marL="215436" indent="-125361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buFont typeface="Arial" panose="020B0604020202020204" pitchFamily="34" charset="0"/>
              <a:buChar char="•"/>
              <a:tabLst>
                <a:tab pos="201042" algn="l"/>
              </a:tabLst>
            </a:pPr>
            <a:endParaRPr lang="en-US" altLang="ko-KR" sz="877" spc="-37" dirty="0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  <a:p>
            <a:pPr marL="215436" indent="-125361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buFont typeface="Arial" panose="020B0604020202020204" pitchFamily="34" charset="0"/>
              <a:buChar char="•"/>
              <a:tabLst>
                <a:tab pos="201042" algn="l"/>
              </a:tabLst>
            </a:pPr>
            <a:endParaRPr lang="en-US" altLang="ko-KR" sz="877" spc="-37" dirty="0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  <a:p>
            <a:pPr marL="215436" indent="-125361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buFont typeface="Arial" panose="020B0604020202020204" pitchFamily="34" charset="0"/>
              <a:buChar char="•"/>
              <a:tabLst>
                <a:tab pos="201042" algn="l"/>
              </a:tabLst>
            </a:pPr>
            <a:r>
              <a:rPr lang="ko-KR" altLang="en-US" sz="877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나눗셈 후 나머지를 반환하는 </a:t>
            </a:r>
            <a:r>
              <a:rPr lang="en-US" altLang="ko-KR" sz="877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% </a:t>
            </a:r>
            <a:r>
              <a:rPr lang="ko-KR" altLang="en-US" sz="877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연산자</a:t>
            </a:r>
            <a:endParaRPr lang="en-US" altLang="ko-KR" sz="877" spc="-37" dirty="0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  <a:p>
            <a:pPr marL="215436" indent="-125361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buFont typeface="Arial" panose="020B0604020202020204" pitchFamily="34" charset="0"/>
              <a:buChar char="•"/>
              <a:tabLst>
                <a:tab pos="201042" algn="l"/>
              </a:tabLst>
            </a:pPr>
            <a:endParaRPr lang="en-US" altLang="ko-KR" sz="877" spc="-37" dirty="0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  <a:p>
            <a:pPr marL="215436" indent="-125361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buFont typeface="Arial" panose="020B0604020202020204" pitchFamily="34" charset="0"/>
              <a:buChar char="•"/>
              <a:tabLst>
                <a:tab pos="201042" algn="l"/>
              </a:tabLst>
            </a:pPr>
            <a:endParaRPr lang="en-US" altLang="ko-KR" sz="877" spc="-37" dirty="0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  <a:p>
            <a:pPr marL="215436" indent="-125361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buFont typeface="Arial" panose="020B0604020202020204" pitchFamily="34" charset="0"/>
              <a:buChar char="•"/>
              <a:tabLst>
                <a:tab pos="201042" algn="l"/>
              </a:tabLst>
            </a:pPr>
            <a:endParaRPr lang="en-US" altLang="ko-KR" sz="877" spc="-37" dirty="0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  <a:p>
            <a:pPr marL="215436" indent="-125361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buFont typeface="Arial" panose="020B0604020202020204" pitchFamily="34" charset="0"/>
              <a:buChar char="•"/>
              <a:tabLst>
                <a:tab pos="201042" algn="l"/>
              </a:tabLst>
            </a:pPr>
            <a:endParaRPr lang="en-US" altLang="ko-KR" sz="877" spc="-37" dirty="0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  <a:p>
            <a:pPr marL="215436" indent="-125361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buFont typeface="Arial" panose="020B0604020202020204" pitchFamily="34" charset="0"/>
              <a:buChar char="•"/>
              <a:tabLst>
                <a:tab pos="201042" algn="l"/>
              </a:tabLst>
            </a:pPr>
            <a:r>
              <a:rPr lang="ko-KR" altLang="en-US" sz="877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나눗셈 후 몫을 반환하는 </a:t>
            </a:r>
            <a:r>
              <a:rPr lang="en-US" altLang="ko-KR" sz="877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// </a:t>
            </a:r>
            <a:r>
              <a:rPr lang="ko-KR" altLang="en-US" sz="877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연산자</a:t>
            </a:r>
          </a:p>
          <a:p>
            <a:pPr marL="215436" indent="-125361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buFont typeface="Arial" panose="020B0604020202020204" pitchFamily="34" charset="0"/>
              <a:buChar char="•"/>
              <a:tabLst>
                <a:tab pos="201042" algn="l"/>
              </a:tabLst>
            </a:pPr>
            <a:endParaRPr lang="ko-KR" altLang="en-US" sz="877" spc="-37" dirty="0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  <a:p>
            <a:pPr marL="215436" indent="-125361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buFont typeface="Arial" panose="020B0604020202020204" pitchFamily="34" charset="0"/>
              <a:buChar char="•"/>
              <a:tabLst>
                <a:tab pos="201042" algn="l"/>
              </a:tabLst>
            </a:pPr>
            <a:endParaRPr lang="ko-KR" altLang="en-US" sz="877" spc="-37" dirty="0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9CA71BDD-D838-58AF-3416-0DB3F5DFA634}"/>
              </a:ext>
            </a:extLst>
          </p:cNvPr>
          <p:cNvSpPr txBox="1"/>
          <p:nvPr/>
        </p:nvSpPr>
        <p:spPr>
          <a:xfrm>
            <a:off x="4171389" y="876413"/>
            <a:ext cx="1924611" cy="167922"/>
          </a:xfrm>
          <a:prstGeom prst="rect">
            <a:avLst/>
          </a:prstGeom>
        </p:spPr>
        <p:txBody>
          <a:bodyPr vert="horz" wrap="square" lIns="0" tIns="10215" rIns="0" bIns="0" rtlCol="0">
            <a:spAutoFit/>
          </a:bodyPr>
          <a:lstStyle/>
          <a:p>
            <a:pPr marL="25073">
              <a:spcBef>
                <a:spcPts val="80"/>
              </a:spcBef>
            </a:pPr>
            <a:r>
              <a:rPr lang="en-US" sz="1024" b="1" spc="-40" dirty="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/>
              </a:rPr>
              <a:t>2. </a:t>
            </a:r>
            <a:r>
              <a:rPr lang="ko-KR" altLang="en-US" sz="1024" b="1" spc="-40" dirty="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/>
              </a:rPr>
              <a:t>파이썬 기초문법</a:t>
            </a:r>
            <a:endParaRPr sz="768" b="1" dirty="0">
              <a:latin typeface="나눔스퀘어" panose="020B0600000101010101" pitchFamily="50" charset="-127"/>
              <a:ea typeface="나눔스퀘어" panose="020B0600000101010101" pitchFamily="50" charset="-127"/>
              <a:cs typeface="나눔스퀘어 Bold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26146E21-7684-D75C-7E49-074740635D62}"/>
              </a:ext>
            </a:extLst>
          </p:cNvPr>
          <p:cNvSpPr txBox="1"/>
          <p:nvPr/>
        </p:nvSpPr>
        <p:spPr>
          <a:xfrm>
            <a:off x="4325013" y="508522"/>
            <a:ext cx="1058215" cy="134535"/>
          </a:xfrm>
          <a:prstGeom prst="rect">
            <a:avLst/>
          </a:prstGeom>
        </p:spPr>
        <p:txBody>
          <a:bodyPr vert="horz" wrap="square" lIns="0" tIns="10679" rIns="0" bIns="0" rtlCol="0">
            <a:spAutoFit/>
          </a:bodyPr>
          <a:lstStyle/>
          <a:p>
            <a:pPr marL="9286">
              <a:spcBef>
                <a:spcPts val="83"/>
              </a:spcBef>
            </a:pPr>
            <a:r>
              <a:rPr lang="en-US" altLang="ko-KR" sz="804" spc="15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나눔스퀘어OTF Light"/>
              </a:rPr>
              <a:t>Ⅰ</a:t>
            </a:r>
            <a:r>
              <a:rPr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.</a:t>
            </a:r>
            <a:r>
              <a:rPr sz="804" spc="15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 </a:t>
            </a:r>
            <a:r>
              <a:rPr lang="en-US"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Python</a:t>
            </a:r>
            <a:r>
              <a:rPr lang="ko-KR" altLang="en-US"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 분석 기초</a:t>
            </a:r>
            <a:endParaRPr sz="804" dirty="0">
              <a:latin typeface="고도 B" panose="02000503000000020004" pitchFamily="50" charset="-127"/>
              <a:ea typeface="고도 B" panose="02000503000000020004" pitchFamily="50" charset="-127"/>
              <a:cs typeface="나눔스퀘어OTF Light"/>
            </a:endParaRP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ED78867D-B719-3012-7329-6A0B5D3ED36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6524727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76FC2EC-ACF1-42BE-46F4-FA4D63395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328" y="1542658"/>
            <a:ext cx="1760976" cy="10612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1162F59-30F6-FA42-24A7-1F0BCD699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507" y="2537510"/>
            <a:ext cx="2946108" cy="215864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0364043-2A92-86D0-5FBA-0D1374EE9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8875" y="2704665"/>
            <a:ext cx="1913347" cy="874673"/>
          </a:xfrm>
          <a:prstGeom prst="rect">
            <a:avLst/>
          </a:prstGeom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5EE00F8E-B669-4017-6212-B9679DB06055}"/>
              </a:ext>
            </a:extLst>
          </p:cNvPr>
          <p:cNvSpPr txBox="1"/>
          <p:nvPr/>
        </p:nvSpPr>
        <p:spPr>
          <a:xfrm>
            <a:off x="4171389" y="876413"/>
            <a:ext cx="1924611" cy="167922"/>
          </a:xfrm>
          <a:prstGeom prst="rect">
            <a:avLst/>
          </a:prstGeom>
        </p:spPr>
        <p:txBody>
          <a:bodyPr vert="horz" wrap="square" lIns="0" tIns="10215" rIns="0" bIns="0" rtlCol="0">
            <a:spAutoFit/>
          </a:bodyPr>
          <a:lstStyle/>
          <a:p>
            <a:pPr marL="25073">
              <a:spcBef>
                <a:spcPts val="80"/>
              </a:spcBef>
            </a:pPr>
            <a:r>
              <a:rPr lang="en-US" sz="1024" b="1" spc="-4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/>
              </a:rPr>
              <a:t>2. </a:t>
            </a:r>
            <a:r>
              <a:rPr lang="ko-KR" altLang="en-US" sz="1024" b="1" spc="-4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/>
              </a:rPr>
              <a:t>파이썬 기초문법</a:t>
            </a:r>
            <a:endParaRPr sz="768" b="1">
              <a:latin typeface="나눔스퀘어" panose="020B0600000101010101" pitchFamily="50" charset="-127"/>
              <a:ea typeface="나눔스퀘어" panose="020B0600000101010101" pitchFamily="50" charset="-127"/>
              <a:cs typeface="나눔스퀘어 Bold"/>
            </a:endParaRP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6FDD2710-66D8-3E0C-ECB9-D23EDDBC8776}"/>
              </a:ext>
            </a:extLst>
          </p:cNvPr>
          <p:cNvSpPr/>
          <p:nvPr/>
        </p:nvSpPr>
        <p:spPr>
          <a:xfrm>
            <a:off x="4195880" y="1082316"/>
            <a:ext cx="3801849" cy="0"/>
          </a:xfrm>
          <a:custGeom>
            <a:avLst/>
            <a:gdLst/>
            <a:ahLst/>
            <a:cxnLst/>
            <a:rect l="l" t="t" r="r" b="b"/>
            <a:pathLst>
              <a:path w="5199380">
                <a:moveTo>
                  <a:pt x="0" y="0"/>
                </a:moveTo>
                <a:lnTo>
                  <a:pt x="5198851" y="0"/>
                </a:lnTo>
              </a:path>
            </a:pathLst>
          </a:custGeom>
          <a:ln w="9387">
            <a:solidFill>
              <a:srgbClr val="777777"/>
            </a:solidFill>
          </a:ln>
        </p:spPr>
        <p:txBody>
          <a:bodyPr wrap="square" lIns="0" tIns="0" rIns="0" bIns="0" rtlCol="0"/>
          <a:lstStyle/>
          <a:p>
            <a:endParaRPr sz="1316"/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5808DF8F-5B5E-CC43-36A9-277509E7ED2A}"/>
              </a:ext>
            </a:extLst>
          </p:cNvPr>
          <p:cNvSpPr txBox="1"/>
          <p:nvPr/>
        </p:nvSpPr>
        <p:spPr>
          <a:xfrm>
            <a:off x="4171394" y="1254347"/>
            <a:ext cx="3801849" cy="241023"/>
          </a:xfrm>
          <a:prstGeom prst="rect">
            <a:avLst/>
          </a:prstGeom>
        </p:spPr>
        <p:txBody>
          <a:bodyPr vert="horz" wrap="square" lIns="0" tIns="10215" rIns="0" bIns="0" rtlCol="0">
            <a:noAutofit/>
          </a:bodyPr>
          <a:lstStyle/>
          <a:p>
            <a:pPr marL="215436" indent="-125361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buFont typeface="Arial" panose="020B0604020202020204" pitchFamily="34" charset="0"/>
              <a:buChar char="•"/>
              <a:tabLst>
                <a:tab pos="201042" algn="l"/>
              </a:tabLst>
            </a:pPr>
            <a:r>
              <a:rPr lang="ko-KR" altLang="en-US" sz="877" b="1" spc="-37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특정 범위 가져오기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39267FC-FD59-B75B-B73E-6AB6EDF12F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6985" y="4755141"/>
            <a:ext cx="2729015" cy="1697035"/>
          </a:xfrm>
          <a:prstGeom prst="rect">
            <a:avLst/>
          </a:prstGeom>
        </p:spPr>
      </p:pic>
      <p:sp>
        <p:nvSpPr>
          <p:cNvPr id="19" name="슬라이드 번호 개체 틀 18">
            <a:extLst>
              <a:ext uri="{FF2B5EF4-FFF2-40B4-BE49-F238E27FC236}">
                <a16:creationId xmlns:a16="http://schemas.microsoft.com/office/drawing/2014/main" id="{1613E505-7803-BC80-78AB-544ADC62CBD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pPr/>
              <a:t>30</a:t>
            </a:fld>
            <a:endParaRPr lang="en-US" altLang="ko-KR"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B380E13A-F4DA-56AB-4C62-D4374DDE623C}"/>
              </a:ext>
            </a:extLst>
          </p:cNvPr>
          <p:cNvSpPr txBox="1"/>
          <p:nvPr/>
        </p:nvSpPr>
        <p:spPr>
          <a:xfrm>
            <a:off x="4325008" y="508522"/>
            <a:ext cx="1065597" cy="134535"/>
          </a:xfrm>
          <a:prstGeom prst="rect">
            <a:avLst/>
          </a:prstGeom>
        </p:spPr>
        <p:txBody>
          <a:bodyPr vert="horz" wrap="square" lIns="0" tIns="10679" rIns="0" bIns="0" rtlCol="0">
            <a:spAutoFit/>
          </a:bodyPr>
          <a:lstStyle/>
          <a:p>
            <a:pPr marL="9286">
              <a:spcBef>
                <a:spcPts val="83"/>
              </a:spcBef>
            </a:pPr>
            <a:r>
              <a:rPr lang="en-US" altLang="ko-KR" sz="804" spc="15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나눔스퀘어OTF Light"/>
              </a:rPr>
              <a:t>Ⅰ</a:t>
            </a:r>
            <a:r>
              <a:rPr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.</a:t>
            </a:r>
            <a:r>
              <a:rPr sz="804" spc="154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 </a:t>
            </a:r>
            <a:r>
              <a:rPr lang="en-US"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Python</a:t>
            </a:r>
            <a:r>
              <a:rPr lang="ko-KR" altLang="en-US"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 분석 기초</a:t>
            </a:r>
            <a:endParaRPr sz="804" dirty="0">
              <a:latin typeface="고도 B" panose="02000503000000020004" pitchFamily="50" charset="-127"/>
              <a:ea typeface="고도 B" panose="02000503000000020004" pitchFamily="50" charset="-127"/>
              <a:cs typeface="나눔스퀘어O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526511073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A6DC1CD-95E5-C894-6226-5A715B891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472" y="1590298"/>
            <a:ext cx="3747059" cy="2249628"/>
          </a:xfrm>
          <a:prstGeom prst="rect">
            <a:avLst/>
          </a:prstGeom>
        </p:spPr>
      </p:pic>
      <p:sp>
        <p:nvSpPr>
          <p:cNvPr id="4" name="object 6">
            <a:extLst>
              <a:ext uri="{FF2B5EF4-FFF2-40B4-BE49-F238E27FC236}">
                <a16:creationId xmlns:a16="http://schemas.microsoft.com/office/drawing/2014/main" id="{40786590-8FE1-0924-5869-22FFD672C1AD}"/>
              </a:ext>
            </a:extLst>
          </p:cNvPr>
          <p:cNvSpPr txBox="1"/>
          <p:nvPr/>
        </p:nvSpPr>
        <p:spPr>
          <a:xfrm>
            <a:off x="4171389" y="876413"/>
            <a:ext cx="1924611" cy="167922"/>
          </a:xfrm>
          <a:prstGeom prst="rect">
            <a:avLst/>
          </a:prstGeom>
        </p:spPr>
        <p:txBody>
          <a:bodyPr vert="horz" wrap="square" lIns="0" tIns="10215" rIns="0" bIns="0" rtlCol="0">
            <a:spAutoFit/>
          </a:bodyPr>
          <a:lstStyle/>
          <a:p>
            <a:pPr marL="25073">
              <a:spcBef>
                <a:spcPts val="80"/>
              </a:spcBef>
            </a:pPr>
            <a:r>
              <a:rPr lang="en-US" sz="1024" b="1" spc="-4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/>
              </a:rPr>
              <a:t>2. </a:t>
            </a:r>
            <a:r>
              <a:rPr lang="ko-KR" altLang="en-US" sz="1024" b="1" spc="-4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/>
              </a:rPr>
              <a:t>파이썬 기초문법</a:t>
            </a:r>
            <a:endParaRPr sz="768" b="1">
              <a:latin typeface="나눔스퀘어" panose="020B0600000101010101" pitchFamily="50" charset="-127"/>
              <a:ea typeface="나눔스퀘어" panose="020B0600000101010101" pitchFamily="50" charset="-127"/>
              <a:cs typeface="나눔스퀘어 Bold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9C290B44-FAE7-AB78-738C-96BEC2E1905C}"/>
              </a:ext>
            </a:extLst>
          </p:cNvPr>
          <p:cNvSpPr/>
          <p:nvPr/>
        </p:nvSpPr>
        <p:spPr>
          <a:xfrm>
            <a:off x="4195880" y="1082316"/>
            <a:ext cx="3801849" cy="0"/>
          </a:xfrm>
          <a:custGeom>
            <a:avLst/>
            <a:gdLst/>
            <a:ahLst/>
            <a:cxnLst/>
            <a:rect l="l" t="t" r="r" b="b"/>
            <a:pathLst>
              <a:path w="5199380">
                <a:moveTo>
                  <a:pt x="0" y="0"/>
                </a:moveTo>
                <a:lnTo>
                  <a:pt x="5198851" y="0"/>
                </a:lnTo>
              </a:path>
            </a:pathLst>
          </a:custGeom>
          <a:ln w="9387">
            <a:solidFill>
              <a:srgbClr val="777777"/>
            </a:solidFill>
          </a:ln>
        </p:spPr>
        <p:txBody>
          <a:bodyPr wrap="square" lIns="0" tIns="0" rIns="0" bIns="0" rtlCol="0"/>
          <a:lstStyle/>
          <a:p>
            <a:endParaRPr sz="1316"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DBE3AD52-F285-1B4E-842E-CAB803C2635F}"/>
              </a:ext>
            </a:extLst>
          </p:cNvPr>
          <p:cNvSpPr txBox="1"/>
          <p:nvPr/>
        </p:nvSpPr>
        <p:spPr>
          <a:xfrm>
            <a:off x="4195080" y="1255637"/>
            <a:ext cx="3801849" cy="334656"/>
          </a:xfrm>
          <a:prstGeom prst="rect">
            <a:avLst/>
          </a:prstGeom>
        </p:spPr>
        <p:txBody>
          <a:bodyPr vert="horz" wrap="square" lIns="0" tIns="10215" rIns="0" bIns="0" rtlCol="0">
            <a:noAutofit/>
          </a:bodyPr>
          <a:lstStyle/>
          <a:p>
            <a:pPr marL="215436" indent="-125361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buFont typeface="Arial" panose="020B0604020202020204" pitchFamily="34" charset="0"/>
              <a:buChar char="•"/>
              <a:tabLst>
                <a:tab pos="201042" algn="l"/>
              </a:tabLst>
            </a:pPr>
            <a:r>
              <a:rPr lang="ko-KR" altLang="en-US" sz="877" b="1" spc="-37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컬럼 추가하기 </a:t>
            </a:r>
            <a:br>
              <a:rPr lang="en-US" altLang="ko-KR" sz="877" b="1" spc="-37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</a:br>
            <a:r>
              <a:rPr lang="en-US" altLang="ko-KR" sz="877" spc="-37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DataFrame </a:t>
            </a:r>
            <a:r>
              <a:rPr lang="ko-KR" altLang="en-US" sz="877" spc="-37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객체</a:t>
            </a:r>
            <a:r>
              <a:rPr lang="en-US" altLang="ko-KR" sz="877" spc="-37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[‘</a:t>
            </a:r>
            <a:r>
              <a:rPr lang="ko-KR" altLang="en-US" sz="877" spc="-37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추가하려는 열이름’</a:t>
            </a:r>
            <a:r>
              <a:rPr lang="en-US" altLang="ko-KR" sz="877" spc="-37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] = </a:t>
            </a:r>
            <a:r>
              <a:rPr lang="ko-KR" altLang="en-US" sz="877" spc="-37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데이터 값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84FF420-222A-1E33-E7FE-B79D0E4DC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472" y="3888063"/>
            <a:ext cx="3484723" cy="58480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0CEA8ED-C62B-D242-23AB-77882C17F1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2472" y="4550194"/>
            <a:ext cx="1829901" cy="908951"/>
          </a:xfrm>
          <a:prstGeom prst="rect">
            <a:avLst/>
          </a:prstGeom>
        </p:spPr>
      </p:pic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E4CC273D-3F97-92E6-27FA-19066C099F0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pPr/>
              <a:t>31</a:t>
            </a:fld>
            <a:endParaRPr lang="en-US" altLang="ko-KR"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D124CDFE-9A98-0671-045F-44C657843A25}"/>
              </a:ext>
            </a:extLst>
          </p:cNvPr>
          <p:cNvSpPr txBox="1"/>
          <p:nvPr/>
        </p:nvSpPr>
        <p:spPr>
          <a:xfrm>
            <a:off x="4325008" y="508522"/>
            <a:ext cx="1065597" cy="134535"/>
          </a:xfrm>
          <a:prstGeom prst="rect">
            <a:avLst/>
          </a:prstGeom>
        </p:spPr>
        <p:txBody>
          <a:bodyPr vert="horz" wrap="square" lIns="0" tIns="10679" rIns="0" bIns="0" rtlCol="0">
            <a:spAutoFit/>
          </a:bodyPr>
          <a:lstStyle/>
          <a:p>
            <a:pPr marL="9286">
              <a:spcBef>
                <a:spcPts val="83"/>
              </a:spcBef>
            </a:pPr>
            <a:r>
              <a:rPr lang="en-US" altLang="ko-KR" sz="804" spc="15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나눔스퀘어OTF Light"/>
              </a:rPr>
              <a:t>Ⅰ</a:t>
            </a:r>
            <a:r>
              <a:rPr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.</a:t>
            </a:r>
            <a:r>
              <a:rPr sz="804" spc="154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 </a:t>
            </a:r>
            <a:r>
              <a:rPr lang="en-US"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Python</a:t>
            </a:r>
            <a:r>
              <a:rPr lang="ko-KR" altLang="en-US"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 분석 기초</a:t>
            </a:r>
            <a:endParaRPr sz="804" dirty="0">
              <a:latin typeface="고도 B" panose="02000503000000020004" pitchFamily="50" charset="-127"/>
              <a:ea typeface="고도 B" panose="02000503000000020004" pitchFamily="50" charset="-127"/>
              <a:cs typeface="나눔스퀘어OTF Light"/>
            </a:endParaRPr>
          </a:p>
        </p:txBody>
      </p:sp>
    </p:spTree>
    <p:extLst>
      <p:ext uri="{BB962C8B-B14F-4D97-AF65-F5344CB8AC3E}">
        <p14:creationId xmlns:p14="http://schemas.microsoft.com/office/powerpoint/2010/main" val="2739335081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B62B967-C1F7-58DB-8A05-5F6A95EAC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079" y="1667037"/>
            <a:ext cx="3568455" cy="186411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AB90E95-569D-14C0-B3AE-72E3B5B47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076" y="3624841"/>
            <a:ext cx="3484723" cy="979887"/>
          </a:xfrm>
          <a:prstGeom prst="rect">
            <a:avLst/>
          </a:prstGeom>
        </p:spPr>
      </p:pic>
      <p:sp>
        <p:nvSpPr>
          <p:cNvPr id="8" name="object 6">
            <a:extLst>
              <a:ext uri="{FF2B5EF4-FFF2-40B4-BE49-F238E27FC236}">
                <a16:creationId xmlns:a16="http://schemas.microsoft.com/office/drawing/2014/main" id="{89CB37C4-1870-57BE-532D-E69A655AC0A7}"/>
              </a:ext>
            </a:extLst>
          </p:cNvPr>
          <p:cNvSpPr txBox="1"/>
          <p:nvPr/>
        </p:nvSpPr>
        <p:spPr>
          <a:xfrm>
            <a:off x="4171389" y="876413"/>
            <a:ext cx="1924611" cy="167922"/>
          </a:xfrm>
          <a:prstGeom prst="rect">
            <a:avLst/>
          </a:prstGeom>
        </p:spPr>
        <p:txBody>
          <a:bodyPr vert="horz" wrap="square" lIns="0" tIns="10215" rIns="0" bIns="0" rtlCol="0">
            <a:spAutoFit/>
          </a:bodyPr>
          <a:lstStyle/>
          <a:p>
            <a:pPr marL="25073">
              <a:spcBef>
                <a:spcPts val="80"/>
              </a:spcBef>
            </a:pPr>
            <a:r>
              <a:rPr lang="en-US" sz="1024" b="1" spc="-4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/>
              </a:rPr>
              <a:t>2. </a:t>
            </a:r>
            <a:r>
              <a:rPr lang="ko-KR" altLang="en-US" sz="1024" b="1" spc="-4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/>
              </a:rPr>
              <a:t>파이썬 기초문법</a:t>
            </a:r>
            <a:endParaRPr sz="768" b="1">
              <a:latin typeface="나눔스퀘어" panose="020B0600000101010101" pitchFamily="50" charset="-127"/>
              <a:ea typeface="나눔스퀘어" panose="020B0600000101010101" pitchFamily="50" charset="-127"/>
              <a:cs typeface="나눔스퀘어 Bold"/>
            </a:endParaRP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2785CC53-7DC7-39F6-1BC8-CBF6A2D4DA4D}"/>
              </a:ext>
            </a:extLst>
          </p:cNvPr>
          <p:cNvSpPr/>
          <p:nvPr/>
        </p:nvSpPr>
        <p:spPr>
          <a:xfrm>
            <a:off x="4195880" y="1082316"/>
            <a:ext cx="3801849" cy="0"/>
          </a:xfrm>
          <a:custGeom>
            <a:avLst/>
            <a:gdLst/>
            <a:ahLst/>
            <a:cxnLst/>
            <a:rect l="l" t="t" r="r" b="b"/>
            <a:pathLst>
              <a:path w="5199380">
                <a:moveTo>
                  <a:pt x="0" y="0"/>
                </a:moveTo>
                <a:lnTo>
                  <a:pt x="5198851" y="0"/>
                </a:lnTo>
              </a:path>
            </a:pathLst>
          </a:custGeom>
          <a:ln w="9387">
            <a:solidFill>
              <a:srgbClr val="777777"/>
            </a:solidFill>
          </a:ln>
        </p:spPr>
        <p:txBody>
          <a:bodyPr wrap="square" lIns="0" tIns="0" rIns="0" bIns="0" rtlCol="0"/>
          <a:lstStyle/>
          <a:p>
            <a:endParaRPr sz="1316"/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08F987F6-A1EA-B72B-AE26-D1EDEF27AB24}"/>
              </a:ext>
            </a:extLst>
          </p:cNvPr>
          <p:cNvSpPr txBox="1"/>
          <p:nvPr/>
        </p:nvSpPr>
        <p:spPr>
          <a:xfrm>
            <a:off x="4195080" y="1255641"/>
            <a:ext cx="3801849" cy="390375"/>
          </a:xfrm>
          <a:prstGeom prst="rect">
            <a:avLst/>
          </a:prstGeom>
        </p:spPr>
        <p:txBody>
          <a:bodyPr vert="horz" wrap="square" lIns="0" tIns="10215" rIns="0" bIns="0" rtlCol="0">
            <a:noAutofit/>
          </a:bodyPr>
          <a:lstStyle/>
          <a:p>
            <a:pPr marL="215436" indent="-125361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buFont typeface="Arial" panose="020B0604020202020204" pitchFamily="34" charset="0"/>
              <a:buChar char="•"/>
              <a:tabLst>
                <a:tab pos="201042" algn="l"/>
              </a:tabLst>
            </a:pPr>
            <a:r>
              <a:rPr lang="ko-KR" altLang="en-US" sz="877" b="1" spc="-37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로우 추가하기</a:t>
            </a:r>
            <a:br>
              <a:rPr lang="en-US" altLang="ko-KR" sz="877" b="1" spc="-37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</a:br>
            <a:r>
              <a:rPr lang="en-US" altLang="ko-KR" sz="877" spc="-37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DataFrame </a:t>
            </a:r>
            <a:r>
              <a:rPr lang="ko-KR" altLang="en-US" sz="877" spc="-37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객체</a:t>
            </a:r>
            <a:r>
              <a:rPr lang="en-US" altLang="ko-KR" sz="877" spc="-37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[‘</a:t>
            </a:r>
            <a:r>
              <a:rPr lang="ko-KR" altLang="en-US" sz="877" spc="-37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새로운 행 이름’</a:t>
            </a:r>
            <a:r>
              <a:rPr lang="en-US" altLang="ko-KR" sz="877" spc="-37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] = </a:t>
            </a:r>
            <a:r>
              <a:rPr lang="ko-KR" altLang="en-US" sz="877" spc="-37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데이터 값 </a:t>
            </a:r>
            <a:r>
              <a:rPr lang="en-US" altLang="ko-KR" sz="877" spc="-37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(</a:t>
            </a:r>
            <a:r>
              <a:rPr lang="ko-KR" altLang="en-US" sz="877" spc="-37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또는 배열</a:t>
            </a:r>
            <a:r>
              <a:rPr lang="en-US" altLang="ko-KR" sz="877" spc="-37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)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6293264-308B-CD69-FA07-A418DA708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393" y="4717910"/>
            <a:ext cx="1565815" cy="1127916"/>
          </a:xfrm>
          <a:prstGeom prst="rect">
            <a:avLst/>
          </a:prstGeom>
        </p:spPr>
      </p:pic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208834AB-B3D8-AADC-C23E-C1C77BA2B8F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32</a:t>
            </a:fld>
            <a:endParaRPr lang="ko-KR" altLang="en-US"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528E8E3A-80C6-518D-5576-3247EAF2BDDD}"/>
              </a:ext>
            </a:extLst>
          </p:cNvPr>
          <p:cNvSpPr txBox="1"/>
          <p:nvPr/>
        </p:nvSpPr>
        <p:spPr>
          <a:xfrm>
            <a:off x="4325008" y="508522"/>
            <a:ext cx="1065597" cy="134535"/>
          </a:xfrm>
          <a:prstGeom prst="rect">
            <a:avLst/>
          </a:prstGeom>
        </p:spPr>
        <p:txBody>
          <a:bodyPr vert="horz" wrap="square" lIns="0" tIns="10679" rIns="0" bIns="0" rtlCol="0">
            <a:spAutoFit/>
          </a:bodyPr>
          <a:lstStyle/>
          <a:p>
            <a:pPr marL="9286">
              <a:spcBef>
                <a:spcPts val="83"/>
              </a:spcBef>
            </a:pPr>
            <a:r>
              <a:rPr lang="en-US" altLang="ko-KR" sz="804" spc="15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나눔스퀘어OTF Light"/>
              </a:rPr>
              <a:t>Ⅰ</a:t>
            </a:r>
            <a:r>
              <a:rPr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.</a:t>
            </a:r>
            <a:r>
              <a:rPr sz="804" spc="154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 </a:t>
            </a:r>
            <a:r>
              <a:rPr lang="en-US"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Python</a:t>
            </a:r>
            <a:r>
              <a:rPr lang="ko-KR" altLang="en-US"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 분석 기초</a:t>
            </a:r>
            <a:endParaRPr sz="804" dirty="0">
              <a:latin typeface="고도 B" panose="02000503000000020004" pitchFamily="50" charset="-127"/>
              <a:ea typeface="고도 B" panose="02000503000000020004" pitchFamily="50" charset="-127"/>
              <a:cs typeface="나눔스퀘어O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912615094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A2290D41-B148-A064-81CC-0A19FA166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393" y="1478862"/>
            <a:ext cx="3045839" cy="24695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8CD53DB-6A52-79AA-993A-C627E6AC7603}"/>
              </a:ext>
            </a:extLst>
          </p:cNvPr>
          <p:cNvSpPr txBox="1"/>
          <p:nvPr/>
        </p:nvSpPr>
        <p:spPr>
          <a:xfrm>
            <a:off x="6872498" y="3462274"/>
            <a:ext cx="992579" cy="36227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77">
                <a:solidFill>
                  <a:schemeClr val="accent5">
                    <a:lumMod val="75000"/>
                  </a:schemeClr>
                </a:solidFill>
              </a:rPr>
              <a:t>행삭제</a:t>
            </a:r>
            <a:r>
              <a:rPr lang="en-US" altLang="ko-KR" sz="877">
                <a:solidFill>
                  <a:schemeClr val="accent5">
                    <a:lumMod val="75000"/>
                  </a:schemeClr>
                </a:solidFill>
              </a:rPr>
              <a:t>: axis</a:t>
            </a:r>
            <a:r>
              <a:rPr lang="ko-KR" altLang="en-US" sz="877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877">
                <a:solidFill>
                  <a:schemeClr val="accent5">
                    <a:lumMod val="75000"/>
                  </a:schemeClr>
                </a:solidFill>
              </a:rPr>
              <a:t>= 0</a:t>
            </a:r>
          </a:p>
          <a:p>
            <a:r>
              <a:rPr lang="ko-KR" altLang="en-US" sz="877">
                <a:solidFill>
                  <a:schemeClr val="accent5">
                    <a:lumMod val="75000"/>
                  </a:schemeClr>
                </a:solidFill>
              </a:rPr>
              <a:t>열삭제</a:t>
            </a:r>
            <a:r>
              <a:rPr lang="en-US" altLang="ko-KR" sz="877">
                <a:solidFill>
                  <a:schemeClr val="accent5">
                    <a:lumMod val="75000"/>
                  </a:schemeClr>
                </a:solidFill>
              </a:rPr>
              <a:t>: axis</a:t>
            </a:r>
            <a:r>
              <a:rPr lang="ko-KR" altLang="en-US" sz="877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877">
                <a:solidFill>
                  <a:schemeClr val="accent5">
                    <a:lumMod val="75000"/>
                  </a:schemeClr>
                </a:solidFill>
              </a:rPr>
              <a:t>=</a:t>
            </a:r>
            <a:r>
              <a:rPr lang="ko-KR" altLang="en-US" sz="877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877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ko-KR" altLang="en-US" sz="877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CDF5CB1-5D4D-49A2-1A55-56F5B4A91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904" y="4021070"/>
            <a:ext cx="1517304" cy="1134041"/>
          </a:xfrm>
          <a:prstGeom prst="rect">
            <a:avLst/>
          </a:prstGeom>
        </p:spPr>
      </p:pic>
      <p:sp>
        <p:nvSpPr>
          <p:cNvPr id="2" name="object 6">
            <a:extLst>
              <a:ext uri="{FF2B5EF4-FFF2-40B4-BE49-F238E27FC236}">
                <a16:creationId xmlns:a16="http://schemas.microsoft.com/office/drawing/2014/main" id="{305EA5A6-52A4-A534-65ED-DE31F6962645}"/>
              </a:ext>
            </a:extLst>
          </p:cNvPr>
          <p:cNvSpPr txBox="1"/>
          <p:nvPr/>
        </p:nvSpPr>
        <p:spPr>
          <a:xfrm>
            <a:off x="4171389" y="876413"/>
            <a:ext cx="1924611" cy="167922"/>
          </a:xfrm>
          <a:prstGeom prst="rect">
            <a:avLst/>
          </a:prstGeom>
        </p:spPr>
        <p:txBody>
          <a:bodyPr vert="horz" wrap="square" lIns="0" tIns="10215" rIns="0" bIns="0" rtlCol="0">
            <a:spAutoFit/>
          </a:bodyPr>
          <a:lstStyle/>
          <a:p>
            <a:pPr marL="25073">
              <a:spcBef>
                <a:spcPts val="80"/>
              </a:spcBef>
            </a:pPr>
            <a:r>
              <a:rPr lang="en-US" sz="1024" b="1" spc="-40" dirty="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/>
              </a:rPr>
              <a:t>2. </a:t>
            </a:r>
            <a:r>
              <a:rPr lang="ko-KR" altLang="en-US" sz="1024" b="1" spc="-40" dirty="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/>
              </a:rPr>
              <a:t>파이썬 기초문법</a:t>
            </a:r>
            <a:endParaRPr sz="768" b="1" dirty="0">
              <a:latin typeface="나눔스퀘어" panose="020B0600000101010101" pitchFamily="50" charset="-127"/>
              <a:ea typeface="나눔스퀘어" panose="020B0600000101010101" pitchFamily="50" charset="-127"/>
              <a:cs typeface="나눔스퀘어 Bold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05CCDDB-71A9-1B1F-8D0D-9CCCC75DCA43}"/>
              </a:ext>
            </a:extLst>
          </p:cNvPr>
          <p:cNvSpPr/>
          <p:nvPr/>
        </p:nvSpPr>
        <p:spPr>
          <a:xfrm>
            <a:off x="4195880" y="1082316"/>
            <a:ext cx="3801849" cy="0"/>
          </a:xfrm>
          <a:custGeom>
            <a:avLst/>
            <a:gdLst/>
            <a:ahLst/>
            <a:cxnLst/>
            <a:rect l="l" t="t" r="r" b="b"/>
            <a:pathLst>
              <a:path w="5199380">
                <a:moveTo>
                  <a:pt x="0" y="0"/>
                </a:moveTo>
                <a:lnTo>
                  <a:pt x="5198851" y="0"/>
                </a:lnTo>
              </a:path>
            </a:pathLst>
          </a:custGeom>
          <a:ln w="9387">
            <a:solidFill>
              <a:srgbClr val="777777"/>
            </a:solidFill>
          </a:ln>
        </p:spPr>
        <p:txBody>
          <a:bodyPr wrap="square" lIns="0" tIns="0" rIns="0" bIns="0" rtlCol="0"/>
          <a:lstStyle/>
          <a:p>
            <a:endParaRPr sz="1316"/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DD2D2C89-79B8-07F4-B645-A157D7EE49B6}"/>
              </a:ext>
            </a:extLst>
          </p:cNvPr>
          <p:cNvSpPr txBox="1"/>
          <p:nvPr/>
        </p:nvSpPr>
        <p:spPr>
          <a:xfrm>
            <a:off x="4195080" y="1255641"/>
            <a:ext cx="3801849" cy="390375"/>
          </a:xfrm>
          <a:prstGeom prst="rect">
            <a:avLst/>
          </a:prstGeom>
        </p:spPr>
        <p:txBody>
          <a:bodyPr vert="horz" wrap="square" lIns="0" tIns="10215" rIns="0" bIns="0" rtlCol="0">
            <a:noAutofit/>
          </a:bodyPr>
          <a:lstStyle/>
          <a:p>
            <a:pPr marL="215436" indent="-125361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buFont typeface="Arial" panose="020B0604020202020204" pitchFamily="34" charset="0"/>
              <a:buChar char="•"/>
              <a:tabLst>
                <a:tab pos="201042" algn="l"/>
              </a:tabLst>
            </a:pPr>
            <a:r>
              <a:rPr lang="ko-KR" altLang="en-US" sz="877" b="1" spc="-37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컬럼</a:t>
            </a:r>
            <a:r>
              <a:rPr lang="en-US" altLang="ko-KR" sz="877" b="1" spc="-37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/</a:t>
            </a:r>
            <a:r>
              <a:rPr lang="ko-KR" altLang="en-US" sz="877" b="1" spc="-37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로우 삭제하기</a:t>
            </a:r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9B1F64C6-05FB-A67B-D7BA-C077BAA48C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pPr/>
              <a:t>33</a:t>
            </a:fld>
            <a:endParaRPr lang="en-US" altLang="ko-KR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F2F2B2B-260C-5396-F00F-AB5F724C8EBC}"/>
              </a:ext>
            </a:extLst>
          </p:cNvPr>
          <p:cNvSpPr txBox="1"/>
          <p:nvPr/>
        </p:nvSpPr>
        <p:spPr>
          <a:xfrm>
            <a:off x="4325008" y="508522"/>
            <a:ext cx="1065597" cy="134535"/>
          </a:xfrm>
          <a:prstGeom prst="rect">
            <a:avLst/>
          </a:prstGeom>
        </p:spPr>
        <p:txBody>
          <a:bodyPr vert="horz" wrap="square" lIns="0" tIns="10679" rIns="0" bIns="0" rtlCol="0">
            <a:spAutoFit/>
          </a:bodyPr>
          <a:lstStyle/>
          <a:p>
            <a:pPr marL="9286">
              <a:spcBef>
                <a:spcPts val="83"/>
              </a:spcBef>
            </a:pPr>
            <a:r>
              <a:rPr lang="en-US" altLang="ko-KR" sz="804" spc="15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나눔스퀘어OTF Light"/>
              </a:rPr>
              <a:t>Ⅰ</a:t>
            </a:r>
            <a:r>
              <a:rPr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.</a:t>
            </a:r>
            <a:r>
              <a:rPr sz="804" spc="154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 </a:t>
            </a:r>
            <a:r>
              <a:rPr lang="en-US"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Python</a:t>
            </a:r>
            <a:r>
              <a:rPr lang="ko-KR" altLang="en-US"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 분석 기초</a:t>
            </a:r>
            <a:endParaRPr sz="804" dirty="0">
              <a:latin typeface="고도 B" panose="02000503000000020004" pitchFamily="50" charset="-127"/>
              <a:ea typeface="고도 B" panose="02000503000000020004" pitchFamily="50" charset="-127"/>
              <a:cs typeface="나눔스퀘어O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983031192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6">
            <a:extLst>
              <a:ext uri="{FF2B5EF4-FFF2-40B4-BE49-F238E27FC236}">
                <a16:creationId xmlns:a16="http://schemas.microsoft.com/office/drawing/2014/main" id="{305EA5A6-52A4-A534-65ED-DE31F6962645}"/>
              </a:ext>
            </a:extLst>
          </p:cNvPr>
          <p:cNvSpPr txBox="1"/>
          <p:nvPr/>
        </p:nvSpPr>
        <p:spPr>
          <a:xfrm>
            <a:off x="4171389" y="876413"/>
            <a:ext cx="1924611" cy="167922"/>
          </a:xfrm>
          <a:prstGeom prst="rect">
            <a:avLst/>
          </a:prstGeom>
        </p:spPr>
        <p:txBody>
          <a:bodyPr vert="horz" wrap="square" lIns="0" tIns="10215" rIns="0" bIns="0" rtlCol="0">
            <a:spAutoFit/>
          </a:bodyPr>
          <a:lstStyle/>
          <a:p>
            <a:pPr marL="25073">
              <a:spcBef>
                <a:spcPts val="80"/>
              </a:spcBef>
            </a:pPr>
            <a:r>
              <a:rPr lang="en-US" sz="1024" b="1" spc="-40" dirty="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/>
              </a:rPr>
              <a:t>2. </a:t>
            </a:r>
            <a:r>
              <a:rPr lang="ko-KR" altLang="en-US" sz="1024" b="1" spc="-40" dirty="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/>
              </a:rPr>
              <a:t>파이썬 기초문법</a:t>
            </a:r>
            <a:endParaRPr sz="768" b="1" dirty="0">
              <a:latin typeface="나눔스퀘어" panose="020B0600000101010101" pitchFamily="50" charset="-127"/>
              <a:ea typeface="나눔스퀘어" panose="020B0600000101010101" pitchFamily="50" charset="-127"/>
              <a:cs typeface="나눔스퀘어 Bold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05CCDDB-71A9-1B1F-8D0D-9CCCC75DCA43}"/>
              </a:ext>
            </a:extLst>
          </p:cNvPr>
          <p:cNvSpPr/>
          <p:nvPr/>
        </p:nvSpPr>
        <p:spPr>
          <a:xfrm>
            <a:off x="4195880" y="1082316"/>
            <a:ext cx="3801849" cy="0"/>
          </a:xfrm>
          <a:custGeom>
            <a:avLst/>
            <a:gdLst/>
            <a:ahLst/>
            <a:cxnLst/>
            <a:rect l="l" t="t" r="r" b="b"/>
            <a:pathLst>
              <a:path w="5199380">
                <a:moveTo>
                  <a:pt x="0" y="0"/>
                </a:moveTo>
                <a:lnTo>
                  <a:pt x="5198851" y="0"/>
                </a:lnTo>
              </a:path>
            </a:pathLst>
          </a:custGeom>
          <a:ln w="9387">
            <a:solidFill>
              <a:srgbClr val="777777"/>
            </a:solidFill>
          </a:ln>
        </p:spPr>
        <p:txBody>
          <a:bodyPr wrap="square" lIns="0" tIns="0" rIns="0" bIns="0" rtlCol="0"/>
          <a:lstStyle/>
          <a:p>
            <a:endParaRPr sz="1316"/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DD2D2C89-79B8-07F4-B645-A157D7EE49B6}"/>
              </a:ext>
            </a:extLst>
          </p:cNvPr>
          <p:cNvSpPr txBox="1"/>
          <p:nvPr/>
        </p:nvSpPr>
        <p:spPr>
          <a:xfrm>
            <a:off x="4195080" y="1255641"/>
            <a:ext cx="3801849" cy="330527"/>
          </a:xfrm>
          <a:prstGeom prst="rect">
            <a:avLst/>
          </a:prstGeom>
        </p:spPr>
        <p:txBody>
          <a:bodyPr vert="horz" wrap="square" lIns="0" tIns="10215" rIns="0" bIns="0" rtlCol="0">
            <a:noAutofit/>
          </a:bodyPr>
          <a:lstStyle/>
          <a:p>
            <a:pPr marL="215436" indent="-125361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buFont typeface="Arial" panose="020B0604020202020204" pitchFamily="34" charset="0"/>
              <a:buChar char="•"/>
              <a:tabLst>
                <a:tab pos="201042" algn="l"/>
              </a:tabLst>
            </a:pPr>
            <a:r>
              <a:rPr lang="en-US" altLang="ko-KR" sz="1400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with : </a:t>
            </a:r>
            <a:r>
              <a:rPr lang="ko-KR" altLang="en-US" sz="1400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파일 입출력 및 </a:t>
            </a:r>
            <a:r>
              <a:rPr lang="en-US" altLang="ko-KR" sz="1400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DB </a:t>
            </a:r>
            <a:r>
              <a:rPr lang="ko-KR" altLang="en-US" sz="1400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연결 등 리소스 관리</a:t>
            </a:r>
            <a:r>
              <a:rPr lang="en-US" altLang="ko-KR" sz="1400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 </a:t>
            </a:r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9B1F64C6-05FB-A67B-D7BA-C077BAA48C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pPr/>
              <a:t>34</a:t>
            </a:fld>
            <a:endParaRPr lang="en-US" altLang="ko-KR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F2F2B2B-260C-5396-F00F-AB5F724C8EBC}"/>
              </a:ext>
            </a:extLst>
          </p:cNvPr>
          <p:cNvSpPr txBox="1"/>
          <p:nvPr/>
        </p:nvSpPr>
        <p:spPr>
          <a:xfrm>
            <a:off x="4325008" y="508522"/>
            <a:ext cx="1065597" cy="134535"/>
          </a:xfrm>
          <a:prstGeom prst="rect">
            <a:avLst/>
          </a:prstGeom>
        </p:spPr>
        <p:txBody>
          <a:bodyPr vert="horz" wrap="square" lIns="0" tIns="10679" rIns="0" bIns="0" rtlCol="0">
            <a:spAutoFit/>
          </a:bodyPr>
          <a:lstStyle/>
          <a:p>
            <a:pPr marL="9286">
              <a:spcBef>
                <a:spcPts val="83"/>
              </a:spcBef>
            </a:pPr>
            <a:r>
              <a:rPr lang="en-US" altLang="ko-KR" sz="804" spc="15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나눔스퀘어OTF Light"/>
              </a:rPr>
              <a:t>Ⅰ</a:t>
            </a:r>
            <a:r>
              <a:rPr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.</a:t>
            </a:r>
            <a:r>
              <a:rPr sz="804" spc="154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 </a:t>
            </a:r>
            <a:r>
              <a:rPr lang="en-US"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Python</a:t>
            </a:r>
            <a:r>
              <a:rPr lang="ko-KR" altLang="en-US"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 분석 기초</a:t>
            </a:r>
            <a:endParaRPr sz="804" dirty="0">
              <a:latin typeface="고도 B" panose="02000503000000020004" pitchFamily="50" charset="-127"/>
              <a:ea typeface="고도 B" panose="02000503000000020004" pitchFamily="50" charset="-127"/>
              <a:cs typeface="나눔스퀘어OTF Light"/>
            </a:endParaRPr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F9B5FCD1-1DAE-EB53-933F-7E87FB285B41}"/>
              </a:ext>
            </a:extLst>
          </p:cNvPr>
          <p:cNvSpPr txBox="1"/>
          <p:nvPr/>
        </p:nvSpPr>
        <p:spPr>
          <a:xfrm>
            <a:off x="4195080" y="1954679"/>
            <a:ext cx="3801849" cy="2566987"/>
          </a:xfrm>
          <a:prstGeom prst="rect">
            <a:avLst/>
          </a:prstGeom>
        </p:spPr>
        <p:txBody>
          <a:bodyPr vert="horz" wrap="square" lIns="0" tIns="10215" rIns="0" bIns="0" rtlCol="0">
            <a:noAutofit/>
          </a:bodyPr>
          <a:lstStyle/>
          <a:p>
            <a:pPr marL="90075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tabLst>
                <a:tab pos="201042" algn="l"/>
              </a:tabLst>
            </a:pPr>
            <a:r>
              <a:rPr lang="ko-KR" altLang="en-US" sz="877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형식 </a:t>
            </a:r>
            <a:r>
              <a:rPr lang="en-US" altLang="ko-KR" sz="877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- with </a:t>
            </a:r>
            <a:r>
              <a:rPr lang="en-US" altLang="ko-KR" sz="877" b="1" spc="-37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context_manager_expression</a:t>
            </a:r>
            <a:r>
              <a:rPr lang="en-US" altLang="ko-KR" sz="877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 as variable :</a:t>
            </a:r>
          </a:p>
          <a:p>
            <a:pPr marL="90075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tabLst>
                <a:tab pos="201042" algn="l"/>
              </a:tabLst>
            </a:pPr>
            <a:r>
              <a:rPr lang="en-US" altLang="ko-KR" sz="877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	             # </a:t>
            </a:r>
            <a:r>
              <a:rPr lang="ko-KR" altLang="en-US" sz="877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코드 블록</a:t>
            </a:r>
            <a:endParaRPr lang="en-US" altLang="ko-KR" sz="877" b="1" spc="-37" dirty="0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  <a:p>
            <a:pPr marL="90075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tabLst>
                <a:tab pos="201042" algn="l"/>
              </a:tabLst>
            </a:pPr>
            <a:r>
              <a:rPr lang="en-US" altLang="ko-KR" sz="877" b="1" spc="-37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context_manager_expression</a:t>
            </a:r>
            <a:r>
              <a:rPr lang="en-US" altLang="ko-KR" sz="877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 : </a:t>
            </a:r>
            <a:r>
              <a:rPr lang="ko-KR" altLang="en-US" sz="877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표현식이나 객체 지정</a:t>
            </a:r>
            <a:endParaRPr lang="en-US" altLang="ko-KR" sz="877" b="1" spc="-37" dirty="0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  <a:p>
            <a:pPr marL="90075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tabLst>
                <a:tab pos="201042" algn="l"/>
              </a:tabLst>
            </a:pPr>
            <a:r>
              <a:rPr lang="en-US" altLang="ko-KR" sz="877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variable : </a:t>
            </a:r>
            <a:r>
              <a:rPr lang="ko-KR" altLang="en-US" sz="877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변수 </a:t>
            </a:r>
            <a:r>
              <a:rPr lang="en-US" altLang="ko-KR" sz="877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(as </a:t>
            </a:r>
            <a:r>
              <a:rPr lang="ko-KR" altLang="en-US" sz="877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같은 느낌</a:t>
            </a:r>
            <a:r>
              <a:rPr lang="en-US" altLang="ko-KR" sz="877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)</a:t>
            </a:r>
          </a:p>
          <a:p>
            <a:pPr marL="90075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tabLst>
                <a:tab pos="201042" algn="l"/>
              </a:tabLst>
            </a:pPr>
            <a:endParaRPr lang="en-US" altLang="ko-KR" sz="877" b="1" spc="-37" dirty="0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  <a:p>
            <a:pPr marL="90075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tabLst>
                <a:tab pos="201042" algn="l"/>
              </a:tabLst>
            </a:pPr>
            <a:r>
              <a:rPr lang="en-US" altLang="ko-KR" sz="877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with </a:t>
            </a:r>
            <a:r>
              <a:rPr lang="ko-KR" altLang="en-US" sz="877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구문의 장점 </a:t>
            </a:r>
            <a:r>
              <a:rPr lang="en-US" altLang="ko-KR" sz="877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: </a:t>
            </a:r>
            <a:r>
              <a:rPr lang="ko-KR" altLang="en-US" sz="877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리소스 연결 및 해제를 따로 지정할 필요가 없다</a:t>
            </a:r>
            <a:r>
              <a:rPr lang="en-US" altLang="ko-KR" sz="877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.</a:t>
            </a:r>
          </a:p>
          <a:p>
            <a:pPr marL="90075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tabLst>
                <a:tab pos="201042" algn="l"/>
              </a:tabLst>
            </a:pPr>
            <a:endParaRPr lang="en-US" altLang="ko-KR" sz="877" b="1" spc="-37" dirty="0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  <a:p>
            <a:pPr marL="90075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tabLst>
                <a:tab pos="201042" algn="l"/>
              </a:tabLst>
            </a:pPr>
            <a:r>
              <a:rPr lang="en-US" altLang="ko-KR" sz="877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Example) </a:t>
            </a:r>
          </a:p>
          <a:p>
            <a:pPr marL="90075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tabLst>
                <a:tab pos="201042" algn="l"/>
              </a:tabLst>
            </a:pPr>
            <a:r>
              <a:rPr lang="en-US" altLang="ko-KR" sz="877" b="1" spc="-37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with</a:t>
            </a:r>
            <a:r>
              <a:rPr lang="en-US" altLang="ko-KR" sz="877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 open(“example.txt”, “r”) as </a:t>
            </a:r>
            <a:r>
              <a:rPr lang="en-US" altLang="ko-KR" sz="877" b="1" spc="-37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file</a:t>
            </a:r>
            <a:r>
              <a:rPr lang="en-US" altLang="ko-KR" sz="877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 :</a:t>
            </a:r>
          </a:p>
          <a:p>
            <a:pPr marL="90075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tabLst>
                <a:tab pos="201042" algn="l"/>
              </a:tabLst>
            </a:pPr>
            <a:r>
              <a:rPr lang="en-US" altLang="ko-KR" sz="877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       </a:t>
            </a:r>
            <a:r>
              <a:rPr lang="en-US" altLang="ko-KR" sz="877" b="1" spc="-37" dirty="0">
                <a:solidFill>
                  <a:srgbClr val="00B0F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data</a:t>
            </a:r>
            <a:r>
              <a:rPr lang="en-US" altLang="ko-KR" sz="877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 = </a:t>
            </a:r>
            <a:r>
              <a:rPr lang="en-US" altLang="ko-KR" sz="877" b="1" spc="-37" dirty="0" err="1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file</a:t>
            </a:r>
            <a:r>
              <a:rPr lang="en-US" altLang="ko-KR" sz="877" b="1" spc="-37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.read</a:t>
            </a:r>
            <a:r>
              <a:rPr lang="en-US" altLang="ko-KR" sz="877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()</a:t>
            </a:r>
          </a:p>
          <a:p>
            <a:pPr marL="90075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tabLst>
                <a:tab pos="201042" algn="l"/>
              </a:tabLst>
            </a:pPr>
            <a:r>
              <a:rPr lang="en-US" altLang="ko-KR" sz="877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       print(</a:t>
            </a:r>
            <a:r>
              <a:rPr lang="en-US" altLang="ko-KR" sz="877" b="1" spc="-37" dirty="0">
                <a:solidFill>
                  <a:srgbClr val="00B0F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data</a:t>
            </a:r>
            <a:r>
              <a:rPr lang="en-US" altLang="ko-KR" sz="877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44796226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6">
            <a:extLst>
              <a:ext uri="{FF2B5EF4-FFF2-40B4-BE49-F238E27FC236}">
                <a16:creationId xmlns:a16="http://schemas.microsoft.com/office/drawing/2014/main" id="{305EA5A6-52A4-A534-65ED-DE31F6962645}"/>
              </a:ext>
            </a:extLst>
          </p:cNvPr>
          <p:cNvSpPr txBox="1"/>
          <p:nvPr/>
        </p:nvSpPr>
        <p:spPr>
          <a:xfrm>
            <a:off x="4171389" y="876413"/>
            <a:ext cx="1924611" cy="167922"/>
          </a:xfrm>
          <a:prstGeom prst="rect">
            <a:avLst/>
          </a:prstGeom>
        </p:spPr>
        <p:txBody>
          <a:bodyPr vert="horz" wrap="square" lIns="0" tIns="10215" rIns="0" bIns="0" rtlCol="0">
            <a:spAutoFit/>
          </a:bodyPr>
          <a:lstStyle/>
          <a:p>
            <a:pPr marL="25073">
              <a:spcBef>
                <a:spcPts val="80"/>
              </a:spcBef>
            </a:pPr>
            <a:r>
              <a:rPr lang="en-US" sz="1024" b="1" spc="-40" dirty="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/>
              </a:rPr>
              <a:t>2. </a:t>
            </a:r>
            <a:r>
              <a:rPr lang="ko-KR" altLang="en-US" sz="1024" b="1" spc="-40" dirty="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/>
              </a:rPr>
              <a:t>파이썬 기초문법</a:t>
            </a:r>
            <a:endParaRPr sz="768" b="1" dirty="0">
              <a:latin typeface="나눔스퀘어" panose="020B0600000101010101" pitchFamily="50" charset="-127"/>
              <a:ea typeface="나눔스퀘어" panose="020B0600000101010101" pitchFamily="50" charset="-127"/>
              <a:cs typeface="나눔스퀘어 Bold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05CCDDB-71A9-1B1F-8D0D-9CCCC75DCA43}"/>
              </a:ext>
            </a:extLst>
          </p:cNvPr>
          <p:cNvSpPr/>
          <p:nvPr/>
        </p:nvSpPr>
        <p:spPr>
          <a:xfrm>
            <a:off x="4195880" y="1082316"/>
            <a:ext cx="3801849" cy="0"/>
          </a:xfrm>
          <a:custGeom>
            <a:avLst/>
            <a:gdLst/>
            <a:ahLst/>
            <a:cxnLst/>
            <a:rect l="l" t="t" r="r" b="b"/>
            <a:pathLst>
              <a:path w="5199380">
                <a:moveTo>
                  <a:pt x="0" y="0"/>
                </a:moveTo>
                <a:lnTo>
                  <a:pt x="5198851" y="0"/>
                </a:lnTo>
              </a:path>
            </a:pathLst>
          </a:custGeom>
          <a:ln w="9387">
            <a:solidFill>
              <a:srgbClr val="777777"/>
            </a:solidFill>
          </a:ln>
        </p:spPr>
        <p:txBody>
          <a:bodyPr wrap="square" lIns="0" tIns="0" rIns="0" bIns="0" rtlCol="0"/>
          <a:lstStyle/>
          <a:p>
            <a:endParaRPr sz="1316"/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DD2D2C89-79B8-07F4-B645-A157D7EE49B6}"/>
              </a:ext>
            </a:extLst>
          </p:cNvPr>
          <p:cNvSpPr txBox="1"/>
          <p:nvPr/>
        </p:nvSpPr>
        <p:spPr>
          <a:xfrm>
            <a:off x="4195080" y="1255641"/>
            <a:ext cx="3801849" cy="330527"/>
          </a:xfrm>
          <a:prstGeom prst="rect">
            <a:avLst/>
          </a:prstGeom>
        </p:spPr>
        <p:txBody>
          <a:bodyPr vert="horz" wrap="square" lIns="0" tIns="10215" rIns="0" bIns="0" rtlCol="0">
            <a:noAutofit/>
          </a:bodyPr>
          <a:lstStyle/>
          <a:p>
            <a:pPr marL="215436" indent="-125361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buFont typeface="Arial" panose="020B0604020202020204" pitchFamily="34" charset="0"/>
              <a:buChar char="•"/>
              <a:tabLst>
                <a:tab pos="201042" algn="l"/>
              </a:tabLst>
            </a:pPr>
            <a:r>
              <a:rPr lang="en-US" altLang="ko-KR" sz="1400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lambda : </a:t>
            </a:r>
            <a:r>
              <a:rPr lang="ko-KR" altLang="en-US" sz="1400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간단한 표현식으로 함수 표현</a:t>
            </a:r>
            <a:r>
              <a:rPr lang="en-US" altLang="ko-KR" sz="1400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 </a:t>
            </a:r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9B1F64C6-05FB-A67B-D7BA-C077BAA48C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pPr/>
              <a:t>35</a:t>
            </a:fld>
            <a:endParaRPr lang="en-US" altLang="ko-KR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F2F2B2B-260C-5396-F00F-AB5F724C8EBC}"/>
              </a:ext>
            </a:extLst>
          </p:cNvPr>
          <p:cNvSpPr txBox="1"/>
          <p:nvPr/>
        </p:nvSpPr>
        <p:spPr>
          <a:xfrm>
            <a:off x="4325008" y="508522"/>
            <a:ext cx="1065597" cy="134535"/>
          </a:xfrm>
          <a:prstGeom prst="rect">
            <a:avLst/>
          </a:prstGeom>
        </p:spPr>
        <p:txBody>
          <a:bodyPr vert="horz" wrap="square" lIns="0" tIns="10679" rIns="0" bIns="0" rtlCol="0">
            <a:spAutoFit/>
          </a:bodyPr>
          <a:lstStyle/>
          <a:p>
            <a:pPr marL="9286">
              <a:spcBef>
                <a:spcPts val="83"/>
              </a:spcBef>
            </a:pPr>
            <a:r>
              <a:rPr lang="en-US" altLang="ko-KR" sz="804" spc="15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나눔스퀘어OTF Light"/>
              </a:rPr>
              <a:t>Ⅰ</a:t>
            </a:r>
            <a:r>
              <a:rPr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.</a:t>
            </a:r>
            <a:r>
              <a:rPr sz="804" spc="154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 </a:t>
            </a:r>
            <a:r>
              <a:rPr lang="en-US"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Python</a:t>
            </a:r>
            <a:r>
              <a:rPr lang="ko-KR" altLang="en-US"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 분석 기초</a:t>
            </a:r>
            <a:endParaRPr sz="804" dirty="0">
              <a:latin typeface="고도 B" panose="02000503000000020004" pitchFamily="50" charset="-127"/>
              <a:ea typeface="고도 B" panose="02000503000000020004" pitchFamily="50" charset="-127"/>
              <a:cs typeface="나눔스퀘어OTF Light"/>
            </a:endParaRPr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F9B5FCD1-1DAE-EB53-933F-7E87FB285B41}"/>
              </a:ext>
            </a:extLst>
          </p:cNvPr>
          <p:cNvSpPr txBox="1"/>
          <p:nvPr/>
        </p:nvSpPr>
        <p:spPr>
          <a:xfrm>
            <a:off x="4195080" y="1797475"/>
            <a:ext cx="3801849" cy="3978210"/>
          </a:xfrm>
          <a:prstGeom prst="rect">
            <a:avLst/>
          </a:prstGeom>
        </p:spPr>
        <p:txBody>
          <a:bodyPr vert="horz" wrap="square" lIns="0" tIns="10215" rIns="0" bIns="0" rtlCol="0">
            <a:noAutofit/>
          </a:bodyPr>
          <a:lstStyle/>
          <a:p>
            <a:pPr marL="90075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tabLst>
                <a:tab pos="201042" algn="l"/>
              </a:tabLst>
            </a:pPr>
            <a:r>
              <a:rPr lang="ko-KR" altLang="en-US" sz="877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형식 </a:t>
            </a:r>
            <a:r>
              <a:rPr lang="en-US" altLang="ko-KR" sz="877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– lambda arguments : expression</a:t>
            </a:r>
          </a:p>
          <a:p>
            <a:pPr marL="90075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tabLst>
                <a:tab pos="201042" algn="l"/>
              </a:tabLst>
            </a:pPr>
            <a:endParaRPr lang="en-US" altLang="ko-KR" sz="877" b="1" spc="-37" dirty="0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  <a:p>
            <a:pPr marL="90075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tabLst>
                <a:tab pos="201042" algn="l"/>
              </a:tabLst>
            </a:pPr>
            <a:r>
              <a:rPr lang="en-US" altLang="ko-KR" sz="877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lambda : </a:t>
            </a:r>
            <a:r>
              <a:rPr lang="ko-KR" altLang="en-US" sz="877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생성 키워드</a:t>
            </a:r>
            <a:endParaRPr lang="en-US" altLang="ko-KR" sz="877" b="1" spc="-37" dirty="0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  <a:p>
            <a:pPr marL="90075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tabLst>
                <a:tab pos="201042" algn="l"/>
              </a:tabLst>
            </a:pPr>
            <a:r>
              <a:rPr lang="en-US" altLang="ko-KR" sz="877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arguments : </a:t>
            </a:r>
            <a:r>
              <a:rPr lang="ko-KR" altLang="en-US" sz="877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함수의 인자들을 나타내는 매개변수</a:t>
            </a:r>
            <a:endParaRPr lang="en-US" altLang="ko-KR" sz="877" b="1" spc="-37" dirty="0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  <a:p>
            <a:pPr marL="90075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tabLst>
                <a:tab pos="201042" algn="l"/>
              </a:tabLst>
            </a:pPr>
            <a:r>
              <a:rPr lang="en-US" altLang="ko-KR" sz="877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expression</a:t>
            </a:r>
            <a:r>
              <a:rPr lang="ko-KR" altLang="en-US" sz="877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 </a:t>
            </a:r>
            <a:r>
              <a:rPr lang="en-US" altLang="ko-KR" sz="877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:</a:t>
            </a:r>
            <a:r>
              <a:rPr lang="ko-KR" altLang="en-US" sz="877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 함수의 반환 값을 나타내는 표현식</a:t>
            </a:r>
            <a:endParaRPr lang="en-US" altLang="ko-KR" sz="877" b="1" spc="-37" dirty="0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  <a:p>
            <a:pPr marL="90075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tabLst>
                <a:tab pos="201042" algn="l"/>
              </a:tabLst>
            </a:pPr>
            <a:endParaRPr lang="en-US" altLang="ko-KR" sz="877" b="1" spc="-37" dirty="0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  <a:p>
            <a:pPr marL="90075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tabLst>
                <a:tab pos="201042" algn="l"/>
              </a:tabLst>
            </a:pPr>
            <a:r>
              <a:rPr lang="en-US" altLang="ko-KR" sz="877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lambda </a:t>
            </a:r>
            <a:r>
              <a:rPr lang="ko-KR" altLang="en-US" sz="877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구문의 장점 </a:t>
            </a:r>
            <a:r>
              <a:rPr lang="en-US" altLang="ko-KR" sz="877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: </a:t>
            </a:r>
          </a:p>
          <a:p>
            <a:pPr marL="90075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tabLst>
                <a:tab pos="201042" algn="l"/>
              </a:tabLst>
            </a:pPr>
            <a:r>
              <a:rPr lang="en-US" altLang="ko-KR" sz="877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1. </a:t>
            </a:r>
            <a:r>
              <a:rPr lang="ko-KR" altLang="en-US" sz="877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간단한 표현식으로 함수를 정의할 수 있어 코드가 간결해짐</a:t>
            </a:r>
            <a:endParaRPr lang="en-US" altLang="ko-KR" sz="877" b="1" spc="-37" dirty="0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  <a:p>
            <a:pPr marL="90075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tabLst>
                <a:tab pos="201042" algn="l"/>
              </a:tabLst>
            </a:pPr>
            <a:r>
              <a:rPr lang="en-US" altLang="ko-KR" sz="877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2. </a:t>
            </a:r>
            <a:r>
              <a:rPr lang="ko-KR" altLang="en-US" sz="877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함수를 인자로 전달하는 경우에 편리하게 사용 가능</a:t>
            </a:r>
            <a:endParaRPr lang="en-US" altLang="ko-KR" sz="877" b="1" spc="-37" dirty="0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  <a:p>
            <a:pPr marL="90075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tabLst>
                <a:tab pos="201042" algn="l"/>
              </a:tabLst>
            </a:pPr>
            <a:endParaRPr lang="en-US" altLang="ko-KR" sz="877" b="1" spc="-37" dirty="0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  <a:p>
            <a:pPr marL="90075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tabLst>
                <a:tab pos="201042" algn="l"/>
              </a:tabLst>
            </a:pPr>
            <a:r>
              <a:rPr lang="en-US" altLang="ko-KR" sz="877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lambda </a:t>
            </a:r>
            <a:r>
              <a:rPr lang="ko-KR" altLang="en-US" sz="877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구문의 단점 </a:t>
            </a:r>
            <a:r>
              <a:rPr lang="en-US" altLang="ko-KR" sz="877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: </a:t>
            </a:r>
          </a:p>
          <a:p>
            <a:pPr marL="90075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tabLst>
                <a:tab pos="201042" algn="l"/>
              </a:tabLst>
            </a:pPr>
            <a:r>
              <a:rPr lang="en-US" altLang="ko-KR" sz="877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1. </a:t>
            </a:r>
            <a:r>
              <a:rPr lang="ko-KR" altLang="en-US" sz="877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복잡한 표현식은 가독성이 떨어짐</a:t>
            </a:r>
            <a:endParaRPr lang="en-US" altLang="ko-KR" sz="877" b="1" spc="-37" dirty="0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  <a:p>
            <a:pPr marL="90075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tabLst>
                <a:tab pos="201042" algn="l"/>
              </a:tabLst>
            </a:pPr>
            <a:r>
              <a:rPr lang="en-US" altLang="ko-KR" sz="877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2. </a:t>
            </a:r>
            <a:r>
              <a:rPr lang="ko-KR" altLang="en-US" sz="877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조건문이나 </a:t>
            </a:r>
            <a:r>
              <a:rPr lang="ko-KR" altLang="en-US" sz="877" b="1" spc="-37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반복문</a:t>
            </a:r>
            <a:r>
              <a:rPr lang="ko-KR" altLang="en-US" sz="877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 같은 여러 줄로 작성 불가능</a:t>
            </a:r>
            <a:endParaRPr lang="en-US" altLang="ko-KR" sz="877" b="1" spc="-37" dirty="0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  <a:p>
            <a:pPr marL="90075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tabLst>
                <a:tab pos="201042" algn="l"/>
              </a:tabLst>
            </a:pPr>
            <a:endParaRPr lang="en-US" altLang="ko-KR" sz="877" b="1" spc="-37" dirty="0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  <a:p>
            <a:pPr marL="90075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tabLst>
                <a:tab pos="201042" algn="l"/>
              </a:tabLst>
            </a:pPr>
            <a:r>
              <a:rPr lang="en-US" altLang="ko-KR" sz="877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Example) </a:t>
            </a:r>
          </a:p>
          <a:p>
            <a:pPr marL="90075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tabLst>
                <a:tab pos="201042" algn="l"/>
              </a:tabLst>
            </a:pPr>
            <a:r>
              <a:rPr lang="en-US" altLang="ko-KR" sz="877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add</a:t>
            </a:r>
            <a:r>
              <a:rPr lang="ko-KR" altLang="en-US" sz="877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 </a:t>
            </a:r>
            <a:r>
              <a:rPr lang="en-US" altLang="ko-KR" sz="877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= </a:t>
            </a:r>
            <a:r>
              <a:rPr lang="en-US" altLang="ko-KR" sz="877" b="1" spc="-37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lambda</a:t>
            </a:r>
            <a:r>
              <a:rPr lang="en-US" altLang="ko-KR" sz="877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 x, y : x + y</a:t>
            </a:r>
          </a:p>
          <a:p>
            <a:pPr marL="90075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tabLst>
                <a:tab pos="201042" algn="l"/>
              </a:tabLst>
            </a:pPr>
            <a:r>
              <a:rPr lang="en-US" altLang="ko-KR" sz="877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print( add(2, 5) ) # </a:t>
            </a:r>
            <a:r>
              <a:rPr lang="ko-KR" altLang="en-US" sz="877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출력 </a:t>
            </a:r>
            <a:r>
              <a:rPr lang="en-US" altLang="ko-KR" sz="877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:</a:t>
            </a:r>
            <a:r>
              <a:rPr lang="ko-KR" altLang="en-US" sz="877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 </a:t>
            </a:r>
            <a:r>
              <a:rPr lang="en-US" altLang="ko-KR" sz="877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7</a:t>
            </a:r>
          </a:p>
          <a:p>
            <a:pPr marL="90075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tabLst>
                <a:tab pos="201042" algn="l"/>
              </a:tabLst>
            </a:pPr>
            <a:endParaRPr lang="en-US" altLang="ko-KR" sz="877" b="1" spc="-37" dirty="0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  <a:p>
            <a:pPr marL="90075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tabLst>
                <a:tab pos="201042" algn="l"/>
              </a:tabLst>
            </a:pPr>
            <a:endParaRPr lang="en-US" altLang="ko-KR" sz="877" b="1" spc="-37" dirty="0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</p:txBody>
      </p:sp>
    </p:spTree>
    <p:extLst>
      <p:ext uri="{BB962C8B-B14F-4D97-AF65-F5344CB8AC3E}">
        <p14:creationId xmlns:p14="http://schemas.microsoft.com/office/powerpoint/2010/main" val="3921627890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6">
            <a:extLst>
              <a:ext uri="{FF2B5EF4-FFF2-40B4-BE49-F238E27FC236}">
                <a16:creationId xmlns:a16="http://schemas.microsoft.com/office/drawing/2014/main" id="{305EA5A6-52A4-A534-65ED-DE31F6962645}"/>
              </a:ext>
            </a:extLst>
          </p:cNvPr>
          <p:cNvSpPr txBox="1"/>
          <p:nvPr/>
        </p:nvSpPr>
        <p:spPr>
          <a:xfrm>
            <a:off x="4171389" y="876413"/>
            <a:ext cx="1924611" cy="167922"/>
          </a:xfrm>
          <a:prstGeom prst="rect">
            <a:avLst/>
          </a:prstGeom>
        </p:spPr>
        <p:txBody>
          <a:bodyPr vert="horz" wrap="square" lIns="0" tIns="10215" rIns="0" bIns="0" rtlCol="0">
            <a:spAutoFit/>
          </a:bodyPr>
          <a:lstStyle/>
          <a:p>
            <a:pPr marL="25073">
              <a:spcBef>
                <a:spcPts val="80"/>
              </a:spcBef>
            </a:pPr>
            <a:r>
              <a:rPr lang="en-US" sz="1024" b="1" spc="-40" dirty="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/>
              </a:rPr>
              <a:t>2. </a:t>
            </a:r>
            <a:r>
              <a:rPr lang="ko-KR" altLang="en-US" sz="1024" b="1" spc="-40" dirty="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/>
              </a:rPr>
              <a:t>파이썬 기초문법</a:t>
            </a:r>
            <a:endParaRPr sz="768" b="1" dirty="0">
              <a:latin typeface="나눔스퀘어" panose="020B0600000101010101" pitchFamily="50" charset="-127"/>
              <a:ea typeface="나눔스퀘어" panose="020B0600000101010101" pitchFamily="50" charset="-127"/>
              <a:cs typeface="나눔스퀘어 Bold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05CCDDB-71A9-1B1F-8D0D-9CCCC75DCA43}"/>
              </a:ext>
            </a:extLst>
          </p:cNvPr>
          <p:cNvSpPr/>
          <p:nvPr/>
        </p:nvSpPr>
        <p:spPr>
          <a:xfrm>
            <a:off x="4195880" y="1082316"/>
            <a:ext cx="3801849" cy="0"/>
          </a:xfrm>
          <a:custGeom>
            <a:avLst/>
            <a:gdLst/>
            <a:ahLst/>
            <a:cxnLst/>
            <a:rect l="l" t="t" r="r" b="b"/>
            <a:pathLst>
              <a:path w="5199380">
                <a:moveTo>
                  <a:pt x="0" y="0"/>
                </a:moveTo>
                <a:lnTo>
                  <a:pt x="5198851" y="0"/>
                </a:lnTo>
              </a:path>
            </a:pathLst>
          </a:custGeom>
          <a:ln w="9387">
            <a:solidFill>
              <a:srgbClr val="777777"/>
            </a:solidFill>
          </a:ln>
        </p:spPr>
        <p:txBody>
          <a:bodyPr wrap="square" lIns="0" tIns="0" rIns="0" bIns="0" rtlCol="0"/>
          <a:lstStyle/>
          <a:p>
            <a:endParaRPr sz="1316"/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DD2D2C89-79B8-07F4-B645-A157D7EE49B6}"/>
              </a:ext>
            </a:extLst>
          </p:cNvPr>
          <p:cNvSpPr txBox="1"/>
          <p:nvPr/>
        </p:nvSpPr>
        <p:spPr>
          <a:xfrm>
            <a:off x="4195080" y="1255641"/>
            <a:ext cx="3801849" cy="330527"/>
          </a:xfrm>
          <a:prstGeom prst="rect">
            <a:avLst/>
          </a:prstGeom>
        </p:spPr>
        <p:txBody>
          <a:bodyPr vert="horz" wrap="square" lIns="0" tIns="10215" rIns="0" bIns="0" rtlCol="0">
            <a:noAutofit/>
          </a:bodyPr>
          <a:lstStyle/>
          <a:p>
            <a:pPr marL="215436" indent="-125361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buFont typeface="Arial" panose="020B0604020202020204" pitchFamily="34" charset="0"/>
              <a:buChar char="•"/>
              <a:tabLst>
                <a:tab pos="201042" algn="l"/>
              </a:tabLst>
            </a:pPr>
            <a:r>
              <a:rPr lang="en-US" altLang="ko-KR" sz="1400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map : </a:t>
            </a:r>
            <a:r>
              <a:rPr lang="ko-KR" altLang="en-US" sz="1400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반복 가능한 개체를 새로운</a:t>
            </a:r>
            <a:r>
              <a:rPr lang="en-US" altLang="ko-KR" sz="1400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 </a:t>
            </a:r>
            <a:r>
              <a:rPr lang="ko-KR" altLang="en-US" sz="1400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객체로 생성</a:t>
            </a:r>
            <a:endParaRPr lang="en-US" altLang="ko-KR" sz="1400" b="1" spc="-37" dirty="0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9B1F64C6-05FB-A67B-D7BA-C077BAA48C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pPr/>
              <a:t>36</a:t>
            </a:fld>
            <a:endParaRPr lang="en-US" altLang="ko-KR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F2F2B2B-260C-5396-F00F-AB5F724C8EBC}"/>
              </a:ext>
            </a:extLst>
          </p:cNvPr>
          <p:cNvSpPr txBox="1"/>
          <p:nvPr/>
        </p:nvSpPr>
        <p:spPr>
          <a:xfrm>
            <a:off x="4325008" y="508522"/>
            <a:ext cx="1065597" cy="134535"/>
          </a:xfrm>
          <a:prstGeom prst="rect">
            <a:avLst/>
          </a:prstGeom>
        </p:spPr>
        <p:txBody>
          <a:bodyPr vert="horz" wrap="square" lIns="0" tIns="10679" rIns="0" bIns="0" rtlCol="0">
            <a:spAutoFit/>
          </a:bodyPr>
          <a:lstStyle/>
          <a:p>
            <a:pPr marL="9286">
              <a:spcBef>
                <a:spcPts val="83"/>
              </a:spcBef>
            </a:pPr>
            <a:r>
              <a:rPr lang="en-US" altLang="ko-KR" sz="804" spc="15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나눔스퀘어OTF Light"/>
              </a:rPr>
              <a:t>Ⅰ</a:t>
            </a:r>
            <a:r>
              <a:rPr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.</a:t>
            </a:r>
            <a:r>
              <a:rPr sz="804" spc="154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 </a:t>
            </a:r>
            <a:r>
              <a:rPr lang="en-US"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Python</a:t>
            </a:r>
            <a:r>
              <a:rPr lang="ko-KR" altLang="en-US"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 분석 기초</a:t>
            </a:r>
            <a:endParaRPr sz="804" dirty="0">
              <a:latin typeface="고도 B" panose="02000503000000020004" pitchFamily="50" charset="-127"/>
              <a:ea typeface="고도 B" panose="02000503000000020004" pitchFamily="50" charset="-127"/>
              <a:cs typeface="나눔스퀘어OTF Light"/>
            </a:endParaRPr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F9B5FCD1-1DAE-EB53-933F-7E87FB285B41}"/>
              </a:ext>
            </a:extLst>
          </p:cNvPr>
          <p:cNvSpPr txBox="1"/>
          <p:nvPr/>
        </p:nvSpPr>
        <p:spPr>
          <a:xfrm>
            <a:off x="4195080" y="1797475"/>
            <a:ext cx="3801849" cy="4427156"/>
          </a:xfrm>
          <a:prstGeom prst="rect">
            <a:avLst/>
          </a:prstGeom>
        </p:spPr>
        <p:txBody>
          <a:bodyPr vert="horz" wrap="square" lIns="0" tIns="10215" rIns="0" bIns="0" rtlCol="0">
            <a:noAutofit/>
          </a:bodyPr>
          <a:lstStyle/>
          <a:p>
            <a:pPr marL="90075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tabLst>
                <a:tab pos="201042" algn="l"/>
              </a:tabLst>
            </a:pPr>
            <a:r>
              <a:rPr lang="ko-KR" altLang="en-US" sz="877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형식 </a:t>
            </a:r>
            <a:r>
              <a:rPr lang="en-US" altLang="ko-KR" sz="877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– map( function,</a:t>
            </a:r>
            <a:r>
              <a:rPr lang="ko-KR" altLang="en-US" sz="877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 </a:t>
            </a:r>
            <a:r>
              <a:rPr lang="en-US" altLang="ko-KR" sz="877" b="1" spc="-37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iterable</a:t>
            </a:r>
            <a:r>
              <a:rPr lang="en-US" altLang="ko-KR" sz="877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, … )</a:t>
            </a:r>
          </a:p>
          <a:p>
            <a:pPr marL="90075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tabLst>
                <a:tab pos="201042" algn="l"/>
              </a:tabLst>
            </a:pPr>
            <a:endParaRPr lang="en-US" altLang="ko-KR" sz="877" b="1" spc="-37" dirty="0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  <a:p>
            <a:pPr marL="90075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tabLst>
                <a:tab pos="201042" algn="l"/>
              </a:tabLst>
            </a:pPr>
            <a:r>
              <a:rPr lang="en-US" altLang="ko-KR" sz="877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function : </a:t>
            </a:r>
            <a:r>
              <a:rPr lang="ko-KR" altLang="en-US" sz="877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적용할 함수로</a:t>
            </a:r>
            <a:r>
              <a:rPr lang="en-US" altLang="ko-KR" sz="877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, </a:t>
            </a:r>
            <a:r>
              <a:rPr lang="ko-KR" altLang="en-US" sz="877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각 요소에 대해 실행되는 함수</a:t>
            </a:r>
            <a:endParaRPr lang="en-US" altLang="ko-KR" sz="877" b="1" spc="-37" dirty="0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  <a:p>
            <a:pPr marL="90075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tabLst>
                <a:tab pos="201042" algn="l"/>
              </a:tabLst>
            </a:pPr>
            <a:r>
              <a:rPr lang="en-US" altLang="ko-KR" sz="877" b="1" spc="-37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iterable</a:t>
            </a:r>
            <a:r>
              <a:rPr lang="en-US" altLang="ko-KR" sz="877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 : </a:t>
            </a:r>
            <a:r>
              <a:rPr lang="ko-KR" altLang="en-US" sz="877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적용할 함수에 전달되는 반복 가능한 데이터 객체</a:t>
            </a:r>
            <a:endParaRPr lang="en-US" altLang="ko-KR" sz="877" b="1" spc="-37" dirty="0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  <a:p>
            <a:pPr marL="90075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tabLst>
                <a:tab pos="201042" algn="l"/>
              </a:tabLst>
            </a:pPr>
            <a:r>
              <a:rPr lang="en-US" altLang="ko-KR" sz="877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…</a:t>
            </a:r>
            <a:r>
              <a:rPr lang="ko-KR" altLang="en-US" sz="877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 </a:t>
            </a:r>
            <a:r>
              <a:rPr lang="en-US" altLang="ko-KR" sz="877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:</a:t>
            </a:r>
            <a:r>
              <a:rPr lang="ko-KR" altLang="en-US" sz="877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 한 개 이상의 </a:t>
            </a:r>
            <a:r>
              <a:rPr lang="en-US" altLang="ko-KR" sz="877" b="1" spc="-37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iterable</a:t>
            </a:r>
            <a:r>
              <a:rPr lang="ko-KR" altLang="en-US" sz="877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을 받을 수 있음</a:t>
            </a:r>
            <a:endParaRPr lang="en-US" altLang="ko-KR" sz="877" b="1" spc="-37" dirty="0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  <a:p>
            <a:pPr marL="90075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tabLst>
                <a:tab pos="201042" algn="l"/>
              </a:tabLst>
            </a:pPr>
            <a:endParaRPr lang="en-US" altLang="ko-KR" sz="877" b="1" spc="-37" dirty="0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  <a:p>
            <a:pPr marL="90075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tabLst>
                <a:tab pos="201042" algn="l"/>
              </a:tabLst>
            </a:pPr>
            <a:r>
              <a:rPr lang="en-US" altLang="ko-KR" sz="877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map </a:t>
            </a:r>
            <a:r>
              <a:rPr lang="ko-KR" altLang="en-US" sz="877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구문의 장점 </a:t>
            </a:r>
            <a:r>
              <a:rPr lang="en-US" altLang="ko-KR" sz="877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: </a:t>
            </a:r>
          </a:p>
          <a:p>
            <a:pPr marL="90075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tabLst>
                <a:tab pos="201042" algn="l"/>
              </a:tabLst>
            </a:pPr>
            <a:r>
              <a:rPr lang="en-US" altLang="ko-KR" sz="877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1. </a:t>
            </a:r>
            <a:r>
              <a:rPr lang="ko-KR" altLang="en-US" sz="877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반복 가능한 객체에 함수를 적용하여 새롭게 만드는 기능을 제공하므로</a:t>
            </a:r>
            <a:r>
              <a:rPr lang="en-US" altLang="ko-KR" sz="877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, </a:t>
            </a:r>
            <a:r>
              <a:rPr lang="ko-KR" altLang="en-US" sz="877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반복문을 사용하는 것보다 훨씬 간결해짐</a:t>
            </a:r>
            <a:endParaRPr lang="en-US" altLang="ko-KR" sz="877" b="1" spc="-37" dirty="0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  <a:p>
            <a:pPr marL="90075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tabLst>
                <a:tab pos="201042" algn="l"/>
              </a:tabLst>
            </a:pPr>
            <a:r>
              <a:rPr lang="en-US" altLang="ko-KR" sz="877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2. </a:t>
            </a:r>
            <a:r>
              <a:rPr lang="ko-KR" altLang="en-US" sz="877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함수 재사용을 최소화 할 수 있어 유사 작업을 반복적으로 수행할 때 유용</a:t>
            </a:r>
            <a:endParaRPr lang="en-US" altLang="ko-KR" sz="877" b="1" spc="-37" dirty="0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  <a:p>
            <a:pPr marL="90075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tabLst>
                <a:tab pos="201042" algn="l"/>
              </a:tabLst>
            </a:pPr>
            <a:endParaRPr lang="en-US" altLang="ko-KR" sz="877" b="1" spc="-37" dirty="0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  <a:p>
            <a:pPr marL="90075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tabLst>
                <a:tab pos="201042" algn="l"/>
              </a:tabLst>
            </a:pPr>
            <a:r>
              <a:rPr lang="en-US" altLang="ko-KR" sz="877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map </a:t>
            </a:r>
            <a:r>
              <a:rPr lang="ko-KR" altLang="en-US" sz="877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구문의 단점 </a:t>
            </a:r>
            <a:r>
              <a:rPr lang="en-US" altLang="ko-KR" sz="877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: </a:t>
            </a:r>
          </a:p>
          <a:p>
            <a:pPr marL="90075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tabLst>
                <a:tab pos="201042" algn="l"/>
              </a:tabLst>
            </a:pPr>
            <a:r>
              <a:rPr lang="en-US" altLang="ko-KR" sz="877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1. </a:t>
            </a:r>
            <a:r>
              <a:rPr lang="ko-KR" altLang="en-US" sz="877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데이터 양이 많으면 메모리를 많이 소모할 수 있음</a:t>
            </a:r>
            <a:endParaRPr lang="en-US" altLang="ko-KR" sz="877" b="1" spc="-37" dirty="0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  <a:p>
            <a:pPr marL="90075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tabLst>
                <a:tab pos="201042" algn="l"/>
              </a:tabLst>
            </a:pPr>
            <a:r>
              <a:rPr lang="en-US" altLang="ko-KR" sz="877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2. </a:t>
            </a:r>
            <a:r>
              <a:rPr lang="ko-KR" altLang="en-US" sz="877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복잡한 로직이 필요한 경우에는 사용하기 어려움</a:t>
            </a:r>
            <a:endParaRPr lang="en-US" altLang="ko-KR" sz="877" b="1" spc="-37" dirty="0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  <a:p>
            <a:pPr marL="90075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tabLst>
                <a:tab pos="201042" algn="l"/>
              </a:tabLst>
            </a:pPr>
            <a:endParaRPr lang="en-US" altLang="ko-KR" sz="877" b="1" spc="-37" dirty="0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  <a:p>
            <a:pPr marL="90075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tabLst>
                <a:tab pos="201042" algn="l"/>
              </a:tabLst>
            </a:pPr>
            <a:r>
              <a:rPr lang="en-US" altLang="ko-KR" sz="877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Example) </a:t>
            </a:r>
          </a:p>
          <a:p>
            <a:pPr marL="90075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tabLst>
                <a:tab pos="201042" algn="l"/>
              </a:tabLst>
            </a:pPr>
            <a:r>
              <a:rPr lang="en-US" altLang="ko-KR" sz="877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numbers = [1, 2, 3, 4, 5]</a:t>
            </a:r>
          </a:p>
          <a:p>
            <a:pPr marL="90075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tabLst>
                <a:tab pos="201042" algn="l"/>
              </a:tabLst>
            </a:pPr>
            <a:r>
              <a:rPr lang="en-US" altLang="ko-KR" sz="877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squares = </a:t>
            </a:r>
            <a:r>
              <a:rPr lang="en-US" altLang="ko-KR" sz="877" b="1" spc="-37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map</a:t>
            </a:r>
            <a:r>
              <a:rPr lang="en-US" altLang="ko-KR" sz="877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(</a:t>
            </a:r>
            <a:r>
              <a:rPr lang="en-US" altLang="ko-KR" sz="877" b="1" spc="-37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lambda</a:t>
            </a:r>
            <a:r>
              <a:rPr lang="en-US" altLang="ko-KR" sz="877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 x : x**2, numbers)</a:t>
            </a:r>
          </a:p>
          <a:p>
            <a:pPr marL="90075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tabLst>
                <a:tab pos="201042" algn="l"/>
              </a:tabLst>
            </a:pPr>
            <a:r>
              <a:rPr lang="en-US" altLang="ko-KR" sz="877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print( list(squares) ) # </a:t>
            </a:r>
            <a:r>
              <a:rPr lang="ko-KR" altLang="en-US" sz="877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출력 </a:t>
            </a:r>
            <a:r>
              <a:rPr lang="en-US" altLang="ko-KR" sz="877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: [1, 4, 9, 16, 25]</a:t>
            </a:r>
          </a:p>
          <a:p>
            <a:pPr marL="90075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tabLst>
                <a:tab pos="201042" algn="l"/>
              </a:tabLst>
            </a:pPr>
            <a:endParaRPr lang="en-US" altLang="ko-KR" sz="877" b="1" spc="-37" dirty="0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  <a:p>
            <a:pPr marL="90075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tabLst>
                <a:tab pos="201042" algn="l"/>
              </a:tabLst>
            </a:pPr>
            <a:endParaRPr lang="en-US" altLang="ko-KR" sz="877" b="1" spc="-37" dirty="0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</p:txBody>
      </p:sp>
    </p:spTree>
    <p:extLst>
      <p:ext uri="{BB962C8B-B14F-4D97-AF65-F5344CB8AC3E}">
        <p14:creationId xmlns:p14="http://schemas.microsoft.com/office/powerpoint/2010/main" val="213801814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5E0C3F-BFFB-6A89-AAD4-45C02B6641E7}"/>
              </a:ext>
            </a:extLst>
          </p:cNvPr>
          <p:cNvSpPr txBox="1"/>
          <p:nvPr/>
        </p:nvSpPr>
        <p:spPr>
          <a:xfrm>
            <a:off x="1466850" y="962025"/>
            <a:ext cx="10582275" cy="4916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문제</a:t>
            </a:r>
            <a:r>
              <a:rPr lang="en-US" altLang="ko-KR" sz="1100" b="1" dirty="0"/>
              <a:t>1</a:t>
            </a:r>
            <a:r>
              <a:rPr lang="ko-KR" altLang="en-US" sz="1100" b="1" dirty="0"/>
              <a:t> 설명</a:t>
            </a:r>
            <a:endParaRPr lang="ko-KR" altLang="en-US" sz="1000" b="1" dirty="0"/>
          </a:p>
          <a:p>
            <a:r>
              <a:rPr lang="ko-KR" altLang="en-US" sz="1000" dirty="0"/>
              <a:t>숫자로 이루어진 문자열 </a:t>
            </a:r>
            <a:r>
              <a:rPr lang="en-US" altLang="ko-KR" sz="1000" dirty="0"/>
              <a:t>t</a:t>
            </a:r>
            <a:r>
              <a:rPr lang="ko-KR" altLang="en-US" sz="1000" dirty="0"/>
              <a:t>와 </a:t>
            </a:r>
            <a:r>
              <a:rPr lang="en-US" altLang="ko-KR" sz="1000" dirty="0"/>
              <a:t>p</a:t>
            </a:r>
            <a:r>
              <a:rPr lang="ko-KR" altLang="en-US" sz="1000" dirty="0"/>
              <a:t>가 주어질 때</a:t>
            </a:r>
            <a:r>
              <a:rPr lang="en-US" altLang="ko-KR" sz="1000" dirty="0"/>
              <a:t>, t</a:t>
            </a:r>
            <a:r>
              <a:rPr lang="ko-KR" altLang="en-US" sz="1000" dirty="0"/>
              <a:t>에서 </a:t>
            </a:r>
            <a:r>
              <a:rPr lang="en-US" altLang="ko-KR" sz="1000" dirty="0"/>
              <a:t>p</a:t>
            </a:r>
            <a:r>
              <a:rPr lang="ko-KR" altLang="en-US" sz="1000" dirty="0"/>
              <a:t>와 길이가 같은 부분문자열 중에서</a:t>
            </a:r>
            <a:r>
              <a:rPr lang="en-US" altLang="ko-KR" sz="1000" dirty="0"/>
              <a:t>, </a:t>
            </a:r>
          </a:p>
          <a:p>
            <a:r>
              <a:rPr lang="ko-KR" altLang="en-US" sz="1000" dirty="0"/>
              <a:t>이 부분문자열이 나타내는 수가 </a:t>
            </a:r>
            <a:r>
              <a:rPr lang="en-US" altLang="ko-KR" sz="1000" dirty="0"/>
              <a:t>p</a:t>
            </a:r>
            <a:r>
              <a:rPr lang="ko-KR" altLang="en-US" sz="1000" dirty="0"/>
              <a:t>가 나타내는 수보다 작거나 같은 것이 나오는 횟수를 </a:t>
            </a:r>
            <a:r>
              <a:rPr lang="en-US" altLang="ko-KR" sz="1000" dirty="0"/>
              <a:t>return</a:t>
            </a:r>
            <a:r>
              <a:rPr lang="ko-KR" altLang="en-US" sz="1000" dirty="0"/>
              <a:t>하는 함수 </a:t>
            </a:r>
            <a:r>
              <a:rPr lang="en-US" altLang="ko-KR" sz="1000" dirty="0"/>
              <a:t>solution</a:t>
            </a:r>
            <a:r>
              <a:rPr lang="ko-KR" altLang="en-US" sz="1000" dirty="0"/>
              <a:t>을 완성하세요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예를 들어</a:t>
            </a:r>
            <a:r>
              <a:rPr lang="en-US" altLang="ko-KR" sz="1000" dirty="0"/>
              <a:t>, t="3141592"</a:t>
            </a:r>
            <a:r>
              <a:rPr lang="ko-KR" altLang="en-US" sz="1000" dirty="0"/>
              <a:t>이고 </a:t>
            </a:r>
            <a:r>
              <a:rPr lang="en-US" altLang="ko-KR" sz="1000" dirty="0"/>
              <a:t>p="271" </a:t>
            </a:r>
            <a:r>
              <a:rPr lang="ko-KR" altLang="en-US" sz="1000" dirty="0"/>
              <a:t>인 경우</a:t>
            </a:r>
            <a:r>
              <a:rPr lang="en-US" altLang="ko-KR" sz="1000" dirty="0"/>
              <a:t>, t</a:t>
            </a:r>
            <a:r>
              <a:rPr lang="ko-KR" altLang="en-US" sz="1000" dirty="0"/>
              <a:t>의 길이가 </a:t>
            </a:r>
            <a:r>
              <a:rPr lang="en-US" altLang="ko-KR" sz="1000" dirty="0"/>
              <a:t>3</a:t>
            </a:r>
            <a:r>
              <a:rPr lang="ko-KR" altLang="en-US" sz="1000" dirty="0"/>
              <a:t>인 부분 문자열은 </a:t>
            </a:r>
            <a:r>
              <a:rPr lang="en-US" altLang="ko-KR" sz="1000" dirty="0"/>
              <a:t>314, 141, 415, 159, 592</a:t>
            </a:r>
            <a:r>
              <a:rPr lang="ko-KR" altLang="en-US" sz="1000" dirty="0"/>
              <a:t>입니다</a:t>
            </a:r>
            <a:r>
              <a:rPr lang="en-US" altLang="ko-KR" sz="1000" dirty="0"/>
              <a:t>. </a:t>
            </a:r>
          </a:p>
          <a:p>
            <a:r>
              <a:rPr lang="ko-KR" altLang="en-US" sz="1000" dirty="0"/>
              <a:t>이 문자열이 나타내는 수 중 </a:t>
            </a:r>
            <a:r>
              <a:rPr lang="en-US" altLang="ko-KR" sz="1000" dirty="0"/>
              <a:t>271</a:t>
            </a:r>
            <a:r>
              <a:rPr lang="ko-KR" altLang="en-US" sz="1000" dirty="0"/>
              <a:t>보다 작거나 같은 수는 </a:t>
            </a:r>
            <a:r>
              <a:rPr lang="en-US" altLang="ko-KR" sz="1000" dirty="0"/>
              <a:t>141, 159 2</a:t>
            </a:r>
            <a:r>
              <a:rPr lang="ko-KR" altLang="en-US" sz="1000" dirty="0"/>
              <a:t>개 입니다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100" b="1" dirty="0"/>
              <a:t>제한사항</a:t>
            </a:r>
          </a:p>
          <a:p>
            <a:r>
              <a:rPr lang="en-US" altLang="ko-KR" sz="1000" dirty="0"/>
              <a:t>1 ≤ p</a:t>
            </a:r>
            <a:r>
              <a:rPr lang="ko-KR" altLang="en-US" sz="1000" dirty="0"/>
              <a:t>의 길이 ≤ </a:t>
            </a:r>
            <a:r>
              <a:rPr lang="en-US" altLang="ko-KR" sz="1000" dirty="0"/>
              <a:t>18</a:t>
            </a:r>
          </a:p>
          <a:p>
            <a:r>
              <a:rPr lang="en-US" altLang="ko-KR" sz="1000" dirty="0"/>
              <a:t>p</a:t>
            </a:r>
            <a:r>
              <a:rPr lang="ko-KR" altLang="en-US" sz="1000" dirty="0"/>
              <a:t>의 길이 ≤ </a:t>
            </a:r>
            <a:r>
              <a:rPr lang="en-US" altLang="ko-KR" sz="1000" dirty="0"/>
              <a:t>t</a:t>
            </a:r>
            <a:r>
              <a:rPr lang="ko-KR" altLang="en-US" sz="1000" dirty="0"/>
              <a:t>의 길이 ≤ </a:t>
            </a:r>
            <a:r>
              <a:rPr lang="en-US" altLang="ko-KR" sz="1000" dirty="0"/>
              <a:t>10,000</a:t>
            </a:r>
          </a:p>
          <a:p>
            <a:r>
              <a:rPr lang="en-US" altLang="ko-KR" sz="1000" dirty="0"/>
              <a:t>t</a:t>
            </a:r>
            <a:r>
              <a:rPr lang="ko-KR" altLang="en-US" sz="1000" dirty="0"/>
              <a:t>와 </a:t>
            </a:r>
            <a:r>
              <a:rPr lang="en-US" altLang="ko-KR" sz="1000" dirty="0"/>
              <a:t>p</a:t>
            </a:r>
            <a:r>
              <a:rPr lang="ko-KR" altLang="en-US" sz="1000" dirty="0"/>
              <a:t>는 숫자로만 이루어진 문자열이며</a:t>
            </a:r>
            <a:r>
              <a:rPr lang="en-US" altLang="ko-KR" sz="1000" dirty="0"/>
              <a:t>, 0</a:t>
            </a:r>
            <a:r>
              <a:rPr lang="ko-KR" altLang="en-US" sz="1000" dirty="0"/>
              <a:t>으로 시작하지 않습니다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100" b="1" dirty="0"/>
              <a:t>입출력 예 설명</a:t>
            </a:r>
          </a:p>
          <a:p>
            <a:r>
              <a:rPr lang="ko-KR" altLang="en-US" sz="1050" dirty="0"/>
              <a:t>입출력 예 </a:t>
            </a:r>
            <a:r>
              <a:rPr lang="en-US" altLang="ko-KR" sz="1050" dirty="0"/>
              <a:t>#1</a:t>
            </a:r>
          </a:p>
          <a:p>
            <a:r>
              <a:rPr lang="ko-KR" altLang="en-US" sz="1000" dirty="0"/>
              <a:t>본문과 같습니다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입출력 예 </a:t>
            </a:r>
            <a:r>
              <a:rPr lang="en-US" altLang="ko-KR" sz="1000" dirty="0"/>
              <a:t>#2</a:t>
            </a:r>
          </a:p>
          <a:p>
            <a:r>
              <a:rPr lang="en-US" altLang="ko-KR" sz="1000" dirty="0"/>
              <a:t>p</a:t>
            </a:r>
            <a:r>
              <a:rPr lang="ko-KR" altLang="en-US" sz="1000" dirty="0"/>
              <a:t>의 길이가 </a:t>
            </a:r>
            <a:r>
              <a:rPr lang="en-US" altLang="ko-KR" sz="1000" dirty="0"/>
              <a:t>1</a:t>
            </a:r>
            <a:r>
              <a:rPr lang="ko-KR" altLang="en-US" sz="1000" dirty="0"/>
              <a:t>이므로 </a:t>
            </a:r>
            <a:r>
              <a:rPr lang="en-US" altLang="ko-KR" sz="1000" dirty="0"/>
              <a:t>t</a:t>
            </a:r>
            <a:r>
              <a:rPr lang="ko-KR" altLang="en-US" sz="1000" dirty="0"/>
              <a:t>의 부분문자열은 </a:t>
            </a:r>
            <a:r>
              <a:rPr lang="en-US" altLang="ko-KR" sz="1000" dirty="0"/>
              <a:t>"5", "0", 0", "2", "2", "0", "8", "3", "9", "8", "7", "8"</a:t>
            </a:r>
            <a:r>
              <a:rPr lang="ko-KR" altLang="en-US" sz="1000" dirty="0"/>
              <a:t>이며 이중 </a:t>
            </a:r>
            <a:endParaRPr lang="en-US" altLang="ko-KR" sz="1000" dirty="0"/>
          </a:p>
          <a:p>
            <a:r>
              <a:rPr lang="en-US" altLang="ko-KR" sz="1000" dirty="0"/>
              <a:t>7</a:t>
            </a:r>
            <a:r>
              <a:rPr lang="ko-KR" altLang="en-US" sz="1000" dirty="0"/>
              <a:t>보다 작거나 같은 숫자는 </a:t>
            </a:r>
            <a:r>
              <a:rPr lang="en-US" altLang="ko-KR" sz="1000" dirty="0"/>
              <a:t>"5", "0", "0", "2", "2", "0", "3", "7" </a:t>
            </a:r>
            <a:r>
              <a:rPr lang="ko-KR" altLang="en-US" sz="1000" dirty="0"/>
              <a:t>이렇게 </a:t>
            </a:r>
            <a:r>
              <a:rPr lang="en-US" altLang="ko-KR" sz="1000" dirty="0"/>
              <a:t>8</a:t>
            </a:r>
            <a:r>
              <a:rPr lang="ko-KR" altLang="en-US" sz="1000" dirty="0"/>
              <a:t>개가 있습니다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입출력 예 </a:t>
            </a:r>
            <a:r>
              <a:rPr lang="en-US" altLang="ko-KR" sz="1000" dirty="0"/>
              <a:t>#3</a:t>
            </a:r>
          </a:p>
          <a:p>
            <a:r>
              <a:rPr lang="en-US" altLang="ko-KR" sz="1000" dirty="0"/>
              <a:t>p</a:t>
            </a:r>
            <a:r>
              <a:rPr lang="ko-KR" altLang="en-US" sz="1000" dirty="0"/>
              <a:t>의 길이가 </a:t>
            </a:r>
            <a:r>
              <a:rPr lang="en-US" altLang="ko-KR" sz="1000" dirty="0"/>
              <a:t>2</a:t>
            </a:r>
            <a:r>
              <a:rPr lang="ko-KR" altLang="en-US" sz="1000" dirty="0"/>
              <a:t>이므로 </a:t>
            </a:r>
            <a:r>
              <a:rPr lang="en-US" altLang="ko-KR" sz="1000" dirty="0"/>
              <a:t>t</a:t>
            </a:r>
            <a:r>
              <a:rPr lang="ko-KR" altLang="en-US" sz="1000" dirty="0"/>
              <a:t>의 부분문자열은 </a:t>
            </a:r>
            <a:r>
              <a:rPr lang="en-US" altLang="ko-KR" sz="1000" dirty="0"/>
              <a:t>"10", "02", "20", "03"</a:t>
            </a:r>
            <a:r>
              <a:rPr lang="ko-KR" altLang="en-US" sz="1000" dirty="0"/>
              <a:t>이며</a:t>
            </a:r>
            <a:r>
              <a:rPr lang="en-US" altLang="ko-KR" sz="1000" dirty="0"/>
              <a:t>, </a:t>
            </a:r>
          </a:p>
          <a:p>
            <a:r>
              <a:rPr lang="ko-KR" altLang="en-US" sz="1000" dirty="0"/>
              <a:t>이중 </a:t>
            </a:r>
            <a:r>
              <a:rPr lang="en-US" altLang="ko-KR" sz="1000" dirty="0"/>
              <a:t>15</a:t>
            </a:r>
            <a:r>
              <a:rPr lang="ko-KR" altLang="en-US" sz="1000" dirty="0"/>
              <a:t>보다 작거나 같은 숫자는 </a:t>
            </a:r>
            <a:r>
              <a:rPr lang="en-US" altLang="ko-KR" sz="1000" dirty="0"/>
              <a:t>"10", "02", "03" </a:t>
            </a:r>
            <a:r>
              <a:rPr lang="ko-KR" altLang="en-US" sz="1000" dirty="0"/>
              <a:t>이렇게 </a:t>
            </a:r>
            <a:r>
              <a:rPr lang="en-US" altLang="ko-KR" sz="1000" dirty="0"/>
              <a:t>3</a:t>
            </a:r>
            <a:r>
              <a:rPr lang="ko-KR" altLang="en-US" sz="1000" dirty="0"/>
              <a:t>개입니다</a:t>
            </a:r>
            <a:r>
              <a:rPr lang="en-US" altLang="ko-KR" sz="1000" dirty="0"/>
              <a:t>. "02"</a:t>
            </a:r>
            <a:r>
              <a:rPr lang="ko-KR" altLang="en-US" sz="1000" dirty="0"/>
              <a:t>와 </a:t>
            </a:r>
            <a:r>
              <a:rPr lang="en-US" altLang="ko-KR" sz="1000" dirty="0"/>
              <a:t>"03"</a:t>
            </a:r>
            <a:r>
              <a:rPr lang="ko-KR" altLang="en-US" sz="1000" dirty="0"/>
              <a:t>은 각각 </a:t>
            </a:r>
            <a:r>
              <a:rPr lang="en-US" altLang="ko-KR" sz="1000" dirty="0"/>
              <a:t>2, 3</a:t>
            </a:r>
            <a:r>
              <a:rPr lang="ko-KR" altLang="en-US" sz="1000" dirty="0"/>
              <a:t>에 해당한다는 점에 주의하세요</a:t>
            </a:r>
            <a:endParaRPr lang="en-US" altLang="ko-KR" sz="1000" dirty="0">
              <a:sym typeface="Wingdings" panose="05000000000000000000" pitchFamily="2" charset="2"/>
            </a:endParaRPr>
          </a:p>
          <a:p>
            <a:pPr marL="228600" indent="-228600">
              <a:buAutoNum type="arabicPeriod"/>
            </a:pPr>
            <a:endParaRPr lang="en-US" altLang="ko-KR" sz="1000" dirty="0">
              <a:sym typeface="Wingdings" panose="05000000000000000000" pitchFamily="2" charset="2"/>
            </a:endParaRPr>
          </a:p>
          <a:p>
            <a:pPr marL="228600" indent="-228600">
              <a:buAutoNum type="arabicPeriod"/>
            </a:pPr>
            <a:endParaRPr lang="en-US" altLang="ko-KR" sz="1000" dirty="0">
              <a:sym typeface="Wingdings" panose="05000000000000000000" pitchFamily="2" charset="2"/>
            </a:endParaRPr>
          </a:p>
          <a:p>
            <a:r>
              <a:rPr lang="en-US" altLang="ko-KR" sz="1000" dirty="0">
                <a:sym typeface="Wingdings" panose="05000000000000000000" pitchFamily="2" charset="2"/>
              </a:rPr>
              <a:t>def solution(t, p) : </a:t>
            </a:r>
          </a:p>
          <a:p>
            <a:r>
              <a:rPr lang="en-US" altLang="ko-KR" sz="1000" dirty="0">
                <a:sym typeface="Wingdings" panose="05000000000000000000" pitchFamily="2" charset="2"/>
              </a:rPr>
              <a:t>      answer = 0</a:t>
            </a:r>
          </a:p>
          <a:p>
            <a:endParaRPr lang="en-US" altLang="ko-KR" sz="1000" dirty="0">
              <a:sym typeface="Wingdings" panose="05000000000000000000" pitchFamily="2" charset="2"/>
            </a:endParaRPr>
          </a:p>
          <a:p>
            <a:r>
              <a:rPr lang="en-US" altLang="ko-KR" sz="1000" dirty="0">
                <a:sym typeface="Wingdings" panose="05000000000000000000" pitchFamily="2" charset="2"/>
              </a:rPr>
              <a:t>      return answer</a:t>
            </a:r>
          </a:p>
        </p:txBody>
      </p:sp>
    </p:spTree>
    <p:extLst>
      <p:ext uri="{BB962C8B-B14F-4D97-AF65-F5344CB8AC3E}">
        <p14:creationId xmlns:p14="http://schemas.microsoft.com/office/powerpoint/2010/main" val="3673139293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6">
            <a:extLst>
              <a:ext uri="{FF2B5EF4-FFF2-40B4-BE49-F238E27FC236}">
                <a16:creationId xmlns:a16="http://schemas.microsoft.com/office/drawing/2014/main" id="{305EA5A6-52A4-A534-65ED-DE31F6962645}"/>
              </a:ext>
            </a:extLst>
          </p:cNvPr>
          <p:cNvSpPr txBox="1"/>
          <p:nvPr/>
        </p:nvSpPr>
        <p:spPr>
          <a:xfrm>
            <a:off x="4171389" y="876413"/>
            <a:ext cx="1924611" cy="167922"/>
          </a:xfrm>
          <a:prstGeom prst="rect">
            <a:avLst/>
          </a:prstGeom>
        </p:spPr>
        <p:txBody>
          <a:bodyPr vert="horz" wrap="square" lIns="0" tIns="10215" rIns="0" bIns="0" rtlCol="0">
            <a:spAutoFit/>
          </a:bodyPr>
          <a:lstStyle/>
          <a:p>
            <a:pPr marL="25073">
              <a:spcBef>
                <a:spcPts val="80"/>
              </a:spcBef>
            </a:pPr>
            <a:r>
              <a:rPr lang="en-US" sz="1024" b="1" spc="-40" dirty="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/>
              </a:rPr>
              <a:t>2. </a:t>
            </a:r>
            <a:r>
              <a:rPr lang="ko-KR" altLang="en-US" sz="1024" b="1" spc="-40" dirty="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/>
              </a:rPr>
              <a:t>파이썬 기초문법</a:t>
            </a:r>
            <a:endParaRPr sz="768" b="1" dirty="0">
              <a:latin typeface="나눔스퀘어" panose="020B0600000101010101" pitchFamily="50" charset="-127"/>
              <a:ea typeface="나눔스퀘어" panose="020B0600000101010101" pitchFamily="50" charset="-127"/>
              <a:cs typeface="나눔스퀘어 Bold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05CCDDB-71A9-1B1F-8D0D-9CCCC75DCA43}"/>
              </a:ext>
            </a:extLst>
          </p:cNvPr>
          <p:cNvSpPr/>
          <p:nvPr/>
        </p:nvSpPr>
        <p:spPr>
          <a:xfrm>
            <a:off x="4195880" y="1082316"/>
            <a:ext cx="3801849" cy="0"/>
          </a:xfrm>
          <a:custGeom>
            <a:avLst/>
            <a:gdLst/>
            <a:ahLst/>
            <a:cxnLst/>
            <a:rect l="l" t="t" r="r" b="b"/>
            <a:pathLst>
              <a:path w="5199380">
                <a:moveTo>
                  <a:pt x="0" y="0"/>
                </a:moveTo>
                <a:lnTo>
                  <a:pt x="5198851" y="0"/>
                </a:lnTo>
              </a:path>
            </a:pathLst>
          </a:custGeom>
          <a:ln w="9387">
            <a:solidFill>
              <a:srgbClr val="777777"/>
            </a:solidFill>
          </a:ln>
        </p:spPr>
        <p:txBody>
          <a:bodyPr wrap="square" lIns="0" tIns="0" rIns="0" bIns="0" rtlCol="0"/>
          <a:lstStyle/>
          <a:p>
            <a:endParaRPr sz="1316"/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DD2D2C89-79B8-07F4-B645-A157D7EE49B6}"/>
              </a:ext>
            </a:extLst>
          </p:cNvPr>
          <p:cNvSpPr txBox="1"/>
          <p:nvPr/>
        </p:nvSpPr>
        <p:spPr>
          <a:xfrm>
            <a:off x="4195080" y="1255641"/>
            <a:ext cx="3801849" cy="4520042"/>
          </a:xfrm>
          <a:prstGeom prst="rect">
            <a:avLst/>
          </a:prstGeom>
        </p:spPr>
        <p:txBody>
          <a:bodyPr vert="horz" wrap="square" lIns="0" tIns="10215" rIns="0" bIns="0" rtlCol="0">
            <a:noAutofit/>
          </a:bodyPr>
          <a:lstStyle/>
          <a:p>
            <a:pPr marL="215436" indent="-125361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buFont typeface="Arial" panose="020B0604020202020204" pitchFamily="34" charset="0"/>
              <a:buChar char="•"/>
              <a:tabLst>
                <a:tab pos="201042" algn="l"/>
              </a:tabLst>
            </a:pPr>
            <a:r>
              <a:rPr lang="en-US" altLang="ko-KR" sz="1400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Stack (</a:t>
            </a:r>
            <a:r>
              <a:rPr lang="ko-KR" altLang="en-US" sz="1400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스택</a:t>
            </a:r>
            <a:r>
              <a:rPr lang="en-US" altLang="ko-KR" sz="1400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)</a:t>
            </a:r>
          </a:p>
          <a:p>
            <a:pPr marL="90075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tabLst>
                <a:tab pos="201042" algn="l"/>
              </a:tabLst>
            </a:pPr>
            <a:r>
              <a:rPr lang="ko-KR" altLang="en-US" sz="1000" spc="-37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후입</a:t>
            </a:r>
            <a:r>
              <a:rPr lang="ko-KR" altLang="en-US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 선출 </a:t>
            </a:r>
            <a:r>
              <a:rPr lang="en-US" altLang="ko-KR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(LIFO : Last-In First-Out) </a:t>
            </a:r>
            <a:r>
              <a:rPr lang="ko-KR" altLang="en-US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원칙에 따라 데이터를 쌓음</a:t>
            </a:r>
            <a:endParaRPr lang="en-US" altLang="ko-KR" sz="1000" spc="-37" dirty="0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  <a:p>
            <a:pPr marL="90075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tabLst>
                <a:tab pos="201042" algn="l"/>
              </a:tabLst>
            </a:pPr>
            <a:r>
              <a:rPr lang="ko-KR" altLang="en-US" sz="1000" spc="-37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파이썬은</a:t>
            </a:r>
            <a:r>
              <a:rPr lang="ko-KR" altLang="en-US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 </a:t>
            </a:r>
            <a:r>
              <a:rPr lang="en-US" altLang="ko-KR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List</a:t>
            </a:r>
            <a:r>
              <a:rPr lang="ko-KR" altLang="en-US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를 활용하여 구현 </a:t>
            </a:r>
            <a:r>
              <a:rPr lang="en-US" altLang="ko-KR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/ pop() </a:t>
            </a:r>
            <a:r>
              <a:rPr lang="ko-KR" altLang="en-US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과 </a:t>
            </a:r>
            <a:r>
              <a:rPr lang="en-US" altLang="ko-KR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append()</a:t>
            </a:r>
            <a:r>
              <a:rPr lang="ko-KR" altLang="en-US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의 명령어 사용</a:t>
            </a:r>
            <a:endParaRPr lang="en-US" altLang="ko-KR" sz="1000" spc="-37" dirty="0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  <a:p>
            <a:pPr marL="90075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tabLst>
                <a:tab pos="201042" algn="l"/>
              </a:tabLst>
            </a:pPr>
            <a:endParaRPr lang="en-US" altLang="ko-KR" sz="1000" spc="-37" dirty="0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  <a:p>
            <a:pPr marL="215436" indent="-125361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buFont typeface="Arial" panose="020B0604020202020204" pitchFamily="34" charset="0"/>
              <a:buChar char="•"/>
              <a:tabLst>
                <a:tab pos="201042" algn="l"/>
              </a:tabLst>
            </a:pPr>
            <a:r>
              <a:rPr lang="en-US" altLang="ko-KR" sz="1400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Queue (</a:t>
            </a:r>
            <a:r>
              <a:rPr lang="ko-KR" altLang="en-US" sz="1400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큐</a:t>
            </a:r>
            <a:r>
              <a:rPr lang="en-US" altLang="ko-KR" sz="1400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)</a:t>
            </a:r>
          </a:p>
          <a:p>
            <a:pPr marL="90075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tabLst>
                <a:tab pos="201042" algn="l"/>
              </a:tabLst>
            </a:pPr>
            <a:r>
              <a:rPr lang="ko-KR" altLang="en-US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선입 선출 </a:t>
            </a:r>
            <a:r>
              <a:rPr lang="en-US" altLang="ko-KR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(FIFO : First-In First-Out) </a:t>
            </a:r>
            <a:r>
              <a:rPr lang="ko-KR" altLang="en-US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원칙에 따라 데이터를 쌓음</a:t>
            </a:r>
            <a:endParaRPr lang="en-US" altLang="ko-KR" sz="1000" spc="-37" dirty="0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  <a:p>
            <a:pPr marL="90075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tabLst>
                <a:tab pos="201042" algn="l"/>
              </a:tabLst>
            </a:pPr>
            <a:r>
              <a:rPr lang="ko-KR" altLang="en-US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마찬가지로 </a:t>
            </a:r>
            <a:r>
              <a:rPr lang="en-US" altLang="ko-KR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List</a:t>
            </a:r>
            <a:r>
              <a:rPr lang="ko-KR" altLang="en-US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를 활용하여 구현</a:t>
            </a:r>
            <a:r>
              <a:rPr lang="en-US" altLang="ko-KR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 / pop(0)</a:t>
            </a:r>
            <a:r>
              <a:rPr lang="ko-KR" altLang="en-US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과 </a:t>
            </a:r>
            <a:r>
              <a:rPr lang="en-US" altLang="ko-KR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append() </a:t>
            </a:r>
            <a:r>
              <a:rPr lang="ko-KR" altLang="en-US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명령어 사용</a:t>
            </a:r>
            <a:endParaRPr lang="en-US" altLang="ko-KR" sz="1000" spc="-37" dirty="0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  <a:p>
            <a:pPr marL="90075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tabLst>
                <a:tab pos="201042" algn="l"/>
              </a:tabLst>
            </a:pPr>
            <a:endParaRPr lang="en-US" altLang="ko-KR" sz="1000" spc="-37" dirty="0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  <a:p>
            <a:pPr marL="215436" indent="-125361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buFont typeface="Arial" panose="020B0604020202020204" pitchFamily="34" charset="0"/>
              <a:buChar char="•"/>
              <a:tabLst>
                <a:tab pos="201042" algn="l"/>
              </a:tabLst>
            </a:pPr>
            <a:r>
              <a:rPr lang="en-US" altLang="ko-KR" sz="1400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Deque (</a:t>
            </a:r>
            <a:r>
              <a:rPr lang="ko-KR" altLang="en-US" sz="1400" b="1" spc="-37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덱</a:t>
            </a:r>
            <a:r>
              <a:rPr lang="en-US" altLang="ko-KR" sz="1400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)</a:t>
            </a:r>
          </a:p>
          <a:p>
            <a:pPr marL="90075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tabLst>
                <a:tab pos="201042" algn="l"/>
              </a:tabLst>
            </a:pPr>
            <a:r>
              <a:rPr lang="ko-KR" altLang="en-US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양방향 큐로 </a:t>
            </a:r>
            <a:r>
              <a:rPr lang="en-US" altLang="ko-KR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Stack</a:t>
            </a:r>
            <a:r>
              <a:rPr lang="ko-KR" altLang="en-US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과 </a:t>
            </a:r>
            <a:r>
              <a:rPr lang="en-US" altLang="ko-KR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Queue</a:t>
            </a:r>
            <a:r>
              <a:rPr lang="ko-KR" altLang="en-US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의 장단점을 가지고 있음</a:t>
            </a:r>
            <a:endParaRPr lang="en-US" altLang="ko-KR" sz="1000" spc="-37" dirty="0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  <a:p>
            <a:pPr marL="90075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tabLst>
                <a:tab pos="201042" algn="l"/>
              </a:tabLst>
            </a:pPr>
            <a:r>
              <a:rPr lang="en-US" altLang="ko-KR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Collection </a:t>
            </a:r>
            <a:r>
              <a:rPr lang="ko-KR" altLang="en-US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모듈의 </a:t>
            </a:r>
            <a:r>
              <a:rPr lang="en-US" altLang="ko-KR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deque </a:t>
            </a:r>
            <a:r>
              <a:rPr lang="ko-KR" altLang="en-US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클래스를 활용하여 구현</a:t>
            </a:r>
            <a:endParaRPr lang="en-US" altLang="ko-KR" sz="1000" spc="-37" dirty="0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  <a:p>
            <a:pPr marL="90075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tabLst>
                <a:tab pos="201042" algn="l"/>
              </a:tabLst>
            </a:pPr>
            <a:r>
              <a:rPr lang="en-US" altLang="ko-KR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append()</a:t>
            </a:r>
            <a:r>
              <a:rPr lang="ko-KR" altLang="en-US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와 </a:t>
            </a:r>
            <a:r>
              <a:rPr lang="en-US" altLang="ko-KR" sz="1000" spc="-37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appendleft</a:t>
            </a:r>
            <a:r>
              <a:rPr lang="en-US" altLang="ko-KR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(), pop()</a:t>
            </a:r>
            <a:r>
              <a:rPr lang="ko-KR" altLang="en-US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과 </a:t>
            </a:r>
            <a:r>
              <a:rPr lang="en-US" altLang="ko-KR" sz="1000" spc="-37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popleft</a:t>
            </a:r>
            <a:r>
              <a:rPr lang="en-US" altLang="ko-KR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()</a:t>
            </a:r>
            <a:r>
              <a:rPr lang="ko-KR" altLang="en-US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 명령어 사용</a:t>
            </a:r>
            <a:endParaRPr lang="en-US" altLang="ko-KR" sz="1000" spc="-37" dirty="0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  <a:p>
            <a:pPr marL="90075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tabLst>
                <a:tab pos="201042" algn="l"/>
              </a:tabLst>
            </a:pPr>
            <a:endParaRPr lang="en-US" altLang="ko-KR" sz="1000" spc="-37" dirty="0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  <a:p>
            <a:pPr marL="215436" indent="-125361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buFont typeface="Arial" panose="020B0604020202020204" pitchFamily="34" charset="0"/>
              <a:buChar char="•"/>
              <a:tabLst>
                <a:tab pos="201042" algn="l"/>
              </a:tabLst>
            </a:pPr>
            <a:r>
              <a:rPr lang="en-US" altLang="ko-KR" sz="1400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Set (</a:t>
            </a:r>
            <a:r>
              <a:rPr lang="ko-KR" altLang="en-US" sz="1400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셋</a:t>
            </a:r>
            <a:r>
              <a:rPr lang="en-US" altLang="ko-KR" sz="1400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)</a:t>
            </a:r>
          </a:p>
          <a:p>
            <a:pPr marL="90075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tabLst>
                <a:tab pos="201042" algn="l"/>
              </a:tabLst>
            </a:pPr>
            <a:r>
              <a:rPr lang="ko-KR" altLang="en-US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순서가 없고 중복 값도 없는 데이터의 </a:t>
            </a:r>
            <a:r>
              <a:rPr lang="en-US" altLang="ko-KR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‘</a:t>
            </a:r>
            <a:r>
              <a:rPr lang="ko-KR" altLang="en-US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집합</a:t>
            </a:r>
            <a:r>
              <a:rPr lang="en-US" altLang="ko-KR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’</a:t>
            </a:r>
          </a:p>
          <a:p>
            <a:pPr marL="90075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tabLst>
                <a:tab pos="201042" algn="l"/>
              </a:tabLst>
            </a:pPr>
            <a:r>
              <a:rPr lang="ko-KR" altLang="en-US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중괄호를 사용하여 생성하며 </a:t>
            </a:r>
            <a:r>
              <a:rPr lang="en-US" altLang="ko-KR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{ } </a:t>
            </a:r>
            <a:r>
              <a:rPr lang="ko-KR" altLang="en-US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원하는 값을 안에</a:t>
            </a:r>
            <a:r>
              <a:rPr lang="en-US" altLang="ko-KR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 </a:t>
            </a:r>
            <a:r>
              <a:rPr lang="ko-KR" altLang="en-US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콤마로 구분하여 넣음</a:t>
            </a:r>
            <a:endParaRPr lang="en-US" altLang="ko-KR" sz="1000" spc="-37" dirty="0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  <a:p>
            <a:pPr marL="90075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tabLst>
                <a:tab pos="201042" algn="l"/>
              </a:tabLst>
            </a:pPr>
            <a:endParaRPr lang="en-US" altLang="ko-KR" sz="1000" spc="-37" dirty="0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  <a:p>
            <a:pPr marL="215436" indent="-125361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buFont typeface="Arial" panose="020B0604020202020204" pitchFamily="34" charset="0"/>
              <a:buChar char="•"/>
              <a:tabLst>
                <a:tab pos="201042" algn="l"/>
              </a:tabLst>
            </a:pPr>
            <a:endParaRPr lang="en-US" altLang="ko-KR" sz="1400" b="1" spc="-37" dirty="0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9B1F64C6-05FB-A67B-D7BA-C077BAA48C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pPr/>
              <a:t>38</a:t>
            </a:fld>
            <a:endParaRPr lang="en-US" altLang="ko-KR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F2F2B2B-260C-5396-F00F-AB5F724C8EBC}"/>
              </a:ext>
            </a:extLst>
          </p:cNvPr>
          <p:cNvSpPr txBox="1"/>
          <p:nvPr/>
        </p:nvSpPr>
        <p:spPr>
          <a:xfrm>
            <a:off x="4325008" y="508522"/>
            <a:ext cx="1065597" cy="134535"/>
          </a:xfrm>
          <a:prstGeom prst="rect">
            <a:avLst/>
          </a:prstGeom>
        </p:spPr>
        <p:txBody>
          <a:bodyPr vert="horz" wrap="square" lIns="0" tIns="10679" rIns="0" bIns="0" rtlCol="0">
            <a:spAutoFit/>
          </a:bodyPr>
          <a:lstStyle/>
          <a:p>
            <a:pPr marL="9286">
              <a:spcBef>
                <a:spcPts val="83"/>
              </a:spcBef>
            </a:pPr>
            <a:r>
              <a:rPr lang="en-US" altLang="ko-KR" sz="804" spc="15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나눔스퀘어OTF Light"/>
              </a:rPr>
              <a:t>Ⅰ</a:t>
            </a:r>
            <a:r>
              <a:rPr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.</a:t>
            </a:r>
            <a:r>
              <a:rPr sz="804" spc="154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 </a:t>
            </a:r>
            <a:r>
              <a:rPr lang="en-US"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Python</a:t>
            </a:r>
            <a:r>
              <a:rPr lang="ko-KR" altLang="en-US"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 분석 기초</a:t>
            </a:r>
            <a:endParaRPr sz="804" dirty="0">
              <a:latin typeface="고도 B" panose="02000503000000020004" pitchFamily="50" charset="-127"/>
              <a:ea typeface="고도 B" panose="02000503000000020004" pitchFamily="50" charset="-127"/>
              <a:cs typeface="나눔스퀘어O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833722637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5E0C3F-BFFB-6A89-AAD4-45C02B6641E7}"/>
              </a:ext>
            </a:extLst>
          </p:cNvPr>
          <p:cNvSpPr txBox="1"/>
          <p:nvPr/>
        </p:nvSpPr>
        <p:spPr>
          <a:xfrm>
            <a:off x="1466850" y="962025"/>
            <a:ext cx="10582275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문제</a:t>
            </a:r>
            <a:r>
              <a:rPr lang="en-US" altLang="ko-KR" sz="1100" b="1" dirty="0"/>
              <a:t>3</a:t>
            </a:r>
            <a:r>
              <a:rPr lang="ko-KR" altLang="en-US" sz="1100" b="1" dirty="0"/>
              <a:t> 설명</a:t>
            </a:r>
            <a:endParaRPr lang="ko-KR" altLang="en-US" sz="1000" b="1" dirty="0"/>
          </a:p>
          <a:p>
            <a:r>
              <a:rPr lang="ko-KR" altLang="en-US" sz="1000" dirty="0"/>
              <a:t>정수로 이루어진 배열 </a:t>
            </a:r>
            <a:r>
              <a:rPr lang="en-US" altLang="ko-KR" sz="1000" dirty="0"/>
              <a:t>numbers</a:t>
            </a:r>
            <a:r>
              <a:rPr lang="ko-KR" altLang="en-US" sz="1000" dirty="0"/>
              <a:t>가 있습니다</a:t>
            </a:r>
            <a:r>
              <a:rPr lang="en-US" altLang="ko-KR" sz="1000" dirty="0"/>
              <a:t>. </a:t>
            </a:r>
          </a:p>
          <a:p>
            <a:r>
              <a:rPr lang="ko-KR" altLang="en-US" sz="1000" dirty="0"/>
              <a:t>배열 의 각 원소들에 대해 자신보다 뒤에 있는 숫자 중에서 자신보다 크면서 가장 가까이 있는 수를 </a:t>
            </a:r>
            <a:r>
              <a:rPr lang="ko-KR" altLang="en-US" sz="1000" dirty="0" err="1"/>
              <a:t>뒷</a:t>
            </a:r>
            <a:r>
              <a:rPr lang="ko-KR" altLang="en-US" sz="1000" dirty="0"/>
              <a:t> </a:t>
            </a:r>
            <a:r>
              <a:rPr lang="ko-KR" altLang="en-US" sz="1000" dirty="0" err="1"/>
              <a:t>큰수라고</a:t>
            </a:r>
            <a:r>
              <a:rPr lang="ko-KR" altLang="en-US" sz="1000" dirty="0"/>
              <a:t> 합니다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정수 배열 </a:t>
            </a:r>
            <a:r>
              <a:rPr lang="en-US" altLang="ko-KR" sz="1000" dirty="0"/>
              <a:t>numbers</a:t>
            </a:r>
            <a:r>
              <a:rPr lang="ko-KR" altLang="en-US" sz="1000" dirty="0"/>
              <a:t>가 매개변수로 주어질 때</a:t>
            </a:r>
            <a:r>
              <a:rPr lang="en-US" altLang="ko-KR" sz="1000" dirty="0"/>
              <a:t>, </a:t>
            </a:r>
            <a:r>
              <a:rPr lang="ko-KR" altLang="en-US" sz="1000" dirty="0"/>
              <a:t>모든 원소에 대한 </a:t>
            </a:r>
            <a:r>
              <a:rPr lang="ko-KR" altLang="en-US" sz="1000" dirty="0" err="1"/>
              <a:t>뒷</a:t>
            </a:r>
            <a:r>
              <a:rPr lang="ko-KR" altLang="en-US" sz="1000" dirty="0"/>
              <a:t> </a:t>
            </a:r>
            <a:r>
              <a:rPr lang="ko-KR" altLang="en-US" sz="1000" dirty="0" err="1"/>
              <a:t>큰수들을</a:t>
            </a:r>
            <a:r>
              <a:rPr lang="ko-KR" altLang="en-US" sz="1000" dirty="0"/>
              <a:t> 차례로 담은 배열을 </a:t>
            </a:r>
            <a:r>
              <a:rPr lang="en-US" altLang="ko-KR" sz="1000" dirty="0"/>
              <a:t>return </a:t>
            </a:r>
            <a:r>
              <a:rPr lang="ko-KR" altLang="en-US" sz="1000" dirty="0"/>
              <a:t>하도록 </a:t>
            </a:r>
            <a:r>
              <a:rPr lang="en-US" altLang="ko-KR" sz="1000" dirty="0"/>
              <a:t>solution </a:t>
            </a:r>
            <a:r>
              <a:rPr lang="ko-KR" altLang="en-US" sz="1000" dirty="0"/>
              <a:t>함수를 완성해주세요</a:t>
            </a:r>
            <a:r>
              <a:rPr lang="en-US" altLang="ko-KR" sz="1000" dirty="0"/>
              <a:t>. </a:t>
            </a:r>
          </a:p>
          <a:p>
            <a:r>
              <a:rPr lang="ko-KR" altLang="en-US" sz="1000" dirty="0"/>
              <a:t>단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뒷</a:t>
            </a:r>
            <a:r>
              <a:rPr lang="ko-KR" altLang="en-US" sz="1000" dirty="0"/>
              <a:t> </a:t>
            </a:r>
            <a:r>
              <a:rPr lang="ko-KR" altLang="en-US" sz="1000" dirty="0" err="1"/>
              <a:t>큰수가</a:t>
            </a:r>
            <a:r>
              <a:rPr lang="ko-KR" altLang="en-US" sz="1000" dirty="0"/>
              <a:t> 존재하지 않는 원소는 </a:t>
            </a:r>
            <a:r>
              <a:rPr lang="en-US" altLang="ko-KR" sz="1000" dirty="0"/>
              <a:t>-1</a:t>
            </a:r>
            <a:r>
              <a:rPr lang="ko-KR" altLang="en-US" sz="1000" dirty="0"/>
              <a:t>을 담습니다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100" b="1" dirty="0"/>
              <a:t>입출력 예</a:t>
            </a:r>
          </a:p>
          <a:p>
            <a:r>
              <a:rPr lang="en-US" altLang="ko-KR" sz="1000" dirty="0"/>
              <a:t>numbers	      result</a:t>
            </a:r>
          </a:p>
          <a:p>
            <a:r>
              <a:rPr lang="en-US" altLang="ko-KR" sz="1000" dirty="0"/>
              <a:t>[2, 3, 3, 5]	      [3, 5, 5, -1]</a:t>
            </a:r>
          </a:p>
          <a:p>
            <a:r>
              <a:rPr lang="en-US" altLang="ko-KR" sz="1000" dirty="0"/>
              <a:t>[9, 1, 5, 3, 6, 2]	      [-1, 5, 6, 6, -1, -1]</a:t>
            </a:r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100" b="1" dirty="0"/>
              <a:t>입출력 예 설명</a:t>
            </a:r>
          </a:p>
          <a:p>
            <a:r>
              <a:rPr lang="ko-KR" altLang="en-US" sz="1000" dirty="0"/>
              <a:t>입출력 예 </a:t>
            </a:r>
            <a:r>
              <a:rPr lang="en-US" altLang="ko-KR" sz="1000" dirty="0"/>
              <a:t>#1</a:t>
            </a:r>
          </a:p>
          <a:p>
            <a:r>
              <a:rPr lang="en-US" altLang="ko-KR" sz="1000" dirty="0"/>
              <a:t>2</a:t>
            </a:r>
            <a:r>
              <a:rPr lang="ko-KR" altLang="en-US" sz="1000" dirty="0"/>
              <a:t>의 </a:t>
            </a:r>
            <a:r>
              <a:rPr lang="ko-KR" altLang="en-US" sz="1000" dirty="0" err="1"/>
              <a:t>뒷</a:t>
            </a:r>
            <a:r>
              <a:rPr lang="ko-KR" altLang="en-US" sz="1000" dirty="0"/>
              <a:t> </a:t>
            </a:r>
            <a:r>
              <a:rPr lang="ko-KR" altLang="en-US" sz="1000" dirty="0" err="1"/>
              <a:t>큰수는</a:t>
            </a:r>
            <a:r>
              <a:rPr lang="ko-KR" altLang="en-US" sz="1000" dirty="0"/>
              <a:t> </a:t>
            </a:r>
            <a:r>
              <a:rPr lang="en-US" altLang="ko-KR" sz="1000" dirty="0"/>
              <a:t>3</a:t>
            </a:r>
            <a:r>
              <a:rPr lang="ko-KR" altLang="en-US" sz="1000" dirty="0"/>
              <a:t>입니다</a:t>
            </a:r>
            <a:r>
              <a:rPr lang="en-US" altLang="ko-KR" sz="1000" dirty="0"/>
              <a:t>. </a:t>
            </a:r>
            <a:r>
              <a:rPr lang="ko-KR" altLang="en-US" sz="1000" dirty="0"/>
              <a:t>첫 번째 </a:t>
            </a:r>
            <a:r>
              <a:rPr lang="en-US" altLang="ko-KR" sz="1000" dirty="0"/>
              <a:t>3</a:t>
            </a:r>
            <a:r>
              <a:rPr lang="ko-KR" altLang="en-US" sz="1000" dirty="0"/>
              <a:t>의 </a:t>
            </a:r>
            <a:r>
              <a:rPr lang="ko-KR" altLang="en-US" sz="1000" dirty="0" err="1"/>
              <a:t>뒷</a:t>
            </a:r>
            <a:r>
              <a:rPr lang="ko-KR" altLang="en-US" sz="1000" dirty="0"/>
              <a:t> </a:t>
            </a:r>
            <a:r>
              <a:rPr lang="ko-KR" altLang="en-US" sz="1000" dirty="0" err="1"/>
              <a:t>큰수는</a:t>
            </a:r>
            <a:r>
              <a:rPr lang="ko-KR" altLang="en-US" sz="1000" dirty="0"/>
              <a:t> </a:t>
            </a:r>
            <a:r>
              <a:rPr lang="en-US" altLang="ko-KR" sz="1000" dirty="0"/>
              <a:t>5</a:t>
            </a:r>
            <a:r>
              <a:rPr lang="ko-KR" altLang="en-US" sz="1000" dirty="0"/>
              <a:t>입니다</a:t>
            </a:r>
            <a:r>
              <a:rPr lang="en-US" altLang="ko-KR" sz="1000" dirty="0"/>
              <a:t>. </a:t>
            </a:r>
            <a:r>
              <a:rPr lang="ko-KR" altLang="en-US" sz="1000" dirty="0"/>
              <a:t>두 번째 </a:t>
            </a:r>
            <a:r>
              <a:rPr lang="en-US" altLang="ko-KR" sz="1000" dirty="0"/>
              <a:t>3 </a:t>
            </a:r>
            <a:r>
              <a:rPr lang="ko-KR" altLang="en-US" sz="1000" dirty="0"/>
              <a:t>또한 마찬가지입니다</a:t>
            </a:r>
            <a:r>
              <a:rPr lang="en-US" altLang="ko-KR" sz="1000" dirty="0"/>
              <a:t>. </a:t>
            </a:r>
          </a:p>
          <a:p>
            <a:r>
              <a:rPr lang="en-US" altLang="ko-KR" sz="1000" dirty="0"/>
              <a:t>5</a:t>
            </a:r>
            <a:r>
              <a:rPr lang="ko-KR" altLang="en-US" sz="1000" dirty="0"/>
              <a:t>는 </a:t>
            </a:r>
            <a:r>
              <a:rPr lang="ko-KR" altLang="en-US" sz="1000" dirty="0" err="1"/>
              <a:t>뒷</a:t>
            </a:r>
            <a:r>
              <a:rPr lang="ko-KR" altLang="en-US" sz="1000" dirty="0"/>
              <a:t> </a:t>
            </a:r>
            <a:r>
              <a:rPr lang="ko-KR" altLang="en-US" sz="1000" dirty="0" err="1"/>
              <a:t>큰수가</a:t>
            </a:r>
            <a:r>
              <a:rPr lang="ko-KR" altLang="en-US" sz="1000" dirty="0"/>
              <a:t> 없으므로 </a:t>
            </a:r>
            <a:r>
              <a:rPr lang="en-US" altLang="ko-KR" sz="1000" dirty="0"/>
              <a:t>-1</a:t>
            </a:r>
            <a:r>
              <a:rPr lang="ko-KR" altLang="en-US" sz="1000" dirty="0"/>
              <a:t>입니다</a:t>
            </a:r>
            <a:r>
              <a:rPr lang="en-US" altLang="ko-KR" sz="1000" dirty="0"/>
              <a:t>. </a:t>
            </a:r>
            <a:r>
              <a:rPr lang="ko-KR" altLang="en-US" sz="1000" dirty="0"/>
              <a:t>위 수들을 차례대로 배열에 담으면 </a:t>
            </a:r>
            <a:r>
              <a:rPr lang="en-US" altLang="ko-KR" sz="1000" dirty="0"/>
              <a:t>[3, 5, 5, -1]</a:t>
            </a:r>
            <a:r>
              <a:rPr lang="ko-KR" altLang="en-US" sz="1000" dirty="0"/>
              <a:t>이 됩니다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입출력 예 </a:t>
            </a:r>
            <a:r>
              <a:rPr lang="en-US" altLang="ko-KR" sz="1000" dirty="0"/>
              <a:t>#2</a:t>
            </a:r>
          </a:p>
          <a:p>
            <a:r>
              <a:rPr lang="en-US" altLang="ko-KR" sz="1000" dirty="0"/>
              <a:t>9</a:t>
            </a:r>
            <a:r>
              <a:rPr lang="ko-KR" altLang="en-US" sz="1000" dirty="0"/>
              <a:t>는 </a:t>
            </a:r>
            <a:r>
              <a:rPr lang="ko-KR" altLang="en-US" sz="1000" dirty="0" err="1"/>
              <a:t>뒷</a:t>
            </a:r>
            <a:r>
              <a:rPr lang="ko-KR" altLang="en-US" sz="1000" dirty="0"/>
              <a:t> </a:t>
            </a:r>
            <a:r>
              <a:rPr lang="ko-KR" altLang="en-US" sz="1000" dirty="0" err="1"/>
              <a:t>큰수가</a:t>
            </a:r>
            <a:r>
              <a:rPr lang="ko-KR" altLang="en-US" sz="1000" dirty="0"/>
              <a:t> 없으므로 </a:t>
            </a:r>
            <a:r>
              <a:rPr lang="en-US" altLang="ko-KR" sz="1000" dirty="0"/>
              <a:t>-1</a:t>
            </a:r>
            <a:r>
              <a:rPr lang="ko-KR" altLang="en-US" sz="1000" dirty="0"/>
              <a:t>입니다</a:t>
            </a:r>
            <a:r>
              <a:rPr lang="en-US" altLang="ko-KR" sz="1000" dirty="0"/>
              <a:t>. 1</a:t>
            </a:r>
            <a:r>
              <a:rPr lang="ko-KR" altLang="en-US" sz="1000" dirty="0"/>
              <a:t>의 </a:t>
            </a:r>
            <a:r>
              <a:rPr lang="ko-KR" altLang="en-US" sz="1000" dirty="0" err="1"/>
              <a:t>뒷</a:t>
            </a:r>
            <a:r>
              <a:rPr lang="ko-KR" altLang="en-US" sz="1000" dirty="0"/>
              <a:t> </a:t>
            </a:r>
            <a:r>
              <a:rPr lang="ko-KR" altLang="en-US" sz="1000" dirty="0" err="1"/>
              <a:t>큰수는</a:t>
            </a:r>
            <a:r>
              <a:rPr lang="ko-KR" altLang="en-US" sz="1000" dirty="0"/>
              <a:t> </a:t>
            </a:r>
            <a:r>
              <a:rPr lang="en-US" altLang="ko-KR" sz="1000" dirty="0"/>
              <a:t>5</a:t>
            </a:r>
            <a:r>
              <a:rPr lang="ko-KR" altLang="en-US" sz="1000" dirty="0"/>
              <a:t>이며</a:t>
            </a:r>
            <a:r>
              <a:rPr lang="en-US" altLang="ko-KR" sz="1000" dirty="0"/>
              <a:t>, 5</a:t>
            </a:r>
            <a:r>
              <a:rPr lang="ko-KR" altLang="en-US" sz="1000" dirty="0"/>
              <a:t>와 </a:t>
            </a:r>
            <a:r>
              <a:rPr lang="en-US" altLang="ko-KR" sz="1000" dirty="0"/>
              <a:t>3</a:t>
            </a:r>
            <a:r>
              <a:rPr lang="ko-KR" altLang="en-US" sz="1000" dirty="0"/>
              <a:t>의 </a:t>
            </a:r>
            <a:r>
              <a:rPr lang="ko-KR" altLang="en-US" sz="1000" dirty="0" err="1"/>
              <a:t>뒷</a:t>
            </a:r>
            <a:r>
              <a:rPr lang="ko-KR" altLang="en-US" sz="1000" dirty="0"/>
              <a:t> </a:t>
            </a:r>
            <a:r>
              <a:rPr lang="ko-KR" altLang="en-US" sz="1000" dirty="0" err="1"/>
              <a:t>큰수는</a:t>
            </a:r>
            <a:r>
              <a:rPr lang="ko-KR" altLang="en-US" sz="1000" dirty="0"/>
              <a:t> </a:t>
            </a:r>
            <a:r>
              <a:rPr lang="en-US" altLang="ko-KR" sz="1000" dirty="0"/>
              <a:t>6</a:t>
            </a:r>
            <a:r>
              <a:rPr lang="ko-KR" altLang="en-US" sz="1000" dirty="0"/>
              <a:t>입니다</a:t>
            </a:r>
            <a:r>
              <a:rPr lang="en-US" altLang="ko-KR" sz="1000" dirty="0"/>
              <a:t>. </a:t>
            </a:r>
          </a:p>
          <a:p>
            <a:r>
              <a:rPr lang="en-US" altLang="ko-KR" sz="1000" dirty="0"/>
              <a:t>6</a:t>
            </a:r>
            <a:r>
              <a:rPr lang="ko-KR" altLang="en-US" sz="1000" dirty="0"/>
              <a:t>과 </a:t>
            </a:r>
            <a:r>
              <a:rPr lang="en-US" altLang="ko-KR" sz="1000" dirty="0"/>
              <a:t>2</a:t>
            </a:r>
            <a:r>
              <a:rPr lang="ko-KR" altLang="en-US" sz="1000" dirty="0"/>
              <a:t>는 </a:t>
            </a:r>
            <a:r>
              <a:rPr lang="ko-KR" altLang="en-US" sz="1000" dirty="0" err="1"/>
              <a:t>뒷</a:t>
            </a:r>
            <a:r>
              <a:rPr lang="ko-KR" altLang="en-US" sz="1000" dirty="0"/>
              <a:t> </a:t>
            </a:r>
            <a:r>
              <a:rPr lang="ko-KR" altLang="en-US" sz="1000" dirty="0" err="1"/>
              <a:t>큰수가</a:t>
            </a:r>
            <a:r>
              <a:rPr lang="ko-KR" altLang="en-US" sz="1000" dirty="0"/>
              <a:t> 없으므로 </a:t>
            </a:r>
            <a:r>
              <a:rPr lang="en-US" altLang="ko-KR" sz="1000" dirty="0"/>
              <a:t>-1</a:t>
            </a:r>
            <a:r>
              <a:rPr lang="ko-KR" altLang="en-US" sz="1000" dirty="0"/>
              <a:t>입니다</a:t>
            </a:r>
            <a:r>
              <a:rPr lang="en-US" altLang="ko-KR" sz="1000" dirty="0"/>
              <a:t>. </a:t>
            </a:r>
            <a:r>
              <a:rPr lang="ko-KR" altLang="en-US" sz="1000" dirty="0"/>
              <a:t>위 수들을 차례대로 배열에 담으면 </a:t>
            </a:r>
            <a:r>
              <a:rPr lang="en-US" altLang="ko-KR" sz="1000" dirty="0"/>
              <a:t>[-1, 5, 6, 6, -1, -1]</a:t>
            </a:r>
            <a:r>
              <a:rPr lang="ko-KR" altLang="en-US" sz="1000" dirty="0"/>
              <a:t>이 됩니다</a:t>
            </a:r>
            <a:r>
              <a:rPr lang="en-US" altLang="ko-KR" sz="1000" dirty="0"/>
              <a:t>.</a:t>
            </a:r>
            <a:endParaRPr lang="en-US" altLang="ko-KR" sz="1000" dirty="0">
              <a:sym typeface="Wingdings" panose="05000000000000000000" pitchFamily="2" charset="2"/>
            </a:endParaRPr>
          </a:p>
          <a:p>
            <a:pPr marL="228600" indent="-228600">
              <a:buAutoNum type="arabicPeriod"/>
            </a:pPr>
            <a:endParaRPr lang="en-US" altLang="ko-KR" sz="1000" dirty="0">
              <a:sym typeface="Wingdings" panose="05000000000000000000" pitchFamily="2" charset="2"/>
            </a:endParaRPr>
          </a:p>
          <a:p>
            <a:r>
              <a:rPr lang="en-US" altLang="ko-KR" sz="1000" dirty="0">
                <a:sym typeface="Wingdings" panose="05000000000000000000" pitchFamily="2" charset="2"/>
              </a:rPr>
              <a:t>def solution(numbers):</a:t>
            </a:r>
          </a:p>
          <a:p>
            <a:r>
              <a:rPr lang="en-US" altLang="ko-KR" sz="1000" dirty="0">
                <a:sym typeface="Wingdings" panose="05000000000000000000" pitchFamily="2" charset="2"/>
              </a:rPr>
              <a:t>    answer = []</a:t>
            </a:r>
          </a:p>
          <a:p>
            <a:endParaRPr lang="en-US" altLang="ko-KR" sz="1000" dirty="0">
              <a:sym typeface="Wingdings" panose="05000000000000000000" pitchFamily="2" charset="2"/>
            </a:endParaRPr>
          </a:p>
          <a:p>
            <a:r>
              <a:rPr lang="en-US" altLang="ko-KR" sz="1000" dirty="0">
                <a:sym typeface="Wingdings" panose="05000000000000000000" pitchFamily="2" charset="2"/>
              </a:rPr>
              <a:t>    return answer</a:t>
            </a:r>
          </a:p>
        </p:txBody>
      </p:sp>
    </p:spTree>
    <p:extLst>
      <p:ext uri="{BB962C8B-B14F-4D97-AF65-F5344CB8AC3E}">
        <p14:creationId xmlns:p14="http://schemas.microsoft.com/office/powerpoint/2010/main" val="82726226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5">
            <a:extLst>
              <a:ext uri="{FF2B5EF4-FFF2-40B4-BE49-F238E27FC236}">
                <a16:creationId xmlns:a16="http://schemas.microsoft.com/office/drawing/2014/main" id="{9198053B-CDCD-4BCE-B24A-F5DD651CD722}"/>
              </a:ext>
            </a:extLst>
          </p:cNvPr>
          <p:cNvSpPr/>
          <p:nvPr/>
        </p:nvSpPr>
        <p:spPr>
          <a:xfrm>
            <a:off x="4195880" y="1082316"/>
            <a:ext cx="3801849" cy="0"/>
          </a:xfrm>
          <a:custGeom>
            <a:avLst/>
            <a:gdLst/>
            <a:ahLst/>
            <a:cxnLst/>
            <a:rect l="l" t="t" r="r" b="b"/>
            <a:pathLst>
              <a:path w="5199380">
                <a:moveTo>
                  <a:pt x="0" y="0"/>
                </a:moveTo>
                <a:lnTo>
                  <a:pt x="5198851" y="0"/>
                </a:lnTo>
              </a:path>
            </a:pathLst>
          </a:custGeom>
          <a:ln w="9387">
            <a:solidFill>
              <a:srgbClr val="777777"/>
            </a:solidFill>
          </a:ln>
        </p:spPr>
        <p:txBody>
          <a:bodyPr wrap="square" lIns="0" tIns="0" rIns="0" bIns="0" rtlCol="0"/>
          <a:lstStyle/>
          <a:p>
            <a:endParaRPr sz="1316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2E0F06-EC9E-55A7-142E-7BD903789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731" y="1475074"/>
            <a:ext cx="2766980" cy="212321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990960E-EA9A-71B1-2E1F-9FFEF5815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335" y="3900151"/>
            <a:ext cx="1636727" cy="94721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CFCF93B-B2E7-ABD2-F081-0501FA4995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4041" y="5276113"/>
            <a:ext cx="1281523" cy="731303"/>
          </a:xfrm>
          <a:prstGeom prst="rect">
            <a:avLst/>
          </a:prstGeom>
        </p:spPr>
      </p:pic>
      <p:sp>
        <p:nvSpPr>
          <p:cNvPr id="12" name="object 9">
            <a:extLst>
              <a:ext uri="{FF2B5EF4-FFF2-40B4-BE49-F238E27FC236}">
                <a16:creationId xmlns:a16="http://schemas.microsoft.com/office/drawing/2014/main" id="{BCF1D9BD-35C0-4209-2A00-98F7E62041DC}"/>
              </a:ext>
            </a:extLst>
          </p:cNvPr>
          <p:cNvSpPr txBox="1"/>
          <p:nvPr/>
        </p:nvSpPr>
        <p:spPr>
          <a:xfrm>
            <a:off x="4195880" y="1255638"/>
            <a:ext cx="3801849" cy="145288"/>
          </a:xfrm>
          <a:prstGeom prst="rect">
            <a:avLst/>
          </a:prstGeom>
        </p:spPr>
        <p:txBody>
          <a:bodyPr vert="horz" wrap="square" lIns="0" tIns="10215" rIns="0" bIns="0" rtlCol="0">
            <a:spAutoFit/>
          </a:bodyPr>
          <a:lstStyle/>
          <a:p>
            <a:pPr marL="210581" indent="-167148">
              <a:spcBef>
                <a:spcPts val="680"/>
              </a:spcBef>
              <a:buClr>
                <a:srgbClr val="939393"/>
              </a:buClr>
              <a:buFont typeface="+mj-lt"/>
              <a:buAutoNum type="arabicParenR" startAt="2"/>
              <a:tabLst>
                <a:tab pos="201042" algn="l"/>
              </a:tabLst>
            </a:pPr>
            <a:r>
              <a:rPr lang="ko-KR" altLang="en-US" sz="877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문자열</a:t>
            </a:r>
            <a:r>
              <a:rPr lang="en-US" altLang="ko-KR" sz="877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(String)</a:t>
            </a:r>
            <a:endParaRPr lang="en-US" altLang="ko-KR" sz="804" spc="7" dirty="0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C3ADA52F-97E1-114D-1AEF-07900D750C53}"/>
              </a:ext>
            </a:extLst>
          </p:cNvPr>
          <p:cNvSpPr txBox="1"/>
          <p:nvPr/>
        </p:nvSpPr>
        <p:spPr>
          <a:xfrm>
            <a:off x="4191428" y="3672376"/>
            <a:ext cx="3801849" cy="2709696"/>
          </a:xfrm>
          <a:prstGeom prst="rect">
            <a:avLst/>
          </a:prstGeom>
        </p:spPr>
        <p:txBody>
          <a:bodyPr vert="horz" wrap="square" lIns="0" tIns="10215" rIns="0" bIns="0" rtlCol="0">
            <a:noAutofit/>
          </a:bodyPr>
          <a:lstStyle/>
          <a:p>
            <a:pPr marL="215436" indent="-125361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buFont typeface="Arial" panose="020B0604020202020204" pitchFamily="34" charset="0"/>
              <a:buChar char="•"/>
              <a:tabLst>
                <a:tab pos="201042" algn="l"/>
              </a:tabLst>
            </a:pPr>
            <a:r>
              <a:rPr lang="ko-KR" altLang="en-US" sz="877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문자열 더해서 연결하기</a:t>
            </a:r>
            <a:endParaRPr lang="en-US" altLang="ko-KR" sz="877" spc="-37" dirty="0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  <a:p>
            <a:pPr marL="215436" indent="-125361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buFont typeface="Arial" panose="020B0604020202020204" pitchFamily="34" charset="0"/>
              <a:buChar char="•"/>
              <a:tabLst>
                <a:tab pos="201042" algn="l"/>
              </a:tabLst>
            </a:pPr>
            <a:endParaRPr lang="en-US" altLang="ko-KR" sz="877" spc="-37" dirty="0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  <a:p>
            <a:pPr marL="215436" indent="-125361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buFont typeface="Arial" panose="020B0604020202020204" pitchFamily="34" charset="0"/>
              <a:buChar char="•"/>
              <a:tabLst>
                <a:tab pos="201042" algn="l"/>
              </a:tabLst>
            </a:pPr>
            <a:endParaRPr lang="en-US" altLang="ko-KR" sz="877" spc="-37" dirty="0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  <a:p>
            <a:pPr marL="215436" indent="-125361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buFont typeface="Arial" panose="020B0604020202020204" pitchFamily="34" charset="0"/>
              <a:buChar char="•"/>
              <a:tabLst>
                <a:tab pos="201042" algn="l"/>
              </a:tabLst>
            </a:pPr>
            <a:endParaRPr lang="en-US" altLang="ko-KR" sz="877" spc="-37" dirty="0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  <a:p>
            <a:pPr marL="215436" indent="-125361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buFont typeface="Arial" panose="020B0604020202020204" pitchFamily="34" charset="0"/>
              <a:buChar char="•"/>
              <a:tabLst>
                <a:tab pos="201042" algn="l"/>
              </a:tabLst>
            </a:pPr>
            <a:endParaRPr lang="en-US" altLang="ko-KR" sz="877" spc="-37" dirty="0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  <a:p>
            <a:pPr marL="215436" indent="-125361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buFont typeface="Arial" panose="020B0604020202020204" pitchFamily="34" charset="0"/>
              <a:buChar char="•"/>
              <a:tabLst>
                <a:tab pos="201042" algn="l"/>
              </a:tabLst>
            </a:pPr>
            <a:endParaRPr lang="en-US" altLang="ko-KR" sz="877" spc="-37" dirty="0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  <a:p>
            <a:pPr marL="215436" indent="-125361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buFont typeface="Arial" panose="020B0604020202020204" pitchFamily="34" charset="0"/>
              <a:buChar char="•"/>
              <a:tabLst>
                <a:tab pos="201042" algn="l"/>
              </a:tabLst>
            </a:pPr>
            <a:r>
              <a:rPr lang="ko-KR" altLang="en-US" sz="877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문자열 곱하기</a:t>
            </a:r>
          </a:p>
          <a:p>
            <a:pPr marL="215436" indent="-125361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buFont typeface="Arial" panose="020B0604020202020204" pitchFamily="34" charset="0"/>
              <a:buChar char="•"/>
              <a:tabLst>
                <a:tab pos="201042" algn="l"/>
              </a:tabLst>
            </a:pPr>
            <a:endParaRPr lang="ko-KR" altLang="en-US" sz="877" spc="-37" dirty="0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  <a:p>
            <a:pPr marL="215436" indent="-125361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buFont typeface="Arial" panose="020B0604020202020204" pitchFamily="34" charset="0"/>
              <a:buChar char="•"/>
              <a:tabLst>
                <a:tab pos="201042" algn="l"/>
              </a:tabLst>
            </a:pPr>
            <a:endParaRPr lang="ko-KR" altLang="en-US" sz="877" spc="-37" dirty="0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  <a:p>
            <a:pPr marL="215436" indent="-125361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buFont typeface="Arial" panose="020B0604020202020204" pitchFamily="34" charset="0"/>
              <a:buChar char="•"/>
              <a:tabLst>
                <a:tab pos="201042" algn="l"/>
              </a:tabLst>
            </a:pPr>
            <a:endParaRPr lang="ko-KR" altLang="en-US" sz="877" spc="-37" dirty="0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9337A8FF-111E-B41A-517E-3F056B34B4DA}"/>
              </a:ext>
            </a:extLst>
          </p:cNvPr>
          <p:cNvSpPr txBox="1"/>
          <p:nvPr/>
        </p:nvSpPr>
        <p:spPr>
          <a:xfrm>
            <a:off x="4171389" y="876413"/>
            <a:ext cx="1924611" cy="167922"/>
          </a:xfrm>
          <a:prstGeom prst="rect">
            <a:avLst/>
          </a:prstGeom>
        </p:spPr>
        <p:txBody>
          <a:bodyPr vert="horz" wrap="square" lIns="0" tIns="10215" rIns="0" bIns="0" rtlCol="0">
            <a:spAutoFit/>
          </a:bodyPr>
          <a:lstStyle/>
          <a:p>
            <a:pPr marL="25073">
              <a:spcBef>
                <a:spcPts val="80"/>
              </a:spcBef>
            </a:pPr>
            <a:r>
              <a:rPr lang="en-US" sz="1024" b="1" spc="-40" dirty="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/>
              </a:rPr>
              <a:t>2. </a:t>
            </a:r>
            <a:r>
              <a:rPr lang="ko-KR" altLang="en-US" sz="1024" b="1" spc="-40" dirty="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/>
              </a:rPr>
              <a:t>파이썬 기초문법</a:t>
            </a:r>
            <a:endParaRPr sz="768" b="1" dirty="0">
              <a:latin typeface="나눔스퀘어" panose="020B0600000101010101" pitchFamily="50" charset="-127"/>
              <a:ea typeface="나눔스퀘어" panose="020B0600000101010101" pitchFamily="50" charset="-127"/>
              <a:cs typeface="나눔스퀘어 Bold"/>
            </a:endParaRPr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517BB38C-0C11-D8FA-E834-6D862EA02D73}"/>
              </a:ext>
            </a:extLst>
          </p:cNvPr>
          <p:cNvSpPr txBox="1"/>
          <p:nvPr/>
        </p:nvSpPr>
        <p:spPr>
          <a:xfrm>
            <a:off x="4325009" y="508522"/>
            <a:ext cx="1117848" cy="134535"/>
          </a:xfrm>
          <a:prstGeom prst="rect">
            <a:avLst/>
          </a:prstGeom>
        </p:spPr>
        <p:txBody>
          <a:bodyPr vert="horz" wrap="square" lIns="0" tIns="10679" rIns="0" bIns="0" rtlCol="0">
            <a:spAutoFit/>
          </a:bodyPr>
          <a:lstStyle/>
          <a:p>
            <a:pPr marL="9286">
              <a:spcBef>
                <a:spcPts val="83"/>
              </a:spcBef>
            </a:pPr>
            <a:r>
              <a:rPr lang="en-US" altLang="ko-KR" sz="804" spc="15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나눔스퀘어OTF Light"/>
              </a:rPr>
              <a:t>Ⅰ</a:t>
            </a:r>
            <a:r>
              <a:rPr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.</a:t>
            </a:r>
            <a:r>
              <a:rPr sz="804" spc="15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 </a:t>
            </a:r>
            <a:r>
              <a:rPr lang="en-US"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Python</a:t>
            </a:r>
            <a:r>
              <a:rPr lang="ko-KR" altLang="en-US"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 분석 기초</a:t>
            </a:r>
            <a:endParaRPr sz="804" dirty="0">
              <a:latin typeface="고도 B" panose="02000503000000020004" pitchFamily="50" charset="-127"/>
              <a:ea typeface="고도 B" panose="02000503000000020004" pitchFamily="50" charset="-127"/>
              <a:cs typeface="나눔스퀘어OTF Light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775CC0E0-9782-EB15-F9D2-EA6C72F07C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pPr/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66704534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6">
            <a:extLst>
              <a:ext uri="{FF2B5EF4-FFF2-40B4-BE49-F238E27FC236}">
                <a16:creationId xmlns:a16="http://schemas.microsoft.com/office/drawing/2014/main" id="{305EA5A6-52A4-A534-65ED-DE31F6962645}"/>
              </a:ext>
            </a:extLst>
          </p:cNvPr>
          <p:cNvSpPr txBox="1"/>
          <p:nvPr/>
        </p:nvSpPr>
        <p:spPr>
          <a:xfrm>
            <a:off x="4171389" y="876413"/>
            <a:ext cx="1924611" cy="167922"/>
          </a:xfrm>
          <a:prstGeom prst="rect">
            <a:avLst/>
          </a:prstGeom>
        </p:spPr>
        <p:txBody>
          <a:bodyPr vert="horz" wrap="square" lIns="0" tIns="10215" rIns="0" bIns="0" rtlCol="0">
            <a:spAutoFit/>
          </a:bodyPr>
          <a:lstStyle/>
          <a:p>
            <a:pPr marL="25073">
              <a:spcBef>
                <a:spcPts val="80"/>
              </a:spcBef>
            </a:pPr>
            <a:r>
              <a:rPr lang="en-US" sz="1024" b="1" spc="-40" dirty="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/>
              </a:rPr>
              <a:t>2. </a:t>
            </a:r>
            <a:r>
              <a:rPr lang="ko-KR" altLang="en-US" sz="1024" b="1" spc="-40" dirty="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/>
              </a:rPr>
              <a:t>파이썬 기초문법</a:t>
            </a:r>
            <a:endParaRPr sz="768" b="1" dirty="0">
              <a:latin typeface="나눔스퀘어" panose="020B0600000101010101" pitchFamily="50" charset="-127"/>
              <a:ea typeface="나눔스퀘어" panose="020B0600000101010101" pitchFamily="50" charset="-127"/>
              <a:cs typeface="나눔스퀘어 Bold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05CCDDB-71A9-1B1F-8D0D-9CCCC75DCA43}"/>
              </a:ext>
            </a:extLst>
          </p:cNvPr>
          <p:cNvSpPr/>
          <p:nvPr/>
        </p:nvSpPr>
        <p:spPr>
          <a:xfrm>
            <a:off x="4195880" y="1082316"/>
            <a:ext cx="3801849" cy="0"/>
          </a:xfrm>
          <a:custGeom>
            <a:avLst/>
            <a:gdLst/>
            <a:ahLst/>
            <a:cxnLst/>
            <a:rect l="l" t="t" r="r" b="b"/>
            <a:pathLst>
              <a:path w="5199380">
                <a:moveTo>
                  <a:pt x="0" y="0"/>
                </a:moveTo>
                <a:lnTo>
                  <a:pt x="5198851" y="0"/>
                </a:lnTo>
              </a:path>
            </a:pathLst>
          </a:custGeom>
          <a:ln w="9387">
            <a:solidFill>
              <a:srgbClr val="777777"/>
            </a:solidFill>
          </a:ln>
        </p:spPr>
        <p:txBody>
          <a:bodyPr wrap="square" lIns="0" tIns="0" rIns="0" bIns="0" rtlCol="0"/>
          <a:lstStyle/>
          <a:p>
            <a:endParaRPr sz="1316"/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DD2D2C89-79B8-07F4-B645-A157D7EE49B6}"/>
              </a:ext>
            </a:extLst>
          </p:cNvPr>
          <p:cNvSpPr txBox="1"/>
          <p:nvPr/>
        </p:nvSpPr>
        <p:spPr>
          <a:xfrm>
            <a:off x="4195080" y="1255640"/>
            <a:ext cx="3801849" cy="4725947"/>
          </a:xfrm>
          <a:prstGeom prst="rect">
            <a:avLst/>
          </a:prstGeom>
        </p:spPr>
        <p:txBody>
          <a:bodyPr vert="horz" wrap="square" lIns="0" tIns="10215" rIns="0" bIns="0" rtlCol="0">
            <a:noAutofit/>
          </a:bodyPr>
          <a:lstStyle/>
          <a:p>
            <a:pPr marL="215436" indent="-125361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buFont typeface="Arial" panose="020B0604020202020204" pitchFamily="34" charset="0"/>
              <a:buChar char="•"/>
              <a:tabLst>
                <a:tab pos="201042" algn="l"/>
              </a:tabLst>
            </a:pPr>
            <a:r>
              <a:rPr lang="ko-KR" altLang="en-US" sz="1400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시간 복잡도 </a:t>
            </a:r>
            <a:r>
              <a:rPr lang="en-US" altLang="ko-KR" sz="1400" b="1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(O)</a:t>
            </a:r>
          </a:p>
          <a:p>
            <a:pPr marL="90075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tabLst>
                <a:tab pos="201042" algn="l"/>
              </a:tabLst>
            </a:pPr>
            <a:r>
              <a:rPr lang="ko-KR" altLang="en-US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시간 복잡도</a:t>
            </a:r>
            <a:r>
              <a:rPr lang="en-US" altLang="ko-KR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(Time Complexity)</a:t>
            </a:r>
            <a:r>
              <a:rPr lang="ko-KR" altLang="en-US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는 알고리즘이나 프로그램이 입력 크기에 따라 실행 시간이 어떻게 증가하는지를 나타내는 개념입니다</a:t>
            </a:r>
            <a:r>
              <a:rPr lang="en-US" altLang="ko-KR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. </a:t>
            </a:r>
          </a:p>
          <a:p>
            <a:pPr marL="90075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tabLst>
                <a:tab pos="201042" algn="l"/>
              </a:tabLst>
            </a:pPr>
            <a:r>
              <a:rPr lang="ko-KR" altLang="en-US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쉽게 말해</a:t>
            </a:r>
            <a:r>
              <a:rPr lang="en-US" altLang="ko-KR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, </a:t>
            </a:r>
            <a:r>
              <a:rPr lang="ko-KR" altLang="en-US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입력의 크기에 따라 알고리즘의 수행 시간이 얼마나 증가하는지를 분석하는 것입니다</a:t>
            </a:r>
            <a:r>
              <a:rPr lang="en-US" altLang="ko-KR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.</a:t>
            </a:r>
          </a:p>
          <a:p>
            <a:pPr marL="90075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tabLst>
                <a:tab pos="201042" algn="l"/>
              </a:tabLst>
            </a:pPr>
            <a:endParaRPr lang="en-US" altLang="ko-KR" sz="1000" spc="-37" dirty="0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  <a:p>
            <a:pPr marL="90075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tabLst>
                <a:tab pos="201042" algn="l"/>
              </a:tabLst>
            </a:pPr>
            <a:r>
              <a:rPr lang="ko-KR" altLang="en-US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알고리즘의 시간 복잡도는 일반적으로 </a:t>
            </a:r>
            <a:r>
              <a:rPr lang="ko-KR" altLang="en-US" sz="1000" spc="-37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빅오</a:t>
            </a:r>
            <a:r>
              <a:rPr lang="ko-KR" altLang="en-US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 표기법</a:t>
            </a:r>
            <a:r>
              <a:rPr lang="en-US" altLang="ko-KR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(Big O notation)</a:t>
            </a:r>
            <a:r>
              <a:rPr lang="ko-KR" altLang="en-US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을 사용하여 표기합니다</a:t>
            </a:r>
            <a:r>
              <a:rPr lang="en-US" altLang="ko-KR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. </a:t>
            </a:r>
          </a:p>
          <a:p>
            <a:pPr marL="90075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tabLst>
                <a:tab pos="201042" algn="l"/>
              </a:tabLst>
            </a:pPr>
            <a:r>
              <a:rPr lang="ko-KR" altLang="en-US" sz="1000" spc="-37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빅오</a:t>
            </a:r>
            <a:r>
              <a:rPr lang="ko-KR" altLang="en-US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 표기법은 알고리즘의 실행 시간이 입력 크기에 대하여 상한을 나타내는 표기법으로</a:t>
            </a:r>
            <a:r>
              <a:rPr lang="en-US" altLang="ko-KR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, </a:t>
            </a:r>
          </a:p>
          <a:p>
            <a:pPr marL="90075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tabLst>
                <a:tab pos="201042" algn="l"/>
              </a:tabLst>
            </a:pPr>
            <a:r>
              <a:rPr lang="ko-KR" altLang="en-US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알고리즘의 성능을 대략적으로 표현하는 데 사용됩니다</a:t>
            </a:r>
            <a:r>
              <a:rPr lang="en-US" altLang="ko-KR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.</a:t>
            </a:r>
          </a:p>
          <a:p>
            <a:pPr marL="90075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tabLst>
                <a:tab pos="201042" algn="l"/>
              </a:tabLst>
            </a:pPr>
            <a:endParaRPr lang="en-US" altLang="ko-KR" sz="1000" spc="-37" dirty="0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  <a:p>
            <a:pPr marL="90075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tabLst>
                <a:tab pos="201042" algn="l"/>
              </a:tabLst>
            </a:pPr>
            <a:r>
              <a:rPr lang="ko-KR" altLang="en-US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예를 들어</a:t>
            </a:r>
            <a:r>
              <a:rPr lang="en-US" altLang="ko-KR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, </a:t>
            </a:r>
            <a:r>
              <a:rPr lang="ko-KR" altLang="en-US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어떤 알고리즘이 입력 크기 </a:t>
            </a:r>
            <a:r>
              <a:rPr lang="en-US" altLang="ko-KR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N</a:t>
            </a:r>
            <a:r>
              <a:rPr lang="ko-KR" altLang="en-US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에 대해 다음과 같이 실행 시간이 증가한다고 가정합니다</a:t>
            </a:r>
            <a:r>
              <a:rPr lang="en-US" altLang="ko-KR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.</a:t>
            </a:r>
          </a:p>
          <a:p>
            <a:pPr marL="90075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tabLst>
                <a:tab pos="201042" algn="l"/>
              </a:tabLst>
            </a:pPr>
            <a:endParaRPr lang="en-US" altLang="ko-KR" sz="1000" spc="-37" dirty="0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  <a:p>
            <a:pPr marL="90075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tabLst>
                <a:tab pos="201042" algn="l"/>
              </a:tabLst>
            </a:pPr>
            <a:r>
              <a:rPr lang="ko-KR" altLang="en-US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입력 크기 </a:t>
            </a:r>
            <a:r>
              <a:rPr lang="en-US" altLang="ko-KR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N</a:t>
            </a:r>
            <a:r>
              <a:rPr lang="ko-KR" altLang="en-US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에 따른 시간 복잡도</a:t>
            </a:r>
            <a:r>
              <a:rPr lang="en-US" altLang="ko-KR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:</a:t>
            </a:r>
          </a:p>
          <a:p>
            <a:pPr marL="90075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tabLst>
                <a:tab pos="201042" algn="l"/>
              </a:tabLst>
            </a:pPr>
            <a:r>
              <a:rPr lang="en-US" altLang="ko-KR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N</a:t>
            </a:r>
            <a:r>
              <a:rPr lang="ko-KR" altLang="en-US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에 비례하여 시간이 증가</a:t>
            </a:r>
            <a:r>
              <a:rPr lang="en-US" altLang="ko-KR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: O(N)</a:t>
            </a:r>
          </a:p>
          <a:p>
            <a:pPr marL="90075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tabLst>
                <a:tab pos="201042" algn="l"/>
              </a:tabLst>
            </a:pPr>
            <a:r>
              <a:rPr lang="en-US" altLang="ko-KR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N</a:t>
            </a:r>
            <a:r>
              <a:rPr lang="ko-KR" altLang="en-US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의 제곱에 비례하여 시간이 증가</a:t>
            </a:r>
            <a:r>
              <a:rPr lang="en-US" altLang="ko-KR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: O(N^2)</a:t>
            </a:r>
          </a:p>
          <a:p>
            <a:pPr marL="90075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tabLst>
                <a:tab pos="201042" algn="l"/>
              </a:tabLst>
            </a:pPr>
            <a:r>
              <a:rPr lang="ko-KR" altLang="en-US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로그 </a:t>
            </a:r>
            <a:r>
              <a:rPr lang="en-US" altLang="ko-KR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N</a:t>
            </a:r>
            <a:r>
              <a:rPr lang="ko-KR" altLang="en-US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에 비례하여 시간이 증가</a:t>
            </a:r>
            <a:r>
              <a:rPr lang="en-US" altLang="ko-KR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: O(log N)</a:t>
            </a:r>
          </a:p>
          <a:p>
            <a:pPr marL="90075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tabLst>
                <a:tab pos="201042" algn="l"/>
              </a:tabLst>
            </a:pPr>
            <a:r>
              <a:rPr lang="ko-KR" altLang="en-US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상수 시간으로 동일한 시간이 걸림</a:t>
            </a:r>
            <a:r>
              <a:rPr lang="en-US" altLang="ko-KR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: O(1)</a:t>
            </a:r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9B1F64C6-05FB-A67B-D7BA-C077BAA48C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pPr/>
              <a:t>40</a:t>
            </a:fld>
            <a:endParaRPr lang="en-US" altLang="ko-KR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F2F2B2B-260C-5396-F00F-AB5F724C8EBC}"/>
              </a:ext>
            </a:extLst>
          </p:cNvPr>
          <p:cNvSpPr txBox="1"/>
          <p:nvPr/>
        </p:nvSpPr>
        <p:spPr>
          <a:xfrm>
            <a:off x="4325008" y="508522"/>
            <a:ext cx="1065597" cy="134535"/>
          </a:xfrm>
          <a:prstGeom prst="rect">
            <a:avLst/>
          </a:prstGeom>
        </p:spPr>
        <p:txBody>
          <a:bodyPr vert="horz" wrap="square" lIns="0" tIns="10679" rIns="0" bIns="0" rtlCol="0">
            <a:spAutoFit/>
          </a:bodyPr>
          <a:lstStyle/>
          <a:p>
            <a:pPr marL="9286">
              <a:spcBef>
                <a:spcPts val="83"/>
              </a:spcBef>
            </a:pPr>
            <a:r>
              <a:rPr lang="en-US" altLang="ko-KR" sz="804" spc="15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나눔스퀘어OTF Light"/>
              </a:rPr>
              <a:t>Ⅰ</a:t>
            </a:r>
            <a:r>
              <a:rPr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.</a:t>
            </a:r>
            <a:r>
              <a:rPr sz="804" spc="154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 </a:t>
            </a:r>
            <a:r>
              <a:rPr lang="en-US"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Python</a:t>
            </a:r>
            <a:r>
              <a:rPr lang="ko-KR" altLang="en-US"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 분석 기초</a:t>
            </a:r>
            <a:endParaRPr sz="804" dirty="0">
              <a:latin typeface="고도 B" panose="02000503000000020004" pitchFamily="50" charset="-127"/>
              <a:ea typeface="고도 B" panose="02000503000000020004" pitchFamily="50" charset="-127"/>
              <a:cs typeface="나눔스퀘어OTF Light"/>
            </a:endParaRPr>
          </a:p>
        </p:txBody>
      </p:sp>
    </p:spTree>
    <p:extLst>
      <p:ext uri="{BB962C8B-B14F-4D97-AF65-F5344CB8AC3E}">
        <p14:creationId xmlns:p14="http://schemas.microsoft.com/office/powerpoint/2010/main" val="977456216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6">
            <a:extLst>
              <a:ext uri="{FF2B5EF4-FFF2-40B4-BE49-F238E27FC236}">
                <a16:creationId xmlns:a16="http://schemas.microsoft.com/office/drawing/2014/main" id="{305EA5A6-52A4-A534-65ED-DE31F6962645}"/>
              </a:ext>
            </a:extLst>
          </p:cNvPr>
          <p:cNvSpPr txBox="1"/>
          <p:nvPr/>
        </p:nvSpPr>
        <p:spPr>
          <a:xfrm>
            <a:off x="4171389" y="876413"/>
            <a:ext cx="1924611" cy="167922"/>
          </a:xfrm>
          <a:prstGeom prst="rect">
            <a:avLst/>
          </a:prstGeom>
        </p:spPr>
        <p:txBody>
          <a:bodyPr vert="horz" wrap="square" lIns="0" tIns="10215" rIns="0" bIns="0" rtlCol="0">
            <a:spAutoFit/>
          </a:bodyPr>
          <a:lstStyle/>
          <a:p>
            <a:pPr marL="25073">
              <a:spcBef>
                <a:spcPts val="80"/>
              </a:spcBef>
            </a:pPr>
            <a:r>
              <a:rPr lang="en-US" sz="1024" b="1" spc="-40" dirty="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/>
              </a:rPr>
              <a:t>2. </a:t>
            </a:r>
            <a:r>
              <a:rPr lang="ko-KR" altLang="en-US" sz="1024" b="1" spc="-40" dirty="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/>
              </a:rPr>
              <a:t>파이썬 기초문법</a:t>
            </a:r>
            <a:endParaRPr sz="768" b="1" dirty="0">
              <a:latin typeface="나눔스퀘어" panose="020B0600000101010101" pitchFamily="50" charset="-127"/>
              <a:ea typeface="나눔스퀘어" panose="020B0600000101010101" pitchFamily="50" charset="-127"/>
              <a:cs typeface="나눔스퀘어 Bold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05CCDDB-71A9-1B1F-8D0D-9CCCC75DCA43}"/>
              </a:ext>
            </a:extLst>
          </p:cNvPr>
          <p:cNvSpPr/>
          <p:nvPr/>
        </p:nvSpPr>
        <p:spPr>
          <a:xfrm>
            <a:off x="4195880" y="1082316"/>
            <a:ext cx="3801849" cy="0"/>
          </a:xfrm>
          <a:custGeom>
            <a:avLst/>
            <a:gdLst/>
            <a:ahLst/>
            <a:cxnLst/>
            <a:rect l="l" t="t" r="r" b="b"/>
            <a:pathLst>
              <a:path w="5199380">
                <a:moveTo>
                  <a:pt x="0" y="0"/>
                </a:moveTo>
                <a:lnTo>
                  <a:pt x="5198851" y="0"/>
                </a:lnTo>
              </a:path>
            </a:pathLst>
          </a:custGeom>
          <a:ln w="9387">
            <a:solidFill>
              <a:srgbClr val="777777"/>
            </a:solidFill>
          </a:ln>
        </p:spPr>
        <p:txBody>
          <a:bodyPr wrap="square" lIns="0" tIns="0" rIns="0" bIns="0" rtlCol="0"/>
          <a:lstStyle/>
          <a:p>
            <a:endParaRPr sz="1316"/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DD2D2C89-79B8-07F4-B645-A157D7EE49B6}"/>
              </a:ext>
            </a:extLst>
          </p:cNvPr>
          <p:cNvSpPr txBox="1"/>
          <p:nvPr/>
        </p:nvSpPr>
        <p:spPr>
          <a:xfrm>
            <a:off x="4195080" y="1255640"/>
            <a:ext cx="3801849" cy="4725947"/>
          </a:xfrm>
          <a:prstGeom prst="rect">
            <a:avLst/>
          </a:prstGeom>
        </p:spPr>
        <p:txBody>
          <a:bodyPr vert="horz" wrap="square" lIns="0" tIns="10215" rIns="0" bIns="0" rtlCol="0">
            <a:noAutofit/>
          </a:bodyPr>
          <a:lstStyle/>
          <a:p>
            <a:pPr marL="90075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tabLst>
                <a:tab pos="201042" algn="l"/>
              </a:tabLst>
            </a:pPr>
            <a:r>
              <a:rPr lang="ko-KR" altLang="en-US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알고리즘의 시간 복잡도를 계산할 때는 반복문의 횟수와 </a:t>
            </a:r>
            <a:r>
              <a:rPr lang="ko-KR" altLang="en-US" sz="1000" spc="-37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반복문</a:t>
            </a:r>
            <a:r>
              <a:rPr lang="ko-KR" altLang="en-US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 안에서 수행되는 기본 연산</a:t>
            </a:r>
            <a:r>
              <a:rPr lang="en-US" altLang="ko-KR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(</a:t>
            </a:r>
            <a:r>
              <a:rPr lang="ko-KR" altLang="en-US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즉</a:t>
            </a:r>
            <a:r>
              <a:rPr lang="en-US" altLang="ko-KR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, O(1)</a:t>
            </a:r>
            <a:r>
              <a:rPr lang="ko-KR" altLang="en-US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의 시간 복잡도를 가지는 연산</a:t>
            </a:r>
            <a:r>
              <a:rPr lang="en-US" altLang="ko-KR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)</a:t>
            </a:r>
            <a:r>
              <a:rPr lang="ko-KR" altLang="en-US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의 수행 횟수를 고려해야 합니다</a:t>
            </a:r>
            <a:r>
              <a:rPr lang="en-US" altLang="ko-KR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.</a:t>
            </a:r>
          </a:p>
          <a:p>
            <a:pPr marL="90075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tabLst>
                <a:tab pos="201042" algn="l"/>
              </a:tabLst>
            </a:pPr>
            <a:r>
              <a:rPr lang="ko-KR" altLang="en-US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예를 들어</a:t>
            </a:r>
            <a:r>
              <a:rPr lang="en-US" altLang="ko-KR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, </a:t>
            </a:r>
            <a:r>
              <a:rPr lang="ko-KR" altLang="en-US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아래의 </a:t>
            </a:r>
            <a:r>
              <a:rPr lang="en-US" altLang="ko-KR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for</a:t>
            </a:r>
            <a:r>
              <a:rPr lang="ko-KR" altLang="en-US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문이 있다고 가정해보겠습니다</a:t>
            </a:r>
            <a:r>
              <a:rPr lang="en-US" altLang="ko-KR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.</a:t>
            </a:r>
          </a:p>
          <a:p>
            <a:pPr marL="90075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tabLst>
                <a:tab pos="201042" algn="l"/>
              </a:tabLst>
            </a:pPr>
            <a:endParaRPr lang="en-US" altLang="ko-KR" sz="1000" spc="-37" dirty="0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  <a:p>
            <a:pPr marL="90075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tabLst>
                <a:tab pos="201042" algn="l"/>
              </a:tabLst>
            </a:pPr>
            <a:r>
              <a:rPr lang="en-US" altLang="ko-KR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for </a:t>
            </a:r>
            <a:r>
              <a:rPr lang="en-US" altLang="ko-KR" sz="1000" spc="-37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i</a:t>
            </a:r>
            <a:r>
              <a:rPr lang="en-US" altLang="ko-KR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 in range(N):</a:t>
            </a:r>
          </a:p>
          <a:p>
            <a:pPr marL="90075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tabLst>
                <a:tab pos="201042" algn="l"/>
              </a:tabLst>
            </a:pPr>
            <a:r>
              <a:rPr lang="en-US" altLang="ko-KR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    # O(1)</a:t>
            </a:r>
            <a:r>
              <a:rPr lang="ko-KR" altLang="en-US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의 기본 연산</a:t>
            </a:r>
          </a:p>
          <a:p>
            <a:pPr marL="90075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tabLst>
                <a:tab pos="201042" algn="l"/>
              </a:tabLst>
            </a:pPr>
            <a:r>
              <a:rPr lang="ko-KR" altLang="en-US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위 반복문은 </a:t>
            </a:r>
            <a:r>
              <a:rPr lang="en-US" altLang="ko-KR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N</a:t>
            </a:r>
            <a:r>
              <a:rPr lang="ko-KR" altLang="en-US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번 반복되고</a:t>
            </a:r>
            <a:r>
              <a:rPr lang="en-US" altLang="ko-KR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, </a:t>
            </a:r>
            <a:r>
              <a:rPr lang="ko-KR" altLang="en-US" sz="1000" spc="-37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반복문</a:t>
            </a:r>
            <a:r>
              <a:rPr lang="ko-KR" altLang="en-US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 안에서 </a:t>
            </a:r>
            <a:r>
              <a:rPr lang="en-US" altLang="ko-KR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O(1)</a:t>
            </a:r>
            <a:r>
              <a:rPr lang="ko-KR" altLang="en-US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의 기본 연산이 수행됩니다</a:t>
            </a:r>
            <a:r>
              <a:rPr lang="en-US" altLang="ko-KR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. </a:t>
            </a:r>
            <a:r>
              <a:rPr lang="ko-KR" altLang="en-US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따라서 이 반복문의 시간 복잡도는 </a:t>
            </a:r>
            <a:r>
              <a:rPr lang="en-US" altLang="ko-KR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O(N)</a:t>
            </a:r>
            <a:r>
              <a:rPr lang="ko-KR" altLang="en-US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입니다</a:t>
            </a:r>
            <a:r>
              <a:rPr lang="en-US" altLang="ko-KR" sz="1000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.</a:t>
            </a:r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9B1F64C6-05FB-A67B-D7BA-C077BAA48C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pPr/>
              <a:t>41</a:t>
            </a:fld>
            <a:endParaRPr lang="en-US" altLang="ko-KR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F2F2B2B-260C-5396-F00F-AB5F724C8EBC}"/>
              </a:ext>
            </a:extLst>
          </p:cNvPr>
          <p:cNvSpPr txBox="1"/>
          <p:nvPr/>
        </p:nvSpPr>
        <p:spPr>
          <a:xfrm>
            <a:off x="4325008" y="508522"/>
            <a:ext cx="1065597" cy="134535"/>
          </a:xfrm>
          <a:prstGeom prst="rect">
            <a:avLst/>
          </a:prstGeom>
        </p:spPr>
        <p:txBody>
          <a:bodyPr vert="horz" wrap="square" lIns="0" tIns="10679" rIns="0" bIns="0" rtlCol="0">
            <a:spAutoFit/>
          </a:bodyPr>
          <a:lstStyle/>
          <a:p>
            <a:pPr marL="9286">
              <a:spcBef>
                <a:spcPts val="83"/>
              </a:spcBef>
            </a:pPr>
            <a:r>
              <a:rPr lang="en-US" altLang="ko-KR" sz="804" spc="15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나눔스퀘어OTF Light"/>
              </a:rPr>
              <a:t>Ⅰ</a:t>
            </a:r>
            <a:r>
              <a:rPr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.</a:t>
            </a:r>
            <a:r>
              <a:rPr sz="804" spc="154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 </a:t>
            </a:r>
            <a:r>
              <a:rPr lang="en-US"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Python</a:t>
            </a:r>
            <a:r>
              <a:rPr lang="ko-KR" altLang="en-US"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 분석 기초</a:t>
            </a:r>
            <a:endParaRPr sz="804" dirty="0">
              <a:latin typeface="고도 B" panose="02000503000000020004" pitchFamily="50" charset="-127"/>
              <a:ea typeface="고도 B" panose="02000503000000020004" pitchFamily="50" charset="-127"/>
              <a:cs typeface="나눔스퀘어O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557476026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5E0C3F-BFFB-6A89-AAD4-45C02B6641E7}"/>
              </a:ext>
            </a:extLst>
          </p:cNvPr>
          <p:cNvSpPr txBox="1"/>
          <p:nvPr/>
        </p:nvSpPr>
        <p:spPr>
          <a:xfrm>
            <a:off x="1466850" y="962025"/>
            <a:ext cx="105822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알면 좋은 파이썬 지식</a:t>
            </a:r>
            <a:endParaRPr lang="en-US" altLang="ko-KR" sz="1000" dirty="0"/>
          </a:p>
          <a:p>
            <a:endParaRPr lang="en-US" altLang="ko-KR" sz="1000" dirty="0"/>
          </a:p>
          <a:p>
            <a:pPr marL="228600" indent="-228600">
              <a:buAutoNum type="arabicPeriod"/>
            </a:pPr>
            <a:r>
              <a:rPr lang="ko-KR" altLang="en-US" sz="1000" dirty="0"/>
              <a:t>들여쓰기로 흐름 </a:t>
            </a:r>
            <a:r>
              <a:rPr lang="ko-KR" altLang="en-US" sz="1000" dirty="0" err="1"/>
              <a:t>제어문</a:t>
            </a:r>
            <a:r>
              <a:rPr lang="ko-KR" altLang="en-US" sz="1000" dirty="0"/>
              <a:t> 여부 확인</a:t>
            </a:r>
            <a:endParaRPr lang="en-US" altLang="ko-KR" sz="1000" dirty="0"/>
          </a:p>
          <a:p>
            <a:pPr marL="228600" indent="-228600">
              <a:buAutoNum type="arabicPeriod"/>
            </a:pPr>
            <a:endParaRPr lang="en-US" altLang="ko-KR" sz="1000" dirty="0"/>
          </a:p>
          <a:p>
            <a:pPr marL="228600" indent="-228600">
              <a:buAutoNum type="arabicPeriod"/>
            </a:pPr>
            <a:r>
              <a:rPr lang="ko-KR" altLang="en-US" sz="1000" dirty="0"/>
              <a:t>흐름 </a:t>
            </a:r>
            <a:r>
              <a:rPr lang="ko-KR" altLang="en-US" sz="1000" dirty="0" err="1"/>
              <a:t>제어문</a:t>
            </a:r>
            <a:r>
              <a:rPr lang="ko-KR" altLang="en-US" sz="1000" dirty="0"/>
              <a:t> 사용 시 </a:t>
            </a:r>
            <a:r>
              <a:rPr lang="en-US" altLang="ko-KR" sz="1000" dirty="0">
                <a:sym typeface="Wingdings" panose="05000000000000000000" pitchFamily="2" charset="2"/>
              </a:rPr>
              <a:t>: (</a:t>
            </a:r>
            <a:r>
              <a:rPr lang="ko-KR" altLang="en-US" sz="1000" dirty="0">
                <a:sym typeface="Wingdings" panose="05000000000000000000" pitchFamily="2" charset="2"/>
              </a:rPr>
              <a:t>콜론</a:t>
            </a:r>
            <a:r>
              <a:rPr lang="en-US" altLang="ko-KR" sz="1000" dirty="0">
                <a:sym typeface="Wingdings" panose="05000000000000000000" pitchFamily="2" charset="2"/>
              </a:rPr>
              <a:t>) </a:t>
            </a:r>
            <a:r>
              <a:rPr lang="ko-KR" altLang="en-US" sz="1000" dirty="0">
                <a:sym typeface="Wingdings" panose="05000000000000000000" pitchFamily="2" charset="2"/>
              </a:rPr>
              <a:t>사용</a:t>
            </a:r>
            <a:endParaRPr lang="en-US" altLang="ko-KR" sz="1000" dirty="0">
              <a:sym typeface="Wingdings" panose="05000000000000000000" pitchFamily="2" charset="2"/>
            </a:endParaRPr>
          </a:p>
          <a:p>
            <a:pPr marL="228600" indent="-228600">
              <a:buAutoNum type="arabicPeriod"/>
            </a:pPr>
            <a:endParaRPr lang="en-US" altLang="ko-KR" sz="1000" dirty="0">
              <a:sym typeface="Wingdings" panose="05000000000000000000" pitchFamily="2" charset="2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sym typeface="Wingdings" panose="05000000000000000000" pitchFamily="2" charset="2"/>
              </a:rPr>
              <a:t>변수 이름 정할 때 함수명이나 모듈명으로 정하지 않게 조심</a:t>
            </a:r>
            <a:endParaRPr lang="en-US" altLang="ko-KR" sz="1000" dirty="0">
              <a:sym typeface="Wingdings" panose="05000000000000000000" pitchFamily="2" charset="2"/>
            </a:endParaRPr>
          </a:p>
          <a:p>
            <a:pPr marL="228600" indent="-228600">
              <a:buAutoNum type="arabicPeriod"/>
            </a:pPr>
            <a:endParaRPr lang="en-US" altLang="ko-KR" sz="1000" dirty="0">
              <a:sym typeface="Wingdings" panose="05000000000000000000" pitchFamily="2" charset="2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sym typeface="Wingdings" panose="05000000000000000000" pitchFamily="2" charset="2"/>
              </a:rPr>
              <a:t>모듈이나 라이브러리 불러오기 </a:t>
            </a:r>
            <a:r>
              <a:rPr lang="en-US" altLang="ko-KR" sz="1000" dirty="0">
                <a:sym typeface="Wingdings" panose="05000000000000000000" pitchFamily="2" charset="2"/>
              </a:rPr>
              <a:t>(from, import, as </a:t>
            </a:r>
            <a:r>
              <a:rPr lang="ko-KR" altLang="en-US" sz="1000" dirty="0">
                <a:sym typeface="Wingdings" panose="05000000000000000000" pitchFamily="2" charset="2"/>
              </a:rPr>
              <a:t>등의 사용</a:t>
            </a:r>
            <a:r>
              <a:rPr lang="en-US" altLang="ko-KR" sz="1000" dirty="0">
                <a:sym typeface="Wingdings" panose="05000000000000000000" pitchFamily="2" charset="2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sym typeface="Wingdings" panose="05000000000000000000" pitchFamily="2" charset="2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sym typeface="Wingdings" panose="05000000000000000000" pitchFamily="2" charset="2"/>
              </a:rPr>
              <a:t>인덱싱할 때 범위를 벗어나지 않게 조심 </a:t>
            </a:r>
            <a:r>
              <a:rPr lang="en-US" altLang="ko-KR" sz="1000" dirty="0">
                <a:sym typeface="Wingdings" panose="05000000000000000000" pitchFamily="2" charset="2"/>
              </a:rPr>
              <a:t>(0</a:t>
            </a:r>
            <a:r>
              <a:rPr lang="ko-KR" altLang="en-US" sz="1000" dirty="0">
                <a:sym typeface="Wingdings" panose="05000000000000000000" pitchFamily="2" charset="2"/>
              </a:rPr>
              <a:t>부터 시작</a:t>
            </a:r>
            <a:r>
              <a:rPr lang="en-US" altLang="ko-KR" sz="1000" dirty="0">
                <a:sym typeface="Wingdings" panose="05000000000000000000" pitchFamily="2" charset="2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sym typeface="Wingdings" panose="05000000000000000000" pitchFamily="2" charset="2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sym typeface="Wingdings" panose="05000000000000000000" pitchFamily="2" charset="2"/>
              </a:rPr>
              <a:t>데이터타입을 따로 지정을 </a:t>
            </a:r>
            <a:r>
              <a:rPr lang="ko-KR" altLang="en-US" sz="1000" dirty="0" err="1">
                <a:sym typeface="Wingdings" panose="05000000000000000000" pitchFamily="2" charset="2"/>
              </a:rPr>
              <a:t>안해도</a:t>
            </a:r>
            <a:r>
              <a:rPr lang="ko-KR" altLang="en-US" sz="1000" dirty="0">
                <a:sym typeface="Wingdings" panose="05000000000000000000" pitchFamily="2" charset="2"/>
              </a:rPr>
              <a:t> 알아서 정해지기 때문에 연산할 때 주의</a:t>
            </a:r>
            <a:endParaRPr lang="en-US" altLang="ko-KR" sz="1000" dirty="0">
              <a:sym typeface="Wingdings" panose="05000000000000000000" pitchFamily="2" charset="2"/>
            </a:endParaRPr>
          </a:p>
          <a:p>
            <a:pPr marL="228600" indent="-228600">
              <a:buAutoNum type="arabicPeriod"/>
            </a:pPr>
            <a:endParaRPr lang="en-US" altLang="ko-KR" sz="1000" dirty="0">
              <a:sym typeface="Wingdings" panose="05000000000000000000" pitchFamily="2" charset="2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sym typeface="Wingdings" panose="05000000000000000000" pitchFamily="2" charset="2"/>
              </a:rPr>
              <a:t>문자열 </a:t>
            </a:r>
            <a:r>
              <a:rPr lang="ko-KR" altLang="en-US" sz="1000" dirty="0" err="1">
                <a:sym typeface="Wingdings" panose="05000000000000000000" pitchFamily="2" charset="2"/>
              </a:rPr>
              <a:t>포맷팅을</a:t>
            </a:r>
            <a:r>
              <a:rPr lang="ko-KR" altLang="en-US" sz="1000" dirty="0">
                <a:sym typeface="Wingdings" panose="05000000000000000000" pitchFamily="2" charset="2"/>
              </a:rPr>
              <a:t> 사용하여 문자열 안에 변수 값 삽입</a:t>
            </a:r>
            <a:endParaRPr lang="en-US" altLang="ko-KR" sz="1000" dirty="0">
              <a:sym typeface="Wingdings" panose="05000000000000000000" pitchFamily="2" charset="2"/>
            </a:endParaRPr>
          </a:p>
          <a:p>
            <a:pPr marL="228600" indent="-228600">
              <a:buAutoNum type="arabicPeriod"/>
            </a:pPr>
            <a:endParaRPr lang="en-US" altLang="ko-KR" sz="1000" dirty="0">
              <a:sym typeface="Wingdings" panose="05000000000000000000" pitchFamily="2" charset="2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sym typeface="Wingdings" panose="05000000000000000000" pitchFamily="2" charset="2"/>
              </a:rPr>
              <a:t>예외처리 </a:t>
            </a:r>
            <a:r>
              <a:rPr lang="en-US" altLang="ko-KR" sz="1000" dirty="0">
                <a:sym typeface="Wingdings" panose="05000000000000000000" pitchFamily="2" charset="2"/>
              </a:rPr>
              <a:t>(try – except)</a:t>
            </a:r>
            <a:r>
              <a:rPr lang="ko-KR" altLang="en-US" sz="1000" dirty="0">
                <a:sym typeface="Wingdings" panose="05000000000000000000" pitchFamily="2" charset="2"/>
              </a:rPr>
              <a:t>를 통하여 오류 발생 시 확인</a:t>
            </a:r>
            <a:endParaRPr lang="en-US" altLang="ko-KR" sz="1000" dirty="0">
              <a:sym typeface="Wingdings" panose="05000000000000000000" pitchFamily="2" charset="2"/>
            </a:endParaRPr>
          </a:p>
          <a:p>
            <a:pPr marL="228600" indent="-228600">
              <a:buAutoNum type="arabicPeriod"/>
            </a:pPr>
            <a:endParaRPr lang="en-US" altLang="ko-KR" sz="1000" dirty="0">
              <a:sym typeface="Wingdings" panose="05000000000000000000" pitchFamily="2" charset="2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sym typeface="Wingdings" panose="05000000000000000000" pitchFamily="2" charset="2"/>
              </a:rPr>
              <a:t>오류가 났을 때 원인 파악하는 방법</a:t>
            </a:r>
            <a:endParaRPr lang="en-US" altLang="ko-KR" sz="1000" dirty="0">
              <a:sym typeface="Wingdings" panose="05000000000000000000" pitchFamily="2" charset="2"/>
            </a:endParaRPr>
          </a:p>
          <a:p>
            <a:pPr marL="228600" indent="-228600">
              <a:buAutoNum type="arabicPeriod"/>
            </a:pPr>
            <a:endParaRPr lang="en-US" altLang="ko-KR" sz="1000" dirty="0">
              <a:sym typeface="Wingdings" panose="05000000000000000000" pitchFamily="2" charset="2"/>
            </a:endParaRPr>
          </a:p>
          <a:p>
            <a:pPr marL="228600" indent="-228600">
              <a:buAutoNum type="arabicPeriod"/>
            </a:pPr>
            <a:r>
              <a:rPr lang="en-US" altLang="ko-KR" sz="1000" dirty="0">
                <a:sym typeface="Wingdings" panose="05000000000000000000" pitchFamily="2" charset="2"/>
              </a:rPr>
              <a:t>with (</a:t>
            </a:r>
            <a:r>
              <a:rPr lang="ko-KR" altLang="en-US" sz="1000" dirty="0">
                <a:sym typeface="Wingdings" panose="05000000000000000000" pitchFamily="2" charset="2"/>
              </a:rPr>
              <a:t>파일 입출력</a:t>
            </a:r>
            <a:r>
              <a:rPr lang="en-US" altLang="ko-KR" sz="1000" dirty="0">
                <a:sym typeface="Wingdings" panose="05000000000000000000" pitchFamily="2" charset="2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sym typeface="Wingdings" panose="05000000000000000000" pitchFamily="2" charset="2"/>
            </a:endParaRPr>
          </a:p>
          <a:p>
            <a:pPr marL="228600" indent="-228600">
              <a:buAutoNum type="arabicPeriod"/>
            </a:pPr>
            <a:r>
              <a:rPr lang="en-US" altLang="ko-KR" sz="1000" dirty="0">
                <a:sym typeface="Wingdings" panose="05000000000000000000" pitchFamily="2" charset="2"/>
              </a:rPr>
              <a:t>lambda </a:t>
            </a:r>
            <a:r>
              <a:rPr lang="ko-KR" altLang="en-US" sz="1000" dirty="0">
                <a:sym typeface="Wingdings" panose="05000000000000000000" pitchFamily="2" charset="2"/>
              </a:rPr>
              <a:t>함수</a:t>
            </a:r>
            <a:endParaRPr lang="en-US" altLang="ko-KR" sz="1000" dirty="0">
              <a:sym typeface="Wingdings" panose="05000000000000000000" pitchFamily="2" charset="2"/>
            </a:endParaRPr>
          </a:p>
          <a:p>
            <a:pPr marL="228600" indent="-228600">
              <a:buAutoNum type="arabicPeriod"/>
            </a:pPr>
            <a:endParaRPr lang="en-US" altLang="ko-KR" sz="1000" dirty="0">
              <a:sym typeface="Wingdings" panose="05000000000000000000" pitchFamily="2" charset="2"/>
            </a:endParaRPr>
          </a:p>
          <a:p>
            <a:pPr marL="228600" indent="-228600">
              <a:buAutoNum type="arabicPeriod"/>
            </a:pPr>
            <a:r>
              <a:rPr lang="en-US" altLang="ko-KR" sz="1000" dirty="0">
                <a:sym typeface="Wingdings" panose="05000000000000000000" pitchFamily="2" charset="2"/>
              </a:rPr>
              <a:t>map </a:t>
            </a:r>
            <a:r>
              <a:rPr lang="ko-KR" altLang="en-US" sz="1000" dirty="0">
                <a:sym typeface="Wingdings" panose="05000000000000000000" pitchFamily="2" charset="2"/>
              </a:rPr>
              <a:t>함수</a:t>
            </a:r>
            <a:endParaRPr lang="en-US" altLang="ko-KR" sz="1000" dirty="0">
              <a:sym typeface="Wingdings" panose="05000000000000000000" pitchFamily="2" charset="2"/>
            </a:endParaRPr>
          </a:p>
          <a:p>
            <a:pPr marL="228600" indent="-228600">
              <a:buAutoNum type="arabicPeriod"/>
            </a:pPr>
            <a:endParaRPr lang="en-US" altLang="ko-KR" sz="1000" dirty="0">
              <a:sym typeface="Wingdings" panose="05000000000000000000" pitchFamily="2" charset="2"/>
            </a:endParaRPr>
          </a:p>
          <a:p>
            <a:pPr marL="228600" indent="-228600">
              <a:buAutoNum type="arabicPeriod"/>
            </a:pPr>
            <a:r>
              <a:rPr lang="en-US" altLang="ko-KR" sz="1000" dirty="0">
                <a:sym typeface="Wingdings" panose="05000000000000000000" pitchFamily="2" charset="2"/>
              </a:rPr>
              <a:t>enumerate</a:t>
            </a:r>
          </a:p>
        </p:txBody>
      </p:sp>
    </p:spTree>
    <p:extLst>
      <p:ext uri="{BB962C8B-B14F-4D97-AF65-F5344CB8AC3E}">
        <p14:creationId xmlns:p14="http://schemas.microsoft.com/office/powerpoint/2010/main" val="309885980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C5BED03-15E4-9BE9-4D0E-A4BF40ADB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597" y="1716217"/>
            <a:ext cx="2235699" cy="7730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0E6597-002B-D6C3-EEAD-1858B5308A49}"/>
              </a:ext>
            </a:extLst>
          </p:cNvPr>
          <p:cNvSpPr txBox="1"/>
          <p:nvPr/>
        </p:nvSpPr>
        <p:spPr>
          <a:xfrm>
            <a:off x="5829253" y="2622155"/>
            <a:ext cx="1863011" cy="22730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77" dirty="0">
                <a:solidFill>
                  <a:schemeClr val="accent5">
                    <a:lumMod val="50000"/>
                  </a:schemeClr>
                </a:solidFill>
              </a:rPr>
              <a:t>인덱스는 </a:t>
            </a:r>
            <a:r>
              <a:rPr lang="en-US" altLang="ko-KR" sz="877" dirty="0">
                <a:solidFill>
                  <a:schemeClr val="accent5">
                    <a:lumMod val="50000"/>
                  </a:schemeClr>
                </a:solidFill>
              </a:rPr>
              <a:t>0</a:t>
            </a:r>
            <a:r>
              <a:rPr lang="ko-KR" altLang="en-US" sz="877" dirty="0">
                <a:solidFill>
                  <a:schemeClr val="accent5">
                    <a:lumMod val="50000"/>
                  </a:schemeClr>
                </a:solidFill>
              </a:rPr>
              <a:t>부터 시작하여 끝은 </a:t>
            </a:r>
            <a:r>
              <a:rPr lang="en-US" altLang="ko-KR" sz="877" dirty="0">
                <a:solidFill>
                  <a:schemeClr val="accent5">
                    <a:lumMod val="50000"/>
                  </a:schemeClr>
                </a:solidFill>
              </a:rPr>
              <a:t>-1</a:t>
            </a:r>
            <a:endParaRPr lang="ko-KR" altLang="en-US" sz="877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6824F91-55C0-A789-05C7-6D65DA167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5009" y="2871621"/>
            <a:ext cx="2552699" cy="11573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1BC6FEB-2533-CC94-0881-74C18CFBA9D2}"/>
              </a:ext>
            </a:extLst>
          </p:cNvPr>
          <p:cNvSpPr txBox="1"/>
          <p:nvPr/>
        </p:nvSpPr>
        <p:spPr>
          <a:xfrm>
            <a:off x="5914982" y="4254794"/>
            <a:ext cx="785793" cy="22730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77" dirty="0">
                <a:solidFill>
                  <a:schemeClr val="accent5">
                    <a:lumMod val="50000"/>
                  </a:schemeClr>
                </a:solidFill>
              </a:rPr>
              <a:t>단어를 추출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0996B85-B1DA-AEAC-C5C6-36665F111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597" y="4491203"/>
            <a:ext cx="2903859" cy="61194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8EBA292-E1B4-6437-2756-3A41DD60C6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6599" y="5134400"/>
            <a:ext cx="2089439" cy="640761"/>
          </a:xfrm>
          <a:prstGeom prst="rect">
            <a:avLst/>
          </a:prstGeom>
        </p:spPr>
      </p:pic>
      <p:sp>
        <p:nvSpPr>
          <p:cNvPr id="16" name="object 9">
            <a:extLst>
              <a:ext uri="{FF2B5EF4-FFF2-40B4-BE49-F238E27FC236}">
                <a16:creationId xmlns:a16="http://schemas.microsoft.com/office/drawing/2014/main" id="{1B93D7CE-D895-F592-5839-FD73A8344A8B}"/>
              </a:ext>
            </a:extLst>
          </p:cNvPr>
          <p:cNvSpPr txBox="1"/>
          <p:nvPr/>
        </p:nvSpPr>
        <p:spPr>
          <a:xfrm>
            <a:off x="4191428" y="1482097"/>
            <a:ext cx="3801849" cy="4899980"/>
          </a:xfrm>
          <a:prstGeom prst="rect">
            <a:avLst/>
          </a:prstGeom>
        </p:spPr>
        <p:txBody>
          <a:bodyPr vert="horz" wrap="square" lIns="0" tIns="10215" rIns="0" bIns="0" rtlCol="0">
            <a:noAutofit/>
          </a:bodyPr>
          <a:lstStyle/>
          <a:p>
            <a:pPr marL="215436" indent="-125361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buFont typeface="Arial" panose="020B0604020202020204" pitchFamily="34" charset="0"/>
              <a:buChar char="•"/>
              <a:tabLst>
                <a:tab pos="201042" algn="l"/>
              </a:tabLst>
            </a:pPr>
            <a:r>
              <a:rPr lang="ko-KR" altLang="en-US" sz="877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문자열길이 구하기</a:t>
            </a:r>
          </a:p>
          <a:p>
            <a:pPr marL="215436" indent="-125361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buFont typeface="Arial" panose="020B0604020202020204" pitchFamily="34" charset="0"/>
              <a:buChar char="•"/>
              <a:tabLst>
                <a:tab pos="201042" algn="l"/>
              </a:tabLst>
            </a:pPr>
            <a:endParaRPr lang="en-US" altLang="ko-KR" sz="877" spc="-37" dirty="0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  <a:p>
            <a:pPr marL="215436" indent="-125361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buFont typeface="Arial" panose="020B0604020202020204" pitchFamily="34" charset="0"/>
              <a:buChar char="•"/>
              <a:tabLst>
                <a:tab pos="201042" algn="l"/>
              </a:tabLst>
            </a:pPr>
            <a:endParaRPr lang="en-US" altLang="ko-KR" sz="877" spc="-37" dirty="0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  <a:p>
            <a:pPr marL="215436" indent="-125361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buFont typeface="Arial" panose="020B0604020202020204" pitchFamily="34" charset="0"/>
              <a:buChar char="•"/>
              <a:tabLst>
                <a:tab pos="201042" algn="l"/>
              </a:tabLst>
            </a:pPr>
            <a:endParaRPr lang="en-US" altLang="ko-KR" sz="877" spc="-37" dirty="0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  <a:p>
            <a:pPr marL="215436" indent="-125361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buFont typeface="Arial" panose="020B0604020202020204" pitchFamily="34" charset="0"/>
              <a:buChar char="•"/>
              <a:tabLst>
                <a:tab pos="201042" algn="l"/>
              </a:tabLst>
            </a:pPr>
            <a:endParaRPr lang="en-US" altLang="ko-KR" sz="877" spc="-37" dirty="0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  <a:p>
            <a:pPr marL="215436" indent="-125361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buFont typeface="Arial" panose="020B0604020202020204" pitchFamily="34" charset="0"/>
              <a:buChar char="•"/>
              <a:tabLst>
                <a:tab pos="201042" algn="l"/>
              </a:tabLst>
            </a:pPr>
            <a:r>
              <a:rPr lang="ko-KR" altLang="en-US" sz="877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문자열 인덱싱 </a:t>
            </a:r>
            <a:r>
              <a:rPr lang="en-US" altLang="ko-KR" sz="877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: “</a:t>
            </a:r>
            <a:r>
              <a:rPr lang="ko-KR" altLang="en-US" sz="877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가리킨다”</a:t>
            </a:r>
          </a:p>
          <a:p>
            <a:pPr marL="215436" indent="-125361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buFont typeface="Arial" panose="020B0604020202020204" pitchFamily="34" charset="0"/>
              <a:buChar char="•"/>
              <a:tabLst>
                <a:tab pos="201042" algn="l"/>
              </a:tabLst>
            </a:pPr>
            <a:endParaRPr lang="en-US" altLang="ko-KR" sz="877" spc="-37" dirty="0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  <a:p>
            <a:pPr marL="215436" indent="-125361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buFont typeface="Arial" panose="020B0604020202020204" pitchFamily="34" charset="0"/>
              <a:buChar char="•"/>
              <a:tabLst>
                <a:tab pos="201042" algn="l"/>
              </a:tabLst>
            </a:pPr>
            <a:endParaRPr lang="en-US" altLang="ko-KR" sz="877" spc="-37" dirty="0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  <a:p>
            <a:pPr marL="215436" indent="-125361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buFont typeface="Arial" panose="020B0604020202020204" pitchFamily="34" charset="0"/>
              <a:buChar char="•"/>
              <a:tabLst>
                <a:tab pos="201042" algn="l"/>
              </a:tabLst>
            </a:pPr>
            <a:endParaRPr lang="en-US" altLang="ko-KR" sz="877" spc="-37" dirty="0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  <a:p>
            <a:pPr marL="215436" indent="-125361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buFont typeface="Arial" panose="020B0604020202020204" pitchFamily="34" charset="0"/>
              <a:buChar char="•"/>
              <a:tabLst>
                <a:tab pos="201042" algn="l"/>
              </a:tabLst>
            </a:pPr>
            <a:endParaRPr lang="en-US" altLang="ko-KR" sz="877" spc="-37" dirty="0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  <a:p>
            <a:pPr marL="215436" indent="-125361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buFont typeface="Arial" panose="020B0604020202020204" pitchFamily="34" charset="0"/>
              <a:buChar char="•"/>
              <a:tabLst>
                <a:tab pos="201042" algn="l"/>
              </a:tabLst>
            </a:pPr>
            <a:endParaRPr lang="en-US" altLang="ko-KR" sz="877" spc="-37" dirty="0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  <a:p>
            <a:pPr marL="215436" indent="-125361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buFont typeface="Arial" panose="020B0604020202020204" pitchFamily="34" charset="0"/>
              <a:buChar char="•"/>
              <a:tabLst>
                <a:tab pos="201042" algn="l"/>
              </a:tabLst>
            </a:pPr>
            <a:endParaRPr lang="en-US" altLang="ko-KR" sz="877" spc="-37" dirty="0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  <a:p>
            <a:pPr marL="215436" indent="-125361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buFont typeface="Arial" panose="020B0604020202020204" pitchFamily="34" charset="0"/>
              <a:buChar char="•"/>
              <a:tabLst>
                <a:tab pos="201042" algn="l"/>
              </a:tabLst>
            </a:pPr>
            <a:r>
              <a:rPr lang="ko-KR" altLang="en-US" sz="877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문자열 </a:t>
            </a:r>
            <a:r>
              <a:rPr lang="ko-KR" altLang="en-US" sz="877" spc="-37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슬라이싱</a:t>
            </a:r>
            <a:r>
              <a:rPr lang="ko-KR" altLang="en-US" sz="877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 </a:t>
            </a:r>
            <a:r>
              <a:rPr lang="en-US" altLang="ko-KR" sz="877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: “</a:t>
            </a:r>
            <a:r>
              <a:rPr lang="ko-KR" altLang="en-US" sz="877" spc="-37" dirty="0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잘라낸다”</a:t>
            </a:r>
          </a:p>
          <a:p>
            <a:pPr marL="215436" indent="-125361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buFont typeface="Arial" panose="020B0604020202020204" pitchFamily="34" charset="0"/>
              <a:buChar char="•"/>
              <a:tabLst>
                <a:tab pos="201042" algn="l"/>
              </a:tabLst>
            </a:pPr>
            <a:endParaRPr lang="ko-KR" altLang="en-US" sz="877" spc="-37" dirty="0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  <a:p>
            <a:pPr marL="215436" indent="-125361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buFont typeface="Arial" panose="020B0604020202020204" pitchFamily="34" charset="0"/>
              <a:buChar char="•"/>
              <a:tabLst>
                <a:tab pos="201042" algn="l"/>
              </a:tabLst>
            </a:pPr>
            <a:endParaRPr lang="ko-KR" altLang="en-US" sz="877" spc="-37" dirty="0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5CB669C4-28E6-5C82-89FD-63DCE8F16B9C}"/>
              </a:ext>
            </a:extLst>
          </p:cNvPr>
          <p:cNvSpPr txBox="1"/>
          <p:nvPr/>
        </p:nvSpPr>
        <p:spPr>
          <a:xfrm>
            <a:off x="4171389" y="876413"/>
            <a:ext cx="1924611" cy="167922"/>
          </a:xfrm>
          <a:prstGeom prst="rect">
            <a:avLst/>
          </a:prstGeom>
        </p:spPr>
        <p:txBody>
          <a:bodyPr vert="horz" wrap="square" lIns="0" tIns="10215" rIns="0" bIns="0" rtlCol="0">
            <a:spAutoFit/>
          </a:bodyPr>
          <a:lstStyle/>
          <a:p>
            <a:pPr marL="25073">
              <a:spcBef>
                <a:spcPts val="80"/>
              </a:spcBef>
            </a:pPr>
            <a:r>
              <a:rPr lang="en-US" sz="1024" b="1" spc="-4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/>
              </a:rPr>
              <a:t>2. </a:t>
            </a:r>
            <a:r>
              <a:rPr lang="ko-KR" altLang="en-US" sz="1024" b="1" spc="-4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/>
              </a:rPr>
              <a:t>파이썬 기초문법</a:t>
            </a:r>
            <a:endParaRPr sz="768" b="1">
              <a:latin typeface="나눔스퀘어" panose="020B0600000101010101" pitchFamily="50" charset="-127"/>
              <a:ea typeface="나눔스퀘어" panose="020B0600000101010101" pitchFamily="50" charset="-127"/>
              <a:cs typeface="나눔스퀘어 Bold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D4F38CFB-7646-061F-8455-5E569B9F2B5C}"/>
              </a:ext>
            </a:extLst>
          </p:cNvPr>
          <p:cNvSpPr txBox="1"/>
          <p:nvPr/>
        </p:nvSpPr>
        <p:spPr>
          <a:xfrm>
            <a:off x="4325013" y="508522"/>
            <a:ext cx="1143975" cy="134535"/>
          </a:xfrm>
          <a:prstGeom prst="rect">
            <a:avLst/>
          </a:prstGeom>
        </p:spPr>
        <p:txBody>
          <a:bodyPr vert="horz" wrap="square" lIns="0" tIns="10679" rIns="0" bIns="0" rtlCol="0">
            <a:spAutoFit/>
          </a:bodyPr>
          <a:lstStyle/>
          <a:p>
            <a:pPr marL="9286">
              <a:spcBef>
                <a:spcPts val="83"/>
              </a:spcBef>
            </a:pPr>
            <a:r>
              <a:rPr lang="en-US" altLang="ko-KR" sz="804" spc="15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나눔스퀘어OTF Light"/>
              </a:rPr>
              <a:t>Ⅰ</a:t>
            </a:r>
            <a:r>
              <a:rPr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.</a:t>
            </a:r>
            <a:r>
              <a:rPr sz="804" spc="15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 </a:t>
            </a:r>
            <a:r>
              <a:rPr lang="en-US"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Python</a:t>
            </a:r>
            <a:r>
              <a:rPr lang="ko-KR" altLang="en-US"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 분석 기초</a:t>
            </a:r>
            <a:endParaRPr sz="804" dirty="0">
              <a:latin typeface="고도 B" panose="02000503000000020004" pitchFamily="50" charset="-127"/>
              <a:ea typeface="고도 B" panose="02000503000000020004" pitchFamily="50" charset="-127"/>
              <a:cs typeface="나눔스퀘어OTF Light"/>
            </a:endParaRPr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067BFF69-F262-3BC9-A6C8-C4DB31704BE0}"/>
              </a:ext>
            </a:extLst>
          </p:cNvPr>
          <p:cNvSpPr/>
          <p:nvPr/>
        </p:nvSpPr>
        <p:spPr>
          <a:xfrm>
            <a:off x="4195880" y="1082316"/>
            <a:ext cx="3801849" cy="0"/>
          </a:xfrm>
          <a:custGeom>
            <a:avLst/>
            <a:gdLst/>
            <a:ahLst/>
            <a:cxnLst/>
            <a:rect l="l" t="t" r="r" b="b"/>
            <a:pathLst>
              <a:path w="5199380">
                <a:moveTo>
                  <a:pt x="0" y="0"/>
                </a:moveTo>
                <a:lnTo>
                  <a:pt x="5198851" y="0"/>
                </a:lnTo>
              </a:path>
            </a:pathLst>
          </a:custGeom>
          <a:ln w="9387">
            <a:solidFill>
              <a:srgbClr val="777777"/>
            </a:solidFill>
          </a:ln>
        </p:spPr>
        <p:txBody>
          <a:bodyPr wrap="square" lIns="0" tIns="0" rIns="0" bIns="0" rtlCol="0"/>
          <a:lstStyle/>
          <a:p>
            <a:endParaRPr sz="1316"/>
          </a:p>
        </p:txBody>
      </p:sp>
      <p:sp>
        <p:nvSpPr>
          <p:cNvPr id="20" name="object 9">
            <a:extLst>
              <a:ext uri="{FF2B5EF4-FFF2-40B4-BE49-F238E27FC236}">
                <a16:creationId xmlns:a16="http://schemas.microsoft.com/office/drawing/2014/main" id="{37B7CC92-E2F0-E641-63F4-0477ECD128D9}"/>
              </a:ext>
            </a:extLst>
          </p:cNvPr>
          <p:cNvSpPr txBox="1"/>
          <p:nvPr/>
        </p:nvSpPr>
        <p:spPr>
          <a:xfrm>
            <a:off x="4195880" y="1255638"/>
            <a:ext cx="3801849" cy="145288"/>
          </a:xfrm>
          <a:prstGeom prst="rect">
            <a:avLst/>
          </a:prstGeom>
        </p:spPr>
        <p:txBody>
          <a:bodyPr vert="horz" wrap="square" lIns="0" tIns="10215" rIns="0" bIns="0" rtlCol="0">
            <a:spAutoFit/>
          </a:bodyPr>
          <a:lstStyle/>
          <a:p>
            <a:pPr marL="210581" indent="-167148">
              <a:spcBef>
                <a:spcPts val="680"/>
              </a:spcBef>
              <a:buClr>
                <a:srgbClr val="939393"/>
              </a:buClr>
              <a:buFont typeface="+mj-lt"/>
              <a:buAutoNum type="arabicParenR" startAt="2"/>
              <a:tabLst>
                <a:tab pos="201042" algn="l"/>
              </a:tabLst>
            </a:pPr>
            <a:r>
              <a:rPr lang="ko-KR" altLang="en-US" sz="877" b="1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문자열</a:t>
            </a:r>
            <a:r>
              <a:rPr lang="en-US" altLang="ko-KR" sz="877" b="1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(String)</a:t>
            </a:r>
            <a:endParaRPr lang="en-US" altLang="ko-KR" sz="804" spc="7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</p:txBody>
      </p: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D214C671-DAF7-FE68-2199-704A2DE63B7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14145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FB16734-D62F-6514-1F49-426DECBFE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368" y="1234016"/>
            <a:ext cx="3788848" cy="113526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2D813AD-91EC-E05F-E4EF-998C17C69830}"/>
              </a:ext>
            </a:extLst>
          </p:cNvPr>
          <p:cNvSpPr/>
          <p:nvPr/>
        </p:nvSpPr>
        <p:spPr>
          <a:xfrm>
            <a:off x="4187580" y="2626352"/>
            <a:ext cx="3750641" cy="1135261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16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982132-96A0-74E4-82EE-4A98C204B02A}"/>
              </a:ext>
            </a:extLst>
          </p:cNvPr>
          <p:cNvSpPr txBox="1"/>
          <p:nvPr/>
        </p:nvSpPr>
        <p:spPr>
          <a:xfrm>
            <a:off x="4187576" y="2426074"/>
            <a:ext cx="1652627" cy="22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77" b="1"/>
              <a:t>과제</a:t>
            </a:r>
            <a:r>
              <a:rPr lang="en-US" altLang="ko-KR" sz="877" b="1"/>
              <a:t>) </a:t>
            </a:r>
            <a:r>
              <a:rPr lang="ko-KR" altLang="en-US" sz="877" b="1"/>
              <a:t>결과를 적어주세요</a:t>
            </a:r>
            <a:r>
              <a:rPr lang="en-US" altLang="ko-KR" sz="877" b="1"/>
              <a:t>.</a:t>
            </a:r>
            <a:endParaRPr lang="ko-KR" altLang="en-US" sz="877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AFCBFE-FC4F-F114-09FD-B3C7714D3447}"/>
              </a:ext>
            </a:extLst>
          </p:cNvPr>
          <p:cNvSpPr txBox="1"/>
          <p:nvPr/>
        </p:nvSpPr>
        <p:spPr>
          <a:xfrm>
            <a:off x="5390605" y="4029953"/>
            <a:ext cx="1863011" cy="22730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77">
                <a:solidFill>
                  <a:schemeClr val="accent5">
                    <a:lumMod val="50000"/>
                  </a:schemeClr>
                </a:solidFill>
              </a:rPr>
              <a:t>인덱스는 </a:t>
            </a:r>
            <a:r>
              <a:rPr lang="en-US" altLang="ko-KR" sz="877">
                <a:solidFill>
                  <a:schemeClr val="accent5">
                    <a:lumMod val="50000"/>
                  </a:schemeClr>
                </a:solidFill>
              </a:rPr>
              <a:t>0</a:t>
            </a:r>
            <a:r>
              <a:rPr lang="ko-KR" altLang="en-US" sz="877">
                <a:solidFill>
                  <a:schemeClr val="accent5">
                    <a:lumMod val="50000"/>
                  </a:schemeClr>
                </a:solidFill>
              </a:rPr>
              <a:t>부터 시작하여 끝은 </a:t>
            </a:r>
            <a:r>
              <a:rPr lang="en-US" altLang="ko-KR" sz="877">
                <a:solidFill>
                  <a:schemeClr val="accent5">
                    <a:lumMod val="50000"/>
                  </a:schemeClr>
                </a:solidFill>
              </a:rPr>
              <a:t>-1</a:t>
            </a:r>
            <a:endParaRPr lang="ko-KR" altLang="en-US" sz="877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F8EB122-F277-5C4D-3FFE-C956632E1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599" y="4320495"/>
            <a:ext cx="1814700" cy="25924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36C056A-A439-CB96-2EA1-FD2D09647465}"/>
              </a:ext>
            </a:extLst>
          </p:cNvPr>
          <p:cNvSpPr txBox="1"/>
          <p:nvPr/>
        </p:nvSpPr>
        <p:spPr>
          <a:xfrm>
            <a:off x="4325012" y="4717693"/>
            <a:ext cx="1963999" cy="22730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77">
                <a:solidFill>
                  <a:schemeClr val="accent5">
                    <a:lumMod val="50000"/>
                  </a:schemeClr>
                </a:solidFill>
              </a:rPr>
              <a:t>비어있는 리스트는 </a:t>
            </a:r>
            <a:r>
              <a:rPr lang="en-US" altLang="ko-KR" sz="877">
                <a:solidFill>
                  <a:schemeClr val="accent5">
                    <a:lumMod val="50000"/>
                  </a:schemeClr>
                </a:solidFill>
              </a:rPr>
              <a:t>a = list() </a:t>
            </a:r>
            <a:r>
              <a:rPr lang="ko-KR" altLang="en-US" sz="877">
                <a:solidFill>
                  <a:schemeClr val="accent5">
                    <a:lumMod val="50000"/>
                  </a:schemeClr>
                </a:solidFill>
              </a:rPr>
              <a:t>로생성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6EC890D-4F60-A559-92A4-0203B7E672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596" y="5088371"/>
            <a:ext cx="1351171" cy="27859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AA085D6-932E-00DC-3B02-A97F45AD56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6596" y="5459228"/>
            <a:ext cx="863635" cy="417888"/>
          </a:xfrm>
          <a:prstGeom prst="rect">
            <a:avLst/>
          </a:prstGeom>
        </p:spPr>
      </p:pic>
      <p:sp>
        <p:nvSpPr>
          <p:cNvPr id="8" name="object 6">
            <a:extLst>
              <a:ext uri="{FF2B5EF4-FFF2-40B4-BE49-F238E27FC236}">
                <a16:creationId xmlns:a16="http://schemas.microsoft.com/office/drawing/2014/main" id="{22C7F4E7-4FF8-FEEC-B5C7-68871B21657A}"/>
              </a:ext>
            </a:extLst>
          </p:cNvPr>
          <p:cNvSpPr txBox="1"/>
          <p:nvPr/>
        </p:nvSpPr>
        <p:spPr>
          <a:xfrm>
            <a:off x="4171389" y="876413"/>
            <a:ext cx="1924611" cy="167922"/>
          </a:xfrm>
          <a:prstGeom prst="rect">
            <a:avLst/>
          </a:prstGeom>
        </p:spPr>
        <p:txBody>
          <a:bodyPr vert="horz" wrap="square" lIns="0" tIns="10215" rIns="0" bIns="0" rtlCol="0">
            <a:spAutoFit/>
          </a:bodyPr>
          <a:lstStyle/>
          <a:p>
            <a:pPr marL="25073">
              <a:spcBef>
                <a:spcPts val="80"/>
              </a:spcBef>
            </a:pPr>
            <a:r>
              <a:rPr lang="en-US" sz="1024" b="1" spc="-4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/>
              </a:rPr>
              <a:t>2. </a:t>
            </a:r>
            <a:r>
              <a:rPr lang="ko-KR" altLang="en-US" sz="1024" b="1" spc="-4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/>
              </a:rPr>
              <a:t>파이썬 기초문법</a:t>
            </a:r>
            <a:endParaRPr sz="768" b="1">
              <a:latin typeface="나눔스퀘어" panose="020B0600000101010101" pitchFamily="50" charset="-127"/>
              <a:ea typeface="나눔스퀘어" panose="020B0600000101010101" pitchFamily="50" charset="-127"/>
              <a:cs typeface="나눔스퀘어 Bold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333D49D8-B6D4-CE8A-6556-552E8E925552}"/>
              </a:ext>
            </a:extLst>
          </p:cNvPr>
          <p:cNvSpPr txBox="1"/>
          <p:nvPr/>
        </p:nvSpPr>
        <p:spPr>
          <a:xfrm>
            <a:off x="4325008" y="508522"/>
            <a:ext cx="1065597" cy="134535"/>
          </a:xfrm>
          <a:prstGeom prst="rect">
            <a:avLst/>
          </a:prstGeom>
        </p:spPr>
        <p:txBody>
          <a:bodyPr vert="horz" wrap="square" lIns="0" tIns="10679" rIns="0" bIns="0" rtlCol="0">
            <a:spAutoFit/>
          </a:bodyPr>
          <a:lstStyle/>
          <a:p>
            <a:pPr marL="9286">
              <a:spcBef>
                <a:spcPts val="83"/>
              </a:spcBef>
            </a:pPr>
            <a:r>
              <a:rPr lang="en-US" altLang="ko-KR" sz="804" spc="15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나눔스퀘어OTF Light"/>
              </a:rPr>
              <a:t>Ⅰ</a:t>
            </a:r>
            <a:r>
              <a:rPr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.</a:t>
            </a:r>
            <a:r>
              <a:rPr sz="804" spc="15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 </a:t>
            </a:r>
            <a:r>
              <a:rPr lang="en-US"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Python</a:t>
            </a:r>
            <a:r>
              <a:rPr lang="ko-KR" altLang="en-US"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 분석 기초</a:t>
            </a:r>
            <a:endParaRPr sz="804" dirty="0">
              <a:latin typeface="고도 B" panose="02000503000000020004" pitchFamily="50" charset="-127"/>
              <a:ea typeface="고도 B" panose="02000503000000020004" pitchFamily="50" charset="-127"/>
              <a:cs typeface="나눔스퀘어OTF Light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BE399296-C5D3-65D6-8599-1EE81ABEA742}"/>
              </a:ext>
            </a:extLst>
          </p:cNvPr>
          <p:cNvSpPr/>
          <p:nvPr/>
        </p:nvSpPr>
        <p:spPr>
          <a:xfrm>
            <a:off x="4195880" y="1082316"/>
            <a:ext cx="3801849" cy="0"/>
          </a:xfrm>
          <a:custGeom>
            <a:avLst/>
            <a:gdLst/>
            <a:ahLst/>
            <a:cxnLst/>
            <a:rect l="l" t="t" r="r" b="b"/>
            <a:pathLst>
              <a:path w="5199380">
                <a:moveTo>
                  <a:pt x="0" y="0"/>
                </a:moveTo>
                <a:lnTo>
                  <a:pt x="5198851" y="0"/>
                </a:lnTo>
              </a:path>
            </a:pathLst>
          </a:custGeom>
          <a:ln w="9387">
            <a:solidFill>
              <a:srgbClr val="777777"/>
            </a:solidFill>
          </a:ln>
        </p:spPr>
        <p:txBody>
          <a:bodyPr wrap="square" lIns="0" tIns="0" rIns="0" bIns="0" rtlCol="0"/>
          <a:lstStyle/>
          <a:p>
            <a:endParaRPr sz="1316"/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F0A110D6-37B0-E522-E07C-13A7BF46B5E4}"/>
              </a:ext>
            </a:extLst>
          </p:cNvPr>
          <p:cNvSpPr txBox="1"/>
          <p:nvPr/>
        </p:nvSpPr>
        <p:spPr>
          <a:xfrm>
            <a:off x="4195880" y="4063713"/>
            <a:ext cx="3801849" cy="145288"/>
          </a:xfrm>
          <a:prstGeom prst="rect">
            <a:avLst/>
          </a:prstGeom>
        </p:spPr>
        <p:txBody>
          <a:bodyPr vert="horz" wrap="square" lIns="0" tIns="10215" rIns="0" bIns="0" rtlCol="0">
            <a:spAutoFit/>
          </a:bodyPr>
          <a:lstStyle/>
          <a:p>
            <a:pPr marL="210581" indent="-167148">
              <a:spcBef>
                <a:spcPts val="680"/>
              </a:spcBef>
              <a:buClr>
                <a:srgbClr val="939393"/>
              </a:buClr>
              <a:buFont typeface="+mj-lt"/>
              <a:buAutoNum type="arabicParenR" startAt="3"/>
              <a:tabLst>
                <a:tab pos="201042" algn="l"/>
              </a:tabLst>
            </a:pPr>
            <a:r>
              <a:rPr lang="ko-KR" altLang="en-US" sz="877" b="1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리스트</a:t>
            </a:r>
            <a:r>
              <a:rPr lang="en-US" altLang="ko-KR" sz="877" b="1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(List)</a:t>
            </a:r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A37E8B36-E374-6581-10DE-C3D8C386988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277232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8F7076D-F763-4318-6022-D881A7B62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957" y="3038359"/>
            <a:ext cx="3983863" cy="149743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51306C2-0D8D-F22D-B8ED-BC13151D3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600" y="1244467"/>
            <a:ext cx="1631601" cy="2392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C03A107-02CB-5AA0-2A9C-2B1D667BD8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6601" y="1548509"/>
            <a:ext cx="1114367" cy="82184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13C331F-5C66-8046-CA62-C93DF016ED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6601" y="2432729"/>
            <a:ext cx="1253663" cy="54325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E77D5B8-98A7-BDC0-0DF8-B6D1E08A366F}"/>
              </a:ext>
            </a:extLst>
          </p:cNvPr>
          <p:cNvSpPr/>
          <p:nvPr/>
        </p:nvSpPr>
        <p:spPr>
          <a:xfrm>
            <a:off x="4175080" y="4799370"/>
            <a:ext cx="3969469" cy="1497431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16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8CA3C1-5BB3-C640-A51A-C2DC67BBA6D3}"/>
              </a:ext>
            </a:extLst>
          </p:cNvPr>
          <p:cNvSpPr txBox="1"/>
          <p:nvPr/>
        </p:nvSpPr>
        <p:spPr>
          <a:xfrm>
            <a:off x="4175081" y="4599089"/>
            <a:ext cx="1652627" cy="22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77" b="1"/>
              <a:t>과제</a:t>
            </a:r>
            <a:r>
              <a:rPr lang="en-US" altLang="ko-KR" sz="877" b="1"/>
              <a:t>) </a:t>
            </a:r>
            <a:r>
              <a:rPr lang="ko-KR" altLang="en-US" sz="877" b="1"/>
              <a:t>결과를 적어주세요</a:t>
            </a:r>
            <a:r>
              <a:rPr lang="en-US" altLang="ko-KR" sz="877" b="1"/>
              <a:t>.</a:t>
            </a:r>
            <a:endParaRPr lang="ko-KR" altLang="en-US" sz="877" b="1"/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2C44949F-A0F4-F990-63D1-2C25573564CB}"/>
              </a:ext>
            </a:extLst>
          </p:cNvPr>
          <p:cNvSpPr txBox="1"/>
          <p:nvPr/>
        </p:nvSpPr>
        <p:spPr>
          <a:xfrm>
            <a:off x="4171389" y="876413"/>
            <a:ext cx="1924611" cy="167922"/>
          </a:xfrm>
          <a:prstGeom prst="rect">
            <a:avLst/>
          </a:prstGeom>
        </p:spPr>
        <p:txBody>
          <a:bodyPr vert="horz" wrap="square" lIns="0" tIns="10215" rIns="0" bIns="0" rtlCol="0">
            <a:spAutoFit/>
          </a:bodyPr>
          <a:lstStyle/>
          <a:p>
            <a:pPr marL="25073">
              <a:spcBef>
                <a:spcPts val="80"/>
              </a:spcBef>
            </a:pPr>
            <a:r>
              <a:rPr lang="en-US" sz="1024" b="1" spc="-4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/>
              </a:rPr>
              <a:t>2. </a:t>
            </a:r>
            <a:r>
              <a:rPr lang="ko-KR" altLang="en-US" sz="1024" b="1" spc="-4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/>
              </a:rPr>
              <a:t>파이썬 기초문법</a:t>
            </a:r>
            <a:endParaRPr sz="768" b="1">
              <a:latin typeface="나눔스퀘어" panose="020B0600000101010101" pitchFamily="50" charset="-127"/>
              <a:ea typeface="나눔스퀘어" panose="020B0600000101010101" pitchFamily="50" charset="-127"/>
              <a:cs typeface="나눔스퀘어 Bold"/>
            </a:endParaRPr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D17D40F9-DDAD-46D4-518C-6FA5F20CFEEB}"/>
              </a:ext>
            </a:extLst>
          </p:cNvPr>
          <p:cNvSpPr/>
          <p:nvPr/>
        </p:nvSpPr>
        <p:spPr>
          <a:xfrm>
            <a:off x="4195880" y="1082316"/>
            <a:ext cx="3801849" cy="0"/>
          </a:xfrm>
          <a:custGeom>
            <a:avLst/>
            <a:gdLst/>
            <a:ahLst/>
            <a:cxnLst/>
            <a:rect l="l" t="t" r="r" b="b"/>
            <a:pathLst>
              <a:path w="5199380">
                <a:moveTo>
                  <a:pt x="0" y="0"/>
                </a:moveTo>
                <a:lnTo>
                  <a:pt x="5198851" y="0"/>
                </a:lnTo>
              </a:path>
            </a:pathLst>
          </a:custGeom>
          <a:ln w="9387">
            <a:solidFill>
              <a:srgbClr val="777777"/>
            </a:solidFill>
          </a:ln>
        </p:spPr>
        <p:txBody>
          <a:bodyPr wrap="square" lIns="0" tIns="0" rIns="0" bIns="0" rtlCol="0"/>
          <a:lstStyle/>
          <a:p>
            <a:endParaRPr sz="1316"/>
          </a:p>
        </p:txBody>
      </p: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CA361E23-F5E6-6C27-1EF9-A409AAA39E6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pPr/>
              <a:t>7</a:t>
            </a:fld>
            <a:endParaRPr lang="en-US" altLang="ko-KR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CB39616-6220-13B6-3322-C38BDAE293B8}"/>
              </a:ext>
            </a:extLst>
          </p:cNvPr>
          <p:cNvSpPr txBox="1"/>
          <p:nvPr/>
        </p:nvSpPr>
        <p:spPr>
          <a:xfrm>
            <a:off x="4325008" y="508522"/>
            <a:ext cx="1065597" cy="134535"/>
          </a:xfrm>
          <a:prstGeom prst="rect">
            <a:avLst/>
          </a:prstGeom>
        </p:spPr>
        <p:txBody>
          <a:bodyPr vert="horz" wrap="square" lIns="0" tIns="10679" rIns="0" bIns="0" rtlCol="0">
            <a:spAutoFit/>
          </a:bodyPr>
          <a:lstStyle/>
          <a:p>
            <a:pPr marL="9286">
              <a:spcBef>
                <a:spcPts val="83"/>
              </a:spcBef>
            </a:pPr>
            <a:r>
              <a:rPr lang="en-US" altLang="ko-KR" sz="804" spc="15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나눔스퀘어OTF Light"/>
              </a:rPr>
              <a:t>Ⅰ</a:t>
            </a:r>
            <a:r>
              <a:rPr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.</a:t>
            </a:r>
            <a:r>
              <a:rPr sz="804" spc="15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 </a:t>
            </a:r>
            <a:r>
              <a:rPr lang="en-US"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Python</a:t>
            </a:r>
            <a:r>
              <a:rPr lang="ko-KR" altLang="en-US"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 분석 기초</a:t>
            </a:r>
            <a:endParaRPr sz="804" dirty="0">
              <a:latin typeface="고도 B" panose="02000503000000020004" pitchFamily="50" charset="-127"/>
              <a:ea typeface="고도 B" panose="02000503000000020004" pitchFamily="50" charset="-127"/>
              <a:cs typeface="나눔스퀘어O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39986226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EDD269-46C7-0658-15C8-4941AD5C6056}"/>
              </a:ext>
            </a:extLst>
          </p:cNvPr>
          <p:cNvSpPr txBox="1"/>
          <p:nvPr/>
        </p:nvSpPr>
        <p:spPr>
          <a:xfrm>
            <a:off x="4218168" y="1382170"/>
            <a:ext cx="1354858" cy="471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77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877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리스트와 튜플의 차이</a:t>
            </a:r>
            <a:r>
              <a:rPr lang="en-US" altLang="ko-KR" sz="877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877"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endParaRPr lang="ko-KR" altLang="en-US" sz="877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DAAA9B-C64E-63DA-ABD4-1328D3C29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164" y="2886767"/>
            <a:ext cx="3673104" cy="12942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ADDFA54-41F6-CBDE-908D-49054C0DC9E5}"/>
              </a:ext>
            </a:extLst>
          </p:cNvPr>
          <p:cNvSpPr/>
          <p:nvPr/>
        </p:nvSpPr>
        <p:spPr>
          <a:xfrm>
            <a:off x="4218164" y="4539648"/>
            <a:ext cx="3652861" cy="1504395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16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53CC4-1149-B0B4-5D2E-85F3776A2347}"/>
              </a:ext>
            </a:extLst>
          </p:cNvPr>
          <p:cNvSpPr txBox="1"/>
          <p:nvPr/>
        </p:nvSpPr>
        <p:spPr>
          <a:xfrm>
            <a:off x="4218165" y="4339369"/>
            <a:ext cx="1652627" cy="22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77" b="1"/>
              <a:t>과제</a:t>
            </a:r>
            <a:r>
              <a:rPr lang="en-US" altLang="ko-KR" sz="877" b="1"/>
              <a:t>) </a:t>
            </a:r>
            <a:r>
              <a:rPr lang="ko-KR" altLang="en-US" sz="877" b="1"/>
              <a:t>결과를 적어주세요</a:t>
            </a:r>
            <a:r>
              <a:rPr lang="en-US" altLang="ko-KR" sz="877" b="1"/>
              <a:t>.</a:t>
            </a:r>
            <a:endParaRPr lang="ko-KR" altLang="en-US" sz="877" b="1"/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695F4A80-0C60-5617-6A2F-2BE796B280EA}"/>
              </a:ext>
            </a:extLst>
          </p:cNvPr>
          <p:cNvSpPr txBox="1"/>
          <p:nvPr/>
        </p:nvSpPr>
        <p:spPr>
          <a:xfrm>
            <a:off x="4171389" y="876413"/>
            <a:ext cx="1924611" cy="167922"/>
          </a:xfrm>
          <a:prstGeom prst="rect">
            <a:avLst/>
          </a:prstGeom>
        </p:spPr>
        <p:txBody>
          <a:bodyPr vert="horz" wrap="square" lIns="0" tIns="10215" rIns="0" bIns="0" rtlCol="0">
            <a:spAutoFit/>
          </a:bodyPr>
          <a:lstStyle/>
          <a:p>
            <a:pPr marL="25073">
              <a:spcBef>
                <a:spcPts val="80"/>
              </a:spcBef>
            </a:pPr>
            <a:r>
              <a:rPr lang="en-US" sz="1024" b="1" spc="-4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/>
              </a:rPr>
              <a:t>2. </a:t>
            </a:r>
            <a:r>
              <a:rPr lang="ko-KR" altLang="en-US" sz="1024" b="1" spc="-4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/>
              </a:rPr>
              <a:t>파이썬 기초문법</a:t>
            </a:r>
            <a:endParaRPr sz="768" b="1">
              <a:latin typeface="나눔스퀘어" panose="020B0600000101010101" pitchFamily="50" charset="-127"/>
              <a:ea typeface="나눔스퀘어" panose="020B0600000101010101" pitchFamily="50" charset="-127"/>
              <a:cs typeface="나눔스퀘어 Bold"/>
            </a:endParaRPr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031A8911-8C41-3303-391F-574EE5CDC143}"/>
              </a:ext>
            </a:extLst>
          </p:cNvPr>
          <p:cNvSpPr/>
          <p:nvPr/>
        </p:nvSpPr>
        <p:spPr>
          <a:xfrm>
            <a:off x="4195880" y="1082316"/>
            <a:ext cx="3801849" cy="0"/>
          </a:xfrm>
          <a:custGeom>
            <a:avLst/>
            <a:gdLst/>
            <a:ahLst/>
            <a:cxnLst/>
            <a:rect l="l" t="t" r="r" b="b"/>
            <a:pathLst>
              <a:path w="5199380">
                <a:moveTo>
                  <a:pt x="0" y="0"/>
                </a:moveTo>
                <a:lnTo>
                  <a:pt x="5198851" y="0"/>
                </a:lnTo>
              </a:path>
            </a:pathLst>
          </a:custGeom>
          <a:ln w="9387">
            <a:solidFill>
              <a:srgbClr val="777777"/>
            </a:solidFill>
          </a:ln>
        </p:spPr>
        <p:txBody>
          <a:bodyPr wrap="square" lIns="0" tIns="0" rIns="0" bIns="0" rtlCol="0"/>
          <a:lstStyle/>
          <a:p>
            <a:endParaRPr sz="1316"/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0984018D-BE8F-8FFF-BFD6-68B3C07E8E95}"/>
              </a:ext>
            </a:extLst>
          </p:cNvPr>
          <p:cNvSpPr txBox="1"/>
          <p:nvPr/>
        </p:nvSpPr>
        <p:spPr>
          <a:xfrm>
            <a:off x="4195880" y="1200267"/>
            <a:ext cx="3801849" cy="145288"/>
          </a:xfrm>
          <a:prstGeom prst="rect">
            <a:avLst/>
          </a:prstGeom>
        </p:spPr>
        <p:txBody>
          <a:bodyPr vert="horz" wrap="square" lIns="0" tIns="10215" rIns="0" bIns="0" rtlCol="0">
            <a:spAutoFit/>
          </a:bodyPr>
          <a:lstStyle/>
          <a:p>
            <a:pPr marL="210581" indent="-167148">
              <a:spcBef>
                <a:spcPts val="680"/>
              </a:spcBef>
              <a:buClr>
                <a:srgbClr val="939393"/>
              </a:buClr>
              <a:buFont typeface="+mj-lt"/>
              <a:buAutoNum type="arabicParenR" startAt="4"/>
              <a:tabLst>
                <a:tab pos="201042" algn="l"/>
              </a:tabLst>
            </a:pPr>
            <a:r>
              <a:rPr lang="ko-KR" altLang="en-US" sz="877" b="1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튜플</a:t>
            </a:r>
            <a:r>
              <a:rPr lang="en-US" altLang="ko-KR" sz="877" b="1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(Tuple)</a:t>
            </a:r>
          </a:p>
        </p:txBody>
      </p:sp>
      <p:sp>
        <p:nvSpPr>
          <p:cNvPr id="15" name="object 9">
            <a:extLst>
              <a:ext uri="{FF2B5EF4-FFF2-40B4-BE49-F238E27FC236}">
                <a16:creationId xmlns:a16="http://schemas.microsoft.com/office/drawing/2014/main" id="{23D17DCD-2043-0D4B-473D-5CD7823D2612}"/>
              </a:ext>
            </a:extLst>
          </p:cNvPr>
          <p:cNvSpPr txBox="1"/>
          <p:nvPr/>
        </p:nvSpPr>
        <p:spPr>
          <a:xfrm>
            <a:off x="4218168" y="1669586"/>
            <a:ext cx="3801849" cy="2546092"/>
          </a:xfrm>
          <a:prstGeom prst="rect">
            <a:avLst/>
          </a:prstGeom>
        </p:spPr>
        <p:txBody>
          <a:bodyPr vert="horz" wrap="square" lIns="0" tIns="10215" rIns="0" bIns="0" rtlCol="0">
            <a:noAutofit/>
          </a:bodyPr>
          <a:lstStyle/>
          <a:p>
            <a:pPr marL="215436" indent="-125361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buFont typeface="Arial" panose="020B0604020202020204" pitchFamily="34" charset="0"/>
              <a:buChar char="•"/>
              <a:tabLst>
                <a:tab pos="201042" algn="l"/>
              </a:tabLst>
            </a:pPr>
            <a:r>
              <a:rPr lang="ko-KR" altLang="en-US" sz="877" spc="-37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리스트</a:t>
            </a:r>
          </a:p>
          <a:p>
            <a:pPr marL="394838" lvl="1" indent="-167148">
              <a:spcBef>
                <a:spcPts val="439"/>
              </a:spcBef>
              <a:buClr>
                <a:srgbClr val="939393"/>
              </a:buClr>
              <a:buFont typeface="+mj-ea"/>
              <a:buAutoNum type="circleNumDbPlain"/>
              <a:tabLst>
                <a:tab pos="201042" algn="l"/>
              </a:tabLst>
            </a:pPr>
            <a:r>
              <a:rPr lang="en-US" altLang="ko-KR" sz="877" spc="-37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[ ]</a:t>
            </a:r>
          </a:p>
          <a:p>
            <a:pPr marL="394838" lvl="1" indent="-167148">
              <a:spcBef>
                <a:spcPts val="439"/>
              </a:spcBef>
              <a:buClr>
                <a:srgbClr val="939393"/>
              </a:buClr>
              <a:buFont typeface="+mj-ea"/>
              <a:buAutoNum type="circleNumDbPlain"/>
              <a:tabLst>
                <a:tab pos="201042" algn="l"/>
              </a:tabLst>
            </a:pPr>
            <a:r>
              <a:rPr lang="ko-KR" altLang="en-US" sz="877" spc="-37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값의 생성</a:t>
            </a:r>
            <a:r>
              <a:rPr lang="en-US" altLang="ko-KR" sz="877" spc="-37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, </a:t>
            </a:r>
            <a:r>
              <a:rPr lang="ko-KR" altLang="en-US" sz="877" spc="-37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삭제</a:t>
            </a:r>
            <a:r>
              <a:rPr lang="en-US" altLang="ko-KR" sz="877" spc="-37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, </a:t>
            </a:r>
            <a:r>
              <a:rPr lang="ko-KR" altLang="en-US" sz="877" spc="-37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수정 가능</a:t>
            </a:r>
          </a:p>
          <a:p>
            <a:pPr marL="215436" indent="-125361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buFont typeface="Arial" panose="020B0604020202020204" pitchFamily="34" charset="0"/>
              <a:buChar char="•"/>
              <a:tabLst>
                <a:tab pos="201042" algn="l"/>
              </a:tabLst>
            </a:pPr>
            <a:r>
              <a:rPr lang="ko-KR" altLang="en-US" sz="877" spc="-37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튜플</a:t>
            </a:r>
          </a:p>
          <a:p>
            <a:pPr marL="394838" indent="-167148">
              <a:spcBef>
                <a:spcPts val="439"/>
              </a:spcBef>
              <a:buClr>
                <a:srgbClr val="939393"/>
              </a:buClr>
              <a:buFont typeface="+mj-ea"/>
              <a:buAutoNum type="circleNumDbPlain"/>
              <a:tabLst>
                <a:tab pos="201042" algn="l"/>
              </a:tabLst>
            </a:pPr>
            <a:r>
              <a:rPr lang="en-US" altLang="ko-KR" sz="877" spc="-37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( )</a:t>
            </a:r>
          </a:p>
          <a:p>
            <a:pPr marL="394838" indent="-167148">
              <a:spcBef>
                <a:spcPts val="439"/>
              </a:spcBef>
              <a:buClr>
                <a:srgbClr val="939393"/>
              </a:buClr>
              <a:buFont typeface="+mj-ea"/>
              <a:buAutoNum type="circleNumDbPlain"/>
              <a:tabLst>
                <a:tab pos="201042" algn="l"/>
              </a:tabLst>
            </a:pPr>
            <a:r>
              <a:rPr lang="ko-KR" altLang="en-US" sz="877" spc="-37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값 변경 </a:t>
            </a:r>
            <a:r>
              <a:rPr lang="en-US" altLang="ko-KR" sz="877" spc="-37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X</a:t>
            </a:r>
          </a:p>
          <a:p>
            <a:pPr marL="215436" indent="-125361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buFont typeface="Arial" panose="020B0604020202020204" pitchFamily="34" charset="0"/>
              <a:buChar char="•"/>
              <a:tabLst>
                <a:tab pos="201042" algn="l"/>
              </a:tabLst>
            </a:pPr>
            <a:endParaRPr lang="en-US" altLang="ko-KR" sz="877" spc="-37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  <a:p>
            <a:pPr marL="215436" indent="-125361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buFont typeface="Arial" panose="020B0604020202020204" pitchFamily="34" charset="0"/>
              <a:buChar char="•"/>
              <a:tabLst>
                <a:tab pos="201042" algn="l"/>
              </a:tabLst>
            </a:pPr>
            <a:endParaRPr lang="en-US" altLang="ko-KR" sz="877" spc="-37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  <a:p>
            <a:pPr marL="215436" indent="-125361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buFont typeface="Arial" panose="020B0604020202020204" pitchFamily="34" charset="0"/>
              <a:buChar char="•"/>
              <a:tabLst>
                <a:tab pos="201042" algn="l"/>
              </a:tabLst>
            </a:pPr>
            <a:endParaRPr lang="en-US" altLang="ko-KR" sz="877" spc="-37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  <a:p>
            <a:pPr marL="215436" indent="-125361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buFont typeface="Arial" panose="020B0604020202020204" pitchFamily="34" charset="0"/>
              <a:buChar char="•"/>
              <a:tabLst>
                <a:tab pos="201042" algn="l"/>
              </a:tabLst>
            </a:pPr>
            <a:endParaRPr lang="en-US" altLang="ko-KR" sz="877" spc="-37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  <a:p>
            <a:pPr marL="215436" indent="-125361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buFont typeface="Arial" panose="020B0604020202020204" pitchFamily="34" charset="0"/>
              <a:buChar char="•"/>
              <a:tabLst>
                <a:tab pos="201042" algn="l"/>
              </a:tabLst>
            </a:pPr>
            <a:endParaRPr lang="en-US" altLang="ko-KR" sz="877" spc="-37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  <a:p>
            <a:pPr marL="90075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tabLst>
                <a:tab pos="201042" algn="l"/>
              </a:tabLst>
            </a:pPr>
            <a:endParaRPr lang="ko-KR" altLang="en-US" sz="877" spc="-37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  <a:p>
            <a:pPr marL="215436" indent="-125361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buFont typeface="Arial" panose="020B0604020202020204" pitchFamily="34" charset="0"/>
              <a:buChar char="•"/>
              <a:tabLst>
                <a:tab pos="201042" algn="l"/>
              </a:tabLst>
            </a:pPr>
            <a:endParaRPr lang="ko-KR" altLang="en-US" sz="877" spc="-37">
              <a:latin typeface="나눔스퀘어" panose="020B0600000101010101" pitchFamily="50" charset="-127"/>
              <a:ea typeface="나눔스퀘어" panose="020B0600000101010101" pitchFamily="50" charset="-127"/>
              <a:cs typeface="휴먼모음T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C9F56608-ED33-AA9A-3603-EC6F74128D4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pPr/>
              <a:t>8</a:t>
            </a:fld>
            <a:endParaRPr lang="en-US" altLang="ko-KR"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E00A85E6-9DD9-3332-7B49-BD0EFE7187BD}"/>
              </a:ext>
            </a:extLst>
          </p:cNvPr>
          <p:cNvSpPr txBox="1"/>
          <p:nvPr/>
        </p:nvSpPr>
        <p:spPr>
          <a:xfrm>
            <a:off x="4325008" y="508522"/>
            <a:ext cx="1065597" cy="134535"/>
          </a:xfrm>
          <a:prstGeom prst="rect">
            <a:avLst/>
          </a:prstGeom>
        </p:spPr>
        <p:txBody>
          <a:bodyPr vert="horz" wrap="square" lIns="0" tIns="10679" rIns="0" bIns="0" rtlCol="0">
            <a:spAutoFit/>
          </a:bodyPr>
          <a:lstStyle/>
          <a:p>
            <a:pPr marL="9286">
              <a:spcBef>
                <a:spcPts val="83"/>
              </a:spcBef>
            </a:pPr>
            <a:r>
              <a:rPr lang="en-US" altLang="ko-KR" sz="804" spc="15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나눔스퀘어OTF Light"/>
              </a:rPr>
              <a:t>Ⅰ</a:t>
            </a:r>
            <a:r>
              <a:rPr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.</a:t>
            </a:r>
            <a:r>
              <a:rPr sz="804" spc="15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 </a:t>
            </a:r>
            <a:r>
              <a:rPr lang="en-US"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Python</a:t>
            </a:r>
            <a:r>
              <a:rPr lang="ko-KR" altLang="en-US"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 분석 기초</a:t>
            </a:r>
            <a:endParaRPr sz="804" dirty="0">
              <a:latin typeface="고도 B" panose="02000503000000020004" pitchFamily="50" charset="-127"/>
              <a:ea typeface="고도 B" panose="02000503000000020004" pitchFamily="50" charset="-127"/>
              <a:cs typeface="나눔스퀘어OTF Light"/>
            </a:endParaRPr>
          </a:p>
        </p:txBody>
      </p:sp>
    </p:spTree>
    <p:extLst>
      <p:ext uri="{BB962C8B-B14F-4D97-AF65-F5344CB8AC3E}">
        <p14:creationId xmlns:p14="http://schemas.microsoft.com/office/powerpoint/2010/main" val="344444049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C49622E0-0F70-BC52-D0B7-0899822CB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597" y="1701733"/>
            <a:ext cx="2344779" cy="22031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7A11046-4E42-9B26-8F2E-798FDE8EC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597" y="2043534"/>
            <a:ext cx="2732851" cy="22031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57CDACA-CA74-CBAA-F3D0-84378E1D41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596" y="2329728"/>
            <a:ext cx="1325043" cy="122524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FFAB61C-AEE4-EBE7-A98C-E3DDA65768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6596" y="3983802"/>
            <a:ext cx="1789952" cy="83577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60D9B07-8E69-38AD-544D-9F24C16732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6596" y="4940075"/>
            <a:ext cx="2967003" cy="738268"/>
          </a:xfrm>
          <a:prstGeom prst="rect">
            <a:avLst/>
          </a:prstGeom>
        </p:spPr>
      </p:pic>
      <p:sp>
        <p:nvSpPr>
          <p:cNvPr id="2" name="object 6">
            <a:extLst>
              <a:ext uri="{FF2B5EF4-FFF2-40B4-BE49-F238E27FC236}">
                <a16:creationId xmlns:a16="http://schemas.microsoft.com/office/drawing/2014/main" id="{6CE4F792-52F2-4B02-7B32-8613EBC98BC5}"/>
              </a:ext>
            </a:extLst>
          </p:cNvPr>
          <p:cNvSpPr txBox="1"/>
          <p:nvPr/>
        </p:nvSpPr>
        <p:spPr>
          <a:xfrm>
            <a:off x="4171389" y="876413"/>
            <a:ext cx="1924611" cy="167922"/>
          </a:xfrm>
          <a:prstGeom prst="rect">
            <a:avLst/>
          </a:prstGeom>
        </p:spPr>
        <p:txBody>
          <a:bodyPr vert="horz" wrap="square" lIns="0" tIns="10215" rIns="0" bIns="0" rtlCol="0">
            <a:spAutoFit/>
          </a:bodyPr>
          <a:lstStyle/>
          <a:p>
            <a:pPr marL="25073">
              <a:spcBef>
                <a:spcPts val="80"/>
              </a:spcBef>
            </a:pPr>
            <a:r>
              <a:rPr lang="en-US" sz="1024" b="1" spc="-4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/>
              </a:rPr>
              <a:t>2. </a:t>
            </a:r>
            <a:r>
              <a:rPr lang="ko-KR" altLang="en-US" sz="1024" b="1" spc="-4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 Bold"/>
              </a:rPr>
              <a:t>파이썬 기초문법</a:t>
            </a:r>
            <a:endParaRPr sz="768" b="1">
              <a:latin typeface="나눔스퀘어" panose="020B0600000101010101" pitchFamily="50" charset="-127"/>
              <a:ea typeface="나눔스퀘어" panose="020B0600000101010101" pitchFamily="50" charset="-127"/>
              <a:cs typeface="나눔스퀘어 Bold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50D38CB3-DC70-054F-42AB-F233C3532874}"/>
              </a:ext>
            </a:extLst>
          </p:cNvPr>
          <p:cNvSpPr/>
          <p:nvPr/>
        </p:nvSpPr>
        <p:spPr>
          <a:xfrm>
            <a:off x="4195880" y="1082316"/>
            <a:ext cx="3801849" cy="0"/>
          </a:xfrm>
          <a:custGeom>
            <a:avLst/>
            <a:gdLst/>
            <a:ahLst/>
            <a:cxnLst/>
            <a:rect l="l" t="t" r="r" b="b"/>
            <a:pathLst>
              <a:path w="5199380">
                <a:moveTo>
                  <a:pt x="0" y="0"/>
                </a:moveTo>
                <a:lnTo>
                  <a:pt x="5198851" y="0"/>
                </a:lnTo>
              </a:path>
            </a:pathLst>
          </a:custGeom>
          <a:ln w="9387">
            <a:solidFill>
              <a:srgbClr val="777777"/>
            </a:solidFill>
          </a:ln>
        </p:spPr>
        <p:txBody>
          <a:bodyPr wrap="square" lIns="0" tIns="0" rIns="0" bIns="0" rtlCol="0"/>
          <a:lstStyle/>
          <a:p>
            <a:endParaRPr sz="1316"/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C8353D7A-71C2-FE59-38FA-C3D6C53A97F3}"/>
              </a:ext>
            </a:extLst>
          </p:cNvPr>
          <p:cNvSpPr txBox="1"/>
          <p:nvPr/>
        </p:nvSpPr>
        <p:spPr>
          <a:xfrm>
            <a:off x="4195880" y="1200267"/>
            <a:ext cx="3801849" cy="145288"/>
          </a:xfrm>
          <a:prstGeom prst="rect">
            <a:avLst/>
          </a:prstGeom>
        </p:spPr>
        <p:txBody>
          <a:bodyPr vert="horz" wrap="square" lIns="0" tIns="10215" rIns="0" bIns="0" rtlCol="0">
            <a:spAutoFit/>
          </a:bodyPr>
          <a:lstStyle/>
          <a:p>
            <a:pPr marL="210581" indent="-167148">
              <a:spcBef>
                <a:spcPts val="680"/>
              </a:spcBef>
              <a:buClr>
                <a:srgbClr val="939393"/>
              </a:buClr>
              <a:buFont typeface="+mj-lt"/>
              <a:buAutoNum type="arabicParenR" startAt="5"/>
              <a:tabLst>
                <a:tab pos="201042" algn="l"/>
              </a:tabLst>
            </a:pPr>
            <a:r>
              <a:rPr lang="ko-KR" altLang="en-US" sz="877" b="1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사전</a:t>
            </a:r>
            <a:r>
              <a:rPr lang="en-US" altLang="ko-KR" sz="877" b="1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(Dictionary)</a:t>
            </a: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8B73FC1A-2085-9050-7258-0F872C37E5B4}"/>
              </a:ext>
            </a:extLst>
          </p:cNvPr>
          <p:cNvSpPr txBox="1"/>
          <p:nvPr/>
        </p:nvSpPr>
        <p:spPr>
          <a:xfrm>
            <a:off x="4191428" y="1482097"/>
            <a:ext cx="3801849" cy="241023"/>
          </a:xfrm>
          <a:prstGeom prst="rect">
            <a:avLst/>
          </a:prstGeom>
        </p:spPr>
        <p:txBody>
          <a:bodyPr vert="horz" wrap="square" lIns="0" tIns="10215" rIns="0" bIns="0" rtlCol="0">
            <a:noAutofit/>
          </a:bodyPr>
          <a:lstStyle/>
          <a:p>
            <a:pPr marL="215436" indent="-125361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buFont typeface="Arial" panose="020B0604020202020204" pitchFamily="34" charset="0"/>
              <a:buChar char="•"/>
              <a:tabLst>
                <a:tab pos="201042" algn="l"/>
              </a:tabLst>
            </a:pPr>
            <a:r>
              <a:rPr lang="en-US" altLang="ko-KR" sz="877" spc="-37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Key</a:t>
            </a:r>
            <a:r>
              <a:rPr lang="ko-KR" altLang="en-US" sz="877" spc="-37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와 </a:t>
            </a:r>
            <a:r>
              <a:rPr lang="en-US" altLang="ko-KR" sz="877" spc="-37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Value </a:t>
            </a:r>
            <a:r>
              <a:rPr lang="ko-KR" altLang="en-US" sz="877" spc="-37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한쌍으로 갖는 자료형</a:t>
            </a:r>
          </a:p>
        </p:txBody>
      </p:sp>
      <p:sp>
        <p:nvSpPr>
          <p:cNvPr id="19" name="object 9">
            <a:extLst>
              <a:ext uri="{FF2B5EF4-FFF2-40B4-BE49-F238E27FC236}">
                <a16:creationId xmlns:a16="http://schemas.microsoft.com/office/drawing/2014/main" id="{624DC3D2-125B-CBB5-C96F-46E1202F4C39}"/>
              </a:ext>
            </a:extLst>
          </p:cNvPr>
          <p:cNvSpPr txBox="1"/>
          <p:nvPr/>
        </p:nvSpPr>
        <p:spPr>
          <a:xfrm>
            <a:off x="4195080" y="3736921"/>
            <a:ext cx="3801849" cy="241023"/>
          </a:xfrm>
          <a:prstGeom prst="rect">
            <a:avLst/>
          </a:prstGeom>
        </p:spPr>
        <p:txBody>
          <a:bodyPr vert="horz" wrap="square" lIns="0" tIns="10215" rIns="0" bIns="0" rtlCol="0">
            <a:noAutofit/>
          </a:bodyPr>
          <a:lstStyle/>
          <a:p>
            <a:pPr marL="215436" indent="-125361">
              <a:lnSpc>
                <a:spcPct val="110000"/>
              </a:lnSpc>
              <a:spcBef>
                <a:spcPts val="676"/>
              </a:spcBef>
              <a:buClr>
                <a:srgbClr val="939393"/>
              </a:buClr>
              <a:buFont typeface="Arial" panose="020B0604020202020204" pitchFamily="34" charset="0"/>
              <a:buChar char="•"/>
              <a:tabLst>
                <a:tab pos="201042" algn="l"/>
              </a:tabLst>
            </a:pPr>
            <a:r>
              <a:rPr lang="ko-KR" altLang="en-US" sz="877" spc="-37">
                <a:latin typeface="나눔스퀘어" panose="020B0600000101010101" pitchFamily="50" charset="-127"/>
                <a:ea typeface="나눔스퀘어" panose="020B0600000101010101" pitchFamily="50" charset="-127"/>
                <a:cs typeface="휴먼모음T"/>
              </a:rPr>
              <a:t>딕셔너리 쌍 추가하기</a:t>
            </a:r>
          </a:p>
        </p:txBody>
      </p: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211B6B8D-B6DC-24C3-7982-9EA91BAB777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pPr/>
              <a:t>9</a:t>
            </a:fld>
            <a:endParaRPr lang="en-US" altLang="ko-KR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67F50B4-70CE-B05D-2248-6A1055BA0151}"/>
              </a:ext>
            </a:extLst>
          </p:cNvPr>
          <p:cNvSpPr txBox="1"/>
          <p:nvPr/>
        </p:nvSpPr>
        <p:spPr>
          <a:xfrm>
            <a:off x="4325008" y="508522"/>
            <a:ext cx="1065597" cy="134535"/>
          </a:xfrm>
          <a:prstGeom prst="rect">
            <a:avLst/>
          </a:prstGeom>
        </p:spPr>
        <p:txBody>
          <a:bodyPr vert="horz" wrap="square" lIns="0" tIns="10679" rIns="0" bIns="0" rtlCol="0">
            <a:spAutoFit/>
          </a:bodyPr>
          <a:lstStyle/>
          <a:p>
            <a:pPr marL="9286">
              <a:spcBef>
                <a:spcPts val="83"/>
              </a:spcBef>
            </a:pPr>
            <a:r>
              <a:rPr lang="en-US" altLang="ko-KR" sz="804" spc="15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나눔스퀘어OTF Light"/>
              </a:rPr>
              <a:t>Ⅰ</a:t>
            </a:r>
            <a:r>
              <a:rPr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.</a:t>
            </a:r>
            <a:r>
              <a:rPr sz="804" spc="15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 </a:t>
            </a:r>
            <a:r>
              <a:rPr lang="en-US"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Python</a:t>
            </a:r>
            <a:r>
              <a:rPr lang="ko-KR" altLang="en-US" sz="804" spc="15" dirty="0">
                <a:latin typeface="고도 B" panose="02000503000000020004" pitchFamily="50" charset="-127"/>
                <a:ea typeface="고도 B" panose="02000503000000020004" pitchFamily="50" charset="-127"/>
                <a:cs typeface="나눔스퀘어OTF Light"/>
              </a:rPr>
              <a:t> 분석 기초</a:t>
            </a:r>
            <a:endParaRPr sz="804" dirty="0">
              <a:latin typeface="고도 B" panose="02000503000000020004" pitchFamily="50" charset="-127"/>
              <a:ea typeface="고도 B" panose="02000503000000020004" pitchFamily="50" charset="-127"/>
              <a:cs typeface="나눔스퀘어OTF Light"/>
            </a:endParaRPr>
          </a:p>
        </p:txBody>
      </p:sp>
    </p:spTree>
    <p:extLst>
      <p:ext uri="{BB962C8B-B14F-4D97-AF65-F5344CB8AC3E}">
        <p14:creationId xmlns:p14="http://schemas.microsoft.com/office/powerpoint/2010/main" val="329258764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1141</TotalTime>
  <Words>2253</Words>
  <Application>Microsoft Office PowerPoint</Application>
  <PresentationFormat>와이드스크린</PresentationFormat>
  <Paragraphs>450</Paragraphs>
  <Slides>42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9" baseType="lpstr">
      <vt:lpstr>고도 B</vt:lpstr>
      <vt:lpstr>나눔스퀘어</vt:lpstr>
      <vt:lpstr>나눔스퀘어_ac ExtraBold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용준</dc:creator>
  <cp:lastModifiedBy>김 용준</cp:lastModifiedBy>
  <cp:revision>83</cp:revision>
  <dcterms:created xsi:type="dcterms:W3CDTF">2023-07-28T05:12:09Z</dcterms:created>
  <dcterms:modified xsi:type="dcterms:W3CDTF">2023-08-03T06:37:57Z</dcterms:modified>
</cp:coreProperties>
</file>