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95" r:id="rId4"/>
    <p:sldId id="296" r:id="rId5"/>
    <p:sldId id="292" r:id="rId6"/>
    <p:sldId id="267" r:id="rId7"/>
    <p:sldId id="268" r:id="rId8"/>
    <p:sldId id="269" r:id="rId9"/>
    <p:sldId id="270" r:id="rId10"/>
    <p:sldId id="271" r:id="rId11"/>
    <p:sldId id="259" r:id="rId12"/>
    <p:sldId id="289" r:id="rId13"/>
    <p:sldId id="260" r:id="rId14"/>
    <p:sldId id="261" r:id="rId15"/>
    <p:sldId id="272" r:id="rId16"/>
    <p:sldId id="286" r:id="rId17"/>
    <p:sldId id="258" r:id="rId18"/>
    <p:sldId id="282" r:id="rId19"/>
    <p:sldId id="264" r:id="rId20"/>
    <p:sldId id="290" r:id="rId21"/>
    <p:sldId id="275" r:id="rId22"/>
    <p:sldId id="266" r:id="rId23"/>
    <p:sldId id="276" r:id="rId24"/>
    <p:sldId id="287" r:id="rId25"/>
    <p:sldId id="288" r:id="rId26"/>
    <p:sldId id="274" r:id="rId27"/>
    <p:sldId id="291" r:id="rId28"/>
    <p:sldId id="277" r:id="rId29"/>
    <p:sldId id="278" r:id="rId30"/>
    <p:sldId id="279" r:id="rId31"/>
    <p:sldId id="280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6190" autoAdjust="0"/>
  </p:normalViewPr>
  <p:slideViewPr>
    <p:cSldViewPr snapToGrid="0">
      <p:cViewPr varScale="1">
        <p:scale>
          <a:sx n="106" d="100"/>
          <a:sy n="10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1943B-22CD-4D95-9174-BC375AC907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8B8F685-3A76-41AB-AEA5-685919E22B69}">
      <dgm:prSet/>
      <dgm:spPr/>
      <dgm:t>
        <a:bodyPr/>
        <a:lstStyle/>
        <a:p>
          <a:pPr>
            <a:defRPr cap="all"/>
          </a:pPr>
          <a:r>
            <a:rPr lang="ko-KR"/>
            <a:t>쇼핑몰의 데이터를 관리하는 간단한 데이터베이스를 설계합니다</a:t>
          </a:r>
          <a:r>
            <a:rPr lang="en-US"/>
            <a:t>.</a:t>
          </a:r>
        </a:p>
      </dgm:t>
    </dgm:pt>
    <dgm:pt modelId="{5D68272C-46CF-4026-AC1F-87275280BCC5}" type="parTrans" cxnId="{90B82C61-2647-4703-A798-1094B0D491BA}">
      <dgm:prSet/>
      <dgm:spPr/>
      <dgm:t>
        <a:bodyPr/>
        <a:lstStyle/>
        <a:p>
          <a:endParaRPr lang="en-US"/>
        </a:p>
      </dgm:t>
    </dgm:pt>
    <dgm:pt modelId="{8E79BDE4-08B6-4304-A403-EDB93F0E0AE5}" type="sibTrans" cxnId="{90B82C61-2647-4703-A798-1094B0D491BA}">
      <dgm:prSet/>
      <dgm:spPr/>
      <dgm:t>
        <a:bodyPr/>
        <a:lstStyle/>
        <a:p>
          <a:endParaRPr lang="en-US"/>
        </a:p>
      </dgm:t>
    </dgm:pt>
    <dgm:pt modelId="{F17A6485-8A9C-4DB4-B971-92FFA4D28EE4}">
      <dgm:prSet/>
      <dgm:spPr/>
      <dgm:t>
        <a:bodyPr/>
        <a:lstStyle/>
        <a:p>
          <a:pPr>
            <a:defRPr cap="all"/>
          </a:pPr>
          <a:r>
            <a:rPr lang="ko-KR"/>
            <a:t>필요한 테이블은 고객</a:t>
          </a:r>
          <a:r>
            <a:rPr lang="en-US"/>
            <a:t>, </a:t>
          </a:r>
          <a:r>
            <a:rPr lang="ko-KR"/>
            <a:t>상품</a:t>
          </a:r>
          <a:r>
            <a:rPr lang="en-US"/>
            <a:t>, </a:t>
          </a:r>
          <a:r>
            <a:rPr lang="ko-KR"/>
            <a:t>주문 테이블입니다</a:t>
          </a:r>
          <a:r>
            <a:rPr lang="en-US"/>
            <a:t>. </a:t>
          </a:r>
          <a:r>
            <a:rPr lang="ko-KR"/>
            <a:t>해당 테이블의 컬럼 정보는 다음과 같습니다</a:t>
          </a:r>
          <a:r>
            <a:rPr lang="en-US"/>
            <a:t>.</a:t>
          </a:r>
        </a:p>
      </dgm:t>
    </dgm:pt>
    <dgm:pt modelId="{C7883E03-5EA5-4EF0-8AEC-BBD20C751E55}" type="parTrans" cxnId="{F814951A-A558-48BE-9CF1-016652AB7692}">
      <dgm:prSet/>
      <dgm:spPr/>
      <dgm:t>
        <a:bodyPr/>
        <a:lstStyle/>
        <a:p>
          <a:endParaRPr lang="en-US"/>
        </a:p>
      </dgm:t>
    </dgm:pt>
    <dgm:pt modelId="{BBFBEE0A-8A01-4B40-81F5-F7798593077B}" type="sibTrans" cxnId="{F814951A-A558-48BE-9CF1-016652AB7692}">
      <dgm:prSet/>
      <dgm:spPr/>
      <dgm:t>
        <a:bodyPr/>
        <a:lstStyle/>
        <a:p>
          <a:endParaRPr lang="en-US"/>
        </a:p>
      </dgm:t>
    </dgm:pt>
    <dgm:pt modelId="{3ED580BC-B138-4D1A-8EBB-5646514483DF}" type="pres">
      <dgm:prSet presAssocID="{28B1943B-22CD-4D95-9174-BC375AC907F8}" presName="root" presStyleCnt="0">
        <dgm:presLayoutVars>
          <dgm:dir/>
          <dgm:resizeHandles val="exact"/>
        </dgm:presLayoutVars>
      </dgm:prSet>
      <dgm:spPr/>
    </dgm:pt>
    <dgm:pt modelId="{29881B8F-D33D-4E9E-9947-345F668618C6}" type="pres">
      <dgm:prSet presAssocID="{F8B8F685-3A76-41AB-AEA5-685919E22B69}" presName="compNode" presStyleCnt="0"/>
      <dgm:spPr/>
    </dgm:pt>
    <dgm:pt modelId="{64B03849-F770-496E-AD94-0952428205C7}" type="pres">
      <dgm:prSet presAssocID="{F8B8F685-3A76-41AB-AEA5-685919E22B6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43003DF-45A8-4FCA-B490-510D1A927EEE}" type="pres">
      <dgm:prSet presAssocID="{F8B8F685-3A76-41AB-AEA5-685919E22B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데이터베이스"/>
        </a:ext>
      </dgm:extLst>
    </dgm:pt>
    <dgm:pt modelId="{ABE7EA35-D5BA-4484-8672-8B6C0D96AA3B}" type="pres">
      <dgm:prSet presAssocID="{F8B8F685-3A76-41AB-AEA5-685919E22B69}" presName="spaceRect" presStyleCnt="0"/>
      <dgm:spPr/>
    </dgm:pt>
    <dgm:pt modelId="{372271E2-F044-4D71-9B55-0B6B918C8AF0}" type="pres">
      <dgm:prSet presAssocID="{F8B8F685-3A76-41AB-AEA5-685919E22B69}" presName="textRect" presStyleLbl="revTx" presStyleIdx="0" presStyleCnt="2">
        <dgm:presLayoutVars>
          <dgm:chMax val="1"/>
          <dgm:chPref val="1"/>
        </dgm:presLayoutVars>
      </dgm:prSet>
      <dgm:spPr/>
    </dgm:pt>
    <dgm:pt modelId="{8835C96C-2A84-4E66-981E-A9BE2B279504}" type="pres">
      <dgm:prSet presAssocID="{8E79BDE4-08B6-4304-A403-EDB93F0E0AE5}" presName="sibTrans" presStyleCnt="0"/>
      <dgm:spPr/>
    </dgm:pt>
    <dgm:pt modelId="{EF93FADE-8F41-4054-9351-FFA977CA4BEB}" type="pres">
      <dgm:prSet presAssocID="{F17A6485-8A9C-4DB4-B971-92FFA4D28EE4}" presName="compNode" presStyleCnt="0"/>
      <dgm:spPr/>
    </dgm:pt>
    <dgm:pt modelId="{08B37B57-B1F9-4A54-A8AA-775858557491}" type="pres">
      <dgm:prSet presAssocID="{F17A6485-8A9C-4DB4-B971-92FFA4D28EE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5F342E-94A1-44FB-9FD0-10C36D892B92}" type="pres">
      <dgm:prSet presAssocID="{F17A6485-8A9C-4DB4-B971-92FFA4D28E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83D05F8D-57CD-4B76-A2EB-464DE03EDBBE}" type="pres">
      <dgm:prSet presAssocID="{F17A6485-8A9C-4DB4-B971-92FFA4D28EE4}" presName="spaceRect" presStyleCnt="0"/>
      <dgm:spPr/>
    </dgm:pt>
    <dgm:pt modelId="{D32756A8-AC81-4ED7-B6FC-5E57159705F1}" type="pres">
      <dgm:prSet presAssocID="{F17A6485-8A9C-4DB4-B971-92FFA4D28E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14951A-A558-48BE-9CF1-016652AB7692}" srcId="{28B1943B-22CD-4D95-9174-BC375AC907F8}" destId="{F17A6485-8A9C-4DB4-B971-92FFA4D28EE4}" srcOrd="1" destOrd="0" parTransId="{C7883E03-5EA5-4EF0-8AEC-BBD20C751E55}" sibTransId="{BBFBEE0A-8A01-4B40-81F5-F7798593077B}"/>
    <dgm:cxn modelId="{77B2E41A-4082-48A6-96B6-0DDA4D713783}" type="presOf" srcId="{F8B8F685-3A76-41AB-AEA5-685919E22B69}" destId="{372271E2-F044-4D71-9B55-0B6B918C8AF0}" srcOrd="0" destOrd="0" presId="urn:microsoft.com/office/officeart/2018/5/layout/IconLeafLabelList"/>
    <dgm:cxn modelId="{90B82C61-2647-4703-A798-1094B0D491BA}" srcId="{28B1943B-22CD-4D95-9174-BC375AC907F8}" destId="{F8B8F685-3A76-41AB-AEA5-685919E22B69}" srcOrd="0" destOrd="0" parTransId="{5D68272C-46CF-4026-AC1F-87275280BCC5}" sibTransId="{8E79BDE4-08B6-4304-A403-EDB93F0E0AE5}"/>
    <dgm:cxn modelId="{B36C6467-69DE-49FE-B7AC-51E56F3B0F9F}" type="presOf" srcId="{F17A6485-8A9C-4DB4-B971-92FFA4D28EE4}" destId="{D32756A8-AC81-4ED7-B6FC-5E57159705F1}" srcOrd="0" destOrd="0" presId="urn:microsoft.com/office/officeart/2018/5/layout/IconLeafLabelList"/>
    <dgm:cxn modelId="{9B57E2B1-B9DE-4732-995B-995A57E70121}" type="presOf" srcId="{28B1943B-22CD-4D95-9174-BC375AC907F8}" destId="{3ED580BC-B138-4D1A-8EBB-5646514483DF}" srcOrd="0" destOrd="0" presId="urn:microsoft.com/office/officeart/2018/5/layout/IconLeafLabelList"/>
    <dgm:cxn modelId="{9DE3F964-5BAC-485C-9400-AF1CA5A5B3DB}" type="presParOf" srcId="{3ED580BC-B138-4D1A-8EBB-5646514483DF}" destId="{29881B8F-D33D-4E9E-9947-345F668618C6}" srcOrd="0" destOrd="0" presId="urn:microsoft.com/office/officeart/2018/5/layout/IconLeafLabelList"/>
    <dgm:cxn modelId="{CE2D76C1-70AC-408E-A1BA-9133162EA6A3}" type="presParOf" srcId="{29881B8F-D33D-4E9E-9947-345F668618C6}" destId="{64B03849-F770-496E-AD94-0952428205C7}" srcOrd="0" destOrd="0" presId="urn:microsoft.com/office/officeart/2018/5/layout/IconLeafLabelList"/>
    <dgm:cxn modelId="{F73B3A7D-5A69-4C60-BF3D-1128FDD20608}" type="presParOf" srcId="{29881B8F-D33D-4E9E-9947-345F668618C6}" destId="{443003DF-45A8-4FCA-B490-510D1A927EEE}" srcOrd="1" destOrd="0" presId="urn:microsoft.com/office/officeart/2018/5/layout/IconLeafLabelList"/>
    <dgm:cxn modelId="{6C3B8212-C050-4452-81DA-FC7A1EC076FB}" type="presParOf" srcId="{29881B8F-D33D-4E9E-9947-345F668618C6}" destId="{ABE7EA35-D5BA-4484-8672-8B6C0D96AA3B}" srcOrd="2" destOrd="0" presId="urn:microsoft.com/office/officeart/2018/5/layout/IconLeafLabelList"/>
    <dgm:cxn modelId="{C64A4889-1B42-4FFD-B1D9-B23EA1A1E11E}" type="presParOf" srcId="{29881B8F-D33D-4E9E-9947-345F668618C6}" destId="{372271E2-F044-4D71-9B55-0B6B918C8AF0}" srcOrd="3" destOrd="0" presId="urn:microsoft.com/office/officeart/2018/5/layout/IconLeafLabelList"/>
    <dgm:cxn modelId="{1117AC2E-9A6C-49C0-9C84-7757AE46E196}" type="presParOf" srcId="{3ED580BC-B138-4D1A-8EBB-5646514483DF}" destId="{8835C96C-2A84-4E66-981E-A9BE2B279504}" srcOrd="1" destOrd="0" presId="urn:microsoft.com/office/officeart/2018/5/layout/IconLeafLabelList"/>
    <dgm:cxn modelId="{8303A906-1A17-4FA0-868C-C061D6B11DD6}" type="presParOf" srcId="{3ED580BC-B138-4D1A-8EBB-5646514483DF}" destId="{EF93FADE-8F41-4054-9351-FFA977CA4BEB}" srcOrd="2" destOrd="0" presId="urn:microsoft.com/office/officeart/2018/5/layout/IconLeafLabelList"/>
    <dgm:cxn modelId="{75EF6624-7F46-412C-9441-A6280DF1A78C}" type="presParOf" srcId="{EF93FADE-8F41-4054-9351-FFA977CA4BEB}" destId="{08B37B57-B1F9-4A54-A8AA-775858557491}" srcOrd="0" destOrd="0" presId="urn:microsoft.com/office/officeart/2018/5/layout/IconLeafLabelList"/>
    <dgm:cxn modelId="{EF60B08C-C33B-4881-B5FC-7B69C9E96384}" type="presParOf" srcId="{EF93FADE-8F41-4054-9351-FFA977CA4BEB}" destId="{0D5F342E-94A1-44FB-9FD0-10C36D892B92}" srcOrd="1" destOrd="0" presId="urn:microsoft.com/office/officeart/2018/5/layout/IconLeafLabelList"/>
    <dgm:cxn modelId="{CF76933F-7D95-47C6-A288-C46E14368559}" type="presParOf" srcId="{EF93FADE-8F41-4054-9351-FFA977CA4BEB}" destId="{83D05F8D-57CD-4B76-A2EB-464DE03EDBBE}" srcOrd="2" destOrd="0" presId="urn:microsoft.com/office/officeart/2018/5/layout/IconLeafLabelList"/>
    <dgm:cxn modelId="{84ED6D57-40EB-482D-BB2D-D6FE5470973C}" type="presParOf" srcId="{EF93FADE-8F41-4054-9351-FFA977CA4BEB}" destId="{D32756A8-AC81-4ED7-B6FC-5E57159705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3849-F770-496E-AD94-0952428205C7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003DF-45A8-4FCA-B490-510D1A927EE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71E2-F044-4D71-9B55-0B6B918C8AF0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200" kern="1200"/>
            <a:t>쇼핑몰의 데이터를 관리하는 간단한 데이터베이스를 설계합니다</a:t>
          </a:r>
          <a:r>
            <a:rPr lang="en-US" sz="1200" kern="1200"/>
            <a:t>.</a:t>
          </a:r>
        </a:p>
      </dsp:txBody>
      <dsp:txXfrm>
        <a:off x="1824766" y="2482451"/>
        <a:ext cx="3093750" cy="720000"/>
      </dsp:txXfrm>
    </dsp:sp>
    <dsp:sp modelId="{08B37B57-B1F9-4A54-A8AA-775858557491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342E-94A1-44FB-9FD0-10C36D892B92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56A8-AC81-4ED7-B6FC-5E57159705F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200" kern="1200"/>
            <a:t>필요한 테이블은 고객</a:t>
          </a:r>
          <a:r>
            <a:rPr lang="en-US" sz="1200" kern="1200"/>
            <a:t>, </a:t>
          </a:r>
          <a:r>
            <a:rPr lang="ko-KR" sz="1200" kern="1200"/>
            <a:t>상품</a:t>
          </a:r>
          <a:r>
            <a:rPr lang="en-US" sz="1200" kern="1200"/>
            <a:t>, </a:t>
          </a:r>
          <a:r>
            <a:rPr lang="ko-KR" sz="1200" kern="1200"/>
            <a:t>주문 테이블입니다</a:t>
          </a:r>
          <a:r>
            <a:rPr lang="en-US" sz="1200" kern="1200"/>
            <a:t>. </a:t>
          </a:r>
          <a:r>
            <a:rPr lang="ko-KR" sz="1200" kern="1200"/>
            <a:t>해당 테이블의 컬럼 정보는 다음과 같습니다</a:t>
          </a:r>
          <a:r>
            <a:rPr lang="en-US" sz="1200" kern="1200"/>
            <a:t>.</a:t>
          </a:r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6AEC-0500-46C9-BBB6-663FECE72D7C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9A045-ACFA-40D5-8FA1-17F2E88F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VARCHAR, NVARCHAR</a:t>
            </a:r>
            <a:r>
              <a:rPr lang="ko-KR" altLang="en-US" dirty="0"/>
              <a:t>의 차이점 </a:t>
            </a:r>
            <a:r>
              <a:rPr lang="en-US" altLang="ko-KR" dirty="0"/>
              <a:t>: VARCHAR</a:t>
            </a:r>
            <a:r>
              <a:rPr lang="ko-KR" altLang="en-US" dirty="0"/>
              <a:t>는 영어 지원</a:t>
            </a:r>
            <a:r>
              <a:rPr lang="en-US" altLang="ko-KR" dirty="0"/>
              <a:t>, NVARCHAR</a:t>
            </a:r>
            <a:r>
              <a:rPr lang="ko-KR" altLang="en-US" dirty="0"/>
              <a:t>는 유니코드용이기때문에 다국어 지원</a:t>
            </a:r>
            <a:r>
              <a:rPr lang="en-US" altLang="ko-KR" dirty="0"/>
              <a:t>, VARCHAR</a:t>
            </a:r>
            <a:r>
              <a:rPr lang="ko-KR" altLang="en-US" dirty="0"/>
              <a:t>는 영어</a:t>
            </a:r>
            <a:r>
              <a:rPr lang="en-US" altLang="ko-KR" dirty="0"/>
              <a:t>, </a:t>
            </a:r>
            <a:r>
              <a:rPr lang="ko-KR" altLang="en-US" dirty="0"/>
              <a:t>숫자는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한자는 </a:t>
            </a:r>
            <a:r>
              <a:rPr lang="en-US" altLang="ko-KR" dirty="0"/>
              <a:t>2</a:t>
            </a:r>
            <a:r>
              <a:rPr lang="ko-KR" altLang="en-US" dirty="0"/>
              <a:t>바이트 </a:t>
            </a:r>
            <a:r>
              <a:rPr lang="en-US" altLang="ko-KR" dirty="0"/>
              <a:t>NVARCHAR</a:t>
            </a:r>
            <a:r>
              <a:rPr lang="ko-KR" altLang="en-US" dirty="0"/>
              <a:t>는 무조건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A045-ACFA-40D5-8FA1-17F2E88F86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A045-ACFA-40D5-8FA1-17F2E88F86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2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ASC </a:t>
            </a:r>
            <a:r>
              <a:rPr lang="ko-KR" altLang="en-US" dirty="0"/>
              <a:t>오름차순</a:t>
            </a:r>
            <a:r>
              <a:rPr lang="en-US" altLang="ko-KR" dirty="0"/>
              <a:t>, DESC</a:t>
            </a:r>
            <a:r>
              <a:rPr lang="ko-KR" altLang="en-US" dirty="0"/>
              <a:t> 내림차순 기본은 </a:t>
            </a:r>
            <a:r>
              <a:rPr lang="ko-KR" altLang="en-US" dirty="0" err="1"/>
              <a:t>오름차순정렬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A045-ACFA-40D5-8FA1-17F2E88F86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8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4B14B-71E5-7621-2EA1-D0BBA027B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5297-B744-92DF-84E7-CCC3C502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BDA0A-869F-F514-209A-342518BC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F4044-EF90-5881-9350-B658A546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AFDC-DFFA-77BC-5405-C9DEFE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5079D-5384-74B7-0F07-5701FCB4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B8C9DA-EF1A-9456-AD5C-9D06C753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27BA0-0378-049C-5097-73D5BBD1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DD54E-3542-09CB-B84A-AC7043E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88CE-C4E2-6906-82CF-BCB90681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ECB70-9F88-88B5-BFD8-97A810DF1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59523-BD2B-9258-3093-55447BD5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E4A32-A7F5-D2FD-7A2D-FE98AFC0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8A173-C492-7432-CC59-5ED66EF6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0260A-B60F-B801-6D28-8188D348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8160-164C-F55C-50C9-D224F5D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225C-676A-6F90-33CF-E5DDE408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76C88-3BF3-EA09-0EFE-8DB2BDAB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EDD3-0B4A-3F2F-7F36-0634F3A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CB338-0DB6-B1A7-AB2A-6A91ED5C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85BAE-9B09-D802-15D2-EEC8A2E7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CB66C-1293-8A5D-21FB-39D6A776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ADD0A-044F-37F2-03BF-DECEEED1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23AC4-5370-F1E4-6DCF-9D4814A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88C57-E198-FD71-0920-CA23B423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E010-E9BD-CEA4-70B4-09DCC18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4205-BC2E-C71F-DEDC-3FCB0A900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FFAFC-087E-6B72-FD8F-552B724D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C82FA-19C4-D91C-2E15-D77F07F3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50461-C9E6-C914-1AED-5C2DF731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84806-69AE-A103-6E91-D342C70D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FF4E-F80D-C0D5-BF42-7ECD3281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19552-AEF7-125D-7667-4AF074A9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5A100-C6B4-C944-117D-FABB8C73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26FC1-A1A0-8E8B-33F5-DDA769D0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C36C2-A5D5-B4DD-7C39-EFB08400B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115B50-33F4-B619-ECD8-C21B5D8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ED73F7-2CA3-6B27-B465-3AAD5CD6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77509-1288-A33E-9418-ADAD34CF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76C2-0627-979C-4C76-1018ADE9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06D1-8ED1-25B4-16BE-C9B62FB3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45EE3-04DD-217B-5A98-559E090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177C8-92E0-AE6F-3E4F-7DE2225C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D6003-4B46-28B1-ED70-2F65345A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28250-52FB-0229-0F23-91E1C14F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A4F9E-6F67-F51F-9975-4083D83B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31C1A-FEB6-3487-393E-6AA3252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C568C-ED66-BF2F-6D30-3B8808F1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693F7-FCD8-1143-3024-E58FA132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0D01E-2AEE-C233-5F15-149738F1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1EC00-45EF-566A-3E0F-2AC453ED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7F421-2625-031C-7FBB-FAFFF4E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58DD4-08C4-2F22-0DB2-9145FAC8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BC8EA-A356-2D6B-4657-60E4EEB4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8B377-0D09-DFC1-2F35-55F4E644B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F8FEB-A505-E388-D46B-1800FC05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FFF34-424F-49A5-F805-9D398939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87330-DD3D-39B3-0726-E4B1949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1003C-0F12-0B5B-1568-610F4926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A7DC6-5A8D-1D75-EEA5-77378D64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629EA-D0E5-DF9F-D84B-540C39136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CBE12-7C0F-41BD-8727-C713C56475A0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141E4-92D3-0397-8375-429E7924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90131-9D6D-31D1-ABEB-15C809780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6476-D4B8-4705-B77C-FDD599BD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50411-6C42-FE96-C974-0E33050D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/>
              <a:t>MSSQL </a:t>
            </a:r>
            <a:r>
              <a:rPr lang="ko-KR" altLang="en-US"/>
              <a:t>교육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DB605-0F63-4E6A-87AF-1A016EB4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ko-KR" altLang="en-US"/>
              <a:t>기술연구소 김현환</a:t>
            </a:r>
          </a:p>
        </p:txBody>
      </p:sp>
    </p:spTree>
    <p:extLst>
      <p:ext uri="{BB962C8B-B14F-4D97-AF65-F5344CB8AC3E}">
        <p14:creationId xmlns:p14="http://schemas.microsoft.com/office/powerpoint/2010/main" val="36461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D826D5-5EB6-2393-F7EA-B6D39919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600"/>
              <a:t>TCL(Transaciton Control Language)</a:t>
            </a:r>
            <a:endParaRPr lang="ko-KR" altLang="en-US" sz="4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39157-C3D2-2B0E-17B9-C482A2A6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트랜잭션을 제어하는 명령어</a:t>
            </a:r>
            <a:endParaRPr lang="en-US" altLang="ko-KR" sz="2400"/>
          </a:p>
          <a:p>
            <a:r>
              <a:rPr lang="en-US" altLang="ko-KR" sz="2400"/>
              <a:t>EX)COMMIT, ROLLBACK, SAVEPOINT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285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CEABE-E6FC-FCBA-B05D-07DE67B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CREATE TABLE	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AC75-3627-32FB-0100-880EB5E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CREATE TABLE CUST_LOGIN_INFO(</a:t>
            </a:r>
          </a:p>
          <a:p>
            <a:pPr marL="0" indent="0">
              <a:buNone/>
            </a:pPr>
            <a:r>
              <a:rPr lang="en-US" altLang="ko-KR" sz="2400"/>
              <a:t>   </a:t>
            </a:r>
            <a:r>
              <a:rPr lang="ko-KR" altLang="en-US" sz="2400"/>
              <a:t>컬럼명</a:t>
            </a:r>
            <a:r>
              <a:rPr lang="en-US" altLang="ko-KR" sz="2400"/>
              <a:t>1 INT [</a:t>
            </a:r>
            <a:r>
              <a:rPr lang="ko-KR" altLang="en-US" sz="2400"/>
              <a:t>제약조건</a:t>
            </a:r>
            <a:r>
              <a:rPr lang="en-US" altLang="ko-KR" sz="2400"/>
              <a:t>],</a:t>
            </a:r>
          </a:p>
          <a:p>
            <a:pPr marL="0" indent="0">
              <a:buNone/>
            </a:pPr>
            <a:r>
              <a:rPr lang="en-US" altLang="ko-KR" sz="2400"/>
              <a:t>   </a:t>
            </a:r>
            <a:r>
              <a:rPr lang="ko-KR" altLang="en-US" sz="2400"/>
              <a:t>컬럼명</a:t>
            </a:r>
            <a:r>
              <a:rPr lang="en-US" altLang="ko-KR" sz="2400"/>
              <a:t>2 NVARCHAR(50) </a:t>
            </a:r>
          </a:p>
          <a:p>
            <a:pPr marL="0" indent="0">
              <a:buNone/>
            </a:pPr>
            <a:r>
              <a:rPr lang="en-US" altLang="ko-KR" sz="2400"/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CEABE-E6FC-FCBA-B05D-07DE67B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CREATE TABLE	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AC75-3627-32FB-0100-880EB5E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1300"/>
              <a:t>CREATE TABLE CUST_LOGIN_INFO(</a:t>
            </a:r>
          </a:p>
          <a:p>
            <a:pPr marL="0" indent="0">
              <a:buNone/>
            </a:pPr>
            <a:r>
              <a:rPr lang="en-US" altLang="ko-KR" sz="1300"/>
              <a:t>   ID INT NOT NULL PRIMARY KEY,</a:t>
            </a:r>
          </a:p>
          <a:p>
            <a:pPr marL="0" indent="0">
              <a:buNone/>
            </a:pPr>
            <a:r>
              <a:rPr lang="en-US" altLang="ko-KR" sz="1300"/>
              <a:t>   PASSWORD NVARCHAR(50) </a:t>
            </a:r>
          </a:p>
          <a:p>
            <a:pPr marL="0" indent="0">
              <a:buNone/>
            </a:pPr>
            <a:r>
              <a:rPr lang="en-US" altLang="ko-KR" sz="1300"/>
              <a:t>)</a:t>
            </a:r>
          </a:p>
          <a:p>
            <a:pPr marL="0" indent="0">
              <a:buNone/>
            </a:pPr>
            <a:endParaRPr lang="en-US" altLang="ko-KR" sz="1300"/>
          </a:p>
          <a:p>
            <a:r>
              <a:rPr lang="en-US" altLang="ko-KR" sz="1300"/>
              <a:t>CREATE TABLE CUST_INFO(</a:t>
            </a:r>
          </a:p>
          <a:p>
            <a:pPr marL="0" indent="0">
              <a:buNone/>
            </a:pPr>
            <a:r>
              <a:rPr lang="en-US" altLang="ko-KR" sz="1300"/>
              <a:t>   ID INT NOT NULL FOREIGN KEY REFERENCE CUST_LOGIN_INFO(ID) </a:t>
            </a:r>
          </a:p>
          <a:p>
            <a:pPr marL="0" indent="0">
              <a:buNone/>
            </a:pPr>
            <a:r>
              <a:rPr lang="en-US" altLang="ko-KR" sz="1300" b="1"/>
              <a:t>   ON UPDATE CASCADE</a:t>
            </a:r>
            <a:r>
              <a:rPr lang="en-US" altLang="ko-KR" sz="1300"/>
              <a:t>,</a:t>
            </a:r>
          </a:p>
          <a:p>
            <a:pPr marL="0" indent="0">
              <a:buNone/>
            </a:pPr>
            <a:r>
              <a:rPr lang="en-US" altLang="ko-KR" sz="1300"/>
              <a:t>   NAME NVARCHAR(30),</a:t>
            </a:r>
          </a:p>
          <a:p>
            <a:pPr marL="0" indent="0">
              <a:buNone/>
            </a:pPr>
            <a:r>
              <a:rPr lang="en-US" altLang="ko-KR" sz="1300"/>
              <a:t>   TEL_NUM NVARCHAR(40) 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2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CEABE-E6FC-FCBA-B05D-07DE67B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CREATE TABLE	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AC75-3627-32FB-0100-880EB5E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1900"/>
              <a:t>CREATE TABLE CUST_LOGIN_INFO(</a:t>
            </a:r>
          </a:p>
          <a:p>
            <a:pPr marL="0" indent="0">
              <a:buNone/>
            </a:pPr>
            <a:r>
              <a:rPr lang="en-US" altLang="ko-KR" sz="1900"/>
              <a:t>   ID INT NOT NULL PRIMARY KEY,</a:t>
            </a:r>
          </a:p>
          <a:p>
            <a:pPr marL="0" indent="0">
              <a:buNone/>
            </a:pPr>
            <a:r>
              <a:rPr lang="en-US" altLang="ko-KR" sz="1900"/>
              <a:t>   PASSWORD NVARCHAR(50) )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 </a:t>
            </a:r>
            <a:r>
              <a:rPr lang="en-US" altLang="ko-KR" sz="1900" b="1"/>
              <a:t>- Primary key</a:t>
            </a:r>
          </a:p>
          <a:p>
            <a:pPr marL="0" indent="0">
              <a:buNone/>
            </a:pPr>
            <a:r>
              <a:rPr lang="en-US" altLang="ko-KR" sz="1900"/>
              <a:t>    -&gt; </a:t>
            </a:r>
            <a:r>
              <a:rPr lang="ko-KR" altLang="en-US" sz="1900"/>
              <a:t>기본키</a:t>
            </a:r>
            <a:endParaRPr lang="en-US" altLang="ko-KR" sz="1900"/>
          </a:p>
          <a:p>
            <a:pPr marL="0" indent="0">
              <a:buNone/>
            </a:pPr>
            <a:r>
              <a:rPr lang="en-US" altLang="ko-KR" sz="1900"/>
              <a:t>    -&gt; </a:t>
            </a:r>
            <a:r>
              <a:rPr lang="ko-KR" altLang="en-US" sz="1900"/>
              <a:t>중복된 값을 가질 수 없고 </a:t>
            </a:r>
            <a:r>
              <a:rPr lang="en-US" altLang="ko-KR" sz="1900"/>
              <a:t>null </a:t>
            </a:r>
            <a:r>
              <a:rPr lang="ko-KR" altLang="en-US" sz="1900"/>
              <a:t>값을 가  질 수 없으며 </a:t>
            </a:r>
            <a:endParaRPr lang="en-US" altLang="ko-KR" sz="1900"/>
          </a:p>
          <a:p>
            <a:pPr marL="0" indent="0">
              <a:buNone/>
            </a:pPr>
            <a:r>
              <a:rPr lang="en-US" altLang="ko-KR" sz="1900"/>
              <a:t>        </a:t>
            </a:r>
            <a:r>
              <a:rPr lang="ko-KR" altLang="en-US" sz="1900"/>
              <a:t>테이블에서 각 행들을 구분할 수 있도록 함</a:t>
            </a:r>
          </a:p>
          <a:p>
            <a:pPr marL="0" indent="0">
              <a:buNone/>
            </a:pPr>
            <a:endParaRPr lang="en-US" altLang="ko-KR" sz="19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CEABE-E6FC-FCBA-B05D-07DE67B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CREATE TABLE	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AC75-3627-32FB-0100-880EB5E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1300"/>
              <a:t>CREATE TABLE CUST_INFO(</a:t>
            </a:r>
          </a:p>
          <a:p>
            <a:pPr marL="0" indent="0">
              <a:buNone/>
            </a:pPr>
            <a:r>
              <a:rPr lang="en-US" altLang="ko-KR" sz="1300"/>
              <a:t>   ID INT NOT NULL FOREIGN KEY REFERENCE CUST_LOGIN_INFO(ID) </a:t>
            </a:r>
          </a:p>
          <a:p>
            <a:pPr marL="0" indent="0">
              <a:buNone/>
            </a:pPr>
            <a:r>
              <a:rPr lang="en-US" altLang="ko-KR" sz="1300" b="1"/>
              <a:t>   ON UPDATE CASCADE</a:t>
            </a:r>
            <a:r>
              <a:rPr lang="en-US" altLang="ko-KR" sz="1300"/>
              <a:t>,</a:t>
            </a:r>
          </a:p>
          <a:p>
            <a:pPr marL="0" indent="0">
              <a:buNone/>
            </a:pPr>
            <a:r>
              <a:rPr lang="en-US" altLang="ko-KR" sz="1300"/>
              <a:t>   NAME NVARCHAR(30),</a:t>
            </a:r>
          </a:p>
          <a:p>
            <a:pPr marL="0" indent="0">
              <a:buNone/>
            </a:pPr>
            <a:r>
              <a:rPr lang="en-US" altLang="ko-KR" sz="1300"/>
              <a:t>   TEL_NUM NVARCHAR(40) )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ko-KR" altLang="en-US" sz="1300" b="1"/>
              <a:t> </a:t>
            </a:r>
            <a:r>
              <a:rPr lang="en-US" altLang="ko-KR" sz="1300" b="1"/>
              <a:t>- Foreign key </a:t>
            </a:r>
          </a:p>
          <a:p>
            <a:pPr marL="0" indent="0">
              <a:buNone/>
            </a:pPr>
            <a:r>
              <a:rPr lang="en-US" altLang="ko-KR" sz="1300"/>
              <a:t>     -&gt;  </a:t>
            </a:r>
            <a:r>
              <a:rPr lang="ko-KR" altLang="en-US" sz="1300"/>
              <a:t>외래키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-&gt; </a:t>
            </a:r>
            <a:r>
              <a:rPr lang="ko-KR" altLang="en-US" sz="1300"/>
              <a:t>부모 테이블의 기본키를 외래키로 지정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 -&gt; </a:t>
            </a:r>
            <a:r>
              <a:rPr lang="ko-KR" altLang="en-US" sz="1300"/>
              <a:t>참조한 테이블에 존재하는 값만 외래키가 가질 수 있음</a:t>
            </a:r>
            <a:endParaRPr lang="en-US" altLang="ko-KR" sz="13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053A-4A81-2141-8D3A-900ACD57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ALTER TABLE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5A212-E269-7FA0-A908-4B71A560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1900" b="0" i="0">
                <a:effectLst/>
                <a:latin typeface="Arial" panose="020B0604020202020204" pitchFamily="34" charset="0"/>
              </a:rPr>
              <a:t>ALTER TABLE</a:t>
            </a:r>
            <a:r>
              <a:rPr lang="ko-KR" altLang="en-US" sz="1900" b="0" i="0">
                <a:effectLst/>
                <a:latin typeface="-apple-system"/>
              </a:rPr>
              <a:t>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테이블명</a:t>
            </a:r>
            <a:r>
              <a:rPr lang="en-US" altLang="ko-KR" sz="1900" b="0" i="0">
                <a:effectLst/>
                <a:latin typeface="-apple-system"/>
              </a:rPr>
              <a:t>] 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ADD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컬럼명</a:t>
            </a:r>
            <a:r>
              <a:rPr lang="en-US" altLang="ko-KR" sz="1900" b="0" i="0">
                <a:effectLst/>
                <a:latin typeface="-apple-system"/>
              </a:rPr>
              <a:t>] 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[</a:t>
            </a:r>
            <a:r>
              <a:rPr lang="ko-KR" altLang="en-US" sz="1900" b="0" i="0">
                <a:effectLst/>
                <a:latin typeface="Arial" panose="020B0604020202020204" pitchFamily="34" charset="0"/>
              </a:rPr>
              <a:t>데이터형식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]</a:t>
            </a:r>
            <a:r>
              <a:rPr lang="ko-KR" altLang="en-US" sz="1900" b="0" i="0">
                <a:effectLst/>
                <a:latin typeface="-apple-system"/>
              </a:rPr>
              <a:t>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제약조건</a:t>
            </a:r>
            <a:r>
              <a:rPr lang="en-US" altLang="ko-KR" sz="1900" b="0" i="0">
                <a:effectLst/>
                <a:latin typeface="-apple-system"/>
              </a:rPr>
              <a:t>]</a:t>
            </a:r>
          </a:p>
          <a:p>
            <a:pPr marL="0" indent="0">
              <a:buNone/>
            </a:pPr>
            <a:r>
              <a:rPr lang="en-US" altLang="ko-KR" sz="1900">
                <a:latin typeface="-apple-system"/>
              </a:rPr>
              <a:t> EX) ALTER TABLE CUST_INFO ADD Address NVARCHAR(50)</a:t>
            </a:r>
          </a:p>
          <a:p>
            <a:pPr marL="0" indent="0">
              <a:buNone/>
            </a:pPr>
            <a:endParaRPr lang="en-US" altLang="ko-KR" sz="1900">
              <a:latin typeface="-apple-system"/>
            </a:endParaRPr>
          </a:p>
          <a:p>
            <a:r>
              <a:rPr lang="en-US" altLang="ko-KR" sz="1900" b="0" i="0">
                <a:effectLst/>
                <a:latin typeface="Arial" panose="020B0604020202020204" pitchFamily="34" charset="0"/>
              </a:rPr>
              <a:t>ALTER TABLE</a:t>
            </a:r>
            <a:r>
              <a:rPr lang="ko-KR" altLang="en-US" sz="1900" b="0" i="0">
                <a:effectLst/>
                <a:latin typeface="-apple-system"/>
              </a:rPr>
              <a:t>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테이블명</a:t>
            </a:r>
            <a:r>
              <a:rPr lang="en-US" altLang="ko-KR" sz="1900" b="0" i="0">
                <a:effectLst/>
                <a:latin typeface="-apple-system"/>
              </a:rPr>
              <a:t>] 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ALTER COLUMN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컬럼명</a:t>
            </a:r>
            <a:r>
              <a:rPr lang="en-US" altLang="ko-KR" sz="1900" b="0" i="0">
                <a:effectLst/>
                <a:latin typeface="-apple-system"/>
              </a:rPr>
              <a:t>] 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[</a:t>
            </a:r>
            <a:r>
              <a:rPr lang="ko-KR" altLang="en-US" sz="1900" b="0" i="0">
                <a:effectLst/>
                <a:latin typeface="Arial" panose="020B0604020202020204" pitchFamily="34" charset="0"/>
              </a:rPr>
              <a:t>데이터형식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]</a:t>
            </a:r>
            <a:r>
              <a:rPr lang="ko-KR" altLang="en-US" sz="1900" b="0" i="0">
                <a:effectLst/>
                <a:latin typeface="-apple-system"/>
              </a:rPr>
              <a:t>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제약조건</a:t>
            </a:r>
            <a:r>
              <a:rPr lang="en-US" altLang="ko-KR" sz="1900" b="0" i="0">
                <a:effectLst/>
                <a:latin typeface="-apple-system"/>
              </a:rPr>
              <a:t>]</a:t>
            </a:r>
          </a:p>
          <a:p>
            <a:pPr marL="0" indent="0">
              <a:buNone/>
            </a:pPr>
            <a:r>
              <a:rPr lang="en-US" altLang="ko-KR" sz="1900">
                <a:latin typeface="-apple-system"/>
              </a:rPr>
              <a:t> EX) ALTER TABLE CUST_INFO ALTER COLUMN Address NVARCHAR(MAX)</a:t>
            </a:r>
          </a:p>
          <a:p>
            <a:endParaRPr lang="en-US" altLang="ko-KR" sz="1900" b="0" i="0">
              <a:effectLst/>
              <a:latin typeface="-apple-system"/>
            </a:endParaRPr>
          </a:p>
          <a:p>
            <a:r>
              <a:rPr lang="en-US" altLang="ko-KR" sz="1900" b="0" i="0">
                <a:effectLst/>
                <a:latin typeface="Arial" panose="020B0604020202020204" pitchFamily="34" charset="0"/>
              </a:rPr>
              <a:t>ALTER TABLE</a:t>
            </a:r>
            <a:r>
              <a:rPr lang="ko-KR" altLang="en-US" sz="1900" b="0" i="0">
                <a:effectLst/>
                <a:latin typeface="-apple-system"/>
              </a:rPr>
              <a:t>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테이블명</a:t>
            </a:r>
            <a:r>
              <a:rPr lang="en-US" altLang="ko-KR" sz="1900" b="0" i="0">
                <a:effectLst/>
                <a:latin typeface="-apple-system"/>
              </a:rPr>
              <a:t>] </a:t>
            </a:r>
            <a:r>
              <a:rPr lang="en-US" altLang="ko-KR" sz="1900" b="0" i="0">
                <a:effectLst/>
                <a:latin typeface="Arial" panose="020B0604020202020204" pitchFamily="34" charset="0"/>
              </a:rPr>
              <a:t>DROP COLUMN </a:t>
            </a:r>
            <a:r>
              <a:rPr lang="en-US" altLang="ko-KR" sz="1900" b="0" i="0">
                <a:effectLst/>
                <a:latin typeface="-apple-system"/>
              </a:rPr>
              <a:t>[</a:t>
            </a:r>
            <a:r>
              <a:rPr lang="ko-KR" altLang="en-US" sz="1900" b="0" i="0">
                <a:effectLst/>
                <a:latin typeface="-apple-system"/>
              </a:rPr>
              <a:t>컬럼명</a:t>
            </a:r>
            <a:r>
              <a:rPr lang="en-US" altLang="ko-KR" sz="1900" b="0" i="0">
                <a:effectLst/>
                <a:latin typeface="-apple-system"/>
              </a:rPr>
              <a:t>] </a:t>
            </a:r>
          </a:p>
          <a:p>
            <a:pPr marL="0" indent="0">
              <a:buNone/>
            </a:pPr>
            <a:r>
              <a:rPr lang="en-US" altLang="ko-KR" sz="1900">
                <a:latin typeface="-apple-system"/>
              </a:rPr>
              <a:t> EX) ALTER TABLE CUST_INFO DROP COLUMN Address</a:t>
            </a:r>
            <a:endParaRPr lang="en-US" altLang="ko-KR" sz="1900" b="0" i="0">
              <a:effectLst/>
              <a:latin typeface="-apple-system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053A-4A81-2141-8D3A-900ACD57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DROP TABLE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5A212-E269-7FA0-A908-4B71A560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b="0" i="0">
                <a:effectLst/>
                <a:latin typeface="Arial" panose="020B0604020202020204" pitchFamily="34" charset="0"/>
              </a:rPr>
              <a:t>DROP TABLE [</a:t>
            </a:r>
            <a:r>
              <a:rPr lang="ko-KR" altLang="en-US" sz="2400" b="0" i="0">
                <a:effectLst/>
                <a:latin typeface="Arial" panose="020B0604020202020204" pitchFamily="34" charset="0"/>
              </a:rPr>
              <a:t>테이블명</a:t>
            </a:r>
            <a:r>
              <a:rPr lang="en-US" altLang="ko-KR" sz="2400" b="0" i="0">
                <a:effectLst/>
                <a:latin typeface="Arial" panose="020B0604020202020204" pitchFamily="34" charset="0"/>
              </a:rPr>
              <a:t>]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F37C85-373A-06F9-4216-D9549A94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CRUD</a:t>
            </a:r>
            <a:endParaRPr lang="ko-KR" alt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B0BE0-8A8A-09D9-ECD6-2B2F0EED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Create – INSERT</a:t>
            </a:r>
          </a:p>
          <a:p>
            <a:r>
              <a:rPr lang="en-US" altLang="ko-KR" sz="2400"/>
              <a:t>Read – SELECT</a:t>
            </a:r>
          </a:p>
          <a:p>
            <a:r>
              <a:rPr lang="en-US" altLang="ko-KR" sz="2400"/>
              <a:t>Update – UPDATE</a:t>
            </a:r>
          </a:p>
          <a:p>
            <a:r>
              <a:rPr lang="en-US" altLang="ko-KR" sz="2400"/>
              <a:t>Delete - DELETE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401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F60BF7-5E60-7B0D-108E-789E2723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INSERT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3B468-C0F1-6E84-0BED-E95E73A1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ea typeface="돋움체" panose="020B0609000101010101" pitchFamily="49" charset="-127"/>
              </a:rPr>
              <a:t>INSERT INTO [</a:t>
            </a:r>
            <a:r>
              <a:rPr lang="ko-KR" altLang="en-US" sz="2400">
                <a:ea typeface="돋움체" panose="020B0609000101010101" pitchFamily="49" charset="-127"/>
              </a:rPr>
              <a:t>테이블명</a:t>
            </a:r>
            <a:r>
              <a:rPr lang="en-US" altLang="ko-KR" sz="2400">
                <a:ea typeface="돋움체" panose="020B0609000101010101" pitchFamily="49" charset="-127"/>
              </a:rPr>
              <a:t>] VALUES (‘~~’, ‘~~')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96421-6D11-29DF-6C27-9B7FCFBF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INSERT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EE787-93B6-5163-ACAB-EC32CED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>
                <a:ea typeface="돋움체" panose="020B0609000101010101" pitchFamily="49" charset="-127"/>
              </a:rPr>
              <a:t>INSERT INTO CUST_LOGIN_INFO VALUES ('dlit01', 'dlit12')</a:t>
            </a:r>
          </a:p>
          <a:p>
            <a:pPr marL="0" indent="0">
              <a:buNone/>
            </a:pPr>
            <a:r>
              <a:rPr lang="en-US" altLang="ko-KR" sz="2200">
                <a:ea typeface="돋움체" panose="020B0609000101010101" pitchFamily="49" charset="-127"/>
              </a:rPr>
              <a:t>INSERT INTO CUST_LOGIN_INFO VALUES ('dlit02', 'dlit34’)</a:t>
            </a:r>
          </a:p>
          <a:p>
            <a:pPr marL="0" indent="0">
              <a:buNone/>
            </a:pPr>
            <a:r>
              <a:rPr lang="en-US" altLang="ko-KR" sz="2200">
                <a:ea typeface="돋움체" panose="020B0609000101010101" pitchFamily="49" charset="-127"/>
              </a:rPr>
              <a:t>INSERT INTO CUST_LOGIN_INFO VALUES ('dlit03', 'dlit56’)</a:t>
            </a:r>
          </a:p>
          <a:p>
            <a:pPr marL="0" indent="0">
              <a:buNone/>
            </a:pPr>
            <a:endParaRPr lang="en-US" altLang="ko-KR" sz="22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>
                <a:latin typeface="+mn-ea"/>
              </a:rPr>
              <a:t>INSERT INTO CUST_INFO VALUES ('dlit01', '</a:t>
            </a:r>
            <a:r>
              <a:rPr lang="ko-KR" altLang="en-US" sz="2200">
                <a:latin typeface="+mn-ea"/>
              </a:rPr>
              <a:t>디엘</a:t>
            </a:r>
            <a:r>
              <a:rPr lang="en-US" altLang="ko-KR" sz="2200">
                <a:latin typeface="+mn-ea"/>
              </a:rPr>
              <a:t>',</a:t>
            </a:r>
            <a:r>
              <a:rPr lang="ko-KR" altLang="en-US" sz="2200">
                <a:latin typeface="+mn-ea"/>
              </a:rPr>
              <a:t> </a:t>
            </a:r>
            <a:r>
              <a:rPr lang="en-US" altLang="ko-KR" sz="2200">
                <a:latin typeface="+mn-ea"/>
              </a:rPr>
              <a:t>'043-217-8004')</a:t>
            </a:r>
            <a:endParaRPr lang="ko-KR" altLang="en-US" sz="2200">
              <a:latin typeface="+mn-ea"/>
            </a:endParaRPr>
          </a:p>
          <a:p>
            <a:pPr marL="0" indent="0">
              <a:buNone/>
            </a:pPr>
            <a:r>
              <a:rPr lang="en-US" altLang="ko-KR" sz="2200">
                <a:latin typeface="+mn-ea"/>
              </a:rPr>
              <a:t>INSERT INTO CUST_INFO VALUES ('dlit02', '</a:t>
            </a:r>
            <a:r>
              <a:rPr lang="ko-KR" altLang="en-US" sz="2200">
                <a:latin typeface="+mn-ea"/>
              </a:rPr>
              <a:t>디엘</a:t>
            </a:r>
            <a:r>
              <a:rPr lang="en-US" altLang="ko-KR" sz="2200">
                <a:latin typeface="+mn-ea"/>
              </a:rPr>
              <a:t>2',</a:t>
            </a:r>
            <a:r>
              <a:rPr lang="ko-KR" altLang="en-US" sz="2200">
                <a:latin typeface="+mn-ea"/>
              </a:rPr>
              <a:t> </a:t>
            </a:r>
            <a:r>
              <a:rPr lang="en-US" altLang="ko-KR" sz="2200">
                <a:latin typeface="+mn-ea"/>
              </a:rPr>
              <a:t>'010-1234-5678’)</a:t>
            </a:r>
          </a:p>
          <a:p>
            <a:pPr marL="0" indent="0">
              <a:buNone/>
            </a:pPr>
            <a:r>
              <a:rPr lang="en-US" altLang="ko-KR" sz="2200">
                <a:latin typeface="+mn-ea"/>
              </a:rPr>
              <a:t>INSERT INTO CUST_INFO VALUES ('dlit04', ‘</a:t>
            </a:r>
            <a:r>
              <a:rPr lang="ko-KR" altLang="en-US" sz="2200">
                <a:latin typeface="+mn-ea"/>
              </a:rPr>
              <a:t>디엘</a:t>
            </a:r>
            <a:r>
              <a:rPr lang="en-US" altLang="ko-KR" sz="2200">
                <a:latin typeface="+mn-ea"/>
              </a:rPr>
              <a:t>3',</a:t>
            </a:r>
            <a:r>
              <a:rPr lang="ko-KR" altLang="en-US" sz="2200">
                <a:latin typeface="+mn-ea"/>
              </a:rPr>
              <a:t> </a:t>
            </a:r>
            <a:r>
              <a:rPr lang="en-US" altLang="ko-KR" sz="2200">
                <a:latin typeface="+mn-ea"/>
              </a:rPr>
              <a:t>'010-9876-5432’)</a:t>
            </a:r>
          </a:p>
          <a:p>
            <a:pPr marL="0" indent="0">
              <a:buNone/>
            </a:pPr>
            <a:endParaRPr lang="en-US" altLang="ko-KR" sz="2200">
              <a:latin typeface="+mn-ea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6">
            <a:extLst>
              <a:ext uri="{FF2B5EF4-FFF2-40B4-BE49-F238E27FC236}">
                <a16:creationId xmlns:a16="http://schemas.microsoft.com/office/drawing/2014/main" id="{EB05B898-7DC8-9A3A-DB72-9AE96E4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51C82380-001C-BC1C-CE89-90371F72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A3CAC124-0F61-2074-8C7B-7C6C42B7D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31D552CD-0AC1-AC6D-22B4-84836050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E9648B26-676E-867B-5024-43FD53837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33">
            <a:extLst>
              <a:ext uri="{FF2B5EF4-FFF2-40B4-BE49-F238E27FC236}">
                <a16:creationId xmlns:a16="http://schemas.microsoft.com/office/drawing/2014/main" id="{1D012CBD-E42B-5BEA-4095-ECD31ECD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95C444-51CC-8FB6-FD05-AA25D4F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관계형 데이터베이스</a:t>
            </a:r>
            <a:r>
              <a:rPr lang="en-US" altLang="ko-KR" sz="4800" dirty="0"/>
              <a:t>(RDBMS)</a:t>
            </a:r>
            <a:endParaRPr lang="ko-KR" altLang="en-US" sz="48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58C7A-DDDA-08C1-E9B4-625375B6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1896861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데이터베이스의 한 종류</a:t>
            </a:r>
            <a:endParaRPr lang="en-US" altLang="ko-KR" sz="2000" dirty="0"/>
          </a:p>
          <a:p>
            <a:r>
              <a:rPr lang="ko-KR" altLang="en-US" sz="2000" dirty="0"/>
              <a:t>데이터를 행과 열로 이루어진 테이블 형태로 구성</a:t>
            </a:r>
            <a:endParaRPr lang="en-US" altLang="ko-KR" sz="2000" dirty="0"/>
          </a:p>
          <a:p>
            <a:r>
              <a:rPr lang="ko-KR" altLang="en-US" sz="2000" dirty="0"/>
              <a:t>이 테이블은 키</a:t>
            </a:r>
            <a:r>
              <a:rPr lang="en-US" altLang="ko-KR" sz="2000" dirty="0"/>
              <a:t>(KEY)</a:t>
            </a:r>
            <a:r>
              <a:rPr lang="ko-KR" altLang="en-US" sz="2000" dirty="0"/>
              <a:t>와 값</a:t>
            </a:r>
            <a:r>
              <a:rPr lang="en-US" altLang="ko-KR" sz="2000" dirty="0"/>
              <a:t>(VALUE)</a:t>
            </a:r>
            <a:r>
              <a:rPr lang="ko-KR" altLang="en-US" sz="2000" dirty="0"/>
              <a:t>의 관계를 나타냄</a:t>
            </a:r>
            <a:endParaRPr lang="en-US" altLang="ko-KR" sz="2000" dirty="0"/>
          </a:p>
          <a:p>
            <a:r>
              <a:rPr lang="ko-KR" altLang="en-US" sz="2000" dirty="0"/>
              <a:t>이처럼 데이터의 종속성을 관계로 표현한 것이 관계형 데이터베이스의 특징</a:t>
            </a:r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C79613E1-620F-9B93-CF83-BADB2B4A1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6B0212-AC01-3581-4EAB-A78EB163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37" y="4340680"/>
            <a:ext cx="4359526" cy="18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1F5091A-39B5-85C7-7697-0B96F695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INSERT</a:t>
            </a:r>
            <a:endParaRPr lang="ko-KR" altLang="en-US" sz="48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CA5C571-D202-AB18-6A0F-C18A9962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500">
                <a:ea typeface="돋움체" panose="020B0609000101010101" pitchFamily="49" charset="-127"/>
              </a:rPr>
              <a:t>INSERT INTO CUST_LOGIN_INFO VALUES ('dlit01', 'dlit12')</a:t>
            </a:r>
          </a:p>
          <a:p>
            <a:pPr marL="0" indent="0">
              <a:buNone/>
            </a:pPr>
            <a:r>
              <a:rPr lang="en-US" altLang="ko-KR" sz="1500">
                <a:ea typeface="돋움체" panose="020B0609000101010101" pitchFamily="49" charset="-127"/>
              </a:rPr>
              <a:t>INSERT INTO CUST_LOGIN_INFO VALUES ('dlit02', 'dlit34’)</a:t>
            </a:r>
          </a:p>
          <a:p>
            <a:pPr marL="0" indent="0">
              <a:buNone/>
            </a:pPr>
            <a:r>
              <a:rPr lang="en-US" altLang="ko-KR" sz="1500">
                <a:ea typeface="돋움체" panose="020B0609000101010101" pitchFamily="49" charset="-127"/>
              </a:rPr>
              <a:t>INSERT INTO CUST_LOGIN_INFO VALUES ('dlit03', 'dlit56’)</a:t>
            </a:r>
          </a:p>
          <a:p>
            <a:pPr marL="0" indent="0">
              <a:buNone/>
            </a:pPr>
            <a:endParaRPr lang="en-US" altLang="ko-KR" sz="15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500">
                <a:latin typeface="+mn-ea"/>
              </a:rPr>
              <a:t>INSERT INTO CUST_INFO VALUES ('dlit01', '</a:t>
            </a:r>
            <a:r>
              <a:rPr lang="ko-KR" altLang="en-US" sz="1500">
                <a:latin typeface="+mn-ea"/>
              </a:rPr>
              <a:t>디엘</a:t>
            </a:r>
            <a:r>
              <a:rPr lang="en-US" altLang="ko-KR" sz="1500">
                <a:latin typeface="+mn-ea"/>
              </a:rPr>
              <a:t>',</a:t>
            </a:r>
            <a:r>
              <a:rPr lang="ko-KR" altLang="en-US" sz="1500">
                <a:latin typeface="+mn-ea"/>
              </a:rPr>
              <a:t> </a:t>
            </a:r>
            <a:r>
              <a:rPr lang="en-US" altLang="ko-KR" sz="1500">
                <a:latin typeface="+mn-ea"/>
              </a:rPr>
              <a:t>'043-217-8004')</a:t>
            </a:r>
            <a:endParaRPr lang="ko-KR" altLang="en-US" sz="1500">
              <a:latin typeface="+mn-ea"/>
            </a:endParaRPr>
          </a:p>
          <a:p>
            <a:pPr marL="0" indent="0">
              <a:buNone/>
            </a:pPr>
            <a:r>
              <a:rPr lang="en-US" altLang="ko-KR" sz="1500">
                <a:latin typeface="+mn-ea"/>
              </a:rPr>
              <a:t>INSERT INTO CUST_INFO VALUES ('dlit02', '</a:t>
            </a:r>
            <a:r>
              <a:rPr lang="ko-KR" altLang="en-US" sz="1500">
                <a:latin typeface="+mn-ea"/>
              </a:rPr>
              <a:t>디엘</a:t>
            </a:r>
            <a:r>
              <a:rPr lang="en-US" altLang="ko-KR" sz="1500">
                <a:latin typeface="+mn-ea"/>
              </a:rPr>
              <a:t>2',</a:t>
            </a:r>
            <a:r>
              <a:rPr lang="ko-KR" altLang="en-US" sz="1500">
                <a:latin typeface="+mn-ea"/>
              </a:rPr>
              <a:t> </a:t>
            </a:r>
            <a:r>
              <a:rPr lang="en-US" altLang="ko-KR" sz="1500">
                <a:latin typeface="+mn-ea"/>
              </a:rPr>
              <a:t>'010-1234-5678’)</a:t>
            </a:r>
          </a:p>
          <a:p>
            <a:pPr marL="0" indent="0">
              <a:buNone/>
            </a:pPr>
            <a:r>
              <a:rPr lang="en-US" altLang="ko-KR" sz="1500" b="1">
                <a:latin typeface="+mn-ea"/>
              </a:rPr>
              <a:t>INSERT INTO CUST_INFO VALUES ('dlit04', ‘</a:t>
            </a:r>
            <a:r>
              <a:rPr lang="ko-KR" altLang="en-US" sz="1500" b="1">
                <a:latin typeface="+mn-ea"/>
              </a:rPr>
              <a:t>디엘</a:t>
            </a:r>
            <a:r>
              <a:rPr lang="en-US" altLang="ko-KR" sz="1500" b="1">
                <a:latin typeface="+mn-ea"/>
              </a:rPr>
              <a:t>3',</a:t>
            </a:r>
            <a:r>
              <a:rPr lang="ko-KR" altLang="en-US" sz="1500" b="1">
                <a:latin typeface="+mn-ea"/>
              </a:rPr>
              <a:t> </a:t>
            </a:r>
            <a:r>
              <a:rPr lang="en-US" altLang="ko-KR" sz="1500" b="1">
                <a:latin typeface="+mn-ea"/>
              </a:rPr>
              <a:t>'010-9876-5432’)</a:t>
            </a:r>
          </a:p>
          <a:p>
            <a:pPr marL="0" indent="0">
              <a:buNone/>
            </a:pPr>
            <a:r>
              <a:rPr lang="en-US" altLang="ko-KR" sz="1500" b="1">
                <a:latin typeface="+mn-ea"/>
              </a:rPr>
              <a:t> -&gt;</a:t>
            </a:r>
            <a:r>
              <a:rPr lang="ko-KR" altLang="en-US" sz="1500" b="1">
                <a:latin typeface="+mn-ea"/>
              </a:rPr>
              <a:t>에러  </a:t>
            </a:r>
            <a:r>
              <a:rPr lang="en-US" altLang="ko-KR" sz="1500" b="1">
                <a:latin typeface="+mn-ea"/>
              </a:rPr>
              <a:t>WHY?</a:t>
            </a:r>
          </a:p>
          <a:p>
            <a:pPr marL="0" indent="0">
              <a:buNone/>
            </a:pPr>
            <a:r>
              <a:rPr lang="en-US" altLang="ko-KR" sz="1500" b="1"/>
              <a:t>FOREIGN KEY</a:t>
            </a:r>
            <a:r>
              <a:rPr lang="ko-KR" altLang="en-US" sz="1500" b="1"/>
              <a:t>로 참조하고 있는 테이블의 컬럼에 </a:t>
            </a:r>
            <a:r>
              <a:rPr lang="en-US" altLang="ko-KR" sz="1500" b="1"/>
              <a:t>‘dlit04’</a:t>
            </a:r>
            <a:r>
              <a:rPr lang="ko-KR" altLang="en-US" sz="1500" b="1"/>
              <a:t>라는 값이 존재하지 않기 때문</a:t>
            </a:r>
          </a:p>
          <a:p>
            <a:pPr marL="0" indent="0">
              <a:buNone/>
            </a:pPr>
            <a:endParaRPr lang="en-US" altLang="ko-KR" sz="1500" b="1">
              <a:latin typeface="+mn-ea"/>
            </a:endParaRPr>
          </a:p>
          <a:p>
            <a:pPr marL="0" indent="0">
              <a:buNone/>
            </a:pPr>
            <a:endParaRPr lang="en-US" altLang="ko-KR" sz="1500">
              <a:latin typeface="+mn-ea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5F7D4C-1258-EC70-5819-78CEF5B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SELECT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ADD04-46A4-D377-0D70-BA951F32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200">
                <a:ea typeface="돋움체" panose="020B0609000101010101" pitchFamily="49" charset="-127"/>
              </a:rPr>
              <a:t>SELECT</a:t>
            </a:r>
            <a:r>
              <a:rPr lang="en-US" altLang="ko-KR" sz="2200"/>
              <a:t> * </a:t>
            </a:r>
            <a:r>
              <a:rPr lang="en-US" altLang="ko-KR" sz="2200">
                <a:ea typeface="돋움체" panose="020B0609000101010101" pitchFamily="49" charset="-127"/>
              </a:rPr>
              <a:t>FROM</a:t>
            </a:r>
            <a:r>
              <a:rPr lang="en-US" altLang="ko-KR" sz="2200"/>
              <a:t> [</a:t>
            </a:r>
            <a:r>
              <a:rPr lang="ko-KR" altLang="en-US" sz="2200"/>
              <a:t>테이블명</a:t>
            </a:r>
            <a:r>
              <a:rPr lang="en-US" altLang="ko-KR" sz="2200"/>
              <a:t>]</a:t>
            </a:r>
          </a:p>
          <a:p>
            <a:endParaRPr lang="en-US" altLang="ko-KR" sz="2200"/>
          </a:p>
          <a:p>
            <a:r>
              <a:rPr lang="en-US" altLang="ko-KR" sz="2200">
                <a:ea typeface="돋움체" panose="020B0609000101010101" pitchFamily="49" charset="-127"/>
              </a:rPr>
              <a:t>SELECT</a:t>
            </a:r>
            <a:r>
              <a:rPr lang="en-US" altLang="ko-KR" sz="2200"/>
              <a:t> [</a:t>
            </a:r>
            <a:r>
              <a:rPr lang="ko-KR" altLang="en-US" sz="2200"/>
              <a:t>컬럼명</a:t>
            </a:r>
            <a:r>
              <a:rPr lang="en-US" altLang="ko-KR" sz="2200"/>
              <a:t>1], [</a:t>
            </a:r>
            <a:r>
              <a:rPr lang="ko-KR" altLang="en-US" sz="2200"/>
              <a:t>컬럼명</a:t>
            </a:r>
            <a:r>
              <a:rPr lang="en-US" altLang="ko-KR" sz="2200"/>
              <a:t>2] </a:t>
            </a:r>
            <a:r>
              <a:rPr lang="en-US" altLang="ko-KR" sz="2200">
                <a:ea typeface="돋움체" panose="020B0609000101010101" pitchFamily="49" charset="-127"/>
              </a:rPr>
              <a:t>FROM</a:t>
            </a:r>
            <a:r>
              <a:rPr lang="en-US" altLang="ko-KR" sz="2200"/>
              <a:t> [</a:t>
            </a:r>
            <a:r>
              <a:rPr lang="ko-KR" altLang="en-US" sz="2200"/>
              <a:t>테이블명</a:t>
            </a:r>
            <a:r>
              <a:rPr lang="en-US" altLang="ko-KR" sz="2200"/>
              <a:t>]</a:t>
            </a:r>
          </a:p>
          <a:p>
            <a:endParaRPr lang="en-US" altLang="ko-KR" sz="2200"/>
          </a:p>
          <a:p>
            <a:r>
              <a:rPr lang="en-US" altLang="ko-KR" sz="2200">
                <a:ea typeface="돋움체" panose="020B0609000101010101" pitchFamily="49" charset="-127"/>
              </a:rPr>
              <a:t>SELECT</a:t>
            </a:r>
            <a:r>
              <a:rPr lang="en-US" altLang="ko-KR" sz="2200"/>
              <a:t> * </a:t>
            </a:r>
            <a:r>
              <a:rPr lang="en-US" altLang="ko-KR" sz="2200">
                <a:ea typeface="돋움체" panose="020B0609000101010101" pitchFamily="49" charset="-127"/>
              </a:rPr>
              <a:t>FROM</a:t>
            </a:r>
            <a:r>
              <a:rPr lang="en-US" altLang="ko-KR" sz="2200"/>
              <a:t> [</a:t>
            </a:r>
            <a:r>
              <a:rPr lang="ko-KR" altLang="en-US" sz="2200"/>
              <a:t>테이블명</a:t>
            </a:r>
            <a:r>
              <a:rPr lang="en-US" altLang="ko-KR" sz="2200"/>
              <a:t>] </a:t>
            </a:r>
            <a:r>
              <a:rPr lang="en-US" altLang="ko-KR" sz="2200">
                <a:ea typeface="돋움체" panose="020B0609000101010101" pitchFamily="49" charset="-127"/>
              </a:rPr>
              <a:t>WHERE</a:t>
            </a:r>
            <a:r>
              <a:rPr lang="en-US" altLang="ko-KR" sz="2200"/>
              <a:t> </a:t>
            </a:r>
            <a:r>
              <a:rPr lang="ko-KR" altLang="en-US" sz="2200"/>
              <a:t>조건</a:t>
            </a:r>
            <a:endParaRPr lang="en-US" altLang="ko-KR" sz="2200"/>
          </a:p>
          <a:p>
            <a:endParaRPr lang="en-US" altLang="ko-KR" sz="2200"/>
          </a:p>
          <a:p>
            <a:r>
              <a:rPr lang="en-US" altLang="ko-KR" sz="2200">
                <a:ea typeface="돋움체" panose="020B0609000101010101" pitchFamily="49" charset="-127"/>
              </a:rPr>
              <a:t>SELECT</a:t>
            </a:r>
            <a:r>
              <a:rPr lang="ko-KR" altLang="en-US" sz="2200"/>
              <a:t> </a:t>
            </a:r>
            <a:r>
              <a:rPr lang="en-US" altLang="ko-KR" sz="2200"/>
              <a:t>*</a:t>
            </a:r>
            <a:r>
              <a:rPr lang="ko-KR" altLang="en-US" sz="2200"/>
              <a:t> </a:t>
            </a:r>
            <a:r>
              <a:rPr lang="en-US" altLang="ko-KR" sz="2200">
                <a:ea typeface="돋움체" panose="020B0609000101010101" pitchFamily="49" charset="-127"/>
              </a:rPr>
              <a:t>FROM</a:t>
            </a:r>
            <a:r>
              <a:rPr lang="ko-KR" altLang="en-US" sz="2200"/>
              <a:t> </a:t>
            </a:r>
            <a:r>
              <a:rPr lang="en-US" altLang="ko-KR" sz="2200"/>
              <a:t>[</a:t>
            </a:r>
            <a:r>
              <a:rPr lang="ko-KR" altLang="en-US" sz="2200"/>
              <a:t>테이블명</a:t>
            </a:r>
            <a:r>
              <a:rPr lang="en-US" altLang="ko-KR" sz="2200"/>
              <a:t>]</a:t>
            </a:r>
            <a:r>
              <a:rPr lang="ko-KR" altLang="en-US" sz="2200"/>
              <a:t> </a:t>
            </a:r>
            <a:r>
              <a:rPr lang="en-US" altLang="ko-KR" sz="2200">
                <a:ea typeface="돋움체" panose="020B0609000101010101" pitchFamily="49" charset="-127"/>
              </a:rPr>
              <a:t>WHERE</a:t>
            </a:r>
            <a:r>
              <a:rPr lang="ko-KR" altLang="en-US" sz="2200"/>
              <a:t> 조건 </a:t>
            </a:r>
            <a:r>
              <a:rPr lang="en-US" altLang="ko-KR" sz="2200">
                <a:ea typeface="돋움체" panose="020B0609000101010101" pitchFamily="49" charset="-127"/>
              </a:rPr>
              <a:t>ORDER BY</a:t>
            </a:r>
            <a:r>
              <a:rPr lang="en-US" altLang="ko-KR" sz="2200"/>
              <a:t> </a:t>
            </a:r>
            <a:r>
              <a:rPr lang="ko-KR" altLang="en-US" sz="2200"/>
              <a:t>정렬할 컬럼</a:t>
            </a:r>
            <a:r>
              <a:rPr lang="en-US" altLang="ko-KR" sz="2200"/>
              <a:t> </a:t>
            </a:r>
            <a:r>
              <a:rPr lang="en-US" altLang="ko-KR" sz="2200">
                <a:ea typeface="돋움체" panose="020B0609000101010101" pitchFamily="49" charset="-127"/>
              </a:rPr>
              <a:t>ASC</a:t>
            </a:r>
            <a:r>
              <a:rPr lang="en-US" altLang="ko-KR" sz="2200"/>
              <a:t>, </a:t>
            </a:r>
            <a:r>
              <a:rPr lang="en-US" altLang="ko-KR" sz="2200">
                <a:ea typeface="돋움체" panose="020B0609000101010101" pitchFamily="49" charset="-127"/>
              </a:rPr>
              <a:t>DESC</a:t>
            </a:r>
            <a:endParaRPr lang="ko-KR" altLang="en-US" sz="2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SELECT</a:t>
            </a:r>
            <a:endParaRPr lang="ko-KR" altLang="en-US" sz="400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1F64F-5533-82CD-19B1-BD0123A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>
                <a:ea typeface="돋움체" panose="020B0609000101010101" pitchFamily="49" charset="-127"/>
              </a:rPr>
              <a:t>SELECT * FROM CUST_LOGIN_INFO</a:t>
            </a: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>
                <a:ea typeface="돋움체" panose="020B0609000101010101" pitchFamily="49" charset="-127"/>
              </a:rPr>
              <a:t>SELECT * FROM CUST_INFO</a:t>
            </a:r>
            <a:endParaRPr lang="ko-KR" alt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4C9F94-C76E-1E1A-71C5-C7E61444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822510"/>
            <a:ext cx="4397433" cy="20375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BE5E9-343B-E43C-98AF-46AD2047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644" y="3707894"/>
            <a:ext cx="285912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SELECT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1F64F-5533-82CD-19B1-BD0123A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SELECT * FROM CUST_LOGIN_INFO WHERE ID = 'dlit01'</a:t>
            </a:r>
          </a:p>
          <a:p>
            <a:pPr marL="0" indent="0">
              <a:buNone/>
            </a:pPr>
            <a:endParaRPr lang="en-US" altLang="ko-KR" sz="24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4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SELECT * FROM CUST_LOGIN_INFO </a:t>
            </a:r>
          </a:p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WHERE PW = 'dlit56' ORDER BY ID ASC</a:t>
            </a:r>
            <a:endParaRPr lang="ko-KR" alt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SELECT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1F64F-5533-82CD-19B1-BD0123A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SELECT DITCINT(NAME) FROM CUST_INFO – </a:t>
            </a:r>
            <a:r>
              <a:rPr lang="ko-KR" altLang="en-US" sz="2400">
                <a:ea typeface="돋움체" panose="020B0609000101010101" pitchFamily="49" charset="-127"/>
              </a:rPr>
              <a:t>중복제거</a:t>
            </a:r>
            <a:endParaRPr lang="en-US" altLang="ko-KR" sz="24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/>
              <a:t>SELECT NAME AS ‘NM’ FROM CUST_INFO</a:t>
            </a:r>
          </a:p>
          <a:p>
            <a:pPr marL="0" indent="0">
              <a:buNone/>
            </a:pPr>
            <a:endParaRPr lang="ko-KR" alt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3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WHERE </a:t>
            </a:r>
            <a:r>
              <a:rPr lang="ko-KR" altLang="en-US" sz="4800"/>
              <a:t>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38488-A623-86E3-2629-ADC13A36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800"/>
              <a:t>=, &lt;, &gt;, &lt;=, &gt;=</a:t>
            </a:r>
          </a:p>
          <a:p>
            <a:r>
              <a:rPr lang="en-US" altLang="ko-KR" sz="800"/>
              <a:t>!=, &lt;&gt;</a:t>
            </a:r>
          </a:p>
          <a:p>
            <a:r>
              <a:rPr lang="en-US" altLang="ko-KR" sz="800"/>
              <a:t>AND, OR</a:t>
            </a:r>
          </a:p>
          <a:p>
            <a:r>
              <a:rPr lang="en-US" altLang="ko-KR" sz="800"/>
              <a:t>LIKE, BETWEEN, IN, IS NULL,</a:t>
            </a:r>
            <a:r>
              <a:rPr lang="ko-KR" altLang="en-US" sz="800"/>
              <a:t> </a:t>
            </a:r>
            <a:r>
              <a:rPr lang="en-US" altLang="ko-KR" sz="800"/>
              <a:t>IS</a:t>
            </a:r>
            <a:r>
              <a:rPr lang="ko-KR" altLang="en-US" sz="800"/>
              <a:t> </a:t>
            </a:r>
            <a:r>
              <a:rPr lang="en-US" altLang="ko-KR" sz="800"/>
              <a:t>NOT</a:t>
            </a:r>
            <a:r>
              <a:rPr lang="ko-KR" altLang="en-US" sz="800"/>
              <a:t> </a:t>
            </a:r>
            <a:r>
              <a:rPr lang="en-US" altLang="ko-KR" sz="800"/>
              <a:t>NULL</a:t>
            </a:r>
          </a:p>
          <a:p>
            <a:endParaRPr lang="en-US" altLang="ko-KR" sz="800"/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</a:t>
            </a:r>
            <a:r>
              <a:rPr lang="en-US" altLang="ko-KR" sz="800"/>
              <a:t> * </a:t>
            </a:r>
            <a:r>
              <a:rPr lang="en-US" altLang="ko-KR" sz="800">
                <a:ea typeface="돋움체" panose="020B0609000101010101" pitchFamily="49" charset="-127"/>
              </a:rPr>
              <a:t>FROM</a:t>
            </a:r>
            <a:r>
              <a:rPr lang="en-US" altLang="ko-KR" sz="800"/>
              <a:t> CUST_INFO </a:t>
            </a:r>
            <a:r>
              <a:rPr lang="en-US" altLang="ko-KR" sz="800">
                <a:ea typeface="돋움체" panose="020B0609000101010101" pitchFamily="49" charset="-127"/>
              </a:rPr>
              <a:t>WHERE</a:t>
            </a:r>
            <a:r>
              <a:rPr lang="en-US" altLang="ko-KR" sz="800"/>
              <a:t> NAME LIKE ‘%</a:t>
            </a:r>
            <a:r>
              <a:rPr lang="ko-KR" altLang="en-US" sz="800"/>
              <a:t>엘</a:t>
            </a:r>
            <a:r>
              <a:rPr lang="en-US" altLang="ko-KR" sz="800"/>
              <a:t>%’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</a:t>
            </a:r>
            <a:r>
              <a:rPr lang="ko-KR" altLang="en-US" sz="800"/>
              <a:t> </a:t>
            </a:r>
            <a:r>
              <a:rPr lang="en-US" altLang="ko-KR" sz="800"/>
              <a:t>*</a:t>
            </a:r>
            <a:r>
              <a:rPr lang="ko-KR" altLang="en-US" sz="800"/>
              <a:t> </a:t>
            </a:r>
            <a:r>
              <a:rPr lang="en-US" altLang="ko-KR" sz="800">
                <a:ea typeface="돋움체" panose="020B0609000101010101" pitchFamily="49" charset="-127"/>
              </a:rPr>
              <a:t>FROM</a:t>
            </a:r>
            <a:r>
              <a:rPr lang="ko-KR" altLang="en-US" sz="800"/>
              <a:t> </a:t>
            </a:r>
            <a:r>
              <a:rPr lang="en-US" altLang="ko-KR" sz="800"/>
              <a:t>CUST_INFO</a:t>
            </a:r>
            <a:r>
              <a:rPr lang="ko-KR" altLang="en-US" sz="800"/>
              <a:t> </a:t>
            </a:r>
            <a:r>
              <a:rPr lang="en-US" altLang="ko-KR" sz="800">
                <a:ea typeface="돋움체" panose="020B0609000101010101" pitchFamily="49" charset="-127"/>
              </a:rPr>
              <a:t>WHERE</a:t>
            </a:r>
            <a:r>
              <a:rPr lang="ko-KR" altLang="en-US" sz="800"/>
              <a:t> </a:t>
            </a:r>
            <a:r>
              <a:rPr lang="en-US" altLang="ko-KR" sz="800"/>
              <a:t>NAME</a:t>
            </a:r>
            <a:r>
              <a:rPr lang="ko-KR" altLang="en-US" sz="800"/>
              <a:t> </a:t>
            </a:r>
            <a:r>
              <a:rPr lang="en-US" altLang="ko-KR" sz="800"/>
              <a:t>LIKE</a:t>
            </a:r>
            <a:r>
              <a:rPr lang="ko-KR" altLang="en-US" sz="800"/>
              <a:t> </a:t>
            </a:r>
            <a:r>
              <a:rPr lang="en-US" altLang="ko-KR" sz="800"/>
              <a:t>‘</a:t>
            </a:r>
            <a:r>
              <a:rPr lang="ko-KR" altLang="en-US" sz="800"/>
              <a:t>디</a:t>
            </a:r>
            <a:r>
              <a:rPr lang="en-US" altLang="ko-KR" sz="800"/>
              <a:t>%’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</a:t>
            </a:r>
            <a:r>
              <a:rPr lang="en-US" altLang="ko-KR" sz="800"/>
              <a:t> * </a:t>
            </a:r>
            <a:r>
              <a:rPr lang="en-US" altLang="ko-KR" sz="800">
                <a:ea typeface="돋움체" panose="020B0609000101010101" pitchFamily="49" charset="-127"/>
              </a:rPr>
              <a:t>FROM</a:t>
            </a:r>
            <a:r>
              <a:rPr lang="en-US" altLang="ko-KR" sz="800"/>
              <a:t> CUST_INFO </a:t>
            </a:r>
            <a:r>
              <a:rPr lang="en-US" altLang="ko-KR" sz="800">
                <a:ea typeface="돋움체" panose="020B0609000101010101" pitchFamily="49" charset="-127"/>
              </a:rPr>
              <a:t>WHERE</a:t>
            </a:r>
            <a:r>
              <a:rPr lang="en-US" altLang="ko-KR" sz="800"/>
              <a:t> NAME LIKE ‘%</a:t>
            </a:r>
            <a:r>
              <a:rPr lang="ko-KR" altLang="en-US" sz="800"/>
              <a:t>엘</a:t>
            </a:r>
            <a:r>
              <a:rPr lang="en-US" altLang="ko-KR" sz="800"/>
              <a:t>’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 * FROM CUST_LOGIN_INFO WHERE ID IN('dlit01', 'dlit02’)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 * FROM CUST_LOGIN_INFO WHERE PW IS NULL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 * FROM CUST_LOGIN_INFO WHERE PW IS NOT NULL</a:t>
            </a:r>
          </a:p>
          <a:p>
            <a:pPr marL="0" indent="0">
              <a:buNone/>
            </a:pPr>
            <a:r>
              <a:rPr lang="en-US" altLang="ko-KR" sz="800">
                <a:ea typeface="돋움체" panose="020B0609000101010101" pitchFamily="49" charset="-127"/>
              </a:rPr>
              <a:t>SELECT * FROM TABLE_NAME WHERE A &gt;= 10 AND A &lt;= 15</a:t>
            </a:r>
            <a:endParaRPr lang="en-US" altLang="ko-KR" sz="8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6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C7C39C-0CC4-F812-F1A1-7C3C4C86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UPDATE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5AF5-43A8-DBB5-D938-661F3789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ea typeface="돋움체" panose="020B0609000101010101" pitchFamily="49" charset="-127"/>
              </a:rPr>
              <a:t>UPDATE</a:t>
            </a:r>
            <a:r>
              <a:rPr lang="en-US" altLang="ko-KR" sz="2400"/>
              <a:t> [</a:t>
            </a:r>
            <a:r>
              <a:rPr lang="ko-KR" altLang="en-US" sz="2400"/>
              <a:t>테이블명</a:t>
            </a:r>
            <a:r>
              <a:rPr lang="en-US" altLang="ko-KR" sz="2400"/>
              <a:t>] </a:t>
            </a:r>
            <a:r>
              <a:rPr lang="en-US" altLang="ko-KR" sz="2400">
                <a:ea typeface="돋움체" panose="020B0609000101010101" pitchFamily="49" charset="-127"/>
              </a:rPr>
              <a:t>SET</a:t>
            </a:r>
            <a:r>
              <a:rPr lang="en-US" altLang="ko-KR" sz="2400"/>
              <a:t> [</a:t>
            </a:r>
            <a:r>
              <a:rPr lang="ko-KR" altLang="en-US" sz="2400"/>
              <a:t>컬럼명</a:t>
            </a:r>
            <a:r>
              <a:rPr lang="en-US" altLang="ko-KR" sz="2400"/>
              <a:t>] = ‘~~’ </a:t>
            </a:r>
            <a:r>
              <a:rPr lang="en-US" altLang="ko-KR" sz="2400">
                <a:ea typeface="돋움체" panose="020B0609000101010101" pitchFamily="49" charset="-127"/>
              </a:rPr>
              <a:t>WHERE ~~</a:t>
            </a:r>
            <a:endParaRPr lang="ko-KR" altLang="en-US" sz="2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962149C-E8BF-E320-63E7-138034D7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UPDATE</a:t>
            </a:r>
            <a:endParaRPr lang="ko-KR" altLang="en-US" sz="48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2B2742-D0D8-CCA9-ADF3-B249A4E9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>
                <a:ea typeface="돋움체" panose="020B0609000101010101" pitchFamily="49" charset="-127"/>
              </a:rPr>
              <a:t>UPDATE CUST_LOGIN_INFO SET ID = 'dlit10' WHERE ID = 'dlit01'</a:t>
            </a: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>
                <a:ea typeface="돋움체" panose="020B0609000101010101" pitchFamily="49" charset="-127"/>
              </a:rPr>
              <a:t>UPDATE CUST_INFO SET ID = 'dlit05' WHERE ID = 'dlit10’</a:t>
            </a:r>
            <a:br>
              <a:rPr lang="en-US" altLang="ko-KR" sz="2000">
                <a:ea typeface="돋움체" panose="020B0609000101010101" pitchFamily="49" charset="-127"/>
              </a:rPr>
            </a:br>
            <a:r>
              <a:rPr lang="en-US" altLang="ko-KR" sz="2000" b="1">
                <a:latin typeface="+mn-ea"/>
              </a:rPr>
              <a:t>-&gt;</a:t>
            </a:r>
            <a:r>
              <a:rPr lang="ko-KR" altLang="en-US" sz="2000" b="1">
                <a:latin typeface="+mn-ea"/>
              </a:rPr>
              <a:t>에러  </a:t>
            </a:r>
            <a:r>
              <a:rPr lang="en-US" altLang="ko-KR" sz="2000" b="1">
                <a:latin typeface="+mn-ea"/>
              </a:rPr>
              <a:t>WHY?</a:t>
            </a:r>
          </a:p>
          <a:p>
            <a:pPr marL="0" indent="0"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참조하고 있는 테이블의 컬럼에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‘dlit05’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값이 존재하지 않기 때문</a:t>
            </a:r>
          </a:p>
          <a:p>
            <a:pPr marL="0" indent="0">
              <a:buNone/>
            </a:pPr>
            <a:endParaRPr lang="en-US" altLang="ko-KR" sz="2000" b="1">
              <a:latin typeface="+mn-ea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DELETE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1F64F-5533-82CD-19B1-BD0123A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DELETE </a:t>
            </a:r>
            <a:r>
              <a:rPr lang="en-US" altLang="ko-KR" sz="2400"/>
              <a:t>[</a:t>
            </a:r>
            <a:r>
              <a:rPr lang="ko-KR" altLang="en-US" sz="2400"/>
              <a:t>테이블명</a:t>
            </a:r>
            <a:r>
              <a:rPr lang="en-US" altLang="ko-KR" sz="2400"/>
              <a:t>]</a:t>
            </a:r>
            <a:r>
              <a:rPr lang="en-US" altLang="ko-KR" sz="2400">
                <a:ea typeface="돋움체" panose="020B0609000101010101" pitchFamily="49" charset="-127"/>
              </a:rPr>
              <a:t> WHERE [</a:t>
            </a:r>
            <a:r>
              <a:rPr lang="ko-KR" altLang="en-US" sz="2400">
                <a:ea typeface="돋움체" panose="020B0609000101010101" pitchFamily="49" charset="-127"/>
              </a:rPr>
              <a:t>컬럼명</a:t>
            </a:r>
            <a:r>
              <a:rPr lang="en-US" altLang="ko-KR" sz="2400">
                <a:ea typeface="돋움체" panose="020B0609000101010101" pitchFamily="49" charset="-127"/>
              </a:rPr>
              <a:t>] = ‘~~'</a:t>
            </a:r>
            <a:endParaRPr lang="en-US" altLang="ko-KR" sz="2400" b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99065B-86CC-89C4-399B-83E3558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DELETE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1F64F-5533-82CD-19B1-BD0123A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ea typeface="돋움체" panose="020B0609000101010101" pitchFamily="49" charset="-127"/>
              </a:rPr>
              <a:t>DELETE CUST_LOGIN_INFO WHERE ID = ‘dlit01’</a:t>
            </a:r>
          </a:p>
          <a:p>
            <a:pPr marL="0" indent="0">
              <a:buNone/>
            </a:pPr>
            <a:r>
              <a:rPr lang="en-US" altLang="ko-KR" sz="2400">
                <a:ea typeface="돋움체" panose="020B0609000101010101" pitchFamily="49" charset="-127"/>
              </a:rPr>
              <a:t> </a:t>
            </a:r>
            <a:r>
              <a:rPr lang="en-US" altLang="ko-KR" sz="2400" b="1">
                <a:latin typeface="+mn-ea"/>
              </a:rPr>
              <a:t>-&gt;</a:t>
            </a:r>
            <a:r>
              <a:rPr lang="ko-KR" altLang="en-US" sz="2400" b="1">
                <a:latin typeface="+mn-ea"/>
              </a:rPr>
              <a:t>에러  </a:t>
            </a:r>
            <a:r>
              <a:rPr lang="en-US" altLang="ko-KR" sz="2400" b="1">
                <a:latin typeface="+mn-ea"/>
              </a:rPr>
              <a:t>WHY?</a:t>
            </a:r>
          </a:p>
          <a:p>
            <a:pPr marL="0" indent="0">
              <a:buNone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CUST_INFO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‘dlit01’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 데이터가 존재하기 때문</a:t>
            </a:r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>
              <a:ea typeface="돋움체" panose="020B0609000101010101" pitchFamily="49" charset="-127"/>
            </a:endParaRPr>
          </a:p>
          <a:p>
            <a:r>
              <a:rPr lang="en-US" altLang="ko-KR" sz="2400">
                <a:ea typeface="돋움체" panose="020B0609000101010101" pitchFamily="49" charset="-127"/>
              </a:rPr>
              <a:t>DELETE CUST_INFO WHERE ID = ‘dlit01’</a:t>
            </a:r>
          </a:p>
          <a:p>
            <a:pPr marL="0" indent="0">
              <a:buNone/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데이터를 먼저 삭제 후 부모 테이블의 데이터 삭제를 진행해야함</a:t>
            </a:r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b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6">
            <a:extLst>
              <a:ext uri="{FF2B5EF4-FFF2-40B4-BE49-F238E27FC236}">
                <a16:creationId xmlns:a16="http://schemas.microsoft.com/office/drawing/2014/main" id="{EB05B898-7DC8-9A3A-DB72-9AE96E4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51C82380-001C-BC1C-CE89-90371F72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A3CAC124-0F61-2074-8C7B-7C6C42B7D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31D552CD-0AC1-AC6D-22B4-84836050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E9648B26-676E-867B-5024-43FD53837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33">
            <a:extLst>
              <a:ext uri="{FF2B5EF4-FFF2-40B4-BE49-F238E27FC236}">
                <a16:creationId xmlns:a16="http://schemas.microsoft.com/office/drawing/2014/main" id="{1D012CBD-E42B-5BEA-4095-ECD31ECD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95C444-51CC-8FB6-FD05-AA25D4F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MSSQL</a:t>
            </a:r>
            <a:endParaRPr lang="ko-KR" altLang="en-US" sz="48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58C7A-DDDA-08C1-E9B4-625375B6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Oracle, MSSQL, MySQL, Maria DB </a:t>
            </a:r>
            <a:r>
              <a:rPr lang="ko-KR" altLang="en-US" sz="2000" dirty="0"/>
              <a:t>등 다양한 </a:t>
            </a:r>
            <a:r>
              <a:rPr lang="en-US" altLang="ko-KR" sz="2000" dirty="0"/>
              <a:t>RDBMS</a:t>
            </a:r>
            <a:r>
              <a:rPr lang="ko-KR" altLang="en-US" sz="2000" dirty="0"/>
              <a:t>가 존재</a:t>
            </a:r>
            <a:endParaRPr lang="en-US" altLang="ko-KR" sz="2000" dirty="0"/>
          </a:p>
          <a:p>
            <a:r>
              <a:rPr lang="en-US" altLang="ko-KR" sz="2000" dirty="0"/>
              <a:t>MSSQL</a:t>
            </a:r>
            <a:r>
              <a:rPr lang="ko-KR" altLang="en-US" sz="2000" dirty="0"/>
              <a:t>은 </a:t>
            </a:r>
            <a:r>
              <a:rPr lang="en-US" altLang="ko-KR" sz="2000" dirty="0"/>
              <a:t>Microsoft SQL Server </a:t>
            </a:r>
            <a:r>
              <a:rPr lang="ko-KR" altLang="en-US" sz="2000" dirty="0"/>
              <a:t>의 약어로 마이크로소프트에서 개발한 관계형 데이터베이스 관리 시스템</a:t>
            </a:r>
            <a:endParaRPr lang="en-US" altLang="ko-KR" sz="2000" dirty="0"/>
          </a:p>
          <a:p>
            <a:r>
              <a:rPr lang="en-US" altLang="ko-KR" sz="2000" dirty="0"/>
              <a:t>MSSQL</a:t>
            </a:r>
            <a:r>
              <a:rPr lang="ko-KR" altLang="en-US" sz="2000" dirty="0"/>
              <a:t>을 사용하기 위한 인터페이스 프로그램으로 </a:t>
            </a:r>
            <a:r>
              <a:rPr lang="en-US" altLang="ko-KR" sz="2000" dirty="0"/>
              <a:t>SSMS(SQL Server Management Studio)</a:t>
            </a:r>
            <a:r>
              <a:rPr lang="ko-KR" altLang="en-US" sz="2000" dirty="0"/>
              <a:t>가 있음</a:t>
            </a:r>
            <a:endParaRPr lang="en-US" altLang="ko-KR" sz="2000" dirty="0"/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C79613E1-620F-9B93-CF83-BADB2B4A1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A7434-D60B-973A-BB30-184EEB1E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과제 </a:t>
            </a:r>
            <a:r>
              <a:rPr lang="en-US" altLang="ko-KR" sz="4800"/>
              <a:t>1</a:t>
            </a:r>
            <a:endParaRPr lang="ko-KR" alt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31E0B-70A7-FB41-446E-7869F8C2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11787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77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8577CB-30D3-4D0C-73F7-15DA9C52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81467"/>
              </p:ext>
            </p:extLst>
          </p:nvPr>
        </p:nvGraphicFramePr>
        <p:xfrm>
          <a:off x="539933" y="979718"/>
          <a:ext cx="3853542" cy="265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68">
                  <a:extLst>
                    <a:ext uri="{9D8B030D-6E8A-4147-A177-3AD203B41FA5}">
                      <a16:colId xmlns:a16="http://schemas.microsoft.com/office/drawing/2014/main" val="1641562289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234833611"/>
                    </a:ext>
                  </a:extLst>
                </a:gridCol>
              </a:tblGrid>
              <a:tr h="600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Type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92066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68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PassWord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NVARCHAR(30)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5804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Name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90932"/>
                  </a:ext>
                </a:extLst>
              </a:tr>
              <a:tr h="50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Tel_Num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48452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40C6219-C64D-A3D8-6701-B29FBDFA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7158"/>
              </p:ext>
            </p:extLst>
          </p:nvPr>
        </p:nvGraphicFramePr>
        <p:xfrm>
          <a:off x="539933" y="4572004"/>
          <a:ext cx="3853542" cy="214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68">
                  <a:extLst>
                    <a:ext uri="{9D8B030D-6E8A-4147-A177-3AD203B41FA5}">
                      <a16:colId xmlns:a16="http://schemas.microsoft.com/office/drawing/2014/main" val="1641562289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234833611"/>
                    </a:ext>
                  </a:extLst>
                </a:gridCol>
              </a:tblGrid>
              <a:tr h="600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Type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92066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</a:rPr>
                        <a:t>ItemCd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68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ItemNm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NVARCHAR(30)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5804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Price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62767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4BC9078-28EE-6AD0-6147-E648DA85F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67342"/>
              </p:ext>
            </p:extLst>
          </p:nvPr>
        </p:nvGraphicFramePr>
        <p:xfrm>
          <a:off x="6117774" y="2103121"/>
          <a:ext cx="5538651" cy="265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514">
                  <a:extLst>
                    <a:ext uri="{9D8B030D-6E8A-4147-A177-3AD203B41FA5}">
                      <a16:colId xmlns:a16="http://schemas.microsoft.com/office/drawing/2014/main" val="1641562289"/>
                    </a:ext>
                  </a:extLst>
                </a:gridCol>
                <a:gridCol w="2730137">
                  <a:extLst>
                    <a:ext uri="{9D8B030D-6E8A-4147-A177-3AD203B41FA5}">
                      <a16:colId xmlns:a16="http://schemas.microsoft.com/office/drawing/2014/main" val="234833611"/>
                    </a:ext>
                  </a:extLst>
                </a:gridCol>
              </a:tblGrid>
              <a:tr h="600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Type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92066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</a:rPr>
                        <a:t>OrderId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68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accent6"/>
                          </a:solidFill>
                        </a:rPr>
                        <a:t>CustomerId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5804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accent6"/>
                          </a:solidFill>
                        </a:rPr>
                        <a:t>OrderItemCd</a:t>
                      </a:r>
                      <a:endParaRPr lang="ko-KR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90932"/>
                  </a:ext>
                </a:extLst>
              </a:tr>
              <a:tr h="50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OrderDate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DATETIME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484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6983F9-3FCF-DEDC-1786-C59ED2A8A90D}"/>
              </a:ext>
            </a:extLst>
          </p:cNvPr>
          <p:cNvSpPr txBox="1"/>
          <p:nvPr/>
        </p:nvSpPr>
        <p:spPr>
          <a:xfrm>
            <a:off x="539933" y="217066"/>
            <a:ext cx="38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</a:rPr>
              <a:t>CUSTOMER TABLE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E0352-B4AA-9F3C-FCFB-018893759792}"/>
              </a:ext>
            </a:extLst>
          </p:cNvPr>
          <p:cNvSpPr txBox="1"/>
          <p:nvPr/>
        </p:nvSpPr>
        <p:spPr>
          <a:xfrm>
            <a:off x="583474" y="3987229"/>
            <a:ext cx="38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</a:rPr>
              <a:t>ITEM TABLE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05A5B-BAA8-3007-E2ED-5A8E3892255D}"/>
              </a:ext>
            </a:extLst>
          </p:cNvPr>
          <p:cNvSpPr txBox="1"/>
          <p:nvPr/>
        </p:nvSpPr>
        <p:spPr>
          <a:xfrm>
            <a:off x="6265819" y="1513340"/>
            <a:ext cx="42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</a:rPr>
              <a:t>ORDER_INFO TABLE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3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A7434-D60B-973A-BB30-184EEB1E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과제 </a:t>
            </a:r>
            <a:r>
              <a:rPr lang="en-US" altLang="ko-KR" sz="5400"/>
              <a:t>1</a:t>
            </a:r>
            <a:endParaRPr lang="ko-KR" alt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1FA6-A868-A599-0255-6177711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1300" b="1"/>
              <a:t>조건</a:t>
            </a:r>
            <a:endParaRPr lang="en-US" altLang="ko-KR" sz="1300" b="1"/>
          </a:p>
          <a:p>
            <a:pPr marL="0" indent="0">
              <a:buNone/>
            </a:pPr>
            <a:r>
              <a:rPr lang="en-US" altLang="ko-KR" sz="1300"/>
              <a:t> - </a:t>
            </a:r>
            <a:r>
              <a:rPr lang="ko-KR" altLang="en-US" sz="1300"/>
              <a:t>빨간색으로 표시한 컬럼은 </a:t>
            </a:r>
            <a:r>
              <a:rPr lang="en-US" altLang="ko-KR" sz="1300"/>
              <a:t>Primary Key 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</a:p>
          <a:p>
            <a:pPr marL="0" indent="0">
              <a:buNone/>
            </a:pPr>
            <a:r>
              <a:rPr lang="en-US" altLang="ko-KR" sz="1300"/>
              <a:t> - </a:t>
            </a:r>
            <a:r>
              <a:rPr lang="ko-KR" altLang="en-US" sz="1300"/>
              <a:t>초록색으로 표시한 컬럼은 </a:t>
            </a:r>
            <a:r>
              <a:rPr lang="en-US" altLang="ko-KR" sz="1300"/>
              <a:t>Foreign Key 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</a:p>
          <a:p>
            <a:pPr marL="0" indent="0">
              <a:buNone/>
            </a:pPr>
            <a:r>
              <a:rPr lang="en-US" altLang="ko-KR" sz="1300"/>
              <a:t> - ORDER TABLE</a:t>
            </a:r>
            <a:r>
              <a:rPr lang="ko-KR" altLang="en-US" sz="1300"/>
              <a:t>의 </a:t>
            </a:r>
            <a:r>
              <a:rPr lang="en-US" altLang="ko-KR" sz="1300"/>
              <a:t>CustomerId</a:t>
            </a:r>
            <a:r>
              <a:rPr lang="ko-KR" altLang="en-US" sz="1300"/>
              <a:t>는 </a:t>
            </a:r>
            <a:r>
              <a:rPr lang="en-US" altLang="ko-KR" sz="1300"/>
              <a:t>CUSTOMER TABLE</a:t>
            </a:r>
            <a:r>
              <a:rPr lang="ko-KR" altLang="en-US" sz="1300"/>
              <a:t>의 </a:t>
            </a:r>
            <a:r>
              <a:rPr lang="en-US" altLang="ko-KR" sz="1300"/>
              <a:t>PK</a:t>
            </a:r>
            <a:r>
              <a:rPr lang="ko-KR" altLang="en-US" sz="1300"/>
              <a:t>를 참조하며</a:t>
            </a:r>
            <a:r>
              <a:rPr lang="en-US" altLang="ko-KR" sz="1300"/>
              <a:t>,</a:t>
            </a:r>
          </a:p>
          <a:p>
            <a:pPr marL="0" indent="0">
              <a:buNone/>
            </a:pPr>
            <a:r>
              <a:rPr lang="en-US" altLang="ko-KR" sz="1300"/>
              <a:t>   OrderItemCd</a:t>
            </a:r>
            <a:r>
              <a:rPr lang="ko-KR" altLang="en-US" sz="1300"/>
              <a:t>는 </a:t>
            </a:r>
            <a:r>
              <a:rPr lang="en-US" altLang="ko-KR" sz="1300"/>
              <a:t>ITEM TABLE</a:t>
            </a:r>
            <a:r>
              <a:rPr lang="ko-KR" altLang="en-US" sz="1300"/>
              <a:t>의 </a:t>
            </a:r>
            <a:r>
              <a:rPr lang="en-US" altLang="ko-KR" sz="1300"/>
              <a:t>PK</a:t>
            </a:r>
            <a:r>
              <a:rPr lang="ko-KR" altLang="en-US" sz="1300"/>
              <a:t>를 참조합니다</a:t>
            </a:r>
            <a:r>
              <a:rPr lang="en-US" altLang="ko-KR" sz="1300"/>
              <a:t>. </a:t>
            </a:r>
            <a:r>
              <a:rPr lang="ko-KR" altLang="en-US" sz="1300"/>
              <a:t>따라서 해당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</a:t>
            </a:r>
            <a:r>
              <a:rPr lang="ko-KR" altLang="en-US" sz="1300"/>
              <a:t>컬럼의 내용을 수정 시 함께 적용되어야 합니다</a:t>
            </a:r>
            <a:r>
              <a:rPr lang="en-US" altLang="ko-KR" sz="1300"/>
              <a:t>.</a:t>
            </a:r>
          </a:p>
          <a:p>
            <a:pPr marL="0" indent="0">
              <a:buNone/>
            </a:pPr>
            <a:r>
              <a:rPr lang="en-US" altLang="ko-KR" sz="1300"/>
              <a:t> - ORDER</a:t>
            </a:r>
            <a:r>
              <a:rPr lang="ko-KR" altLang="en-US" sz="1300"/>
              <a:t> </a:t>
            </a:r>
            <a:r>
              <a:rPr lang="en-US" altLang="ko-KR" sz="1300"/>
              <a:t>TABLE</a:t>
            </a:r>
            <a:r>
              <a:rPr lang="ko-KR" altLang="en-US" sz="1300"/>
              <a:t>의 </a:t>
            </a:r>
            <a:r>
              <a:rPr lang="en-US" altLang="ko-KR" sz="1300"/>
              <a:t>OrderDate</a:t>
            </a:r>
            <a:r>
              <a:rPr lang="ko-KR" altLang="en-US" sz="1300"/>
              <a:t>는 데이터 </a:t>
            </a:r>
            <a:r>
              <a:rPr lang="en-US" altLang="ko-KR" sz="1300"/>
              <a:t>insert </a:t>
            </a:r>
            <a:r>
              <a:rPr lang="ko-KR" altLang="en-US" sz="1300"/>
              <a:t>시 시간으로</a:t>
            </a: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insert </a:t>
            </a:r>
            <a:r>
              <a:rPr lang="ko-KR" altLang="en-US" sz="1300"/>
              <a:t>되어야 합니다</a:t>
            </a:r>
            <a:r>
              <a:rPr lang="en-US" altLang="ko-KR" sz="1300"/>
              <a:t>.</a:t>
            </a:r>
          </a:p>
          <a:p>
            <a:pPr marL="0" indent="0">
              <a:buNone/>
            </a:pPr>
            <a:r>
              <a:rPr lang="en-US" altLang="ko-KR" sz="1300"/>
              <a:t> - ORDER TABLE</a:t>
            </a:r>
            <a:r>
              <a:rPr lang="ko-KR" altLang="en-US" sz="1300"/>
              <a:t>의 </a:t>
            </a:r>
            <a:r>
              <a:rPr lang="en-US" altLang="ko-KR" sz="1300"/>
              <a:t>OrderId</a:t>
            </a:r>
            <a:r>
              <a:rPr lang="ko-KR" altLang="en-US" sz="1300"/>
              <a:t>는 </a:t>
            </a:r>
            <a:r>
              <a:rPr lang="en-US" altLang="ko-KR" sz="1300"/>
              <a:t>int</a:t>
            </a:r>
            <a:r>
              <a:rPr lang="ko-KR" altLang="en-US" sz="1300"/>
              <a:t>형으로 </a:t>
            </a:r>
            <a:r>
              <a:rPr lang="en-US" altLang="ko-KR" sz="1300"/>
              <a:t>insert </a:t>
            </a:r>
            <a:r>
              <a:rPr lang="ko-KR" altLang="en-US" sz="1300"/>
              <a:t>시 자동으로 값이</a:t>
            </a:r>
            <a:endParaRPr lang="en-US" altLang="ko-KR" sz="1300"/>
          </a:p>
          <a:p>
            <a:pPr marL="0" indent="0">
              <a:buNone/>
            </a:pPr>
            <a:r>
              <a:rPr lang="ko-KR" altLang="en-US" sz="1300"/>
              <a:t>   증가되어야 합니다</a:t>
            </a:r>
            <a:r>
              <a:rPr lang="en-US" altLang="ko-KR" sz="1300"/>
              <a:t>.</a:t>
            </a:r>
          </a:p>
          <a:p>
            <a:pPr marL="0" indent="0">
              <a:buNone/>
            </a:pPr>
            <a:r>
              <a:rPr lang="en-US" altLang="ko-KR" sz="13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14794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A7434-D60B-973A-BB30-184EEB1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1FA6-A868-A599-0255-6177711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1825625"/>
            <a:ext cx="12049957" cy="385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에서 만든 테이블에 아래 내용을 </a:t>
            </a:r>
            <a:r>
              <a:rPr lang="en-US" altLang="ko-KR" dirty="0"/>
              <a:t>INSERT </a:t>
            </a:r>
            <a:r>
              <a:rPr lang="ko-KR" altLang="en-US" dirty="0"/>
              <a:t>하는 쿼리를 작성하세요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B478E-39C4-148D-790A-F1BBE77F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9"/>
          <a:stretch/>
        </p:blipFill>
        <p:spPr>
          <a:xfrm>
            <a:off x="253349" y="3390581"/>
            <a:ext cx="3001141" cy="1248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01D5A7-EAD7-13B8-614D-26172E9CA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61"/>
          <a:stretch/>
        </p:blipFill>
        <p:spPr>
          <a:xfrm>
            <a:off x="3938617" y="3269917"/>
            <a:ext cx="2551044" cy="1697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4E5CC-7BA0-C31C-8A0F-D1566EF2A115}"/>
              </a:ext>
            </a:extLst>
          </p:cNvPr>
          <p:cNvSpPr txBox="1"/>
          <p:nvPr/>
        </p:nvSpPr>
        <p:spPr>
          <a:xfrm>
            <a:off x="166372" y="2638938"/>
            <a:ext cx="308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CUSTOMER TABLE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26026-DE52-2C42-907E-48E699602E9D}"/>
              </a:ext>
            </a:extLst>
          </p:cNvPr>
          <p:cNvSpPr txBox="1"/>
          <p:nvPr/>
        </p:nvSpPr>
        <p:spPr>
          <a:xfrm>
            <a:off x="3938617" y="2638939"/>
            <a:ext cx="38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ITEM TABLE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94916-5098-F149-0663-D44DD229DA5C}"/>
              </a:ext>
            </a:extLst>
          </p:cNvPr>
          <p:cNvSpPr txBox="1"/>
          <p:nvPr/>
        </p:nvSpPr>
        <p:spPr>
          <a:xfrm>
            <a:off x="7718858" y="2638938"/>
            <a:ext cx="3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ORDER_INFO TABLE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83994-E2AE-71CD-FF6C-0D31C916E135}"/>
              </a:ext>
            </a:extLst>
          </p:cNvPr>
          <p:cNvSpPr txBox="1"/>
          <p:nvPr/>
        </p:nvSpPr>
        <p:spPr>
          <a:xfrm>
            <a:off x="142042" y="5630023"/>
            <a:ext cx="11500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2. CUSTOMER TABLE</a:t>
            </a:r>
            <a:r>
              <a:rPr lang="ko-KR" altLang="en-US" sz="2800" dirty="0"/>
              <a:t>의 </a:t>
            </a:r>
            <a:r>
              <a:rPr lang="en-US" altLang="ko-KR" sz="2800" dirty="0"/>
              <a:t>ID</a:t>
            </a:r>
            <a:r>
              <a:rPr lang="ko-KR" altLang="en-US" sz="2800" dirty="0"/>
              <a:t>가 </a:t>
            </a:r>
            <a:r>
              <a:rPr lang="en-US" altLang="ko-KR" sz="2800" dirty="0"/>
              <a:t>‘A123’</a:t>
            </a:r>
            <a:r>
              <a:rPr lang="ko-KR" altLang="en-US" sz="2800" dirty="0"/>
              <a:t>인 고객을 </a:t>
            </a:r>
            <a:r>
              <a:rPr lang="en-US" altLang="ko-KR" sz="2800" dirty="0"/>
              <a:t>‘A321’</a:t>
            </a:r>
            <a:r>
              <a:rPr lang="ko-KR" altLang="en-US" sz="2800" dirty="0"/>
              <a:t>로 수정하는 쿼리를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ko-KR" altLang="en-US" sz="2800" dirty="0"/>
              <a:t> 작성하세요</a:t>
            </a:r>
            <a:r>
              <a:rPr lang="en-US" altLang="ko-KR" sz="28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B5CF5D-656D-EE1C-3F4F-8FEC4872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58" y="3119816"/>
            <a:ext cx="351521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7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A7434-D60B-973A-BB30-184EEB1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1FA6-A868-A599-0255-6177711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1825625"/>
            <a:ext cx="12049957" cy="385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sz="2800" dirty="0"/>
              <a:t>제품 </a:t>
            </a:r>
            <a:r>
              <a:rPr lang="en-US" altLang="ko-KR" sz="2800" dirty="0"/>
              <a:t>ID ‘A0005’</a:t>
            </a:r>
            <a:r>
              <a:rPr lang="ko-KR" altLang="en-US" sz="2800" dirty="0"/>
              <a:t>를 주문한 고객을 </a:t>
            </a:r>
            <a:r>
              <a:rPr lang="en-US" altLang="ko-KR" sz="2800" dirty="0" err="1"/>
              <a:t>OrderId</a:t>
            </a:r>
            <a:r>
              <a:rPr lang="ko-KR" altLang="en-US" sz="2800" dirty="0"/>
              <a:t>에 대해 내림차순으로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정렬하세요</a:t>
            </a:r>
            <a:r>
              <a:rPr lang="en-US" altLang="ko-KR" sz="2800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83994-E2AE-71CD-FF6C-0D31C916E135}"/>
              </a:ext>
            </a:extLst>
          </p:cNvPr>
          <p:cNvSpPr txBox="1"/>
          <p:nvPr/>
        </p:nvSpPr>
        <p:spPr>
          <a:xfrm>
            <a:off x="142042" y="3276613"/>
            <a:ext cx="11500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제품 </a:t>
            </a:r>
            <a:r>
              <a:rPr lang="en-US" altLang="ko-KR" sz="2800" dirty="0"/>
              <a:t>ID ‘A0001’</a:t>
            </a:r>
            <a:r>
              <a:rPr lang="ko-KR" altLang="en-US" sz="2800" dirty="0"/>
              <a:t>와 </a:t>
            </a:r>
            <a:r>
              <a:rPr lang="en-US" altLang="ko-KR" sz="2800" dirty="0"/>
              <a:t>‘A0004’</a:t>
            </a:r>
            <a:r>
              <a:rPr lang="ko-KR" altLang="en-US" sz="2800" dirty="0"/>
              <a:t>를 구매한 고객 </a:t>
            </a:r>
            <a:r>
              <a:rPr lang="en-US" altLang="ko-KR" sz="2800" dirty="0"/>
              <a:t>ID</a:t>
            </a:r>
            <a:r>
              <a:rPr lang="ko-KR" altLang="en-US" sz="2800" dirty="0"/>
              <a:t>를 </a:t>
            </a:r>
            <a:r>
              <a:rPr lang="en-US" altLang="ko-KR" sz="2800" dirty="0" err="1"/>
              <a:t>OrderItemCd</a:t>
            </a:r>
            <a:r>
              <a:rPr lang="ko-KR" altLang="en-US" sz="2800" dirty="0"/>
              <a:t>에 대해 오름차순으로 정렬하세요</a:t>
            </a:r>
            <a:r>
              <a:rPr lang="en-US" altLang="ko-KR" sz="28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C3ACE-6773-6348-20D9-947DED17695A}"/>
              </a:ext>
            </a:extLst>
          </p:cNvPr>
          <p:cNvSpPr txBox="1"/>
          <p:nvPr/>
        </p:nvSpPr>
        <p:spPr>
          <a:xfrm>
            <a:off x="142042" y="5068099"/>
            <a:ext cx="11500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제품의 가격이 </a:t>
            </a:r>
            <a:r>
              <a:rPr lang="en-US" altLang="ko-KR" sz="2800" dirty="0"/>
              <a:t>10000</a:t>
            </a:r>
            <a:r>
              <a:rPr lang="ko-KR" altLang="en-US" sz="2800" dirty="0"/>
              <a:t>원 이상 </a:t>
            </a:r>
            <a:r>
              <a:rPr lang="en-US" altLang="ko-KR" sz="2800" dirty="0"/>
              <a:t>15000</a:t>
            </a:r>
            <a:r>
              <a:rPr lang="ko-KR" altLang="en-US" sz="2800" dirty="0"/>
              <a:t>원 이하인 제품들을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조회하여 높은 가격 순으로 정렬하세요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AE4A1-B23F-690E-75D4-275B83B1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9" y="2350991"/>
            <a:ext cx="3726698" cy="854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D2148-A30C-0DBF-E98E-03F627EE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18" y="3720924"/>
            <a:ext cx="3439005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2C6EA4-DD10-E274-68BE-2897568C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107" y="5175683"/>
            <a:ext cx="2245671" cy="11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6">
            <a:extLst>
              <a:ext uri="{FF2B5EF4-FFF2-40B4-BE49-F238E27FC236}">
                <a16:creationId xmlns:a16="http://schemas.microsoft.com/office/drawing/2014/main" id="{EB05B898-7DC8-9A3A-DB72-9AE96E4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51C82380-001C-BC1C-CE89-90371F72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A3CAC124-0F61-2074-8C7B-7C6C42B7D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31D552CD-0AC1-AC6D-22B4-84836050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E9648B26-676E-867B-5024-43FD53837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33">
            <a:extLst>
              <a:ext uri="{FF2B5EF4-FFF2-40B4-BE49-F238E27FC236}">
                <a16:creationId xmlns:a16="http://schemas.microsoft.com/office/drawing/2014/main" id="{1D012CBD-E42B-5BEA-4095-ECD31ECD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95C444-51CC-8FB6-FD05-AA25D4F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SQL</a:t>
            </a:r>
            <a:r>
              <a:rPr lang="ko-KR" altLang="en-US" sz="4800" dirty="0"/>
              <a:t>이란</a:t>
            </a:r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C79613E1-620F-9B93-CF83-BADB2B4A1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7D1CC9A-76CD-848C-BDE6-EE8FBEA5A1D2}"/>
              </a:ext>
            </a:extLst>
          </p:cNvPr>
          <p:cNvSpPr txBox="1">
            <a:spLocks/>
          </p:cNvSpPr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관계형 데이터베이스에 정보를 저장하고 처리하기 위한 프로그래밍 언어</a:t>
            </a:r>
            <a:endParaRPr lang="en-US" altLang="ko-KR" sz="2000" dirty="0"/>
          </a:p>
          <a:p>
            <a:r>
              <a:rPr lang="en-US" altLang="ko-KR" sz="2000" dirty="0"/>
              <a:t>SQL</a:t>
            </a:r>
            <a:r>
              <a:rPr lang="ko-KR" altLang="en-US" sz="2000" dirty="0"/>
              <a:t>을 이용해 데이터베이스에서 정보를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업데이트</a:t>
            </a:r>
            <a:r>
              <a:rPr lang="en-US" altLang="ko-KR" sz="2000" dirty="0"/>
              <a:t>, </a:t>
            </a:r>
            <a:r>
              <a:rPr lang="ko-KR" altLang="en-US" sz="2000" dirty="0"/>
              <a:t>제거</a:t>
            </a:r>
            <a:r>
              <a:rPr lang="en-US" altLang="ko-KR" sz="2000" dirty="0"/>
              <a:t>, </a:t>
            </a:r>
            <a:r>
              <a:rPr lang="ko-KR" altLang="en-US" sz="2000" dirty="0"/>
              <a:t>검색을 할 수 있음</a:t>
            </a:r>
            <a:endParaRPr lang="en-US" altLang="ko-KR" sz="2000" dirty="0"/>
          </a:p>
          <a:p>
            <a:r>
              <a:rPr lang="ko-KR" altLang="en-US" sz="2000" dirty="0"/>
              <a:t>데이터베이스 성능을 유지관리하고 최적화하는 데에도 </a:t>
            </a:r>
            <a:r>
              <a:rPr lang="en-US" altLang="ko-KR" sz="2000" dirty="0"/>
              <a:t>SQL</a:t>
            </a:r>
            <a:r>
              <a:rPr lang="ko-KR" altLang="en-US" sz="2000" dirty="0"/>
              <a:t>을 사용할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595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6">
            <a:extLst>
              <a:ext uri="{FF2B5EF4-FFF2-40B4-BE49-F238E27FC236}">
                <a16:creationId xmlns:a16="http://schemas.microsoft.com/office/drawing/2014/main" id="{EB05B898-7DC8-9A3A-DB72-9AE96E4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51C82380-001C-BC1C-CE89-90371F72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A3CAC124-0F61-2074-8C7B-7C6C42B7D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31D552CD-0AC1-AC6D-22B4-84836050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E9648B26-676E-867B-5024-43FD53837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33">
            <a:extLst>
              <a:ext uri="{FF2B5EF4-FFF2-40B4-BE49-F238E27FC236}">
                <a16:creationId xmlns:a16="http://schemas.microsoft.com/office/drawing/2014/main" id="{1D012CBD-E42B-5BEA-4095-ECD31ECD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95C444-51CC-8FB6-FD05-AA25D4F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MSSQL </a:t>
            </a:r>
            <a:r>
              <a:rPr lang="ko-KR" altLang="en-US" sz="4800" dirty="0"/>
              <a:t>설치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58C7A-DDDA-08C1-E9B4-625375B6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관계형 데이터베이스에 정보를 저장하고 처리하기 위한 프로그래밍 언어</a:t>
            </a:r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C79613E1-620F-9B93-CF83-BADB2B4A1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6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43CAB-145C-A54F-D1BC-8965982B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MS-SQL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917D8-3204-7907-8AEF-493E8FFD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RDBMS</a:t>
            </a:r>
          </a:p>
          <a:p>
            <a:pPr marL="0" indent="0">
              <a:buNone/>
            </a:pPr>
            <a:r>
              <a:rPr lang="en-US" altLang="ko-KR" sz="2400" dirty="0"/>
              <a:t> – </a:t>
            </a:r>
            <a:r>
              <a:rPr lang="ko-KR" altLang="en-US" sz="2400" dirty="0"/>
              <a:t>관계형 데이터베이스 시스템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– </a:t>
            </a:r>
            <a:r>
              <a:rPr lang="ko-KR" altLang="en-US" sz="2400" b="0" i="0" dirty="0">
                <a:effectLst/>
                <a:latin typeface="Ubuntu Condensed" panose="020B0604020202020204" pitchFamily="34" charset="0"/>
              </a:rPr>
              <a:t>데이터를 테이블 형태로 저장</a:t>
            </a:r>
            <a:endParaRPr lang="en-US" altLang="ko-KR" sz="2400" b="0" i="0" dirty="0">
              <a:effectLst/>
              <a:latin typeface="Ubuntu Condensed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/>
              <a:t> – </a:t>
            </a:r>
            <a:r>
              <a:rPr lang="ko-KR" altLang="en-US" sz="2400" dirty="0"/>
              <a:t>각 항목들은 행</a:t>
            </a:r>
            <a:r>
              <a:rPr lang="en-US" altLang="ko-KR" sz="2400" dirty="0"/>
              <a:t>(Row)</a:t>
            </a:r>
            <a:r>
              <a:rPr lang="ko-KR" altLang="en-US" sz="2400" dirty="0"/>
              <a:t>에 저장되고</a:t>
            </a:r>
            <a:r>
              <a:rPr lang="en-US" altLang="ko-KR" sz="2400" dirty="0"/>
              <a:t>, </a:t>
            </a:r>
            <a:r>
              <a:rPr lang="ko-KR" altLang="en-US" sz="2400" dirty="0"/>
              <a:t>항목의 속성은 열</a:t>
            </a:r>
            <a:r>
              <a:rPr lang="en-US" altLang="ko-KR" sz="2400" dirty="0"/>
              <a:t>(Column)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이라고 표현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– </a:t>
            </a:r>
            <a:r>
              <a:rPr lang="ko-KR" altLang="en-US" sz="2400" dirty="0"/>
              <a:t>테이블과 테이블 사이의 관계를 나타낼 수 있음</a:t>
            </a:r>
            <a:r>
              <a:rPr lang="en-US" altLang="ko-KR" sz="2400" dirty="0"/>
              <a:t>(PK,</a:t>
            </a:r>
            <a:r>
              <a:rPr lang="ko-KR" altLang="en-US" sz="2400" dirty="0"/>
              <a:t> </a:t>
            </a:r>
            <a:r>
              <a:rPr lang="en-US" altLang="ko-KR" sz="2400" dirty="0"/>
              <a:t>FK</a:t>
            </a:r>
            <a:r>
              <a:rPr lang="ko-KR" altLang="en-US" sz="2400" dirty="0"/>
              <a:t> 사용</a:t>
            </a:r>
            <a:r>
              <a:rPr lang="en-US" altLang="ko-KR" sz="24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6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006E17-D1A5-5784-B87D-0D9A93FE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000"/>
              <a:t>DDL(Data Definition Language)</a:t>
            </a:r>
            <a:endParaRPr lang="ko-KR" altLang="en-US" sz="5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9994-1E51-5392-50C7-52F21BEE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RDBMS</a:t>
            </a:r>
            <a:r>
              <a:rPr lang="ko-KR" altLang="en-US" sz="2400"/>
              <a:t>의 구조를 정의하는 언어</a:t>
            </a:r>
            <a:endParaRPr lang="en-US" altLang="ko-KR" sz="2400"/>
          </a:p>
          <a:p>
            <a:r>
              <a:rPr lang="en-US" altLang="ko-KR" sz="2400"/>
              <a:t>EX) CREATE, ALTER, DROP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7878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0DDCFB-3D55-14EC-7723-BC5FDAA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200"/>
              <a:t>DML(Data Manipulation Language)</a:t>
            </a:r>
            <a:endParaRPr lang="ko-KR" altLang="en-US" sz="42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8C38E-4315-CD30-8F57-97D9000D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테이블에 데이터를 검색</a:t>
            </a:r>
            <a:r>
              <a:rPr lang="en-US" altLang="ko-KR" sz="2400"/>
              <a:t>, </a:t>
            </a:r>
            <a:r>
              <a:rPr lang="ko-KR" altLang="en-US" sz="2400"/>
              <a:t>삽입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</a:t>
            </a:r>
            <a:endParaRPr lang="en-US" altLang="ko-KR" sz="2400"/>
          </a:p>
          <a:p>
            <a:r>
              <a:rPr lang="en-US" altLang="ko-KR" sz="2400"/>
              <a:t>EX) SELECT, 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3858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EC47E-46DA-A254-A2EC-76AFDE9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DCL(Data Control Language)</a:t>
            </a:r>
            <a:endParaRPr lang="ko-KR" altLang="en-US" sz="5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17079-6627-A4F5-54EC-F54C62B6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데이터의 사용 권한 관리</a:t>
            </a:r>
            <a:endParaRPr lang="en-US" altLang="ko-KR" sz="2400"/>
          </a:p>
          <a:p>
            <a:r>
              <a:rPr lang="ko-KR" altLang="en-US" sz="2400"/>
              <a:t>특정 데이터베이스에 접근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 권한을 부여</a:t>
            </a:r>
            <a:r>
              <a:rPr lang="en-US" altLang="ko-KR" sz="2400"/>
              <a:t>/</a:t>
            </a:r>
            <a:r>
              <a:rPr lang="ko-KR" altLang="en-US" sz="2400"/>
              <a:t>회수함</a:t>
            </a:r>
            <a:endParaRPr lang="en-US" altLang="ko-KR" sz="2400"/>
          </a:p>
          <a:p>
            <a:r>
              <a:rPr lang="en-US" altLang="ko-KR" sz="2400"/>
              <a:t>EX) GRANT, REVOKE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02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1460</Words>
  <Application>Microsoft Office PowerPoint</Application>
  <PresentationFormat>와이드스크린</PresentationFormat>
  <Paragraphs>229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-apple-system</vt:lpstr>
      <vt:lpstr>맑은 고딕</vt:lpstr>
      <vt:lpstr>Arial</vt:lpstr>
      <vt:lpstr>Ubuntu Condensed</vt:lpstr>
      <vt:lpstr>Office 테마</vt:lpstr>
      <vt:lpstr>MSSQL 교육</vt:lpstr>
      <vt:lpstr>관계형 데이터베이스(RDBMS)</vt:lpstr>
      <vt:lpstr>MSSQL</vt:lpstr>
      <vt:lpstr>SQL이란</vt:lpstr>
      <vt:lpstr>MSSQL 설치</vt:lpstr>
      <vt:lpstr>MS-SQL</vt:lpstr>
      <vt:lpstr>DDL(Data Definition Language)</vt:lpstr>
      <vt:lpstr>DML(Data Manipulation Language)</vt:lpstr>
      <vt:lpstr>DCL(Data Control Language)</vt:lpstr>
      <vt:lpstr>TCL(Transaciton Control Language)</vt:lpstr>
      <vt:lpstr>CREATE TABLE </vt:lpstr>
      <vt:lpstr>CREATE TABLE </vt:lpstr>
      <vt:lpstr>CREATE TABLE </vt:lpstr>
      <vt:lpstr>CREATE TABLE </vt:lpstr>
      <vt:lpstr>ALTER TABLE</vt:lpstr>
      <vt:lpstr>DROP TABLE</vt:lpstr>
      <vt:lpstr>CRUD</vt:lpstr>
      <vt:lpstr>INSERT</vt:lpstr>
      <vt:lpstr>INSERT</vt:lpstr>
      <vt:lpstr>INSERT</vt:lpstr>
      <vt:lpstr>SELECT</vt:lpstr>
      <vt:lpstr>SELECT</vt:lpstr>
      <vt:lpstr>SELECT</vt:lpstr>
      <vt:lpstr>SELECT</vt:lpstr>
      <vt:lpstr>WHERE 연산자</vt:lpstr>
      <vt:lpstr>UPDATE</vt:lpstr>
      <vt:lpstr>UPDATE</vt:lpstr>
      <vt:lpstr>DELETE</vt:lpstr>
      <vt:lpstr>DELETE</vt:lpstr>
      <vt:lpstr>과제 1</vt:lpstr>
      <vt:lpstr>PowerPoint 프레젠테이션</vt:lpstr>
      <vt:lpstr>과제 1</vt:lpstr>
      <vt:lpstr>과제 2</vt:lpstr>
      <vt:lpstr>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교육</dc:title>
  <dc:creator>윤 혜원</dc:creator>
  <cp:lastModifiedBy>신이나</cp:lastModifiedBy>
  <cp:revision>21</cp:revision>
  <dcterms:created xsi:type="dcterms:W3CDTF">2022-07-27T04:25:54Z</dcterms:created>
  <dcterms:modified xsi:type="dcterms:W3CDTF">2023-07-31T03:25:29Z</dcterms:modified>
</cp:coreProperties>
</file>