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73" r:id="rId4"/>
    <p:sldId id="274" r:id="rId5"/>
    <p:sldId id="262" r:id="rId6"/>
    <p:sldId id="297" r:id="rId7"/>
    <p:sldId id="292" r:id="rId8"/>
    <p:sldId id="269" r:id="rId9"/>
    <p:sldId id="293" r:id="rId10"/>
    <p:sldId id="295" r:id="rId11"/>
    <p:sldId id="303" r:id="rId12"/>
    <p:sldId id="257" r:id="rId13"/>
    <p:sldId id="258" r:id="rId14"/>
    <p:sldId id="286" r:id="rId15"/>
    <p:sldId id="272" r:id="rId16"/>
    <p:sldId id="287" r:id="rId17"/>
    <p:sldId id="260" r:id="rId18"/>
    <p:sldId id="289" r:id="rId19"/>
    <p:sldId id="296" r:id="rId20"/>
    <p:sldId id="294" r:id="rId21"/>
    <p:sldId id="275" r:id="rId22"/>
    <p:sldId id="276" r:id="rId23"/>
    <p:sldId id="299" r:id="rId24"/>
    <p:sldId id="259" r:id="rId25"/>
    <p:sldId id="264" r:id="rId26"/>
    <p:sldId id="270" r:id="rId27"/>
    <p:sldId id="30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7A48E-83BC-480A-BA66-9F1DE87FBCA5}" v="52" dt="2023-08-02T06:10:41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100DB-9CF8-4909-897B-575437BE74F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5F844-4200-4BC8-AEC5-DF07D4316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3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F844-4200-4BC8-AEC5-DF07D43168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78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F844-4200-4BC8-AEC5-DF07D43168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F844-4200-4BC8-AEC5-DF07D43168B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6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2">
            <a:extLst>
              <a:ext uri="{FF2B5EF4-FFF2-40B4-BE49-F238E27FC236}">
                <a16:creationId xmlns:a16="http://schemas.microsoft.com/office/drawing/2014/main" id="{C56143D5-440D-76E0-F65A-56D4F7A55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45BF7BA2-5966-BE60-123E-DEFCCB770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9" name="Straight Connector 65">
              <a:extLst>
                <a:ext uri="{FF2B5EF4-FFF2-40B4-BE49-F238E27FC236}">
                  <a16:creationId xmlns:a16="http://schemas.microsoft.com/office/drawing/2014/main" id="{359D9ECC-31B8-09AF-6284-D7A7593D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66">
              <a:extLst>
                <a:ext uri="{FF2B5EF4-FFF2-40B4-BE49-F238E27FC236}">
                  <a16:creationId xmlns:a16="http://schemas.microsoft.com/office/drawing/2014/main" id="{48303D62-DEE1-FC55-4BFA-1139B159B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68">
            <a:extLst>
              <a:ext uri="{FF2B5EF4-FFF2-40B4-BE49-F238E27FC236}">
                <a16:creationId xmlns:a16="http://schemas.microsoft.com/office/drawing/2014/main" id="{1702121D-B1D5-AFCD-F7FC-8FC083204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1A9E47D-F5E0-432A-55D9-ECF5482FE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24617C1C-1F83-0250-CB0C-98065E15C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7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200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EBB01-AB6C-459B-CFD5-F3CA7B12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162678-1D07-4B87-C423-73DE6F598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F9EE4-0D04-42A5-7B77-E55DA52B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A88D8-1540-8D25-493F-4A6D42FD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151E-882E-4F43-B77C-2BA1DACDC9AB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AE631-A8B5-7E15-C045-59425939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80E55-FB2E-38DF-BABA-AE984D5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5993-B19C-4E9C-AFFD-103482FAE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7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BA0B-3636-19A9-6552-94100F0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D95D0-C82B-87B7-AC51-8BDD2DAC4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CBA1D-F07C-6958-1E5E-4691FE83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151E-882E-4F43-B77C-2BA1DACDC9AB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1AE69-E50F-CA7C-D323-95B6BE20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8855A-2690-39A7-6156-E6C47DC3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5993-B19C-4E9C-AFFD-103482FAE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6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24E520-4A1F-58FD-F2B0-6B32C2B1C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12F951-39E3-B2E1-363B-2E83C582F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5E465-D600-383C-E1A6-12C647B9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151E-882E-4F43-B77C-2BA1DACDC9AB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F93EB-A3B0-5BB4-B001-857AC235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81E4F-A839-5F85-75C4-CB5D1A4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5993-B19C-4E9C-AFFD-103482FAE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26">
            <a:extLst>
              <a:ext uri="{FF2B5EF4-FFF2-40B4-BE49-F238E27FC236}">
                <a16:creationId xmlns:a16="http://schemas.microsoft.com/office/drawing/2014/main" id="{5447F8EE-B2C7-D3AA-F67C-368154D3F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0EE69482-71E6-DF3D-444D-A909CE15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928AD582-51C5-4D19-2D5E-F8677836B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4FDEB011-104C-8207-9981-DDCC4BAE8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1">
              <a:extLst>
                <a:ext uri="{FF2B5EF4-FFF2-40B4-BE49-F238E27FC236}">
                  <a16:creationId xmlns:a16="http://schemas.microsoft.com/office/drawing/2014/main" id="{D3CB42C8-A773-4B05-9CB4-D28A8B394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33">
            <a:extLst>
              <a:ext uri="{FF2B5EF4-FFF2-40B4-BE49-F238E27FC236}">
                <a16:creationId xmlns:a16="http://schemas.microsoft.com/office/drawing/2014/main" id="{661DE3C0-8EEB-0FCF-3780-190948BE0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1C98167-94E7-8D6B-963D-3CBCAC6B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endParaRPr lang="ko-KR" altLang="en-US" sz="48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0DE7322-F631-7EDF-4AE0-11EE35DD8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2519834"/>
          </a:xfrm>
        </p:spPr>
        <p:txBody>
          <a:bodyPr anchor="ctr">
            <a:normAutofit/>
          </a:bodyPr>
          <a:lstStyle>
            <a:lvl1pPr>
              <a:defRPr sz="1500"/>
            </a:lvl1pPr>
          </a:lstStyle>
          <a:p>
            <a:endParaRPr lang="en-US" altLang="ko-KR" sz="1500" dirty="0"/>
          </a:p>
        </p:txBody>
      </p:sp>
      <p:cxnSp>
        <p:nvCxnSpPr>
          <p:cNvPr id="15" name="Straight Connector 35">
            <a:extLst>
              <a:ext uri="{FF2B5EF4-FFF2-40B4-BE49-F238E27FC236}">
                <a16:creationId xmlns:a16="http://schemas.microsoft.com/office/drawing/2014/main" id="{621E6184-2AAB-B39B-8E95-2B13EE12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26">
            <a:extLst>
              <a:ext uri="{FF2B5EF4-FFF2-40B4-BE49-F238E27FC236}">
                <a16:creationId xmlns:a16="http://schemas.microsoft.com/office/drawing/2014/main" id="{920EA43A-6339-C25D-81CB-7189D0DA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7F7C76-0F0F-4696-0C54-6AF4DB89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ko-KR" altLang="en-US" sz="5000" dirty="0"/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616B0DCB-F1F1-1B1C-9C94-BE2F50B7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8A052AB3-4B84-EE7A-BC2F-14C97682B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703C1B50-43BA-BE90-5D6A-C9853F0EE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32">
            <a:extLst>
              <a:ext uri="{FF2B5EF4-FFF2-40B4-BE49-F238E27FC236}">
                <a16:creationId xmlns:a16="http://schemas.microsoft.com/office/drawing/2014/main" id="{2D0E9E78-BE05-CF69-DA2A-90632C1F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BC9BAAB-B914-A6EE-FB93-DEDE9329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496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3">
            <a:extLst>
              <a:ext uri="{FF2B5EF4-FFF2-40B4-BE49-F238E27FC236}">
                <a16:creationId xmlns:a16="http://schemas.microsoft.com/office/drawing/2014/main" id="{02EEF507-7E5B-3E22-8936-9A1FE8043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4370097-0EA7-722A-5120-63E4FD92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endParaRPr lang="ko-KR" altLang="en-US" sz="4000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C1A2BF7E-3634-CA40-68BB-50DC19456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B9639C63-CCA4-22F8-C76A-C9F2A6A9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B9F6E12D-155D-5C87-BE2D-7C5E85556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9">
            <a:extLst>
              <a:ext uri="{FF2B5EF4-FFF2-40B4-BE49-F238E27FC236}">
                <a16:creationId xmlns:a16="http://schemas.microsoft.com/office/drawing/2014/main" id="{C6AB1708-A6F4-BE58-0595-B2D9DB76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D5E9CDA-5396-38CE-20EA-432F492E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3FAEC42F-335A-D1B9-103F-E6BF1FEE7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DD741CAE-FA8E-65D4-8931-EA0E9C5F3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1F7FF5E-D6AD-E8C3-C4E4-059B3D40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3">
            <a:extLst>
              <a:ext uri="{FF2B5EF4-FFF2-40B4-BE49-F238E27FC236}">
                <a16:creationId xmlns:a16="http://schemas.microsoft.com/office/drawing/2014/main" id="{2DE78B98-ED58-4D54-94C9-D16315EA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B900D4-DE3C-575F-6E89-27724D35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endParaRPr lang="ko-KR" altLang="en-US" sz="4000" dirty="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A843A579-D585-8A10-8E15-070C38285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E804B2-0A98-096D-7651-E73B210C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F734FE0C-FB4B-BC46-B6BC-53D49D1D1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19">
            <a:extLst>
              <a:ext uri="{FF2B5EF4-FFF2-40B4-BE49-F238E27FC236}">
                <a16:creationId xmlns:a16="http://schemas.microsoft.com/office/drawing/2014/main" id="{B273E983-5AFD-AADF-872B-7EB3759C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340DC81C-B27D-BC18-C677-02062FEB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A931A9E4-0AAA-BC82-3373-9C16F1D9A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20" y="2505425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6A72F686-7398-473A-6C2C-991AE2F02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8528" y="2505425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12001-CCE3-8C5D-FF2A-B763C009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FB35A-F7E1-1CA0-2949-96EBDA98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5DFE3-7460-200B-C04C-1E7354CFB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D7A0D-1749-0499-EED8-BF7655148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83CBAB-A793-7138-CC31-F8946FC11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E080E-7CFE-1541-8448-2ACCD5E4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151E-882E-4F43-B77C-2BA1DACDC9AB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06B1B0-466C-779D-D54E-82FCB8F1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A5D78-CA02-6117-E2EF-FD512FB3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5993-B19C-4E9C-AFFD-103482FAE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2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0F22-5273-30E8-1007-7BB48DAD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F2C4C5-6FD8-53E1-08B2-3061C2DD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151E-882E-4F43-B77C-2BA1DACDC9AB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E25683-F474-955F-FD51-911F94DB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9B4F9-52C4-936C-4E20-09C693F1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5993-B19C-4E9C-AFFD-103482FAE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9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CFE705-6AAE-85D4-1B9F-62D38FCE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151E-882E-4F43-B77C-2BA1DACDC9AB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A8EE65-BD93-98BA-0135-47387C33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9DD33-8810-E0EB-7D5F-F88FDDA6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5993-B19C-4E9C-AFFD-103482FAE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4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5EB2-839E-C292-84A0-DBF7FA77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C7862-1F78-90F3-16DE-14CDE652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E65E8-4696-F7BF-89DA-071B65F3E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4495C-76D1-E3B9-4AB2-68C1912C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151E-882E-4F43-B77C-2BA1DACDC9AB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4BE7-6181-D1E9-BDA5-EE9728A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DF54C-22D1-E1FC-414D-6366C62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5993-B19C-4E9C-AFFD-103482FAE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0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787E66-9D96-8DA5-65D6-085E6713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EB217-C9D3-6D81-D9D0-73E76E26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99180-5753-F471-71A7-6EE7A3D2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151E-882E-4F43-B77C-2BA1DACDC9AB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6D6A2-1319-B903-0AB3-642E0FFA2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ABF5E-F683-7660-CE5B-9447268E3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5993-B19C-4E9C-AFFD-103482FAE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16DC-B75D-DCF9-07B2-B09AFC50D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MSSQL </a:t>
            </a:r>
            <a:r>
              <a:rPr lang="ko-KR" altLang="en-US" dirty="0"/>
              <a:t>교육</a:t>
            </a:r>
            <a:r>
              <a:rPr lang="en-US" altLang="ko-KR" dirty="0"/>
              <a:t> 3</a:t>
            </a:r>
            <a:r>
              <a:rPr lang="ko-KR" altLang="en-US" dirty="0"/>
              <a:t>일차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AB3C98A-5379-12B1-1E38-DE62DA67A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기술연구소 신이나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2023.08.02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37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B1C759-A12E-E0C8-5D17-9356BCD8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72" y="2871089"/>
            <a:ext cx="3847756" cy="250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599170-4CBD-C804-26B2-F1C34E55236A}"/>
              </a:ext>
            </a:extLst>
          </p:cNvPr>
          <p:cNvSpPr txBox="1"/>
          <p:nvPr/>
        </p:nvSpPr>
        <p:spPr>
          <a:xfrm>
            <a:off x="959738" y="784295"/>
            <a:ext cx="31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 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EC78B-1BEF-7F42-C912-ED0A60351D3F}"/>
              </a:ext>
            </a:extLst>
          </p:cNvPr>
          <p:cNvSpPr txBox="1"/>
          <p:nvPr/>
        </p:nvSpPr>
        <p:spPr>
          <a:xfrm>
            <a:off x="959738" y="1357724"/>
            <a:ext cx="976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SALES </a:t>
            </a:r>
            <a:r>
              <a:rPr lang="ko-KR" altLang="en-US" dirty="0"/>
              <a:t>테이블에서 </a:t>
            </a:r>
            <a:r>
              <a:rPr lang="en-US" altLang="ko-KR" dirty="0">
                <a:solidFill>
                  <a:srgbClr val="0000FF"/>
                </a:solidFill>
              </a:rPr>
              <a:t>PRICE</a:t>
            </a:r>
            <a:r>
              <a:rPr lang="ko-KR" altLang="en-US" dirty="0">
                <a:solidFill>
                  <a:srgbClr val="0000FF"/>
                </a:solidFill>
              </a:rPr>
              <a:t>가 </a:t>
            </a:r>
            <a:r>
              <a:rPr lang="en-US" altLang="ko-KR" dirty="0">
                <a:solidFill>
                  <a:srgbClr val="0000FF"/>
                </a:solidFill>
              </a:rPr>
              <a:t>0~100 </a:t>
            </a:r>
            <a:r>
              <a:rPr lang="ko-KR" altLang="en-US" dirty="0">
                <a:solidFill>
                  <a:srgbClr val="0000FF"/>
                </a:solidFill>
              </a:rPr>
              <a:t>사이면 </a:t>
            </a:r>
            <a:r>
              <a:rPr lang="en-US" altLang="ko-KR" dirty="0">
                <a:solidFill>
                  <a:srgbClr val="0000FF"/>
                </a:solidFill>
              </a:rPr>
              <a:t>LOW, 100~500 </a:t>
            </a:r>
            <a:r>
              <a:rPr lang="ko-KR" altLang="en-US" dirty="0">
                <a:solidFill>
                  <a:srgbClr val="0000FF"/>
                </a:solidFill>
              </a:rPr>
              <a:t>사이면 </a:t>
            </a:r>
            <a:r>
              <a:rPr lang="en-US" altLang="ko-KR" dirty="0">
                <a:solidFill>
                  <a:srgbClr val="0000FF"/>
                </a:solidFill>
              </a:rPr>
              <a:t>MIDDLE, 500</a:t>
            </a:r>
            <a:r>
              <a:rPr lang="ko-KR" altLang="en-US" dirty="0">
                <a:solidFill>
                  <a:srgbClr val="0000FF"/>
                </a:solidFill>
              </a:rPr>
              <a:t>을 초과하면 </a:t>
            </a:r>
            <a:r>
              <a:rPr lang="en-US" altLang="ko-KR" dirty="0">
                <a:solidFill>
                  <a:srgbClr val="0000FF"/>
                </a:solidFill>
              </a:rPr>
              <a:t>HIGH</a:t>
            </a:r>
            <a:r>
              <a:rPr lang="ko-KR" altLang="en-US" dirty="0">
                <a:solidFill>
                  <a:srgbClr val="0000FF"/>
                </a:solidFill>
              </a:rPr>
              <a:t>를 표시</a:t>
            </a:r>
            <a:r>
              <a:rPr lang="ko-KR" altLang="en-US" dirty="0"/>
              <a:t>하도록 </a:t>
            </a:r>
            <a:r>
              <a:rPr lang="en-US" altLang="ko-KR" dirty="0"/>
              <a:t>SALES </a:t>
            </a:r>
            <a:r>
              <a:rPr lang="ko-KR" altLang="en-US" dirty="0"/>
              <a:t>테이블을 조회하세요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10B77-5AE9-4871-77B2-553FF9D572EB}"/>
              </a:ext>
            </a:extLst>
          </p:cNvPr>
          <p:cNvSpPr txBox="1"/>
          <p:nvPr/>
        </p:nvSpPr>
        <p:spPr>
          <a:xfrm>
            <a:off x="5355772" y="3110417"/>
            <a:ext cx="57824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j-lt"/>
                <a:ea typeface="돋움체" panose="020B0609000101010101" pitchFamily="49" charset="-127"/>
              </a:rPr>
              <a:t>정답</a:t>
            </a:r>
            <a:endParaRPr lang="en-US" altLang="ko-KR" sz="1500" b="1" dirty="0">
              <a:latin typeface="+mj-lt"/>
              <a:ea typeface="돋움체" panose="020B0609000101010101" pitchFamily="49" charset="-127"/>
            </a:endParaRPr>
          </a:p>
          <a:p>
            <a:endParaRPr lang="en-US" altLang="ko-KR" sz="1500" b="1" dirty="0"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SELECT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*,</a:t>
            </a:r>
            <a:endParaRPr lang="en-US" altLang="ko-KR" sz="15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CASE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WHEN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PRICE 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BETWEEN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0 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AND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100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THEN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'LOW'</a:t>
            </a:r>
            <a:endParaRPr lang="en-US" altLang="ko-KR" sz="15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     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WHEN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PRICE 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BETWEEN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100 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AND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500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THEN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'MIDDLE'</a:t>
            </a:r>
            <a:endParaRPr lang="en-US" altLang="ko-KR" sz="15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     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'HIGH'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END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AS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PRICE_TYPE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FROM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SALES</a:t>
            </a:r>
            <a:endParaRPr lang="ko-KR" alt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71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599170-4CBD-C804-26B2-F1C34E55236A}"/>
              </a:ext>
            </a:extLst>
          </p:cNvPr>
          <p:cNvSpPr txBox="1"/>
          <p:nvPr/>
        </p:nvSpPr>
        <p:spPr>
          <a:xfrm>
            <a:off x="959738" y="784295"/>
            <a:ext cx="31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 </a:t>
            </a:r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EC78B-1BEF-7F42-C912-ED0A60351D3F}"/>
              </a:ext>
            </a:extLst>
          </p:cNvPr>
          <p:cNvSpPr txBox="1"/>
          <p:nvPr/>
        </p:nvSpPr>
        <p:spPr>
          <a:xfrm>
            <a:off x="959738" y="1357724"/>
            <a:ext cx="976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SALES </a:t>
            </a:r>
            <a:r>
              <a:rPr lang="ko-KR" altLang="en-US" dirty="0"/>
              <a:t>테이블에서 </a:t>
            </a:r>
            <a:r>
              <a:rPr lang="en-US" altLang="ko-KR" dirty="0"/>
              <a:t>TYPE = ‘</a:t>
            </a:r>
            <a:r>
              <a:rPr lang="ko-KR" altLang="en-US" dirty="0"/>
              <a:t>반팔</a:t>
            </a:r>
            <a:r>
              <a:rPr lang="en-US" altLang="ko-KR" dirty="0"/>
              <a:t>’</a:t>
            </a:r>
            <a:r>
              <a:rPr lang="ko-KR" altLang="en-US" dirty="0"/>
              <a:t>의 판매개수가 </a:t>
            </a:r>
            <a:r>
              <a:rPr lang="en-US" altLang="ko-KR" dirty="0"/>
              <a:t>5</a:t>
            </a:r>
            <a:r>
              <a:rPr lang="ko-KR" altLang="en-US" dirty="0"/>
              <a:t>개 이상일 경우 </a:t>
            </a:r>
            <a:r>
              <a:rPr lang="en-US" altLang="ko-KR" dirty="0"/>
              <a:t>‘</a:t>
            </a:r>
            <a:r>
              <a:rPr lang="ko-KR" altLang="en-US" dirty="0"/>
              <a:t>목표달성</a:t>
            </a:r>
            <a:r>
              <a:rPr lang="en-US" altLang="ko-KR" dirty="0"/>
              <a:t>’</a:t>
            </a:r>
            <a:r>
              <a:rPr lang="ko-KR" altLang="en-US" dirty="0"/>
              <a:t>을 출력하고 </a:t>
            </a:r>
            <a:r>
              <a:rPr lang="en-US" altLang="ko-KR" dirty="0"/>
              <a:t>5</a:t>
            </a:r>
            <a:r>
              <a:rPr lang="ko-KR" altLang="en-US" dirty="0"/>
              <a:t>개 미만인 경우 </a:t>
            </a:r>
            <a:r>
              <a:rPr lang="en-US" altLang="ko-KR" dirty="0"/>
              <a:t>‘</a:t>
            </a:r>
            <a:r>
              <a:rPr lang="ko-KR" altLang="en-US" dirty="0"/>
              <a:t>목표미달</a:t>
            </a:r>
            <a:r>
              <a:rPr lang="en-US" altLang="ko-KR" dirty="0"/>
              <a:t>’</a:t>
            </a:r>
            <a:r>
              <a:rPr lang="ko-KR" altLang="en-US" dirty="0"/>
              <a:t>을 출력하세요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10B77-5AE9-4871-77B2-553FF9D572EB}"/>
              </a:ext>
            </a:extLst>
          </p:cNvPr>
          <p:cNvSpPr txBox="1"/>
          <p:nvPr/>
        </p:nvSpPr>
        <p:spPr>
          <a:xfrm>
            <a:off x="4833258" y="3110417"/>
            <a:ext cx="63050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j-lt"/>
                <a:ea typeface="돋움체" panose="020B0609000101010101" pitchFamily="49" charset="-127"/>
              </a:rPr>
              <a:t>정답</a:t>
            </a:r>
            <a:endParaRPr lang="en-US" altLang="ko-KR" sz="1500" b="1" dirty="0">
              <a:latin typeface="+mj-lt"/>
              <a:ea typeface="돋움체" panose="020B0609000101010101" pitchFamily="49" charset="-127"/>
            </a:endParaRPr>
          </a:p>
          <a:p>
            <a:endParaRPr lang="en-US" altLang="ko-KR" sz="15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5 </a:t>
            </a:r>
            <a:r>
              <a:rPr lang="en-US" altLang="ko-KR" sz="16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ea typeface="돋움체" panose="020B0609000101010101" pitchFamily="49" charset="-127"/>
              </a:rPr>
              <a:t>COUNT</a:t>
            </a:r>
            <a:r>
              <a:rPr lang="en-US" altLang="ko-KR" sz="16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SALES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TYPE</a:t>
            </a:r>
            <a:r>
              <a:rPr lang="en-US" altLang="ko-KR" sz="16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반팔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	PRINT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목표 미달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endParaRPr lang="ko-KR" altLang="en-US" sz="16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	PRINT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목표 달성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endParaRPr lang="ko-KR" altLang="en-US" sz="16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END</a:t>
            </a:r>
            <a:endParaRPr lang="ko-KR" altLang="en-US" sz="15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406C8-BA63-0268-5823-7E17F91C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37" y="3750154"/>
            <a:ext cx="150516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95244-B439-5BF1-8F48-E65D24DF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UNION, UNION 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15097-8C4B-DCB1-0671-19A3BB09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 이상의 쿼리 결과를 하나의 테이블로 합칠 때 사용하는 연산</a:t>
            </a:r>
            <a:endParaRPr lang="en-US" altLang="ko-KR" dirty="0"/>
          </a:p>
          <a:p>
            <a:r>
              <a:rPr lang="ko-KR" altLang="en-US" dirty="0"/>
              <a:t>합쳐질 각각의 테이블은 컬럼 수</a:t>
            </a:r>
            <a:r>
              <a:rPr lang="en-US" altLang="ko-KR" dirty="0"/>
              <a:t>, </a:t>
            </a:r>
            <a:r>
              <a:rPr lang="ko-KR" altLang="en-US" dirty="0"/>
              <a:t>컬럼의 데이터 형식이 모두 일치 해야함</a:t>
            </a:r>
            <a:endParaRPr lang="en-US" altLang="ko-KR" dirty="0"/>
          </a:p>
          <a:p>
            <a:r>
              <a:rPr lang="en-US" altLang="ko-KR" dirty="0"/>
              <a:t>UNION</a:t>
            </a:r>
            <a:r>
              <a:rPr lang="ko-KR" altLang="en-US" dirty="0"/>
              <a:t>연산은 연산 과정 중 중복데이터를 제거</a:t>
            </a:r>
            <a:endParaRPr lang="en-US" altLang="ko-KR" dirty="0"/>
          </a:p>
          <a:p>
            <a:r>
              <a:rPr lang="en-US" altLang="ko-KR" dirty="0"/>
              <a:t>UNION ALL </a:t>
            </a:r>
            <a:r>
              <a:rPr lang="ko-KR" altLang="en-US" dirty="0"/>
              <a:t>연산은 중복제거를 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88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9A194-55F6-D8D4-2501-6518DD9A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UNION, UNION ALL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4CCBC-77A3-8085-8124-98EC2DB2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2743201" cy="2519834"/>
          </a:xfrm>
        </p:spPr>
        <p:txBody>
          <a:bodyPr/>
          <a:lstStyle/>
          <a:p>
            <a:r>
              <a:rPr lang="ko-KR" altLang="en-US" b="1" dirty="0" err="1">
                <a:latin typeface="Consolas" panose="020B0609020204030204" pitchFamily="49" charset="0"/>
              </a:rPr>
              <a:t>쿼리문</a:t>
            </a:r>
            <a:endParaRPr lang="en-US" altLang="ko-KR" b="1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ko-KR" altLang="en-US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테이블명</a:t>
            </a:r>
            <a:r>
              <a:rPr lang="en-US" altLang="ko-KR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1]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UNION/</a:t>
            </a:r>
            <a:r>
              <a:rPr lang="en-US" altLang="ko-KR" dirty="0">
                <a:solidFill>
                  <a:schemeClr val="accent2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All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SELECT * FROM</a:t>
            </a:r>
            <a:r>
              <a:rPr lang="en-US" altLang="ko-KR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ko-KR" altLang="en-US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테이블명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EE6A9-6E65-A09B-0CA3-56D85A9B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33" y="4222226"/>
            <a:ext cx="1228896" cy="120031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5E0562-D58A-9429-CBF5-D7F225E92675}"/>
              </a:ext>
            </a:extLst>
          </p:cNvPr>
          <p:cNvSpPr txBox="1">
            <a:spLocks/>
          </p:cNvSpPr>
          <p:nvPr/>
        </p:nvSpPr>
        <p:spPr>
          <a:xfrm>
            <a:off x="4778371" y="3105780"/>
            <a:ext cx="2743201" cy="64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Consolas" panose="020B0609020204030204" pitchFamily="49" charset="0"/>
              </a:rPr>
              <a:t>사용 예제 및 결과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7FF580-AA5D-240A-FBD7-1E71F3826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531" y="3683988"/>
            <a:ext cx="258163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4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57F8-B9B5-E311-274C-58B37E9E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Function </a:t>
            </a:r>
            <a:r>
              <a:rPr lang="ko-KR" altLang="en-US" dirty="0"/>
              <a:t>및 </a:t>
            </a:r>
            <a:r>
              <a:rPr lang="en-US" altLang="ko-KR" dirty="0"/>
              <a:t>SQL </a:t>
            </a:r>
            <a:r>
              <a:rPr lang="ko-KR" altLang="en-US" dirty="0"/>
              <a:t>집계함수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53899-9C06-CCBE-6DF5-02E1C404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1500" dirty="0"/>
              <a:t>특정 그룹별로 그룹별 평균</a:t>
            </a:r>
            <a:r>
              <a:rPr lang="en-US" altLang="ko-KR" sz="1500" dirty="0"/>
              <a:t>, </a:t>
            </a:r>
            <a:r>
              <a:rPr lang="ko-KR" altLang="en-US" sz="1500" dirty="0"/>
              <a:t>그룹별 합계 등 그룹 연산을 수행하고 싶을 때 </a:t>
            </a:r>
            <a:r>
              <a:rPr lang="en-US" altLang="ko-KR" sz="1500" dirty="0"/>
              <a:t>GROUPING</a:t>
            </a:r>
            <a:r>
              <a:rPr lang="ko-KR" altLang="en-US" sz="1500" dirty="0"/>
              <a:t>과 집계 함수를 이용</a:t>
            </a:r>
            <a:endParaRPr lang="en-US" altLang="ko-KR" sz="1500" dirty="0"/>
          </a:p>
          <a:p>
            <a:pPr>
              <a:lnSpc>
                <a:spcPct val="170000"/>
              </a:lnSpc>
            </a:pPr>
            <a:r>
              <a:rPr lang="en-US" altLang="ko-KR" sz="1500" dirty="0"/>
              <a:t>GROUPING</a:t>
            </a:r>
            <a:r>
              <a:rPr lang="ko-KR" altLang="en-US" sz="1500" dirty="0"/>
              <a:t>에는 </a:t>
            </a:r>
            <a:r>
              <a:rPr lang="en-US" altLang="ko-KR" sz="1500" dirty="0"/>
              <a:t>GROUP BY </a:t>
            </a:r>
            <a:r>
              <a:rPr lang="ko-KR" altLang="en-US" sz="1500" dirty="0"/>
              <a:t>절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en-US" altLang="ko-KR" sz="1500" dirty="0"/>
              <a:t>ROLL UP, CUBE, GROUPING SETS </a:t>
            </a:r>
            <a:r>
              <a:rPr lang="ko-KR" altLang="en-US" sz="1500" dirty="0"/>
              <a:t>등 다양한 그룹함수 존재</a:t>
            </a:r>
            <a:endParaRPr lang="en-US" altLang="ko-KR" sz="1500" dirty="0"/>
          </a:p>
          <a:p>
            <a:pPr>
              <a:lnSpc>
                <a:spcPct val="170000"/>
              </a:lnSpc>
            </a:pPr>
            <a:r>
              <a:rPr lang="ko-KR" altLang="en-US" sz="1500" dirty="0"/>
              <a:t>집계함수는 </a:t>
            </a:r>
            <a:r>
              <a:rPr lang="en-US" altLang="ko-KR" sz="1500" dirty="0"/>
              <a:t>SUM, AVG, MIN, MAX, COUNT </a:t>
            </a:r>
            <a:r>
              <a:rPr lang="ko-KR" altLang="en-US" sz="1500" dirty="0"/>
              <a:t>등이 존재</a:t>
            </a:r>
            <a:endParaRPr lang="en-US" altLang="ko-KR" sz="15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500" dirty="0"/>
              <a:t>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237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57F8-B9B5-E311-274C-58B37E9E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Function _ ROLL 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53899-9C06-CCBE-6DF5-02E1C404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704014"/>
            <a:ext cx="4754306" cy="1967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000" dirty="0"/>
              <a:t>소그룹 간의 소계를 계산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GROUP</a:t>
            </a:r>
            <a:r>
              <a:rPr lang="ko-KR" altLang="en-US" sz="1000" dirty="0"/>
              <a:t> </a:t>
            </a:r>
            <a:r>
              <a:rPr lang="en-US" altLang="ko-KR" sz="1000" dirty="0"/>
              <a:t>BY</a:t>
            </a:r>
            <a:r>
              <a:rPr lang="ko-KR" altLang="en-US" sz="1000" dirty="0"/>
              <a:t>의 확장 형태로 사용하기 쉬움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/>
              <a:t>GROUP BY</a:t>
            </a:r>
            <a:r>
              <a:rPr lang="ko-KR" altLang="en-US" sz="1000" dirty="0"/>
              <a:t> 컬럼에 대해서 </a:t>
            </a:r>
            <a:r>
              <a:rPr lang="en-US" altLang="ko-KR" sz="1000" dirty="0" err="1"/>
              <a:t>SubTotal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구해줌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ko-KR" altLang="en-US" sz="1000" dirty="0"/>
              <a:t>여러 속성에 대해 </a:t>
            </a:r>
            <a:r>
              <a:rPr lang="en-US" altLang="ko-KR" sz="1000" dirty="0"/>
              <a:t>ROLL UP</a:t>
            </a:r>
            <a:r>
              <a:rPr lang="ko-KR" altLang="en-US" sz="1000" dirty="0"/>
              <a:t>을 적용하는 경우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/>
              <a:t>GROUP BY ROLL UP (A,B)</a:t>
            </a:r>
            <a:r>
              <a:rPr lang="ko-KR" altLang="en-US" sz="1000" dirty="0"/>
              <a:t>를 하면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/>
              <a:t>A,B </a:t>
            </a:r>
            <a:r>
              <a:rPr lang="ko-KR" altLang="en-US" sz="1000" dirty="0"/>
              <a:t>묶음 </a:t>
            </a:r>
            <a:r>
              <a:rPr lang="en-US" altLang="ko-KR" sz="1000" dirty="0"/>
              <a:t>/ A</a:t>
            </a:r>
            <a:r>
              <a:rPr lang="ko-KR" altLang="en-US" sz="1000" dirty="0"/>
              <a:t>묶음에 대한 소계</a:t>
            </a:r>
            <a:r>
              <a:rPr lang="en-US" altLang="ko-KR" sz="1000" dirty="0"/>
              <a:t> / </a:t>
            </a:r>
            <a:r>
              <a:rPr lang="ko-KR" altLang="en-US" sz="1000" dirty="0" err="1"/>
              <a:t>전체묶음</a:t>
            </a:r>
            <a:r>
              <a:rPr lang="en-US" altLang="ko-KR" sz="1000" dirty="0"/>
              <a:t> </a:t>
            </a:r>
            <a:r>
              <a:rPr lang="ko-KR" altLang="en-US" sz="1000" dirty="0"/>
              <a:t>에 대한 결과를 반환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94BE04-42DA-E0B4-77B5-06019137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68" y="4457934"/>
            <a:ext cx="4941532" cy="1841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E219B0-E02C-787E-2B5C-E4E36A15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63" y="4830287"/>
            <a:ext cx="4662247" cy="1489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016CAD-C175-87F3-8408-0369132A6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663" y="2901627"/>
            <a:ext cx="4579120" cy="10768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D4D128-B1FC-4037-88B9-0F53F088342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6096000" y="3440027"/>
            <a:ext cx="523663" cy="193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FB0F7F-05A6-E838-EEDC-48CE4AFF4CD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96000" y="5378659"/>
            <a:ext cx="523663" cy="196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2CD3F-754E-18AF-CE0B-61539D215550}"/>
              </a:ext>
            </a:extLst>
          </p:cNvPr>
          <p:cNvSpPr txBox="1"/>
          <p:nvPr/>
        </p:nvSpPr>
        <p:spPr>
          <a:xfrm>
            <a:off x="8261110" y="3832233"/>
            <a:ext cx="1379352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GROUP BY </a:t>
            </a:r>
            <a:r>
              <a:rPr lang="ko-KR" altLang="en-US" sz="1300" dirty="0"/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F07CC5-2ADB-4170-8E11-B31F67C42047}"/>
              </a:ext>
            </a:extLst>
          </p:cNvPr>
          <p:cNvSpPr txBox="1"/>
          <p:nvPr/>
        </p:nvSpPr>
        <p:spPr>
          <a:xfrm>
            <a:off x="8446741" y="6048102"/>
            <a:ext cx="1236044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ROLL UP </a:t>
            </a:r>
            <a:r>
              <a:rPr lang="ko-KR" altLang="en-US" sz="1300" dirty="0">
                <a:solidFill>
                  <a:srgbClr val="FF0000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12315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57F8-B9B5-E311-274C-58B37E9E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Function _ ROLL 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53899-9C06-CCBE-6DF5-02E1C404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344088"/>
          </a:xfrm>
        </p:spPr>
        <p:txBody>
          <a:bodyPr>
            <a:normAutofit/>
          </a:bodyPr>
          <a:lstStyle/>
          <a:p>
            <a:r>
              <a:rPr lang="en-US" altLang="ko-KR" sz="1100" b="0" i="1" dirty="0">
                <a:solidFill>
                  <a:srgbClr val="B18EB1"/>
                </a:solidFill>
                <a:effectLst/>
                <a:latin typeface="Courier New" panose="02070309020205020404" pitchFamily="49" charset="0"/>
              </a:rPr>
              <a:t>-- </a:t>
            </a:r>
            <a:r>
              <a:rPr lang="ko-KR" altLang="en-US" sz="1100" b="0" i="1" dirty="0">
                <a:solidFill>
                  <a:srgbClr val="B18EB1"/>
                </a:solidFill>
                <a:effectLst/>
                <a:latin typeface="Courier New" panose="02070309020205020404" pitchFamily="49" charset="0"/>
              </a:rPr>
              <a:t>방법</a:t>
            </a:r>
            <a:r>
              <a:rPr lang="en-US" altLang="ko-KR" sz="1100" b="0" i="1" dirty="0">
                <a:solidFill>
                  <a:srgbClr val="B18EB1"/>
                </a:solidFill>
                <a:effectLst/>
                <a:latin typeface="Courier New" panose="02070309020205020404" pitchFamily="49" charset="0"/>
              </a:rPr>
              <a:t>1.</a:t>
            </a:r>
            <a:r>
              <a:rPr lang="ko-KR" altLang="en-US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ko-KR" sz="1100" dirty="0">
              <a:solidFill>
                <a:srgbClr val="ABB2B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item, </a:t>
            </a:r>
            <a:r>
              <a:rPr lang="en-US" altLang="ko-KR" sz="1100" b="0" i="0" dirty="0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(cost) sum </a:t>
            </a:r>
          </a:p>
          <a:p>
            <a:pPr marL="0" indent="0">
              <a:buNone/>
            </a:pP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1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sql_test_a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item </a:t>
            </a:r>
          </a:p>
          <a:p>
            <a:pPr marL="0" indent="0">
              <a:buNone/>
            </a:pP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ROLLUP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altLang="ko-KR" sz="1100" dirty="0">
              <a:solidFill>
                <a:srgbClr val="ABB2BF"/>
              </a:solidFill>
              <a:latin typeface="Courier New" panose="02070309020205020404" pitchFamily="49" charset="0"/>
            </a:endParaRPr>
          </a:p>
          <a:p>
            <a:r>
              <a:rPr lang="en-US" altLang="ko-KR" sz="1100" b="0" i="1" dirty="0">
                <a:solidFill>
                  <a:srgbClr val="B18EB1"/>
                </a:solidFill>
                <a:effectLst/>
                <a:latin typeface="Courier New" panose="02070309020205020404" pitchFamily="49" charset="0"/>
              </a:rPr>
              <a:t>-- </a:t>
            </a:r>
            <a:r>
              <a:rPr lang="ko-KR" altLang="en-US" sz="1100" b="0" i="1" dirty="0">
                <a:solidFill>
                  <a:srgbClr val="B18EB1"/>
                </a:solidFill>
                <a:effectLst/>
                <a:latin typeface="Courier New" panose="02070309020205020404" pitchFamily="49" charset="0"/>
              </a:rPr>
              <a:t>방법</a:t>
            </a:r>
            <a:r>
              <a:rPr lang="en-US" altLang="ko-KR" sz="1100" b="0" i="1" dirty="0">
                <a:solidFill>
                  <a:srgbClr val="B18EB1"/>
                </a:solidFill>
                <a:effectLst/>
                <a:latin typeface="Courier New" panose="02070309020205020404" pitchFamily="49" charset="0"/>
              </a:rPr>
              <a:t>2.</a:t>
            </a:r>
            <a:r>
              <a:rPr lang="ko-KR" altLang="en-US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ko-KR" sz="1100" b="0" i="0" dirty="0">
              <a:solidFill>
                <a:srgbClr val="ABB2B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item, </a:t>
            </a:r>
            <a:r>
              <a:rPr lang="en-US" altLang="ko-KR" sz="1100" b="0" i="0" dirty="0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(cost) sum </a:t>
            </a:r>
          </a:p>
          <a:p>
            <a:pPr marL="0" indent="0">
              <a:buNone/>
            </a:pP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1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sql_test_a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1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ROLLUP</a:t>
            </a:r>
            <a:r>
              <a:rPr lang="en-US" altLang="ko-KR" sz="11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(item)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0054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57F8-B9B5-E311-274C-58B37E9E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Function_ GROUPING(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53899-9C06-CCBE-6DF5-02E1C404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73531"/>
            <a:ext cx="9941319" cy="3718560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ROLLUP</a:t>
            </a:r>
            <a:r>
              <a:rPr lang="ko-KR" altLang="en-US" sz="1300" dirty="0"/>
              <a:t>에서 생성되는 </a:t>
            </a:r>
            <a:r>
              <a:rPr lang="ko-KR" altLang="en-US" sz="1300" dirty="0" err="1"/>
              <a:t>합계값을</a:t>
            </a:r>
            <a:r>
              <a:rPr lang="ko-KR" altLang="en-US" sz="1300" dirty="0"/>
              <a:t> 구분</a:t>
            </a:r>
            <a:endParaRPr lang="en-US" altLang="ko-KR" sz="1300" dirty="0"/>
          </a:p>
          <a:p>
            <a:r>
              <a:rPr lang="en-US" altLang="ko-KR" sz="1300" dirty="0"/>
              <a:t>GROUPING </a:t>
            </a:r>
            <a:r>
              <a:rPr lang="ko-KR" altLang="en-US" sz="1300" dirty="0"/>
              <a:t>결과가 </a:t>
            </a:r>
            <a:r>
              <a:rPr lang="en-US" altLang="ko-KR" sz="1300" dirty="0"/>
              <a:t>NULL</a:t>
            </a:r>
            <a:r>
              <a:rPr lang="ko-KR" altLang="en-US" sz="1300" dirty="0"/>
              <a:t>일 때 </a:t>
            </a:r>
            <a:r>
              <a:rPr lang="en-US" altLang="ko-KR" sz="1300" dirty="0"/>
              <a:t>1, NULL </a:t>
            </a:r>
            <a:r>
              <a:rPr lang="ko-KR" altLang="en-US" sz="1300" dirty="0"/>
              <a:t>이 아닐 때 </a:t>
            </a:r>
            <a:r>
              <a:rPr lang="en-US" altLang="ko-KR" sz="1300" dirty="0"/>
              <a:t>0</a:t>
            </a:r>
            <a:r>
              <a:rPr lang="ko-KR" altLang="en-US" sz="1300" dirty="0"/>
              <a:t>의</a:t>
            </a:r>
            <a:r>
              <a:rPr lang="en-US" altLang="ko-KR" sz="1300" dirty="0"/>
              <a:t> </a:t>
            </a:r>
            <a:r>
              <a:rPr lang="ko-KR" altLang="en-US" sz="1300" dirty="0"/>
              <a:t>값을 반환</a:t>
            </a:r>
            <a:endParaRPr lang="en-US" altLang="ko-KR" sz="1300" dirty="0"/>
          </a:p>
          <a:p>
            <a:r>
              <a:rPr lang="ko-KR" altLang="en-US" sz="1300" dirty="0"/>
              <a:t>소계</a:t>
            </a:r>
            <a:r>
              <a:rPr lang="en-US" altLang="ko-KR" sz="1300" dirty="0"/>
              <a:t>, </a:t>
            </a:r>
            <a:r>
              <a:rPr lang="ko-KR" altLang="en-US" sz="1300" dirty="0"/>
              <a:t>합계 등이 계산되면 </a:t>
            </a:r>
            <a:r>
              <a:rPr lang="en-US" altLang="ko-KR" sz="1300" dirty="0"/>
              <a:t>GROUPING </a:t>
            </a:r>
            <a:r>
              <a:rPr lang="ko-KR" altLang="en-US" sz="1300" dirty="0"/>
              <a:t>함수는 </a:t>
            </a:r>
            <a:r>
              <a:rPr lang="en-US" altLang="ko-KR" sz="1300" dirty="0"/>
              <a:t>1</a:t>
            </a:r>
            <a:r>
              <a:rPr lang="ko-KR" altLang="en-US" sz="1300" dirty="0"/>
              <a:t>을 반환함</a:t>
            </a:r>
            <a:endParaRPr lang="en-US" altLang="ko-KR" sz="1300" dirty="0"/>
          </a:p>
          <a:p>
            <a:r>
              <a:rPr lang="en-US" altLang="ko-KR" sz="1300" dirty="0"/>
              <a:t>CASE</a:t>
            </a:r>
            <a:r>
              <a:rPr lang="ko-KR" altLang="en-US" sz="1300" dirty="0"/>
              <a:t>와 </a:t>
            </a:r>
            <a:r>
              <a:rPr lang="en-US" altLang="ko-KR" sz="1300" dirty="0"/>
              <a:t>GROUPING</a:t>
            </a:r>
            <a:r>
              <a:rPr lang="ko-KR" altLang="en-US" sz="1300" dirty="0"/>
              <a:t>을 이용해 </a:t>
            </a:r>
            <a:r>
              <a:rPr lang="en-US" altLang="ko-KR" sz="1300" dirty="0"/>
              <a:t>NULL </a:t>
            </a:r>
            <a:r>
              <a:rPr lang="ko-KR" altLang="en-US" sz="1300" dirty="0"/>
              <a:t>처리를 해줄 수 있음</a:t>
            </a:r>
            <a:endParaRPr lang="en-US" altLang="ko-KR" sz="1300" dirty="0"/>
          </a:p>
          <a:p>
            <a:endParaRPr lang="en-US" altLang="ko-KR" sz="1300" dirty="0"/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     CASE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GROUPING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(store)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WHEN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D19A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'total'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store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store , 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GROUPING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(item)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WHEN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D19A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98C379"/>
                </a:solidFill>
                <a:effectLst/>
                <a:latin typeface="Courier New" panose="02070309020205020404" pitchFamily="49" charset="0"/>
              </a:rPr>
              <a:t>'subtotal'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store , 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     SUM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3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cnt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all_cnt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, 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E6C07B"/>
                </a:solidFill>
                <a:effectLst/>
                <a:latin typeface="Courier New" panose="02070309020205020404" pitchFamily="49" charset="0"/>
              </a:rPr>
              <a:t>     SUM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(cost)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all_cost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sql_test_a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store, item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altLang="ko-KR" sz="13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300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ROLLUP</a:t>
            </a:r>
            <a:endParaRPr lang="en-US" altLang="ko-KR" sz="1300" dirty="0"/>
          </a:p>
          <a:p>
            <a:endParaRPr lang="ko-KR" altLang="en-US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9B5F9-806E-49C9-0EA9-E6A693F6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401" y="3790362"/>
            <a:ext cx="189574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6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27F46F22-B25D-7CBD-79C9-8E128E8E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/>
          <a:lstStyle/>
          <a:p>
            <a:r>
              <a:rPr lang="en-US" altLang="ko-KR" dirty="0"/>
              <a:t>Group Function_ GROUPING(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22E90C70-D0CF-31F6-F789-6E2002C9D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6638" y="2947353"/>
            <a:ext cx="5996701" cy="25209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CF1CD7-0150-8232-03F9-F4E8FE6E7CC8}"/>
              </a:ext>
            </a:extLst>
          </p:cNvPr>
          <p:cNvSpPr txBox="1"/>
          <p:nvPr/>
        </p:nvSpPr>
        <p:spPr>
          <a:xfrm>
            <a:off x="4460784" y="3123169"/>
            <a:ext cx="485685" cy="176972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lang="en-US" altLang="ko-KR" sz="550" b="1" dirty="0"/>
              <a:t>item</a:t>
            </a:r>
            <a:endParaRPr lang="ko-KR" altLang="en-US" sz="550" b="1" dirty="0"/>
          </a:p>
        </p:txBody>
      </p:sp>
    </p:spTree>
    <p:extLst>
      <p:ext uri="{BB962C8B-B14F-4D97-AF65-F5344CB8AC3E}">
        <p14:creationId xmlns:p14="http://schemas.microsoft.com/office/powerpoint/2010/main" val="308330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84B0728-832B-4073-4DC2-902BD6E1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5" y="2937967"/>
            <a:ext cx="1895740" cy="2257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200EC-1BE6-1FA9-FF5E-50F147F8B965}"/>
              </a:ext>
            </a:extLst>
          </p:cNvPr>
          <p:cNvSpPr txBox="1"/>
          <p:nvPr/>
        </p:nvSpPr>
        <p:spPr>
          <a:xfrm>
            <a:off x="959738" y="784295"/>
            <a:ext cx="31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 </a:t>
            </a:r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65F0E-8CB0-3DA8-E470-ACE66A03745B}"/>
              </a:ext>
            </a:extLst>
          </p:cNvPr>
          <p:cNvSpPr txBox="1"/>
          <p:nvPr/>
        </p:nvSpPr>
        <p:spPr>
          <a:xfrm>
            <a:off x="959738" y="1357724"/>
            <a:ext cx="97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SALES </a:t>
            </a:r>
            <a:r>
              <a:rPr lang="ko-KR" altLang="en-US" dirty="0"/>
              <a:t>테이블에서 </a:t>
            </a:r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en-US" altLang="ko-KR" dirty="0"/>
              <a:t>TYPE_DETAIL </a:t>
            </a:r>
            <a:r>
              <a:rPr lang="ko-KR" altLang="en-US" dirty="0"/>
              <a:t>묶음의 소계</a:t>
            </a:r>
            <a:r>
              <a:rPr lang="en-US" altLang="ko-KR" dirty="0"/>
              <a:t>, </a:t>
            </a:r>
            <a:r>
              <a:rPr lang="ko-KR" altLang="en-US" dirty="0"/>
              <a:t>합계를 구하세요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E1EC5-1151-F250-E003-EC4229B4AE2A}"/>
              </a:ext>
            </a:extLst>
          </p:cNvPr>
          <p:cNvSpPr txBox="1"/>
          <p:nvPr/>
        </p:nvSpPr>
        <p:spPr>
          <a:xfrm>
            <a:off x="3032759" y="2937967"/>
            <a:ext cx="831450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+mj-lt"/>
                <a:ea typeface="돋움체" panose="020B0609000101010101" pitchFamily="49" charset="-127"/>
              </a:rPr>
              <a:t>정답</a:t>
            </a:r>
            <a:endParaRPr lang="en-US" altLang="ko-KR" sz="1500" b="1" dirty="0">
              <a:latin typeface="+mj-lt"/>
              <a:ea typeface="돋움체" panose="020B0609000101010101" pitchFamily="49" charset="-127"/>
            </a:endParaRPr>
          </a:p>
          <a:p>
            <a:endParaRPr lang="en-US" altLang="ko-KR" sz="1500" dirty="0">
              <a:solidFill>
                <a:srgbClr val="0000FF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SELECT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  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CASE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FF00FF"/>
                </a:solidFill>
                <a:latin typeface="+mj-lt"/>
                <a:ea typeface="돋움체" panose="020B0609000101010101" pitchFamily="49" charset="-127"/>
              </a:rPr>
              <a:t>GROUPING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TYPE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WHEN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1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THEN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r>
              <a:rPr lang="ko-KR" altLang="en-US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합계</a:t>
            </a:r>
            <a:r>
              <a:rPr lang="en-US" altLang="ko-KR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r>
              <a:rPr lang="ko-KR" altLang="en-US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TYPE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END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AS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TYPE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endParaRPr lang="en-US" altLang="ko-KR" sz="15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  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CASE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FF00FF"/>
                </a:solidFill>
                <a:latin typeface="+mj-lt"/>
                <a:ea typeface="돋움체" panose="020B0609000101010101" pitchFamily="49" charset="-127"/>
              </a:rPr>
              <a:t>GROUPING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TYPE_DETAIL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WHEN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1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THEN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r>
              <a:rPr lang="ko-KR" altLang="en-US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소계</a:t>
            </a:r>
            <a:r>
              <a:rPr lang="en-US" altLang="ko-KR" sz="1500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'</a:t>
            </a:r>
            <a:r>
              <a:rPr lang="ko-KR" altLang="en-US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500" dirty="0">
                <a:solidFill>
                  <a:srgbClr val="FF00FF"/>
                </a:solidFill>
                <a:latin typeface="+mj-lt"/>
                <a:ea typeface="돋움체" panose="020B0609000101010101" pitchFamily="49" charset="-127"/>
              </a:rPr>
              <a:t>		CONVERT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NVARCHAR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TYPE_DETAIL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END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AS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TYPE_DETAIL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    </a:t>
            </a:r>
            <a:r>
              <a:rPr lang="en-US" altLang="ko-KR" sz="1500" dirty="0">
                <a:solidFill>
                  <a:srgbClr val="FF00FF"/>
                </a:solidFill>
                <a:latin typeface="+mj-lt"/>
                <a:ea typeface="돋움체" panose="020B0609000101010101" pitchFamily="49" charset="-127"/>
              </a:rPr>
              <a:t>SUM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PRICE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AS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매출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FROM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SALES A</a:t>
            </a:r>
          </a:p>
          <a:p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GROUP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BY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ROLLUP 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A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.</a:t>
            </a:r>
            <a:r>
              <a:rPr lang="en-US" altLang="ko-KR" sz="15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TYPE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A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.</a:t>
            </a:r>
            <a:r>
              <a:rPr lang="en-US" altLang="ko-KR" sz="15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TYPE_DETAIL</a:t>
            </a:r>
            <a:r>
              <a:rPr lang="en-US" altLang="ko-KR" sz="15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endParaRPr lang="ko-KR" alt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1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E550-E828-CFDE-2557-8BD3E927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백업 방법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6674C78-DD49-7B48-3AD9-FFD33667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63" y="2604252"/>
            <a:ext cx="4002745" cy="26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2820292-2230-655B-3DDF-FA8C2E8EF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73" y="2604252"/>
            <a:ext cx="3691943" cy="26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600CC7-E683-063D-31B4-230FC7C9ABF4}"/>
              </a:ext>
            </a:extLst>
          </p:cNvPr>
          <p:cNvSpPr txBox="1"/>
          <p:nvPr/>
        </p:nvSpPr>
        <p:spPr>
          <a:xfrm>
            <a:off x="1050938" y="5552252"/>
            <a:ext cx="435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1.</a:t>
            </a:r>
            <a:r>
              <a:rPr lang="ko-KR" altLang="en-US" sz="1500" dirty="0"/>
              <a:t> 백업할 </a:t>
            </a:r>
            <a:r>
              <a:rPr lang="en-US" altLang="ko-KR" sz="1500" dirty="0"/>
              <a:t>DB </a:t>
            </a:r>
            <a:r>
              <a:rPr lang="ko-KR" altLang="en-US" sz="1500" dirty="0"/>
              <a:t>선택 후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-&gt; </a:t>
            </a:r>
            <a:r>
              <a:rPr lang="ko-KR" altLang="en-US" sz="1500" dirty="0"/>
              <a:t>태스크 </a:t>
            </a:r>
            <a:r>
              <a:rPr lang="en-US" altLang="ko-KR" sz="1500" dirty="0"/>
              <a:t>-&gt; </a:t>
            </a:r>
            <a:r>
              <a:rPr lang="ko-KR" altLang="en-US" sz="1500" dirty="0"/>
              <a:t>백업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02F72-1B94-1378-5F8E-4974DFF7BC7C}"/>
              </a:ext>
            </a:extLst>
          </p:cNvPr>
          <p:cNvSpPr txBox="1"/>
          <p:nvPr/>
        </p:nvSpPr>
        <p:spPr>
          <a:xfrm>
            <a:off x="6262197" y="5552253"/>
            <a:ext cx="53608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2. </a:t>
            </a:r>
            <a:r>
              <a:rPr lang="ko-KR" altLang="en-US" sz="1500" dirty="0"/>
              <a:t>백업 파일 경로 변경 시 기존경로 제거 후 추가 버튼 클릭</a:t>
            </a:r>
          </a:p>
        </p:txBody>
      </p:sp>
    </p:spTree>
    <p:extLst>
      <p:ext uri="{BB962C8B-B14F-4D97-AF65-F5344CB8AC3E}">
        <p14:creationId xmlns:p14="http://schemas.microsoft.com/office/powerpoint/2010/main" val="18388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58446-50AE-6688-8851-DC9C1022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순위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61FA7-8AB8-8973-1C2A-A11DACDDC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7" y="3762103"/>
            <a:ext cx="10363201" cy="2194560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RANK</a:t>
            </a:r>
          </a:p>
          <a:p>
            <a:pPr marL="457200" lvl="1" indent="0">
              <a:buNone/>
            </a:pPr>
            <a:r>
              <a:rPr lang="ko-KR" altLang="en-US" sz="1200" dirty="0"/>
              <a:t>중복 값들에 대해 동일 순위로 표시하고</a:t>
            </a:r>
            <a:r>
              <a:rPr lang="en-US" altLang="ko-KR" sz="1200" dirty="0"/>
              <a:t>, </a:t>
            </a:r>
            <a:r>
              <a:rPr lang="ko-KR" altLang="en-US" sz="1200" dirty="0"/>
              <a:t>중복 순위 다음 값에 대해서는 중복 개수 만큼 떨어진 순위로 표시하도록 하는 함수</a:t>
            </a: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SELECT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FF"/>
                </a:solidFill>
              </a:rPr>
              <a:t>RANK</a:t>
            </a:r>
            <a:r>
              <a:rPr lang="en-US" altLang="ko-KR" sz="1200" dirty="0"/>
              <a:t>() </a:t>
            </a:r>
            <a:r>
              <a:rPr lang="en-US" altLang="ko-KR" sz="1200" dirty="0">
                <a:solidFill>
                  <a:schemeClr val="accent1"/>
                </a:solidFill>
              </a:rPr>
              <a:t>OVER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1"/>
                </a:solidFill>
              </a:rPr>
              <a:t>ORDER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BY</a:t>
            </a:r>
            <a:r>
              <a:rPr lang="en-US" altLang="ko-KR" sz="1200" dirty="0"/>
              <a:t> [</a:t>
            </a:r>
            <a:r>
              <a:rPr lang="ko-KR" altLang="en-US" sz="1200" dirty="0" err="1"/>
              <a:t>컬럼명</a:t>
            </a:r>
            <a:r>
              <a:rPr lang="en-US" altLang="ko-KR" sz="1200" dirty="0"/>
              <a:t>]) </a:t>
            </a:r>
            <a:r>
              <a:rPr lang="en-US" altLang="ko-KR" sz="1200" dirty="0">
                <a:solidFill>
                  <a:schemeClr val="accent1"/>
                </a:solidFill>
              </a:rPr>
              <a:t>FROM</a:t>
            </a:r>
            <a:r>
              <a:rPr lang="en-US" altLang="ko-KR" sz="1200" dirty="0"/>
              <a:t> [</a:t>
            </a:r>
            <a:r>
              <a:rPr lang="ko-KR" altLang="en-US" sz="1200" dirty="0"/>
              <a:t>테이블명</a:t>
            </a:r>
            <a:r>
              <a:rPr lang="en-US" altLang="ko-KR" sz="1200" dirty="0"/>
              <a:t>]</a:t>
            </a:r>
          </a:p>
          <a:p>
            <a:r>
              <a:rPr lang="en-US" altLang="ko-KR" sz="1200" b="1" dirty="0"/>
              <a:t>DENSE_RANK</a:t>
            </a:r>
          </a:p>
          <a:p>
            <a:pPr marL="457200" lvl="1" indent="0">
              <a:buNone/>
            </a:pPr>
            <a:r>
              <a:rPr lang="ko-KR" altLang="en-US" sz="1200" dirty="0"/>
              <a:t>중복된 값들에 대해 동일 순위로 표시하고</a:t>
            </a:r>
            <a:r>
              <a:rPr lang="en-US" altLang="ko-KR" sz="1200" dirty="0"/>
              <a:t>, </a:t>
            </a:r>
            <a:r>
              <a:rPr lang="ko-KR" altLang="en-US" sz="1200" dirty="0"/>
              <a:t>중복 순위 다음 값에 대해서는 중복 값 개수와 상관 없이 순차적인 순위 값을 출력하도록 하는 함수</a:t>
            </a: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SELECT </a:t>
            </a:r>
            <a:r>
              <a:rPr lang="en-US" altLang="ko-KR" sz="1200" dirty="0">
                <a:solidFill>
                  <a:srgbClr val="FF00FF"/>
                </a:solidFill>
              </a:rPr>
              <a:t>DENSE_RANK</a:t>
            </a:r>
            <a:r>
              <a:rPr lang="en-US" altLang="ko-KR" sz="1200" dirty="0">
                <a:solidFill>
                  <a:schemeClr val="accent1"/>
                </a:solidFill>
              </a:rPr>
              <a:t>() OVER(ORDER BY [</a:t>
            </a:r>
            <a:r>
              <a:rPr lang="ko-KR" altLang="en-US" sz="1200" dirty="0" err="1">
                <a:solidFill>
                  <a:schemeClr val="accent1"/>
                </a:solidFill>
              </a:rPr>
              <a:t>컬럼명</a:t>
            </a:r>
            <a:r>
              <a:rPr lang="en-US" altLang="ko-KR" sz="1200" dirty="0">
                <a:solidFill>
                  <a:schemeClr val="accent1"/>
                </a:solidFill>
              </a:rPr>
              <a:t>]) FROM [</a:t>
            </a:r>
            <a:r>
              <a:rPr lang="ko-KR" altLang="en-US" sz="1200" dirty="0">
                <a:solidFill>
                  <a:schemeClr val="accent1"/>
                </a:solidFill>
              </a:rPr>
              <a:t>테이블명</a:t>
            </a:r>
            <a:r>
              <a:rPr lang="en-US" altLang="ko-KR" sz="1200" dirty="0">
                <a:solidFill>
                  <a:schemeClr val="accent1"/>
                </a:solidFill>
              </a:rPr>
              <a:t>]</a:t>
            </a:r>
            <a:endParaRPr lang="en-US" altLang="ko-KR" sz="1200" dirty="0"/>
          </a:p>
          <a:p>
            <a:r>
              <a:rPr lang="en-US" altLang="ko-KR" sz="1200" b="1" dirty="0"/>
              <a:t>ROW_NUMBER</a:t>
            </a:r>
          </a:p>
          <a:p>
            <a:pPr marL="457200" lvl="1" indent="0">
              <a:buNone/>
            </a:pPr>
            <a:r>
              <a:rPr lang="ko-KR" altLang="en-US" sz="1200" dirty="0"/>
              <a:t>중복 값들에 대해서도 순차적인 순위를 표시하도록 출력하는 함수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SELECT </a:t>
            </a:r>
            <a:r>
              <a:rPr lang="en-US" altLang="ko-KR" sz="1200" dirty="0">
                <a:solidFill>
                  <a:srgbClr val="FF00FF"/>
                </a:solidFill>
              </a:rPr>
              <a:t>ROW_NUMBER</a:t>
            </a:r>
            <a:r>
              <a:rPr lang="en-US" altLang="ko-KR" sz="1200" dirty="0">
                <a:solidFill>
                  <a:schemeClr val="accent1"/>
                </a:solidFill>
              </a:rPr>
              <a:t>() OVER(ORDER BY [</a:t>
            </a:r>
            <a:r>
              <a:rPr lang="ko-KR" altLang="en-US" sz="1200" dirty="0" err="1">
                <a:solidFill>
                  <a:schemeClr val="accent1"/>
                </a:solidFill>
              </a:rPr>
              <a:t>컬럼명</a:t>
            </a:r>
            <a:r>
              <a:rPr lang="en-US" altLang="ko-KR" sz="1200" dirty="0">
                <a:solidFill>
                  <a:schemeClr val="accent1"/>
                </a:solidFill>
              </a:rPr>
              <a:t>]) FROM [</a:t>
            </a:r>
            <a:r>
              <a:rPr lang="ko-KR" altLang="en-US" sz="1200" dirty="0">
                <a:solidFill>
                  <a:schemeClr val="accent1"/>
                </a:solidFill>
              </a:rPr>
              <a:t>테이블명</a:t>
            </a:r>
            <a:r>
              <a:rPr lang="en-US" altLang="ko-KR" sz="1200" dirty="0">
                <a:solidFill>
                  <a:schemeClr val="accent1"/>
                </a:solidFill>
              </a:rPr>
              <a:t>]</a:t>
            </a:r>
            <a:endParaRPr lang="en-US" altLang="ko-KR" sz="1200" dirty="0"/>
          </a:p>
          <a:p>
            <a:r>
              <a:rPr lang="en-US" altLang="ko-KR" sz="1200" b="1" dirty="0"/>
              <a:t>NTILE</a:t>
            </a:r>
          </a:p>
          <a:p>
            <a:pPr marL="457200" lvl="1" indent="0">
              <a:buNone/>
            </a:pPr>
            <a:r>
              <a:rPr lang="ko-KR" altLang="en-US" sz="1200" dirty="0"/>
              <a:t>뒤에 함께 적어주는 숫자만큼 등분하는 함수</a:t>
            </a: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SELECT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FF"/>
                </a:solidFill>
              </a:rPr>
              <a:t>NTILE(4)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OVER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chemeClr val="accent1"/>
                </a:solidFill>
              </a:rPr>
              <a:t>ORDER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BY</a:t>
            </a:r>
            <a:r>
              <a:rPr lang="en-US" altLang="ko-KR" sz="1200" dirty="0"/>
              <a:t> [</a:t>
            </a:r>
            <a:r>
              <a:rPr lang="ko-KR" altLang="en-US" sz="1200" dirty="0" err="1"/>
              <a:t>컬럼명</a:t>
            </a:r>
            <a:r>
              <a:rPr lang="en-US" altLang="ko-KR" sz="1200" dirty="0"/>
              <a:t>]) </a:t>
            </a:r>
            <a:r>
              <a:rPr lang="en-US" altLang="ko-KR" sz="1200" dirty="0">
                <a:solidFill>
                  <a:schemeClr val="accent1"/>
                </a:solidFill>
              </a:rPr>
              <a:t>FROM</a:t>
            </a:r>
            <a:r>
              <a:rPr lang="en-US" altLang="ko-KR" sz="1200" dirty="0"/>
              <a:t> [</a:t>
            </a:r>
            <a:r>
              <a:rPr lang="ko-KR" altLang="en-US" sz="1200" dirty="0"/>
              <a:t>테이블명</a:t>
            </a:r>
            <a:r>
              <a:rPr lang="en-US" altLang="ko-KR" sz="1200" dirty="0"/>
              <a:t>]</a:t>
            </a:r>
          </a:p>
          <a:p>
            <a:r>
              <a:rPr lang="en-US" altLang="ko-KR" sz="1200" b="1" dirty="0"/>
              <a:t>PARTITION BY</a:t>
            </a:r>
          </a:p>
          <a:p>
            <a:pPr marL="457200" lvl="1" indent="0">
              <a:buNone/>
            </a:pPr>
            <a:r>
              <a:rPr lang="ko-KR" altLang="en-US" sz="1200" dirty="0"/>
              <a:t>그룹별 순위를 매기고 싶을 때 사용</a:t>
            </a: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sz="1200" dirty="0">
                <a:solidFill>
                  <a:schemeClr val="accent1"/>
                </a:solidFill>
              </a:rPr>
              <a:t>SELECT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RANK() OVER</a:t>
            </a:r>
            <a:r>
              <a:rPr lang="en-US" altLang="ko-KR" sz="1200" dirty="0"/>
              <a:t>(</a:t>
            </a:r>
            <a:r>
              <a:rPr lang="en-US" altLang="ko-KR" sz="1200" dirty="0">
                <a:solidFill>
                  <a:srgbClr val="FF00FF"/>
                </a:solidFill>
              </a:rPr>
              <a:t>PARTITION BY </a:t>
            </a:r>
            <a:r>
              <a:rPr lang="en-US" altLang="ko-KR" sz="1200" dirty="0"/>
              <a:t>[</a:t>
            </a:r>
            <a:r>
              <a:rPr lang="ko-KR" altLang="en-US" sz="1200" dirty="0"/>
              <a:t>그룹화 시킬 </a:t>
            </a:r>
            <a:r>
              <a:rPr lang="ko-KR" altLang="en-US" sz="1200" dirty="0" err="1"/>
              <a:t>컬럼명</a:t>
            </a:r>
            <a:r>
              <a:rPr lang="en-US" altLang="ko-KR" sz="1200" dirty="0"/>
              <a:t>]</a:t>
            </a:r>
            <a:r>
              <a:rPr lang="en-US" altLang="ko-KR" sz="1200" dirty="0">
                <a:solidFill>
                  <a:srgbClr val="FF00FF"/>
                </a:solidFill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ORDER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BY</a:t>
            </a:r>
            <a:r>
              <a:rPr lang="en-US" altLang="ko-KR" sz="1200" dirty="0"/>
              <a:t> [</a:t>
            </a:r>
            <a:r>
              <a:rPr lang="ko-KR" altLang="en-US" sz="1200" dirty="0"/>
              <a:t>순위를 매길 기준 </a:t>
            </a:r>
            <a:r>
              <a:rPr lang="ko-KR" altLang="en-US" sz="1200" dirty="0" err="1"/>
              <a:t>컬럼명</a:t>
            </a:r>
            <a:r>
              <a:rPr lang="en-US" altLang="ko-KR" sz="1200" dirty="0"/>
              <a:t>]) </a:t>
            </a:r>
            <a:r>
              <a:rPr lang="en-US" altLang="ko-KR" sz="1200" dirty="0">
                <a:solidFill>
                  <a:schemeClr val="accent1"/>
                </a:solidFill>
              </a:rPr>
              <a:t>FROM</a:t>
            </a:r>
            <a:r>
              <a:rPr lang="en-US" altLang="ko-KR" sz="1200" dirty="0"/>
              <a:t> [</a:t>
            </a:r>
            <a:r>
              <a:rPr lang="ko-KR" altLang="en-US" sz="1200" dirty="0"/>
              <a:t>테이블명</a:t>
            </a:r>
            <a:r>
              <a:rPr lang="en-US" altLang="ko-KR" sz="1200" dirty="0"/>
              <a:t>]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* SAMPLE DB</a:t>
            </a:r>
            <a:r>
              <a:rPr lang="ko-KR" altLang="en-US" sz="1000" dirty="0">
                <a:solidFill>
                  <a:srgbClr val="FF0000"/>
                </a:solidFill>
              </a:rPr>
              <a:t>의 </a:t>
            </a:r>
            <a:r>
              <a:rPr lang="en-US" altLang="ko-KR" sz="1000" dirty="0">
                <a:solidFill>
                  <a:srgbClr val="FF0000"/>
                </a:solidFill>
              </a:rPr>
              <a:t>emp </a:t>
            </a:r>
            <a:r>
              <a:rPr lang="ko-KR" altLang="en-US" sz="1000" dirty="0">
                <a:solidFill>
                  <a:srgbClr val="FF0000"/>
                </a:solidFill>
              </a:rPr>
              <a:t>테이블의 </a:t>
            </a:r>
            <a:r>
              <a:rPr lang="en-US" altLang="ko-KR" sz="1000" dirty="0" err="1">
                <a:solidFill>
                  <a:srgbClr val="FF0000"/>
                </a:solidFill>
              </a:rPr>
              <a:t>sal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컬럼을 기준으로 실습 진행해보기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endParaRPr lang="ko-KR" altLang="en-US" sz="1200" dirty="0"/>
          </a:p>
          <a:p>
            <a:pPr marL="457200" lvl="1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0091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B97F4-B790-0FE8-53A7-2717CFE3DA3F}"/>
              </a:ext>
            </a:extLst>
          </p:cNvPr>
          <p:cNvSpPr txBox="1"/>
          <p:nvPr/>
        </p:nvSpPr>
        <p:spPr>
          <a:xfrm>
            <a:off x="322729" y="155993"/>
            <a:ext cx="31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PIVOT / UNPIVOT</a:t>
            </a:r>
            <a:endParaRPr lang="ko-KR" altLang="en-US" sz="2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C173F-299D-A57F-0429-3E3BCAFE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94" y="1070066"/>
            <a:ext cx="2600798" cy="21503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091F2F-CC4E-83F5-3DBD-0F4CD350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474" y="1421294"/>
            <a:ext cx="2867025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6CF35-60D1-36DD-CEB7-69CB12F040A6}"/>
              </a:ext>
            </a:extLst>
          </p:cNvPr>
          <p:cNvSpPr txBox="1"/>
          <p:nvPr/>
        </p:nvSpPr>
        <p:spPr>
          <a:xfrm>
            <a:off x="1240973" y="852244"/>
            <a:ext cx="37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행렬변환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E5B98F1-1D30-0B71-51E5-9781777B8721}"/>
              </a:ext>
            </a:extLst>
          </p:cNvPr>
          <p:cNvSpPr/>
          <p:nvPr/>
        </p:nvSpPr>
        <p:spPr>
          <a:xfrm>
            <a:off x="3422468" y="1830597"/>
            <a:ext cx="1088571" cy="574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19D5A-AB10-D741-28F5-6E5BE6631EB7}"/>
              </a:ext>
            </a:extLst>
          </p:cNvPr>
          <p:cNvSpPr txBox="1"/>
          <p:nvPr/>
        </p:nvSpPr>
        <p:spPr>
          <a:xfrm>
            <a:off x="3422469" y="142129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PIVOT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21C9D6-7209-FAE6-1831-0C49F1AB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9" y="3106830"/>
            <a:ext cx="2724150" cy="1971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2BD47A-71A7-4DC4-50AD-09B7AC514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074" y="2822086"/>
            <a:ext cx="2638425" cy="2371725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C7CB469-0ED3-64DB-B176-02845277D073}"/>
              </a:ext>
            </a:extLst>
          </p:cNvPr>
          <p:cNvSpPr/>
          <p:nvPr/>
        </p:nvSpPr>
        <p:spPr>
          <a:xfrm>
            <a:off x="3422468" y="3609716"/>
            <a:ext cx="1088571" cy="574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3F2FE-B5A1-9435-C00B-A22CC5C27F34}"/>
              </a:ext>
            </a:extLst>
          </p:cNvPr>
          <p:cNvSpPr txBox="1"/>
          <p:nvPr/>
        </p:nvSpPr>
        <p:spPr>
          <a:xfrm>
            <a:off x="3542620" y="3228634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UNPIVOT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84A1E-B476-17DE-B06D-BFA1B38D6AED}"/>
              </a:ext>
            </a:extLst>
          </p:cNvPr>
          <p:cNvSpPr txBox="1"/>
          <p:nvPr/>
        </p:nvSpPr>
        <p:spPr>
          <a:xfrm>
            <a:off x="3236542" y="2476060"/>
            <a:ext cx="14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행을 열로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641A71-9ADB-C09E-CFAB-08B2228930F6}"/>
              </a:ext>
            </a:extLst>
          </p:cNvPr>
          <p:cNvSpPr txBox="1"/>
          <p:nvPr/>
        </p:nvSpPr>
        <p:spPr>
          <a:xfrm>
            <a:off x="3236542" y="4220542"/>
            <a:ext cx="14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열을 행으로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9A75EA-6919-1AD4-0A41-1D85F0CF6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467" y="4885949"/>
            <a:ext cx="9658350" cy="1905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15C7D0C-26C6-9262-7D2C-16B74E4A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842" y="1624198"/>
            <a:ext cx="425924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*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TABLE_A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PIVOT(SUM(점수) FOR 반 IN ([1반],[2반])) AS PVT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0C711E-9ABF-5476-C11A-FC429E4A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652" y="3340043"/>
            <a:ext cx="437010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[학년], [반], [점수]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TABLE_A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UNPIVOT([점수] FOR 반 IN ([1반], [2반]))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UNPVT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6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B97F4-B790-0FE8-53A7-2717CFE3DA3F}"/>
              </a:ext>
            </a:extLst>
          </p:cNvPr>
          <p:cNvSpPr txBox="1"/>
          <p:nvPr/>
        </p:nvSpPr>
        <p:spPr>
          <a:xfrm>
            <a:off x="959738" y="783602"/>
            <a:ext cx="31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 </a:t>
            </a:r>
            <a:r>
              <a:rPr lang="en-US" altLang="ko-KR" sz="2400" b="1" dirty="0"/>
              <a:t>4.1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29AF71-3520-E95D-F77E-396AD464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64" y="2334449"/>
            <a:ext cx="2055225" cy="15736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FB35FD-9434-CCA4-977B-E4D0A424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114" y="2813516"/>
            <a:ext cx="2727886" cy="615484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61394ED-FDA2-8A3C-5733-F65C065CCB9F}"/>
              </a:ext>
            </a:extLst>
          </p:cNvPr>
          <p:cNvSpPr/>
          <p:nvPr/>
        </p:nvSpPr>
        <p:spPr>
          <a:xfrm>
            <a:off x="4911565" y="2971061"/>
            <a:ext cx="1341120" cy="304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2B664-A9D5-E213-8D5B-FF1F4B4C9FB8}"/>
              </a:ext>
            </a:extLst>
          </p:cNvPr>
          <p:cNvSpPr txBox="1"/>
          <p:nvPr/>
        </p:nvSpPr>
        <p:spPr>
          <a:xfrm>
            <a:off x="959738" y="1357031"/>
            <a:ext cx="976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</a:t>
            </a:r>
            <a:r>
              <a:rPr lang="ko-KR" altLang="en-US" dirty="0"/>
              <a:t> 테이블을 이용해 </a:t>
            </a:r>
            <a:r>
              <a:rPr lang="en-US" altLang="ko-KR" dirty="0"/>
              <a:t>PIVOT/ UNPIVOT</a:t>
            </a:r>
            <a:r>
              <a:rPr lang="ko-KR" altLang="en-US" dirty="0"/>
              <a:t>을 사용하여 결과 테이블을 출력하세요</a:t>
            </a:r>
            <a:r>
              <a:rPr lang="en-US" altLang="ko-KR" dirty="0"/>
              <a:t>.(Price</a:t>
            </a:r>
            <a:r>
              <a:rPr lang="ko-KR" altLang="en-US" dirty="0"/>
              <a:t>의 평균값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1322E-BE18-5733-6472-E08FE7D4FDCC}"/>
              </a:ext>
            </a:extLst>
          </p:cNvPr>
          <p:cNvSpPr txBox="1"/>
          <p:nvPr/>
        </p:nvSpPr>
        <p:spPr>
          <a:xfrm>
            <a:off x="6416114" y="2493561"/>
            <a:ext cx="147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결과 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A3B6A-6BD1-8B15-4818-71C214CD2F4C}"/>
              </a:ext>
            </a:extLst>
          </p:cNvPr>
          <p:cNvSpPr txBox="1"/>
          <p:nvPr/>
        </p:nvSpPr>
        <p:spPr>
          <a:xfrm>
            <a:off x="2973978" y="4118058"/>
            <a:ext cx="6170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+mj-lt"/>
                <a:ea typeface="돋움체" panose="020B0609000101010101" pitchFamily="49" charset="-127"/>
              </a:rPr>
              <a:t>정답</a:t>
            </a:r>
            <a:endParaRPr lang="en-US" altLang="ko-KR" sz="1800" b="1" dirty="0">
              <a:latin typeface="+mj-lt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FF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*</a:t>
            </a:r>
            <a:endParaRPr lang="en-US" altLang="ko-KR" sz="1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FROM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PARTNAME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PRICE 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PART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AS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A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PIVOT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FF00FF"/>
                </a:solidFill>
                <a:latin typeface="+mj-lt"/>
                <a:ea typeface="돋움체" panose="020B0609000101010101" pitchFamily="49" charset="-127"/>
              </a:rPr>
              <a:t>AVG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PRICE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PARTNAME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[P1]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[P2]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[P3]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))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AS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PVT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87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347358B-FC8A-EBA8-DF32-46D19F3802EC}"/>
              </a:ext>
            </a:extLst>
          </p:cNvPr>
          <p:cNvSpPr/>
          <p:nvPr/>
        </p:nvSpPr>
        <p:spPr>
          <a:xfrm>
            <a:off x="5425441" y="3255517"/>
            <a:ext cx="1341120" cy="304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96DCC2-EBC8-E87A-795B-D69F42B86435}"/>
              </a:ext>
            </a:extLst>
          </p:cNvPr>
          <p:cNvSpPr txBox="1"/>
          <p:nvPr/>
        </p:nvSpPr>
        <p:spPr>
          <a:xfrm>
            <a:off x="7230086" y="2162697"/>
            <a:ext cx="147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결과 테이블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7F1060D-CB3B-C388-01CB-8B27B665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59" y="2886598"/>
            <a:ext cx="3000375" cy="1390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3F5CE-47BD-814F-D276-26265A17DB89}"/>
              </a:ext>
            </a:extLst>
          </p:cNvPr>
          <p:cNvSpPr txBox="1"/>
          <p:nvPr/>
        </p:nvSpPr>
        <p:spPr>
          <a:xfrm>
            <a:off x="959738" y="783603"/>
            <a:ext cx="310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 </a:t>
            </a:r>
            <a:r>
              <a:rPr lang="en-US" altLang="ko-KR" sz="2400" b="1" dirty="0"/>
              <a:t>4.2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44BBB-2053-6229-FA9A-D8C644BD84F5}"/>
              </a:ext>
            </a:extLst>
          </p:cNvPr>
          <p:cNvSpPr txBox="1"/>
          <p:nvPr/>
        </p:nvSpPr>
        <p:spPr>
          <a:xfrm>
            <a:off x="959738" y="1357032"/>
            <a:ext cx="97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CNTCOLOR </a:t>
            </a:r>
            <a:r>
              <a:rPr lang="ko-KR" altLang="en-US" dirty="0"/>
              <a:t>테이블과 </a:t>
            </a:r>
            <a:r>
              <a:rPr lang="en-US" altLang="ko-KR" dirty="0"/>
              <a:t>PIVOT/ UNPIVOT</a:t>
            </a:r>
            <a:r>
              <a:rPr lang="ko-KR" altLang="en-US" dirty="0"/>
              <a:t>을 사용하여 결과 테이블을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5D4FA1-DC04-7085-CE25-74A21D9E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333" y="2624025"/>
            <a:ext cx="1381318" cy="1609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42E35-27CF-A3E9-1F4F-C02C99B491C3}"/>
              </a:ext>
            </a:extLst>
          </p:cNvPr>
          <p:cNvSpPr txBox="1"/>
          <p:nvPr/>
        </p:nvSpPr>
        <p:spPr>
          <a:xfrm>
            <a:off x="2759338" y="4211594"/>
            <a:ext cx="6170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+mj-lt"/>
                <a:ea typeface="돋움체" panose="020B0609000101010101" pitchFamily="49" charset="-127"/>
              </a:rPr>
              <a:t>정답</a:t>
            </a:r>
            <a:endParaRPr lang="en-US" altLang="ko-KR" sz="1800" b="1" dirty="0">
              <a:latin typeface="+mj-lt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FF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*</a:t>
            </a:r>
            <a:endParaRPr lang="en-US" altLang="ko-KR" sz="1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dirty="0"/>
              <a:t>CNTCOLOR</a:t>
            </a:r>
            <a:endParaRPr lang="en-US" altLang="ko-KR" sz="1800" dirty="0">
              <a:solidFill>
                <a:srgbClr val="000000"/>
              </a:solidFill>
              <a:latin typeface="+mj-lt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UNPIVOT(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cnt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] 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color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[red]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[green]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[blue]</a:t>
            </a:r>
            <a:r>
              <a:rPr lang="en-US" altLang="ko-KR" sz="1800" dirty="0">
                <a:solidFill>
                  <a:srgbClr val="808080"/>
                </a:solidFill>
                <a:latin typeface="+mj-lt"/>
                <a:ea typeface="돋움체" panose="020B0609000101010101" pitchFamily="49" charset="-127"/>
              </a:rPr>
              <a:t>))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AS</a:t>
            </a:r>
            <a:r>
              <a:rPr lang="en-US" altLang="ko-KR" sz="1800" dirty="0">
                <a:solidFill>
                  <a:srgbClr val="000000"/>
                </a:solidFill>
                <a:latin typeface="+mj-lt"/>
                <a:ea typeface="돋움체" panose="020B0609000101010101" pitchFamily="49" charset="-127"/>
              </a:rPr>
              <a:t> UNPVT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0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1FBC3-BED4-5BB3-B272-A77E3544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F2B2D-D986-83BA-5EC9-A97FB350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98132"/>
            <a:ext cx="6254365" cy="25198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* ORDER_INFO TABLE</a:t>
            </a:r>
            <a:r>
              <a:rPr lang="ko-KR" altLang="en-US" dirty="0"/>
              <a:t>과 </a:t>
            </a:r>
            <a:r>
              <a:rPr lang="en-US" altLang="ko-KR" dirty="0"/>
              <a:t>ITEM TABLE</a:t>
            </a:r>
            <a:r>
              <a:rPr lang="ko-KR" altLang="en-US" dirty="0"/>
              <a:t>을 이용해</a:t>
            </a:r>
            <a:r>
              <a:rPr lang="en-US" altLang="ko-KR" dirty="0"/>
              <a:t> </a:t>
            </a:r>
            <a:r>
              <a:rPr lang="ko-KR" altLang="en-US" dirty="0"/>
              <a:t>품목별 합계를 </a:t>
            </a:r>
            <a:r>
              <a:rPr lang="en-US" altLang="ko-KR" dirty="0"/>
              <a:t>UNION </a:t>
            </a:r>
            <a:r>
              <a:rPr lang="ko-KR" altLang="en-US" dirty="0"/>
              <a:t>혹은 </a:t>
            </a:r>
            <a:r>
              <a:rPr lang="en-US" altLang="ko-KR" dirty="0"/>
              <a:t>UNION ALL</a:t>
            </a:r>
            <a:r>
              <a:rPr lang="ko-KR" altLang="en-US" dirty="0"/>
              <a:t>을 사용하여 나타내세요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(‘A0001’</a:t>
            </a:r>
            <a:r>
              <a:rPr lang="ko-KR" altLang="en-US" dirty="0"/>
              <a:t>에 대한 </a:t>
            </a:r>
            <a:r>
              <a:rPr lang="en-US" altLang="ko-KR" dirty="0"/>
              <a:t>SUM_PRICE </a:t>
            </a:r>
            <a:r>
              <a:rPr lang="ko-KR" altLang="en-US" dirty="0"/>
              <a:t>를 구하고 </a:t>
            </a:r>
            <a:r>
              <a:rPr lang="en-US" altLang="ko-KR" dirty="0"/>
              <a:t>‘A0002’, ‘A0003’ …</a:t>
            </a:r>
          </a:p>
          <a:p>
            <a:pPr marL="0" indent="0">
              <a:buNone/>
            </a:pPr>
            <a:r>
              <a:rPr lang="ko-KR" altLang="en-US" dirty="0"/>
              <a:t>에 대한 </a:t>
            </a:r>
            <a:r>
              <a:rPr lang="en-US" altLang="ko-KR" dirty="0"/>
              <a:t>SUM_PRICE</a:t>
            </a:r>
            <a:r>
              <a:rPr lang="ko-KR" altLang="en-US" dirty="0"/>
              <a:t>를 각각 구해 </a:t>
            </a:r>
            <a:r>
              <a:rPr lang="en-US" altLang="ko-KR" dirty="0"/>
              <a:t>5</a:t>
            </a:r>
            <a:r>
              <a:rPr lang="ko-KR" altLang="en-US" dirty="0"/>
              <a:t>개의 행을 </a:t>
            </a:r>
            <a:r>
              <a:rPr lang="en-US" altLang="ko-KR" dirty="0"/>
              <a:t>UNION </a:t>
            </a:r>
            <a:r>
              <a:rPr lang="ko-KR" altLang="en-US" dirty="0"/>
              <a:t>하세요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9423A-5E69-F37A-3650-10E8E9A5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93" y="2961295"/>
            <a:ext cx="3106081" cy="23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583C9-3F96-C0BC-21A9-12CBAF3E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94C07-3829-6B44-F850-8748EC9F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품목별 합계의 순위를 표시하세요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합계 순위</a:t>
            </a:r>
            <a:r>
              <a:rPr lang="en-US" altLang="ko-KR" dirty="0"/>
              <a:t>, </a:t>
            </a:r>
            <a:r>
              <a:rPr lang="ko-KR" altLang="en-US" dirty="0"/>
              <a:t>품목코드</a:t>
            </a:r>
            <a:r>
              <a:rPr lang="en-US" altLang="ko-KR" dirty="0"/>
              <a:t>, </a:t>
            </a:r>
            <a:r>
              <a:rPr lang="ko-KR" altLang="en-US" dirty="0"/>
              <a:t>품명</a:t>
            </a:r>
            <a:r>
              <a:rPr lang="en-US" altLang="ko-KR" dirty="0"/>
              <a:t>, </a:t>
            </a:r>
            <a:r>
              <a:rPr lang="ko-KR" altLang="en-US" dirty="0"/>
              <a:t>합계 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F0FB97-7EBC-7F3C-3C8D-ECEF2441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41285"/>
            <a:ext cx="4706398" cy="22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0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160D-9FC8-7854-D378-D8858068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75DA5-D5FE-9EC5-827D-DDA72D6B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‘E258’ </a:t>
            </a:r>
            <a:r>
              <a:rPr lang="ko-KR" altLang="en-US" dirty="0"/>
              <a:t>고객이 존재하지 않으면 </a:t>
            </a:r>
            <a:r>
              <a:rPr lang="en-US" altLang="ko-KR" dirty="0"/>
              <a:t>CUSTOMER </a:t>
            </a:r>
            <a:r>
              <a:rPr lang="ko-KR" altLang="en-US" dirty="0"/>
              <a:t>테이블에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‘E258’ </a:t>
            </a:r>
            <a:r>
              <a:rPr lang="ko-KR" altLang="en-US" dirty="0"/>
              <a:t>인고객을 </a:t>
            </a:r>
            <a:r>
              <a:rPr lang="en-US" altLang="ko-KR" dirty="0"/>
              <a:t>INSERT </a:t>
            </a:r>
            <a:r>
              <a:rPr lang="ko-KR" altLang="en-US" dirty="0"/>
              <a:t>하세요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‘E258’ </a:t>
            </a:r>
            <a:r>
              <a:rPr lang="ko-KR" altLang="en-US" dirty="0"/>
              <a:t>고객이 존재하면 </a:t>
            </a:r>
            <a:r>
              <a:rPr lang="en-US" altLang="ko-KR" dirty="0"/>
              <a:t>‘E258’ </a:t>
            </a:r>
            <a:r>
              <a:rPr lang="ko-KR" altLang="en-US" dirty="0"/>
              <a:t>고객을  </a:t>
            </a:r>
            <a:r>
              <a:rPr lang="en-US" altLang="ko-KR" dirty="0"/>
              <a:t>DELETE </a:t>
            </a:r>
            <a:r>
              <a:rPr lang="ko-KR" altLang="en-US" dirty="0"/>
              <a:t>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전화번호는 자유롭게 </a:t>
            </a:r>
            <a:r>
              <a:rPr lang="en-US" altLang="ko-KR" dirty="0"/>
              <a:t>INSERT </a:t>
            </a:r>
            <a:r>
              <a:rPr lang="ko-KR" altLang="en-US" dirty="0"/>
              <a:t>해주세요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7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160D-9FC8-7854-D378-D8858068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과제</a:t>
            </a:r>
            <a:r>
              <a:rPr lang="en-US" altLang="ko-KR" dirty="0"/>
              <a:t>4</a:t>
            </a:r>
            <a:br>
              <a:rPr lang="en-US" altLang="ko-KR" dirty="0"/>
            </a:br>
            <a:r>
              <a:rPr lang="ko-KR" altLang="en-US" sz="1700" dirty="0"/>
              <a:t>사용자별 </a:t>
            </a:r>
            <a:r>
              <a:rPr lang="en-US" altLang="ko-KR" sz="1700" dirty="0"/>
              <a:t>2022</a:t>
            </a:r>
            <a:r>
              <a:rPr lang="ko-KR" altLang="en-US" sz="1700" dirty="0"/>
              <a:t>년도 </a:t>
            </a:r>
            <a:r>
              <a:rPr lang="ko-KR" altLang="en-US" sz="1700" dirty="0" err="1"/>
              <a:t>총휴가수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사용휴가수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남은휴가수</a:t>
            </a:r>
            <a:r>
              <a:rPr lang="ko-KR" altLang="en-US" sz="1700" dirty="0"/>
              <a:t> 나타내는 쿼리 작성</a:t>
            </a:r>
            <a:br>
              <a:rPr lang="en-US" altLang="ko-KR" sz="1700" dirty="0"/>
            </a:br>
            <a:endParaRPr lang="ko-KR" alt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93FF9-D8D2-3822-807E-59F79A2184C1}"/>
              </a:ext>
            </a:extLst>
          </p:cNvPr>
          <p:cNvSpPr txBox="1"/>
          <p:nvPr/>
        </p:nvSpPr>
        <p:spPr>
          <a:xfrm>
            <a:off x="662940" y="2790229"/>
            <a:ext cx="561574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dirty="0">
                <a:latin typeface="맑은 고딕 (본문)"/>
              </a:rPr>
              <a:t>WORKIN_LEAVE </a:t>
            </a:r>
            <a:r>
              <a:rPr lang="ko-KR" altLang="en-US" sz="1000" dirty="0">
                <a:latin typeface="맑은 고딕 (본문)"/>
              </a:rPr>
              <a:t>테이블을 사용하여 </a:t>
            </a:r>
            <a:r>
              <a:rPr lang="ko-KR" altLang="en-US" sz="1000" dirty="0" err="1">
                <a:latin typeface="맑은 고딕 (본문)"/>
              </a:rPr>
              <a:t>휴가수를</a:t>
            </a:r>
            <a:r>
              <a:rPr lang="ko-KR" altLang="en-US" sz="1000" dirty="0">
                <a:latin typeface="맑은 고딕 (본문)"/>
              </a:rPr>
              <a:t> 구할 수 있음</a:t>
            </a:r>
            <a:endParaRPr lang="en-US" altLang="ko-KR" sz="1000" dirty="0">
              <a:latin typeface="맑은 고딕 (본문)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0000FF"/>
                </a:solidFill>
                <a:latin typeface="+mj-lt"/>
              </a:rPr>
              <a:t>* </a:t>
            </a:r>
            <a:r>
              <a:rPr lang="ko-KR" altLang="en-US" sz="800" dirty="0" err="1">
                <a:solidFill>
                  <a:srgbClr val="0000FF"/>
                </a:solidFill>
                <a:latin typeface="+mj-lt"/>
              </a:rPr>
              <a:t>총휴가수</a:t>
            </a:r>
            <a:r>
              <a:rPr lang="ko-KR" altLang="en-US" sz="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j-lt"/>
              </a:rPr>
              <a:t>: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OCCURED_COUNT+ADDED_COUNT+CARRIED_COUNT+ADJUST_COUNT+INTERIM_ENTRY_LEAVE</a:t>
            </a:r>
            <a:endParaRPr lang="en-US" altLang="ko-KR" sz="800" dirty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0000FF"/>
                </a:solidFill>
                <a:latin typeface="+mj-lt"/>
              </a:rPr>
              <a:t>* </a:t>
            </a:r>
            <a:r>
              <a:rPr lang="ko-KR" altLang="en-US" sz="800" dirty="0" err="1">
                <a:solidFill>
                  <a:srgbClr val="0000FF"/>
                </a:solidFill>
                <a:latin typeface="+mj-lt"/>
              </a:rPr>
              <a:t>사용휴가수</a:t>
            </a:r>
            <a:r>
              <a:rPr lang="ko-KR" altLang="en-US" sz="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j-lt"/>
              </a:rPr>
              <a:t>: </a:t>
            </a:r>
            <a:r>
              <a:rPr lang="en-US" altLang="ko-KR" sz="800" dirty="0">
                <a:solidFill>
                  <a:srgbClr val="0000FF"/>
                </a:solidFill>
                <a:latin typeface="+mj-lt"/>
                <a:ea typeface="돋움체" panose="020B0609000101010101" pitchFamily="49" charset="-127"/>
              </a:rPr>
              <a:t>USED_COUNT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0000FF"/>
                </a:solidFill>
                <a:latin typeface="+mj-lt"/>
              </a:rPr>
              <a:t>* </a:t>
            </a:r>
            <a:r>
              <a:rPr lang="ko-KR" altLang="en-US" sz="800" dirty="0" err="1">
                <a:solidFill>
                  <a:srgbClr val="0000FF"/>
                </a:solidFill>
                <a:latin typeface="+mj-lt"/>
              </a:rPr>
              <a:t>남은휴가수</a:t>
            </a:r>
            <a:r>
              <a:rPr lang="ko-KR" altLang="en-US" sz="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j-lt"/>
              </a:rPr>
              <a:t>: </a:t>
            </a:r>
            <a:r>
              <a:rPr lang="ko-KR" altLang="en-US" sz="800" dirty="0" err="1">
                <a:solidFill>
                  <a:srgbClr val="0000FF"/>
                </a:solidFill>
                <a:latin typeface="+mj-lt"/>
              </a:rPr>
              <a:t>총휴가수</a:t>
            </a:r>
            <a:r>
              <a:rPr lang="ko-KR" altLang="en-US" sz="8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+mj-lt"/>
              </a:rPr>
              <a:t>– </a:t>
            </a:r>
            <a:r>
              <a:rPr lang="ko-KR" altLang="en-US" sz="800" dirty="0" err="1">
                <a:solidFill>
                  <a:srgbClr val="0000FF"/>
                </a:solidFill>
                <a:latin typeface="+mj-lt"/>
              </a:rPr>
              <a:t>사용휴가수</a:t>
            </a:r>
            <a:endParaRPr lang="en-US" altLang="ko-KR" sz="800" dirty="0">
              <a:solidFill>
                <a:srgbClr val="0000FF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000000"/>
              </a:solidFill>
              <a:latin typeface="맑은 고딕 (본문)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맑은 고딕 (본문)"/>
                <a:ea typeface="돋움체" panose="020B0609000101010101" pitchFamily="49" charset="-127"/>
              </a:rPr>
              <a:t>2. JOIN : WORKIN_LEAVE.USER_ID = GAM_NLS_USER.USER_ID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0000FF"/>
                </a:solidFill>
                <a:latin typeface="맑은 고딕 (본문)"/>
                <a:ea typeface="돋움체" panose="020B0609000101010101" pitchFamily="49" charset="-127"/>
              </a:rPr>
              <a:t>* </a:t>
            </a:r>
            <a:r>
              <a:rPr lang="ko-KR" altLang="en-US" sz="800" dirty="0">
                <a:solidFill>
                  <a:srgbClr val="0000FF"/>
                </a:solidFill>
                <a:latin typeface="맑은 고딕 (본문)"/>
                <a:ea typeface="돋움체" panose="020B0609000101010101" pitchFamily="49" charset="-127"/>
              </a:rPr>
              <a:t>두 테이블을 조인하여 </a:t>
            </a:r>
            <a:r>
              <a:rPr lang="en-US" altLang="ko-KR" sz="800" dirty="0">
                <a:solidFill>
                  <a:srgbClr val="0000FF"/>
                </a:solidFill>
                <a:latin typeface="맑은 고딕 (본문)"/>
                <a:ea typeface="돋움체" panose="020B0609000101010101" pitchFamily="49" charset="-127"/>
              </a:rPr>
              <a:t>GAM_NLS_USER.USER_NAME</a:t>
            </a:r>
            <a:r>
              <a:rPr lang="ko-KR" altLang="en-US" sz="800" dirty="0">
                <a:solidFill>
                  <a:srgbClr val="0000FF"/>
                </a:solidFill>
                <a:latin typeface="맑은 고딕 (본문)"/>
                <a:ea typeface="돋움체" panose="020B0609000101010101" pitchFamily="49" charset="-127"/>
              </a:rPr>
              <a:t>을 사용</a:t>
            </a:r>
            <a:endParaRPr lang="en-US" altLang="ko-KR" sz="800" dirty="0">
              <a:solidFill>
                <a:srgbClr val="0000FF"/>
              </a:solidFill>
              <a:latin typeface="맑은 고딕 (본문)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0000FF"/>
                </a:solidFill>
                <a:latin typeface="맑은 고딕 (본문)"/>
                <a:ea typeface="돋움체" panose="020B0609000101010101" pitchFamily="49" charset="-127"/>
              </a:rPr>
              <a:t>* (GAM_NLS_USER.LCID = 1042</a:t>
            </a:r>
            <a:r>
              <a:rPr lang="ko-KR" altLang="en-US" sz="800" dirty="0">
                <a:solidFill>
                  <a:srgbClr val="0000FF"/>
                </a:solidFill>
                <a:latin typeface="맑은 고딕 (본문)"/>
                <a:ea typeface="돋움체" panose="020B0609000101010101" pitchFamily="49" charset="-127"/>
              </a:rPr>
              <a:t>만 사용</a:t>
            </a:r>
            <a:r>
              <a:rPr lang="en-US" altLang="ko-KR" sz="800" dirty="0">
                <a:solidFill>
                  <a:srgbClr val="0000FF"/>
                </a:solidFill>
                <a:latin typeface="맑은 고딕 (본문)"/>
                <a:ea typeface="돋움체" panose="020B060900010101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 (본문)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 (본문)"/>
              </a:rPr>
              <a:t>3. UNPIVOT </a:t>
            </a:r>
            <a:r>
              <a:rPr lang="ko-KR" altLang="en-US" sz="1000" dirty="0">
                <a:latin typeface="맑은 고딕 (본문)"/>
              </a:rPr>
              <a:t>또는 </a:t>
            </a:r>
            <a:r>
              <a:rPr lang="en-US" altLang="ko-KR" sz="1000" dirty="0">
                <a:latin typeface="맑은 고딕 (본문)"/>
              </a:rPr>
              <a:t>PIVOT </a:t>
            </a:r>
            <a:r>
              <a:rPr lang="ko-KR" altLang="en-US" sz="1000" dirty="0">
                <a:latin typeface="맑은 고딕 (본문)"/>
              </a:rPr>
              <a:t>함수 사용</a:t>
            </a:r>
            <a:endParaRPr lang="en-US" altLang="ko-KR" sz="1000" dirty="0">
              <a:latin typeface="맑은 고딕 (본문)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 (본문)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FF0000"/>
                </a:solidFill>
              </a:rPr>
              <a:t>* HINT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: PIVOT/UNPIVOT </a:t>
            </a:r>
            <a:r>
              <a:rPr lang="ko-KR" altLang="en-US" sz="800" dirty="0">
                <a:solidFill>
                  <a:srgbClr val="FF0000"/>
                </a:solidFill>
              </a:rPr>
              <a:t>함수 사용시 오류가 발생할 경우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 데이터 형식이 맞지 않기 때문일 수 있음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FF0000"/>
                </a:solidFill>
              </a:rPr>
              <a:t>해당 경우에는 </a:t>
            </a:r>
            <a:r>
              <a:rPr lang="en-US" altLang="ko-KR" sz="800" dirty="0">
                <a:solidFill>
                  <a:srgbClr val="FF0000"/>
                </a:solidFill>
              </a:rPr>
              <a:t>CONVERT()</a:t>
            </a:r>
            <a:r>
              <a:rPr lang="ko-KR" altLang="en-US" sz="800" dirty="0">
                <a:solidFill>
                  <a:srgbClr val="FF0000"/>
                </a:solidFill>
              </a:rPr>
              <a:t>등의 함수로 </a:t>
            </a:r>
            <a:r>
              <a:rPr lang="ko-KR" altLang="en-US" sz="800" dirty="0" err="1">
                <a:solidFill>
                  <a:srgbClr val="FF0000"/>
                </a:solidFill>
              </a:rPr>
              <a:t>총휴가수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 err="1">
                <a:solidFill>
                  <a:srgbClr val="FF0000"/>
                </a:solidFill>
              </a:rPr>
              <a:t>사용휴가수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 err="1">
                <a:solidFill>
                  <a:srgbClr val="FF0000"/>
                </a:solidFill>
              </a:rPr>
              <a:t>남은휴가수의</a:t>
            </a:r>
            <a:r>
              <a:rPr lang="ko-KR" altLang="en-US" sz="800" dirty="0">
                <a:solidFill>
                  <a:srgbClr val="FF0000"/>
                </a:solidFill>
              </a:rPr>
              <a:t> 데이터 형식을 변경해야 함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88C11E-580D-0048-54B1-AD2B7893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87" y="3429000"/>
            <a:ext cx="5067300" cy="180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E6C2A-38A7-0AAC-4D66-10606AF638D1}"/>
              </a:ext>
            </a:extLst>
          </p:cNvPr>
          <p:cNvSpPr txBox="1"/>
          <p:nvPr/>
        </p:nvSpPr>
        <p:spPr>
          <a:xfrm>
            <a:off x="6278687" y="3044488"/>
            <a:ext cx="275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결과화면</a:t>
            </a:r>
          </a:p>
        </p:txBody>
      </p:sp>
    </p:spTree>
    <p:extLst>
      <p:ext uri="{BB962C8B-B14F-4D97-AF65-F5344CB8AC3E}">
        <p14:creationId xmlns:p14="http://schemas.microsoft.com/office/powerpoint/2010/main" val="107108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E550-E828-CFDE-2557-8BD3E927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백업 방법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1BC9FE5-8D1D-1D12-1420-7309CCEBD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23" y="2650777"/>
            <a:ext cx="3682681" cy="268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8D17C99-AA53-01DF-BB0C-55CBD11D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96" y="2650776"/>
            <a:ext cx="3682681" cy="26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9752432-BEC3-63AC-F2B1-9A35CD30D3DD}"/>
              </a:ext>
            </a:extLst>
          </p:cNvPr>
          <p:cNvSpPr/>
          <p:nvPr/>
        </p:nvSpPr>
        <p:spPr>
          <a:xfrm>
            <a:off x="8973388" y="5842767"/>
            <a:ext cx="343066" cy="439913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01ADD-01B2-27B5-1231-6509D7A03379}"/>
              </a:ext>
            </a:extLst>
          </p:cNvPr>
          <p:cNvSpPr txBox="1"/>
          <p:nvPr/>
        </p:nvSpPr>
        <p:spPr>
          <a:xfrm>
            <a:off x="589560" y="5519603"/>
            <a:ext cx="5671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3. (</a:t>
            </a:r>
            <a:r>
              <a:rPr lang="ko-KR" altLang="en-US" sz="1500" dirty="0"/>
              <a:t>추가버튼 </a:t>
            </a:r>
            <a:r>
              <a:rPr lang="ko-KR" altLang="en-US" sz="1500" dirty="0" err="1"/>
              <a:t>클릭시</a:t>
            </a:r>
            <a:r>
              <a:rPr lang="en-US" altLang="ko-KR" sz="1500" dirty="0"/>
              <a:t>) </a:t>
            </a:r>
            <a:r>
              <a:rPr lang="ko-KR" altLang="en-US" sz="1500" dirty="0"/>
              <a:t>경로 및 파일정보 수정하여 확인 클릭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07303-5793-4D43-F5DC-401D96C02F01}"/>
              </a:ext>
            </a:extLst>
          </p:cNvPr>
          <p:cNvSpPr txBox="1"/>
          <p:nvPr/>
        </p:nvSpPr>
        <p:spPr>
          <a:xfrm>
            <a:off x="8453119" y="5519602"/>
            <a:ext cx="13836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4. </a:t>
            </a:r>
            <a:r>
              <a:rPr lang="ko-KR" altLang="en-US" sz="1500" dirty="0"/>
              <a:t>백업 완료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9BC34-F497-FBFC-8851-C16B17768BAE}"/>
              </a:ext>
            </a:extLst>
          </p:cNvPr>
          <p:cNvSpPr txBox="1"/>
          <p:nvPr/>
        </p:nvSpPr>
        <p:spPr>
          <a:xfrm>
            <a:off x="7134282" y="6283614"/>
            <a:ext cx="4021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해당 경로 이동시 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 dirty="0" err="1">
                <a:solidFill>
                  <a:srgbClr val="FF0000"/>
                </a:solidFill>
              </a:rPr>
              <a:t>bak</a:t>
            </a:r>
            <a:r>
              <a:rPr lang="ko-KR" altLang="en-US" sz="1600" dirty="0">
                <a:solidFill>
                  <a:srgbClr val="FF0000"/>
                </a:solidFill>
              </a:rPr>
              <a:t>파일 생성 확인</a:t>
            </a:r>
          </a:p>
        </p:txBody>
      </p:sp>
    </p:spTree>
    <p:extLst>
      <p:ext uri="{BB962C8B-B14F-4D97-AF65-F5344CB8AC3E}">
        <p14:creationId xmlns:p14="http://schemas.microsoft.com/office/powerpoint/2010/main" val="30248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E550-E828-CFDE-2557-8BD3E927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복원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9BC34-F497-FBFC-8851-C16B17768BAE}"/>
              </a:ext>
            </a:extLst>
          </p:cNvPr>
          <p:cNvSpPr txBox="1"/>
          <p:nvPr/>
        </p:nvSpPr>
        <p:spPr>
          <a:xfrm>
            <a:off x="7134281" y="6282680"/>
            <a:ext cx="4021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DB </a:t>
            </a:r>
            <a:r>
              <a:rPr lang="ko-KR" altLang="en-US" sz="1600" dirty="0">
                <a:solidFill>
                  <a:srgbClr val="FF0000"/>
                </a:solidFill>
              </a:rPr>
              <a:t>복원 완료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517C6E-1D42-E8F5-DF62-5F17191B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61" y="2576705"/>
            <a:ext cx="4536606" cy="27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3539EC8-2836-40D9-DEE3-308CBCA4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017" y="2576705"/>
            <a:ext cx="3210741" cy="274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A97B38-925C-7BAC-8D22-888E64CE905A}"/>
              </a:ext>
            </a:extLst>
          </p:cNvPr>
          <p:cNvSpPr txBox="1"/>
          <p:nvPr/>
        </p:nvSpPr>
        <p:spPr>
          <a:xfrm>
            <a:off x="589560" y="5509377"/>
            <a:ext cx="5360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1.</a:t>
            </a:r>
            <a:r>
              <a:rPr lang="ko-KR" altLang="en-US" sz="1300" dirty="0"/>
              <a:t> 전체 데이터베이스 또는 복원하고자 하는 </a:t>
            </a:r>
            <a:r>
              <a:rPr lang="en-US" altLang="ko-KR" sz="1300" dirty="0"/>
              <a:t>DB </a:t>
            </a:r>
            <a:r>
              <a:rPr lang="ko-KR" altLang="en-US" sz="1300" dirty="0" err="1"/>
              <a:t>우클릭</a:t>
            </a:r>
            <a:r>
              <a:rPr lang="ko-KR" altLang="en-US" sz="1300" dirty="0"/>
              <a:t> </a:t>
            </a:r>
            <a:r>
              <a:rPr lang="en-US" altLang="ko-KR" sz="1300" dirty="0"/>
              <a:t>-&gt; </a:t>
            </a:r>
            <a:r>
              <a:rPr lang="ko-KR" altLang="en-US" sz="1300" dirty="0"/>
              <a:t>태스크</a:t>
            </a:r>
            <a:r>
              <a:rPr lang="en-US" altLang="ko-KR" sz="1300" dirty="0"/>
              <a:t> -&gt; </a:t>
            </a:r>
            <a:r>
              <a:rPr lang="ko-KR" altLang="en-US" sz="1300" dirty="0"/>
              <a:t>복원 </a:t>
            </a:r>
            <a:r>
              <a:rPr lang="en-US" altLang="ko-KR" sz="1300" dirty="0"/>
              <a:t>-&gt;</a:t>
            </a:r>
            <a:r>
              <a:rPr lang="ko-KR" altLang="en-US" sz="1300" dirty="0"/>
              <a:t>데이터베이스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C3BD4-020F-4DBA-AC96-2A6A12757D1E}"/>
              </a:ext>
            </a:extLst>
          </p:cNvPr>
          <p:cNvSpPr txBox="1"/>
          <p:nvPr/>
        </p:nvSpPr>
        <p:spPr>
          <a:xfrm>
            <a:off x="6666225" y="5520171"/>
            <a:ext cx="46143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2. </a:t>
            </a:r>
            <a:r>
              <a:rPr lang="ko-KR" altLang="en-US" sz="1300" dirty="0"/>
              <a:t>장치</a:t>
            </a:r>
            <a:r>
              <a:rPr lang="en-US" altLang="ko-KR" sz="1300" dirty="0"/>
              <a:t> -&gt; … -&gt; </a:t>
            </a:r>
            <a:r>
              <a:rPr lang="ko-KR" altLang="en-US" sz="1300" dirty="0"/>
              <a:t>추가 선택 후 백업파일</a:t>
            </a:r>
            <a:r>
              <a:rPr lang="en-US" altLang="ko-KR" sz="1300" dirty="0"/>
              <a:t>(.</a:t>
            </a:r>
            <a:r>
              <a:rPr lang="en-US" altLang="ko-KR" sz="1300" dirty="0" err="1"/>
              <a:t>bak</a:t>
            </a:r>
            <a:r>
              <a:rPr lang="en-US" altLang="ko-KR" sz="1300" dirty="0"/>
              <a:t>) </a:t>
            </a:r>
            <a:r>
              <a:rPr lang="ko-KR" altLang="en-US" sz="1300" dirty="0"/>
              <a:t>선택 후 확인 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72F0AE1-C772-66EE-3DB2-13E06ADDDD0D}"/>
              </a:ext>
            </a:extLst>
          </p:cNvPr>
          <p:cNvSpPr/>
          <p:nvPr/>
        </p:nvSpPr>
        <p:spPr>
          <a:xfrm>
            <a:off x="8973388" y="5842767"/>
            <a:ext cx="343066" cy="439913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4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2A69D-2589-B9C4-50C9-4E6A396A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MSSQL</a:t>
            </a:r>
            <a:r>
              <a:rPr lang="ko-KR" altLang="en-US" dirty="0"/>
              <a:t> 변수선언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7869A-88DC-6B32-6E99-A06F5DA0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34408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4000" b="1" dirty="0"/>
              <a:t>변수선언 방법</a:t>
            </a:r>
            <a:endParaRPr lang="en-US" altLang="ko-KR" sz="4000" b="1" dirty="0"/>
          </a:p>
          <a:p>
            <a:pPr>
              <a:lnSpc>
                <a:spcPct val="120000"/>
              </a:lnSpc>
            </a:pPr>
            <a:r>
              <a:rPr lang="en-US" altLang="ko-KR" sz="3300" dirty="0">
                <a:solidFill>
                  <a:srgbClr val="FF0000"/>
                </a:solidFill>
              </a:rPr>
              <a:t>DECLARE</a:t>
            </a:r>
            <a:r>
              <a:rPr lang="en-US" altLang="ko-KR" sz="3300" dirty="0"/>
              <a:t> @NAME NVARCHAR(100)</a:t>
            </a:r>
          </a:p>
          <a:p>
            <a:pPr>
              <a:lnSpc>
                <a:spcPct val="120000"/>
              </a:lnSpc>
            </a:pPr>
            <a:r>
              <a:rPr lang="en-US" altLang="ko-KR" sz="3300" dirty="0">
                <a:solidFill>
                  <a:srgbClr val="FF0000"/>
                </a:solidFill>
              </a:rPr>
              <a:t>DECLARE</a:t>
            </a:r>
            <a:r>
              <a:rPr lang="en-US" altLang="ko-KR" sz="3300" dirty="0"/>
              <a:t> @AGE INT</a:t>
            </a:r>
          </a:p>
          <a:p>
            <a:pPr>
              <a:lnSpc>
                <a:spcPct val="120000"/>
              </a:lnSpc>
            </a:pPr>
            <a:r>
              <a:rPr lang="en-US" altLang="ko-KR" sz="3300" dirty="0"/>
              <a:t>DECLARE</a:t>
            </a:r>
            <a:r>
              <a:rPr lang="ko-KR" altLang="en-US" sz="3300" dirty="0"/>
              <a:t> </a:t>
            </a:r>
            <a:r>
              <a:rPr lang="en-US" altLang="ko-KR" sz="3300" dirty="0"/>
              <a:t>@[</a:t>
            </a:r>
            <a:r>
              <a:rPr lang="ko-KR" altLang="en-US" sz="3300" dirty="0" err="1"/>
              <a:t>변수명</a:t>
            </a:r>
            <a:r>
              <a:rPr lang="en-US" altLang="ko-KR" sz="3300" dirty="0"/>
              <a:t>]</a:t>
            </a:r>
            <a:r>
              <a:rPr lang="ko-KR" altLang="en-US" sz="3300" dirty="0"/>
              <a:t> </a:t>
            </a:r>
            <a:r>
              <a:rPr lang="en-US" altLang="ko-KR" sz="3300" dirty="0"/>
              <a:t>[</a:t>
            </a:r>
            <a:r>
              <a:rPr lang="ko-KR" altLang="en-US" sz="3300" dirty="0"/>
              <a:t>변수타입</a:t>
            </a:r>
            <a:r>
              <a:rPr lang="en-US" altLang="ko-KR" sz="3300" dirty="0"/>
              <a:t>]</a:t>
            </a:r>
          </a:p>
          <a:p>
            <a:pPr>
              <a:lnSpc>
                <a:spcPct val="120000"/>
              </a:lnSpc>
            </a:pPr>
            <a:r>
              <a:rPr lang="ko-KR" altLang="en-US" sz="4000" b="1" dirty="0"/>
              <a:t>둘 이상의 변수 선언 방법</a:t>
            </a:r>
            <a:endParaRPr lang="en-US" altLang="ko-KR" sz="4000" b="1" dirty="0"/>
          </a:p>
          <a:p>
            <a:pPr>
              <a:lnSpc>
                <a:spcPct val="120000"/>
              </a:lnSpc>
            </a:pPr>
            <a:r>
              <a:rPr lang="en-US" altLang="ko-KR" sz="3300" dirty="0"/>
              <a:t>DECLARE @NAME NVARCHAR(100), @AGE INT</a:t>
            </a:r>
          </a:p>
          <a:p>
            <a:pPr>
              <a:lnSpc>
                <a:spcPct val="120000"/>
              </a:lnSpc>
            </a:pPr>
            <a:endParaRPr lang="en-US" altLang="ko-KR" sz="3300" dirty="0"/>
          </a:p>
          <a:p>
            <a:pPr>
              <a:lnSpc>
                <a:spcPct val="120000"/>
              </a:lnSpc>
            </a:pPr>
            <a:r>
              <a:rPr lang="ko-KR" altLang="en-US" sz="4000" b="1" dirty="0" err="1"/>
              <a:t>변수값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SETTING</a:t>
            </a:r>
          </a:p>
          <a:p>
            <a:pPr>
              <a:lnSpc>
                <a:spcPct val="120000"/>
              </a:lnSpc>
            </a:pPr>
            <a:r>
              <a:rPr lang="en-US" altLang="ko-KR" sz="3300" dirty="0">
                <a:solidFill>
                  <a:srgbClr val="FF0000"/>
                </a:solidFill>
              </a:rPr>
              <a:t>DECLARE @NAME NVARCHAR(100) = ‘DLIT’</a:t>
            </a:r>
          </a:p>
          <a:p>
            <a:pPr>
              <a:lnSpc>
                <a:spcPct val="120000"/>
              </a:lnSpc>
            </a:pPr>
            <a:r>
              <a:rPr lang="en-US" altLang="ko-KR" sz="3300" dirty="0">
                <a:solidFill>
                  <a:srgbClr val="FF0000"/>
                </a:solidFill>
              </a:rPr>
              <a:t>SET @NAME = ‘DLIT’</a:t>
            </a:r>
          </a:p>
          <a:p>
            <a:pPr>
              <a:lnSpc>
                <a:spcPct val="120000"/>
              </a:lnSpc>
            </a:pPr>
            <a:r>
              <a:rPr lang="en-US" altLang="ko-KR" sz="3300" dirty="0">
                <a:solidFill>
                  <a:srgbClr val="FF0000"/>
                </a:solidFill>
              </a:rPr>
              <a:t>SELECT @NAME = [</a:t>
            </a:r>
            <a:r>
              <a:rPr lang="ko-KR" altLang="en-US" sz="3300" dirty="0" err="1">
                <a:solidFill>
                  <a:srgbClr val="FF0000"/>
                </a:solidFill>
              </a:rPr>
              <a:t>컬럼명</a:t>
            </a:r>
            <a:r>
              <a:rPr lang="en-US" altLang="ko-KR" sz="3300" dirty="0">
                <a:solidFill>
                  <a:srgbClr val="FF0000"/>
                </a:solidFill>
              </a:rPr>
              <a:t>] FROM [</a:t>
            </a:r>
            <a:r>
              <a:rPr lang="ko-KR" altLang="en-US" sz="3300" dirty="0">
                <a:solidFill>
                  <a:srgbClr val="FF0000"/>
                </a:solidFill>
              </a:rPr>
              <a:t>테이블명</a:t>
            </a:r>
            <a:r>
              <a:rPr lang="en-US" altLang="ko-KR" sz="3300" dirty="0">
                <a:solidFill>
                  <a:srgbClr val="FF0000"/>
                </a:solidFill>
              </a:rPr>
              <a:t>] WHERE [</a:t>
            </a:r>
            <a:r>
              <a:rPr lang="ko-KR" altLang="en-US" sz="3300" dirty="0" err="1">
                <a:solidFill>
                  <a:srgbClr val="FF0000"/>
                </a:solidFill>
              </a:rPr>
              <a:t>조건절</a:t>
            </a:r>
            <a:r>
              <a:rPr lang="en-US" altLang="ko-KR" sz="33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3300" dirty="0"/>
              <a:t>SET @NAME = (SELECT [</a:t>
            </a:r>
            <a:r>
              <a:rPr lang="ko-KR" altLang="en-US" sz="3300" dirty="0" err="1"/>
              <a:t>컬럼명</a:t>
            </a:r>
            <a:r>
              <a:rPr lang="en-US" altLang="ko-KR" sz="3300" dirty="0"/>
              <a:t>] FROM [</a:t>
            </a:r>
            <a:r>
              <a:rPr lang="ko-KR" altLang="en-US" sz="3300" dirty="0"/>
              <a:t>테이블명</a:t>
            </a:r>
            <a:r>
              <a:rPr lang="en-US" altLang="ko-KR" sz="3300" dirty="0"/>
              <a:t>] WHERE [</a:t>
            </a:r>
            <a:r>
              <a:rPr lang="ko-KR" altLang="en-US" sz="3300" dirty="0" err="1"/>
              <a:t>조건절</a:t>
            </a:r>
            <a:r>
              <a:rPr lang="en-US" altLang="ko-KR" sz="3300" dirty="0"/>
              <a:t>]) -&gt; </a:t>
            </a:r>
            <a:r>
              <a:rPr lang="ko-KR" altLang="en-US" sz="3300" dirty="0"/>
              <a:t>오른쪽의 </a:t>
            </a:r>
            <a:r>
              <a:rPr lang="en-US" altLang="ko-KR" sz="3300" dirty="0"/>
              <a:t>SELECT</a:t>
            </a:r>
            <a:r>
              <a:rPr lang="ko-KR" altLang="en-US" sz="3300" dirty="0"/>
              <a:t>문의 경우 반드시 하나의 결과값을 </a:t>
            </a:r>
            <a:r>
              <a:rPr lang="ko-KR" altLang="en-US" sz="3300" dirty="0" err="1"/>
              <a:t>리턴해야</a:t>
            </a:r>
            <a:r>
              <a:rPr lang="ko-KR" altLang="en-US" sz="3300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296953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2A69D-2589-B9C4-50C9-4E6A396A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MSSQL</a:t>
            </a:r>
            <a:r>
              <a:rPr lang="ko-KR" altLang="en-US" dirty="0"/>
              <a:t>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7869A-88DC-6B32-6E99-A06F5DA0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34408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dirty="0"/>
              <a:t>IF – ELSE </a:t>
            </a:r>
            <a:r>
              <a:rPr lang="ko-KR" altLang="en-US" sz="3000" b="1" dirty="0"/>
              <a:t>문 </a:t>
            </a:r>
            <a:r>
              <a:rPr lang="en-US" altLang="ko-KR" sz="3000" b="1" dirty="0"/>
              <a:t>: </a:t>
            </a:r>
            <a:r>
              <a:rPr lang="en-US" altLang="ko-KR" sz="3000" b="1" dirty="0">
                <a:solidFill>
                  <a:srgbClr val="FF0000"/>
                </a:solidFill>
              </a:rPr>
              <a:t>BEGIN – END</a:t>
            </a:r>
            <a:r>
              <a:rPr lang="ko-KR" altLang="en-US" sz="3000" b="1" dirty="0">
                <a:solidFill>
                  <a:srgbClr val="FF0000"/>
                </a:solidFill>
              </a:rPr>
              <a:t>를 사용해 </a:t>
            </a:r>
            <a:r>
              <a:rPr lang="en-US" altLang="ko-KR" sz="3000" b="1" dirty="0">
                <a:solidFill>
                  <a:srgbClr val="FF0000"/>
                </a:solidFill>
              </a:rPr>
              <a:t>IF </a:t>
            </a:r>
            <a:r>
              <a:rPr lang="ko-KR" altLang="en-US" sz="3000" b="1" dirty="0">
                <a:solidFill>
                  <a:srgbClr val="FF0000"/>
                </a:solidFill>
              </a:rPr>
              <a:t>문에 걸렸을 때 인식하는 범위를 설정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  IF </a:t>
            </a:r>
            <a:r>
              <a:rPr lang="en-US" altLang="ko-KR" sz="3300" dirty="0">
                <a:solidFill>
                  <a:srgbClr val="808080"/>
                </a:solidFill>
                <a:ea typeface="돋움체" panose="020B0609000101010101" pitchFamily="49" charset="-127"/>
              </a:rPr>
              <a:t>(</a:t>
            </a:r>
            <a:r>
              <a:rPr lang="ko-KR" altLang="en-US" sz="3300" dirty="0">
                <a:solidFill>
                  <a:srgbClr val="000000"/>
                </a:solidFill>
                <a:ea typeface="돋움체" panose="020B0609000101010101" pitchFamily="49" charset="-127"/>
              </a:rPr>
              <a:t>조건식</a:t>
            </a:r>
            <a:r>
              <a:rPr lang="en-US" altLang="ko-KR" sz="3300" dirty="0">
                <a:solidFill>
                  <a:srgbClr val="808080"/>
                </a:solidFill>
                <a:ea typeface="돋움체" panose="020B0609000101010101" pitchFamily="49" charset="-127"/>
              </a:rPr>
              <a:t>)</a:t>
            </a:r>
            <a:endParaRPr lang="ko-KR" altLang="en-US" sz="33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	BEGIN</a:t>
            </a:r>
            <a:endParaRPr lang="en-US" altLang="ko-KR" sz="33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	END</a:t>
            </a:r>
            <a:endParaRPr lang="en-US" altLang="ko-KR" sz="33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  ELSE</a:t>
            </a:r>
            <a:r>
              <a:rPr lang="en-US" altLang="ko-KR" sz="3300" dirty="0">
                <a:solidFill>
                  <a:srgbClr val="000000"/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IF</a:t>
            </a:r>
            <a:r>
              <a:rPr lang="en-US" altLang="ko-KR" sz="3300" dirty="0">
                <a:solidFill>
                  <a:srgbClr val="808080"/>
                </a:solidFill>
                <a:ea typeface="돋움체" panose="020B0609000101010101" pitchFamily="49" charset="-127"/>
              </a:rPr>
              <a:t>(</a:t>
            </a:r>
            <a:r>
              <a:rPr lang="ko-KR" altLang="en-US" sz="3300" dirty="0">
                <a:solidFill>
                  <a:srgbClr val="000000"/>
                </a:solidFill>
                <a:ea typeface="돋움체" panose="020B0609000101010101" pitchFamily="49" charset="-127"/>
              </a:rPr>
              <a:t>조건식</a:t>
            </a:r>
            <a:r>
              <a:rPr lang="en-US" altLang="ko-KR" sz="3300" dirty="0">
                <a:solidFill>
                  <a:srgbClr val="808080"/>
                </a:solidFill>
                <a:ea typeface="돋움체" panose="020B0609000101010101" pitchFamily="49" charset="-127"/>
              </a:rPr>
              <a:t>)</a:t>
            </a:r>
            <a:endParaRPr lang="ko-KR" altLang="en-US" sz="33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	BEGIN</a:t>
            </a:r>
            <a:endParaRPr lang="en-US" altLang="ko-KR" sz="33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	END</a:t>
            </a:r>
            <a:endParaRPr lang="en-US" altLang="ko-KR" sz="33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  ELSE</a:t>
            </a:r>
            <a:endParaRPr lang="en-US" altLang="ko-KR" sz="33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	BEGIN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  <a:ea typeface="돋움체" panose="020B0609000101010101" pitchFamily="49" charset="-127"/>
              </a:rPr>
              <a:t>	END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CASE </a:t>
            </a:r>
            <a:r>
              <a:rPr lang="ko-KR" altLang="en-US" sz="3000" b="1" dirty="0"/>
              <a:t>문</a:t>
            </a:r>
            <a:endParaRPr lang="en-US" altLang="ko-KR" sz="3000" b="1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3300" dirty="0">
                <a:solidFill>
                  <a:srgbClr val="0000FF"/>
                </a:solidFill>
              </a:rPr>
              <a:t>CASE WHEN </a:t>
            </a:r>
            <a:r>
              <a:rPr lang="en-US" altLang="ko-KR" sz="3300" dirty="0"/>
              <a:t>(</a:t>
            </a:r>
            <a:r>
              <a:rPr lang="ko-KR" altLang="en-US" sz="3300" dirty="0" err="1"/>
              <a:t>조건절</a:t>
            </a:r>
            <a:r>
              <a:rPr lang="en-US" altLang="ko-KR" sz="3300" dirty="0"/>
              <a:t>)</a:t>
            </a:r>
            <a:r>
              <a:rPr lang="en-US" altLang="ko-KR" sz="3300" dirty="0">
                <a:solidFill>
                  <a:srgbClr val="0000FF"/>
                </a:solidFill>
              </a:rPr>
              <a:t> THEN </a:t>
            </a:r>
            <a:r>
              <a:rPr lang="en-US" altLang="ko-KR" sz="3300" dirty="0"/>
              <a:t>(</a:t>
            </a:r>
            <a:r>
              <a:rPr lang="ko-KR" altLang="en-US" sz="3300" dirty="0" err="1"/>
              <a:t>참일때</a:t>
            </a:r>
            <a:r>
              <a:rPr lang="en-US" altLang="ko-KR" sz="3300" dirty="0"/>
              <a:t> </a:t>
            </a:r>
            <a:r>
              <a:rPr lang="ko-KR" altLang="en-US" sz="3300" dirty="0"/>
              <a:t>값</a:t>
            </a:r>
            <a:r>
              <a:rPr lang="en-US" altLang="ko-KR" sz="3300" dirty="0"/>
              <a:t>) </a:t>
            </a:r>
            <a:r>
              <a:rPr lang="en-US" altLang="ko-KR" sz="3300" dirty="0">
                <a:solidFill>
                  <a:srgbClr val="0000FF"/>
                </a:solidFill>
              </a:rPr>
              <a:t>ELSE </a:t>
            </a:r>
            <a:r>
              <a:rPr lang="en-US" altLang="ko-KR" sz="3300" dirty="0"/>
              <a:t>(</a:t>
            </a:r>
            <a:r>
              <a:rPr lang="ko-KR" altLang="en-US" sz="3300" dirty="0"/>
              <a:t>거짓일때 값</a:t>
            </a:r>
            <a:r>
              <a:rPr lang="en-US" altLang="ko-KR" sz="3300" dirty="0"/>
              <a:t>) </a:t>
            </a:r>
            <a:r>
              <a:rPr lang="en-US" altLang="ko-KR" sz="3300" dirty="0">
                <a:solidFill>
                  <a:srgbClr val="0000FF"/>
                </a:solidFill>
              </a:rPr>
              <a:t>END </a:t>
            </a:r>
            <a:r>
              <a:rPr lang="en-US" altLang="ko-KR" sz="3300" dirty="0"/>
              <a:t>(</a:t>
            </a:r>
            <a:r>
              <a:rPr lang="ko-KR" altLang="en-US" sz="3300" dirty="0" err="1"/>
              <a:t>컬럼명</a:t>
            </a:r>
            <a:r>
              <a:rPr lang="en-US" altLang="ko-KR" sz="3300" dirty="0"/>
              <a:t>)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32881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2A69D-2589-B9C4-50C9-4E6A396A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MSSQL</a:t>
            </a:r>
            <a:r>
              <a:rPr lang="ko-KR" altLang="en-US" dirty="0"/>
              <a:t> 조건문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1E7A507-4A34-31D9-6599-15ED4F58BF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89891" y="2989840"/>
            <a:ext cx="4313382" cy="207754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77F083-C3EB-3611-D2AB-2E6BDC2D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13" y="2989840"/>
            <a:ext cx="4471696" cy="20775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D45E28-C188-6BD3-8E50-FEFE9BF8CB41}"/>
              </a:ext>
            </a:extLst>
          </p:cNvPr>
          <p:cNvSpPr txBox="1"/>
          <p:nvPr/>
        </p:nvSpPr>
        <p:spPr>
          <a:xfrm>
            <a:off x="2594314" y="559261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 예제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E1268-05E6-0D60-466D-F89405A217EB}"/>
              </a:ext>
            </a:extLst>
          </p:cNvPr>
          <p:cNvSpPr txBox="1"/>
          <p:nvPr/>
        </p:nvSpPr>
        <p:spPr>
          <a:xfrm>
            <a:off x="7973228" y="5592619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IF-ELSE</a:t>
            </a:r>
            <a:r>
              <a:rPr lang="ko-KR" altLang="en-US" dirty="0"/>
              <a:t> 문 예제</a:t>
            </a:r>
          </a:p>
        </p:txBody>
      </p:sp>
    </p:spTree>
    <p:extLst>
      <p:ext uri="{BB962C8B-B14F-4D97-AF65-F5344CB8AC3E}">
        <p14:creationId xmlns:p14="http://schemas.microsoft.com/office/powerpoint/2010/main" val="367495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35E9-D4D9-8DB5-0540-461B1189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EXISTS/NOT EXISTS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AB625-7B7B-D274-5628-7462087F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57486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서브쿼리에</a:t>
            </a:r>
            <a:r>
              <a:rPr lang="ko-KR" altLang="en-US" dirty="0"/>
              <a:t> 데이터가 존재하는지 체크하고 존재할 경우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/>
              <a:t>EXISTS</a:t>
            </a:r>
            <a:r>
              <a:rPr lang="ko-KR" altLang="en-US" dirty="0"/>
              <a:t> 연산자 뒤에는 </a:t>
            </a:r>
            <a:r>
              <a:rPr lang="ko-KR" altLang="en-US" dirty="0" err="1">
                <a:solidFill>
                  <a:srgbClr val="FF0000"/>
                </a:solidFill>
              </a:rPr>
              <a:t>서브쿼리만</a:t>
            </a:r>
            <a:r>
              <a:rPr lang="ko-KR" altLang="en-US" dirty="0">
                <a:solidFill>
                  <a:srgbClr val="FF0000"/>
                </a:solidFill>
              </a:rPr>
              <a:t> 사용가능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EXISTS -&gt; </a:t>
            </a:r>
            <a:r>
              <a:rPr lang="ko-KR" altLang="en-US" dirty="0"/>
              <a:t>존재 하는지 검사</a:t>
            </a:r>
            <a:endParaRPr lang="en-US" altLang="ko-KR" dirty="0"/>
          </a:p>
          <a:p>
            <a:r>
              <a:rPr lang="en-US" altLang="ko-KR" dirty="0"/>
              <a:t>NOT EXISTS -&gt;</a:t>
            </a:r>
            <a:r>
              <a:rPr lang="ko-KR" altLang="en-US" dirty="0"/>
              <a:t>존재하지 않는지 검사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102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35E9-D4D9-8DB5-0540-461B1189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64888"/>
            <a:ext cx="7117526" cy="11280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EXISTS/</a:t>
            </a:r>
            <a:r>
              <a:rPr lang="en-US" altLang="ko-KR"/>
              <a:t>NOT EXISTS </a:t>
            </a:r>
            <a:r>
              <a:rPr lang="ko-KR" altLang="en-US" dirty="0" err="1"/>
              <a:t>사용예제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CCFA2-754E-4880-0824-C8DB410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56" y="3038501"/>
            <a:ext cx="3515216" cy="1686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787606-2DE4-CE17-9535-EBB12DA52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78" y="2764723"/>
            <a:ext cx="4205786" cy="885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E7F59C-322D-BCA0-CE6A-0AD732E3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142" y="3958410"/>
            <a:ext cx="2915057" cy="132416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DC9CA7-0069-89FD-FABB-AE32D125826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860671" y="3650672"/>
            <a:ext cx="0" cy="30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F401B6-57A6-9B6F-0CE8-0DB5B9DD4AF5}"/>
              </a:ext>
            </a:extLst>
          </p:cNvPr>
          <p:cNvSpPr txBox="1"/>
          <p:nvPr/>
        </p:nvSpPr>
        <p:spPr>
          <a:xfrm>
            <a:off x="8795657" y="36872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조회결과</a:t>
            </a:r>
          </a:p>
        </p:txBody>
      </p:sp>
    </p:spTree>
    <p:extLst>
      <p:ext uri="{BB962C8B-B14F-4D97-AF65-F5344CB8AC3E}">
        <p14:creationId xmlns:p14="http://schemas.microsoft.com/office/powerpoint/2010/main" val="3015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1478</Words>
  <Application>Microsoft Office PowerPoint</Application>
  <PresentationFormat>와이드스크린</PresentationFormat>
  <Paragraphs>211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 Unicode MS</vt:lpstr>
      <vt:lpstr>맑은 고딕</vt:lpstr>
      <vt:lpstr>맑은 고딕 (본문)</vt:lpstr>
      <vt:lpstr>Arial</vt:lpstr>
      <vt:lpstr>Consolas</vt:lpstr>
      <vt:lpstr>Courier New</vt:lpstr>
      <vt:lpstr>Office 테마</vt:lpstr>
      <vt:lpstr>MSSQL 교육 3일차</vt:lpstr>
      <vt:lpstr>DB 백업 방법</vt:lpstr>
      <vt:lpstr>DB 백업 방법</vt:lpstr>
      <vt:lpstr>DB 복원 방법</vt:lpstr>
      <vt:lpstr>MSSQL 변수선언</vt:lpstr>
      <vt:lpstr>MSSQL 조건문</vt:lpstr>
      <vt:lpstr>MSSQL 조건문</vt:lpstr>
      <vt:lpstr>EXISTS/NOT EXISTS</vt:lpstr>
      <vt:lpstr>EXISTS/NOT EXISTS 사용예제</vt:lpstr>
      <vt:lpstr>PowerPoint 프레젠테이션</vt:lpstr>
      <vt:lpstr>PowerPoint 프레젠테이션</vt:lpstr>
      <vt:lpstr>UNION, UNION ALL</vt:lpstr>
      <vt:lpstr>UNION, UNION ALL </vt:lpstr>
      <vt:lpstr>Group Function 및 SQL 집계함수</vt:lpstr>
      <vt:lpstr>Group Function _ ROLL UP</vt:lpstr>
      <vt:lpstr>Group Function _ ROLL UP</vt:lpstr>
      <vt:lpstr>Group Function_ GROUPING(심화)</vt:lpstr>
      <vt:lpstr>Group Function_ GROUPING(심화)</vt:lpstr>
      <vt:lpstr>PowerPoint 프레젠테이션</vt:lpstr>
      <vt:lpstr>순위 함수</vt:lpstr>
      <vt:lpstr>PowerPoint 프레젠테이션</vt:lpstr>
      <vt:lpstr>PowerPoint 프레젠테이션</vt:lpstr>
      <vt:lpstr>PowerPoint 프레젠테이션</vt:lpstr>
      <vt:lpstr>과제 1</vt:lpstr>
      <vt:lpstr>과제2</vt:lpstr>
      <vt:lpstr>과제3</vt:lpstr>
      <vt:lpstr>과제4 사용자별 2022년도 총휴가수, 사용휴가수, 남은휴가수 나타내는 쿼리 작성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 교육</dc:title>
  <dc:creator>윤 혜원</dc:creator>
  <cp:lastModifiedBy>신이나</cp:lastModifiedBy>
  <cp:revision>33</cp:revision>
  <dcterms:created xsi:type="dcterms:W3CDTF">2022-08-01T23:17:04Z</dcterms:created>
  <dcterms:modified xsi:type="dcterms:W3CDTF">2023-08-02T06:37:55Z</dcterms:modified>
</cp:coreProperties>
</file>