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37959A-EC6B-4EED-A07F-7D6D3F121FA1}">
  <a:tblStyle styleId="{0D37959A-EC6B-4EED-A07F-7D6D3F121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rt" TargetMode="External"/><Relationship Id="rId4" Type="http://schemas.openxmlformats.org/officeDocument/2006/relationships/hyperlink" Target="https://en.wikipedia.org/wiki/Precancerous_lesion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</a:rPr>
              <a:t>Human papillomavirus infection is a sexually transmitted infection caused by HPV. There are over 150 genotypes of HPV. Of those that cause infection, about 90% of the infections cause no symptoms and resolve spontaneously.</a:t>
            </a:r>
            <a:r>
              <a:rPr lang="en" sz="1400" baseline="30000">
                <a:solidFill>
                  <a:srgbClr val="222222"/>
                </a:solidFill>
              </a:rPr>
              <a:t> </a:t>
            </a:r>
            <a:r>
              <a:rPr lang="en" sz="1050">
                <a:solidFill>
                  <a:srgbClr val="222222"/>
                </a:solidFill>
              </a:rPr>
              <a:t>However some HPV genotypes induce persistent infections that if not cleared, results in </a:t>
            </a:r>
            <a:r>
              <a:rPr lang="en" sz="1050">
                <a:solidFill>
                  <a:srgbClr val="0B0080"/>
                </a:solidFill>
                <a:uFill>
                  <a:noFill/>
                </a:uFill>
                <a:hlinkClick r:id="rId3"/>
              </a:rPr>
              <a:t>warts</a:t>
            </a:r>
            <a:r>
              <a:rPr lang="en" sz="1050">
                <a:solidFill>
                  <a:srgbClr val="222222"/>
                </a:solidFill>
              </a:rPr>
              <a:t> or </a:t>
            </a:r>
            <a:r>
              <a:rPr lang="en" sz="1050">
                <a:solidFill>
                  <a:srgbClr val="0B0080"/>
                </a:solidFill>
                <a:uFill>
                  <a:noFill/>
                </a:uFill>
                <a:hlinkClick r:id="rId4"/>
              </a:rPr>
              <a:t>precancerous lesions</a:t>
            </a:r>
            <a:r>
              <a:rPr lang="en" sz="1050">
                <a:solidFill>
                  <a:srgbClr val="222222"/>
                </a:solidFill>
              </a:rPr>
              <a:t> characterized by cervical intraepithelial neoplasia or the presence of abnormal cells. The amount of proportion of abnormal cells correlates to the CIN level. Specifically HPV16 and HPV18 account for 70% of all cervical cancer cases while HPV6 and HP11 are common causes of genital warts.</a:t>
            </a:r>
            <a:endParaRPr sz="1050">
              <a:solidFill>
                <a:srgbClr val="22222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</a:rPr>
              <a:t>Men are also at risk of developing anal and ophoryngeal cancer if infected with HPV-6 and HPV-11. However for the simplification of our model, we will only be focusing on the female population for the rest of the presentation.</a:t>
            </a:r>
            <a:endParaRPr sz="1050">
              <a:solidFill>
                <a:srgbClr val="22222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aseline="30000">
              <a:solidFill>
                <a:srgbClr val="22222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1200"/>
              <a:t>lifetime risk of acquiring an HPV infection is 80%. Of those that acquire an infection and have HPV 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, about 90% clear the infection without any symptoms while 5% move onto cervical intraepithelial neoplasia which is charecisized by a portion o 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assume that everyone starts at a susceptible.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get a pap smear every 3 years.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 hpv test and a papsmear that year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2500 biopsy and subsequent 3 pap smears for the year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dc.gov/hpv/clinician-factshee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362310"/>
            <a:ext cx="7801500" cy="2375843"/>
          </a:xfrm>
          <a:prstGeom prst="rect">
            <a:avLst/>
          </a:prstGeom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Cost Benefit Analysis of Human Papillomavirus Vaccine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8" y="3606197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Savanah Russ &amp; Dasha Pokutnaya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Results: 60%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214051"/>
            <a:ext cx="4340026" cy="32550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25" y="1214050"/>
            <a:ext cx="4340024" cy="32550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Results: 60%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97" y="1093925"/>
            <a:ext cx="4289203" cy="3619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925"/>
            <a:ext cx="4225049" cy="36196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2717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Probability Transition Matrix: 80%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graphicFrame>
        <p:nvGraphicFramePr>
          <p:cNvPr id="166" name="Shape 166"/>
          <p:cNvGraphicFramePr/>
          <p:nvPr/>
        </p:nvGraphicFramePr>
        <p:xfrm>
          <a:off x="952500" y="1428750"/>
          <a:ext cx="7239000" cy="3017340"/>
        </p:xfrm>
        <a:graphic>
          <a:graphicData uri="http://schemas.openxmlformats.org/drawingml/2006/table">
            <a:tbl>
              <a:tblPr>
                <a:noFill/>
                <a:tableStyleId>{0D37959A-EC6B-4EED-A07F-7D6D3F121FA1}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HPV Infection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CIN 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HPV Infection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CIN 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7" name="Shape 167"/>
          <p:cNvSpPr/>
          <p:nvPr/>
        </p:nvSpPr>
        <p:spPr>
          <a:xfrm>
            <a:off x="957575" y="2024575"/>
            <a:ext cx="6027300" cy="39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Results: 80%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0" y="1300875"/>
            <a:ext cx="4332950" cy="32497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92" y="1300900"/>
            <a:ext cx="4332950" cy="3249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Results: 80%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5" y="1014788"/>
            <a:ext cx="4186949" cy="357859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749" y="1017725"/>
            <a:ext cx="4499850" cy="357271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Conclusions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Survival Curves &amp; Histograms: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Implementing the HPV vaccine intervention greatly reduces the number of women who develop CIN II lesions, as compared to the model without a prevention intervention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Effectiveness: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 &amp; 80% Vaccination Coverage: HPV vaccine allows us to pay less for better health if introduced into a fully susceptible population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Vaccination above 60% does not greatly alter the cost effectiveness of introducing the vaccine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Benefit: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 &amp; 80% Vaccination Coverage: As willingness to pay for one additional QALY increases, we reach a positive discounted net social benefit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Payback on implementation of the vaccine is proportional to the payout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Limitations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Homogenous population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US-born females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85% of cervical cancer cases in developing countries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individuals received both doses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variation in treatment costs among individuals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susceptible population; does not recapitulate realistic HPV &amp; CIN II prevalence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 of the model running out of individuals to develop HPV and move to the outcome class (CIN II) for the survival curve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100% vaccine efficacy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vaccine is 90-98% efficacious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Citations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26175" y="801950"/>
            <a:ext cx="8520600" cy="3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r>
              <a:rPr lang="en" sz="1200"/>
              <a:t> </a:t>
            </a:r>
            <a:r>
              <a:rPr lang="en" sz="1200">
                <a:solidFill>
                  <a:srgbClr val="FFFFFF"/>
                </a:solidFill>
              </a:rPr>
              <a:t>Human Papillomavirus (HPV). (2018, January 25). Retrieved April 29, 2018, from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https://www.cdc.gov/hpv/clinician-factsheet.html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>
                <a:solidFill>
                  <a:srgbClr val="FFFFFF"/>
                </a:solidFill>
              </a:rPr>
              <a:t>2 Wright, J., MD. (n.d.). Cervical intraepithelial neoplasia: Terminology, incidence, pathogenesis, and prevention. Retrieved April 28, 2018, from https://www.uptodate.com/contents/cervical-intraepithelial-neoplasia-terminology-incidence-pathogenesis-and-prevention?topicRef=859&amp;source=see_link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Matsumoto, K., Oki, A., Furuta, R., Maeda, H., Yasugi, T., Takatsuka, N., . . . Yoshikawa, H. (2010). Predicting the progression of cervical precursor lesions by human papillomavirus genotyping: A prospective cohort study. </a:t>
            </a:r>
            <a:r>
              <a:rPr lang="en" sz="1200" i="1">
                <a:solidFill>
                  <a:srgbClr val="FFFFFF"/>
                </a:solidFill>
              </a:rPr>
              <a:t>International Journal of Cancer,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i="1">
                <a:solidFill>
                  <a:srgbClr val="FFFFFF"/>
                </a:solidFill>
              </a:rPr>
              <a:t>128</a:t>
            </a:r>
            <a:r>
              <a:rPr lang="en" sz="1200">
                <a:solidFill>
                  <a:srgbClr val="FFFFFF"/>
                </a:solidFill>
              </a:rPr>
              <a:t>(12), 2898-2910. doi:10.1002/ijc.25630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 Chelimo, C., Wouldes, T. A., Cameron, L. D., &amp; Elwood, J. M. (2013). Risk factors for and prevention of human papillomaviruses (HPV), genital warts and cervical cancer. </a:t>
            </a:r>
            <a:r>
              <a:rPr lang="en" sz="1200" i="1">
                <a:solidFill>
                  <a:srgbClr val="FFFFFF"/>
                </a:solidFill>
              </a:rPr>
              <a:t>Journal of Infection,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i="1">
                <a:solidFill>
                  <a:srgbClr val="FFFFFF"/>
                </a:solidFill>
              </a:rPr>
              <a:t>66</a:t>
            </a:r>
            <a:r>
              <a:rPr lang="en" sz="1200">
                <a:solidFill>
                  <a:srgbClr val="FFFFFF"/>
                </a:solidFill>
              </a:rPr>
              <a:t>(3), 207-217. doi:10.1016/j.jinf.2012.10.024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 Ock, M., Park, J.-Y., Son, W.-S., Lee, H.-J., Kim, S.-H., &amp; Jo, M.-W. (2016). Estimation of utility weights for human papilloma virus-related health states according to disease severity. </a:t>
            </a:r>
            <a:r>
              <a:rPr lang="en" sz="1200" i="1">
                <a:solidFill>
                  <a:srgbClr val="FFFFFF"/>
                </a:solidFill>
              </a:rPr>
              <a:t>Health and Quality of Life Outcomes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i="1">
                <a:solidFill>
                  <a:srgbClr val="FFFFFF"/>
                </a:solidFill>
              </a:rPr>
              <a:t>14</a:t>
            </a:r>
            <a:r>
              <a:rPr lang="en" sz="1200">
                <a:solidFill>
                  <a:srgbClr val="FFFFFF"/>
                </a:solidFill>
              </a:rPr>
              <a:t>, 163. http://doi.org/10.1186/s12955-016-0566-8</a:t>
            </a:r>
            <a:endParaRPr sz="12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6 Healthcare Bluebook. (n.d.). Retrieved April 30, 2018, from https://healthcarebluebook.com/page_ProcedureDetails.aspx?cftid=369&amp;g=Cervical Cone Biopsy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Human Papillomavirus </a:t>
            </a:r>
            <a:endParaRPr sz="3600" dirty="0">
              <a:solidFill>
                <a:schemeClr val="accent4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Sexually transmitted virus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150 genotypes of HPV</a:t>
            </a:r>
            <a:endParaRPr sz="2200">
              <a:solidFill>
                <a:srgbClr val="FFFFFF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90% of infections are asymptomatic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HPV 16 and 18 account for 70% of cervical cancer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HPV 6 and 11 common cause of genital warts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67" name="Shape 67" descr="Image result for hpv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00" y="3535925"/>
            <a:ext cx="2648750" cy="1258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Shape 68" descr="Image result for hpv vaccin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500" y="3569399"/>
            <a:ext cx="1886500" cy="125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Natural History of Human Papillomavirus and Pre-Cancer</a:t>
            </a:r>
            <a:endParaRPr sz="3200" dirty="0">
              <a:solidFill>
                <a:schemeClr val="accent4"/>
              </a:solidFill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450" y="1226812"/>
            <a:ext cx="6799075" cy="33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6879000" y="2313588"/>
            <a:ext cx="1877100" cy="5163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12,000 cases per year;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4,000 deaths per year</a:t>
            </a:r>
            <a:endParaRPr sz="1200" dirty="0"/>
          </a:p>
        </p:txBody>
      </p:sp>
      <p:sp>
        <p:nvSpPr>
          <p:cNvPr id="76" name="Shape 76"/>
          <p:cNvSpPr txBox="1"/>
          <p:nvPr/>
        </p:nvSpPr>
        <p:spPr>
          <a:xfrm>
            <a:off x="604025" y="1413124"/>
            <a:ext cx="1404600" cy="3639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80% lifetime risk</a:t>
            </a:r>
            <a:endParaRPr sz="1200" dirty="0"/>
          </a:p>
        </p:txBody>
      </p:sp>
      <p:sp>
        <p:nvSpPr>
          <p:cNvPr id="77" name="Shape 77"/>
          <p:cNvSpPr/>
          <p:nvPr/>
        </p:nvSpPr>
        <p:spPr>
          <a:xfrm rot="224579">
            <a:off x="2010854" y="1698042"/>
            <a:ext cx="900721" cy="977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8674">
            <a:off x="4489569" y="4426260"/>
            <a:ext cx="446044" cy="1340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-8681920">
            <a:off x="6118652" y="4367625"/>
            <a:ext cx="797119" cy="1305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094425" y="4645437"/>
            <a:ext cx="1877100" cy="4035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500,00 women per year</a:t>
            </a:r>
            <a:endParaRPr sz="1200"/>
          </a:p>
        </p:txBody>
      </p:sp>
      <p:sp>
        <p:nvSpPr>
          <p:cNvPr id="81" name="Shape 81"/>
          <p:cNvSpPr txBox="1"/>
          <p:nvPr/>
        </p:nvSpPr>
        <p:spPr>
          <a:xfrm>
            <a:off x="3784123" y="4645437"/>
            <a:ext cx="1877100" cy="40350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1 million women per year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HPV Vaccine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11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HPV Vaccine: released 2006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~90-98% effective at prevention of cancer from HPV types 16/18; 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No therapeutic effect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Recommended for both males &amp; females between ages of 12-26 years of 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Study Question &amp; Methods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u="sng">
                <a:solidFill>
                  <a:srgbClr val="FFFFFF"/>
                </a:solidFill>
              </a:rPr>
              <a:t>Question: </a:t>
            </a:r>
            <a:r>
              <a:rPr lang="en" sz="2000">
                <a:solidFill>
                  <a:srgbClr val="FFFFFF"/>
                </a:solidFill>
              </a:rPr>
              <a:t>Is the Human Papillomavirus vaccine cost effective? Is the payback from implementing the vaccine proportional to the payout?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u="sng">
                <a:solidFill>
                  <a:srgbClr val="FFFFFF"/>
                </a:solidFill>
              </a:rPr>
              <a:t>Methods:</a:t>
            </a:r>
            <a:endParaRPr sz="2000" u="sng">
              <a:solidFill>
                <a:srgbClr val="FFFFFF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Evaluate cost effectiveness and cost benefit of the Human Papillomavirus in a female only population on the outcome of precancerous lesions in the cervix (cervical intraepithelial lesions or CIN)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Discrete-time Markov Model</a:t>
            </a:r>
            <a:endParaRPr sz="2000">
              <a:solidFill>
                <a:srgbClr val="FFFFFF"/>
              </a:solidFill>
            </a:endParaRP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Used input parameters from the literature to inform the model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63675" y="11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Input Probabilities for Transition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082100" y="3683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CIN II+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(Pre-Cancer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788200" y="14852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HPV Acquisition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(Infected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688675" y="3719025"/>
            <a:ext cx="20838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HPV 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Vaccination 1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(Vaccination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470875" y="26021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Healthy Patient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(Susceptible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>
            <a:stCxn id="102" idx="2"/>
            <a:endCxn id="101" idx="1"/>
          </p:cNvCxnSpPr>
          <p:nvPr/>
        </p:nvCxnSpPr>
        <p:spPr>
          <a:xfrm rot="-5400000" flipH="1">
            <a:off x="2729375" y="3338175"/>
            <a:ext cx="578400" cy="13401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Shape 104"/>
          <p:cNvCxnSpPr>
            <a:stCxn id="102" idx="0"/>
          </p:cNvCxnSpPr>
          <p:nvPr/>
        </p:nvCxnSpPr>
        <p:spPr>
          <a:xfrm rot="-5400000">
            <a:off x="2790275" y="1594875"/>
            <a:ext cx="565500" cy="14490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Shape 105"/>
          <p:cNvCxnSpPr>
            <a:stCxn id="100" idx="0"/>
          </p:cNvCxnSpPr>
          <p:nvPr/>
        </p:nvCxnSpPr>
        <p:spPr>
          <a:xfrm rot="-5400000">
            <a:off x="5077600" y="489075"/>
            <a:ext cx="584400" cy="14079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106"/>
          <p:cNvSpPr txBox="1"/>
          <p:nvPr/>
        </p:nvSpPr>
        <p:spPr>
          <a:xfrm>
            <a:off x="2569175" y="1770250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224850" y="3061875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777450" y="631025"/>
            <a:ext cx="59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0.05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878675" y="2874375"/>
            <a:ext cx="592200" cy="572400"/>
          </a:xfrm>
          <a:prstGeom prst="curvedRightArrow">
            <a:avLst>
              <a:gd name="adj1" fmla="val 23624"/>
              <a:gd name="adj2" fmla="val 50000"/>
              <a:gd name="adj3" fmla="val 23681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63675" y="2968125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1" name="Shape 111"/>
          <p:cNvCxnSpPr>
            <a:endCxn id="100" idx="2"/>
          </p:cNvCxnSpPr>
          <p:nvPr/>
        </p:nvCxnSpPr>
        <p:spPr>
          <a:xfrm rot="10800000" flipH="1">
            <a:off x="3219250" y="2602125"/>
            <a:ext cx="1446600" cy="5517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043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Input Cost Parameters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082100" y="3683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CIN II+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(Pre-Cancer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788200" y="14852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HPV Acquisition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(Infected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688675" y="3719025"/>
            <a:ext cx="2083800" cy="115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HPV 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Vaccination 1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(Vaccination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70875" y="2602125"/>
            <a:ext cx="1755300" cy="11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Healthy Patient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(Susceptible Class)</a:t>
            </a:r>
            <a:endParaRPr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>
            <a:stCxn id="120" idx="2"/>
            <a:endCxn id="119" idx="1"/>
          </p:cNvCxnSpPr>
          <p:nvPr/>
        </p:nvCxnSpPr>
        <p:spPr>
          <a:xfrm rot="-5400000" flipH="1">
            <a:off x="2729375" y="3338175"/>
            <a:ext cx="578400" cy="13401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Shape 122"/>
          <p:cNvCxnSpPr>
            <a:stCxn id="120" idx="0"/>
          </p:cNvCxnSpPr>
          <p:nvPr/>
        </p:nvCxnSpPr>
        <p:spPr>
          <a:xfrm rot="-5400000">
            <a:off x="2790275" y="1594875"/>
            <a:ext cx="565500" cy="14490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Shape 123"/>
          <p:cNvCxnSpPr>
            <a:stCxn id="118" idx="0"/>
          </p:cNvCxnSpPr>
          <p:nvPr/>
        </p:nvCxnSpPr>
        <p:spPr>
          <a:xfrm rot="-5400000">
            <a:off x="5077600" y="489075"/>
            <a:ext cx="584400" cy="14079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2569175" y="1770250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4224850" y="3061875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777450" y="631025"/>
            <a:ext cx="59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0.05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878675" y="2874375"/>
            <a:ext cx="592200" cy="572400"/>
          </a:xfrm>
          <a:prstGeom prst="curvedRightArrow">
            <a:avLst>
              <a:gd name="adj1" fmla="val 23624"/>
              <a:gd name="adj2" fmla="val 50000"/>
              <a:gd name="adj3" fmla="val 23681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11700" y="2968125"/>
            <a:ext cx="4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0.2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9" name="Shape 129"/>
          <p:cNvCxnSpPr>
            <a:endCxn id="118" idx="2"/>
          </p:cNvCxnSpPr>
          <p:nvPr/>
        </p:nvCxnSpPr>
        <p:spPr>
          <a:xfrm rot="10800000" flipH="1">
            <a:off x="3219250" y="2602125"/>
            <a:ext cx="1446600" cy="5517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0" name="Shape 130"/>
          <p:cNvSpPr txBox="1"/>
          <p:nvPr/>
        </p:nvSpPr>
        <p:spPr>
          <a:xfrm>
            <a:off x="1592975" y="4251825"/>
            <a:ext cx="163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($95/dose) *2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935975" y="1936603"/>
            <a:ext cx="163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$50 / 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032650" y="1000575"/>
            <a:ext cx="163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$250/yr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143150" y="1485225"/>
            <a:ext cx="163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$2500/yr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Probability Transition Matrix: No Vaccination</a:t>
            </a:r>
            <a:endParaRPr sz="3200" dirty="0">
              <a:solidFill>
                <a:schemeClr val="accent4"/>
              </a:solidFill>
            </a:endParaRP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1684187425"/>
              </p:ext>
            </p:extLst>
          </p:nvPr>
        </p:nvGraphicFramePr>
        <p:xfrm>
          <a:off x="311700" y="1694250"/>
          <a:ext cx="8520600" cy="2577400"/>
        </p:xfrm>
        <a:graphic>
          <a:graphicData uri="http://schemas.openxmlformats.org/drawingml/2006/table">
            <a:tbl>
              <a:tblPr>
                <a:noFill/>
                <a:tableStyleId>{0D37959A-EC6B-4EED-A07F-7D6D3F121FA1}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44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HPV Infection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CIN II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44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0.2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   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0.8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   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0.0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44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HPV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Infection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6443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        </a:t>
                      </a:r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CIN II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0.5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2717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4"/>
                </a:solidFill>
              </a:rPr>
              <a:t>Probability Transition Matrix: 60% Vaccination Coverage</a:t>
            </a:r>
            <a:endParaRPr sz="3200" dirty="0">
              <a:solidFill>
                <a:schemeClr val="accent4"/>
              </a:solidFill>
            </a:endParaRPr>
          </a:p>
        </p:txBody>
      </p:sp>
      <p:graphicFrame>
        <p:nvGraphicFramePr>
          <p:cNvPr id="145" name="Shape 145"/>
          <p:cNvGraphicFramePr/>
          <p:nvPr/>
        </p:nvGraphicFramePr>
        <p:xfrm>
          <a:off x="952500" y="1428750"/>
          <a:ext cx="7239000" cy="3017340"/>
        </p:xfrm>
        <a:graphic>
          <a:graphicData uri="http://schemas.openxmlformats.org/drawingml/2006/table">
            <a:tbl>
              <a:tblPr>
                <a:noFill/>
                <a:tableStyleId>{0D37959A-EC6B-4EED-A07F-7D6D3F121FA1}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HPV Infection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CIN 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Susceptible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Post Vaccinated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HPV Infection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CIN II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957575" y="2024575"/>
            <a:ext cx="6027300" cy="39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1100</Words>
  <Application>Microsoft Macintosh PowerPoint</Application>
  <PresentationFormat>On-screen Show (16:9)</PresentationFormat>
  <Paragraphs>191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Average</vt:lpstr>
      <vt:lpstr>Calibri</vt:lpstr>
      <vt:lpstr>Oswald</vt:lpstr>
      <vt:lpstr>Slate</vt:lpstr>
      <vt:lpstr>Cost Benefit Analysis of Human Papillomavirus Vaccine</vt:lpstr>
      <vt:lpstr>Human Papillomavirus </vt:lpstr>
      <vt:lpstr>Natural History of Human Papillomavirus and Pre-Cancer</vt:lpstr>
      <vt:lpstr>HPV Vaccine</vt:lpstr>
      <vt:lpstr>Study Question &amp; Methods</vt:lpstr>
      <vt:lpstr>Input Probabilities for Transition</vt:lpstr>
      <vt:lpstr>Input Cost Parameters</vt:lpstr>
      <vt:lpstr>Probability Transition Matrix: No Vaccination</vt:lpstr>
      <vt:lpstr>Probability Transition Matrix: 60% Vaccination Coverage</vt:lpstr>
      <vt:lpstr>Results: 60% Vaccination Coverage</vt:lpstr>
      <vt:lpstr>Results: 60% Vaccination Coverage</vt:lpstr>
      <vt:lpstr>Probability Transition Matrix: 80% Vaccination Coverage</vt:lpstr>
      <vt:lpstr>Results: 80% Vaccination Coverage</vt:lpstr>
      <vt:lpstr>Results: 80% Vaccination Coverage</vt:lpstr>
      <vt:lpstr>Conclusions</vt:lpstr>
      <vt:lpstr>Limitations</vt:lpstr>
      <vt:lpstr>Citations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Benefit Analysis of Human Papillomavirus Vaccine</dc:title>
  <cp:lastModifiedBy>Dasha Pokutnaya</cp:lastModifiedBy>
  <cp:revision>2</cp:revision>
  <dcterms:modified xsi:type="dcterms:W3CDTF">2018-05-02T02:54:39Z</dcterms:modified>
</cp:coreProperties>
</file>