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Montserrat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7.xml"/><Relationship Id="rId66" Type="http://schemas.openxmlformats.org/officeDocument/2006/relationships/font" Target="fonts/Lato-regular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68" Type="http://schemas.openxmlformats.org/officeDocument/2006/relationships/font" Target="fonts/Lato-italic.fntdata"/><Relationship Id="rId23" Type="http://schemas.openxmlformats.org/officeDocument/2006/relationships/slide" Target="slides/slide18.xml"/><Relationship Id="rId67" Type="http://schemas.openxmlformats.org/officeDocument/2006/relationships/font" Target="fonts/Lato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f90bd27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f90bd27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f210b53e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f210b53e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f210b53e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f210b53e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f210b53e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f210b53e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f210b53e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f210b53e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f210b53e5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f210b53e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f210b53e5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f210b53e5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f210b53e5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f210b53e5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f210b53e5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f210b53e5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f210b53e5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f210b53e5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f210b53e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f210b53e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f210b53e5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f210b53e5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f210b53e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f210b53e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f210b53e5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f210b53e5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f210b53e5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f210b53e5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f210b53e5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f210b53e5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f210b53e5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3f210b53e5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f210b53e5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f210b53e5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f210b53e5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f210b53e5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f210b53e5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f210b53e5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f210b53e5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f210b53e5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f210b53e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f210b53e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f210b53e5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3f210b53e5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f210b53e5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f210b53e5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f210b53e5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3f210b53e5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f210b53e5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3f210b53e5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f34c4a4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f34c4a4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f34c4a4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f34c4a4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f90bd27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3f90bd27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3f90bd27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3f90bd27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f90bd27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f90bd27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f210b53e5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3f210b53e5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f210b53e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f210b53e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f210b53e5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f210b53e5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f210b53e5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f210b53e5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f210b53e5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f210b53e5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3f210b53e5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3f210b53e5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f210b53e5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3f210b53e5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3f210b53e5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3f210b53e5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f210b53e5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f210b53e5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f210b53e5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3f210b53e5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f210b53e5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3f210b53e5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f210b53e5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3f210b53e5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f210b53e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f210b53e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3f210b53e5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3f210b53e5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f210b53e5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f210b53e5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f210b53e5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f210b53e5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3f210b53e5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3f210b53e5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3f210b53e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3f210b53e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3f210b53e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3f210b53e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3f210b53e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3f210b53e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f210b53e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f210b53e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f210b53e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f210b53e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f210b53e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f210b53e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f90bd27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f90bd27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Лабораторна робота №1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Змінні, що використовувалися(2)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133100" y="972150"/>
            <a:ext cx="73293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uk" sz="1205"/>
              <a:t>distribution_channel (chr)- розподіл бронювання. Категорії:  “TA” – “Travel Agents”/“TO” means “Tour Operators”, “Corporate”, “Direct”, “GDS” –  Global Distribution System.</a:t>
            </a:r>
            <a:endParaRPr sz="12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uk" sz="1205"/>
              <a:t>reserved_room_type (chr)- код номеру, який забронювали. Замість позначення наводиться код з міркувань анонімності.</a:t>
            </a:r>
            <a:endParaRPr sz="12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uk" sz="1205"/>
              <a:t>booking_changes (int) - Кількість змін/доповнень, внесених до бронювання з моменту введення бронювання до моменту заселення або скасування замовлення.</a:t>
            </a:r>
            <a:endParaRPr sz="12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uk" sz="1205"/>
              <a:t>adr (num) - середня добова ставка (статистична одиниця, яка показує дохід за номер за окремий період часу). Визначається як сума всіх операцій поділена на кількість ночей. </a:t>
            </a:r>
            <a:endParaRPr sz="12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uk" sz="1205"/>
              <a:t>required_car_parking_spaces (int) - кількість паркувальних місць, які забронював клієнт.</a:t>
            </a:r>
            <a:endParaRPr sz="120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uk" sz="1205"/>
              <a:t>total_of_special_requests (int)- кількість спеціальних запитів клієнта (наприклад двоспальне ліжко або високий поверх)</a:t>
            </a:r>
            <a:endParaRPr sz="120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Перевірка та о</a:t>
            </a:r>
            <a:r>
              <a:rPr lang="uk"/>
              <a:t>чистка даних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Перевірка даних (факторні змінні)</a:t>
            </a:r>
            <a:endParaRPr sz="3300"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97500" y="2273050"/>
            <a:ext cx="7038900" cy="220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Серед факторних змінних не було недопустимих значень.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Перевірка даних (числові змінні)</a:t>
            </a:r>
            <a:endParaRPr sz="3300"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876450"/>
            <a:ext cx="70389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900"/>
              <a:t>Для перевірки числових змінних використовувались звичайні точкові графіки та Normal Q-Q Plot. Були виявлені численні викиди у числових даних. Більшість з них скоріш за все були реальними даними, але траплялися й очевидні помилки (наприклад, спостереження, де не було жодного гостя, або спостереження, де гостей було &gt; 20).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Дескриптивні характеристики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600" y="1307850"/>
            <a:ext cx="74389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Дії для очистки даних(1)</a:t>
            </a:r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297500" y="1256750"/>
            <a:ext cx="72444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8"/>
              <a:t>Створимо нову змінну (all_guests), що включає всіх гостей. </a:t>
            </a:r>
            <a:endParaRPr sz="16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608"/>
              <a:t>Видалимо 180 рядків, де змінні adults, children i babies одночасно рівні 0 (тобто залишаться спостереження, де all_guests != 0). </a:t>
            </a:r>
            <a:endParaRPr sz="16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608"/>
              <a:t>Видалемо змінні company та agent, бо вони не несуть ніякої корисної інформації.</a:t>
            </a:r>
            <a:endParaRPr sz="16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608"/>
              <a:t>Додамо змінну stays_in_nights, яка показуватиме загальну кількість ночей. Бачимо 645 рядків, де stays_in_nights = 0 (тобто stays_in_weekend_nights і stays_in_week_nights одночасно дорівнюють 0). Видаляємо ці рядки.</a:t>
            </a:r>
            <a:endParaRPr sz="16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608"/>
              <a:t>Додамо змінну all_children, яка показуватиме загальну кількість дітей.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Дії для очистки даних(2)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/>
              <a:t>У змінній required_car_parking_spaces є 5 значень, які більше 2. У них бачимо, що максимальна кількість людей 2. Тобто очевидна помилка. Замінимо їх на 2.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700"/>
              <a:t>У змінній adr є 1 значення, що менше 0, та 1 значення, що більше 550 (5400). Видалемо їх, оскільки їх мало. Також видалимо ті, що більше 400 (їх 7).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700"/>
              <a:t>У змінних babies та children сумарно 3 викиди, які ми видаляємо.Також видаляємо 16 рядків, де adults &gt; 4.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Дії для очистки даних(3)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З lead_time видаляємо значення, які більше 700.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800"/>
              <a:t>Видаляємо спостереження, де country має значення NULL.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800"/>
              <a:t>Усі інші змінні мають не такі явні викиди (тобто ми не можемо сказати це помилки чи ні). Отже, доцільно розглядати випадки з ними і без них, і подивитися, який вони мали вплив.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Нові дескриптивні статистики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100850"/>
            <a:ext cx="71818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1111600" y="1046050"/>
            <a:ext cx="32745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700"/>
              <a:t>Також, у деяких стовпцях є дані, які можуть спотворювати результати, тому дослідження, у яких вони мають взяти участь, будуть використовуватися датасети без них (файл conditions.R).</a:t>
            </a:r>
            <a:endParaRPr sz="1700"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4175"/>
            <a:ext cx="38195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62725" y="54095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Команда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456225" y="1933475"/>
            <a:ext cx="3000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Долинний Денис (КМ-01)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Ганушке́вич Євгеній (КМ-02)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Рижко́ва Дар’я (КМ-02)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Гри́нів Юрій (КМ-02)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Голи́нський Денис (КМ-02)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Отриманий датасет</a:t>
            </a:r>
            <a:endParaRPr sz="3300"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1297500" y="2014050"/>
            <a:ext cx="70389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000"/>
              <a:t>Отже, зміни в датасеті: 119390 → 116920 спостережень (видалили 2470 ~ 2,1%) і 32 → 33 змінні.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Дослідження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Питання 1</a:t>
            </a:r>
            <a:endParaRPr sz="3300"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Питання: з якої країни люблять подорожувати, і в який саме тип готелю?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/>
              <a:t>Гіпотеза: найбільш часті гості з північних країн, перевага надається City Hotel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900"/>
              <a:t>Відповідь: ??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50" y="371175"/>
            <a:ext cx="7679700" cy="44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1052550" y="1743600"/>
            <a:ext cx="70389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 бачимо, сама Португалія має суттєву перевагу над іншими країнами, тому проведемо дослідження без неї.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812725" y="4479175"/>
            <a:ext cx="69360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Графік з абсолютними значеннями</a:t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750" y="239175"/>
            <a:ext cx="7398493" cy="4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887100" y="4553525"/>
            <a:ext cx="70599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Графік з абсолютними значеннями (у %)</a:t>
            </a:r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75" y="263925"/>
            <a:ext cx="7485050" cy="42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973850" y="44665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Графік після логарифмування</a:t>
            </a:r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75" y="214375"/>
            <a:ext cx="7419650" cy="42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1052550" y="1272600"/>
            <a:ext cx="7038900" cy="2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Відповідь: гіпотезу про те, що Португалія, як країна для відпочинку популярна серед північних країн спростовано. Кількість City Hotel у спостереженнях переважають над Resort Hotel приблизно в 2 рази. Але у відносних значеннях перевага в популярності   City Hotel незначна.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Питання 2</a:t>
            </a:r>
            <a:endParaRPr sz="3300"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Питання:  для яких країн які місяці туристичні?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/>
              <a:t>Гіпотеза: від найбільш популярних до найменш: літні, осінні, весняні, зимові місяці.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900"/>
              <a:t>Відповідь: ??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Про датасет</a:t>
            </a:r>
            <a:endParaRPr sz="33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100"/>
              <a:t>Датасет створений шляхом SQL-запитів до бази даних Hotel property management systems. Дані відображають готелі у Португалії за 2015-2017 роки. Датасет має 119390 спостережень і 32 змінні.</a:t>
            </a:r>
            <a:endParaRPr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763"/>
            <a:ext cx="9143999" cy="3705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1052550" y="1743600"/>
            <a:ext cx="70389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 бачимо, сама Португалія має суттєву перевагу, якою спотворює дослідження, тому проведемо дослідження без неї.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8763"/>
            <a:ext cx="9143999" cy="3705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1052550" y="1612650"/>
            <a:ext cx="70389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Відповідь: як бачимо найбільш популярні місяці - квітень, травень, червень, серпень, липень, вересень ➞ весняні, літні, осінні, зимові місяці (у звіті були приведенні більш детальні графіки). Отже, гіпотезу спростовано.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Питання 3</a:t>
            </a:r>
            <a:endParaRPr/>
          </a:p>
        </p:txBody>
      </p:sp>
      <p:sp>
        <p:nvSpPr>
          <p:cNvPr id="323" name="Google Shape;323;p46"/>
          <p:cNvSpPr txBox="1"/>
          <p:nvPr/>
        </p:nvSpPr>
        <p:spPr>
          <a:xfrm>
            <a:off x="1297500" y="1693500"/>
            <a:ext cx="72249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Питання: на які місяці вигідніше замовляти готель, тобто у які місяці середня ціна за ніч менша?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Гіпотеза: у холодні місяці (кінець осені - початок весни) ціни будуть нижчі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Відповідь: ??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1104000" y="4680250"/>
            <a:ext cx="69360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Ціни на всі готелі</a:t>
            </a:r>
            <a:endParaRPr/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00" y="228500"/>
            <a:ext cx="7382793" cy="44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38" y="171913"/>
            <a:ext cx="7779526" cy="4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38" y="286075"/>
            <a:ext cx="7581124" cy="45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1052550" y="1809600"/>
            <a:ext cx="7038900" cy="1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560"/>
              <a:t>Відповідь: можна підтвердити гіпотезу. Середня ціна за ніч нижча у період з кінця осені до початку весни.</a:t>
            </a:r>
            <a:endParaRPr sz="256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Питання 4</a:t>
            </a:r>
            <a:endParaRPr sz="3300"/>
          </a:p>
        </p:txBody>
      </p:sp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Питання: чи пов'язані тип відвідувачів (дорослі/(+діти)) з типом харчування?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/>
              <a:t>Гіпотеза: відвідувачі з дітьми будуть замовляти готель з  FB (повне харчування).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900"/>
              <a:t>Відповідь: ??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Питання для дослідження </a:t>
            </a:r>
            <a:endParaRPr sz="33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412"/>
              <a:t>1. З якої країни люблять подорожувати, і в який саме тип готелю?</a:t>
            </a:r>
            <a:endParaRPr sz="34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3412"/>
              <a:t>2. Для яких країн які місяці туристичні (+ прибуток (adr) від місяцю)?</a:t>
            </a:r>
            <a:endParaRPr sz="34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3412"/>
              <a:t>3. Чи пов'язані  тип відвідувачів (дорослі/(+діти)) з типом харчування?</a:t>
            </a:r>
            <a:endParaRPr sz="34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3412"/>
              <a:t>4. Чи пов'язані тип відвідувачів (дорослі (+ діти)) з типом номеру?</a:t>
            </a:r>
            <a:endParaRPr sz="34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3412"/>
              <a:t>5. Чи пов'язані  тип відвідувачів (дорослі (+ діти)) з типом бронювання?</a:t>
            </a:r>
            <a:endParaRPr sz="34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3412"/>
              <a:t>6.  Залежність прибутку (adr) від різних факторів (booking_changes, total_of_special_requests,  required_car_parking_spaces, lead_time).</a:t>
            </a:r>
            <a:endParaRPr sz="34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idx="1" type="body"/>
          </p:nvPr>
        </p:nvSpPr>
        <p:spPr>
          <a:xfrm>
            <a:off x="812725" y="4727050"/>
            <a:ext cx="6936000" cy="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Графік з абсолютними значеннями</a:t>
            </a:r>
            <a:endParaRPr/>
          </a:p>
        </p:txBody>
      </p:sp>
      <p:pic>
        <p:nvPicPr>
          <p:cNvPr id="356" name="Google Shape;3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338" y="152400"/>
            <a:ext cx="7043325" cy="45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idx="1" type="body"/>
          </p:nvPr>
        </p:nvSpPr>
        <p:spPr>
          <a:xfrm>
            <a:off x="973850" y="45656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Графік після логарифмування</a:t>
            </a:r>
            <a:endParaRPr/>
          </a:p>
        </p:txBody>
      </p:sp>
      <p:pic>
        <p:nvPicPr>
          <p:cNvPr id="362" name="Google Shape;3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75" y="152400"/>
            <a:ext cx="6794825" cy="4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>
            <p:ph type="title"/>
          </p:nvPr>
        </p:nvSpPr>
        <p:spPr>
          <a:xfrm>
            <a:off x="1052550" y="1904700"/>
            <a:ext cx="70389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Відповідь: відвідувачі з дітьми замовляють готелі з типом харчування BB (лише сніданок). Гіпотезу спростовано.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Питання 5</a:t>
            </a:r>
            <a:endParaRPr sz="3300"/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Питання: чи пов'язані тип відвідувачів (дорослі (+ діти)) з типом номеру?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/>
              <a:t>Гіпотеза:  вибір типу номера не залежить від того чи є відвідувачі з дітьми, чи без них.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900"/>
              <a:t>Відповідь: ??</a:t>
            </a:r>
            <a:endParaRPr sz="2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812725" y="4665100"/>
            <a:ext cx="6936000" cy="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Графік з абсолютними значеннями</a:t>
            </a:r>
            <a:endParaRPr/>
          </a:p>
        </p:txBody>
      </p:sp>
      <p:pic>
        <p:nvPicPr>
          <p:cNvPr id="379" name="Google Shape;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25" y="239175"/>
            <a:ext cx="6814345" cy="44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idx="1" type="body"/>
          </p:nvPr>
        </p:nvSpPr>
        <p:spPr>
          <a:xfrm>
            <a:off x="973850" y="45656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Графік після логарифмування</a:t>
            </a:r>
            <a:endParaRPr/>
          </a:p>
        </p:txBody>
      </p:sp>
      <p:pic>
        <p:nvPicPr>
          <p:cNvPr id="385" name="Google Shape;3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25" y="152400"/>
            <a:ext cx="7239149" cy="44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/>
          <p:nvPr>
            <p:ph type="title"/>
          </p:nvPr>
        </p:nvSpPr>
        <p:spPr>
          <a:xfrm>
            <a:off x="1052550" y="2238300"/>
            <a:ext cx="7038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</a:t>
            </a:r>
            <a:r>
              <a:rPr lang="uk"/>
              <a:t>ідповідь: гіпотезу підтверджено.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Питання 6</a:t>
            </a:r>
            <a:endParaRPr sz="3300"/>
          </a:p>
        </p:txBody>
      </p:sp>
      <p:sp>
        <p:nvSpPr>
          <p:cNvPr id="396" name="Google Shape;396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Питання: чи пов'язані тип відвідувачів (дорослі (+ діти)) з типом бронювання?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/>
              <a:t>Гіпотеза: відвідувачі з дітьми будуть замовляти готель через  “TA” (“Travel Agents”) або “TO” (“Tour Operators”).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900"/>
              <a:t>Відповідь: ??</a:t>
            </a:r>
            <a:endParaRPr sz="2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812725" y="4665100"/>
            <a:ext cx="6936000" cy="3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Графік з абсолютними значеннями</a:t>
            </a:r>
            <a:endParaRPr/>
          </a:p>
        </p:txBody>
      </p:sp>
      <p:pic>
        <p:nvPicPr>
          <p:cNvPr id="402" name="Google Shape;40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825" y="239175"/>
            <a:ext cx="6814345" cy="44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825" y="239175"/>
            <a:ext cx="6814341" cy="44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idx="1" type="body"/>
          </p:nvPr>
        </p:nvSpPr>
        <p:spPr>
          <a:xfrm>
            <a:off x="973850" y="456565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Графік після логарифмування</a:t>
            </a:r>
            <a:endParaRPr/>
          </a:p>
        </p:txBody>
      </p:sp>
      <p:pic>
        <p:nvPicPr>
          <p:cNvPr id="409" name="Google Shape;4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00" y="140000"/>
            <a:ext cx="6936000" cy="450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Змінні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1052550" y="1860300"/>
            <a:ext cx="7038900" cy="14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Відповідь: найбільше впливає кількість спеціальних запитів клієнта та кількість днів між бронюванням та прибуттям до готелю, інші значення менше. Отже, гіпотезу підтверджено.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Питання 7</a:t>
            </a:r>
            <a:endParaRPr sz="3300"/>
          </a:p>
        </p:txBody>
      </p:sp>
      <p:sp>
        <p:nvSpPr>
          <p:cNvPr id="420" name="Google Shape;420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Питання: залежність прибутку (adr) від різних факторів (booking_changes, total_of_special_requests,  required_car_parking_spaces, lead_time).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900"/>
              <a:t>Гіпотеза: на adr найбільше впливають: кількість спеціальних запитів клієнта (total_of_special_requests), кількість днів між бронюванням та прибуттям до готелю (lead_time); менше впливають: кількість змін/доповнень (booking_changes), кількість паркувальних місць (required_car_parking_spaces).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900"/>
              <a:t>Відповідь: ??</a:t>
            </a:r>
            <a:endParaRPr sz="2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25" y="0"/>
            <a:ext cx="73899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/>
          <p:nvPr>
            <p:ph type="title"/>
          </p:nvPr>
        </p:nvSpPr>
        <p:spPr>
          <a:xfrm>
            <a:off x="1052550" y="1450050"/>
            <a:ext cx="70389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Як бачимо, підозрілі значення lead_time майже не впливають на дослідження.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Відповідь: найбільше впливає кількість спеціальних запитів клієнта та кількість днів між бронюванням та прибуттям до готелю, інші значення менше. Отже, гіпотезу підтверджено.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Висновки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7"/>
          <p:cNvSpPr txBox="1"/>
          <p:nvPr>
            <p:ph idx="1" type="body"/>
          </p:nvPr>
        </p:nvSpPr>
        <p:spPr>
          <a:xfrm>
            <a:off x="1297500" y="389175"/>
            <a:ext cx="7281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uk" sz="1400">
                <a:solidFill>
                  <a:schemeClr val="accent1"/>
                </a:solidFill>
                <a:highlight>
                  <a:schemeClr val="accent2"/>
                </a:highlight>
              </a:rPr>
              <a:t>Питання: з якої країни люблять подорожувати, і в який саме тип готелю?</a:t>
            </a:r>
            <a:endParaRPr sz="1400">
              <a:solidFill>
                <a:schemeClr val="accen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uk" sz="1400"/>
              <a:t>Гіпотеза: найбільш часті гості з північних країн, перевага надається City Hotel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uk" sz="1400"/>
              <a:t>Відповідь: гіпотезу спростовано.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uk" sz="1400">
                <a:solidFill>
                  <a:schemeClr val="accent1"/>
                </a:solidFill>
                <a:highlight>
                  <a:schemeClr val="accent2"/>
                </a:highlight>
              </a:rPr>
              <a:t>Питання:  для яких країн які місяці туристичні?</a:t>
            </a:r>
            <a:endParaRPr sz="1400">
              <a:solidFill>
                <a:schemeClr val="accen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uk" sz="1400"/>
              <a:t>Гіпотеза: від найбільш популярних до найменш: літні, осінні, весняні, зимові місяці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uk" sz="1400"/>
              <a:t>Відповідь: гіпотезу спростовано.</a:t>
            </a:r>
            <a:endParaRPr sz="1400">
              <a:solidFill>
                <a:schemeClr val="accen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uk" sz="1400">
                <a:solidFill>
                  <a:schemeClr val="accent1"/>
                </a:solidFill>
                <a:highlight>
                  <a:schemeClr val="accent2"/>
                </a:highlight>
              </a:rPr>
              <a:t>Питання: чи пов'язані тип відвідувачів (дорослі/(+діти)) з типом харчування?</a:t>
            </a:r>
            <a:endParaRPr sz="1400">
              <a:solidFill>
                <a:schemeClr val="accen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uk" sz="1400"/>
              <a:t>Гіпотеза: відвідувачі з дітьми будуть замовляти готель з  FB (повне харчування).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uk" sz="1400"/>
              <a:t>Відповідь: гіпотезу спростовано.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uk" sz="1400">
                <a:solidFill>
                  <a:schemeClr val="accent1"/>
                </a:solidFill>
                <a:highlight>
                  <a:schemeClr val="accent2"/>
                </a:highlight>
              </a:rPr>
              <a:t>Питання: чи пов'язані тип відвідувачів (дорослі (+ діти)) з типом номеру?</a:t>
            </a:r>
            <a:endParaRPr sz="1400">
              <a:solidFill>
                <a:schemeClr val="accen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uk" sz="1400"/>
              <a:t>Гіпотеза:  вибір типу номера не залежить від того чи є відвідувачі з дітьми, чи без них.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uk" sz="1400"/>
              <a:t>Відповідь: гіпотезу підтверджено.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7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8"/>
          <p:cNvSpPr txBox="1"/>
          <p:nvPr>
            <p:ph idx="1" type="body"/>
          </p:nvPr>
        </p:nvSpPr>
        <p:spPr>
          <a:xfrm>
            <a:off x="1031175" y="327200"/>
            <a:ext cx="7305300" cy="4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uk" sz="1402">
                <a:solidFill>
                  <a:schemeClr val="accent1"/>
                </a:solidFill>
                <a:highlight>
                  <a:schemeClr val="accent2"/>
                </a:highlight>
              </a:rPr>
              <a:t>Питання: чи пов'язані тип відвідувачів (дорослі (+ діти)) з типом бронювання?</a:t>
            </a:r>
            <a:endParaRPr sz="1402">
              <a:solidFill>
                <a:schemeClr val="accen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uk" sz="1402"/>
              <a:t>Гіпотеза: відвідувачі з дітьми будуть замовляти готель через  “TA” (“Travel Agents”) або “TO” (“Tour Operators”).</a:t>
            </a:r>
            <a:endParaRPr sz="14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uk" sz="1402"/>
              <a:t>Відповідь: гіпотезу підтверджено.</a:t>
            </a:r>
            <a:endParaRPr sz="14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uk" sz="1402">
                <a:solidFill>
                  <a:schemeClr val="accent1"/>
                </a:solidFill>
                <a:highlight>
                  <a:schemeClr val="accent2"/>
                </a:highlight>
              </a:rPr>
              <a:t>Питання: залежність прибутку (adr) від різних факторів (booking_changes, total_of_special_requests,  required_car_parking_spaces, lead_time).</a:t>
            </a:r>
            <a:endParaRPr sz="1402">
              <a:solidFill>
                <a:schemeClr val="accen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uk" sz="1402"/>
              <a:t>Гіпотеза: на adr найбільше впливають: кількість спеціальних запитів клієнта (total_of_special_requests), кількість днів між бронюванням та прибуттям до готелю (lead_time); менше впливають: кількість змін/доповнень (booking_changes), кількість паркувальних місць (required_car_parking_spaces).</a:t>
            </a:r>
            <a:endParaRPr sz="14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uk" sz="1402"/>
              <a:t>Відповідь: гіпотезу підтверджено. </a:t>
            </a:r>
            <a:endParaRPr sz="140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Числові змінні</a:t>
            </a:r>
            <a:endParaRPr sz="33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1900"/>
              <a:t>lead_time (int) , stays_in_weekend_nights (int), stays_in_week_nights (int) , adults (int) , children (int), babies (int), previous_cancellations (int), previous_bookings_not_canceled (int), booking_changes (int),  days_in_waiting_list (int), adr (num), required_car_parking_spaces (int), total_of_special_requests (int)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300"/>
              <a:t>Факторні змінні</a:t>
            </a:r>
            <a:endParaRPr sz="33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093150" y="1567550"/>
            <a:ext cx="744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uk" sz="1901"/>
              <a:t>hotel (chr), is_canceled (int),  arrival_date_year, arrival_date_month(chr), arrival_date_week_number (int), arrival_date_day_of_month (int), meal (chr), country (chr), market_segment (chr),  distribution_channel (chr), is_repeated_guest (int), reserved_room_type (chr), assigned_room_type (chr), deposit_type (chr), customer_type (chr), reservation_status (chr)</a:t>
            </a:r>
            <a:endParaRPr sz="31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Інші змінні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/>
              <a:t>agent (chr), company (chr), reservation_status_date (chr)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Змінні, що використовувалися(1)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950400"/>
            <a:ext cx="70389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hotel (chr) - тип готелю (H1 = Resort Hotel, H2 = City Hotel).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lead_time (int) - кількість днів між бронюванням та прибуттям до готелю.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arrival_date_month(chr) - місяць прибуття.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adults (int) - кількість дорослих.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children (int) -  кількість дітей.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babies (int)-  кількість немовлят.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meal (chr) - тип замовленого харчування. Категорії: Undefined/SC – не подають харчування; BB – лише сніданок; HB – сніданок і ще один прийом їжі (зазвичай вечеря); FB – повне харчування (сніданок, обід і вечеря).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uk" sz="1205"/>
              <a:t>country (chr) - країна замовника.Закодовано в  ISO 3155–3:2013 форматі.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