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51"/>
    <a:srgbClr val="E0BEBD"/>
    <a:srgbClr val="EFB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EEAE-9276-408F-B2F2-27A182FC5C4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5985-42CF-480C-9DDF-6CBEEDF57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5%D0%B1-%D1%81%D0%BB%D1%83%D0%B6%D0%B1%D0%B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5%D0%BE%D1%81%D1%82%D0%B8%D0%BD%D0%B3" TargetMode="External"/><Relationship Id="rId4" Type="http://schemas.openxmlformats.org/officeDocument/2006/relationships/hyperlink" Target="https://ru.wikipedia.org/wiki/Amazon_Web_Servic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8214"/>
            <a:ext cx="9144000" cy="2387600"/>
          </a:xfrm>
        </p:spPr>
        <p:txBody>
          <a:bodyPr>
            <a:normAutofit/>
          </a:bodyPr>
          <a:lstStyle/>
          <a:p>
            <a:r>
              <a:rPr lang="ru-RU" sz="5500" b="1" dirty="0">
                <a:solidFill>
                  <a:srgbClr val="374A51"/>
                </a:solidFill>
              </a:rPr>
              <a:t>Приложение оптимизации рабочего процесса «</a:t>
            </a:r>
            <a:r>
              <a:rPr lang="en-US" sz="5500" b="1" dirty="0" err="1">
                <a:solidFill>
                  <a:srgbClr val="374A51"/>
                </a:solidFill>
              </a:rPr>
              <a:t>AntWork</a:t>
            </a:r>
            <a:r>
              <a:rPr lang="ru-RU" sz="5500" b="1" dirty="0">
                <a:solidFill>
                  <a:srgbClr val="374A51"/>
                </a:solidFill>
              </a:rPr>
              <a:t>»</a:t>
            </a:r>
            <a:endParaRPr lang="en-US" sz="5500" b="1" dirty="0">
              <a:solidFill>
                <a:srgbClr val="374A5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30119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374A51"/>
                </a:solidFill>
              </a:rPr>
              <a:t>Иванова Д.И. 32И</a:t>
            </a:r>
          </a:p>
          <a:p>
            <a:pPr algn="l"/>
            <a:r>
              <a:rPr lang="ru-RU" dirty="0" err="1">
                <a:solidFill>
                  <a:srgbClr val="374A51"/>
                </a:solidFill>
              </a:rPr>
              <a:t>Краснодубская</a:t>
            </a:r>
            <a:r>
              <a:rPr lang="ru-RU" dirty="0">
                <a:solidFill>
                  <a:srgbClr val="374A51"/>
                </a:solidFill>
              </a:rPr>
              <a:t> В.А. 32И</a:t>
            </a:r>
            <a:endParaRPr lang="en-US" dirty="0">
              <a:solidFill>
                <a:srgbClr val="374A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>
            <a:extLst>
              <a:ext uri="{FF2B5EF4-FFF2-40B4-BE49-F238E27FC236}">
                <a16:creationId xmlns:a16="http://schemas.microsoft.com/office/drawing/2014/main" id="{A79898F1-D455-4881-8155-A261B990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3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Зачем?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6FFE323-B996-4B38-980C-1DA7F29498D8}"/>
              </a:ext>
            </a:extLst>
          </p:cNvPr>
          <p:cNvSpPr/>
          <p:nvPr/>
        </p:nvSpPr>
        <p:spPr>
          <a:xfrm>
            <a:off x="2133600" y="1208676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Упрощает</a:t>
            </a:r>
            <a:r>
              <a:rPr lang="ru-RU" sz="4000" b="1" dirty="0"/>
              <a:t> </a:t>
            </a:r>
            <a:r>
              <a:rPr lang="ru-RU" sz="4000" dirty="0"/>
              <a:t>процесс учета работников 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32EBFE0-1BAF-4910-B90E-BEB0C34195B7}"/>
              </a:ext>
            </a:extLst>
          </p:cNvPr>
          <p:cNvSpPr/>
          <p:nvPr/>
        </p:nvSpPr>
        <p:spPr>
          <a:xfrm>
            <a:off x="228253" y="1936474"/>
            <a:ext cx="107417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b="1" dirty="0"/>
              <a:t>отказ от огромных журналов, в которых должен отметиться</a:t>
            </a:r>
          </a:p>
          <a:p>
            <a:r>
              <a:rPr lang="ru-RU" sz="3000" b="1" dirty="0"/>
              <a:t>каждый работник</a:t>
            </a:r>
            <a:r>
              <a:rPr lang="en-US" sz="3000" b="1" dirty="0"/>
              <a:t>;</a:t>
            </a:r>
            <a:endParaRPr lang="ru-RU" sz="3000" b="1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6D95748-6060-48CD-83F1-AA95092080CD}"/>
              </a:ext>
            </a:extLst>
          </p:cNvPr>
          <p:cNvSpPr/>
          <p:nvPr/>
        </p:nvSpPr>
        <p:spPr>
          <a:xfrm>
            <a:off x="146372" y="4272664"/>
            <a:ext cx="84067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b="1" dirty="0"/>
              <a:t>возможность отследить прогулы и опоздания</a:t>
            </a:r>
            <a:r>
              <a:rPr lang="en-US" b="1" dirty="0"/>
              <a:t>;</a:t>
            </a:r>
            <a:endParaRPr lang="ru-RU" b="1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D371568-96A0-438C-9014-3E1DE013C2ED}"/>
              </a:ext>
            </a:extLst>
          </p:cNvPr>
          <p:cNvSpPr/>
          <p:nvPr/>
        </p:nvSpPr>
        <p:spPr>
          <a:xfrm>
            <a:off x="146372" y="3136879"/>
            <a:ext cx="88027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b="1" dirty="0"/>
              <a:t>работник не сможет отметиться без ввода</a:t>
            </a:r>
            <a:r>
              <a:rPr lang="en-US" sz="3000" b="1" dirty="0"/>
              <a:t> </a:t>
            </a:r>
            <a:r>
              <a:rPr lang="ru-RU" sz="3000" b="1" dirty="0"/>
              <a:t>случайного</a:t>
            </a:r>
            <a:r>
              <a:rPr lang="en-US" sz="3000" b="1" dirty="0"/>
              <a:t> </a:t>
            </a:r>
            <a:r>
              <a:rPr lang="ru-RU" sz="3000" b="1" dirty="0"/>
              <a:t>актуального кода</a:t>
            </a:r>
            <a:r>
              <a:rPr lang="en-US" sz="3000" b="1" dirty="0"/>
              <a:t>;</a:t>
            </a:r>
            <a:endParaRPr lang="ru-RU" sz="3000" b="1" dirty="0"/>
          </a:p>
          <a:p>
            <a:pPr marL="457200" indent="-457200">
              <a:buFontTx/>
              <a:buChar char="-"/>
            </a:pPr>
            <a:endParaRPr lang="ru-RU" b="1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1382623-161F-408B-95F4-5CBC81862DA5}"/>
              </a:ext>
            </a:extLst>
          </p:cNvPr>
          <p:cNvSpPr/>
          <p:nvPr/>
        </p:nvSpPr>
        <p:spPr>
          <a:xfrm>
            <a:off x="146372" y="5031316"/>
            <a:ext cx="1082360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b="1" dirty="0"/>
              <a:t>администратор может не присутствовать на рабочем месте, </a:t>
            </a:r>
            <a:endParaRPr lang="en-US" sz="3000" b="1" dirty="0"/>
          </a:p>
          <a:p>
            <a:r>
              <a:rPr lang="ru-RU" sz="3000" b="1" dirty="0"/>
              <a:t>но получать данные актуальные данные</a:t>
            </a:r>
            <a:r>
              <a:rPr lang="en-US" sz="3000" b="1" dirty="0"/>
              <a:t>;</a:t>
            </a:r>
            <a:endParaRPr lang="ru-RU" sz="3000" b="1" dirty="0"/>
          </a:p>
          <a:p>
            <a:pPr marL="457200" indent="-457200">
              <a:buFontTx/>
              <a:buChar char="-"/>
            </a:pPr>
            <a:endParaRPr lang="ru-RU" b="1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DE1B921-2BB0-48DA-A052-9C948F87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64" y="2450573"/>
            <a:ext cx="2798789" cy="218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>
            <a:extLst>
              <a:ext uri="{FF2B5EF4-FFF2-40B4-BE49-F238E27FC236}">
                <a16:creationId xmlns:a16="http://schemas.microsoft.com/office/drawing/2014/main" id="{A79898F1-D455-4881-8155-A261B990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56" y="122242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Зачем?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6FFE323-B996-4B38-980C-1DA7F29498D8}"/>
              </a:ext>
            </a:extLst>
          </p:cNvPr>
          <p:cNvSpPr/>
          <p:nvPr/>
        </p:nvSpPr>
        <p:spPr>
          <a:xfrm>
            <a:off x="1152993" y="1174795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Коммуникация персонала и администратора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32EBFE0-1BAF-4910-B90E-BEB0C34195B7}"/>
              </a:ext>
            </a:extLst>
          </p:cNvPr>
          <p:cNvSpPr/>
          <p:nvPr/>
        </p:nvSpPr>
        <p:spPr>
          <a:xfrm>
            <a:off x="146372" y="1933504"/>
            <a:ext cx="11790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b="1" dirty="0"/>
              <a:t>Теперь выдать задания персоналу возможно без личного общения</a:t>
            </a:r>
            <a:r>
              <a:rPr lang="en-US" sz="3000" b="1" dirty="0"/>
              <a:t>;</a:t>
            </a:r>
            <a:endParaRPr lang="ru-RU" sz="3000" b="1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6D95748-6060-48CD-83F1-AA95092080CD}"/>
              </a:ext>
            </a:extLst>
          </p:cNvPr>
          <p:cNvSpPr/>
          <p:nvPr/>
        </p:nvSpPr>
        <p:spPr>
          <a:xfrm>
            <a:off x="146370" y="3908834"/>
            <a:ext cx="7403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b="1" dirty="0"/>
              <a:t>Для мотивации введено поле рейтинга</a:t>
            </a:r>
            <a:r>
              <a:rPr lang="en-US" sz="3000" b="1" dirty="0"/>
              <a:t>;</a:t>
            </a:r>
            <a:endParaRPr lang="ru-RU" b="1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D371568-96A0-438C-9014-3E1DE013C2ED}"/>
              </a:ext>
            </a:extLst>
          </p:cNvPr>
          <p:cNvSpPr/>
          <p:nvPr/>
        </p:nvSpPr>
        <p:spPr>
          <a:xfrm>
            <a:off x="146371" y="2899494"/>
            <a:ext cx="101668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b="1" dirty="0"/>
              <a:t>Нет необходимости узнавать выполнено ли поручение, администратор получит эти данные в программе</a:t>
            </a:r>
            <a:r>
              <a:rPr lang="en-US" sz="3000" b="1" dirty="0"/>
              <a:t>;</a:t>
            </a:r>
            <a:endParaRPr lang="ru-RU" sz="30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C0148A-00E9-47E5-B153-DCD683D456EC}"/>
              </a:ext>
            </a:extLst>
          </p:cNvPr>
          <p:cNvSpPr/>
          <p:nvPr/>
        </p:nvSpPr>
        <p:spPr>
          <a:xfrm>
            <a:off x="146370" y="4462832"/>
            <a:ext cx="112126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b="1" dirty="0"/>
              <a:t>Возможность в любой момент удалить задачу на выполнение</a:t>
            </a:r>
            <a:r>
              <a:rPr lang="en-US" sz="3000" b="1" dirty="0"/>
              <a:t>;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EFCE1A-F7EC-4004-BDFF-34969F8E072A}"/>
              </a:ext>
            </a:extLst>
          </p:cNvPr>
          <p:cNvSpPr/>
          <p:nvPr/>
        </p:nvSpPr>
        <p:spPr>
          <a:xfrm>
            <a:off x="3053707" y="5295200"/>
            <a:ext cx="6420925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900" b="1" dirty="0"/>
              <a:t>Для связи нужен всего лишь интернет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21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6FFE323-B996-4B38-980C-1DA7F29498D8}"/>
              </a:ext>
            </a:extLst>
          </p:cNvPr>
          <p:cNvSpPr/>
          <p:nvPr/>
        </p:nvSpPr>
        <p:spPr>
          <a:xfrm>
            <a:off x="1152993" y="1174795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518328-C358-4729-BF3B-A7460F6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6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Программа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16A55E-278C-42FD-A8C2-0378ED5A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58" y="1971166"/>
            <a:ext cx="4433542" cy="291566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292FAD4-3FDC-4284-A569-F39EDA558977}"/>
              </a:ext>
            </a:extLst>
          </p:cNvPr>
          <p:cNvSpPr/>
          <p:nvPr/>
        </p:nvSpPr>
        <p:spPr>
          <a:xfrm>
            <a:off x="8352134" y="4886833"/>
            <a:ext cx="1569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Главное окно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90C9BB-C094-4F1E-8C84-06A556F66AFB}"/>
              </a:ext>
            </a:extLst>
          </p:cNvPr>
          <p:cNvSpPr/>
          <p:nvPr/>
        </p:nvSpPr>
        <p:spPr>
          <a:xfrm>
            <a:off x="643328" y="1405627"/>
            <a:ext cx="545899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/>
              <a:t>Среда разработки</a:t>
            </a:r>
            <a:r>
              <a:rPr lang="en-US" sz="2500" b="1" dirty="0"/>
              <a:t>: Visual Studio 2019</a:t>
            </a:r>
            <a:r>
              <a:rPr lang="ru-RU" sz="2500" b="1" dirty="0"/>
              <a:t>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344623F-EC66-4ADB-B072-EE3B91B12066}"/>
              </a:ext>
            </a:extLst>
          </p:cNvPr>
          <p:cNvSpPr/>
          <p:nvPr/>
        </p:nvSpPr>
        <p:spPr>
          <a:xfrm>
            <a:off x="643328" y="2023304"/>
            <a:ext cx="113364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/>
              <a:t>ЯП</a:t>
            </a:r>
            <a:r>
              <a:rPr lang="en-US" sz="2500" b="1" dirty="0"/>
              <a:t>:</a:t>
            </a:r>
            <a:r>
              <a:rPr lang="ru-RU" sz="2500" b="1" dirty="0"/>
              <a:t> С</a:t>
            </a:r>
            <a:r>
              <a:rPr lang="en-US" sz="2500" b="1" dirty="0"/>
              <a:t>#</a:t>
            </a:r>
            <a:r>
              <a:rPr lang="ru-RU" sz="2500" b="1" dirty="0"/>
              <a:t>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68D3B9-19E0-423F-87A8-EA0E671E1B78}"/>
              </a:ext>
            </a:extLst>
          </p:cNvPr>
          <p:cNvSpPr/>
          <p:nvPr/>
        </p:nvSpPr>
        <p:spPr>
          <a:xfrm>
            <a:off x="643328" y="2563298"/>
            <a:ext cx="401680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/>
              <a:t>Интерфейс</a:t>
            </a:r>
            <a:r>
              <a:rPr lang="en-US" sz="2500" b="1" dirty="0"/>
              <a:t>: Windows</a:t>
            </a:r>
            <a:r>
              <a:rPr lang="ru-RU" sz="2500" b="1" dirty="0"/>
              <a:t> </a:t>
            </a:r>
            <a:r>
              <a:rPr lang="en-US" sz="2500" b="1" dirty="0"/>
              <a:t>Forms</a:t>
            </a:r>
            <a:endParaRPr lang="ru-RU" sz="25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7A3663C-F4C0-4765-861A-25EB9BFA4D24}"/>
              </a:ext>
            </a:extLst>
          </p:cNvPr>
          <p:cNvSpPr/>
          <p:nvPr/>
        </p:nvSpPr>
        <p:spPr>
          <a:xfrm>
            <a:off x="643327" y="3091362"/>
            <a:ext cx="56398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/>
              <a:t>Задача</a:t>
            </a:r>
            <a:r>
              <a:rPr lang="en-US" sz="2500" b="1" dirty="0"/>
              <a:t>: </a:t>
            </a:r>
            <a:r>
              <a:rPr lang="ru-RU" sz="2500" b="1" dirty="0"/>
              <a:t>передача данных от администратора к работникам</a:t>
            </a:r>
            <a:r>
              <a:rPr lang="en-US" sz="2500" b="1" dirty="0"/>
              <a:t> </a:t>
            </a:r>
            <a:r>
              <a:rPr lang="ru-RU" sz="2500" b="1" dirty="0"/>
              <a:t>в реальном времени.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D6836A0-8920-4199-9865-26592DD1A44D}"/>
              </a:ext>
            </a:extLst>
          </p:cNvPr>
          <p:cNvSpPr/>
          <p:nvPr/>
        </p:nvSpPr>
        <p:spPr>
          <a:xfrm>
            <a:off x="643326" y="4444405"/>
            <a:ext cx="563983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/>
              <a:t>Решение</a:t>
            </a:r>
            <a:r>
              <a:rPr lang="en-US" sz="2500" b="1" dirty="0"/>
              <a:t>: </a:t>
            </a:r>
            <a:r>
              <a:rPr lang="ru-RU" sz="2500" b="1" dirty="0"/>
              <a:t>запись и чтение </a:t>
            </a:r>
            <a:r>
              <a:rPr lang="en-US" sz="2500" b="1" dirty="0"/>
              <a:t>xml </a:t>
            </a:r>
            <a:r>
              <a:rPr lang="ru-RU" sz="2500" b="1" dirty="0"/>
              <a:t>файлов, используя механизмы </a:t>
            </a:r>
            <a:r>
              <a:rPr lang="ru-RU" sz="2500" b="1" dirty="0" err="1"/>
              <a:t>сериализации</a:t>
            </a:r>
            <a:r>
              <a:rPr lang="ru-RU" sz="2500" b="1" dirty="0"/>
              <a:t> и </a:t>
            </a:r>
            <a:r>
              <a:rPr lang="ru-RU" sz="2500" b="1" dirty="0" err="1"/>
              <a:t>десерилизации</a:t>
            </a:r>
            <a:r>
              <a:rPr lang="ru-RU" sz="2500" b="1" dirty="0"/>
              <a:t>, далее загрузка или скачивание файла с объектного хранилища </a:t>
            </a:r>
            <a:r>
              <a:rPr lang="en-US" sz="2500" b="1" dirty="0"/>
              <a:t>AmazonS3</a:t>
            </a:r>
            <a:r>
              <a:rPr lang="ru-RU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8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6FFE323-B996-4B38-980C-1DA7F29498D8}"/>
              </a:ext>
            </a:extLst>
          </p:cNvPr>
          <p:cNvSpPr/>
          <p:nvPr/>
        </p:nvSpPr>
        <p:spPr>
          <a:xfrm>
            <a:off x="1152993" y="1174795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518328-C358-4729-BF3B-A7460F6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6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Приложение работника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292FAD4-3FDC-4284-A569-F39EDA558977}"/>
              </a:ext>
            </a:extLst>
          </p:cNvPr>
          <p:cNvSpPr/>
          <p:nvPr/>
        </p:nvSpPr>
        <p:spPr>
          <a:xfrm>
            <a:off x="8378563" y="6008601"/>
            <a:ext cx="2157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Вход в приложение</a:t>
            </a:r>
          </a:p>
          <a:p>
            <a:r>
              <a:rPr lang="ru-RU" b="1" dirty="0"/>
              <a:t>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90C9BB-C094-4F1E-8C84-06A556F66AFB}"/>
              </a:ext>
            </a:extLst>
          </p:cNvPr>
          <p:cNvSpPr/>
          <p:nvPr/>
        </p:nvSpPr>
        <p:spPr>
          <a:xfrm>
            <a:off x="637005" y="1298605"/>
            <a:ext cx="545899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/>
              <a:t>Среда разработки</a:t>
            </a:r>
            <a:r>
              <a:rPr lang="en-US" sz="2500" b="1" dirty="0"/>
              <a:t>: Visual Studio 2019</a:t>
            </a:r>
            <a:r>
              <a:rPr lang="ru-RU" sz="2500" b="1" dirty="0"/>
              <a:t>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344623F-EC66-4ADB-B072-EE3B91B12066}"/>
              </a:ext>
            </a:extLst>
          </p:cNvPr>
          <p:cNvSpPr/>
          <p:nvPr/>
        </p:nvSpPr>
        <p:spPr>
          <a:xfrm>
            <a:off x="637005" y="1818363"/>
            <a:ext cx="113364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/>
              <a:t>ЯП</a:t>
            </a:r>
            <a:r>
              <a:rPr lang="en-US" sz="2500" b="1" dirty="0"/>
              <a:t>:</a:t>
            </a:r>
            <a:r>
              <a:rPr lang="ru-RU" sz="2500" b="1" dirty="0"/>
              <a:t> С</a:t>
            </a:r>
            <a:r>
              <a:rPr lang="en-US" sz="2500" b="1" dirty="0"/>
              <a:t>#</a:t>
            </a:r>
            <a:r>
              <a:rPr lang="ru-RU" sz="2500" b="1" dirty="0"/>
              <a:t>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68D3B9-19E0-423F-87A8-EA0E671E1B78}"/>
              </a:ext>
            </a:extLst>
          </p:cNvPr>
          <p:cNvSpPr/>
          <p:nvPr/>
        </p:nvSpPr>
        <p:spPr>
          <a:xfrm>
            <a:off x="637005" y="2242725"/>
            <a:ext cx="493545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/>
              <a:t>Фреймворк кроссплатформенной</a:t>
            </a:r>
          </a:p>
          <a:p>
            <a:r>
              <a:rPr lang="ru-RU" sz="2500" b="1" dirty="0"/>
              <a:t>разработки</a:t>
            </a:r>
            <a:r>
              <a:rPr lang="en-US" sz="2500" b="1" dirty="0"/>
              <a:t>: Xamarin</a:t>
            </a:r>
            <a:endParaRPr lang="ru-RU" sz="25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7A3663C-F4C0-4765-861A-25EB9BFA4D24}"/>
              </a:ext>
            </a:extLst>
          </p:cNvPr>
          <p:cNvSpPr/>
          <p:nvPr/>
        </p:nvSpPr>
        <p:spPr>
          <a:xfrm>
            <a:off x="637005" y="3728825"/>
            <a:ext cx="56398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/>
              <a:t>Задача</a:t>
            </a:r>
            <a:r>
              <a:rPr lang="en-US" sz="2500" b="1" dirty="0"/>
              <a:t>: </a:t>
            </a:r>
            <a:r>
              <a:rPr lang="ru-RU" sz="2500" b="1" dirty="0"/>
              <a:t>передача данных от работника к администратору</a:t>
            </a:r>
            <a:r>
              <a:rPr lang="en-US" sz="2500" b="1" dirty="0"/>
              <a:t> </a:t>
            </a:r>
            <a:r>
              <a:rPr lang="ru-RU" sz="2500" b="1" dirty="0"/>
              <a:t>в реальном времени.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D6836A0-8920-4199-9865-26592DD1A44D}"/>
              </a:ext>
            </a:extLst>
          </p:cNvPr>
          <p:cNvSpPr/>
          <p:nvPr/>
        </p:nvSpPr>
        <p:spPr>
          <a:xfrm>
            <a:off x="637005" y="4992321"/>
            <a:ext cx="70143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/>
              <a:t>Решение</a:t>
            </a:r>
            <a:r>
              <a:rPr lang="en-US" sz="2500" b="1" dirty="0"/>
              <a:t>: </a:t>
            </a:r>
            <a:r>
              <a:rPr lang="ru-RU" sz="2500" b="1" dirty="0"/>
              <a:t>запись и чтение </a:t>
            </a:r>
            <a:r>
              <a:rPr lang="en-US" sz="2500" b="1" dirty="0"/>
              <a:t>xml </a:t>
            </a:r>
            <a:r>
              <a:rPr lang="ru-RU" sz="2500" b="1" dirty="0"/>
              <a:t>файлов, используя механизмы </a:t>
            </a:r>
            <a:r>
              <a:rPr lang="ru-RU" sz="2500" b="1" dirty="0" err="1"/>
              <a:t>сериализации</a:t>
            </a:r>
            <a:r>
              <a:rPr lang="ru-RU" sz="2500" b="1" dirty="0"/>
              <a:t> и </a:t>
            </a:r>
            <a:r>
              <a:rPr lang="ru-RU" sz="2500" b="1" dirty="0" err="1"/>
              <a:t>десерилизации</a:t>
            </a:r>
            <a:r>
              <a:rPr lang="ru-RU" sz="2500" b="1" dirty="0"/>
              <a:t>, далее загрузка или скачивание файла с объектного хранилища </a:t>
            </a:r>
            <a:r>
              <a:rPr lang="en-US" sz="2500" b="1" dirty="0"/>
              <a:t>AmazonS3</a:t>
            </a:r>
            <a:r>
              <a:rPr lang="ru-RU" sz="2500" b="1" dirty="0"/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96C520-887B-4CCF-B57D-5D23F371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188" y="1291417"/>
            <a:ext cx="2526391" cy="473217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F9BB795-3C53-4404-972A-0211F43A8D09}"/>
              </a:ext>
            </a:extLst>
          </p:cNvPr>
          <p:cNvSpPr/>
          <p:nvPr/>
        </p:nvSpPr>
        <p:spPr>
          <a:xfrm>
            <a:off x="637005" y="3143568"/>
            <a:ext cx="51403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/>
              <a:t>Расширенный язык разметки</a:t>
            </a:r>
            <a:r>
              <a:rPr lang="en-US" sz="2500" b="1" dirty="0"/>
              <a:t>: </a:t>
            </a:r>
            <a:r>
              <a:rPr lang="en-US" sz="2500" b="1" dirty="0" err="1"/>
              <a:t>Xaml</a:t>
            </a:r>
            <a:endParaRPr lang="ru-RU" sz="2500" b="1" dirty="0"/>
          </a:p>
        </p:txBody>
      </p:sp>
    </p:spTree>
    <p:extLst>
      <p:ext uri="{BB962C8B-B14F-4D97-AF65-F5344CB8AC3E}">
        <p14:creationId xmlns:p14="http://schemas.microsoft.com/office/powerpoint/2010/main" val="1617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16" grpId="0"/>
      <p:bldP spid="17" grpId="0"/>
      <p:bldP spid="18" grpId="0"/>
      <p:bldP spid="19" grpId="0"/>
      <p:bldP spid="2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6FFE323-B996-4B38-980C-1DA7F29498D8}"/>
              </a:ext>
            </a:extLst>
          </p:cNvPr>
          <p:cNvSpPr/>
          <p:nvPr/>
        </p:nvSpPr>
        <p:spPr>
          <a:xfrm>
            <a:off x="1152993" y="1174795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518328-C358-4729-BF3B-A7460F6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AmazonS3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2654D5-9CE3-4E73-B2B5-8F1025A6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18" y="2608079"/>
            <a:ext cx="8751963" cy="395953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54A226-FAD6-49CE-901D-0BD4193D2B8D}"/>
              </a:ext>
            </a:extLst>
          </p:cNvPr>
          <p:cNvSpPr/>
          <p:nvPr/>
        </p:nvSpPr>
        <p:spPr>
          <a:xfrm>
            <a:off x="938759" y="1282516"/>
            <a:ext cx="10314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Amazon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Simple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Storage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Service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Amazon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S3) — </a:t>
            </a:r>
            <a:r>
              <a:rPr lang="ru-RU" dirty="0">
                <a:solidFill>
                  <a:srgbClr val="374A51"/>
                </a:solidFill>
                <a:latin typeface="Arial" panose="020B0604020202020204" pitchFamily="34" charset="0"/>
              </a:rPr>
              <a:t>онлайновая </a:t>
            </a:r>
            <a:r>
              <a:rPr lang="ru-RU" u="sng" dirty="0">
                <a:solidFill>
                  <a:srgbClr val="374A51"/>
                </a:solidFill>
                <a:latin typeface="Arial" panose="020B0604020202020204" pitchFamily="34" charset="0"/>
                <a:hlinkClick r:id="rId3" tooltip="Веб-служб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веб-служба</a:t>
            </a:r>
            <a:r>
              <a:rPr lang="ru-RU" u="sng" dirty="0">
                <a:solidFill>
                  <a:srgbClr val="374A51"/>
                </a:solidFill>
                <a:latin typeface="Arial" panose="020B0604020202020204" pitchFamily="34" charset="0"/>
              </a:rPr>
              <a:t>, </a:t>
            </a:r>
            <a:r>
              <a:rPr lang="ru-RU" dirty="0">
                <a:solidFill>
                  <a:srgbClr val="374A51"/>
                </a:solidFill>
                <a:latin typeface="Arial" panose="020B0604020202020204" pitchFamily="34" charset="0"/>
              </a:rPr>
              <a:t>предлагаемая </a:t>
            </a:r>
            <a:r>
              <a:rPr lang="ru-RU" u="sng" dirty="0" err="1">
                <a:solidFill>
                  <a:srgbClr val="374A51"/>
                </a:solidFill>
                <a:latin typeface="Arial" panose="020B0604020202020204" pitchFamily="34" charset="0"/>
                <a:hlinkClick r:id="rId4" tooltip="Amazon Web 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</a:t>
            </a:r>
            <a:r>
              <a:rPr lang="ru-RU" u="sng" dirty="0">
                <a:solidFill>
                  <a:srgbClr val="374A51"/>
                </a:solidFill>
                <a:latin typeface="Arial" panose="020B0604020202020204" pitchFamily="34" charset="0"/>
                <a:hlinkClick r:id="rId4" tooltip="Amazon Web 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u="sng" dirty="0" err="1">
                <a:solidFill>
                  <a:srgbClr val="374A51"/>
                </a:solidFill>
                <a:latin typeface="Arial" panose="020B0604020202020204" pitchFamily="34" charset="0"/>
                <a:hlinkClick r:id="rId4" tooltip="Amazon Web 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r>
              <a:rPr lang="ru-RU" u="sng" dirty="0">
                <a:solidFill>
                  <a:srgbClr val="374A51"/>
                </a:solidFill>
                <a:latin typeface="Arial" panose="020B0604020202020204" pitchFamily="34" charset="0"/>
                <a:hlinkClick r:id="rId4" tooltip="Amazon Web 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u="sng" dirty="0" err="1">
                <a:solidFill>
                  <a:srgbClr val="374A51"/>
                </a:solidFill>
                <a:latin typeface="Arial" panose="020B0604020202020204" pitchFamily="34" charset="0"/>
                <a:hlinkClick r:id="rId4" tooltip="Amazon Web 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ru-RU" dirty="0">
                <a:solidFill>
                  <a:srgbClr val="374A51"/>
                </a:solidFill>
                <a:latin typeface="Arial" panose="020B0604020202020204" pitchFamily="34" charset="0"/>
              </a:rPr>
              <a:t>, предоставляющая возможность для хранения и получения любого объёма данных, в любое время из любой точки сети, так называемый файловый </a:t>
            </a:r>
            <a:r>
              <a:rPr lang="ru-RU" dirty="0">
                <a:solidFill>
                  <a:srgbClr val="374A51"/>
                </a:solidFill>
                <a:latin typeface="Arial" panose="020B0604020202020204" pitchFamily="34" charset="0"/>
                <a:hlinkClick r:id="rId5" tooltip="Хостинг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хостинг</a:t>
            </a:r>
            <a:r>
              <a:rPr lang="ru-RU" dirty="0">
                <a:solidFill>
                  <a:srgbClr val="374A51"/>
                </a:solidFill>
                <a:latin typeface="Arial" panose="020B0604020202020204" pitchFamily="34" charset="0"/>
              </a:rPr>
              <a:t>.</a:t>
            </a:r>
            <a:endParaRPr lang="ru-RU" dirty="0">
              <a:solidFill>
                <a:srgbClr val="374A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6FFE323-B996-4B38-980C-1DA7F29498D8}"/>
              </a:ext>
            </a:extLst>
          </p:cNvPr>
          <p:cNvSpPr/>
          <p:nvPr/>
        </p:nvSpPr>
        <p:spPr>
          <a:xfrm>
            <a:off x="1152993" y="1174795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518328-C358-4729-BF3B-A7460F6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AmazonS3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667518-6873-4B92-97F2-F7560D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528631"/>
            <a:ext cx="82867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6FFE323-B996-4B38-980C-1DA7F29498D8}"/>
              </a:ext>
            </a:extLst>
          </p:cNvPr>
          <p:cNvSpPr/>
          <p:nvPr/>
        </p:nvSpPr>
        <p:spPr>
          <a:xfrm>
            <a:off x="1152993" y="1174795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518328-C358-4729-BF3B-A7460F6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6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42943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276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Приложение оптимизации рабочего процесса «AntWork»</vt:lpstr>
      <vt:lpstr>Зачем?</vt:lpstr>
      <vt:lpstr>Зачем?</vt:lpstr>
      <vt:lpstr>Программа администратора</vt:lpstr>
      <vt:lpstr>Приложение работника</vt:lpstr>
      <vt:lpstr>AmazonS3</vt:lpstr>
      <vt:lpstr>AmazonS3</vt:lpstr>
      <vt:lpstr>Видео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Dasha</cp:lastModifiedBy>
  <cp:revision>15</cp:revision>
  <dcterms:created xsi:type="dcterms:W3CDTF">2020-01-15T14:09:40Z</dcterms:created>
  <dcterms:modified xsi:type="dcterms:W3CDTF">2020-02-27T00:53:52Z</dcterms:modified>
</cp:coreProperties>
</file>