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52"/>
  </p:notesMasterIdLst>
  <p:handoutMasterIdLst>
    <p:handoutMasterId r:id="rId53"/>
  </p:handoutMasterIdLst>
  <p:sldIdLst>
    <p:sldId id="460" r:id="rId2"/>
    <p:sldId id="463" r:id="rId3"/>
    <p:sldId id="465" r:id="rId4"/>
    <p:sldId id="466" r:id="rId5"/>
    <p:sldId id="513" r:id="rId6"/>
    <p:sldId id="514" r:id="rId7"/>
    <p:sldId id="515" r:id="rId8"/>
    <p:sldId id="516" r:id="rId9"/>
    <p:sldId id="518" r:id="rId10"/>
    <p:sldId id="526" r:id="rId11"/>
    <p:sldId id="527" r:id="rId12"/>
    <p:sldId id="528" r:id="rId13"/>
    <p:sldId id="529" r:id="rId14"/>
    <p:sldId id="530" r:id="rId15"/>
    <p:sldId id="531" r:id="rId16"/>
    <p:sldId id="532" r:id="rId17"/>
    <p:sldId id="533" r:id="rId18"/>
    <p:sldId id="534" r:id="rId19"/>
    <p:sldId id="467" r:id="rId20"/>
    <p:sldId id="472" r:id="rId21"/>
    <p:sldId id="489" r:id="rId22"/>
    <p:sldId id="521" r:id="rId23"/>
    <p:sldId id="525" r:id="rId24"/>
    <p:sldId id="473" r:id="rId25"/>
    <p:sldId id="475" r:id="rId26"/>
    <p:sldId id="492" r:id="rId27"/>
    <p:sldId id="493" r:id="rId28"/>
    <p:sldId id="494" r:id="rId29"/>
    <p:sldId id="495" r:id="rId30"/>
    <p:sldId id="496" r:id="rId31"/>
    <p:sldId id="471" r:id="rId32"/>
    <p:sldId id="497" r:id="rId33"/>
    <p:sldId id="491" r:id="rId34"/>
    <p:sldId id="490" r:id="rId35"/>
    <p:sldId id="474" r:id="rId36"/>
    <p:sldId id="498" r:id="rId37"/>
    <p:sldId id="504" r:id="rId38"/>
    <p:sldId id="506" r:id="rId39"/>
    <p:sldId id="505" r:id="rId40"/>
    <p:sldId id="508" r:id="rId41"/>
    <p:sldId id="509" r:id="rId42"/>
    <p:sldId id="499" r:id="rId43"/>
    <p:sldId id="500" r:id="rId44"/>
    <p:sldId id="501" r:id="rId45"/>
    <p:sldId id="502" r:id="rId46"/>
    <p:sldId id="507" r:id="rId47"/>
    <p:sldId id="510" r:id="rId48"/>
    <p:sldId id="481" r:id="rId49"/>
    <p:sldId id="483" r:id="rId50"/>
    <p:sldId id="464" r:id="rId5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gun" initials="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AA394"/>
    <a:srgbClr val="929591"/>
    <a:srgbClr val="E1E5E2"/>
    <a:srgbClr val="9F4F55"/>
    <a:srgbClr val="F9ECDC"/>
    <a:srgbClr val="80897D"/>
    <a:srgbClr val="696363"/>
    <a:srgbClr val="F2EEE8"/>
    <a:srgbClr val="FFFDF1"/>
    <a:srgbClr val="C7BA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33" autoAdjust="0"/>
    <p:restoredTop sz="89692" autoAdjust="0"/>
  </p:normalViewPr>
  <p:slideViewPr>
    <p:cSldViewPr snapToGrid="0">
      <p:cViewPr varScale="1">
        <p:scale>
          <a:sx n="85" d="100"/>
          <a:sy n="85" d="100"/>
        </p:scale>
        <p:origin x="475" y="-254"/>
      </p:cViewPr>
      <p:guideLst>
        <p:guide orient="horz" pos="2160"/>
        <p:guide pos="3840"/>
      </p:guideLst>
    </p:cSldViewPr>
  </p:slideViewPr>
  <p:notesTextViewPr>
    <p:cViewPr>
      <p:scale>
        <a:sx n="1" d="1"/>
        <a:sy n="1" d="1"/>
      </p:scale>
      <p:origin x="0" y="0"/>
    </p:cViewPr>
  </p:notesTextViewPr>
  <p:notesViewPr>
    <p:cSldViewPr snapToGrid="0">
      <p:cViewPr varScale="1">
        <p:scale>
          <a:sx n="86" d="100"/>
          <a:sy n="86" d="100"/>
        </p:scale>
        <p:origin x="-384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D59CEFA-3B3E-42C0-9BB8-D93BA9F8D695}" type="datetimeFigureOut">
              <a:rPr lang="zh-CN" altLang="en-US" smtClean="0"/>
              <a:t>2022/11/24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E2E1B25-F211-4CC2-9DCD-69FA67B9C895}"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t>2022/11/23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2022/11/23</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mc:AlternateContent xmlns:mc="http://schemas.openxmlformats.org/markup-compatibility/2006" xmlns:p14="http://schemas.microsoft.com/office/powerpoint/2010/main">
    <mc:Choice Requires="p14">
      <p:transition spd="slow" p14:dur="4250">
        <p:wipe/>
      </p:transition>
    </mc:Choice>
    <mc:Fallback xmlns="">
      <p:transition spd="slow">
        <p:wip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2022/11/23</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mc:AlternateContent xmlns:mc="http://schemas.openxmlformats.org/markup-compatibility/2006" xmlns:p14="http://schemas.microsoft.com/office/powerpoint/2010/main">
    <mc:Choice Requires="p14">
      <p:transition spd="slow" p14:dur="4250">
        <p:wipe/>
      </p:transition>
    </mc:Choice>
    <mc:Fallback xmlns="">
      <p:transition spd="slow">
        <p:wip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4250">
        <p:wipe/>
      </p:transition>
    </mc:Choice>
    <mc:Fallback xmlns="">
      <p:transition spd="slow">
        <p:wip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E4C556E-D11A-48D7-81C0-B1B5323EC136}" type="datetimeFigureOut">
              <a:rPr lang="zh-CN" altLang="en-US" smtClean="0"/>
              <a:t>2022/11/23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840471005"/>
      </p:ext>
    </p:extLst>
  </p:cSld>
  <p:clrMapOvr>
    <a:masterClrMapping/>
  </p:clrMapOvr>
  <mc:AlternateContent xmlns:mc="http://schemas.openxmlformats.org/markup-compatibility/2006" xmlns:p14="http://schemas.microsoft.com/office/powerpoint/2010/main">
    <mc:Choice Requires="p14">
      <p:transition spd="slow" p14:dur="4250">
        <p:wipe/>
      </p:transition>
    </mc:Choice>
    <mc:Fallback xmlns="">
      <p:transition spd="slow">
        <p:wip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Lst>
  <mc:AlternateContent xmlns:mc="http://schemas.openxmlformats.org/markup-compatibility/2006" xmlns:p14="http://schemas.microsoft.com/office/powerpoint/2010/main">
    <mc:Choice Requires="p14">
      <p:transition spd="slow" p14:dur="4250">
        <p:wipe/>
      </p:transition>
    </mc:Choice>
    <mc:Fallback xmlns="">
      <p:transition spd="slow">
        <p:wip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www.cnblogs.com/hugechuanqi/p/10584602.html" TargetMode="Externa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www.cnblogs.com/hugechuanqi/p/10584602.html" TargetMode="External"/><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www.cnblogs.com/hugechuanqi/p/10584602.html" TargetMode="External"/><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 Id="rId5" Type="http://schemas.openxmlformats.org/officeDocument/2006/relationships/image" Target="../media/image36.png"/><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4.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4.xml"/><Relationship Id="rId5" Type="http://schemas.openxmlformats.org/officeDocument/2006/relationships/image" Target="../media/image72.png"/><Relationship Id="rId4" Type="http://schemas.openxmlformats.org/officeDocument/2006/relationships/image" Target="../media/image7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hyperlink" Target="https://www.cnblogs.com/hugechuanqi/p/10584602.html"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030667" y="-814476"/>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 name="椭圆 11"/>
          <p:cNvSpPr/>
          <p:nvPr/>
        </p:nvSpPr>
        <p:spPr>
          <a:xfrm>
            <a:off x="-914400" y="1721688"/>
            <a:ext cx="1828800" cy="1828800"/>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1652783" y="-747030"/>
            <a:ext cx="1984058" cy="1984058"/>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10062902" y="3911002"/>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8846578" y="5580202"/>
            <a:ext cx="2229921" cy="2229921"/>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8754276" y="5327591"/>
            <a:ext cx="792912" cy="79291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1881600" y="4927829"/>
            <a:ext cx="693143" cy="693143"/>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2" name="组合 1"/>
          <p:cNvGrpSpPr/>
          <p:nvPr/>
        </p:nvGrpSpPr>
        <p:grpSpPr>
          <a:xfrm>
            <a:off x="7941329" y="1109510"/>
            <a:ext cx="1605859" cy="1429988"/>
            <a:chOff x="7481280" y="1311215"/>
            <a:chExt cx="2228073" cy="1984058"/>
          </a:xfrm>
        </p:grpSpPr>
        <p:sp>
          <p:nvSpPr>
            <p:cNvPr id="18" name="椭圆 17"/>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椭圆 18"/>
            <p:cNvSpPr/>
            <p:nvPr/>
          </p:nvSpPr>
          <p:spPr>
            <a:xfrm>
              <a:off x="8916441" y="1330477"/>
              <a:ext cx="792912" cy="79291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80" name="文本框 179"/>
          <p:cNvSpPr txBox="1"/>
          <p:nvPr/>
        </p:nvSpPr>
        <p:spPr>
          <a:xfrm>
            <a:off x="2109524" y="2792109"/>
            <a:ext cx="8299939" cy="1077218"/>
          </a:xfrm>
          <a:prstGeom prst="rect">
            <a:avLst/>
          </a:prstGeom>
          <a:noFill/>
        </p:spPr>
        <p:txBody>
          <a:bodyPr wrap="square" rtlCol="0">
            <a:spAutoFit/>
          </a:bodyPr>
          <a:lstStyle/>
          <a:p>
            <a:pPr algn="ctr"/>
            <a:r>
              <a:rPr lang="en-US" altLang="zh-CN" sz="3200" b="1" dirty="0">
                <a:solidFill>
                  <a:schemeClr val="accent6">
                    <a:lumMod val="50000"/>
                  </a:schemeClr>
                </a:solidFill>
                <a:latin typeface="宋体" panose="02010600030101010101" pitchFamily="2" charset="-122"/>
                <a:ea typeface="宋体" panose="02010600030101010101" pitchFamily="2" charset="-122"/>
                <a:cs typeface="+mn-ea"/>
              </a:rPr>
              <a:t>User Behavior Data from Taobao for Recommendation</a:t>
            </a:r>
            <a:endParaRPr lang="zh-CN" altLang="en-US" sz="3200" b="1" dirty="0">
              <a:solidFill>
                <a:schemeClr val="accent6">
                  <a:lumMod val="50000"/>
                </a:schemeClr>
              </a:solidFill>
              <a:latin typeface="宋体" panose="02010600030101010101" pitchFamily="2" charset="-122"/>
              <a:ea typeface="宋体" panose="02010600030101010101" pitchFamily="2" charset="-122"/>
              <a:cs typeface="+mn-ea"/>
              <a:sym typeface="+mn-lt"/>
            </a:endParaRPr>
          </a:p>
        </p:txBody>
      </p:sp>
      <p:sp>
        <p:nvSpPr>
          <p:cNvPr id="182" name="文本框 181"/>
          <p:cNvSpPr txBox="1"/>
          <p:nvPr/>
        </p:nvSpPr>
        <p:spPr>
          <a:xfrm>
            <a:off x="6206758" y="4129405"/>
            <a:ext cx="4629148" cy="369332"/>
          </a:xfrm>
          <a:prstGeom prst="rect">
            <a:avLst/>
          </a:prstGeom>
          <a:noFill/>
        </p:spPr>
        <p:txBody>
          <a:bodyPr wrap="square" rtlCol="0">
            <a:spAutoFit/>
          </a:bodyPr>
          <a:lstStyle/>
          <a:p>
            <a:pPr algn="ctr"/>
            <a:r>
              <a:rPr lang="en-US" altLang="zh-CN" dirty="0">
                <a:latin typeface="宋体" panose="02010600030101010101" pitchFamily="2" charset="-122"/>
                <a:ea typeface="宋体" panose="02010600030101010101" pitchFamily="2" charset="-122"/>
              </a:rPr>
              <a:t>---</a:t>
            </a:r>
            <a:r>
              <a:rPr lang="zh-CN" altLang="en-US" b="1" dirty="0"/>
              <a:t>电商用户购买行为预测</a:t>
            </a:r>
          </a:p>
        </p:txBody>
      </p:sp>
      <p:sp>
        <p:nvSpPr>
          <p:cNvPr id="183" name="文本框 182"/>
          <p:cNvSpPr txBox="1"/>
          <p:nvPr/>
        </p:nvSpPr>
        <p:spPr>
          <a:xfrm>
            <a:off x="4831618" y="4758815"/>
            <a:ext cx="2750281" cy="461665"/>
          </a:xfrm>
          <a:prstGeom prst="rect">
            <a:avLst/>
          </a:prstGeom>
          <a:noFill/>
          <a:ln>
            <a:noFill/>
          </a:ln>
        </p:spPr>
        <p:txBody>
          <a:bodyPr wrap="square" rtlCol="0">
            <a:spAutoFit/>
          </a:bodyPr>
          <a:lstStyle/>
          <a:p>
            <a:pPr algn="ctr"/>
            <a:r>
              <a:rPr lang="zh-CN" altLang="en-US" sz="2400" dirty="0">
                <a:solidFill>
                  <a:srgbClr val="98A58C"/>
                </a:solidFill>
                <a:cs typeface="+mn-ea"/>
                <a:sym typeface="+mn-lt"/>
              </a:rPr>
              <a:t>汇报人：姜久远</a:t>
            </a:r>
          </a:p>
        </p:txBody>
      </p:sp>
      <p:sp>
        <p:nvSpPr>
          <p:cNvPr id="184" name="矩形 183"/>
          <p:cNvSpPr/>
          <p:nvPr/>
        </p:nvSpPr>
        <p:spPr>
          <a:xfrm>
            <a:off x="4082230" y="2085311"/>
            <a:ext cx="4354528" cy="523220"/>
          </a:xfrm>
          <a:prstGeom prst="rect">
            <a:avLst/>
          </a:prstGeom>
        </p:spPr>
        <p:txBody>
          <a:bodyPr wrap="square">
            <a:spAutoFit/>
          </a:bodyPr>
          <a:lstStyle/>
          <a:p>
            <a:pPr algn="dist"/>
            <a:r>
              <a:rPr lang="en-US" altLang="zh-CN" sz="2800" dirty="0">
                <a:solidFill>
                  <a:srgbClr val="98A58C"/>
                </a:solidFill>
                <a:latin typeface="Arial Black" panose="020B0A04020102020204" pitchFamily="34" charset="0"/>
                <a:cs typeface="+mn-ea"/>
                <a:sym typeface="+mn-lt"/>
              </a:rPr>
              <a:t>POWERPOINT</a:t>
            </a:r>
          </a:p>
        </p:txBody>
      </p:sp>
    </p:spTree>
  </p:cSld>
  <p:clrMapOvr>
    <a:masterClrMapping/>
  </p:clrMapOvr>
  <mc:AlternateContent xmlns:mc="http://schemas.openxmlformats.org/markup-compatibility/2006" xmlns:p14="http://schemas.microsoft.com/office/powerpoint/2010/main">
    <mc:Choice Requires="p14">
      <p:transition spd="slow" p14:dur="42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84"/>
                                        </p:tgtEl>
                                        <p:attrNameLst>
                                          <p:attrName>style.visibility</p:attrName>
                                        </p:attrNameLst>
                                      </p:cBhvr>
                                      <p:to>
                                        <p:strVal val="visible"/>
                                      </p:to>
                                    </p:set>
                                    <p:animEffect transition="in" filter="fade">
                                      <p:cBhvr>
                                        <p:cTn id="7" dur="1000"/>
                                        <p:tgtEl>
                                          <p:spTgt spid="184"/>
                                        </p:tgtEl>
                                      </p:cBhvr>
                                    </p:animEffect>
                                    <p:anim calcmode="lin" valueType="num">
                                      <p:cBhvr>
                                        <p:cTn id="8" dur="1000" fill="hold"/>
                                        <p:tgtEl>
                                          <p:spTgt spid="184"/>
                                        </p:tgtEl>
                                        <p:attrNameLst>
                                          <p:attrName>ppt_x</p:attrName>
                                        </p:attrNameLst>
                                      </p:cBhvr>
                                      <p:tavLst>
                                        <p:tav tm="0">
                                          <p:val>
                                            <p:strVal val="#ppt_x"/>
                                          </p:val>
                                        </p:tav>
                                        <p:tav tm="100000">
                                          <p:val>
                                            <p:strVal val="#ppt_x"/>
                                          </p:val>
                                        </p:tav>
                                      </p:tavLst>
                                    </p:anim>
                                    <p:anim calcmode="lin" valueType="num">
                                      <p:cBhvr>
                                        <p:cTn id="9" dur="1000" fill="hold"/>
                                        <p:tgtEl>
                                          <p:spTgt spid="18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180"/>
                                        </p:tgtEl>
                                        <p:attrNameLst>
                                          <p:attrName>style.visibility</p:attrName>
                                        </p:attrNameLst>
                                      </p:cBhvr>
                                      <p:to>
                                        <p:strVal val="visible"/>
                                      </p:to>
                                    </p:set>
                                    <p:animEffect transition="in" filter="barn(inVertical)">
                                      <p:cBhvr>
                                        <p:cTn id="13" dur="1500"/>
                                        <p:tgtEl>
                                          <p:spTgt spid="180"/>
                                        </p:tgtEl>
                                      </p:cBhvr>
                                    </p:animEffect>
                                  </p:childTnLst>
                                </p:cTn>
                              </p:par>
                            </p:childTnLst>
                          </p:cTn>
                        </p:par>
                        <p:par>
                          <p:cTn id="14" fill="hold">
                            <p:stCondLst>
                              <p:cond delay="2500"/>
                            </p:stCondLst>
                            <p:childTnLst>
                              <p:par>
                                <p:cTn id="15" presetID="2" presetClass="entr" presetSubtype="4" fill="hold" grpId="0" nodeType="afterEffect">
                                  <p:stCondLst>
                                    <p:cond delay="0"/>
                                  </p:stCondLst>
                                  <p:childTnLst>
                                    <p:set>
                                      <p:cBhvr>
                                        <p:cTn id="16" dur="1" fill="hold">
                                          <p:stCondLst>
                                            <p:cond delay="0"/>
                                          </p:stCondLst>
                                        </p:cTn>
                                        <p:tgtEl>
                                          <p:spTgt spid="182"/>
                                        </p:tgtEl>
                                        <p:attrNameLst>
                                          <p:attrName>style.visibility</p:attrName>
                                        </p:attrNameLst>
                                      </p:cBhvr>
                                      <p:to>
                                        <p:strVal val="visible"/>
                                      </p:to>
                                    </p:set>
                                    <p:anim calcmode="lin" valueType="num">
                                      <p:cBhvr additive="base">
                                        <p:cTn id="17" dur="1000" fill="hold"/>
                                        <p:tgtEl>
                                          <p:spTgt spid="182"/>
                                        </p:tgtEl>
                                        <p:attrNameLst>
                                          <p:attrName>ppt_x</p:attrName>
                                        </p:attrNameLst>
                                      </p:cBhvr>
                                      <p:tavLst>
                                        <p:tav tm="0">
                                          <p:val>
                                            <p:strVal val="#ppt_x"/>
                                          </p:val>
                                        </p:tav>
                                        <p:tav tm="100000">
                                          <p:val>
                                            <p:strVal val="#ppt_x"/>
                                          </p:val>
                                        </p:tav>
                                      </p:tavLst>
                                    </p:anim>
                                    <p:anim calcmode="lin" valueType="num">
                                      <p:cBhvr additive="base">
                                        <p:cTn id="18" dur="1000" fill="hold"/>
                                        <p:tgtEl>
                                          <p:spTgt spid="182"/>
                                        </p:tgtEl>
                                        <p:attrNameLst>
                                          <p:attrName>ppt_y</p:attrName>
                                        </p:attrNameLst>
                                      </p:cBhvr>
                                      <p:tavLst>
                                        <p:tav tm="0">
                                          <p:val>
                                            <p:strVal val="1+#ppt_h/2"/>
                                          </p:val>
                                        </p:tav>
                                        <p:tav tm="100000">
                                          <p:val>
                                            <p:strVal val="#ppt_y"/>
                                          </p:val>
                                        </p:tav>
                                      </p:tavLst>
                                    </p:anim>
                                  </p:childTnLst>
                                </p:cTn>
                              </p:par>
                            </p:childTnLst>
                          </p:cTn>
                        </p:par>
                        <p:par>
                          <p:cTn id="19" fill="hold">
                            <p:stCondLst>
                              <p:cond delay="3500"/>
                            </p:stCondLst>
                            <p:childTnLst>
                              <p:par>
                                <p:cTn id="20" presetID="2" presetClass="entr" presetSubtype="4" fill="hold" grpId="0" nodeType="afterEffect">
                                  <p:stCondLst>
                                    <p:cond delay="0"/>
                                  </p:stCondLst>
                                  <p:childTnLst>
                                    <p:set>
                                      <p:cBhvr>
                                        <p:cTn id="21" dur="1" fill="hold">
                                          <p:stCondLst>
                                            <p:cond delay="0"/>
                                          </p:stCondLst>
                                        </p:cTn>
                                        <p:tgtEl>
                                          <p:spTgt spid="183"/>
                                        </p:tgtEl>
                                        <p:attrNameLst>
                                          <p:attrName>style.visibility</p:attrName>
                                        </p:attrNameLst>
                                      </p:cBhvr>
                                      <p:to>
                                        <p:strVal val="visible"/>
                                      </p:to>
                                    </p:set>
                                    <p:anim calcmode="lin" valueType="num">
                                      <p:cBhvr additive="base">
                                        <p:cTn id="22" dur="1000" fill="hold"/>
                                        <p:tgtEl>
                                          <p:spTgt spid="183"/>
                                        </p:tgtEl>
                                        <p:attrNameLst>
                                          <p:attrName>ppt_x</p:attrName>
                                        </p:attrNameLst>
                                      </p:cBhvr>
                                      <p:tavLst>
                                        <p:tav tm="0">
                                          <p:val>
                                            <p:strVal val="#ppt_x"/>
                                          </p:val>
                                        </p:tav>
                                        <p:tav tm="100000">
                                          <p:val>
                                            <p:strVal val="#ppt_x"/>
                                          </p:val>
                                        </p:tav>
                                      </p:tavLst>
                                    </p:anim>
                                    <p:anim calcmode="lin" valueType="num">
                                      <p:cBhvr additive="base">
                                        <p:cTn id="23" dur="1000" fill="hold"/>
                                        <p:tgtEl>
                                          <p:spTgt spid="183"/>
                                        </p:tgtEl>
                                        <p:attrNameLst>
                                          <p:attrName>ppt_y</p:attrName>
                                        </p:attrNameLst>
                                      </p:cBhvr>
                                      <p:tavLst>
                                        <p:tav tm="0">
                                          <p:val>
                                            <p:strVal val="1+#ppt_h/2"/>
                                          </p:val>
                                        </p:tav>
                                        <p:tav tm="100000">
                                          <p:val>
                                            <p:strVal val="#ppt_y"/>
                                          </p:val>
                                        </p:tav>
                                      </p:tavLst>
                                    </p:anim>
                                  </p:childTnLst>
                                </p:cTn>
                              </p:par>
                            </p:childTnLst>
                          </p:cTn>
                        </p:par>
                        <p:par>
                          <p:cTn id="24" fill="hold">
                            <p:stCondLst>
                              <p:cond delay="4500"/>
                            </p:stCondLst>
                            <p:childTnLst>
                              <p:par>
                                <p:cTn id="25" presetID="2" presetClass="entr" presetSubtype="1"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0-#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par>
                          <p:cTn id="33" fill="hold">
                            <p:stCondLst>
                              <p:cond delay="5000"/>
                            </p:stCondLst>
                            <p:childTnLst>
                              <p:par>
                                <p:cTn id="34" presetID="10" presetClass="entr" presetSubtype="0"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childTnLst>
                          </p:cTn>
                        </p:par>
                        <p:par>
                          <p:cTn id="40" fill="hold">
                            <p:stCondLst>
                              <p:cond delay="5500"/>
                            </p:stCondLst>
                            <p:childTnLst>
                              <p:par>
                                <p:cTn id="41" presetID="42"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1000"/>
                                        <p:tgtEl>
                                          <p:spTgt spid="12"/>
                                        </p:tgtEl>
                                      </p:cBhvr>
                                    </p:animEffect>
                                    <p:anim calcmode="lin" valueType="num">
                                      <p:cBhvr>
                                        <p:cTn id="44" dur="1000" fill="hold"/>
                                        <p:tgtEl>
                                          <p:spTgt spid="12"/>
                                        </p:tgtEl>
                                        <p:attrNameLst>
                                          <p:attrName>ppt_x</p:attrName>
                                        </p:attrNameLst>
                                      </p:cBhvr>
                                      <p:tavLst>
                                        <p:tav tm="0">
                                          <p:val>
                                            <p:strVal val="#ppt_x"/>
                                          </p:val>
                                        </p:tav>
                                        <p:tav tm="100000">
                                          <p:val>
                                            <p:strVal val="#ppt_x"/>
                                          </p:val>
                                        </p:tav>
                                      </p:tavLst>
                                    </p:anim>
                                    <p:anim calcmode="lin" valueType="num">
                                      <p:cBhvr>
                                        <p:cTn id="45" dur="1000" fill="hold"/>
                                        <p:tgtEl>
                                          <p:spTgt spid="12"/>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1000"/>
                                        <p:tgtEl>
                                          <p:spTgt spid="16"/>
                                        </p:tgtEl>
                                      </p:cBhvr>
                                    </p:animEffect>
                                    <p:anim calcmode="lin" valueType="num">
                                      <p:cBhvr>
                                        <p:cTn id="49" dur="1000" fill="hold"/>
                                        <p:tgtEl>
                                          <p:spTgt spid="16"/>
                                        </p:tgtEl>
                                        <p:attrNameLst>
                                          <p:attrName>ppt_x</p:attrName>
                                        </p:attrNameLst>
                                      </p:cBhvr>
                                      <p:tavLst>
                                        <p:tav tm="0">
                                          <p:val>
                                            <p:strVal val="#ppt_x"/>
                                          </p:val>
                                        </p:tav>
                                        <p:tav tm="100000">
                                          <p:val>
                                            <p:strVal val="#ppt_x"/>
                                          </p:val>
                                        </p:tav>
                                      </p:tavLst>
                                    </p:anim>
                                    <p:anim calcmode="lin" valueType="num">
                                      <p:cBhvr>
                                        <p:cTn id="50" dur="1000" fill="hold"/>
                                        <p:tgtEl>
                                          <p:spTgt spid="16"/>
                                        </p:tgtEl>
                                        <p:attrNameLst>
                                          <p:attrName>ppt_y</p:attrName>
                                        </p:attrNameLst>
                                      </p:cBhvr>
                                      <p:tavLst>
                                        <p:tav tm="0">
                                          <p:val>
                                            <p:strVal val="#ppt_y+.1"/>
                                          </p:val>
                                        </p:tav>
                                        <p:tav tm="100000">
                                          <p:val>
                                            <p:strVal val="#ppt_y"/>
                                          </p:val>
                                        </p:tav>
                                      </p:tavLst>
                                    </p:anim>
                                  </p:childTnLst>
                                </p:cTn>
                              </p:par>
                            </p:childTnLst>
                          </p:cTn>
                        </p:par>
                        <p:par>
                          <p:cTn id="51" fill="hold">
                            <p:stCondLst>
                              <p:cond delay="6500"/>
                            </p:stCondLst>
                            <p:childTnLst>
                              <p:par>
                                <p:cTn id="52" presetID="10" presetClass="entr" presetSubtype="0" fill="hold" nodeType="after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fade">
                                      <p:cBhvr>
                                        <p:cTn id="54" dur="500"/>
                                        <p:tgtEl>
                                          <p:spTgt spid="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4" grpId="0" animBg="1"/>
      <p:bldP spid="15" grpId="0" animBg="1"/>
      <p:bldP spid="16" grpId="0" animBg="1"/>
      <p:bldP spid="17" grpId="0" animBg="1"/>
      <p:bldP spid="180" grpId="0"/>
      <p:bldP spid="182" grpId="0"/>
      <p:bldP spid="183" grpId="0"/>
      <p:bldP spid="18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99886" y="464097"/>
            <a:ext cx="656562" cy="584775"/>
            <a:chOff x="7481280" y="1150631"/>
            <a:chExt cx="2407919" cy="2144642"/>
          </a:xfrm>
        </p:grpSpPr>
        <p:sp>
          <p:nvSpPr>
            <p:cNvPr id="6" name="椭圆 5"/>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3" name="椭圆 32"/>
          <p:cNvSpPr/>
          <p:nvPr/>
        </p:nvSpPr>
        <p:spPr>
          <a:xfrm>
            <a:off x="8599318" y="-1727914"/>
            <a:ext cx="4842125" cy="4842125"/>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椭圆 33"/>
          <p:cNvSpPr/>
          <p:nvPr/>
        </p:nvSpPr>
        <p:spPr>
          <a:xfrm>
            <a:off x="9018672" y="1871376"/>
            <a:ext cx="2229921" cy="2229921"/>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TextBox 7">
            <a:extLst>
              <a:ext uri="{FF2B5EF4-FFF2-40B4-BE49-F238E27FC236}">
                <a16:creationId xmlns:a16="http://schemas.microsoft.com/office/drawing/2014/main" id="{24FB2CC3-9808-1FB9-CFF5-59031F2B2361}"/>
              </a:ext>
            </a:extLst>
          </p:cNvPr>
          <p:cNvSpPr txBox="1"/>
          <p:nvPr/>
        </p:nvSpPr>
        <p:spPr>
          <a:xfrm>
            <a:off x="1227207" y="547543"/>
            <a:ext cx="1433406" cy="461665"/>
          </a:xfrm>
          <a:prstGeom prst="rect">
            <a:avLst/>
          </a:prstGeom>
          <a:noFill/>
        </p:spPr>
        <p:txBody>
          <a:bodyPr wrap="none" rtlCol="0">
            <a:spAutoFit/>
          </a:bodyPr>
          <a:lstStyle/>
          <a:p>
            <a:r>
              <a:rPr lang="zh-CN" altLang="en-US" sz="2400" dirty="0"/>
              <a:t>▶ 算法：</a:t>
            </a:r>
            <a:endParaRPr lang="zh-CN" altLang="en-US" sz="2400" dirty="0">
              <a:solidFill>
                <a:schemeClr val="tx1">
                  <a:lumMod val="85000"/>
                  <a:lumOff val="15000"/>
                </a:schemeClr>
              </a:solidFill>
              <a:cs typeface="+mn-ea"/>
              <a:sym typeface="+mn-lt"/>
            </a:endParaRPr>
          </a:p>
        </p:txBody>
      </p:sp>
      <p:sp>
        <p:nvSpPr>
          <p:cNvPr id="8" name="文本框 7">
            <a:extLst>
              <a:ext uri="{FF2B5EF4-FFF2-40B4-BE49-F238E27FC236}">
                <a16:creationId xmlns:a16="http://schemas.microsoft.com/office/drawing/2014/main" id="{4BF9A98A-2979-80C1-2EAF-5F6F2DA6A510}"/>
              </a:ext>
            </a:extLst>
          </p:cNvPr>
          <p:cNvSpPr txBox="1"/>
          <p:nvPr/>
        </p:nvSpPr>
        <p:spPr>
          <a:xfrm>
            <a:off x="1227206" y="1194782"/>
            <a:ext cx="9496211" cy="369332"/>
          </a:xfrm>
          <a:prstGeom prst="rect">
            <a:avLst/>
          </a:prstGeom>
          <a:noFill/>
        </p:spPr>
        <p:txBody>
          <a:bodyPr wrap="square">
            <a:spAutoFit/>
          </a:bodyPr>
          <a:lstStyle/>
          <a:p>
            <a:r>
              <a:rPr lang="zh-CN" altLang="en-US" b="0" i="0" dirty="0">
                <a:solidFill>
                  <a:srgbClr val="333333"/>
                </a:solidFill>
                <a:effectLst/>
                <a:latin typeface="PingFang SC"/>
              </a:rPr>
              <a:t>基于直方图算法和按叶生长（</a:t>
            </a:r>
            <a:r>
              <a:rPr lang="en-US" altLang="zh-CN" b="0" i="0" dirty="0">
                <a:solidFill>
                  <a:srgbClr val="333333"/>
                </a:solidFill>
                <a:effectLst/>
                <a:latin typeface="PingFang SC"/>
              </a:rPr>
              <a:t>Leaf-wise tree growth</a:t>
            </a:r>
            <a:r>
              <a:rPr lang="zh-CN" altLang="en-US" b="0" i="0" dirty="0">
                <a:solidFill>
                  <a:srgbClr val="333333"/>
                </a:solidFill>
                <a:effectLst/>
                <a:latin typeface="PingFang SC"/>
              </a:rPr>
              <a:t>）策略的最佳分割点查找算法实现如下：</a:t>
            </a:r>
            <a:endParaRPr lang="zh-CN" altLang="en-US" dirty="0"/>
          </a:p>
        </p:txBody>
      </p:sp>
      <p:pic>
        <p:nvPicPr>
          <p:cNvPr id="11" name="图片 10">
            <a:extLst>
              <a:ext uri="{FF2B5EF4-FFF2-40B4-BE49-F238E27FC236}">
                <a16:creationId xmlns:a16="http://schemas.microsoft.com/office/drawing/2014/main" id="{387E3C33-7511-609E-05E4-6977FD6F4C3E}"/>
              </a:ext>
            </a:extLst>
          </p:cNvPr>
          <p:cNvPicPr>
            <a:picLocks noChangeAspect="1"/>
          </p:cNvPicPr>
          <p:nvPr/>
        </p:nvPicPr>
        <p:blipFill>
          <a:blip r:embed="rId2"/>
          <a:stretch>
            <a:fillRect/>
          </a:stretch>
        </p:blipFill>
        <p:spPr>
          <a:xfrm>
            <a:off x="1500410" y="1715053"/>
            <a:ext cx="6298367" cy="4738502"/>
          </a:xfrm>
          <a:prstGeom prst="rect">
            <a:avLst/>
          </a:prstGeom>
        </p:spPr>
      </p:pic>
    </p:spTree>
    <p:extLst>
      <p:ext uri="{BB962C8B-B14F-4D97-AF65-F5344CB8AC3E}">
        <p14:creationId xmlns:p14="http://schemas.microsoft.com/office/powerpoint/2010/main" val="3878298805"/>
      </p:ext>
    </p:extLst>
  </p:cSld>
  <p:clrMapOvr>
    <a:masterClrMapping/>
  </p:clrMapOvr>
  <mc:AlternateContent xmlns:mc="http://schemas.openxmlformats.org/markup-compatibility/2006" xmlns:p14="http://schemas.microsoft.com/office/powerpoint/2010/main">
    <mc:Choice Requires="p14">
      <p:transition spd="slow" p14:dur="42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ppt_x"/>
                                          </p:val>
                                        </p:tav>
                                        <p:tav tm="100000">
                                          <p:val>
                                            <p:strVal val="#ppt_x"/>
                                          </p:val>
                                        </p:tav>
                                      </p:tavLst>
                                    </p:anim>
                                    <p:anim calcmode="lin" valueType="num">
                                      <p:cBhvr additive="base">
                                        <p:cTn id="12" dur="500" fill="hold"/>
                                        <p:tgtEl>
                                          <p:spTgt spid="3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arn(inVertical)">
                                      <p:cBhvr>
                                        <p:cTn id="24" dur="500"/>
                                        <p:tgtEl>
                                          <p:spTgt spid="8"/>
                                        </p:tgtEl>
                                      </p:cBhvr>
                                    </p:animEffect>
                                  </p:childTnLst>
                                </p:cTn>
                              </p:par>
                            </p:childTnLst>
                          </p:cTn>
                        </p:par>
                        <p:par>
                          <p:cTn id="25" fill="hold">
                            <p:stCondLst>
                              <p:cond delay="500"/>
                            </p:stCondLst>
                            <p:childTnLst>
                              <p:par>
                                <p:cTn id="26" presetID="14" presetClass="entr" presetSubtype="10"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13"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99886" y="464097"/>
            <a:ext cx="656562" cy="584775"/>
            <a:chOff x="7481280" y="1150631"/>
            <a:chExt cx="2407919" cy="2144642"/>
          </a:xfrm>
        </p:grpSpPr>
        <p:sp>
          <p:nvSpPr>
            <p:cNvPr id="6" name="椭圆 5"/>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椭圆 19"/>
          <p:cNvSpPr/>
          <p:nvPr/>
        </p:nvSpPr>
        <p:spPr>
          <a:xfrm>
            <a:off x="-603340" y="3945611"/>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932178" y="2889007"/>
            <a:ext cx="1984058" cy="1984058"/>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p:cNvSpPr/>
          <p:nvPr/>
        </p:nvSpPr>
        <p:spPr>
          <a:xfrm>
            <a:off x="-787925" y="4366181"/>
            <a:ext cx="1411380" cy="1411380"/>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TextBox 7">
            <a:extLst>
              <a:ext uri="{FF2B5EF4-FFF2-40B4-BE49-F238E27FC236}">
                <a16:creationId xmlns:a16="http://schemas.microsoft.com/office/drawing/2014/main" id="{396736EA-DD9D-43BF-DE6E-EBFBC012E0EE}"/>
              </a:ext>
            </a:extLst>
          </p:cNvPr>
          <p:cNvSpPr txBox="1"/>
          <p:nvPr/>
        </p:nvSpPr>
        <p:spPr>
          <a:xfrm>
            <a:off x="1227207" y="547543"/>
            <a:ext cx="2356735" cy="461665"/>
          </a:xfrm>
          <a:prstGeom prst="rect">
            <a:avLst/>
          </a:prstGeom>
          <a:noFill/>
        </p:spPr>
        <p:txBody>
          <a:bodyPr wrap="none" rtlCol="0">
            <a:spAutoFit/>
          </a:bodyPr>
          <a:lstStyle/>
          <a:p>
            <a:r>
              <a:rPr lang="zh-CN" altLang="en-US" sz="2400" dirty="0"/>
              <a:t>▶ 直方图算法：</a:t>
            </a:r>
            <a:endParaRPr lang="zh-CN" altLang="en-US" sz="2400" dirty="0">
              <a:solidFill>
                <a:schemeClr val="tx1">
                  <a:lumMod val="85000"/>
                  <a:lumOff val="15000"/>
                </a:schemeClr>
              </a:solidFill>
              <a:cs typeface="+mn-ea"/>
              <a:sym typeface="+mn-lt"/>
            </a:endParaRPr>
          </a:p>
        </p:txBody>
      </p:sp>
      <p:pic>
        <p:nvPicPr>
          <p:cNvPr id="12" name="图片 11">
            <a:extLst>
              <a:ext uri="{FF2B5EF4-FFF2-40B4-BE49-F238E27FC236}">
                <a16:creationId xmlns:a16="http://schemas.microsoft.com/office/drawing/2014/main" id="{0E53D772-0705-D935-B685-EFF41759ED34}"/>
              </a:ext>
            </a:extLst>
          </p:cNvPr>
          <p:cNvPicPr>
            <a:picLocks noChangeAspect="1"/>
          </p:cNvPicPr>
          <p:nvPr/>
        </p:nvPicPr>
        <p:blipFill>
          <a:blip r:embed="rId2"/>
          <a:stretch>
            <a:fillRect/>
          </a:stretch>
        </p:blipFill>
        <p:spPr>
          <a:xfrm>
            <a:off x="2941770" y="2691905"/>
            <a:ext cx="8954276" cy="3071126"/>
          </a:xfrm>
          <a:prstGeom prst="rect">
            <a:avLst/>
          </a:prstGeom>
        </p:spPr>
      </p:pic>
      <p:sp>
        <p:nvSpPr>
          <p:cNvPr id="13" name="Rectangle 1">
            <a:extLst>
              <a:ext uri="{FF2B5EF4-FFF2-40B4-BE49-F238E27FC236}">
                <a16:creationId xmlns:a16="http://schemas.microsoft.com/office/drawing/2014/main" id="{7CE26926-C293-5FFB-5069-1D96A9AF68C8}"/>
              </a:ext>
            </a:extLst>
          </p:cNvPr>
          <p:cNvSpPr>
            <a:spLocks noChangeArrowheads="1"/>
          </p:cNvSpPr>
          <p:nvPr/>
        </p:nvSpPr>
        <p:spPr bwMode="auto">
          <a:xfrm rot="10800000" flipV="1">
            <a:off x="1386169" y="1122245"/>
            <a:ext cx="897981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333333"/>
                </a:solidFill>
                <a:effectLst/>
                <a:latin typeface="+mn-ea"/>
              </a:rPr>
              <a:t>    </a:t>
            </a:r>
            <a:r>
              <a:rPr kumimoji="0" lang="zh-CN" altLang="zh-CN" sz="2400" b="0" i="0" u="none" strike="noStrike" cap="none" normalizeH="0" baseline="0" dirty="0">
                <a:ln>
                  <a:noFill/>
                </a:ln>
                <a:solidFill>
                  <a:srgbClr val="333333"/>
                </a:solidFill>
                <a:effectLst/>
                <a:latin typeface="+mn-ea"/>
              </a:rPr>
              <a:t>实际上就是对连续的浮点数据进行分桶操作，或者说离散为 k 个整数值。例如</a:t>
            </a:r>
            <a:r>
              <a:rPr kumimoji="0" lang="zh-CN" altLang="zh-CN" sz="1600" b="0" i="0" u="none" strike="noStrike" cap="none" normalizeH="0" baseline="0" dirty="0">
                <a:ln>
                  <a:noFill/>
                </a:ln>
                <a:solidFill>
                  <a:srgbClr val="333333"/>
                </a:solidFill>
                <a:effectLst/>
                <a:latin typeface="+mn-ea"/>
              </a:rPr>
              <a:t> </a:t>
            </a:r>
            <a:r>
              <a:rPr kumimoji="0" lang="zh-CN" altLang="zh-CN" sz="2400" b="0" i="0" u="none" strike="noStrike" cap="none" normalizeH="0" baseline="0" dirty="0">
                <a:ln>
                  <a:noFill/>
                </a:ln>
                <a:solidFill>
                  <a:srgbClr val="333333"/>
                </a:solidFill>
                <a:effectLst/>
                <a:latin typeface="+mn-ea"/>
              </a:rPr>
              <a:t>[0,0.1)→0</a:t>
            </a:r>
            <a:r>
              <a:rPr kumimoji="0" lang="zh-CN" altLang="zh-CN" sz="1600" b="0" i="0" u="none" strike="noStrike" cap="none" normalizeH="0" baseline="0" dirty="0">
                <a:ln>
                  <a:noFill/>
                </a:ln>
                <a:solidFill>
                  <a:srgbClr val="333333"/>
                </a:solidFill>
                <a:effectLst/>
                <a:latin typeface="+mn-ea"/>
              </a:rPr>
              <a:t>，</a:t>
            </a:r>
            <a:r>
              <a:rPr kumimoji="0" lang="zh-CN" altLang="zh-CN" sz="2400" b="0" i="0" u="none" strike="noStrike" cap="none" normalizeH="0" baseline="0" dirty="0">
                <a:ln>
                  <a:noFill/>
                </a:ln>
                <a:solidFill>
                  <a:srgbClr val="333333"/>
                </a:solidFill>
                <a:effectLst/>
                <a:latin typeface="+mn-ea"/>
              </a:rPr>
              <a:t>[0.1,0.3)→1。</a:t>
            </a:r>
            <a:r>
              <a:rPr kumimoji="0" lang="zh-CN" altLang="en-US" sz="2400" b="0" i="0" u="none" strike="noStrike" cap="none" normalizeH="0" baseline="0" dirty="0">
                <a:ln>
                  <a:noFill/>
                </a:ln>
                <a:solidFill>
                  <a:srgbClr val="333333"/>
                </a:solidFill>
                <a:effectLst/>
                <a:latin typeface="+mn-ea"/>
              </a:rPr>
              <a:t>并根据特征所在的</a:t>
            </a:r>
            <a:r>
              <a:rPr kumimoji="0" lang="en-US" altLang="zh-CN" sz="2400" b="0" i="0" u="none" strike="noStrike" cap="none" normalizeH="0" baseline="0" dirty="0">
                <a:ln>
                  <a:noFill/>
                </a:ln>
                <a:solidFill>
                  <a:srgbClr val="333333"/>
                </a:solidFill>
                <a:effectLst/>
                <a:latin typeface="+mn-ea"/>
              </a:rPr>
              <a:t>bin</a:t>
            </a:r>
            <a:r>
              <a:rPr kumimoji="0" lang="zh-CN" altLang="en-US" sz="2400" b="0" i="0" u="none" strike="noStrike" cap="none" normalizeH="0" baseline="0" dirty="0">
                <a:ln>
                  <a:noFill/>
                </a:ln>
                <a:solidFill>
                  <a:srgbClr val="333333"/>
                </a:solidFill>
                <a:effectLst/>
                <a:latin typeface="+mn-ea"/>
              </a:rPr>
              <a:t>对其</a:t>
            </a:r>
            <a:r>
              <a:rPr kumimoji="0" lang="zh-CN" altLang="zh-CN" sz="2400" b="0" i="0" u="none" strike="noStrike" cap="none" normalizeH="0" baseline="0" dirty="0">
                <a:ln>
                  <a:noFill/>
                </a:ln>
                <a:solidFill>
                  <a:srgbClr val="333333"/>
                </a:solidFill>
                <a:effectLst/>
                <a:latin typeface="+mn-ea"/>
              </a:rPr>
              <a:t>进行梯度（一阶和二阶梯度）累加和个数统计。然后根据直方图寻找最优</a:t>
            </a:r>
            <a:r>
              <a:rPr kumimoji="0" lang="zh-CN" altLang="en-US" sz="2400" b="0" i="0" u="none" strike="noStrike" cap="none" normalizeH="0" baseline="0" dirty="0">
                <a:ln>
                  <a:noFill/>
                </a:ln>
                <a:solidFill>
                  <a:srgbClr val="333333"/>
                </a:solidFill>
                <a:effectLst/>
                <a:latin typeface="+mn-ea"/>
              </a:rPr>
              <a:t>切分</a:t>
            </a:r>
            <a:r>
              <a:rPr kumimoji="0" lang="zh-CN" altLang="zh-CN" sz="2400" b="0" i="0" u="none" strike="noStrike" cap="none" normalizeH="0" baseline="0" dirty="0">
                <a:ln>
                  <a:noFill/>
                </a:ln>
                <a:solidFill>
                  <a:srgbClr val="333333"/>
                </a:solidFill>
                <a:effectLst/>
                <a:latin typeface="+mn-ea"/>
              </a:rPr>
              <a:t>点。下图就是直方图的获取流程：</a:t>
            </a:r>
            <a:r>
              <a:rPr kumimoji="0" lang="zh-CN" altLang="zh-CN" b="0" i="0" u="none" strike="noStrike" cap="none" normalizeH="0" baseline="0" dirty="0">
                <a:ln>
                  <a:noFill/>
                </a:ln>
                <a:solidFill>
                  <a:schemeClr val="tx1"/>
                </a:solidFill>
                <a:effectLst/>
                <a:latin typeface="+mn-ea"/>
              </a:rPr>
              <a:t> </a:t>
            </a:r>
            <a:endParaRPr kumimoji="0" lang="zh-CN" altLang="zh-CN" sz="4800" b="0" i="0" u="none" strike="noStrike" cap="none" normalizeH="0" baseline="0" dirty="0">
              <a:ln>
                <a:noFill/>
              </a:ln>
              <a:solidFill>
                <a:schemeClr val="tx1"/>
              </a:solidFill>
              <a:effectLst/>
              <a:latin typeface="+mn-ea"/>
            </a:endParaRPr>
          </a:p>
        </p:txBody>
      </p:sp>
      <p:sp>
        <p:nvSpPr>
          <p:cNvPr id="3" name="文本框 2">
            <a:extLst>
              <a:ext uri="{FF2B5EF4-FFF2-40B4-BE49-F238E27FC236}">
                <a16:creationId xmlns:a16="http://schemas.microsoft.com/office/drawing/2014/main" id="{E603B691-38E5-BEFF-5F24-D79FFE3DD377}"/>
              </a:ext>
            </a:extLst>
          </p:cNvPr>
          <p:cNvSpPr txBox="1"/>
          <p:nvPr/>
        </p:nvSpPr>
        <p:spPr>
          <a:xfrm>
            <a:off x="4714875" y="6488668"/>
            <a:ext cx="7603148" cy="369332"/>
          </a:xfrm>
          <a:prstGeom prst="rect">
            <a:avLst/>
          </a:prstGeom>
          <a:noFill/>
        </p:spPr>
        <p:txBody>
          <a:bodyPr wrap="square">
            <a:spAutoFit/>
          </a:bodyPr>
          <a:lstStyle/>
          <a:p>
            <a:r>
              <a:rPr lang="zh-CN" altLang="en-US" dirty="0">
                <a:hlinkClick r:id="rId3">
                  <a:extLst>
                    <a:ext uri="{A12FA001-AC4F-418D-AE19-62706E023703}">
                      <ahyp:hlinkClr xmlns:ahyp="http://schemas.microsoft.com/office/drawing/2018/hyperlinkcolor" val="tx"/>
                    </a:ext>
                  </a:extLst>
                </a:hlinkClick>
              </a:rPr>
              <a:t>图片来源：</a:t>
            </a:r>
            <a:r>
              <a:rPr lang="en-US" altLang="zh-CN" dirty="0"/>
              <a:t>https://www.cnblogs.com/hugechuanqi/p/10584602.html</a:t>
            </a:r>
            <a:endParaRPr lang="zh-CN" altLang="en-US" dirty="0"/>
          </a:p>
        </p:txBody>
      </p:sp>
    </p:spTree>
    <p:extLst>
      <p:ext uri="{BB962C8B-B14F-4D97-AF65-F5344CB8AC3E}">
        <p14:creationId xmlns:p14="http://schemas.microsoft.com/office/powerpoint/2010/main" val="128868779"/>
      </p:ext>
    </p:extLst>
  </p:cSld>
  <p:clrMapOvr>
    <a:masterClrMapping/>
  </p:clrMapOvr>
  <mc:AlternateContent xmlns:mc="http://schemas.openxmlformats.org/markup-compatibility/2006" xmlns:p14="http://schemas.microsoft.com/office/powerpoint/2010/main">
    <mc:Choice Requires="p14">
      <p:transition spd="slow" p14:dur="42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ppt_x"/>
                                          </p:val>
                                        </p:tav>
                                        <p:tav tm="100000">
                                          <p:val>
                                            <p:strVal val="#ppt_x"/>
                                          </p:val>
                                        </p:tav>
                                      </p:tavLst>
                                    </p:anim>
                                    <p:anim calcmode="lin" valueType="num">
                                      <p:cBhvr additive="base">
                                        <p:cTn id="13"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par>
                          <p:cTn id="19" fill="hold">
                            <p:stCondLst>
                              <p:cond delay="500"/>
                            </p:stCondLst>
                            <p:childTnLst>
                              <p:par>
                                <p:cTn id="20" presetID="42" presetClass="entr" presetSubtype="0"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1000"/>
                                        <p:tgtEl>
                                          <p:spTgt spid="22"/>
                                        </p:tgtEl>
                                      </p:cBhvr>
                                    </p:animEffect>
                                    <p:anim calcmode="lin" valueType="num">
                                      <p:cBhvr>
                                        <p:cTn id="23" dur="1000" fill="hold"/>
                                        <p:tgtEl>
                                          <p:spTgt spid="22"/>
                                        </p:tgtEl>
                                        <p:attrNameLst>
                                          <p:attrName>ppt_x</p:attrName>
                                        </p:attrNameLst>
                                      </p:cBhvr>
                                      <p:tavLst>
                                        <p:tav tm="0">
                                          <p:val>
                                            <p:strVal val="#ppt_x"/>
                                          </p:val>
                                        </p:tav>
                                        <p:tav tm="100000">
                                          <p:val>
                                            <p:strVal val="#ppt_x"/>
                                          </p:val>
                                        </p:tav>
                                      </p:tavLst>
                                    </p:anim>
                                    <p:anim calcmode="lin" valueType="num">
                                      <p:cBhvr>
                                        <p:cTn id="24" dur="1000" fill="hold"/>
                                        <p:tgtEl>
                                          <p:spTgt spid="22"/>
                                        </p:tgtEl>
                                        <p:attrNameLst>
                                          <p:attrName>ppt_y</p:attrName>
                                        </p:attrNameLst>
                                      </p:cBhvr>
                                      <p:tavLst>
                                        <p:tav tm="0">
                                          <p:val>
                                            <p:strVal val="#ppt_y+.1"/>
                                          </p:val>
                                        </p:tav>
                                        <p:tav tm="100000">
                                          <p:val>
                                            <p:strVal val="#ppt_y"/>
                                          </p:val>
                                        </p:tav>
                                      </p:tavLst>
                                    </p:anim>
                                  </p:childTnLst>
                                </p:cTn>
                              </p:par>
                              <p:par>
                                <p:cTn id="25" presetID="2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par>
                                <p:cTn id="28" presetID="42"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700"/>
                                        <p:tgtEl>
                                          <p:spTgt spid="13"/>
                                        </p:tgtEl>
                                      </p:cBhvr>
                                    </p:animEffect>
                                    <p:anim calcmode="lin" valueType="num">
                                      <p:cBhvr>
                                        <p:cTn id="31" dur="700" fill="hold"/>
                                        <p:tgtEl>
                                          <p:spTgt spid="13"/>
                                        </p:tgtEl>
                                        <p:attrNameLst>
                                          <p:attrName>ppt_x</p:attrName>
                                        </p:attrNameLst>
                                      </p:cBhvr>
                                      <p:tavLst>
                                        <p:tav tm="0">
                                          <p:val>
                                            <p:strVal val="#ppt_x"/>
                                          </p:val>
                                        </p:tav>
                                        <p:tav tm="100000">
                                          <p:val>
                                            <p:strVal val="#ppt_x"/>
                                          </p:val>
                                        </p:tav>
                                      </p:tavLst>
                                    </p:anim>
                                    <p:anim calcmode="lin" valueType="num">
                                      <p:cBhvr>
                                        <p:cTn id="32" dur="700" fill="hold"/>
                                        <p:tgtEl>
                                          <p:spTgt spid="13"/>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14" presetClass="entr" presetSubtype="10" fill="hold"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randombar(horizontal)">
                                      <p:cBhvr>
                                        <p:cTn id="3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8"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99886" y="464097"/>
            <a:ext cx="656562" cy="584775"/>
            <a:chOff x="7481280" y="1150631"/>
            <a:chExt cx="2407919" cy="2144642"/>
          </a:xfrm>
        </p:grpSpPr>
        <p:sp>
          <p:nvSpPr>
            <p:cNvPr id="6" name="椭圆 5"/>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椭圆 19"/>
          <p:cNvSpPr/>
          <p:nvPr/>
        </p:nvSpPr>
        <p:spPr>
          <a:xfrm>
            <a:off x="9388039" y="3947507"/>
            <a:ext cx="2324290" cy="2299522"/>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9131738" y="5097268"/>
            <a:ext cx="1460654" cy="1460654"/>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TextBox 7">
            <a:extLst>
              <a:ext uri="{FF2B5EF4-FFF2-40B4-BE49-F238E27FC236}">
                <a16:creationId xmlns:a16="http://schemas.microsoft.com/office/drawing/2014/main" id="{DD0B0754-4604-CF84-5245-982368CCBBA1}"/>
              </a:ext>
            </a:extLst>
          </p:cNvPr>
          <p:cNvSpPr txBox="1"/>
          <p:nvPr/>
        </p:nvSpPr>
        <p:spPr>
          <a:xfrm>
            <a:off x="1227207" y="547543"/>
            <a:ext cx="3280065" cy="461665"/>
          </a:xfrm>
          <a:prstGeom prst="rect">
            <a:avLst/>
          </a:prstGeom>
          <a:noFill/>
        </p:spPr>
        <p:txBody>
          <a:bodyPr wrap="none" rtlCol="0">
            <a:spAutoFit/>
          </a:bodyPr>
          <a:lstStyle/>
          <a:p>
            <a:r>
              <a:rPr lang="zh-CN" altLang="en-US" sz="2400" dirty="0"/>
              <a:t>▶ 直方图算法伪代码：</a:t>
            </a:r>
            <a:endParaRPr lang="zh-CN" altLang="en-US" sz="2400" dirty="0">
              <a:solidFill>
                <a:schemeClr val="tx1">
                  <a:lumMod val="85000"/>
                  <a:lumOff val="15000"/>
                </a:schemeClr>
              </a:solidFill>
              <a:cs typeface="+mn-ea"/>
              <a:sym typeface="+mn-lt"/>
            </a:endParaRPr>
          </a:p>
        </p:txBody>
      </p:sp>
      <p:pic>
        <p:nvPicPr>
          <p:cNvPr id="13" name="图片 12">
            <a:extLst>
              <a:ext uri="{FF2B5EF4-FFF2-40B4-BE49-F238E27FC236}">
                <a16:creationId xmlns:a16="http://schemas.microsoft.com/office/drawing/2014/main" id="{C64E558B-557C-E875-1FCD-B1D7DD08B8A6}"/>
              </a:ext>
            </a:extLst>
          </p:cNvPr>
          <p:cNvPicPr>
            <a:picLocks noChangeAspect="1"/>
          </p:cNvPicPr>
          <p:nvPr/>
        </p:nvPicPr>
        <p:blipFill>
          <a:blip r:embed="rId2"/>
          <a:stretch>
            <a:fillRect/>
          </a:stretch>
        </p:blipFill>
        <p:spPr>
          <a:xfrm>
            <a:off x="1599608" y="1198795"/>
            <a:ext cx="5531002" cy="4973405"/>
          </a:xfrm>
          <a:prstGeom prst="rect">
            <a:avLst/>
          </a:prstGeom>
        </p:spPr>
      </p:pic>
    </p:spTree>
    <p:extLst>
      <p:ext uri="{BB962C8B-B14F-4D97-AF65-F5344CB8AC3E}">
        <p14:creationId xmlns:p14="http://schemas.microsoft.com/office/powerpoint/2010/main" val="2508711520"/>
      </p:ext>
    </p:extLst>
  </p:cSld>
  <p:clrMapOvr>
    <a:masterClrMapping/>
  </p:clrMapOvr>
  <mc:AlternateContent xmlns:mc="http://schemas.openxmlformats.org/markup-compatibility/2006" xmlns:p14="http://schemas.microsoft.com/office/powerpoint/2010/main">
    <mc:Choice Requires="p14">
      <p:transition spd="slow" p14:dur="42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 calcmode="lin" valueType="num">
                                      <p:cBhvr additive="base">
                                        <p:cTn id="10" dur="500" fill="hold"/>
                                        <p:tgtEl>
                                          <p:spTgt spid="20"/>
                                        </p:tgtEl>
                                        <p:attrNameLst>
                                          <p:attrName>ppt_x</p:attrName>
                                        </p:attrNameLst>
                                      </p:cBhvr>
                                      <p:tavLst>
                                        <p:tav tm="0">
                                          <p:val>
                                            <p:strVal val="#ppt_x"/>
                                          </p:val>
                                        </p:tav>
                                        <p:tav tm="100000">
                                          <p:val>
                                            <p:strVal val="#ppt_x"/>
                                          </p:val>
                                        </p:tav>
                                      </p:tavLst>
                                    </p:anim>
                                    <p:anim calcmode="lin" valueType="num">
                                      <p:cBhvr additive="base">
                                        <p:cTn id="11" dur="500" fill="hold"/>
                                        <p:tgtEl>
                                          <p:spTgt spid="20"/>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99886" y="464097"/>
            <a:ext cx="656562" cy="584775"/>
            <a:chOff x="7481280" y="1150631"/>
            <a:chExt cx="2407919" cy="2144642"/>
          </a:xfrm>
        </p:grpSpPr>
        <p:sp>
          <p:nvSpPr>
            <p:cNvPr id="6" name="椭圆 5"/>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4" name="椭圆 13"/>
          <p:cNvSpPr/>
          <p:nvPr/>
        </p:nvSpPr>
        <p:spPr>
          <a:xfrm>
            <a:off x="275594" y="2602787"/>
            <a:ext cx="2646878" cy="264687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1699775" y="4060115"/>
            <a:ext cx="1651395" cy="1651395"/>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2594176" y="2136533"/>
            <a:ext cx="656592" cy="65659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TextBox 7">
            <a:extLst>
              <a:ext uri="{FF2B5EF4-FFF2-40B4-BE49-F238E27FC236}">
                <a16:creationId xmlns:a16="http://schemas.microsoft.com/office/drawing/2014/main" id="{E4F2DC0E-3CD0-02D9-3398-81986BD6DC75}"/>
              </a:ext>
            </a:extLst>
          </p:cNvPr>
          <p:cNvSpPr txBox="1"/>
          <p:nvPr/>
        </p:nvSpPr>
        <p:spPr>
          <a:xfrm>
            <a:off x="1227207" y="547543"/>
            <a:ext cx="3280065" cy="461665"/>
          </a:xfrm>
          <a:prstGeom prst="rect">
            <a:avLst/>
          </a:prstGeom>
          <a:noFill/>
        </p:spPr>
        <p:txBody>
          <a:bodyPr wrap="none" rtlCol="0">
            <a:spAutoFit/>
          </a:bodyPr>
          <a:lstStyle/>
          <a:p>
            <a:r>
              <a:rPr lang="zh-CN" altLang="en-US" sz="2400" dirty="0"/>
              <a:t>▶ 构建直方图小技巧：</a:t>
            </a:r>
            <a:endParaRPr lang="zh-CN" altLang="en-US" sz="2400" dirty="0">
              <a:solidFill>
                <a:schemeClr val="tx1">
                  <a:lumMod val="85000"/>
                  <a:lumOff val="15000"/>
                </a:schemeClr>
              </a:solidFill>
              <a:cs typeface="+mn-ea"/>
              <a:sym typeface="+mn-lt"/>
            </a:endParaRPr>
          </a:p>
        </p:txBody>
      </p:sp>
      <p:pic>
        <p:nvPicPr>
          <p:cNvPr id="4" name="图片 3">
            <a:extLst>
              <a:ext uri="{FF2B5EF4-FFF2-40B4-BE49-F238E27FC236}">
                <a16:creationId xmlns:a16="http://schemas.microsoft.com/office/drawing/2014/main" id="{C38BB304-5DB8-0B03-3ACE-F422F18236F1}"/>
              </a:ext>
            </a:extLst>
          </p:cNvPr>
          <p:cNvPicPr>
            <a:picLocks noChangeAspect="1"/>
          </p:cNvPicPr>
          <p:nvPr/>
        </p:nvPicPr>
        <p:blipFill>
          <a:blip r:embed="rId2"/>
          <a:stretch>
            <a:fillRect/>
          </a:stretch>
        </p:blipFill>
        <p:spPr>
          <a:xfrm>
            <a:off x="3351170" y="3109336"/>
            <a:ext cx="8771380" cy="1638442"/>
          </a:xfrm>
          <a:prstGeom prst="rect">
            <a:avLst/>
          </a:prstGeom>
        </p:spPr>
      </p:pic>
      <p:sp>
        <p:nvSpPr>
          <p:cNvPr id="8" name="文本框 7">
            <a:extLst>
              <a:ext uri="{FF2B5EF4-FFF2-40B4-BE49-F238E27FC236}">
                <a16:creationId xmlns:a16="http://schemas.microsoft.com/office/drawing/2014/main" id="{AE0215AD-E604-4800-FE09-5DE26271EBE2}"/>
              </a:ext>
            </a:extLst>
          </p:cNvPr>
          <p:cNvSpPr txBox="1"/>
          <p:nvPr/>
        </p:nvSpPr>
        <p:spPr>
          <a:xfrm>
            <a:off x="3579064" y="1402458"/>
            <a:ext cx="8200216" cy="1706878"/>
          </a:xfrm>
          <a:prstGeom prst="rect">
            <a:avLst/>
          </a:prstGeom>
          <a:noFill/>
        </p:spPr>
        <p:txBody>
          <a:bodyPr wrap="square">
            <a:spAutoFit/>
          </a:bodyPr>
          <a:lstStyle/>
          <a:p>
            <a:pPr>
              <a:lnSpc>
                <a:spcPct val="150000"/>
              </a:lnSpc>
            </a:pPr>
            <a:r>
              <a:rPr lang="zh-CN" altLang="en-US" dirty="0"/>
              <a:t>直方图作差：</a:t>
            </a:r>
            <a:endParaRPr lang="en-US" altLang="zh-CN" dirty="0"/>
          </a:p>
          <a:p>
            <a:pPr>
              <a:lnSpc>
                <a:spcPct val="150000"/>
              </a:lnSpc>
            </a:pPr>
            <a:r>
              <a:rPr lang="zh-CN" altLang="en-US" dirty="0"/>
              <a:t>         一个叶子节点的直方图可以由他的父亲节点的直方图与其兄弟的直方图做差得到。使用这个方法，构建完一个叶子结点的直方图后，就可以用较小的代价得到兄弟节点的直方图，相当于速度提升了一倍。</a:t>
            </a:r>
          </a:p>
        </p:txBody>
      </p:sp>
      <p:sp>
        <p:nvSpPr>
          <p:cNvPr id="9" name="文本框 8">
            <a:extLst>
              <a:ext uri="{FF2B5EF4-FFF2-40B4-BE49-F238E27FC236}">
                <a16:creationId xmlns:a16="http://schemas.microsoft.com/office/drawing/2014/main" id="{27DAF42A-5C78-B920-FAEC-CE308B00B71D}"/>
              </a:ext>
            </a:extLst>
          </p:cNvPr>
          <p:cNvSpPr txBox="1"/>
          <p:nvPr/>
        </p:nvSpPr>
        <p:spPr>
          <a:xfrm>
            <a:off x="3448427" y="4885812"/>
            <a:ext cx="8200216" cy="1291379"/>
          </a:xfrm>
          <a:prstGeom prst="rect">
            <a:avLst/>
          </a:prstGeom>
          <a:noFill/>
        </p:spPr>
        <p:txBody>
          <a:bodyPr wrap="square">
            <a:spAutoFit/>
          </a:bodyPr>
          <a:lstStyle/>
          <a:p>
            <a:pPr>
              <a:lnSpc>
                <a:spcPct val="150000"/>
              </a:lnSpc>
            </a:pPr>
            <a:r>
              <a:rPr lang="zh-CN" altLang="en-US" dirty="0"/>
              <a:t>         我们在构建直方图的时候要遍历特征，然后遍历数据，如果直接相减的话实际上计算量是变小了，就是要求得叶子节点的直方图不用像另一个叶子节点那样去构建直方图，而是做个减法就可以</a:t>
            </a:r>
          </a:p>
        </p:txBody>
      </p:sp>
      <p:sp>
        <p:nvSpPr>
          <p:cNvPr id="3" name="文本框 2">
            <a:extLst>
              <a:ext uri="{FF2B5EF4-FFF2-40B4-BE49-F238E27FC236}">
                <a16:creationId xmlns:a16="http://schemas.microsoft.com/office/drawing/2014/main" id="{FBC7049C-D3B8-B1CF-23A0-00852CCD0715}"/>
              </a:ext>
            </a:extLst>
          </p:cNvPr>
          <p:cNvSpPr txBox="1"/>
          <p:nvPr/>
        </p:nvSpPr>
        <p:spPr>
          <a:xfrm>
            <a:off x="4697291" y="6454656"/>
            <a:ext cx="7603148" cy="369332"/>
          </a:xfrm>
          <a:prstGeom prst="rect">
            <a:avLst/>
          </a:prstGeom>
          <a:noFill/>
        </p:spPr>
        <p:txBody>
          <a:bodyPr wrap="square">
            <a:spAutoFit/>
          </a:bodyPr>
          <a:lstStyle/>
          <a:p>
            <a:r>
              <a:rPr lang="zh-CN" altLang="en-US" dirty="0">
                <a:hlinkClick r:id="rId3">
                  <a:extLst>
                    <a:ext uri="{A12FA001-AC4F-418D-AE19-62706E023703}">
                      <ahyp:hlinkClr xmlns:ahyp="http://schemas.microsoft.com/office/drawing/2018/hyperlinkcolor" val="tx"/>
                    </a:ext>
                  </a:extLst>
                </a:hlinkClick>
              </a:rPr>
              <a:t>图片来源：</a:t>
            </a:r>
            <a:r>
              <a:rPr lang="en-US" altLang="zh-CN" dirty="0"/>
              <a:t>https://www.cnblogs.com/hugechuanqi/p/10584602.html</a:t>
            </a:r>
            <a:endParaRPr lang="zh-CN" altLang="en-US" dirty="0"/>
          </a:p>
        </p:txBody>
      </p:sp>
    </p:spTree>
    <p:extLst>
      <p:ext uri="{BB962C8B-B14F-4D97-AF65-F5344CB8AC3E}">
        <p14:creationId xmlns:p14="http://schemas.microsoft.com/office/powerpoint/2010/main" val="3804566602"/>
      </p:ext>
    </p:extLst>
  </p:cSld>
  <p:clrMapOvr>
    <a:masterClrMapping/>
  </p:clrMapOvr>
  <mc:AlternateContent xmlns:mc="http://schemas.openxmlformats.org/markup-compatibility/2006" xmlns:p14="http://schemas.microsoft.com/office/powerpoint/2010/main">
    <mc:Choice Requires="p14">
      <p:transition spd="slow" p14:dur="42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500" fill="hold"/>
                                        <p:tgtEl>
                                          <p:spTgt spid="14"/>
                                        </p:tgtEl>
                                        <p:attrNameLst>
                                          <p:attrName>ppt_x</p:attrName>
                                        </p:attrNameLst>
                                      </p:cBhvr>
                                      <p:tavLst>
                                        <p:tav tm="0">
                                          <p:val>
                                            <p:strVal val="#ppt_x"/>
                                          </p:val>
                                        </p:tav>
                                        <p:tav tm="100000">
                                          <p:val>
                                            <p:strVal val="#ppt_x"/>
                                          </p:val>
                                        </p:tav>
                                      </p:tavLst>
                                    </p:anim>
                                    <p:anim calcmode="lin" valueType="num">
                                      <p:cBhvr additive="base">
                                        <p:cTn id="11" dur="500" fill="hold"/>
                                        <p:tgtEl>
                                          <p:spTgt spid="14"/>
                                        </p:tgtEl>
                                        <p:attrNameLst>
                                          <p:attrName>ppt_y</p:attrName>
                                        </p:attrNameLst>
                                      </p:cBhvr>
                                      <p:tavLst>
                                        <p:tav tm="0">
                                          <p:val>
                                            <p:strVal val="1+#ppt_h/2"/>
                                          </p:val>
                                        </p:tav>
                                        <p:tav tm="100000">
                                          <p:val>
                                            <p:strVal val="#ppt_y"/>
                                          </p:val>
                                        </p:tav>
                                      </p:tavLst>
                                    </p:anim>
                                  </p:childTnLst>
                                </p:cTn>
                              </p:par>
                              <p:par>
                                <p:cTn id="12" presetID="42"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anim calcmode="lin" valueType="num">
                                      <p:cBhvr>
                                        <p:cTn id="29" dur="500" fill="hold"/>
                                        <p:tgtEl>
                                          <p:spTgt spid="8"/>
                                        </p:tgtEl>
                                        <p:attrNameLst>
                                          <p:attrName>ppt_x</p:attrName>
                                        </p:attrNameLst>
                                      </p:cBhvr>
                                      <p:tavLst>
                                        <p:tav tm="0">
                                          <p:val>
                                            <p:strVal val="#ppt_x"/>
                                          </p:val>
                                        </p:tav>
                                        <p:tav tm="100000">
                                          <p:val>
                                            <p:strVal val="#ppt_x"/>
                                          </p:val>
                                        </p:tav>
                                      </p:tavLst>
                                    </p:anim>
                                    <p:anim calcmode="lin" valueType="num">
                                      <p:cBhvr>
                                        <p:cTn id="30"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randombar(horizontal)">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randombar(horizontal)">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2" grpId="0"/>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99886" y="464097"/>
            <a:ext cx="656562" cy="584775"/>
            <a:chOff x="7481280" y="1150631"/>
            <a:chExt cx="2407919" cy="2144642"/>
          </a:xfrm>
        </p:grpSpPr>
        <p:sp>
          <p:nvSpPr>
            <p:cNvPr id="6" name="椭圆 5"/>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4" name="椭圆 13"/>
          <p:cNvSpPr/>
          <p:nvPr/>
        </p:nvSpPr>
        <p:spPr>
          <a:xfrm>
            <a:off x="8357709" y="3617851"/>
            <a:ext cx="2646878" cy="264687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9781890" y="5075179"/>
            <a:ext cx="1651395" cy="1651395"/>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11258474" y="3429000"/>
            <a:ext cx="656592" cy="65659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TextBox 7">
            <a:extLst>
              <a:ext uri="{FF2B5EF4-FFF2-40B4-BE49-F238E27FC236}">
                <a16:creationId xmlns:a16="http://schemas.microsoft.com/office/drawing/2014/main" id="{3AD6BC5A-1E67-751C-43BE-6E59F7334B34}"/>
              </a:ext>
            </a:extLst>
          </p:cNvPr>
          <p:cNvSpPr txBox="1"/>
          <p:nvPr/>
        </p:nvSpPr>
        <p:spPr>
          <a:xfrm>
            <a:off x="1227207" y="547543"/>
            <a:ext cx="2972289" cy="461665"/>
          </a:xfrm>
          <a:prstGeom prst="rect">
            <a:avLst/>
          </a:prstGeom>
          <a:noFill/>
        </p:spPr>
        <p:txBody>
          <a:bodyPr wrap="none" rtlCol="0">
            <a:spAutoFit/>
          </a:bodyPr>
          <a:lstStyle/>
          <a:p>
            <a:r>
              <a:rPr lang="zh-CN" altLang="en-US" sz="2400" dirty="0"/>
              <a:t>▶ 寻找最优切分点：</a:t>
            </a:r>
            <a:endParaRPr lang="zh-CN" altLang="en-US" sz="2400" dirty="0">
              <a:solidFill>
                <a:schemeClr val="tx1">
                  <a:lumMod val="85000"/>
                  <a:lumOff val="15000"/>
                </a:schemeClr>
              </a:solidFill>
              <a:cs typeface="+mn-ea"/>
              <a:sym typeface="+mn-lt"/>
            </a:endParaRPr>
          </a:p>
        </p:txBody>
      </p:sp>
      <p:pic>
        <p:nvPicPr>
          <p:cNvPr id="11" name="图片 10">
            <a:extLst>
              <a:ext uri="{FF2B5EF4-FFF2-40B4-BE49-F238E27FC236}">
                <a16:creationId xmlns:a16="http://schemas.microsoft.com/office/drawing/2014/main" id="{0D84DC17-2E75-6FA7-F41B-FB9A8E8EBA0A}"/>
              </a:ext>
            </a:extLst>
          </p:cNvPr>
          <p:cNvPicPr>
            <a:picLocks noChangeAspect="1"/>
          </p:cNvPicPr>
          <p:nvPr/>
        </p:nvPicPr>
        <p:blipFill>
          <a:blip r:embed="rId2"/>
          <a:stretch>
            <a:fillRect/>
          </a:stretch>
        </p:blipFill>
        <p:spPr>
          <a:xfrm>
            <a:off x="6722154" y="1185814"/>
            <a:ext cx="4536320" cy="2107134"/>
          </a:xfrm>
          <a:prstGeom prst="rect">
            <a:avLst/>
          </a:prstGeom>
        </p:spPr>
      </p:pic>
      <p:sp>
        <p:nvSpPr>
          <p:cNvPr id="13" name="文本框 12">
            <a:extLst>
              <a:ext uri="{FF2B5EF4-FFF2-40B4-BE49-F238E27FC236}">
                <a16:creationId xmlns:a16="http://schemas.microsoft.com/office/drawing/2014/main" id="{14F3DDA6-93B4-C33B-6841-380BB1D6AE95}"/>
              </a:ext>
            </a:extLst>
          </p:cNvPr>
          <p:cNvSpPr txBox="1"/>
          <p:nvPr/>
        </p:nvSpPr>
        <p:spPr>
          <a:xfrm>
            <a:off x="842169" y="1498879"/>
            <a:ext cx="5963077" cy="3893502"/>
          </a:xfrm>
          <a:prstGeom prst="rect">
            <a:avLst/>
          </a:prstGeom>
          <a:noFill/>
        </p:spPr>
        <p:txBody>
          <a:bodyPr wrap="square">
            <a:spAutoFit/>
          </a:bodyPr>
          <a:lstStyle/>
          <a:p>
            <a:pPr>
              <a:lnSpc>
                <a:spcPct val="200000"/>
              </a:lnSpc>
            </a:pPr>
            <a:r>
              <a:rPr lang="zh-CN" altLang="en-US" dirty="0"/>
              <a:t>● 遍历所有的</a:t>
            </a:r>
            <a:r>
              <a:rPr lang="en-US" altLang="zh-CN" dirty="0"/>
              <a:t>bin</a:t>
            </a:r>
            <a:r>
              <a:rPr lang="zh-CN" altLang="en-US" dirty="0"/>
              <a:t>；</a:t>
            </a:r>
            <a:endParaRPr lang="en-US" altLang="zh-CN" dirty="0"/>
          </a:p>
          <a:p>
            <a:pPr>
              <a:lnSpc>
                <a:spcPct val="200000"/>
              </a:lnSpc>
            </a:pPr>
            <a:r>
              <a:rPr lang="zh-CN" altLang="en-US" dirty="0"/>
              <a:t>● 以当前</a:t>
            </a:r>
            <a:r>
              <a:rPr lang="en-US" altLang="zh-CN" dirty="0"/>
              <a:t>bin</a:t>
            </a:r>
            <a:r>
              <a:rPr lang="zh-CN" altLang="en-US" dirty="0"/>
              <a:t>作为分割点，累加左边的</a:t>
            </a:r>
            <a:r>
              <a:rPr lang="en-US" altLang="zh-CN" dirty="0"/>
              <a:t>bins</a:t>
            </a:r>
            <a:r>
              <a:rPr lang="zh-CN" altLang="en-US" dirty="0"/>
              <a:t>至当前</a:t>
            </a:r>
            <a:r>
              <a:rPr lang="en-US" altLang="zh-CN" dirty="0"/>
              <a:t>bin</a:t>
            </a:r>
            <a:r>
              <a:rPr lang="zh-CN" altLang="en-US" dirty="0"/>
              <a:t>的梯度和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a:t>
            </a:r>
            <a:r>
              <a:rPr lang="en-US" altLang="zh-CN" sz="1800" kern="100" baseline="-25000" dirty="0">
                <a:effectLst/>
                <a:latin typeface="等线" panose="02010600030101010101" pitchFamily="2" charset="-122"/>
                <a:ea typeface="等线" panose="02010600030101010101" pitchFamily="2" charset="-122"/>
                <a:cs typeface="Times New Roman" panose="02020603050405020304" pitchFamily="18" charset="0"/>
              </a:rPr>
              <a:t>L</a:t>
            </a:r>
            <a:r>
              <a:rPr lang="zh-CN" altLang="en-US" kern="100" dirty="0">
                <a:latin typeface="等线" panose="02010600030101010101" pitchFamily="2" charset="-122"/>
                <a:ea typeface="等线" panose="02010600030101010101" pitchFamily="2" charset="-122"/>
                <a:cs typeface="Times New Roman" panose="02020603050405020304" pitchFamily="18" charset="0"/>
              </a:rPr>
              <a:t>及</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样本数量</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n</a:t>
            </a:r>
            <a:r>
              <a:rPr lang="en-US" altLang="zh-CN" sz="1800" kern="100" baseline="-25000" dirty="0" err="1">
                <a:effectLst/>
                <a:latin typeface="等线" panose="02010600030101010101" pitchFamily="2" charset="-122"/>
                <a:ea typeface="等线" panose="02010600030101010101" pitchFamily="2" charset="-122"/>
                <a:cs typeface="Times New Roman" panose="02020603050405020304" pitchFamily="18" charset="0"/>
              </a:rPr>
              <a:t>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 ，并利用直方图作差</a:t>
            </a:r>
            <a:r>
              <a:rPr lang="zh-CN" altLang="en-US" kern="100" dirty="0">
                <a:latin typeface="等线" panose="02010600030101010101" pitchFamily="2" charset="-122"/>
                <a:ea typeface="等线" panose="02010600030101010101" pitchFamily="2" charset="-122"/>
                <a:cs typeface="Times New Roman" panose="02020603050405020304" pitchFamily="18" charset="0"/>
              </a:rPr>
              <a:t>求得右梯度和和样本数量；</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a:lnSpc>
                <a:spcPct val="200000"/>
              </a:lnSpc>
            </a:pPr>
            <a:r>
              <a:rPr lang="zh-CN" altLang="en-US" dirty="0"/>
              <a:t>● </a:t>
            </a:r>
            <a:r>
              <a:rPr lang="zh-CN" altLang="en-US" kern="100" dirty="0">
                <a:latin typeface="等线" panose="02010600030101010101" pitchFamily="2" charset="-122"/>
                <a:ea typeface="等线" panose="02010600030101010101" pitchFamily="2" charset="-122"/>
                <a:cs typeface="Times New Roman" panose="02020603050405020304" pitchFamily="18" charset="0"/>
              </a:rPr>
              <a:t>带入公式计算增益</a:t>
            </a:r>
            <a:r>
              <a:rPr lang="en-US" altLang="zh-CN" kern="100" dirty="0">
                <a:latin typeface="等线" panose="02010600030101010101" pitchFamily="2" charset="-122"/>
                <a:ea typeface="等线" panose="02010600030101010101" pitchFamily="2" charset="-122"/>
                <a:cs typeface="Times New Roman" panose="02020603050405020304" pitchFamily="18" charset="0"/>
              </a:rPr>
              <a:t>loss;</a:t>
            </a:r>
          </a:p>
          <a:p>
            <a:pPr>
              <a:lnSpc>
                <a:spcPct val="200000"/>
              </a:lnSpc>
            </a:pPr>
            <a:r>
              <a:rPr lang="zh-CN" altLang="en-US" dirty="0"/>
              <a:t>●</a:t>
            </a: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en-US" kern="100" dirty="0">
                <a:latin typeface="等线" panose="02010600030101010101" pitchFamily="2" charset="-122"/>
                <a:ea typeface="等线" panose="02010600030101010101" pitchFamily="2" charset="-122"/>
                <a:cs typeface="Times New Roman" panose="02020603050405020304" pitchFamily="18" charset="0"/>
              </a:rPr>
              <a:t>在遍历过程中取最大的增益，以此时的特征和</a:t>
            </a:r>
            <a:r>
              <a:rPr lang="en-US" altLang="zh-CN" kern="100" dirty="0">
                <a:latin typeface="等线" panose="02010600030101010101" pitchFamily="2" charset="-122"/>
                <a:ea typeface="等线" panose="02010600030101010101" pitchFamily="2" charset="-122"/>
                <a:cs typeface="Times New Roman" panose="02020603050405020304" pitchFamily="18" charset="0"/>
              </a:rPr>
              <a:t>bin</a:t>
            </a:r>
            <a:r>
              <a:rPr lang="zh-CN" altLang="en-US" kern="100" dirty="0">
                <a:latin typeface="等线" panose="02010600030101010101" pitchFamily="2" charset="-122"/>
                <a:ea typeface="等线" panose="02010600030101010101" pitchFamily="2" charset="-122"/>
                <a:cs typeface="Times New Roman" panose="02020603050405020304" pitchFamily="18" charset="0"/>
              </a:rPr>
              <a:t>的特征作为分裂节点的特征及取值。</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90515963"/>
      </p:ext>
    </p:extLst>
  </p:cSld>
  <p:clrMapOvr>
    <a:masterClrMapping/>
  </p:clrMapOvr>
  <mc:AlternateContent xmlns:mc="http://schemas.openxmlformats.org/markup-compatibility/2006" xmlns:p14="http://schemas.microsoft.com/office/powerpoint/2010/main">
    <mc:Choice Requires="p14">
      <p:transition spd="slow" p14:dur="42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500" fill="hold"/>
                                        <p:tgtEl>
                                          <p:spTgt spid="14"/>
                                        </p:tgtEl>
                                        <p:attrNameLst>
                                          <p:attrName>ppt_x</p:attrName>
                                        </p:attrNameLst>
                                      </p:cBhvr>
                                      <p:tavLst>
                                        <p:tav tm="0">
                                          <p:val>
                                            <p:strVal val="#ppt_x"/>
                                          </p:val>
                                        </p:tav>
                                        <p:tav tm="100000">
                                          <p:val>
                                            <p:strVal val="#ppt_x"/>
                                          </p:val>
                                        </p:tav>
                                      </p:tavLst>
                                    </p:anim>
                                    <p:anim calcmode="lin" valueType="num">
                                      <p:cBhvr additive="base">
                                        <p:cTn id="1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42"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par>
                                <p:cTn id="22" presetID="22" presetClass="entr" presetSubtype="4"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down)">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1+#ppt_w/2"/>
                                          </p:val>
                                        </p:tav>
                                        <p:tav tm="100000">
                                          <p:val>
                                            <p:strVal val="#ppt_x"/>
                                          </p:val>
                                        </p:tav>
                                      </p:tavLst>
                                    </p:anim>
                                    <p:anim calcmode="lin" valueType="num">
                                      <p:cBhvr additive="base">
                                        <p:cTn id="36"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2"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99886" y="464097"/>
            <a:ext cx="656562" cy="584775"/>
            <a:chOff x="7481280" y="1150631"/>
            <a:chExt cx="2407919" cy="2144642"/>
          </a:xfrm>
        </p:grpSpPr>
        <p:sp>
          <p:nvSpPr>
            <p:cNvPr id="6" name="椭圆 5"/>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6" name="椭圆 15"/>
          <p:cNvSpPr/>
          <p:nvPr/>
        </p:nvSpPr>
        <p:spPr>
          <a:xfrm>
            <a:off x="9396897" y="1600337"/>
            <a:ext cx="805837" cy="805837"/>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8662827" y="2967998"/>
            <a:ext cx="4842125" cy="4842125"/>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8101828" y="2795649"/>
            <a:ext cx="2229921" cy="2229921"/>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TextBox 7">
            <a:extLst>
              <a:ext uri="{FF2B5EF4-FFF2-40B4-BE49-F238E27FC236}">
                <a16:creationId xmlns:a16="http://schemas.microsoft.com/office/drawing/2014/main" id="{FA523A0F-18CE-967A-3412-9CA5470B557B}"/>
              </a:ext>
            </a:extLst>
          </p:cNvPr>
          <p:cNvSpPr txBox="1"/>
          <p:nvPr/>
        </p:nvSpPr>
        <p:spPr>
          <a:xfrm>
            <a:off x="1227207" y="547543"/>
            <a:ext cx="3280065" cy="461665"/>
          </a:xfrm>
          <a:prstGeom prst="rect">
            <a:avLst/>
          </a:prstGeom>
          <a:noFill/>
        </p:spPr>
        <p:txBody>
          <a:bodyPr wrap="none" rtlCol="0">
            <a:spAutoFit/>
          </a:bodyPr>
          <a:lstStyle/>
          <a:p>
            <a:r>
              <a:rPr lang="zh-CN" altLang="en-US" sz="2400" dirty="0"/>
              <a:t>▶ 直方图算法的优点：</a:t>
            </a:r>
            <a:endParaRPr lang="zh-CN" altLang="en-US" sz="2400" dirty="0">
              <a:solidFill>
                <a:schemeClr val="tx1">
                  <a:lumMod val="85000"/>
                  <a:lumOff val="15000"/>
                </a:schemeClr>
              </a:solidFill>
              <a:cs typeface="+mn-ea"/>
              <a:sym typeface="+mn-lt"/>
            </a:endParaRPr>
          </a:p>
        </p:txBody>
      </p:sp>
      <p:pic>
        <p:nvPicPr>
          <p:cNvPr id="9" name="图片 8">
            <a:extLst>
              <a:ext uri="{FF2B5EF4-FFF2-40B4-BE49-F238E27FC236}">
                <a16:creationId xmlns:a16="http://schemas.microsoft.com/office/drawing/2014/main" id="{2248C353-209C-AB7F-48CD-4BAD796C88DD}"/>
              </a:ext>
            </a:extLst>
          </p:cNvPr>
          <p:cNvPicPr>
            <a:picLocks noChangeAspect="1"/>
          </p:cNvPicPr>
          <p:nvPr/>
        </p:nvPicPr>
        <p:blipFill>
          <a:blip r:embed="rId2"/>
          <a:stretch>
            <a:fillRect/>
          </a:stretch>
        </p:blipFill>
        <p:spPr>
          <a:xfrm>
            <a:off x="91745" y="1172971"/>
            <a:ext cx="4861981" cy="2827265"/>
          </a:xfrm>
          <a:prstGeom prst="rect">
            <a:avLst/>
          </a:prstGeom>
        </p:spPr>
      </p:pic>
      <p:sp>
        <p:nvSpPr>
          <p:cNvPr id="10" name="文本框 9">
            <a:extLst>
              <a:ext uri="{FF2B5EF4-FFF2-40B4-BE49-F238E27FC236}">
                <a16:creationId xmlns:a16="http://schemas.microsoft.com/office/drawing/2014/main" id="{C52583A8-F5C1-9F10-CDCD-0341B941792E}"/>
              </a:ext>
            </a:extLst>
          </p:cNvPr>
          <p:cNvSpPr txBox="1"/>
          <p:nvPr/>
        </p:nvSpPr>
        <p:spPr>
          <a:xfrm>
            <a:off x="5413330" y="2578523"/>
            <a:ext cx="5963077" cy="1118832"/>
          </a:xfrm>
          <a:prstGeom prst="rect">
            <a:avLst/>
          </a:prstGeom>
          <a:noFill/>
        </p:spPr>
        <p:txBody>
          <a:bodyPr wrap="square">
            <a:spAutoFit/>
          </a:bodyPr>
          <a:lstStyle/>
          <a:p>
            <a:pPr>
              <a:lnSpc>
                <a:spcPct val="200000"/>
              </a:lnSpc>
            </a:pPr>
            <a:r>
              <a:rPr lang="zh-CN" altLang="en-US" dirty="0"/>
              <a:t>● 减少内存占用；</a:t>
            </a:r>
            <a:endParaRPr lang="en-US" altLang="zh-CN" dirty="0"/>
          </a:p>
          <a:p>
            <a:pPr>
              <a:lnSpc>
                <a:spcPct val="200000"/>
              </a:lnSpc>
            </a:pPr>
            <a:r>
              <a:rPr lang="zh-CN" altLang="en-US" dirty="0"/>
              <a:t>● 缓存命中率提高，直方图梯度存放是连续的；</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32EEBCE6-54E8-A4C5-8E9E-C4EEE059CC1A}"/>
              </a:ext>
            </a:extLst>
          </p:cNvPr>
          <p:cNvSpPr txBox="1"/>
          <p:nvPr/>
        </p:nvSpPr>
        <p:spPr>
          <a:xfrm>
            <a:off x="842169" y="4163999"/>
            <a:ext cx="7361054" cy="2226828"/>
          </a:xfrm>
          <a:prstGeom prst="rect">
            <a:avLst/>
          </a:prstGeom>
          <a:noFill/>
        </p:spPr>
        <p:txBody>
          <a:bodyPr wrap="square">
            <a:spAutoFit/>
          </a:bodyPr>
          <a:lstStyle/>
          <a:p>
            <a:pPr>
              <a:lnSpc>
                <a:spcPct val="200000"/>
              </a:lnSpc>
            </a:pPr>
            <a:r>
              <a:rPr lang="zh-CN" altLang="en-US" dirty="0"/>
              <a:t>● </a:t>
            </a:r>
            <a:r>
              <a:rPr lang="zh-CN" altLang="en-US" kern="100" dirty="0">
                <a:latin typeface="等线" panose="02010600030101010101" pitchFamily="2" charset="-122"/>
                <a:ea typeface="等线" panose="02010600030101010101" pitchFamily="2" charset="-122"/>
                <a:cs typeface="Times New Roman" panose="02020603050405020304" pitchFamily="18" charset="0"/>
              </a:rPr>
              <a:t>计算效率高，相对于</a:t>
            </a:r>
            <a:r>
              <a:rPr lang="en-US" altLang="zh-CN" kern="100" dirty="0" err="1">
                <a:latin typeface="等线" panose="02010600030101010101" pitchFamily="2" charset="-122"/>
                <a:ea typeface="等线" panose="02010600030101010101" pitchFamily="2" charset="-122"/>
                <a:cs typeface="Times New Roman" panose="02020603050405020304" pitchFamily="18" charset="0"/>
              </a:rPr>
              <a:t>XGBoost</a:t>
            </a:r>
            <a:r>
              <a:rPr lang="zh-CN" altLang="en-US" kern="100" dirty="0">
                <a:latin typeface="等线" panose="02010600030101010101" pitchFamily="2" charset="-122"/>
                <a:ea typeface="等线" panose="02010600030101010101" pitchFamily="2" charset="-122"/>
                <a:cs typeface="Times New Roman" panose="02020603050405020304" pitchFamily="18" charset="0"/>
              </a:rPr>
              <a:t>中预排序每个特征都要遍历数据，复杂度为</a:t>
            </a:r>
            <a:r>
              <a:rPr lang="en-US" altLang="zh-CN" kern="100" dirty="0">
                <a:latin typeface="等线" panose="02010600030101010101" pitchFamily="2" charset="-122"/>
                <a:ea typeface="等线" panose="02010600030101010101" pitchFamily="2" charset="-122"/>
                <a:cs typeface="Times New Roman" panose="02020603050405020304" pitchFamily="18" charset="0"/>
              </a:rPr>
              <a:t>O(#feature * #data)</a:t>
            </a:r>
            <a:r>
              <a:rPr lang="zh-CN" altLang="en-US" kern="100" dirty="0">
                <a:latin typeface="等线" panose="02010600030101010101" pitchFamily="2" charset="-122"/>
                <a:ea typeface="等线" panose="02010600030101010101" pitchFamily="2" charset="-122"/>
                <a:cs typeface="Times New Roman" panose="02020603050405020304" pitchFamily="18" charset="0"/>
              </a:rPr>
              <a:t>，而直方图算法只需遍历每个特征的直方图即可，复杂度为</a:t>
            </a:r>
            <a:r>
              <a:rPr lang="en-US" altLang="zh-CN" kern="100" dirty="0">
                <a:latin typeface="等线" panose="02010600030101010101" pitchFamily="2" charset="-122"/>
                <a:ea typeface="等线" panose="02010600030101010101" pitchFamily="2" charset="-122"/>
                <a:cs typeface="Times New Roman" panose="02020603050405020304" pitchFamily="18" charset="0"/>
              </a:rPr>
              <a:t>O((#feature * #bins);</a:t>
            </a:r>
          </a:p>
          <a:p>
            <a:pPr>
              <a:lnSpc>
                <a:spcPct val="200000"/>
              </a:lnSpc>
            </a:pPr>
            <a:r>
              <a:rPr lang="zh-CN" altLang="en-US" dirty="0"/>
              <a:t>●</a:t>
            </a: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en-US" kern="100" dirty="0">
                <a:latin typeface="等线" panose="02010600030101010101" pitchFamily="2" charset="-122"/>
                <a:ea typeface="等线" panose="02010600030101010101" pitchFamily="2" charset="-122"/>
                <a:cs typeface="Times New Roman" panose="02020603050405020304" pitchFamily="18" charset="0"/>
              </a:rPr>
              <a:t>在进行数据并行时，可大幅降低通信代价；</a:t>
            </a:r>
            <a:endParaRPr lang="zh-CN" altLang="en-US" dirty="0"/>
          </a:p>
        </p:txBody>
      </p:sp>
      <p:sp>
        <p:nvSpPr>
          <p:cNvPr id="3" name="文本框 2">
            <a:extLst>
              <a:ext uri="{FF2B5EF4-FFF2-40B4-BE49-F238E27FC236}">
                <a16:creationId xmlns:a16="http://schemas.microsoft.com/office/drawing/2014/main" id="{1EB3FCE8-D61E-ADC6-E8EB-CE651973CA2A}"/>
              </a:ext>
            </a:extLst>
          </p:cNvPr>
          <p:cNvSpPr txBox="1"/>
          <p:nvPr/>
        </p:nvSpPr>
        <p:spPr>
          <a:xfrm>
            <a:off x="4676275" y="6488668"/>
            <a:ext cx="7603148" cy="369332"/>
          </a:xfrm>
          <a:prstGeom prst="rect">
            <a:avLst/>
          </a:prstGeom>
          <a:noFill/>
        </p:spPr>
        <p:txBody>
          <a:bodyPr wrap="square">
            <a:spAutoFit/>
          </a:bodyPr>
          <a:lstStyle/>
          <a:p>
            <a:r>
              <a:rPr lang="zh-CN" altLang="en-US" dirty="0">
                <a:hlinkClick r:id="rId3">
                  <a:extLst>
                    <a:ext uri="{A12FA001-AC4F-418D-AE19-62706E023703}">
                      <ahyp:hlinkClr xmlns:ahyp="http://schemas.microsoft.com/office/drawing/2018/hyperlinkcolor" val="tx"/>
                    </a:ext>
                  </a:extLst>
                </a:hlinkClick>
              </a:rPr>
              <a:t>图片来源：</a:t>
            </a:r>
            <a:r>
              <a:rPr lang="en-US" altLang="zh-CN" dirty="0"/>
              <a:t>https://www.cnblogs.com/hugechuanqi/p/10584602.html</a:t>
            </a:r>
            <a:endParaRPr lang="zh-CN" altLang="en-US" dirty="0"/>
          </a:p>
        </p:txBody>
      </p:sp>
    </p:spTree>
    <p:extLst>
      <p:ext uri="{BB962C8B-B14F-4D97-AF65-F5344CB8AC3E}">
        <p14:creationId xmlns:p14="http://schemas.microsoft.com/office/powerpoint/2010/main" val="84618867"/>
      </p:ext>
    </p:extLst>
  </p:cSld>
  <p:clrMapOvr>
    <a:masterClrMapping/>
  </p:clrMapOvr>
  <mc:AlternateContent xmlns:mc="http://schemas.openxmlformats.org/markup-compatibility/2006" xmlns:p14="http://schemas.microsoft.com/office/powerpoint/2010/main">
    <mc:Choice Requires="p14">
      <p:transition spd="slow" p14:dur="42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cBhvr additive="base">
                                        <p:cTn id="10" dur="500" fill="hold"/>
                                        <p:tgtEl>
                                          <p:spTgt spid="17"/>
                                        </p:tgtEl>
                                        <p:attrNameLst>
                                          <p:attrName>ppt_x</p:attrName>
                                        </p:attrNameLst>
                                      </p:cBhvr>
                                      <p:tavLst>
                                        <p:tav tm="0">
                                          <p:val>
                                            <p:strVal val="#ppt_x"/>
                                          </p:val>
                                        </p:tav>
                                        <p:tav tm="100000">
                                          <p:val>
                                            <p:strVal val="#ppt_x"/>
                                          </p:val>
                                        </p:tav>
                                      </p:tavLst>
                                    </p:anim>
                                    <p:anim calcmode="lin" valueType="num">
                                      <p:cBhvr additive="base">
                                        <p:cTn id="11" dur="500" fill="hold"/>
                                        <p:tgtEl>
                                          <p:spTgt spid="17"/>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1000"/>
                                        <p:tgtEl>
                                          <p:spTgt spid="16"/>
                                        </p:tgtEl>
                                      </p:cBhvr>
                                    </p:animEffect>
                                    <p:anim calcmode="lin" valueType="num">
                                      <p:cBhvr>
                                        <p:cTn id="19" dur="1000" fill="hold"/>
                                        <p:tgtEl>
                                          <p:spTgt spid="16"/>
                                        </p:tgtEl>
                                        <p:attrNameLst>
                                          <p:attrName>ppt_x</p:attrName>
                                        </p:attrNameLst>
                                      </p:cBhvr>
                                      <p:tavLst>
                                        <p:tav tm="0">
                                          <p:val>
                                            <p:strVal val="#ppt_x"/>
                                          </p:val>
                                        </p:tav>
                                        <p:tav tm="100000">
                                          <p:val>
                                            <p:strVal val="#ppt_x"/>
                                          </p:val>
                                        </p:tav>
                                      </p:tavLst>
                                    </p:anim>
                                    <p:anim calcmode="lin" valueType="num">
                                      <p:cBhvr>
                                        <p:cTn id="20" dur="1000" fill="hold"/>
                                        <p:tgtEl>
                                          <p:spTgt spid="16"/>
                                        </p:tgtEl>
                                        <p:attrNameLst>
                                          <p:attrName>ppt_y</p:attrName>
                                        </p:attrNameLst>
                                      </p:cBhvr>
                                      <p:tavLst>
                                        <p:tav tm="0">
                                          <p:val>
                                            <p:strVal val="#ppt_y+.1"/>
                                          </p:val>
                                        </p:tav>
                                        <p:tav tm="100000">
                                          <p:val>
                                            <p:strVal val="#ppt_y"/>
                                          </p:val>
                                        </p:tav>
                                      </p:tavLst>
                                    </p:anim>
                                  </p:childTnLst>
                                </p:cTn>
                              </p:par>
                              <p:par>
                                <p:cTn id="21" presetID="22" presetClass="entr" presetSubtype="4"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arn(inVertical)">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arn(inVertical)">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barn(inVertical)">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 grpId="0"/>
      <p:bldP spid="10"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99886" y="464097"/>
            <a:ext cx="656562" cy="584775"/>
            <a:chOff x="7481280" y="1150631"/>
            <a:chExt cx="2407919" cy="2144642"/>
          </a:xfrm>
        </p:grpSpPr>
        <p:sp>
          <p:nvSpPr>
            <p:cNvPr id="6" name="椭圆 5"/>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3" name="椭圆 32"/>
          <p:cNvSpPr/>
          <p:nvPr/>
        </p:nvSpPr>
        <p:spPr>
          <a:xfrm>
            <a:off x="8599318" y="-1727914"/>
            <a:ext cx="4842125" cy="4842125"/>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椭圆 33"/>
          <p:cNvSpPr/>
          <p:nvPr/>
        </p:nvSpPr>
        <p:spPr>
          <a:xfrm>
            <a:off x="9018672" y="1871376"/>
            <a:ext cx="2229921" cy="2229921"/>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TextBox 7">
            <a:extLst>
              <a:ext uri="{FF2B5EF4-FFF2-40B4-BE49-F238E27FC236}">
                <a16:creationId xmlns:a16="http://schemas.microsoft.com/office/drawing/2014/main" id="{97D851F3-ABCC-8FC5-B00D-4CF28A2472C2}"/>
              </a:ext>
            </a:extLst>
          </p:cNvPr>
          <p:cNvSpPr txBox="1"/>
          <p:nvPr/>
        </p:nvSpPr>
        <p:spPr>
          <a:xfrm>
            <a:off x="1227207" y="547543"/>
            <a:ext cx="2664512" cy="461665"/>
          </a:xfrm>
          <a:prstGeom prst="rect">
            <a:avLst/>
          </a:prstGeom>
          <a:noFill/>
        </p:spPr>
        <p:txBody>
          <a:bodyPr wrap="none" rtlCol="0">
            <a:spAutoFit/>
          </a:bodyPr>
          <a:lstStyle/>
          <a:p>
            <a:r>
              <a:rPr lang="zh-CN" altLang="en-US" sz="2400" dirty="0"/>
              <a:t>▶ 树的生长策略：</a:t>
            </a:r>
            <a:endParaRPr lang="zh-CN" altLang="en-US" sz="2400" dirty="0">
              <a:solidFill>
                <a:schemeClr val="tx1">
                  <a:lumMod val="85000"/>
                  <a:lumOff val="15000"/>
                </a:schemeClr>
              </a:solidFill>
              <a:cs typeface="+mn-ea"/>
              <a:sym typeface="+mn-lt"/>
            </a:endParaRPr>
          </a:p>
        </p:txBody>
      </p:sp>
      <p:pic>
        <p:nvPicPr>
          <p:cNvPr id="11" name="图片 10">
            <a:extLst>
              <a:ext uri="{FF2B5EF4-FFF2-40B4-BE49-F238E27FC236}">
                <a16:creationId xmlns:a16="http://schemas.microsoft.com/office/drawing/2014/main" id="{BC760DEB-6F4F-9471-F4D7-FE56C20E9B35}"/>
              </a:ext>
            </a:extLst>
          </p:cNvPr>
          <p:cNvPicPr>
            <a:picLocks noChangeAspect="1"/>
          </p:cNvPicPr>
          <p:nvPr/>
        </p:nvPicPr>
        <p:blipFill>
          <a:blip r:embed="rId2"/>
          <a:stretch>
            <a:fillRect/>
          </a:stretch>
        </p:blipFill>
        <p:spPr>
          <a:xfrm>
            <a:off x="338522" y="4101297"/>
            <a:ext cx="8260796" cy="2575783"/>
          </a:xfrm>
          <a:prstGeom prst="rect">
            <a:avLst/>
          </a:prstGeom>
        </p:spPr>
      </p:pic>
      <p:sp>
        <p:nvSpPr>
          <p:cNvPr id="13" name="文本框 12">
            <a:extLst>
              <a:ext uri="{FF2B5EF4-FFF2-40B4-BE49-F238E27FC236}">
                <a16:creationId xmlns:a16="http://schemas.microsoft.com/office/drawing/2014/main" id="{AB934E43-6D30-E5AA-69B9-39A660169FAA}"/>
              </a:ext>
            </a:extLst>
          </p:cNvPr>
          <p:cNvSpPr txBox="1"/>
          <p:nvPr/>
        </p:nvSpPr>
        <p:spPr>
          <a:xfrm>
            <a:off x="1040874" y="1407098"/>
            <a:ext cx="7558443" cy="2463367"/>
          </a:xfrm>
          <a:prstGeom prst="rect">
            <a:avLst/>
          </a:prstGeom>
          <a:noFill/>
        </p:spPr>
        <p:txBody>
          <a:bodyPr wrap="square">
            <a:spAutoFit/>
          </a:bodyPr>
          <a:lstStyle/>
          <a:p>
            <a:pPr>
              <a:lnSpc>
                <a:spcPct val="200000"/>
              </a:lnSpc>
            </a:pPr>
            <a:r>
              <a:rPr lang="zh-CN" altLang="en-US" sz="2000" dirty="0"/>
              <a:t>          lightGBM的生长策略是leaf-wise，以降低模型损失最大化为目的，对当前所有叶子节点中切分增益最大的leaf节点进行切分。leaf-wise的缺点是会生成比较深的决策树，为了防止过拟合，可以在模型参数中设置决策树的深度。</a:t>
            </a:r>
          </a:p>
        </p:txBody>
      </p:sp>
    </p:spTree>
    <p:extLst>
      <p:ext uri="{BB962C8B-B14F-4D97-AF65-F5344CB8AC3E}">
        <p14:creationId xmlns:p14="http://schemas.microsoft.com/office/powerpoint/2010/main" val="594602119"/>
      </p:ext>
    </p:extLst>
  </p:cSld>
  <p:clrMapOvr>
    <a:masterClrMapping/>
  </p:clrMapOvr>
  <mc:AlternateContent xmlns:mc="http://schemas.openxmlformats.org/markup-compatibility/2006" xmlns:p14="http://schemas.microsoft.com/office/powerpoint/2010/main">
    <mc:Choice Requires="p14">
      <p:transition spd="slow" p14:dur="42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ppt_x"/>
                                          </p:val>
                                        </p:tav>
                                        <p:tav tm="100000">
                                          <p:val>
                                            <p:strVal val="#ppt_x"/>
                                          </p:val>
                                        </p:tav>
                                      </p:tavLst>
                                    </p:anim>
                                    <p:anim calcmode="lin" valueType="num">
                                      <p:cBhvr additive="base">
                                        <p:cTn id="12" dur="500" fill="hold"/>
                                        <p:tgtEl>
                                          <p:spTgt spid="3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circle(in)">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9"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99886" y="464097"/>
            <a:ext cx="656562" cy="584775"/>
            <a:chOff x="7481280" y="1150631"/>
            <a:chExt cx="2407919" cy="2144642"/>
          </a:xfrm>
        </p:grpSpPr>
        <p:sp>
          <p:nvSpPr>
            <p:cNvPr id="6" name="椭圆 5"/>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4" name="椭圆 13"/>
          <p:cNvSpPr/>
          <p:nvPr/>
        </p:nvSpPr>
        <p:spPr>
          <a:xfrm>
            <a:off x="10256865" y="991855"/>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7125015" y="4875113"/>
            <a:ext cx="3013638" cy="3013638"/>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8903997" y="3638738"/>
            <a:ext cx="792912" cy="79291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Rectangle 2"/>
          <p:cNvSpPr>
            <a:spLocks noChangeArrowheads="1"/>
          </p:cNvSpPr>
          <p:nvPr/>
        </p:nvSpPr>
        <p:spPr bwMode="auto">
          <a:xfrm>
            <a:off x="2219166" y="4844726"/>
            <a:ext cx="86148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spAutoFit/>
          </a:bodyPr>
          <a:lstStyle/>
          <a:p>
            <a:pPr marL="0" marR="0" lvl="0" indent="0" defTabSz="914400" rtl="0" eaLnBrk="0" fontAlgn="base" latinLnBrk="0" hangingPunct="0">
              <a:lnSpc>
                <a:spcPct val="100000"/>
              </a:lnSpc>
              <a:spcBef>
                <a:spcPct val="0"/>
              </a:spcBef>
              <a:spcAft>
                <a:spcPct val="0"/>
              </a:spcAft>
              <a:buClrTx/>
              <a:buSzTx/>
              <a:buFontTx/>
              <a:buNone/>
            </a:pPr>
            <a:endParaRPr lang="zh-CN" altLang="zh-CN" dirty="0">
              <a:solidFill>
                <a:srgbClr val="000000"/>
              </a:solidFill>
              <a:latin typeface="PingFang SC"/>
            </a:endParaRPr>
          </a:p>
        </p:txBody>
      </p:sp>
      <p:sp>
        <p:nvSpPr>
          <p:cNvPr id="11" name="TextBox 7">
            <a:extLst>
              <a:ext uri="{FF2B5EF4-FFF2-40B4-BE49-F238E27FC236}">
                <a16:creationId xmlns:a16="http://schemas.microsoft.com/office/drawing/2014/main" id="{D61C6E0B-8C31-5832-B0FE-3D8665D4369D}"/>
              </a:ext>
            </a:extLst>
          </p:cNvPr>
          <p:cNvSpPr txBox="1"/>
          <p:nvPr/>
        </p:nvSpPr>
        <p:spPr>
          <a:xfrm>
            <a:off x="1288753" y="621236"/>
            <a:ext cx="5096588" cy="461665"/>
          </a:xfrm>
          <a:prstGeom prst="rect">
            <a:avLst/>
          </a:prstGeom>
          <a:noFill/>
        </p:spPr>
        <p:txBody>
          <a:bodyPr wrap="none" rtlCol="0">
            <a:spAutoFit/>
          </a:bodyPr>
          <a:lstStyle/>
          <a:p>
            <a:r>
              <a:rPr lang="zh-CN" altLang="en-US" sz="2400" dirty="0"/>
              <a:t>▶ </a:t>
            </a:r>
            <a:r>
              <a:rPr lang="en-US" altLang="zh-CN" sz="2400" dirty="0" err="1"/>
              <a:t>LightGBM</a:t>
            </a:r>
            <a:r>
              <a:rPr lang="zh-CN" altLang="en-US" sz="2400" dirty="0"/>
              <a:t>的系统设计</a:t>
            </a:r>
            <a:r>
              <a:rPr lang="en-US" altLang="zh-CN" sz="2400" dirty="0"/>
              <a:t>—</a:t>
            </a:r>
            <a:r>
              <a:rPr lang="zh-CN" altLang="en-US" sz="2400" dirty="0"/>
              <a:t>特征并行：</a:t>
            </a:r>
            <a:endParaRPr lang="zh-CN" altLang="en-US" sz="2400" dirty="0">
              <a:solidFill>
                <a:schemeClr val="tx1">
                  <a:lumMod val="85000"/>
                  <a:lumOff val="15000"/>
                </a:schemeClr>
              </a:solidFill>
              <a:cs typeface="+mn-ea"/>
              <a:sym typeface="+mn-lt"/>
            </a:endParaRPr>
          </a:p>
        </p:txBody>
      </p:sp>
      <p:pic>
        <p:nvPicPr>
          <p:cNvPr id="13" name="图片 12">
            <a:extLst>
              <a:ext uri="{FF2B5EF4-FFF2-40B4-BE49-F238E27FC236}">
                <a16:creationId xmlns:a16="http://schemas.microsoft.com/office/drawing/2014/main" id="{BD661F59-B57A-19FC-6CBE-07C3BBDC73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261" y="1224416"/>
            <a:ext cx="5806277" cy="3294486"/>
          </a:xfrm>
          <a:prstGeom prst="rect">
            <a:avLst/>
          </a:prstGeom>
        </p:spPr>
      </p:pic>
      <p:sp>
        <p:nvSpPr>
          <p:cNvPr id="24" name="文本框 23">
            <a:extLst>
              <a:ext uri="{FF2B5EF4-FFF2-40B4-BE49-F238E27FC236}">
                <a16:creationId xmlns:a16="http://schemas.microsoft.com/office/drawing/2014/main" id="{25D4DC38-BED3-6108-BA39-3A6628B5E929}"/>
              </a:ext>
            </a:extLst>
          </p:cNvPr>
          <p:cNvSpPr txBox="1"/>
          <p:nvPr/>
        </p:nvSpPr>
        <p:spPr>
          <a:xfrm>
            <a:off x="6526605" y="1315123"/>
            <a:ext cx="4125790" cy="2347950"/>
          </a:xfrm>
          <a:prstGeom prst="rect">
            <a:avLst/>
          </a:prstGeom>
          <a:noFill/>
        </p:spPr>
        <p:txBody>
          <a:bodyPr wrap="square">
            <a:spAutoFit/>
          </a:bodyPr>
          <a:lstStyle/>
          <a:p>
            <a:pPr>
              <a:lnSpc>
                <a:spcPct val="150000"/>
              </a:lnSpc>
            </a:pPr>
            <a:r>
              <a:rPr lang="zh-CN" altLang="en-US" sz="2000" b="1" dirty="0"/>
              <a:t>         特征并行是并行化决策树中寻找最优划分点的过程。特征并行是将对特征进行划分，每个worker找到局部的最佳切分点，使用点对点通信找到全局的最佳切分点。</a:t>
            </a:r>
          </a:p>
        </p:txBody>
      </p:sp>
      <p:sp>
        <p:nvSpPr>
          <p:cNvPr id="30" name="文本框 29">
            <a:extLst>
              <a:ext uri="{FF2B5EF4-FFF2-40B4-BE49-F238E27FC236}">
                <a16:creationId xmlns:a16="http://schemas.microsoft.com/office/drawing/2014/main" id="{77EA07EC-3825-E244-A579-2B53A39502A9}"/>
              </a:ext>
            </a:extLst>
          </p:cNvPr>
          <p:cNvSpPr txBox="1"/>
          <p:nvPr/>
        </p:nvSpPr>
        <p:spPr>
          <a:xfrm>
            <a:off x="572545" y="4273940"/>
            <a:ext cx="11237194" cy="2537874"/>
          </a:xfrm>
          <a:prstGeom prst="rect">
            <a:avLst/>
          </a:prstGeom>
          <a:noFill/>
        </p:spPr>
        <p:txBody>
          <a:bodyPr wrap="square">
            <a:spAutoFit/>
          </a:bodyPr>
          <a:lstStyle/>
          <a:p>
            <a:pPr>
              <a:lnSpc>
                <a:spcPct val="150000"/>
              </a:lnSpc>
            </a:pPr>
            <a:r>
              <a:rPr lang="zh-CN" altLang="en-US" sz="1400" dirty="0"/>
              <a:t>●</a:t>
            </a:r>
            <a:r>
              <a:rPr lang="zh-CN" altLang="en-US" dirty="0"/>
              <a:t>传统算法:</a:t>
            </a:r>
          </a:p>
          <a:p>
            <a:pPr>
              <a:lnSpc>
                <a:spcPct val="150000"/>
              </a:lnSpc>
            </a:pPr>
            <a:r>
              <a:rPr lang="zh-CN" altLang="en-US" dirty="0"/>
              <a:t>不同的worker存储不同的特征集，在找到全局的最佳划分点后，具有该划分点的worker进行节点分裂，然后广播切分后的左右子树数据结果，其他worker收到结果后也进行划分。</a:t>
            </a:r>
          </a:p>
          <a:p>
            <a:pPr>
              <a:lnSpc>
                <a:spcPct val="150000"/>
              </a:lnSpc>
            </a:pPr>
            <a:r>
              <a:rPr lang="zh-CN" altLang="en-US" sz="1400" dirty="0"/>
              <a:t>● </a:t>
            </a:r>
            <a:r>
              <a:rPr lang="zh-CN" altLang="en-US" dirty="0"/>
              <a:t>LightGBM中算法:</a:t>
            </a:r>
          </a:p>
          <a:p>
            <a:pPr>
              <a:lnSpc>
                <a:spcPct val="150000"/>
              </a:lnSpc>
            </a:pPr>
            <a:r>
              <a:rPr lang="zh-CN" altLang="en-US" dirty="0"/>
              <a:t>每个worker中保存了所有的特征集，在找到全局的最佳划分点后每个worker可自行进行划分，不再进行广播划分结果，减小了网络的通信量。但存储代价变高</a:t>
            </a:r>
          </a:p>
        </p:txBody>
      </p:sp>
    </p:spTree>
    <p:extLst>
      <p:ext uri="{BB962C8B-B14F-4D97-AF65-F5344CB8AC3E}">
        <p14:creationId xmlns:p14="http://schemas.microsoft.com/office/powerpoint/2010/main" val="984810681"/>
      </p:ext>
    </p:extLst>
  </p:cSld>
  <p:clrMapOvr>
    <a:masterClrMapping/>
  </p:clrMapOvr>
  <mc:AlternateContent xmlns:mc="http://schemas.openxmlformats.org/markup-compatibility/2006" xmlns:p14="http://schemas.microsoft.com/office/powerpoint/2010/main">
    <mc:Choice Requires="p14">
      <p:transition spd="slow" p14:dur="42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500" fill="hold"/>
                                        <p:tgtEl>
                                          <p:spTgt spid="14"/>
                                        </p:tgtEl>
                                        <p:attrNameLst>
                                          <p:attrName>ppt_x</p:attrName>
                                        </p:attrNameLst>
                                      </p:cBhvr>
                                      <p:tavLst>
                                        <p:tav tm="0">
                                          <p:val>
                                            <p:strVal val="#ppt_x"/>
                                          </p:val>
                                        </p:tav>
                                        <p:tav tm="100000">
                                          <p:val>
                                            <p:strVal val="#ppt_x"/>
                                          </p:val>
                                        </p:tav>
                                      </p:tavLst>
                                    </p:anim>
                                    <p:anim calcmode="lin" valueType="num">
                                      <p:cBhvr additive="base">
                                        <p:cTn id="11" dur="500" fill="hold"/>
                                        <p:tgtEl>
                                          <p:spTgt spid="14"/>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42"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par>
                                <p:cTn id="20" presetID="2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anim calcmode="lin" valueType="num">
                                      <p:cBhvr>
                                        <p:cTn id="33" dur="500" fill="hold"/>
                                        <p:tgtEl>
                                          <p:spTgt spid="24"/>
                                        </p:tgtEl>
                                        <p:attrNameLst>
                                          <p:attrName>ppt_x</p:attrName>
                                        </p:attrNameLst>
                                      </p:cBhvr>
                                      <p:tavLst>
                                        <p:tav tm="0">
                                          <p:val>
                                            <p:strVal val="#ppt_x"/>
                                          </p:val>
                                        </p:tav>
                                        <p:tav tm="100000">
                                          <p:val>
                                            <p:strVal val="#ppt_x"/>
                                          </p:val>
                                        </p:tav>
                                      </p:tavLst>
                                    </p:anim>
                                    <p:anim calcmode="lin" valueType="num">
                                      <p:cBhvr>
                                        <p:cTn id="34" dur="5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1000"/>
                                        <p:tgtEl>
                                          <p:spTgt spid="30"/>
                                        </p:tgtEl>
                                      </p:cBhvr>
                                    </p:animEffect>
                                    <p:anim calcmode="lin" valueType="num">
                                      <p:cBhvr>
                                        <p:cTn id="40" dur="1000" fill="hold"/>
                                        <p:tgtEl>
                                          <p:spTgt spid="30"/>
                                        </p:tgtEl>
                                        <p:attrNameLst>
                                          <p:attrName>ppt_x</p:attrName>
                                        </p:attrNameLst>
                                      </p:cBhvr>
                                      <p:tavLst>
                                        <p:tav tm="0">
                                          <p:val>
                                            <p:strVal val="#ppt_x"/>
                                          </p:val>
                                        </p:tav>
                                        <p:tav tm="100000">
                                          <p:val>
                                            <p:strVal val="#ppt_x"/>
                                          </p:val>
                                        </p:tav>
                                      </p:tavLst>
                                    </p:anim>
                                    <p:anim calcmode="lin" valueType="num">
                                      <p:cBhvr>
                                        <p:cTn id="41"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1" grpId="0"/>
      <p:bldP spid="24" grpId="0"/>
      <p:bldP spid="3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99886" y="464097"/>
            <a:ext cx="656562" cy="584775"/>
            <a:chOff x="7481280" y="1150631"/>
            <a:chExt cx="2407919" cy="2144642"/>
          </a:xfrm>
        </p:grpSpPr>
        <p:sp>
          <p:nvSpPr>
            <p:cNvPr id="6" name="椭圆 5"/>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4" name="椭圆 13"/>
          <p:cNvSpPr/>
          <p:nvPr/>
        </p:nvSpPr>
        <p:spPr>
          <a:xfrm>
            <a:off x="8357709" y="3617851"/>
            <a:ext cx="2646878" cy="264687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9781890" y="5075179"/>
            <a:ext cx="1651395" cy="1651395"/>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11258474" y="3429000"/>
            <a:ext cx="656592" cy="65659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TextBox 7">
            <a:extLst>
              <a:ext uri="{FF2B5EF4-FFF2-40B4-BE49-F238E27FC236}">
                <a16:creationId xmlns:a16="http://schemas.microsoft.com/office/drawing/2014/main" id="{50E22FE4-2A05-417B-86D7-82147E646814}"/>
              </a:ext>
            </a:extLst>
          </p:cNvPr>
          <p:cNvSpPr txBox="1"/>
          <p:nvPr/>
        </p:nvSpPr>
        <p:spPr>
          <a:xfrm>
            <a:off x="1288753" y="621236"/>
            <a:ext cx="5096588" cy="461665"/>
          </a:xfrm>
          <a:prstGeom prst="rect">
            <a:avLst/>
          </a:prstGeom>
          <a:noFill/>
        </p:spPr>
        <p:txBody>
          <a:bodyPr wrap="none" rtlCol="0">
            <a:spAutoFit/>
          </a:bodyPr>
          <a:lstStyle/>
          <a:p>
            <a:r>
              <a:rPr lang="zh-CN" altLang="en-US" sz="2400" dirty="0"/>
              <a:t>▶ </a:t>
            </a:r>
            <a:r>
              <a:rPr lang="en-US" altLang="zh-CN" sz="2400" dirty="0" err="1"/>
              <a:t>LightGBM</a:t>
            </a:r>
            <a:r>
              <a:rPr lang="zh-CN" altLang="en-US" sz="2400" dirty="0"/>
              <a:t>的系统设计</a:t>
            </a:r>
            <a:r>
              <a:rPr lang="en-US" altLang="zh-CN" sz="2400" dirty="0"/>
              <a:t>—</a:t>
            </a:r>
            <a:r>
              <a:rPr lang="zh-CN" altLang="en-US" sz="2400" dirty="0"/>
              <a:t>数据并行：</a:t>
            </a:r>
            <a:endParaRPr lang="zh-CN" altLang="en-US" sz="2400" dirty="0">
              <a:solidFill>
                <a:schemeClr val="tx1">
                  <a:lumMod val="85000"/>
                  <a:lumOff val="15000"/>
                </a:schemeClr>
              </a:solidFill>
              <a:cs typeface="+mn-ea"/>
              <a:sym typeface="+mn-lt"/>
            </a:endParaRPr>
          </a:p>
        </p:txBody>
      </p:sp>
      <p:sp>
        <p:nvSpPr>
          <p:cNvPr id="9" name="文本框 8">
            <a:extLst>
              <a:ext uri="{FF2B5EF4-FFF2-40B4-BE49-F238E27FC236}">
                <a16:creationId xmlns:a16="http://schemas.microsoft.com/office/drawing/2014/main" id="{4AC706D1-E3EE-3165-D5F3-533023E5C73F}"/>
              </a:ext>
            </a:extLst>
          </p:cNvPr>
          <p:cNvSpPr txBox="1"/>
          <p:nvPr/>
        </p:nvSpPr>
        <p:spPr>
          <a:xfrm>
            <a:off x="1284025" y="1226936"/>
            <a:ext cx="9323562" cy="1691104"/>
          </a:xfrm>
          <a:prstGeom prst="rect">
            <a:avLst/>
          </a:prstGeom>
          <a:noFill/>
        </p:spPr>
        <p:txBody>
          <a:bodyPr wrap="square">
            <a:spAutoFit/>
          </a:bodyPr>
          <a:lstStyle/>
          <a:p>
            <a:pPr>
              <a:lnSpc>
                <a:spcPct val="150000"/>
              </a:lnSpc>
            </a:pPr>
            <a:r>
              <a:rPr lang="zh-CN" altLang="en-US" sz="2400" b="1" dirty="0"/>
              <a:t>数据并行的目标是并行化整个决策学习的过程。每个worker中拥有部分数据，独立的构建局部直方图，合并后得到全局直方图，在全局直方图中寻找最优切分点进行分裂。</a:t>
            </a:r>
          </a:p>
        </p:txBody>
      </p:sp>
      <p:pic>
        <p:nvPicPr>
          <p:cNvPr id="17" name="图片 16">
            <a:extLst>
              <a:ext uri="{FF2B5EF4-FFF2-40B4-BE49-F238E27FC236}">
                <a16:creationId xmlns:a16="http://schemas.microsoft.com/office/drawing/2014/main" id="{CC71EB6E-4EFE-1BD4-B6FF-54F308C84243}"/>
              </a:ext>
            </a:extLst>
          </p:cNvPr>
          <p:cNvPicPr>
            <a:picLocks noChangeAspect="1"/>
          </p:cNvPicPr>
          <p:nvPr/>
        </p:nvPicPr>
        <p:blipFill>
          <a:blip r:embed="rId2"/>
          <a:stretch>
            <a:fillRect/>
          </a:stretch>
        </p:blipFill>
        <p:spPr>
          <a:xfrm>
            <a:off x="653198" y="3004741"/>
            <a:ext cx="8809483" cy="3109229"/>
          </a:xfrm>
          <a:prstGeom prst="rect">
            <a:avLst/>
          </a:prstGeom>
        </p:spPr>
      </p:pic>
    </p:spTree>
    <p:extLst>
      <p:ext uri="{BB962C8B-B14F-4D97-AF65-F5344CB8AC3E}">
        <p14:creationId xmlns:p14="http://schemas.microsoft.com/office/powerpoint/2010/main" val="4277921439"/>
      </p:ext>
    </p:extLst>
  </p:cSld>
  <p:clrMapOvr>
    <a:masterClrMapping/>
  </p:clrMapOvr>
  <mc:AlternateContent xmlns:mc="http://schemas.openxmlformats.org/markup-compatibility/2006" xmlns:p14="http://schemas.microsoft.com/office/powerpoint/2010/main">
    <mc:Choice Requires="p14">
      <p:transition spd="slow" p14:dur="42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500" fill="hold"/>
                                        <p:tgtEl>
                                          <p:spTgt spid="14"/>
                                        </p:tgtEl>
                                        <p:attrNameLst>
                                          <p:attrName>ppt_x</p:attrName>
                                        </p:attrNameLst>
                                      </p:cBhvr>
                                      <p:tavLst>
                                        <p:tav tm="0">
                                          <p:val>
                                            <p:strVal val="#ppt_x"/>
                                          </p:val>
                                        </p:tav>
                                        <p:tav tm="100000">
                                          <p:val>
                                            <p:strVal val="#ppt_x"/>
                                          </p:val>
                                        </p:tav>
                                      </p:tavLst>
                                    </p:anim>
                                    <p:anim calcmode="lin" valueType="num">
                                      <p:cBhvr additive="base">
                                        <p:cTn id="1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42"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par>
                                <p:cTn id="22" presetID="22" presetClass="entr" presetSubtype="4"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down)">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circle(in)">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randombar(horizontal)">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2"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86369" y="1535627"/>
            <a:ext cx="1896317" cy="830997"/>
          </a:xfrm>
          <a:prstGeom prst="rect">
            <a:avLst/>
          </a:prstGeom>
        </p:spPr>
        <p:txBody>
          <a:bodyPr wrap="square">
            <a:spAutoFit/>
          </a:bodyPr>
          <a:lstStyle/>
          <a:p>
            <a:pPr algn="dist"/>
            <a:r>
              <a:rPr lang="en-US" altLang="zh-CN" sz="4800" dirty="0">
                <a:solidFill>
                  <a:srgbClr val="9AA394"/>
                </a:solidFill>
                <a:cs typeface="+mn-ea"/>
                <a:sym typeface="+mn-lt"/>
              </a:rPr>
              <a:t>P</a:t>
            </a:r>
            <a:r>
              <a:rPr lang="en-US" altLang="zh-CN" sz="3600" dirty="0">
                <a:solidFill>
                  <a:srgbClr val="9AA394"/>
                </a:solidFill>
                <a:cs typeface="+mn-ea"/>
                <a:sym typeface="+mn-lt"/>
              </a:rPr>
              <a:t>art 03</a:t>
            </a:r>
            <a:endParaRPr lang="zh-CN" altLang="en-US" sz="3600" dirty="0">
              <a:solidFill>
                <a:srgbClr val="9AA394"/>
              </a:solidFill>
              <a:cs typeface="+mn-ea"/>
              <a:sym typeface="+mn-lt"/>
            </a:endParaRPr>
          </a:p>
        </p:txBody>
      </p:sp>
      <p:sp>
        <p:nvSpPr>
          <p:cNvPr id="5" name="矩形 4"/>
          <p:cNvSpPr/>
          <p:nvPr/>
        </p:nvSpPr>
        <p:spPr>
          <a:xfrm>
            <a:off x="3422483" y="3080005"/>
            <a:ext cx="5424095" cy="830997"/>
          </a:xfrm>
          <a:prstGeom prst="rect">
            <a:avLst/>
          </a:prstGeom>
        </p:spPr>
        <p:txBody>
          <a:bodyPr wrap="square">
            <a:spAutoFit/>
          </a:bodyPr>
          <a:lstStyle/>
          <a:p>
            <a:pPr algn="ctr"/>
            <a:r>
              <a:rPr lang="zh-CN" altLang="en-US" sz="4800" b="1" dirty="0">
                <a:solidFill>
                  <a:srgbClr val="9AA394"/>
                </a:solidFill>
                <a:cs typeface="+mn-ea"/>
                <a:sym typeface="+mn-lt"/>
              </a:rPr>
              <a:t>实验步骤</a:t>
            </a:r>
          </a:p>
        </p:txBody>
      </p:sp>
      <p:sp>
        <p:nvSpPr>
          <p:cNvPr id="6" name="文本框 5"/>
          <p:cNvSpPr txBox="1"/>
          <p:nvPr/>
        </p:nvSpPr>
        <p:spPr>
          <a:xfrm>
            <a:off x="3514781" y="4037308"/>
            <a:ext cx="5239496" cy="307777"/>
          </a:xfrm>
          <a:prstGeom prst="rect">
            <a:avLst/>
          </a:prstGeom>
          <a:noFill/>
        </p:spPr>
        <p:txBody>
          <a:bodyPr wrap="square" rtlCol="0">
            <a:spAutoFit/>
          </a:bodyPr>
          <a:lstStyle/>
          <a:p>
            <a:pPr algn="ctr"/>
            <a:r>
              <a:rPr lang="en-US" altLang="zh-CN" sz="1400" dirty="0">
                <a:solidFill>
                  <a:srgbClr val="9AA394"/>
                </a:solidFill>
                <a:cs typeface="+mn-ea"/>
                <a:sym typeface="+mn-lt"/>
              </a:rPr>
              <a:t> </a:t>
            </a:r>
            <a:r>
              <a:rPr lang="en-US" altLang="zh-CN" sz="1400" b="1" dirty="0">
                <a:solidFill>
                  <a:srgbClr val="9AA394"/>
                </a:solidFill>
                <a:cs typeface="+mn-ea"/>
              </a:rPr>
              <a:t>experimental procedure</a:t>
            </a:r>
          </a:p>
        </p:txBody>
      </p:sp>
      <p:sp>
        <p:nvSpPr>
          <p:cNvPr id="7" name="矩形: 圆角 6"/>
          <p:cNvSpPr/>
          <p:nvPr/>
        </p:nvSpPr>
        <p:spPr>
          <a:xfrm>
            <a:off x="5563169" y="2590369"/>
            <a:ext cx="1065661" cy="45719"/>
          </a:xfrm>
          <a:prstGeom prst="roundRect">
            <a:avLst>
              <a:gd name="adj" fmla="val 0"/>
            </a:avLst>
          </a:prstGeom>
          <a:solidFill>
            <a:srgbClr val="9AA39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solidFill>
                <a:srgbClr val="9AA394"/>
              </a:solidFill>
              <a:cs typeface="+mn-ea"/>
              <a:sym typeface="+mn-lt"/>
            </a:endParaRPr>
          </a:p>
        </p:txBody>
      </p:sp>
      <p:sp>
        <p:nvSpPr>
          <p:cNvPr id="10" name="椭圆 9"/>
          <p:cNvSpPr/>
          <p:nvPr/>
        </p:nvSpPr>
        <p:spPr>
          <a:xfrm>
            <a:off x="-1030667" y="-883488"/>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914400" y="1721688"/>
            <a:ext cx="1828800" cy="1828800"/>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1652783" y="-747030"/>
            <a:ext cx="1984058" cy="1984058"/>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10062902" y="3911002"/>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8846578" y="5580202"/>
            <a:ext cx="2229921" cy="2229921"/>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8754276" y="5327591"/>
            <a:ext cx="792912" cy="79291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TextBox 16"/>
          <p:cNvSpPr txBox="1"/>
          <p:nvPr/>
        </p:nvSpPr>
        <p:spPr>
          <a:xfrm>
            <a:off x="234338" y="6393319"/>
            <a:ext cx="1800200"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模板 </a:t>
            </a:r>
            <a:r>
              <a:rPr kumimoji="0" lang="en-US" altLang="zh-CN" sz="100" b="0" i="0" u="none" strike="noStrike" kern="0" cap="none" spc="0" normalizeH="0" baseline="0" noProof="0" dirty="0">
                <a:ln>
                  <a:noFill/>
                </a:ln>
                <a:solidFill>
                  <a:schemeClr val="bg1"/>
                </a:solidFill>
                <a:effectLst/>
                <a:uLnTx/>
                <a:uFillTx/>
              </a:rPr>
              <a:t>http://www.1ppt.com/moban/</a:t>
            </a:r>
            <a:r>
              <a:rPr kumimoji="0" lang="zh-CN" altLang="en-US" sz="100" b="0" i="0" u="none" strike="noStrike" kern="0" cap="none" spc="0" normalizeH="0" baseline="0" noProof="0" dirty="0">
                <a:ln>
                  <a:noFill/>
                </a:ln>
                <a:solidFill>
                  <a:schemeClr val="bg1"/>
                </a:solidFill>
                <a:effectLst/>
                <a:uLnTx/>
                <a:uFillTx/>
              </a:rPr>
              <a:t> </a:t>
            </a:r>
            <a:endParaRPr kumimoji="0" lang="en-US" altLang="zh-CN" sz="100" b="0" i="0" u="none" strike="noStrike" kern="0" cap="none" spc="0" normalizeH="0" baseline="0" noProof="0" dirty="0">
              <a:ln>
                <a:noFill/>
              </a:ln>
              <a:solidFill>
                <a:schemeClr val="bg1"/>
              </a:solidFill>
              <a:effectLst/>
              <a:uLnTx/>
              <a:uFillTx/>
            </a:endParaRPr>
          </a:p>
        </p:txBody>
      </p:sp>
    </p:spTree>
  </p:cSld>
  <p:clrMapOvr>
    <a:masterClrMapping/>
  </p:clrMapOvr>
  <mc:AlternateContent xmlns:mc="http://schemas.openxmlformats.org/markup-compatibility/2006" xmlns:p14="http://schemas.microsoft.com/office/powerpoint/2010/main">
    <mc:Choice Requires="p14">
      <p:transition spd="slow" p14:dur="42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0-#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1000"/>
                                        <p:tgtEl>
                                          <p:spTgt spid="11"/>
                                        </p:tgtEl>
                                      </p:cBhvr>
                                    </p:animEffect>
                                    <p:anim calcmode="lin" valueType="num">
                                      <p:cBhvr>
                                        <p:cTn id="47" dur="1000" fill="hold"/>
                                        <p:tgtEl>
                                          <p:spTgt spid="11"/>
                                        </p:tgtEl>
                                        <p:attrNameLst>
                                          <p:attrName>ppt_x</p:attrName>
                                        </p:attrNameLst>
                                      </p:cBhvr>
                                      <p:tavLst>
                                        <p:tav tm="0">
                                          <p:val>
                                            <p:strVal val="#ppt_x"/>
                                          </p:val>
                                        </p:tav>
                                        <p:tav tm="100000">
                                          <p:val>
                                            <p:strVal val="#ppt_x"/>
                                          </p:val>
                                        </p:tav>
                                      </p:tavLst>
                                    </p:anim>
                                    <p:anim calcmode="lin" valueType="num">
                                      <p:cBhvr>
                                        <p:cTn id="48" dur="1000" fill="hold"/>
                                        <p:tgtEl>
                                          <p:spTgt spid="11"/>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1000"/>
                                        <p:tgtEl>
                                          <p:spTgt spid="15"/>
                                        </p:tgtEl>
                                      </p:cBhvr>
                                    </p:animEffect>
                                    <p:anim calcmode="lin" valueType="num">
                                      <p:cBhvr>
                                        <p:cTn id="52" dur="1000" fill="hold"/>
                                        <p:tgtEl>
                                          <p:spTgt spid="15"/>
                                        </p:tgtEl>
                                        <p:attrNameLst>
                                          <p:attrName>ppt_x</p:attrName>
                                        </p:attrNameLst>
                                      </p:cBhvr>
                                      <p:tavLst>
                                        <p:tav tm="0">
                                          <p:val>
                                            <p:strVal val="#ppt_x"/>
                                          </p:val>
                                        </p:tav>
                                        <p:tav tm="100000">
                                          <p:val>
                                            <p:strVal val="#ppt_x"/>
                                          </p:val>
                                        </p:tav>
                                      </p:tavLst>
                                    </p:anim>
                                    <p:anim calcmode="lin" valueType="num">
                                      <p:cBhvr>
                                        <p:cTn id="5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10" grpId="0" animBg="1"/>
      <p:bldP spid="11" grpId="0" animBg="1"/>
      <p:bldP spid="12" grpId="0" animBg="1"/>
      <p:bldP spid="13" grpId="0" animBg="1"/>
      <p:bldP spid="14"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955284" y="4968814"/>
            <a:ext cx="858164" cy="764334"/>
            <a:chOff x="7481280" y="1150631"/>
            <a:chExt cx="2407919" cy="2144642"/>
          </a:xfrm>
        </p:grpSpPr>
        <p:sp>
          <p:nvSpPr>
            <p:cNvPr id="21" name="椭圆 20"/>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2" name="椭圆 21"/>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椭圆 1"/>
          <p:cNvSpPr/>
          <p:nvPr/>
        </p:nvSpPr>
        <p:spPr>
          <a:xfrm>
            <a:off x="-1308935" y="-1149509"/>
            <a:ext cx="5552470" cy="5552470"/>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6937799" y="2150452"/>
            <a:ext cx="1173612" cy="400110"/>
          </a:xfrm>
          <a:prstGeom prst="rect">
            <a:avLst/>
          </a:prstGeom>
        </p:spPr>
        <p:txBody>
          <a:bodyPr wrap="square">
            <a:spAutoFit/>
          </a:bodyPr>
          <a:lstStyle/>
          <a:p>
            <a:r>
              <a:rPr lang="en-US" altLang="zh-CN" sz="2000" dirty="0">
                <a:solidFill>
                  <a:schemeClr val="tx1">
                    <a:lumMod val="85000"/>
                    <a:lumOff val="15000"/>
                  </a:schemeClr>
                </a:solidFill>
                <a:cs typeface="+mn-ea"/>
                <a:sym typeface="+mn-lt"/>
              </a:rPr>
              <a:t>Part 01</a:t>
            </a:r>
            <a:endParaRPr lang="zh-CN" altLang="en-US" sz="2000" dirty="0">
              <a:solidFill>
                <a:schemeClr val="tx1">
                  <a:lumMod val="85000"/>
                  <a:lumOff val="15000"/>
                </a:schemeClr>
              </a:solidFill>
              <a:cs typeface="+mn-ea"/>
              <a:sym typeface="+mn-lt"/>
            </a:endParaRPr>
          </a:p>
        </p:txBody>
      </p:sp>
      <p:sp>
        <p:nvSpPr>
          <p:cNvPr id="4" name="矩形 3"/>
          <p:cNvSpPr/>
          <p:nvPr/>
        </p:nvSpPr>
        <p:spPr>
          <a:xfrm>
            <a:off x="8227067" y="2088897"/>
            <a:ext cx="2132757" cy="523220"/>
          </a:xfrm>
          <a:prstGeom prst="rect">
            <a:avLst/>
          </a:prstGeom>
        </p:spPr>
        <p:txBody>
          <a:bodyPr wrap="square">
            <a:spAutoFit/>
          </a:bodyPr>
          <a:lstStyle/>
          <a:p>
            <a:pPr algn="dist"/>
            <a:r>
              <a:rPr lang="zh-CN" altLang="en-US" sz="2800" dirty="0">
                <a:solidFill>
                  <a:schemeClr val="tx1">
                    <a:lumMod val="85000"/>
                    <a:lumOff val="15000"/>
                  </a:schemeClr>
                </a:solidFill>
                <a:cs typeface="+mn-ea"/>
                <a:sym typeface="+mn-lt"/>
              </a:rPr>
              <a:t>题目概述</a:t>
            </a:r>
          </a:p>
        </p:txBody>
      </p:sp>
      <p:sp>
        <p:nvSpPr>
          <p:cNvPr id="5" name="矩形 4"/>
          <p:cNvSpPr/>
          <p:nvPr/>
        </p:nvSpPr>
        <p:spPr>
          <a:xfrm>
            <a:off x="6937799" y="2886798"/>
            <a:ext cx="1389211" cy="400110"/>
          </a:xfrm>
          <a:prstGeom prst="rect">
            <a:avLst/>
          </a:prstGeom>
        </p:spPr>
        <p:txBody>
          <a:bodyPr wrap="square">
            <a:spAutoFit/>
          </a:bodyPr>
          <a:lstStyle/>
          <a:p>
            <a:r>
              <a:rPr lang="en-US" altLang="zh-CN" sz="2000" dirty="0">
                <a:solidFill>
                  <a:schemeClr val="tx1">
                    <a:lumMod val="85000"/>
                    <a:lumOff val="15000"/>
                  </a:schemeClr>
                </a:solidFill>
                <a:cs typeface="+mn-ea"/>
                <a:sym typeface="+mn-lt"/>
              </a:rPr>
              <a:t>Part 02</a:t>
            </a:r>
            <a:endParaRPr lang="zh-CN" altLang="en-US" sz="2000" dirty="0">
              <a:solidFill>
                <a:schemeClr val="tx1">
                  <a:lumMod val="85000"/>
                  <a:lumOff val="15000"/>
                </a:schemeClr>
              </a:solidFill>
              <a:cs typeface="+mn-ea"/>
              <a:sym typeface="+mn-lt"/>
            </a:endParaRPr>
          </a:p>
        </p:txBody>
      </p:sp>
      <p:sp>
        <p:nvSpPr>
          <p:cNvPr id="6" name="矩形 5"/>
          <p:cNvSpPr/>
          <p:nvPr/>
        </p:nvSpPr>
        <p:spPr>
          <a:xfrm>
            <a:off x="8227066" y="2805264"/>
            <a:ext cx="2132757" cy="523220"/>
          </a:xfrm>
          <a:prstGeom prst="rect">
            <a:avLst/>
          </a:prstGeom>
        </p:spPr>
        <p:txBody>
          <a:bodyPr wrap="square">
            <a:spAutoFit/>
          </a:bodyPr>
          <a:lstStyle/>
          <a:p>
            <a:pPr algn="dist"/>
            <a:r>
              <a:rPr lang="zh-CN" altLang="en-US" sz="2800" dirty="0">
                <a:solidFill>
                  <a:schemeClr val="tx1">
                    <a:lumMod val="85000"/>
                    <a:lumOff val="15000"/>
                  </a:schemeClr>
                </a:solidFill>
                <a:cs typeface="+mn-ea"/>
                <a:sym typeface="+mn-lt"/>
              </a:rPr>
              <a:t>模型分析</a:t>
            </a:r>
          </a:p>
        </p:txBody>
      </p:sp>
      <p:sp>
        <p:nvSpPr>
          <p:cNvPr id="7" name="矩形 6"/>
          <p:cNvSpPr/>
          <p:nvPr/>
        </p:nvSpPr>
        <p:spPr>
          <a:xfrm>
            <a:off x="6937799" y="3627979"/>
            <a:ext cx="1307302" cy="400110"/>
          </a:xfrm>
          <a:prstGeom prst="rect">
            <a:avLst/>
          </a:prstGeom>
        </p:spPr>
        <p:txBody>
          <a:bodyPr wrap="square">
            <a:spAutoFit/>
          </a:bodyPr>
          <a:lstStyle/>
          <a:p>
            <a:r>
              <a:rPr lang="en-US" altLang="zh-CN" sz="2000" dirty="0">
                <a:solidFill>
                  <a:schemeClr val="tx1">
                    <a:lumMod val="85000"/>
                    <a:lumOff val="15000"/>
                  </a:schemeClr>
                </a:solidFill>
                <a:cs typeface="+mn-ea"/>
                <a:sym typeface="+mn-lt"/>
              </a:rPr>
              <a:t>Part 03</a:t>
            </a:r>
            <a:endParaRPr lang="zh-CN" altLang="en-US" sz="2000" dirty="0">
              <a:solidFill>
                <a:schemeClr val="tx1">
                  <a:lumMod val="85000"/>
                  <a:lumOff val="15000"/>
                </a:schemeClr>
              </a:solidFill>
              <a:cs typeface="+mn-ea"/>
              <a:sym typeface="+mn-lt"/>
            </a:endParaRPr>
          </a:p>
        </p:txBody>
      </p:sp>
      <p:sp>
        <p:nvSpPr>
          <p:cNvPr id="8" name="矩形 7"/>
          <p:cNvSpPr/>
          <p:nvPr/>
        </p:nvSpPr>
        <p:spPr>
          <a:xfrm>
            <a:off x="8245101" y="3557966"/>
            <a:ext cx="2132757" cy="523220"/>
          </a:xfrm>
          <a:prstGeom prst="rect">
            <a:avLst/>
          </a:prstGeom>
        </p:spPr>
        <p:txBody>
          <a:bodyPr wrap="square">
            <a:spAutoFit/>
          </a:bodyPr>
          <a:lstStyle/>
          <a:p>
            <a:pPr algn="dist"/>
            <a:r>
              <a:rPr lang="zh-CN" altLang="en-US" sz="2800" dirty="0">
                <a:solidFill>
                  <a:schemeClr val="tx1">
                    <a:lumMod val="85000"/>
                    <a:lumOff val="15000"/>
                  </a:schemeClr>
                </a:solidFill>
                <a:cs typeface="+mn-ea"/>
                <a:sym typeface="+mn-lt"/>
              </a:rPr>
              <a:t>实验步骤</a:t>
            </a:r>
          </a:p>
        </p:txBody>
      </p:sp>
      <p:grpSp>
        <p:nvGrpSpPr>
          <p:cNvPr id="11" name="组合 10"/>
          <p:cNvGrpSpPr/>
          <p:nvPr/>
        </p:nvGrpSpPr>
        <p:grpSpPr>
          <a:xfrm>
            <a:off x="6400801" y="1630017"/>
            <a:ext cx="225286" cy="3604592"/>
            <a:chOff x="6400801" y="1630017"/>
            <a:chExt cx="225286" cy="3604592"/>
          </a:xfrm>
          <a:solidFill>
            <a:srgbClr val="929591"/>
          </a:solidFill>
        </p:grpSpPr>
        <p:cxnSp>
          <p:nvCxnSpPr>
            <p:cNvPr id="12" name="直接箭头连接符 11"/>
            <p:cNvCxnSpPr/>
            <p:nvPr/>
          </p:nvCxnSpPr>
          <p:spPr>
            <a:xfrm>
              <a:off x="6520070" y="1630017"/>
              <a:ext cx="0" cy="3604592"/>
            </a:xfrm>
            <a:prstGeom prst="straightConnector1">
              <a:avLst/>
            </a:prstGeom>
            <a:grpFill/>
            <a:ln w="28575">
              <a:solidFill>
                <a:srgbClr val="929591"/>
              </a:solidFill>
              <a:tailEnd type="triangle"/>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6414053" y="2222224"/>
              <a:ext cx="212034" cy="212034"/>
            </a:xfrm>
            <a:prstGeom prst="ellipse">
              <a:avLst/>
            </a:prstGeom>
            <a:grpFill/>
            <a:ln>
              <a:solidFill>
                <a:srgbClr val="9295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6414051" y="2960857"/>
              <a:ext cx="212034" cy="212034"/>
            </a:xfrm>
            <a:prstGeom prst="ellipse">
              <a:avLst/>
            </a:prstGeom>
            <a:grpFill/>
            <a:ln>
              <a:solidFill>
                <a:srgbClr val="9295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6414051" y="3699490"/>
              <a:ext cx="212034" cy="212034"/>
            </a:xfrm>
            <a:prstGeom prst="ellipse">
              <a:avLst/>
            </a:prstGeom>
            <a:grpFill/>
            <a:ln>
              <a:solidFill>
                <a:srgbClr val="9295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6400801" y="4423743"/>
              <a:ext cx="212034" cy="212034"/>
            </a:xfrm>
            <a:prstGeom prst="ellipse">
              <a:avLst/>
            </a:prstGeom>
            <a:grpFill/>
            <a:ln>
              <a:solidFill>
                <a:srgbClr val="9295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8" name="椭圆 17"/>
          <p:cNvSpPr/>
          <p:nvPr/>
        </p:nvSpPr>
        <p:spPr>
          <a:xfrm>
            <a:off x="2813448" y="2222224"/>
            <a:ext cx="2076735" cy="2076735"/>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文本框 18"/>
          <p:cNvSpPr txBox="1"/>
          <p:nvPr/>
        </p:nvSpPr>
        <p:spPr>
          <a:xfrm>
            <a:off x="259409" y="546577"/>
            <a:ext cx="1415772" cy="2520297"/>
          </a:xfrm>
          <a:prstGeom prst="rect">
            <a:avLst/>
          </a:prstGeom>
          <a:noFill/>
        </p:spPr>
        <p:txBody>
          <a:bodyPr vert="eaVert" wrap="square" rtlCol="0">
            <a:spAutoFit/>
          </a:bodyPr>
          <a:lstStyle/>
          <a:p>
            <a:pPr algn="dist"/>
            <a:r>
              <a:rPr lang="en-US" altLang="zh-CN" sz="4000" dirty="0">
                <a:solidFill>
                  <a:schemeClr val="bg1"/>
                </a:solidFill>
                <a:cs typeface="+mn-ea"/>
                <a:sym typeface="+mn-lt"/>
              </a:rPr>
              <a:t>CONTENT</a:t>
            </a:r>
            <a:endParaRPr lang="zh-CN" altLang="en-US" sz="4000" dirty="0">
              <a:solidFill>
                <a:schemeClr val="bg1"/>
              </a:solidFill>
              <a:cs typeface="+mn-ea"/>
              <a:sym typeface="+mn-lt"/>
            </a:endParaRPr>
          </a:p>
        </p:txBody>
      </p:sp>
      <p:sp>
        <p:nvSpPr>
          <p:cNvPr id="9" name="矩形 8">
            <a:extLst>
              <a:ext uri="{FF2B5EF4-FFF2-40B4-BE49-F238E27FC236}">
                <a16:creationId xmlns:a16="http://schemas.microsoft.com/office/drawing/2014/main" id="{5164380A-97FC-7D32-D858-A8AF82D673E8}"/>
              </a:ext>
            </a:extLst>
          </p:cNvPr>
          <p:cNvSpPr/>
          <p:nvPr/>
        </p:nvSpPr>
        <p:spPr>
          <a:xfrm>
            <a:off x="6937798" y="4327584"/>
            <a:ext cx="1389211" cy="400110"/>
          </a:xfrm>
          <a:prstGeom prst="rect">
            <a:avLst/>
          </a:prstGeom>
        </p:spPr>
        <p:txBody>
          <a:bodyPr wrap="square">
            <a:spAutoFit/>
          </a:bodyPr>
          <a:lstStyle/>
          <a:p>
            <a:r>
              <a:rPr lang="en-US" altLang="zh-CN" sz="2000" dirty="0">
                <a:solidFill>
                  <a:schemeClr val="tx1">
                    <a:lumMod val="85000"/>
                    <a:lumOff val="15000"/>
                  </a:schemeClr>
                </a:solidFill>
                <a:cs typeface="+mn-ea"/>
                <a:sym typeface="+mn-lt"/>
              </a:rPr>
              <a:t>Part 04</a:t>
            </a:r>
            <a:endParaRPr lang="zh-CN" altLang="en-US" sz="2000" dirty="0">
              <a:solidFill>
                <a:schemeClr val="tx1">
                  <a:lumMod val="85000"/>
                  <a:lumOff val="15000"/>
                </a:schemeClr>
              </a:solidFill>
              <a:cs typeface="+mn-ea"/>
              <a:sym typeface="+mn-lt"/>
            </a:endParaRPr>
          </a:p>
        </p:txBody>
      </p:sp>
      <p:sp>
        <p:nvSpPr>
          <p:cNvPr id="10" name="矩形 9">
            <a:extLst>
              <a:ext uri="{FF2B5EF4-FFF2-40B4-BE49-F238E27FC236}">
                <a16:creationId xmlns:a16="http://schemas.microsoft.com/office/drawing/2014/main" id="{3FC511F2-A675-F10E-644D-24844EC56994}"/>
              </a:ext>
            </a:extLst>
          </p:cNvPr>
          <p:cNvSpPr/>
          <p:nvPr/>
        </p:nvSpPr>
        <p:spPr>
          <a:xfrm>
            <a:off x="8245101" y="4274333"/>
            <a:ext cx="2132757" cy="523220"/>
          </a:xfrm>
          <a:prstGeom prst="rect">
            <a:avLst/>
          </a:prstGeom>
        </p:spPr>
        <p:txBody>
          <a:bodyPr wrap="square">
            <a:spAutoFit/>
          </a:bodyPr>
          <a:lstStyle/>
          <a:p>
            <a:pPr algn="dist"/>
            <a:r>
              <a:rPr lang="zh-CN" altLang="en-US" sz="2800" dirty="0">
                <a:solidFill>
                  <a:schemeClr val="tx1">
                    <a:lumMod val="85000"/>
                    <a:lumOff val="15000"/>
                  </a:schemeClr>
                </a:solidFill>
                <a:cs typeface="+mn-ea"/>
                <a:sym typeface="+mn-lt"/>
              </a:rPr>
              <a:t>实验总结</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up)">
                                      <p:cBhvr>
                                        <p:cTn id="13" dur="500"/>
                                        <p:tgtEl>
                                          <p:spTgt spid="11"/>
                                        </p:tgtEl>
                                      </p:cBhvr>
                                    </p:animEffect>
                                  </p:childTnLst>
                                </p:cTn>
                              </p:par>
                            </p:childTnLst>
                          </p:cTn>
                        </p:par>
                        <p:par>
                          <p:cTn id="14" fill="hold">
                            <p:stCondLst>
                              <p:cond delay="500"/>
                            </p:stCondLst>
                            <p:childTnLst>
                              <p:par>
                                <p:cTn id="15" presetID="42"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1000"/>
                                        <p:tgtEl>
                                          <p:spTgt spid="7"/>
                                        </p:tgtEl>
                                      </p:cBhvr>
                                    </p:animEffect>
                                    <p:anim calcmode="lin" valueType="num">
                                      <p:cBhvr>
                                        <p:cTn id="42" dur="1000" fill="hold"/>
                                        <p:tgtEl>
                                          <p:spTgt spid="7"/>
                                        </p:tgtEl>
                                        <p:attrNameLst>
                                          <p:attrName>ppt_x</p:attrName>
                                        </p:attrNameLst>
                                      </p:cBhvr>
                                      <p:tavLst>
                                        <p:tav tm="0">
                                          <p:val>
                                            <p:strVal val="#ppt_x"/>
                                          </p:val>
                                        </p:tav>
                                        <p:tav tm="100000">
                                          <p:val>
                                            <p:strVal val="#ppt_x"/>
                                          </p:val>
                                        </p:tav>
                                      </p:tavLst>
                                    </p:anim>
                                    <p:anim calcmode="lin" valueType="num">
                                      <p:cBhvr>
                                        <p:cTn id="43" dur="1000" fill="hold"/>
                                        <p:tgtEl>
                                          <p:spTgt spid="7"/>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1000"/>
                                        <p:tgtEl>
                                          <p:spTgt spid="8"/>
                                        </p:tgtEl>
                                      </p:cBhvr>
                                    </p:animEffect>
                                    <p:anim calcmode="lin" valueType="num">
                                      <p:cBhvr>
                                        <p:cTn id="47" dur="1000" fill="hold"/>
                                        <p:tgtEl>
                                          <p:spTgt spid="8"/>
                                        </p:tgtEl>
                                        <p:attrNameLst>
                                          <p:attrName>ppt_x</p:attrName>
                                        </p:attrNameLst>
                                      </p:cBhvr>
                                      <p:tavLst>
                                        <p:tav tm="0">
                                          <p:val>
                                            <p:strVal val="#ppt_x"/>
                                          </p:val>
                                        </p:tav>
                                        <p:tav tm="100000">
                                          <p:val>
                                            <p:strVal val="#ppt_x"/>
                                          </p:val>
                                        </p:tav>
                                      </p:tavLst>
                                    </p:anim>
                                    <p:anim calcmode="lin" valueType="num">
                                      <p:cBhvr>
                                        <p:cTn id="4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1000"/>
                                        <p:tgtEl>
                                          <p:spTgt spid="9"/>
                                        </p:tgtEl>
                                      </p:cBhvr>
                                    </p:animEffect>
                                    <p:anim calcmode="lin" valueType="num">
                                      <p:cBhvr>
                                        <p:cTn id="54" dur="1000" fill="hold"/>
                                        <p:tgtEl>
                                          <p:spTgt spid="9"/>
                                        </p:tgtEl>
                                        <p:attrNameLst>
                                          <p:attrName>ppt_x</p:attrName>
                                        </p:attrNameLst>
                                      </p:cBhvr>
                                      <p:tavLst>
                                        <p:tav tm="0">
                                          <p:val>
                                            <p:strVal val="#ppt_x"/>
                                          </p:val>
                                        </p:tav>
                                        <p:tav tm="100000">
                                          <p:val>
                                            <p:strVal val="#ppt_x"/>
                                          </p:val>
                                        </p:tav>
                                      </p:tavLst>
                                    </p:anim>
                                    <p:anim calcmode="lin" valueType="num">
                                      <p:cBhvr>
                                        <p:cTn id="55" dur="1000" fill="hold"/>
                                        <p:tgtEl>
                                          <p:spTgt spid="9"/>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fade">
                                      <p:cBhvr>
                                        <p:cTn id="58" dur="1000"/>
                                        <p:tgtEl>
                                          <p:spTgt spid="10"/>
                                        </p:tgtEl>
                                      </p:cBhvr>
                                    </p:animEffect>
                                    <p:anim calcmode="lin" valueType="num">
                                      <p:cBhvr>
                                        <p:cTn id="59" dur="1000" fill="hold"/>
                                        <p:tgtEl>
                                          <p:spTgt spid="10"/>
                                        </p:tgtEl>
                                        <p:attrNameLst>
                                          <p:attrName>ppt_x</p:attrName>
                                        </p:attrNameLst>
                                      </p:cBhvr>
                                      <p:tavLst>
                                        <p:tav tm="0">
                                          <p:val>
                                            <p:strVal val="#ppt_x"/>
                                          </p:val>
                                        </p:tav>
                                        <p:tav tm="100000">
                                          <p:val>
                                            <p:strVal val="#ppt_x"/>
                                          </p:val>
                                        </p:tav>
                                      </p:tavLst>
                                    </p:anim>
                                    <p:anim calcmode="lin" valueType="num">
                                      <p:cBhvr>
                                        <p:cTn id="6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fade">
                                      <p:cBhvr>
                                        <p:cTn id="65" dur="500"/>
                                        <p:tgtEl>
                                          <p:spTgt spid="18"/>
                                        </p:tgtEl>
                                      </p:cBhvr>
                                    </p:animEffect>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fade">
                                      <p:cBhvr>
                                        <p:cTn id="70" dur="1000"/>
                                        <p:tgtEl>
                                          <p:spTgt spid="19"/>
                                        </p:tgtEl>
                                      </p:cBhvr>
                                    </p:animEffect>
                                    <p:anim calcmode="lin" valueType="num">
                                      <p:cBhvr>
                                        <p:cTn id="71" dur="1000" fill="hold"/>
                                        <p:tgtEl>
                                          <p:spTgt spid="19"/>
                                        </p:tgtEl>
                                        <p:attrNameLst>
                                          <p:attrName>ppt_x</p:attrName>
                                        </p:attrNameLst>
                                      </p:cBhvr>
                                      <p:tavLst>
                                        <p:tav tm="0">
                                          <p:val>
                                            <p:strVal val="#ppt_x"/>
                                          </p:val>
                                        </p:tav>
                                        <p:tav tm="100000">
                                          <p:val>
                                            <p:strVal val="#ppt_x"/>
                                          </p:val>
                                        </p:tav>
                                      </p:tavLst>
                                    </p:anim>
                                    <p:anim calcmode="lin" valueType="num">
                                      <p:cBhvr>
                                        <p:cTn id="7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fade">
                                      <p:cBhvr>
                                        <p:cTn id="7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p:bldP spid="6" grpId="0"/>
      <p:bldP spid="7" grpId="0"/>
      <p:bldP spid="8" grpId="0"/>
      <p:bldP spid="18" grpId="0" animBg="1"/>
      <p:bldP spid="19" grpId="0"/>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p:cNvSpPr txBox="1"/>
          <p:nvPr/>
        </p:nvSpPr>
        <p:spPr>
          <a:xfrm>
            <a:off x="1317813" y="464097"/>
            <a:ext cx="1415772" cy="461665"/>
          </a:xfrm>
          <a:prstGeom prst="rect">
            <a:avLst/>
          </a:prstGeom>
          <a:noFill/>
        </p:spPr>
        <p:txBody>
          <a:bodyPr wrap="none" rtlCol="0">
            <a:spAutoFit/>
          </a:bodyPr>
          <a:lstStyle>
            <a:defPPr>
              <a:defRPr lang="zh-CN"/>
            </a:defPPr>
            <a:lvl1pPr>
              <a:defRPr sz="2400">
                <a:solidFill>
                  <a:schemeClr val="tx1">
                    <a:lumMod val="85000"/>
                    <a:lumOff val="15000"/>
                  </a:schemeClr>
                </a:solidFill>
                <a:cs typeface="+mn-ea"/>
              </a:defRPr>
            </a:lvl1pPr>
          </a:lstStyle>
          <a:p>
            <a:r>
              <a:rPr lang="zh-CN" altLang="en-US" dirty="0">
                <a:sym typeface="+mn-lt"/>
              </a:rPr>
              <a:t>实验步骤</a:t>
            </a:r>
          </a:p>
        </p:txBody>
      </p:sp>
      <p:grpSp>
        <p:nvGrpSpPr>
          <p:cNvPr id="5" name="组合 4"/>
          <p:cNvGrpSpPr/>
          <p:nvPr/>
        </p:nvGrpSpPr>
        <p:grpSpPr>
          <a:xfrm>
            <a:off x="499886" y="464097"/>
            <a:ext cx="656562" cy="584775"/>
            <a:chOff x="7481280" y="1150631"/>
            <a:chExt cx="2407919" cy="2144642"/>
          </a:xfrm>
        </p:grpSpPr>
        <p:sp>
          <p:nvSpPr>
            <p:cNvPr id="6" name="椭圆 5"/>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8" name="图片 7">
            <a:extLst>
              <a:ext uri="{FF2B5EF4-FFF2-40B4-BE49-F238E27FC236}">
                <a16:creationId xmlns:a16="http://schemas.microsoft.com/office/drawing/2014/main" id="{CB5F70BE-0E69-25F1-DC68-6E3BA6DE8373}"/>
              </a:ext>
            </a:extLst>
          </p:cNvPr>
          <p:cNvPicPr>
            <a:picLocks noChangeAspect="1"/>
          </p:cNvPicPr>
          <p:nvPr/>
        </p:nvPicPr>
        <p:blipFill>
          <a:blip r:embed="rId2"/>
          <a:stretch>
            <a:fillRect/>
          </a:stretch>
        </p:blipFill>
        <p:spPr>
          <a:xfrm>
            <a:off x="121817" y="1201923"/>
            <a:ext cx="6858594" cy="2095682"/>
          </a:xfrm>
          <a:prstGeom prst="rect">
            <a:avLst/>
          </a:prstGeom>
        </p:spPr>
      </p:pic>
      <p:pic>
        <p:nvPicPr>
          <p:cNvPr id="16" name="图片 15">
            <a:extLst>
              <a:ext uri="{FF2B5EF4-FFF2-40B4-BE49-F238E27FC236}">
                <a16:creationId xmlns:a16="http://schemas.microsoft.com/office/drawing/2014/main" id="{E3BD5F0B-45A0-8BCA-683C-7E9CFB31ADF9}"/>
              </a:ext>
            </a:extLst>
          </p:cNvPr>
          <p:cNvPicPr>
            <a:picLocks noChangeAspect="1"/>
          </p:cNvPicPr>
          <p:nvPr/>
        </p:nvPicPr>
        <p:blipFill>
          <a:blip r:embed="rId3"/>
          <a:stretch>
            <a:fillRect/>
          </a:stretch>
        </p:blipFill>
        <p:spPr>
          <a:xfrm>
            <a:off x="7589121" y="1201923"/>
            <a:ext cx="4602879" cy="3093988"/>
          </a:xfrm>
          <a:prstGeom prst="rect">
            <a:avLst/>
          </a:prstGeom>
        </p:spPr>
      </p:pic>
      <p:sp>
        <p:nvSpPr>
          <p:cNvPr id="17" name="箭头: 上弧形 16">
            <a:extLst>
              <a:ext uri="{FF2B5EF4-FFF2-40B4-BE49-F238E27FC236}">
                <a16:creationId xmlns:a16="http://schemas.microsoft.com/office/drawing/2014/main" id="{20E93568-06CD-DD6A-4A55-61B15046AAB0}"/>
              </a:ext>
            </a:extLst>
          </p:cNvPr>
          <p:cNvSpPr/>
          <p:nvPr/>
        </p:nvSpPr>
        <p:spPr>
          <a:xfrm>
            <a:off x="6534929" y="662010"/>
            <a:ext cx="1345223" cy="386862"/>
          </a:xfrm>
          <a:prstGeom prst="curved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solidFill>
                <a:schemeClr val="tx1"/>
              </a:solidFill>
            </a:endParaRPr>
          </a:p>
        </p:txBody>
      </p:sp>
      <p:pic>
        <p:nvPicPr>
          <p:cNvPr id="22" name="图片 21">
            <a:extLst>
              <a:ext uri="{FF2B5EF4-FFF2-40B4-BE49-F238E27FC236}">
                <a16:creationId xmlns:a16="http://schemas.microsoft.com/office/drawing/2014/main" id="{8A860AE7-2C0C-3C44-EFAE-AF96E70E6AE0}"/>
              </a:ext>
            </a:extLst>
          </p:cNvPr>
          <p:cNvPicPr>
            <a:picLocks noChangeAspect="1"/>
          </p:cNvPicPr>
          <p:nvPr/>
        </p:nvPicPr>
        <p:blipFill>
          <a:blip r:embed="rId4"/>
          <a:stretch>
            <a:fillRect/>
          </a:stretch>
        </p:blipFill>
        <p:spPr>
          <a:xfrm>
            <a:off x="2545745" y="3573766"/>
            <a:ext cx="4434666" cy="2673033"/>
          </a:xfrm>
          <a:prstGeom prst="rect">
            <a:avLst/>
          </a:prstGeom>
        </p:spPr>
      </p:pic>
      <p:sp>
        <p:nvSpPr>
          <p:cNvPr id="23" name="箭头: 上弧形 22">
            <a:extLst>
              <a:ext uri="{FF2B5EF4-FFF2-40B4-BE49-F238E27FC236}">
                <a16:creationId xmlns:a16="http://schemas.microsoft.com/office/drawing/2014/main" id="{B7798FC1-E5AC-BD06-26CB-CFD4AF6594DC}"/>
              </a:ext>
            </a:extLst>
          </p:cNvPr>
          <p:cNvSpPr/>
          <p:nvPr/>
        </p:nvSpPr>
        <p:spPr>
          <a:xfrm rot="8035596">
            <a:off x="7323992" y="4809707"/>
            <a:ext cx="1248508" cy="580292"/>
          </a:xfrm>
          <a:prstGeom prst="curved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solidFill>
                <a:schemeClr val="tx1"/>
              </a:solidFill>
            </a:endParaRPr>
          </a:p>
        </p:txBody>
      </p:sp>
      <p:sp>
        <p:nvSpPr>
          <p:cNvPr id="25" name="箭头: 直角上 24">
            <a:extLst>
              <a:ext uri="{FF2B5EF4-FFF2-40B4-BE49-F238E27FC236}">
                <a16:creationId xmlns:a16="http://schemas.microsoft.com/office/drawing/2014/main" id="{8237F3FA-D740-148A-5C71-B8D5ED01DE85}"/>
              </a:ext>
            </a:extLst>
          </p:cNvPr>
          <p:cNvSpPr/>
          <p:nvPr/>
        </p:nvSpPr>
        <p:spPr>
          <a:xfrm rot="10800000">
            <a:off x="1720296" y="5899503"/>
            <a:ext cx="610806" cy="694592"/>
          </a:xfrm>
          <a:prstGeom prst="ben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2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heel(1)">
                                      <p:cBhvr>
                                        <p:cTn id="11"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p:cNvSpPr txBox="1"/>
          <p:nvPr/>
        </p:nvSpPr>
        <p:spPr>
          <a:xfrm>
            <a:off x="1317813" y="464097"/>
            <a:ext cx="1415772" cy="461665"/>
          </a:xfrm>
          <a:prstGeom prst="rect">
            <a:avLst/>
          </a:prstGeom>
          <a:noFill/>
        </p:spPr>
        <p:txBody>
          <a:bodyPr wrap="none" rtlCol="0">
            <a:spAutoFit/>
          </a:bodyPr>
          <a:lstStyle/>
          <a:p>
            <a:r>
              <a:rPr lang="zh-CN" altLang="en-US" sz="2400" dirty="0">
                <a:solidFill>
                  <a:schemeClr val="tx1">
                    <a:lumMod val="85000"/>
                    <a:lumOff val="15000"/>
                  </a:schemeClr>
                </a:solidFill>
                <a:cs typeface="+mn-ea"/>
                <a:sym typeface="+mn-lt"/>
              </a:rPr>
              <a:t>实验步骤</a:t>
            </a:r>
          </a:p>
        </p:txBody>
      </p:sp>
      <p:grpSp>
        <p:nvGrpSpPr>
          <p:cNvPr id="5" name="组合 4"/>
          <p:cNvGrpSpPr/>
          <p:nvPr/>
        </p:nvGrpSpPr>
        <p:grpSpPr>
          <a:xfrm>
            <a:off x="499886" y="464097"/>
            <a:ext cx="656562" cy="584775"/>
            <a:chOff x="7481280" y="1150631"/>
            <a:chExt cx="2407919" cy="2144642"/>
          </a:xfrm>
        </p:grpSpPr>
        <p:sp>
          <p:nvSpPr>
            <p:cNvPr id="6" name="椭圆 5"/>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4" name="椭圆 13"/>
          <p:cNvSpPr/>
          <p:nvPr/>
        </p:nvSpPr>
        <p:spPr>
          <a:xfrm>
            <a:off x="10256865" y="991855"/>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7125015" y="4875113"/>
            <a:ext cx="3013638" cy="3013638"/>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10801622" y="5469689"/>
            <a:ext cx="792912" cy="79291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9" name="图片 8">
            <a:extLst>
              <a:ext uri="{FF2B5EF4-FFF2-40B4-BE49-F238E27FC236}">
                <a16:creationId xmlns:a16="http://schemas.microsoft.com/office/drawing/2014/main" id="{5F0E0ACA-65F3-D681-3DE3-CE239B8BFB3C}"/>
              </a:ext>
            </a:extLst>
          </p:cNvPr>
          <p:cNvPicPr>
            <a:picLocks noChangeAspect="1"/>
          </p:cNvPicPr>
          <p:nvPr/>
        </p:nvPicPr>
        <p:blipFill>
          <a:blip r:embed="rId2"/>
          <a:stretch>
            <a:fillRect/>
          </a:stretch>
        </p:blipFill>
        <p:spPr>
          <a:xfrm>
            <a:off x="1317813" y="1142762"/>
            <a:ext cx="5928874" cy="5486875"/>
          </a:xfrm>
          <a:prstGeom prst="rect">
            <a:avLst/>
          </a:prstGeom>
        </p:spPr>
      </p:pic>
      <p:pic>
        <p:nvPicPr>
          <p:cNvPr id="17" name="图片 16">
            <a:extLst>
              <a:ext uri="{FF2B5EF4-FFF2-40B4-BE49-F238E27FC236}">
                <a16:creationId xmlns:a16="http://schemas.microsoft.com/office/drawing/2014/main" id="{9A431C6D-E336-2C53-8151-1831DD5F8DFC}"/>
              </a:ext>
            </a:extLst>
          </p:cNvPr>
          <p:cNvPicPr>
            <a:picLocks noChangeAspect="1"/>
          </p:cNvPicPr>
          <p:nvPr/>
        </p:nvPicPr>
        <p:blipFill>
          <a:blip r:embed="rId3"/>
          <a:stretch>
            <a:fillRect/>
          </a:stretch>
        </p:blipFill>
        <p:spPr>
          <a:xfrm>
            <a:off x="7556410" y="2867956"/>
            <a:ext cx="3802710" cy="281964"/>
          </a:xfrm>
          <a:prstGeom prst="rect">
            <a:avLst/>
          </a:prstGeom>
        </p:spPr>
      </p:pic>
      <p:sp>
        <p:nvSpPr>
          <p:cNvPr id="21" name="箭头: 直角上 20">
            <a:extLst>
              <a:ext uri="{FF2B5EF4-FFF2-40B4-BE49-F238E27FC236}">
                <a16:creationId xmlns:a16="http://schemas.microsoft.com/office/drawing/2014/main" id="{811D0DA5-5F88-6C7D-417B-2E07FDC59289}"/>
              </a:ext>
            </a:extLst>
          </p:cNvPr>
          <p:cNvSpPr/>
          <p:nvPr/>
        </p:nvSpPr>
        <p:spPr>
          <a:xfrm>
            <a:off x="7646894" y="3429000"/>
            <a:ext cx="887506" cy="1201271"/>
          </a:xfrm>
          <a:prstGeom prst="ben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2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42"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par>
                          <p:cTn id="22" fill="hold">
                            <p:stCondLst>
                              <p:cond delay="500"/>
                            </p:stCondLst>
                            <p:childTnLst>
                              <p:par>
                                <p:cTn id="23" presetID="42" presetClass="entr" presetSubtype="0"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600"/>
                                        <p:tgtEl>
                                          <p:spTgt spid="4"/>
                                        </p:tgtEl>
                                      </p:cBhvr>
                                    </p:animEffect>
                                    <p:anim calcmode="lin" valueType="num">
                                      <p:cBhvr>
                                        <p:cTn id="26" dur="600" fill="hold"/>
                                        <p:tgtEl>
                                          <p:spTgt spid="4"/>
                                        </p:tgtEl>
                                        <p:attrNameLst>
                                          <p:attrName>ppt_x</p:attrName>
                                        </p:attrNameLst>
                                      </p:cBhvr>
                                      <p:tavLst>
                                        <p:tav tm="0">
                                          <p:val>
                                            <p:strVal val="#ppt_x"/>
                                          </p:val>
                                        </p:tav>
                                        <p:tav tm="100000">
                                          <p:val>
                                            <p:strVal val="#ppt_x"/>
                                          </p:val>
                                        </p:tav>
                                      </p:tavLst>
                                    </p:anim>
                                    <p:anim calcmode="lin" valueType="num">
                                      <p:cBhvr>
                                        <p:cTn id="27" dur="6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animBg="1"/>
      <p:bldP spid="15" grpId="0" animBg="1"/>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99886" y="464097"/>
            <a:ext cx="656562" cy="584775"/>
            <a:chOff x="7481280" y="1150631"/>
            <a:chExt cx="2407919" cy="2144642"/>
          </a:xfrm>
        </p:grpSpPr>
        <p:sp>
          <p:nvSpPr>
            <p:cNvPr id="6" name="椭圆 5"/>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3" name="椭圆 32"/>
          <p:cNvSpPr/>
          <p:nvPr/>
        </p:nvSpPr>
        <p:spPr>
          <a:xfrm>
            <a:off x="8599318" y="-1727914"/>
            <a:ext cx="4842125" cy="4842125"/>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椭圆 33"/>
          <p:cNvSpPr/>
          <p:nvPr/>
        </p:nvSpPr>
        <p:spPr>
          <a:xfrm>
            <a:off x="9018672" y="1871376"/>
            <a:ext cx="2229921" cy="2229921"/>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60F644BF-F83D-C10F-9C57-B6508746917F}"/>
              </a:ext>
            </a:extLst>
          </p:cNvPr>
          <p:cNvSpPr txBox="1"/>
          <p:nvPr/>
        </p:nvSpPr>
        <p:spPr>
          <a:xfrm>
            <a:off x="1207635" y="1103561"/>
            <a:ext cx="3482788" cy="461665"/>
          </a:xfrm>
          <a:prstGeom prst="rect">
            <a:avLst/>
          </a:prstGeom>
          <a:noFill/>
        </p:spPr>
        <p:txBody>
          <a:bodyPr wrap="square">
            <a:spAutoFit/>
          </a:bodyPr>
          <a:lstStyle/>
          <a:p>
            <a:r>
              <a:rPr lang="zh-CN" altLang="en-US" sz="2400" dirty="0"/>
              <a:t>▶</a:t>
            </a:r>
            <a:r>
              <a:rPr lang="en-US" altLang="zh-CN" sz="2400" dirty="0"/>
              <a:t> </a:t>
            </a:r>
            <a:r>
              <a:rPr lang="en-US" altLang="zh-CN" sz="2400" dirty="0" err="1"/>
              <a:t>LightGBM</a:t>
            </a:r>
            <a:r>
              <a:rPr lang="en-US" altLang="zh-CN" sz="2400" dirty="0"/>
              <a:t> </a:t>
            </a:r>
            <a:r>
              <a:rPr lang="zh-CN" altLang="en-US" sz="2400" dirty="0"/>
              <a:t>模型结果：</a:t>
            </a:r>
          </a:p>
        </p:txBody>
      </p:sp>
      <p:pic>
        <p:nvPicPr>
          <p:cNvPr id="11" name="图片 10">
            <a:extLst>
              <a:ext uri="{FF2B5EF4-FFF2-40B4-BE49-F238E27FC236}">
                <a16:creationId xmlns:a16="http://schemas.microsoft.com/office/drawing/2014/main" id="{F6D4088C-3AD1-01AA-C6EE-60A420DD8B67}"/>
              </a:ext>
            </a:extLst>
          </p:cNvPr>
          <p:cNvPicPr>
            <a:picLocks noChangeAspect="1"/>
          </p:cNvPicPr>
          <p:nvPr/>
        </p:nvPicPr>
        <p:blipFill>
          <a:blip r:embed="rId2"/>
          <a:stretch>
            <a:fillRect/>
          </a:stretch>
        </p:blipFill>
        <p:spPr>
          <a:xfrm>
            <a:off x="2167905" y="2124768"/>
            <a:ext cx="6431837" cy="1630821"/>
          </a:xfrm>
          <a:prstGeom prst="rect">
            <a:avLst/>
          </a:prstGeom>
        </p:spPr>
      </p:pic>
      <p:pic>
        <p:nvPicPr>
          <p:cNvPr id="13" name="图片 12">
            <a:extLst>
              <a:ext uri="{FF2B5EF4-FFF2-40B4-BE49-F238E27FC236}">
                <a16:creationId xmlns:a16="http://schemas.microsoft.com/office/drawing/2014/main" id="{83B1682C-C5B3-F60C-0209-0FE903EF308E}"/>
              </a:ext>
            </a:extLst>
          </p:cNvPr>
          <p:cNvPicPr>
            <a:picLocks noChangeAspect="1"/>
          </p:cNvPicPr>
          <p:nvPr/>
        </p:nvPicPr>
        <p:blipFill>
          <a:blip r:embed="rId3"/>
          <a:stretch>
            <a:fillRect/>
          </a:stretch>
        </p:blipFill>
        <p:spPr>
          <a:xfrm>
            <a:off x="2259353" y="4644899"/>
            <a:ext cx="6248942" cy="975445"/>
          </a:xfrm>
          <a:prstGeom prst="rect">
            <a:avLst/>
          </a:prstGeom>
        </p:spPr>
      </p:pic>
      <p:sp>
        <p:nvSpPr>
          <p:cNvPr id="14" name="文本框 13">
            <a:extLst>
              <a:ext uri="{FF2B5EF4-FFF2-40B4-BE49-F238E27FC236}">
                <a16:creationId xmlns:a16="http://schemas.microsoft.com/office/drawing/2014/main" id="{499BB622-7CBE-6079-04A0-9320F85843D5}"/>
              </a:ext>
            </a:extLst>
          </p:cNvPr>
          <p:cNvSpPr txBox="1"/>
          <p:nvPr/>
        </p:nvSpPr>
        <p:spPr>
          <a:xfrm>
            <a:off x="3475969" y="1755436"/>
            <a:ext cx="3998603" cy="369332"/>
          </a:xfrm>
          <a:prstGeom prst="rect">
            <a:avLst/>
          </a:prstGeom>
          <a:noFill/>
        </p:spPr>
        <p:txBody>
          <a:bodyPr wrap="square">
            <a:spAutoFit/>
          </a:bodyPr>
          <a:lstStyle/>
          <a:p>
            <a:r>
              <a:rPr lang="zh-CN" altLang="en-US" dirty="0"/>
              <a:t>基于</a:t>
            </a:r>
            <a:r>
              <a:rPr lang="en-US" altLang="zh-CN" sz="1800" dirty="0" err="1"/>
              <a:t>LightGBM</a:t>
            </a:r>
            <a:r>
              <a:rPr lang="zh-CN" altLang="en-US" dirty="0"/>
              <a:t>的结果的混淆矩阵</a:t>
            </a:r>
          </a:p>
        </p:txBody>
      </p:sp>
      <p:sp>
        <p:nvSpPr>
          <p:cNvPr id="15" name="文本框 14">
            <a:extLst>
              <a:ext uri="{FF2B5EF4-FFF2-40B4-BE49-F238E27FC236}">
                <a16:creationId xmlns:a16="http://schemas.microsoft.com/office/drawing/2014/main" id="{0256514E-90E4-E299-4FC1-B4F92CA8AF3A}"/>
              </a:ext>
            </a:extLst>
          </p:cNvPr>
          <p:cNvSpPr txBox="1"/>
          <p:nvPr/>
        </p:nvSpPr>
        <p:spPr>
          <a:xfrm>
            <a:off x="4308795" y="4275567"/>
            <a:ext cx="2332952" cy="369332"/>
          </a:xfrm>
          <a:prstGeom prst="rect">
            <a:avLst/>
          </a:prstGeom>
          <a:noFill/>
        </p:spPr>
        <p:txBody>
          <a:bodyPr wrap="square">
            <a:spAutoFit/>
          </a:bodyPr>
          <a:lstStyle/>
          <a:p>
            <a:r>
              <a:rPr lang="en-US" altLang="zh-CN" sz="1800" dirty="0" err="1"/>
              <a:t>LightGBM</a:t>
            </a:r>
            <a:r>
              <a:rPr lang="zh-CN" altLang="en-US" dirty="0"/>
              <a:t> 的实验结果</a:t>
            </a:r>
          </a:p>
        </p:txBody>
      </p:sp>
      <p:sp>
        <p:nvSpPr>
          <p:cNvPr id="2" name="TextBox 7">
            <a:extLst>
              <a:ext uri="{FF2B5EF4-FFF2-40B4-BE49-F238E27FC236}">
                <a16:creationId xmlns:a16="http://schemas.microsoft.com/office/drawing/2014/main" id="{DC0A66D3-75B4-6E7B-EDD4-E2023CB26504}"/>
              </a:ext>
            </a:extLst>
          </p:cNvPr>
          <p:cNvSpPr txBox="1"/>
          <p:nvPr/>
        </p:nvSpPr>
        <p:spPr>
          <a:xfrm>
            <a:off x="1317813" y="464097"/>
            <a:ext cx="2646878" cy="461665"/>
          </a:xfrm>
          <a:prstGeom prst="rect">
            <a:avLst/>
          </a:prstGeom>
          <a:noFill/>
        </p:spPr>
        <p:txBody>
          <a:bodyPr wrap="none" rtlCol="0">
            <a:spAutoFit/>
          </a:bodyPr>
          <a:lstStyle/>
          <a:p>
            <a:r>
              <a:rPr lang="zh-CN" altLang="en-US" sz="2400" dirty="0">
                <a:solidFill>
                  <a:schemeClr val="tx1">
                    <a:lumMod val="85000"/>
                    <a:lumOff val="15000"/>
                  </a:schemeClr>
                </a:solidFill>
                <a:cs typeface="+mn-ea"/>
                <a:sym typeface="+mn-lt"/>
              </a:rPr>
              <a:t>模型的结果展示：</a:t>
            </a:r>
          </a:p>
        </p:txBody>
      </p:sp>
    </p:spTree>
    <p:extLst>
      <p:ext uri="{BB962C8B-B14F-4D97-AF65-F5344CB8AC3E}">
        <p14:creationId xmlns:p14="http://schemas.microsoft.com/office/powerpoint/2010/main" val="2882947682"/>
      </p:ext>
    </p:extLst>
  </p:cSld>
  <p:clrMapOvr>
    <a:masterClrMapping/>
  </p:clrMapOvr>
  <mc:AlternateContent xmlns:mc="http://schemas.openxmlformats.org/markup-compatibility/2006" xmlns:p14="http://schemas.microsoft.com/office/powerpoint/2010/main">
    <mc:Choice Requires="p14">
      <p:transition spd="slow" p14:dur="42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ppt_x"/>
                                          </p:val>
                                        </p:tav>
                                        <p:tav tm="100000">
                                          <p:val>
                                            <p:strVal val="#ppt_x"/>
                                          </p:val>
                                        </p:tav>
                                      </p:tavLst>
                                    </p:anim>
                                    <p:anim calcmode="lin" valueType="num">
                                      <p:cBhvr additive="base">
                                        <p:cTn id="12" dur="500" fill="hold"/>
                                        <p:tgtEl>
                                          <p:spTgt spid="3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circle(in)">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circle(in)">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9"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p:cNvSpPr txBox="1"/>
          <p:nvPr/>
        </p:nvSpPr>
        <p:spPr>
          <a:xfrm>
            <a:off x="1317813" y="464097"/>
            <a:ext cx="1415772" cy="461665"/>
          </a:xfrm>
          <a:prstGeom prst="rect">
            <a:avLst/>
          </a:prstGeom>
          <a:noFill/>
        </p:spPr>
        <p:txBody>
          <a:bodyPr wrap="none" rtlCol="0">
            <a:spAutoFit/>
          </a:bodyPr>
          <a:lstStyle/>
          <a:p>
            <a:r>
              <a:rPr lang="zh-CN" altLang="en-US" sz="2400" dirty="0">
                <a:solidFill>
                  <a:schemeClr val="tx1">
                    <a:lumMod val="85000"/>
                    <a:lumOff val="15000"/>
                  </a:schemeClr>
                </a:solidFill>
                <a:cs typeface="+mn-ea"/>
                <a:sym typeface="+mn-lt"/>
              </a:rPr>
              <a:t>实验结果</a:t>
            </a:r>
          </a:p>
        </p:txBody>
      </p:sp>
      <p:grpSp>
        <p:nvGrpSpPr>
          <p:cNvPr id="5" name="组合 4"/>
          <p:cNvGrpSpPr/>
          <p:nvPr/>
        </p:nvGrpSpPr>
        <p:grpSpPr>
          <a:xfrm>
            <a:off x="499886" y="464097"/>
            <a:ext cx="656562" cy="584775"/>
            <a:chOff x="7481280" y="1150631"/>
            <a:chExt cx="2407919" cy="2144642"/>
          </a:xfrm>
        </p:grpSpPr>
        <p:sp>
          <p:nvSpPr>
            <p:cNvPr id="6" name="椭圆 5"/>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4" name="椭圆 13"/>
          <p:cNvSpPr/>
          <p:nvPr/>
        </p:nvSpPr>
        <p:spPr>
          <a:xfrm>
            <a:off x="8357709" y="3617851"/>
            <a:ext cx="2646878" cy="264687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9781890" y="5075179"/>
            <a:ext cx="1651395" cy="1651395"/>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11258474" y="3429000"/>
            <a:ext cx="656592" cy="65659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8" name="图片 7">
            <a:extLst>
              <a:ext uri="{FF2B5EF4-FFF2-40B4-BE49-F238E27FC236}">
                <a16:creationId xmlns:a16="http://schemas.microsoft.com/office/drawing/2014/main" id="{6E15D806-6991-ACA0-742A-6C8AB86FB86F}"/>
              </a:ext>
            </a:extLst>
          </p:cNvPr>
          <p:cNvPicPr>
            <a:picLocks noChangeAspect="1"/>
          </p:cNvPicPr>
          <p:nvPr/>
        </p:nvPicPr>
        <p:blipFill>
          <a:blip r:embed="rId2"/>
          <a:stretch>
            <a:fillRect/>
          </a:stretch>
        </p:blipFill>
        <p:spPr>
          <a:xfrm>
            <a:off x="1341677" y="1503464"/>
            <a:ext cx="6302286" cy="1204064"/>
          </a:xfrm>
          <a:prstGeom prst="rect">
            <a:avLst/>
          </a:prstGeom>
        </p:spPr>
      </p:pic>
      <p:pic>
        <p:nvPicPr>
          <p:cNvPr id="10" name="图片 9">
            <a:extLst>
              <a:ext uri="{FF2B5EF4-FFF2-40B4-BE49-F238E27FC236}">
                <a16:creationId xmlns:a16="http://schemas.microsoft.com/office/drawing/2014/main" id="{D65EE202-F366-B46C-96CD-2BFAB372A8B3}"/>
              </a:ext>
            </a:extLst>
          </p:cNvPr>
          <p:cNvPicPr>
            <a:picLocks noChangeAspect="1"/>
          </p:cNvPicPr>
          <p:nvPr/>
        </p:nvPicPr>
        <p:blipFill>
          <a:blip r:embed="rId3"/>
          <a:stretch>
            <a:fillRect/>
          </a:stretch>
        </p:blipFill>
        <p:spPr>
          <a:xfrm>
            <a:off x="1317813" y="3292213"/>
            <a:ext cx="8794242" cy="952583"/>
          </a:xfrm>
          <a:prstGeom prst="rect">
            <a:avLst/>
          </a:prstGeom>
        </p:spPr>
      </p:pic>
      <p:sp>
        <p:nvSpPr>
          <p:cNvPr id="11" name="矩形 10">
            <a:extLst>
              <a:ext uri="{FF2B5EF4-FFF2-40B4-BE49-F238E27FC236}">
                <a16:creationId xmlns:a16="http://schemas.microsoft.com/office/drawing/2014/main" id="{E52223D2-FB6D-F98B-9225-7C72F4A964F9}"/>
              </a:ext>
            </a:extLst>
          </p:cNvPr>
          <p:cNvSpPr/>
          <p:nvPr/>
        </p:nvSpPr>
        <p:spPr>
          <a:xfrm>
            <a:off x="1129762" y="4822498"/>
            <a:ext cx="6726116" cy="646331"/>
          </a:xfrm>
          <a:prstGeom prst="rect">
            <a:avLst/>
          </a:prstGeom>
          <a:noFill/>
        </p:spPr>
        <p:txBody>
          <a:bodyPr wrap="square" lIns="91440" tIns="45720" rIns="91440" bIns="45720">
            <a:spAutoFit/>
          </a:bodyPr>
          <a:lstStyle/>
          <a:p>
            <a:pPr algn="ctr"/>
            <a:r>
              <a:rPr lang="zh-CN" altLang="en-US" sz="3600" b="1" cap="none" spc="0" dirty="0">
                <a:ln w="22225">
                  <a:solidFill>
                    <a:schemeClr val="accent2"/>
                  </a:solidFill>
                  <a:prstDash val="solid"/>
                </a:ln>
                <a:solidFill>
                  <a:schemeClr val="accent2">
                    <a:lumMod val="40000"/>
                    <a:lumOff val="60000"/>
                  </a:schemeClr>
                </a:solidFill>
                <a:effectLst/>
              </a:rPr>
              <a:t>革命尚未成功，同志还需努力</a:t>
            </a:r>
          </a:p>
        </p:txBody>
      </p:sp>
      <p:pic>
        <p:nvPicPr>
          <p:cNvPr id="13" name="图片 12">
            <a:extLst>
              <a:ext uri="{FF2B5EF4-FFF2-40B4-BE49-F238E27FC236}">
                <a16:creationId xmlns:a16="http://schemas.microsoft.com/office/drawing/2014/main" id="{84227FBC-DBB9-29FC-DDD8-3CEE4538988E}"/>
              </a:ext>
            </a:extLst>
          </p:cNvPr>
          <p:cNvPicPr>
            <a:picLocks noChangeAspect="1"/>
          </p:cNvPicPr>
          <p:nvPr/>
        </p:nvPicPr>
        <p:blipFill>
          <a:blip r:embed="rId4"/>
          <a:stretch>
            <a:fillRect/>
          </a:stretch>
        </p:blipFill>
        <p:spPr>
          <a:xfrm>
            <a:off x="8673085" y="279974"/>
            <a:ext cx="2331502" cy="2208173"/>
          </a:xfrm>
          <a:prstGeom prst="rect">
            <a:avLst/>
          </a:prstGeom>
        </p:spPr>
      </p:pic>
    </p:spTree>
    <p:extLst>
      <p:ext uri="{BB962C8B-B14F-4D97-AF65-F5344CB8AC3E}">
        <p14:creationId xmlns:p14="http://schemas.microsoft.com/office/powerpoint/2010/main" val="1445796261"/>
      </p:ext>
    </p:extLst>
  </p:cSld>
  <p:clrMapOvr>
    <a:masterClrMapping/>
  </p:clrMapOvr>
  <mc:AlternateContent xmlns:mc="http://schemas.openxmlformats.org/markup-compatibility/2006" xmlns:p14="http://schemas.microsoft.com/office/powerpoint/2010/main">
    <mc:Choice Requires="p14">
      <p:transition spd="slow" p14:dur="42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anim calcmode="lin" valueType="num">
                                      <p:cBhvr>
                                        <p:cTn id="30" dur="500" fill="hold"/>
                                        <p:tgtEl>
                                          <p:spTgt spid="8"/>
                                        </p:tgtEl>
                                        <p:attrNameLst>
                                          <p:attrName>ppt_x</p:attrName>
                                        </p:attrNameLst>
                                      </p:cBhvr>
                                      <p:tavLst>
                                        <p:tav tm="0">
                                          <p:val>
                                            <p:strVal val="#ppt_x"/>
                                          </p:val>
                                        </p:tav>
                                        <p:tav tm="100000">
                                          <p:val>
                                            <p:strVal val="#ppt_x"/>
                                          </p:val>
                                        </p:tav>
                                      </p:tavLst>
                                    </p:anim>
                                    <p:anim calcmode="lin" valueType="num">
                                      <p:cBhvr>
                                        <p:cTn id="31"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anim calcmode="lin" valueType="num">
                                      <p:cBhvr>
                                        <p:cTn id="37" dur="500" fill="hold"/>
                                        <p:tgtEl>
                                          <p:spTgt spid="10"/>
                                        </p:tgtEl>
                                        <p:attrNameLst>
                                          <p:attrName>ppt_x</p:attrName>
                                        </p:attrNameLst>
                                      </p:cBhvr>
                                      <p:tavLst>
                                        <p:tav tm="0">
                                          <p:val>
                                            <p:strVal val="#ppt_x"/>
                                          </p:val>
                                        </p:tav>
                                        <p:tav tm="100000">
                                          <p:val>
                                            <p:strVal val="#ppt_x"/>
                                          </p:val>
                                        </p:tav>
                                      </p:tavLst>
                                    </p:anim>
                                    <p:anim calcmode="lin" valueType="num">
                                      <p:cBhvr>
                                        <p:cTn id="38"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circle(in)">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randombar(horizontal)">
                                      <p:cBhvr>
                                        <p:cTn id="4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animBg="1"/>
      <p:bldP spid="15" grpId="0" animBg="1"/>
      <p:bldP spid="16" grpId="0" animBg="1"/>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p:cNvSpPr txBox="1"/>
          <p:nvPr/>
        </p:nvSpPr>
        <p:spPr>
          <a:xfrm>
            <a:off x="1317813" y="464097"/>
            <a:ext cx="1415772" cy="461665"/>
          </a:xfrm>
          <a:prstGeom prst="rect">
            <a:avLst/>
          </a:prstGeom>
          <a:noFill/>
        </p:spPr>
        <p:txBody>
          <a:bodyPr wrap="none" rtlCol="0">
            <a:spAutoFit/>
          </a:bodyPr>
          <a:lstStyle/>
          <a:p>
            <a:r>
              <a:rPr lang="zh-CN" altLang="en-US" sz="2400" dirty="0">
                <a:solidFill>
                  <a:schemeClr val="tx1">
                    <a:lumMod val="85000"/>
                    <a:lumOff val="15000"/>
                  </a:schemeClr>
                </a:solidFill>
                <a:cs typeface="+mn-ea"/>
                <a:sym typeface="+mn-lt"/>
              </a:rPr>
              <a:t>实验步骤</a:t>
            </a:r>
          </a:p>
        </p:txBody>
      </p:sp>
      <p:grpSp>
        <p:nvGrpSpPr>
          <p:cNvPr id="5" name="组合 4"/>
          <p:cNvGrpSpPr/>
          <p:nvPr/>
        </p:nvGrpSpPr>
        <p:grpSpPr>
          <a:xfrm>
            <a:off x="499886" y="464097"/>
            <a:ext cx="656562" cy="584775"/>
            <a:chOff x="7481280" y="1150631"/>
            <a:chExt cx="2407919" cy="2144642"/>
          </a:xfrm>
        </p:grpSpPr>
        <p:sp>
          <p:nvSpPr>
            <p:cNvPr id="6" name="椭圆 5"/>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6" name="椭圆 15"/>
          <p:cNvSpPr/>
          <p:nvPr/>
        </p:nvSpPr>
        <p:spPr>
          <a:xfrm>
            <a:off x="9396897" y="1600337"/>
            <a:ext cx="805837" cy="805837"/>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8662827" y="2967998"/>
            <a:ext cx="4842125" cy="4842125"/>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8101828" y="2795649"/>
            <a:ext cx="2229921" cy="2229921"/>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7" name="组合 26"/>
          <p:cNvGrpSpPr/>
          <p:nvPr/>
        </p:nvGrpSpPr>
        <p:grpSpPr>
          <a:xfrm>
            <a:off x="712260" y="1367788"/>
            <a:ext cx="888375" cy="840231"/>
            <a:chOff x="8526358" y="2043219"/>
            <a:chExt cx="1908384" cy="1908384"/>
          </a:xfrm>
        </p:grpSpPr>
        <p:grpSp>
          <p:nvGrpSpPr>
            <p:cNvPr id="28" name="组合 27"/>
            <p:cNvGrpSpPr/>
            <p:nvPr/>
          </p:nvGrpSpPr>
          <p:grpSpPr>
            <a:xfrm>
              <a:off x="8526358" y="2043219"/>
              <a:ext cx="1908384" cy="1908384"/>
              <a:chOff x="1054100" y="-11130"/>
              <a:chExt cx="3440130" cy="3440130"/>
            </a:xfrm>
          </p:grpSpPr>
          <p:sp>
            <p:nvSpPr>
              <p:cNvPr id="30" name="弧形 29"/>
              <p:cNvSpPr/>
              <p:nvPr/>
            </p:nvSpPr>
            <p:spPr>
              <a:xfrm>
                <a:off x="1054100" y="-11130"/>
                <a:ext cx="3440130" cy="3440130"/>
              </a:xfrm>
              <a:prstGeom prst="arc">
                <a:avLst>
                  <a:gd name="adj1" fmla="val 675277"/>
                  <a:gd name="adj2" fmla="val 0"/>
                </a:avLst>
              </a:prstGeom>
              <a:noFill/>
              <a:ln w="57150" cap="flat" cmpd="sng" algn="ctr">
                <a:solidFill>
                  <a:sysClr val="window" lastClr="FFFFFF">
                    <a:lumMod val="8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31" name="弧形 30"/>
              <p:cNvSpPr/>
              <p:nvPr/>
            </p:nvSpPr>
            <p:spPr>
              <a:xfrm>
                <a:off x="1054100" y="-11130"/>
                <a:ext cx="3440130" cy="3440130"/>
              </a:xfrm>
              <a:prstGeom prst="arc">
                <a:avLst>
                  <a:gd name="adj1" fmla="val 16200000"/>
                  <a:gd name="adj2" fmla="val 2877916"/>
                </a:avLst>
              </a:prstGeom>
              <a:noFill/>
              <a:ln w="57150" cap="flat" cmpd="sng" algn="ctr">
                <a:solidFill>
                  <a:srgbClr val="9AA39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grpSp>
        <p:sp>
          <p:nvSpPr>
            <p:cNvPr id="29" name="文本框 28"/>
            <p:cNvSpPr txBox="1"/>
            <p:nvPr/>
          </p:nvSpPr>
          <p:spPr bwMode="auto">
            <a:xfrm>
              <a:off x="8543793" y="2314346"/>
              <a:ext cx="1879356" cy="1089345"/>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altLang="zh-CN" sz="3200" dirty="0">
                  <a:solidFill>
                    <a:prstClr val="black">
                      <a:lumMod val="85000"/>
                      <a:lumOff val="15000"/>
                    </a:prstClr>
                  </a:solidFill>
                  <a:cs typeface="+mn-ea"/>
                  <a:sym typeface="+mn-lt"/>
                </a:rPr>
                <a:t>1</a:t>
              </a:r>
            </a:p>
          </p:txBody>
        </p:sp>
      </p:grpSp>
      <p:sp>
        <p:nvSpPr>
          <p:cNvPr id="33" name="文本框 32"/>
          <p:cNvSpPr txBox="1"/>
          <p:nvPr/>
        </p:nvSpPr>
        <p:spPr>
          <a:xfrm>
            <a:off x="1820921" y="1288627"/>
            <a:ext cx="8658819" cy="1200329"/>
          </a:xfrm>
          <a:prstGeom prst="rect">
            <a:avLst/>
          </a:prstGeom>
          <a:noFill/>
        </p:spPr>
        <p:txBody>
          <a:bodyPr wrap="square">
            <a:spAutoFit/>
          </a:bodyPr>
          <a:lstStyle/>
          <a:p>
            <a:r>
              <a:rPr lang="zh-CN" altLang="en-US" b="0" i="0" dirty="0">
                <a:solidFill>
                  <a:srgbClr val="000000"/>
                </a:solidFill>
                <a:effectLst/>
                <a:latin typeface="PingFang SC"/>
              </a:rPr>
              <a:t>●</a:t>
            </a:r>
            <a:r>
              <a:rPr lang="zh-CN" altLang="en-US" dirty="0"/>
              <a:t>数据集涵盖了</a:t>
            </a:r>
            <a:r>
              <a:rPr lang="en-US" altLang="zh-CN" dirty="0"/>
              <a:t>98</a:t>
            </a:r>
            <a:r>
              <a:rPr lang="zh-CN" altLang="en-US" dirty="0"/>
              <a:t>万用户，</a:t>
            </a:r>
            <a:r>
              <a:rPr lang="en-US" altLang="zh-CN" dirty="0"/>
              <a:t>416</a:t>
            </a:r>
            <a:r>
              <a:rPr lang="zh-CN" altLang="en-US" dirty="0"/>
              <a:t>万件商品，</a:t>
            </a:r>
            <a:r>
              <a:rPr lang="en-US" altLang="zh-CN" dirty="0"/>
              <a:t>9000</a:t>
            </a:r>
            <a:r>
              <a:rPr lang="zh-CN" altLang="en-US" dirty="0"/>
              <a:t>余个商品类目，合计约</a:t>
            </a:r>
            <a:r>
              <a:rPr lang="zh-CN" altLang="en-US" b="1" dirty="0"/>
              <a:t>一亿条</a:t>
            </a:r>
            <a:r>
              <a:rPr lang="zh-CN" altLang="en-US" dirty="0"/>
              <a:t>数据。</a:t>
            </a:r>
            <a:r>
              <a:rPr lang="zh-CN" altLang="en-US" b="0" i="0" dirty="0">
                <a:solidFill>
                  <a:srgbClr val="000000"/>
                </a:solidFill>
                <a:effectLst/>
                <a:latin typeface="PingFang SC"/>
              </a:rPr>
              <a:t>考虑到电脑性能问题，故随机抽样其中的</a:t>
            </a:r>
            <a:r>
              <a:rPr lang="en-US" altLang="zh-CN" b="0" i="0" dirty="0">
                <a:solidFill>
                  <a:srgbClr val="000000"/>
                </a:solidFill>
                <a:effectLst/>
                <a:latin typeface="PingFang SC"/>
              </a:rPr>
              <a:t>100</a:t>
            </a:r>
            <a:r>
              <a:rPr lang="en-US" altLang="zh-CN" dirty="0">
                <a:solidFill>
                  <a:srgbClr val="000000"/>
                </a:solidFill>
                <a:latin typeface="PingFang SC"/>
              </a:rPr>
              <a:t>W</a:t>
            </a:r>
            <a:r>
              <a:rPr lang="zh-CN" altLang="en-US" b="0" i="0" dirty="0">
                <a:solidFill>
                  <a:srgbClr val="000000"/>
                </a:solidFill>
                <a:effectLst/>
                <a:latin typeface="PingFang SC"/>
              </a:rPr>
              <a:t>左右数据作为本次分析的原始数据</a:t>
            </a:r>
            <a:r>
              <a:rPr lang="zh-CN" altLang="en-US" dirty="0">
                <a:solidFill>
                  <a:srgbClr val="000000"/>
                </a:solidFill>
                <a:latin typeface="PingFang SC"/>
              </a:rPr>
              <a:t>。把提取出的</a:t>
            </a:r>
            <a:r>
              <a:rPr lang="en-US" altLang="zh-CN" dirty="0">
                <a:solidFill>
                  <a:srgbClr val="000000"/>
                </a:solidFill>
                <a:latin typeface="PingFang SC"/>
              </a:rPr>
              <a:t>100W</a:t>
            </a:r>
            <a:r>
              <a:rPr lang="zh-CN" altLang="en-US" dirty="0">
                <a:solidFill>
                  <a:srgbClr val="000000"/>
                </a:solidFill>
                <a:latin typeface="PingFang SC"/>
              </a:rPr>
              <a:t>的数据保存到新的</a:t>
            </a:r>
            <a:r>
              <a:rPr lang="en-US" altLang="zh-CN" dirty="0">
                <a:solidFill>
                  <a:srgbClr val="000000"/>
                </a:solidFill>
                <a:latin typeface="PingFang SC"/>
              </a:rPr>
              <a:t>csv</a:t>
            </a:r>
            <a:r>
              <a:rPr lang="zh-CN" altLang="en-US" dirty="0">
                <a:solidFill>
                  <a:srgbClr val="000000"/>
                </a:solidFill>
                <a:latin typeface="PingFang SC"/>
              </a:rPr>
              <a:t>文件，命名为：“</a:t>
            </a:r>
            <a:r>
              <a:rPr lang="en-US" altLang="zh-CN" dirty="0">
                <a:solidFill>
                  <a:srgbClr val="000000"/>
                </a:solidFill>
                <a:latin typeface="PingFang SC"/>
              </a:rPr>
              <a:t>UserBehavior_new.csv</a:t>
            </a:r>
            <a:r>
              <a:rPr lang="zh-CN" altLang="en-US" dirty="0">
                <a:solidFill>
                  <a:srgbClr val="000000"/>
                </a:solidFill>
                <a:latin typeface="PingFang SC"/>
              </a:rPr>
              <a:t>”。</a:t>
            </a:r>
            <a:r>
              <a:rPr lang="en-US" altLang="zh-CN" dirty="0">
                <a:solidFill>
                  <a:srgbClr val="000000"/>
                </a:solidFill>
                <a:latin typeface="PingFang SC"/>
              </a:rPr>
              <a:t>(Ps:</a:t>
            </a:r>
            <a:r>
              <a:rPr lang="zh-CN" altLang="en-US" dirty="0">
                <a:solidFill>
                  <a:srgbClr val="000000"/>
                </a:solidFill>
                <a:latin typeface="PingFang SC"/>
              </a:rPr>
              <a:t>文件有点大</a:t>
            </a:r>
            <a:r>
              <a:rPr lang="en-US" altLang="zh-CN" dirty="0">
                <a:solidFill>
                  <a:srgbClr val="000000"/>
                </a:solidFill>
                <a:latin typeface="PingFang SC"/>
              </a:rPr>
              <a:t>3.41G,</a:t>
            </a:r>
            <a:r>
              <a:rPr lang="zh-CN" altLang="en-US" dirty="0">
                <a:solidFill>
                  <a:srgbClr val="000000"/>
                </a:solidFill>
                <a:latin typeface="PingFang SC"/>
              </a:rPr>
              <a:t>读取过程较慢，新的文件大小为</a:t>
            </a:r>
            <a:r>
              <a:rPr lang="en-US" altLang="zh-CN" dirty="0">
                <a:solidFill>
                  <a:srgbClr val="000000"/>
                </a:solidFill>
                <a:latin typeface="PingFang SC"/>
              </a:rPr>
              <a:t>44.4MB,</a:t>
            </a:r>
            <a:r>
              <a:rPr lang="zh-CN" altLang="en-US" dirty="0">
                <a:solidFill>
                  <a:srgbClr val="000000"/>
                </a:solidFill>
                <a:latin typeface="PingFang SC"/>
              </a:rPr>
              <a:t>读取较快</a:t>
            </a:r>
            <a:r>
              <a:rPr lang="en-US" altLang="zh-CN" dirty="0">
                <a:solidFill>
                  <a:srgbClr val="000000"/>
                </a:solidFill>
                <a:latin typeface="PingFang SC"/>
              </a:rPr>
              <a:t>)</a:t>
            </a:r>
            <a:endParaRPr lang="zh-CN" altLang="en-US" dirty="0"/>
          </a:p>
        </p:txBody>
      </p:sp>
      <p:pic>
        <p:nvPicPr>
          <p:cNvPr id="35" name="图片 34"/>
          <p:cNvPicPr>
            <a:picLocks noChangeAspect="1"/>
          </p:cNvPicPr>
          <p:nvPr/>
        </p:nvPicPr>
        <p:blipFill rotWithShape="1">
          <a:blip r:embed="rId2">
            <a:extLst>
              <a:ext uri="{28A0092B-C50C-407E-A947-70E740481C1C}">
                <a14:useLocalDpi xmlns:a14="http://schemas.microsoft.com/office/drawing/2010/main" val="0"/>
              </a:ext>
            </a:extLst>
          </a:blip>
          <a:srcRect l="1" r="544" b="19241"/>
          <a:stretch>
            <a:fillRect/>
          </a:stretch>
        </p:blipFill>
        <p:spPr>
          <a:xfrm>
            <a:off x="1860251" y="2648843"/>
            <a:ext cx="8729091" cy="3093196"/>
          </a:xfrm>
          <a:prstGeom prst="rect">
            <a:avLst/>
          </a:prstGeom>
        </p:spPr>
      </p:pic>
      <p:sp>
        <p:nvSpPr>
          <p:cNvPr id="37" name="等腰三角形 36"/>
          <p:cNvSpPr/>
          <p:nvPr/>
        </p:nvSpPr>
        <p:spPr>
          <a:xfrm rot="5400000">
            <a:off x="1430543" y="2723100"/>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42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6" presetClass="entr" presetSubtype="21" fill="hold"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arn(inVertical)">
                                      <p:cBhvr>
                                        <p:cTn id="18" dur="500"/>
                                        <p:tgtEl>
                                          <p:spTgt spid="27"/>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circle(in)">
                                      <p:cBhvr>
                                        <p:cTn id="21" dur="1100"/>
                                        <p:tgtEl>
                                          <p:spTgt spid="33"/>
                                        </p:tgtEl>
                                      </p:cBhvr>
                                    </p:animEffect>
                                  </p:childTnLst>
                                </p:cTn>
                              </p:par>
                            </p:childTnLst>
                          </p:cTn>
                        </p:par>
                        <p:par>
                          <p:cTn id="22" fill="hold">
                            <p:stCondLst>
                              <p:cond delay="1000"/>
                            </p:stCondLst>
                            <p:childTnLst>
                              <p:par>
                                <p:cTn id="23" presetID="42" presetClass="entr" presetSubtype="0" fill="hold" nodeType="after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1000"/>
                                        <p:tgtEl>
                                          <p:spTgt spid="35"/>
                                        </p:tgtEl>
                                      </p:cBhvr>
                                    </p:animEffect>
                                    <p:anim calcmode="lin" valueType="num">
                                      <p:cBhvr>
                                        <p:cTn id="26" dur="1000" fill="hold"/>
                                        <p:tgtEl>
                                          <p:spTgt spid="35"/>
                                        </p:tgtEl>
                                        <p:attrNameLst>
                                          <p:attrName>ppt_x</p:attrName>
                                        </p:attrNameLst>
                                      </p:cBhvr>
                                      <p:tavLst>
                                        <p:tav tm="0">
                                          <p:val>
                                            <p:strVal val="#ppt_x"/>
                                          </p:val>
                                        </p:tav>
                                        <p:tav tm="100000">
                                          <p:val>
                                            <p:strVal val="#ppt_x"/>
                                          </p:val>
                                        </p:tav>
                                      </p:tavLst>
                                    </p:anim>
                                    <p:anim calcmode="lin" valueType="num">
                                      <p:cBhvr>
                                        <p:cTn id="27" dur="1000" fill="hold"/>
                                        <p:tgtEl>
                                          <p:spTgt spid="35"/>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42"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6" grpId="0" animBg="1"/>
      <p:bldP spid="17" grpId="0" animBg="1"/>
      <p:bldP spid="18" grpId="0" animBg="1"/>
      <p:bldP spid="3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p:cNvSpPr txBox="1"/>
          <p:nvPr/>
        </p:nvSpPr>
        <p:spPr>
          <a:xfrm>
            <a:off x="1288317" y="485988"/>
            <a:ext cx="1415772" cy="461665"/>
          </a:xfrm>
          <a:prstGeom prst="rect">
            <a:avLst/>
          </a:prstGeom>
          <a:noFill/>
        </p:spPr>
        <p:txBody>
          <a:bodyPr wrap="none" rtlCol="0">
            <a:spAutoFit/>
          </a:bodyPr>
          <a:lstStyle/>
          <a:p>
            <a:r>
              <a:rPr lang="zh-CN" altLang="en-US" sz="2400" dirty="0">
                <a:solidFill>
                  <a:schemeClr val="tx1">
                    <a:lumMod val="85000"/>
                    <a:lumOff val="15000"/>
                  </a:schemeClr>
                </a:solidFill>
                <a:cs typeface="+mn-ea"/>
                <a:sym typeface="+mn-lt"/>
              </a:rPr>
              <a:t>实验步骤</a:t>
            </a:r>
          </a:p>
        </p:txBody>
      </p:sp>
      <p:grpSp>
        <p:nvGrpSpPr>
          <p:cNvPr id="5" name="组合 4"/>
          <p:cNvGrpSpPr/>
          <p:nvPr/>
        </p:nvGrpSpPr>
        <p:grpSpPr>
          <a:xfrm>
            <a:off x="499886" y="464097"/>
            <a:ext cx="656562" cy="584775"/>
            <a:chOff x="7481280" y="1150631"/>
            <a:chExt cx="2407919" cy="2144642"/>
          </a:xfrm>
        </p:grpSpPr>
        <p:sp>
          <p:nvSpPr>
            <p:cNvPr id="6" name="椭圆 5"/>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3" name="椭圆 32"/>
          <p:cNvSpPr/>
          <p:nvPr/>
        </p:nvSpPr>
        <p:spPr>
          <a:xfrm>
            <a:off x="8599318" y="-1727914"/>
            <a:ext cx="4842125" cy="4842125"/>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椭圆 33"/>
          <p:cNvSpPr/>
          <p:nvPr/>
        </p:nvSpPr>
        <p:spPr>
          <a:xfrm>
            <a:off x="9018672" y="1871376"/>
            <a:ext cx="2229921" cy="2229921"/>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a:off x="712260" y="1278966"/>
            <a:ext cx="888375" cy="840231"/>
            <a:chOff x="1761917" y="2043219"/>
            <a:chExt cx="1929454" cy="1908384"/>
          </a:xfrm>
        </p:grpSpPr>
        <p:grpSp>
          <p:nvGrpSpPr>
            <p:cNvPr id="3" name="组合 2"/>
            <p:cNvGrpSpPr/>
            <p:nvPr/>
          </p:nvGrpSpPr>
          <p:grpSpPr>
            <a:xfrm>
              <a:off x="1761917" y="2043219"/>
              <a:ext cx="1908384" cy="1908384"/>
              <a:chOff x="1054100" y="-11130"/>
              <a:chExt cx="3440130" cy="3440130"/>
            </a:xfrm>
          </p:grpSpPr>
          <p:sp>
            <p:nvSpPr>
              <p:cNvPr id="32" name="弧形 31"/>
              <p:cNvSpPr/>
              <p:nvPr/>
            </p:nvSpPr>
            <p:spPr>
              <a:xfrm>
                <a:off x="1054100" y="-11130"/>
                <a:ext cx="3440130" cy="3440130"/>
              </a:xfrm>
              <a:prstGeom prst="arc">
                <a:avLst>
                  <a:gd name="adj1" fmla="val 675277"/>
                  <a:gd name="adj2" fmla="val 0"/>
                </a:avLst>
              </a:prstGeom>
              <a:noFill/>
              <a:ln w="57150" cap="flat" cmpd="sng" algn="ctr">
                <a:solidFill>
                  <a:sysClr val="window" lastClr="FFFFFF">
                    <a:lumMod val="8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35" name="弧形 34"/>
              <p:cNvSpPr/>
              <p:nvPr/>
            </p:nvSpPr>
            <p:spPr>
              <a:xfrm>
                <a:off x="1054100" y="-11130"/>
                <a:ext cx="3440130" cy="3440130"/>
              </a:xfrm>
              <a:prstGeom prst="arc">
                <a:avLst>
                  <a:gd name="adj1" fmla="val 16200000"/>
                  <a:gd name="adj2" fmla="val 5903570"/>
                </a:avLst>
              </a:prstGeom>
              <a:noFill/>
              <a:ln w="57150" cap="flat" cmpd="sng" algn="ctr">
                <a:solidFill>
                  <a:srgbClr val="9AA39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grpSp>
        <p:sp>
          <p:nvSpPr>
            <p:cNvPr id="8" name="文本框 7"/>
            <p:cNvSpPr txBox="1"/>
            <p:nvPr/>
          </p:nvSpPr>
          <p:spPr bwMode="auto">
            <a:xfrm>
              <a:off x="1807357" y="2342946"/>
              <a:ext cx="1884014" cy="1089345"/>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altLang="zh-CN" sz="3200" dirty="0">
                  <a:solidFill>
                    <a:prstClr val="black">
                      <a:lumMod val="85000"/>
                      <a:lumOff val="15000"/>
                    </a:prstClr>
                  </a:solidFill>
                  <a:cs typeface="+mn-ea"/>
                  <a:sym typeface="+mn-lt"/>
                </a:rPr>
                <a:t>2</a:t>
              </a:r>
            </a:p>
          </p:txBody>
        </p:sp>
      </p:grpSp>
      <p:pic>
        <p:nvPicPr>
          <p:cNvPr id="37" name="图片 36"/>
          <p:cNvPicPr>
            <a:picLocks noChangeAspect="1"/>
          </p:cNvPicPr>
          <p:nvPr/>
        </p:nvPicPr>
        <p:blipFill rotWithShape="1">
          <a:blip r:embed="rId2">
            <a:extLst>
              <a:ext uri="{28A0092B-C50C-407E-A947-70E740481C1C}">
                <a14:useLocalDpi xmlns:a14="http://schemas.microsoft.com/office/drawing/2010/main" val="0"/>
              </a:ext>
            </a:extLst>
          </a:blip>
          <a:srcRect l="45" t="83281" r="29239"/>
          <a:stretch>
            <a:fillRect/>
          </a:stretch>
        </p:blipFill>
        <p:spPr>
          <a:xfrm>
            <a:off x="1839824" y="2427860"/>
            <a:ext cx="7623759" cy="786596"/>
          </a:xfrm>
          <a:prstGeom prst="rect">
            <a:avLst/>
          </a:prstGeom>
        </p:spPr>
      </p:pic>
      <p:sp>
        <p:nvSpPr>
          <p:cNvPr id="38" name="Rectangle 1"/>
          <p:cNvSpPr>
            <a:spLocks noChangeArrowheads="1"/>
          </p:cNvSpPr>
          <p:nvPr/>
        </p:nvSpPr>
        <p:spPr bwMode="auto">
          <a:xfrm>
            <a:off x="1794372" y="1560581"/>
            <a:ext cx="31765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en-US" b="0" i="0" dirty="0">
                <a:solidFill>
                  <a:srgbClr val="000000"/>
                </a:solidFill>
                <a:effectLst/>
                <a:latin typeface="PingFang SC"/>
              </a:rPr>
              <a:t>● </a:t>
            </a:r>
            <a:r>
              <a:rPr lang="zh-CN" altLang="zh-CN" dirty="0">
                <a:solidFill>
                  <a:srgbClr val="000000"/>
                </a:solidFill>
                <a:latin typeface="PingFang SC"/>
              </a:rPr>
              <a:t>删除没用的'Unnamed: 0'列 </a:t>
            </a:r>
          </a:p>
        </p:txBody>
      </p:sp>
      <p:sp>
        <p:nvSpPr>
          <p:cNvPr id="39" name="等腰三角形 38"/>
          <p:cNvSpPr/>
          <p:nvPr/>
        </p:nvSpPr>
        <p:spPr>
          <a:xfrm rot="5400000">
            <a:off x="1384883" y="2656732"/>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sp>
        <p:nvSpPr>
          <p:cNvPr id="40" name="Rectangle 2"/>
          <p:cNvSpPr>
            <a:spLocks noChangeArrowheads="1"/>
          </p:cNvSpPr>
          <p:nvPr/>
        </p:nvSpPr>
        <p:spPr bwMode="auto">
          <a:xfrm>
            <a:off x="1794372" y="3666236"/>
            <a:ext cx="673019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en-US" b="0" i="0" dirty="0">
                <a:solidFill>
                  <a:srgbClr val="000000"/>
                </a:solidFill>
                <a:effectLst/>
                <a:latin typeface="PingFang SC"/>
              </a:rPr>
              <a:t>● </a:t>
            </a:r>
            <a:r>
              <a:rPr lang="zh-CN" altLang="zh-CN" dirty="0">
                <a:solidFill>
                  <a:srgbClr val="000000"/>
                </a:solidFill>
                <a:latin typeface="PingFang SC"/>
              </a:rPr>
              <a:t>设置列索引 </a:t>
            </a:r>
            <a:r>
              <a:rPr lang="zh-CN" altLang="en-US" dirty="0">
                <a:solidFill>
                  <a:srgbClr val="000000"/>
                </a:solidFill>
                <a:latin typeface="PingFang SC"/>
              </a:rPr>
              <a:t>（这一步在初次读取数据的时候就已经设置好了）</a:t>
            </a:r>
            <a:endParaRPr lang="zh-CN" altLang="zh-CN" dirty="0">
              <a:solidFill>
                <a:srgbClr val="000000"/>
              </a:solidFill>
              <a:latin typeface="PingFang SC"/>
            </a:endParaRPr>
          </a:p>
        </p:txBody>
      </p:sp>
      <p:pic>
        <p:nvPicPr>
          <p:cNvPr id="41" name="图片 40"/>
          <p:cNvPicPr>
            <a:picLocks noChangeAspect="1"/>
          </p:cNvPicPr>
          <p:nvPr/>
        </p:nvPicPr>
        <p:blipFill rotWithShape="1">
          <a:blip r:embed="rId2">
            <a:extLst>
              <a:ext uri="{28A0092B-C50C-407E-A947-70E740481C1C}">
                <a14:useLocalDpi xmlns:a14="http://schemas.microsoft.com/office/drawing/2010/main" val="0"/>
              </a:ext>
            </a:extLst>
          </a:blip>
          <a:srcRect l="2" t="30179" r="24965" b="52356"/>
          <a:stretch>
            <a:fillRect/>
          </a:stretch>
        </p:blipFill>
        <p:spPr>
          <a:xfrm>
            <a:off x="1839824" y="4217690"/>
            <a:ext cx="6585658" cy="668941"/>
          </a:xfrm>
          <a:prstGeom prst="rect">
            <a:avLst/>
          </a:prstGeom>
        </p:spPr>
      </p:pic>
      <p:sp>
        <p:nvSpPr>
          <p:cNvPr id="42" name="等腰三角形 41"/>
          <p:cNvSpPr/>
          <p:nvPr/>
        </p:nvSpPr>
        <p:spPr>
          <a:xfrm rot="5400000">
            <a:off x="1384884" y="4420371"/>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42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par>
                          <p:cTn id="11" fill="hold">
                            <p:stCondLst>
                              <p:cond delay="500"/>
                            </p:stCondLst>
                            <p:childTnLst>
                              <p:par>
                                <p:cTn id="12" presetID="6" presetClass="entr" presetSubtype="16"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circle(in)">
                                      <p:cBhvr>
                                        <p:cTn id="14" dur="700"/>
                                        <p:tgtEl>
                                          <p:spTgt spid="2"/>
                                        </p:tgtEl>
                                      </p:cBhvr>
                                    </p:animEffect>
                                  </p:childTnLst>
                                </p:cTn>
                              </p:par>
                              <p:par>
                                <p:cTn id="15" presetID="21" presetClass="entr" presetSubtype="1"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wheel(1)">
                                      <p:cBhvr>
                                        <p:cTn id="17" dur="700"/>
                                        <p:tgtEl>
                                          <p:spTgt spid="38"/>
                                        </p:tgtEl>
                                      </p:cBhvr>
                                    </p:animEffect>
                                  </p:childTnLst>
                                </p:cTn>
                              </p:par>
                            </p:childTnLst>
                          </p:cTn>
                        </p:par>
                        <p:par>
                          <p:cTn id="18" fill="hold">
                            <p:stCondLst>
                              <p:cond delay="1500"/>
                            </p:stCondLst>
                            <p:childTnLst>
                              <p:par>
                                <p:cTn id="19" presetID="42" presetClass="entr" presetSubtype="0" fill="hold" grpId="0" nodeType="after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anim calcmode="lin" valueType="num">
                                      <p:cBhvr>
                                        <p:cTn id="22" dur="500" fill="hold"/>
                                        <p:tgtEl>
                                          <p:spTgt spid="39"/>
                                        </p:tgtEl>
                                        <p:attrNameLst>
                                          <p:attrName>ppt_x</p:attrName>
                                        </p:attrNameLst>
                                      </p:cBhvr>
                                      <p:tavLst>
                                        <p:tav tm="0">
                                          <p:val>
                                            <p:strVal val="#ppt_x"/>
                                          </p:val>
                                        </p:tav>
                                        <p:tav tm="100000">
                                          <p:val>
                                            <p:strVal val="#ppt_x"/>
                                          </p:val>
                                        </p:tav>
                                      </p:tavLst>
                                    </p:anim>
                                    <p:anim calcmode="lin" valueType="num">
                                      <p:cBhvr>
                                        <p:cTn id="23" dur="500" fill="hold"/>
                                        <p:tgtEl>
                                          <p:spTgt spid="39"/>
                                        </p:tgtEl>
                                        <p:attrNameLst>
                                          <p:attrName>ppt_y</p:attrName>
                                        </p:attrNameLst>
                                      </p:cBhvr>
                                      <p:tavLst>
                                        <p:tav tm="0">
                                          <p:val>
                                            <p:strVal val="#ppt_y+.1"/>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7"/>
                                        </p:tgtEl>
                                        <p:attrNameLst>
                                          <p:attrName>style.visibility</p:attrName>
                                        </p:attrNameLst>
                                      </p:cBhvr>
                                      <p:to>
                                        <p:strVal val="visible"/>
                                      </p:to>
                                    </p:set>
                                    <p:anim calcmode="lin" valueType="num">
                                      <p:cBhvr additive="base">
                                        <p:cTn id="26" dur="500" fill="hold"/>
                                        <p:tgtEl>
                                          <p:spTgt spid="37"/>
                                        </p:tgtEl>
                                        <p:attrNameLst>
                                          <p:attrName>ppt_x</p:attrName>
                                        </p:attrNameLst>
                                      </p:cBhvr>
                                      <p:tavLst>
                                        <p:tav tm="0">
                                          <p:val>
                                            <p:strVal val="#ppt_x"/>
                                          </p:val>
                                        </p:tav>
                                        <p:tav tm="100000">
                                          <p:val>
                                            <p:strVal val="#ppt_x"/>
                                          </p:val>
                                        </p:tav>
                                      </p:tavLst>
                                    </p:anim>
                                    <p:anim calcmode="lin" valueType="num">
                                      <p:cBhvr additive="base">
                                        <p:cTn id="27" dur="500" fill="hold"/>
                                        <p:tgtEl>
                                          <p:spTgt spid="37"/>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 presetClass="entr" presetSubtype="4" fill="hold" grpId="0" nodeType="after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500" fill="hold"/>
                                        <p:tgtEl>
                                          <p:spTgt spid="33"/>
                                        </p:tgtEl>
                                        <p:attrNameLst>
                                          <p:attrName>ppt_x</p:attrName>
                                        </p:attrNameLst>
                                      </p:cBhvr>
                                      <p:tavLst>
                                        <p:tav tm="0">
                                          <p:val>
                                            <p:strVal val="#ppt_x"/>
                                          </p:val>
                                        </p:tav>
                                        <p:tav tm="100000">
                                          <p:val>
                                            <p:strVal val="#ppt_x"/>
                                          </p:val>
                                        </p:tav>
                                      </p:tavLst>
                                    </p:anim>
                                    <p:anim calcmode="lin" valueType="num">
                                      <p:cBhvr additive="base">
                                        <p:cTn id="32" dur="500" fill="hold"/>
                                        <p:tgtEl>
                                          <p:spTgt spid="33"/>
                                        </p:tgtEl>
                                        <p:attrNameLst>
                                          <p:attrName>ppt_y</p:attrName>
                                        </p:attrNameLst>
                                      </p:cBhvr>
                                      <p:tavLst>
                                        <p:tav tm="0">
                                          <p:val>
                                            <p:strVal val="1+#ppt_h/2"/>
                                          </p:val>
                                        </p:tav>
                                        <p:tav tm="100000">
                                          <p:val>
                                            <p:strVal val="#ppt_y"/>
                                          </p:val>
                                        </p:tav>
                                      </p:tavLst>
                                    </p:anim>
                                  </p:childTnLst>
                                </p:cTn>
                              </p:par>
                            </p:childTnLst>
                          </p:cTn>
                        </p:par>
                        <p:par>
                          <p:cTn id="33" fill="hold">
                            <p:stCondLst>
                              <p:cond delay="2500"/>
                            </p:stCondLst>
                            <p:childTnLst>
                              <p:par>
                                <p:cTn id="34" presetID="21" presetClass="entr" presetSubtype="1"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heel(1)">
                                      <p:cBhvr>
                                        <p:cTn id="36" dur="700"/>
                                        <p:tgtEl>
                                          <p:spTgt spid="40"/>
                                        </p:tgtEl>
                                      </p:cBhvr>
                                    </p:animEffect>
                                  </p:childTnLst>
                                </p:cTn>
                              </p:par>
                            </p:childTnLst>
                          </p:cTn>
                        </p:par>
                        <p:par>
                          <p:cTn id="37" fill="hold">
                            <p:stCondLst>
                              <p:cond delay="3500"/>
                            </p:stCondLst>
                            <p:childTnLst>
                              <p:par>
                                <p:cTn id="38" presetID="2" presetClass="entr" presetSubtype="4" fill="hold" grpId="0" nodeType="afterEffect">
                                  <p:stCondLst>
                                    <p:cond delay="0"/>
                                  </p:stCondLst>
                                  <p:childTnLst>
                                    <p:set>
                                      <p:cBhvr>
                                        <p:cTn id="39" dur="1" fill="hold">
                                          <p:stCondLst>
                                            <p:cond delay="0"/>
                                          </p:stCondLst>
                                        </p:cTn>
                                        <p:tgtEl>
                                          <p:spTgt spid="42"/>
                                        </p:tgtEl>
                                        <p:attrNameLst>
                                          <p:attrName>style.visibility</p:attrName>
                                        </p:attrNameLst>
                                      </p:cBhvr>
                                      <p:to>
                                        <p:strVal val="visible"/>
                                      </p:to>
                                    </p:set>
                                    <p:anim calcmode="lin" valueType="num">
                                      <p:cBhvr additive="base">
                                        <p:cTn id="40" dur="600" fill="hold"/>
                                        <p:tgtEl>
                                          <p:spTgt spid="42"/>
                                        </p:tgtEl>
                                        <p:attrNameLst>
                                          <p:attrName>ppt_x</p:attrName>
                                        </p:attrNameLst>
                                      </p:cBhvr>
                                      <p:tavLst>
                                        <p:tav tm="0">
                                          <p:val>
                                            <p:strVal val="#ppt_x"/>
                                          </p:val>
                                        </p:tav>
                                        <p:tav tm="100000">
                                          <p:val>
                                            <p:strVal val="#ppt_x"/>
                                          </p:val>
                                        </p:tav>
                                      </p:tavLst>
                                    </p:anim>
                                    <p:anim calcmode="lin" valueType="num">
                                      <p:cBhvr additive="base">
                                        <p:cTn id="41" dur="600" fill="hold"/>
                                        <p:tgtEl>
                                          <p:spTgt spid="42"/>
                                        </p:tgtEl>
                                        <p:attrNameLst>
                                          <p:attrName>ppt_y</p:attrName>
                                        </p:attrNameLst>
                                      </p:cBhvr>
                                      <p:tavLst>
                                        <p:tav tm="0">
                                          <p:val>
                                            <p:strVal val="1+#ppt_h/2"/>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fade">
                                      <p:cBhvr>
                                        <p:cTn id="44" dur="600"/>
                                        <p:tgtEl>
                                          <p:spTgt spid="41"/>
                                        </p:tgtEl>
                                      </p:cBhvr>
                                    </p:animEffect>
                                    <p:anim calcmode="lin" valueType="num">
                                      <p:cBhvr>
                                        <p:cTn id="45" dur="600" fill="hold"/>
                                        <p:tgtEl>
                                          <p:spTgt spid="41"/>
                                        </p:tgtEl>
                                        <p:attrNameLst>
                                          <p:attrName>ppt_x</p:attrName>
                                        </p:attrNameLst>
                                      </p:cBhvr>
                                      <p:tavLst>
                                        <p:tav tm="0">
                                          <p:val>
                                            <p:strVal val="#ppt_x"/>
                                          </p:val>
                                        </p:tav>
                                        <p:tav tm="100000">
                                          <p:val>
                                            <p:strVal val="#ppt_x"/>
                                          </p:val>
                                        </p:tav>
                                      </p:tavLst>
                                    </p:anim>
                                    <p:anim calcmode="lin" valueType="num">
                                      <p:cBhvr>
                                        <p:cTn id="46" dur="600" fill="hold"/>
                                        <p:tgtEl>
                                          <p:spTgt spid="41"/>
                                        </p:tgtEl>
                                        <p:attrNameLst>
                                          <p:attrName>ppt_y</p:attrName>
                                        </p:attrNameLst>
                                      </p:cBhvr>
                                      <p:tavLst>
                                        <p:tav tm="0">
                                          <p:val>
                                            <p:strVal val="#ppt_y+.1"/>
                                          </p:val>
                                        </p:tav>
                                        <p:tav tm="100000">
                                          <p:val>
                                            <p:strVal val="#ppt_y"/>
                                          </p:val>
                                        </p:tav>
                                      </p:tavLst>
                                    </p:anim>
                                  </p:childTnLst>
                                </p:cTn>
                              </p:par>
                            </p:childTnLst>
                          </p:cTn>
                        </p:par>
                        <p:par>
                          <p:cTn id="47" fill="hold">
                            <p:stCondLst>
                              <p:cond delay="4500"/>
                            </p:stCondLst>
                            <p:childTnLst>
                              <p:par>
                                <p:cTn id="48" presetID="10" presetClass="entr" presetSubtype="0"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3" grpId="0" animBg="1"/>
      <p:bldP spid="34" grpId="0" animBg="1"/>
      <p:bldP spid="38" grpId="0"/>
      <p:bldP spid="39" grpId="0" animBg="1"/>
      <p:bldP spid="40" grpId="0"/>
      <p:bldP spid="4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p:cNvSpPr txBox="1"/>
          <p:nvPr/>
        </p:nvSpPr>
        <p:spPr>
          <a:xfrm>
            <a:off x="1317813" y="464097"/>
            <a:ext cx="1415772" cy="461665"/>
          </a:xfrm>
          <a:prstGeom prst="rect">
            <a:avLst/>
          </a:prstGeom>
          <a:noFill/>
        </p:spPr>
        <p:txBody>
          <a:bodyPr wrap="none" rtlCol="0">
            <a:spAutoFit/>
          </a:bodyPr>
          <a:lstStyle/>
          <a:p>
            <a:r>
              <a:rPr lang="zh-CN" altLang="en-US" sz="2400" dirty="0">
                <a:solidFill>
                  <a:schemeClr val="tx1">
                    <a:lumMod val="85000"/>
                    <a:lumOff val="15000"/>
                  </a:schemeClr>
                </a:solidFill>
                <a:cs typeface="+mn-ea"/>
                <a:sym typeface="+mn-lt"/>
              </a:rPr>
              <a:t>实验步骤</a:t>
            </a:r>
          </a:p>
        </p:txBody>
      </p:sp>
      <p:grpSp>
        <p:nvGrpSpPr>
          <p:cNvPr id="5" name="组合 4"/>
          <p:cNvGrpSpPr/>
          <p:nvPr/>
        </p:nvGrpSpPr>
        <p:grpSpPr>
          <a:xfrm>
            <a:off x="499886" y="464097"/>
            <a:ext cx="656562" cy="584775"/>
            <a:chOff x="7481280" y="1150631"/>
            <a:chExt cx="2407919" cy="2144642"/>
          </a:xfrm>
        </p:grpSpPr>
        <p:sp>
          <p:nvSpPr>
            <p:cNvPr id="6" name="椭圆 5"/>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椭圆 19"/>
          <p:cNvSpPr/>
          <p:nvPr/>
        </p:nvSpPr>
        <p:spPr>
          <a:xfrm>
            <a:off x="1206846" y="2406957"/>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3492593" y="2221819"/>
            <a:ext cx="1984058" cy="1984058"/>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p:cNvSpPr/>
          <p:nvPr/>
        </p:nvSpPr>
        <p:spPr>
          <a:xfrm>
            <a:off x="-787925" y="4366181"/>
            <a:ext cx="1411380" cy="1411380"/>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a:off x="10578278" y="1048872"/>
            <a:ext cx="888375" cy="840230"/>
            <a:chOff x="5141808" y="2043219"/>
            <a:chExt cx="1908384" cy="1908384"/>
          </a:xfrm>
        </p:grpSpPr>
        <p:grpSp>
          <p:nvGrpSpPr>
            <p:cNvPr id="3" name="组合 2"/>
            <p:cNvGrpSpPr/>
            <p:nvPr/>
          </p:nvGrpSpPr>
          <p:grpSpPr>
            <a:xfrm>
              <a:off x="5141808" y="2043219"/>
              <a:ext cx="1908384" cy="1908384"/>
              <a:chOff x="1054100" y="-11130"/>
              <a:chExt cx="3440130" cy="3440130"/>
            </a:xfrm>
          </p:grpSpPr>
          <p:sp>
            <p:nvSpPr>
              <p:cNvPr id="24" name="弧形 23"/>
              <p:cNvSpPr/>
              <p:nvPr/>
            </p:nvSpPr>
            <p:spPr>
              <a:xfrm>
                <a:off x="1054100" y="-11130"/>
                <a:ext cx="3440130" cy="3440130"/>
              </a:xfrm>
              <a:prstGeom prst="arc">
                <a:avLst>
                  <a:gd name="adj1" fmla="val 675277"/>
                  <a:gd name="adj2" fmla="val 0"/>
                </a:avLst>
              </a:prstGeom>
              <a:noFill/>
              <a:ln w="57150" cap="flat" cmpd="sng" algn="ctr">
                <a:solidFill>
                  <a:sysClr val="window" lastClr="FFFFFF">
                    <a:lumMod val="8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sp>
            <p:nvSpPr>
              <p:cNvPr id="25" name="弧形 24"/>
              <p:cNvSpPr/>
              <p:nvPr/>
            </p:nvSpPr>
            <p:spPr>
              <a:xfrm>
                <a:off x="1054100" y="-11130"/>
                <a:ext cx="3440130" cy="3440130"/>
              </a:xfrm>
              <a:prstGeom prst="arc">
                <a:avLst>
                  <a:gd name="adj1" fmla="val 16200000"/>
                  <a:gd name="adj2" fmla="val 10582042"/>
                </a:avLst>
              </a:prstGeom>
              <a:noFill/>
              <a:ln w="57150" cap="flat" cmpd="sng" algn="ctr">
                <a:solidFill>
                  <a:srgbClr val="9AA39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grpSp>
        <p:sp>
          <p:nvSpPr>
            <p:cNvPr id="23" name="文本框 22"/>
            <p:cNvSpPr txBox="1"/>
            <p:nvPr/>
          </p:nvSpPr>
          <p:spPr bwMode="auto">
            <a:xfrm>
              <a:off x="5153404" y="2314347"/>
              <a:ext cx="1879356" cy="1089346"/>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altLang="zh-CN" sz="3200" dirty="0">
                  <a:solidFill>
                    <a:prstClr val="black">
                      <a:lumMod val="85000"/>
                      <a:lumOff val="15000"/>
                    </a:prstClr>
                  </a:solidFill>
                  <a:cs typeface="+mn-ea"/>
                  <a:sym typeface="+mn-lt"/>
                </a:rPr>
                <a:t>3</a:t>
              </a:r>
            </a:p>
          </p:txBody>
        </p:sp>
      </p:grpSp>
      <p:pic>
        <p:nvPicPr>
          <p:cNvPr id="27" name="图片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5276" y="1992671"/>
            <a:ext cx="8019048" cy="828571"/>
          </a:xfrm>
          <a:prstGeom prst="rect">
            <a:avLst/>
          </a:prstGeom>
        </p:spPr>
      </p:pic>
      <p:sp>
        <p:nvSpPr>
          <p:cNvPr id="28" name="Rectangle 2"/>
          <p:cNvSpPr>
            <a:spLocks noChangeArrowheads="1"/>
          </p:cNvSpPr>
          <p:nvPr/>
        </p:nvSpPr>
        <p:spPr bwMode="auto">
          <a:xfrm>
            <a:off x="2585884" y="1358796"/>
            <a:ext cx="785844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spAutoFit/>
          </a:bodyPr>
          <a:lstStyle/>
          <a:p>
            <a:pPr marL="0" marR="0" lvl="0" indent="0" algn="r" defTabSz="914400" rtl="0" eaLnBrk="0" fontAlgn="base" latinLnBrk="0" hangingPunct="0">
              <a:lnSpc>
                <a:spcPct val="100000"/>
              </a:lnSpc>
              <a:spcBef>
                <a:spcPct val="0"/>
              </a:spcBef>
              <a:spcAft>
                <a:spcPct val="0"/>
              </a:spcAft>
              <a:buClrTx/>
              <a:buSzTx/>
              <a:buFontTx/>
              <a:buNone/>
            </a:pPr>
            <a:r>
              <a:rPr lang="zh-CN" altLang="en-US" b="0" i="0" dirty="0">
                <a:solidFill>
                  <a:srgbClr val="000000"/>
                </a:solidFill>
                <a:effectLst/>
                <a:latin typeface="PingFang SC"/>
              </a:rPr>
              <a:t>● 输出一下存好的</a:t>
            </a:r>
            <a:r>
              <a:rPr lang="en-US" altLang="zh-CN" b="0" i="0" dirty="0">
                <a:solidFill>
                  <a:srgbClr val="000000"/>
                </a:solidFill>
                <a:effectLst/>
                <a:latin typeface="PingFang SC"/>
              </a:rPr>
              <a:t>100W</a:t>
            </a:r>
            <a:r>
              <a:rPr lang="zh-CN" altLang="en-US" b="0" i="0" dirty="0">
                <a:solidFill>
                  <a:srgbClr val="000000"/>
                </a:solidFill>
                <a:effectLst/>
                <a:latin typeface="PingFang SC"/>
              </a:rPr>
              <a:t>条数据，看看索引是否更改以及是不是</a:t>
            </a:r>
            <a:r>
              <a:rPr lang="en-US" altLang="zh-CN" b="0" i="0" dirty="0">
                <a:solidFill>
                  <a:srgbClr val="000000"/>
                </a:solidFill>
                <a:effectLst/>
                <a:latin typeface="PingFang SC"/>
              </a:rPr>
              <a:t>100W</a:t>
            </a:r>
            <a:r>
              <a:rPr lang="zh-CN" altLang="en-US" b="0" i="0" dirty="0">
                <a:solidFill>
                  <a:srgbClr val="000000"/>
                </a:solidFill>
                <a:effectLst/>
                <a:latin typeface="PingFang SC"/>
              </a:rPr>
              <a:t>条数据</a:t>
            </a:r>
            <a:endParaRPr lang="zh-CN" altLang="zh-CN" dirty="0">
              <a:solidFill>
                <a:srgbClr val="000000"/>
              </a:solidFill>
              <a:latin typeface="PingFang SC"/>
            </a:endParaRPr>
          </a:p>
        </p:txBody>
      </p:sp>
      <p:sp>
        <p:nvSpPr>
          <p:cNvPr id="29" name="等腰三角形 28"/>
          <p:cNvSpPr/>
          <p:nvPr/>
        </p:nvSpPr>
        <p:spPr>
          <a:xfrm rot="16200000">
            <a:off x="10504022" y="2243584"/>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sp>
        <p:nvSpPr>
          <p:cNvPr id="32" name="等腰三角形 31"/>
          <p:cNvSpPr/>
          <p:nvPr/>
        </p:nvSpPr>
        <p:spPr>
          <a:xfrm rot="16200000">
            <a:off x="10504022" y="3080636"/>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pic>
        <p:nvPicPr>
          <p:cNvPr id="9" name="图片 8">
            <a:extLst>
              <a:ext uri="{FF2B5EF4-FFF2-40B4-BE49-F238E27FC236}">
                <a16:creationId xmlns:a16="http://schemas.microsoft.com/office/drawing/2014/main" id="{AEC36CF8-183F-8E79-C2F3-63F617456E4D}"/>
              </a:ext>
            </a:extLst>
          </p:cNvPr>
          <p:cNvPicPr>
            <a:picLocks noChangeAspect="1"/>
          </p:cNvPicPr>
          <p:nvPr/>
        </p:nvPicPr>
        <p:blipFill>
          <a:blip r:embed="rId3"/>
          <a:stretch>
            <a:fillRect/>
          </a:stretch>
        </p:blipFill>
        <p:spPr>
          <a:xfrm>
            <a:off x="4035669" y="3091646"/>
            <a:ext cx="6408655" cy="352665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2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1"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par>
                          <p:cTn id="22" fill="hold">
                            <p:stCondLst>
                              <p:cond delay="500"/>
                            </p:stCondLst>
                            <p:childTnLst>
                              <p:par>
                                <p:cTn id="23" presetID="14" presetClass="entr" presetSubtype="10"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randombar(horizontal)">
                                      <p:cBhvr>
                                        <p:cTn id="25" dur="500"/>
                                        <p:tgtEl>
                                          <p:spTgt spid="2"/>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arn(inVertical)">
                                      <p:cBhvr>
                                        <p:cTn id="28" dur="500"/>
                                        <p:tgtEl>
                                          <p:spTgt spid="28"/>
                                        </p:tgtEl>
                                      </p:cBhvr>
                                    </p:animEffect>
                                  </p:childTnLst>
                                </p:cTn>
                              </p:par>
                            </p:childTnLst>
                          </p:cTn>
                        </p:par>
                        <p:par>
                          <p:cTn id="29" fill="hold">
                            <p:stCondLst>
                              <p:cond delay="1000"/>
                            </p:stCondLst>
                            <p:childTnLst>
                              <p:par>
                                <p:cTn id="30" presetID="2" presetClass="entr" presetSubtype="2" fill="hold" grpId="0" nodeType="afterEffect">
                                  <p:stCondLst>
                                    <p:cond delay="0"/>
                                  </p:stCondLst>
                                  <p:childTnLst>
                                    <p:set>
                                      <p:cBhvr>
                                        <p:cTn id="31" dur="1" fill="hold">
                                          <p:stCondLst>
                                            <p:cond delay="0"/>
                                          </p:stCondLst>
                                        </p:cTn>
                                        <p:tgtEl>
                                          <p:spTgt spid="29"/>
                                        </p:tgtEl>
                                        <p:attrNameLst>
                                          <p:attrName>style.visibility</p:attrName>
                                        </p:attrNameLst>
                                      </p:cBhvr>
                                      <p:to>
                                        <p:strVal val="visible"/>
                                      </p:to>
                                    </p:set>
                                    <p:anim calcmode="lin" valueType="num">
                                      <p:cBhvr additive="base">
                                        <p:cTn id="32" dur="700" fill="hold"/>
                                        <p:tgtEl>
                                          <p:spTgt spid="29"/>
                                        </p:tgtEl>
                                        <p:attrNameLst>
                                          <p:attrName>ppt_x</p:attrName>
                                        </p:attrNameLst>
                                      </p:cBhvr>
                                      <p:tavLst>
                                        <p:tav tm="0">
                                          <p:val>
                                            <p:strVal val="1+#ppt_w/2"/>
                                          </p:val>
                                        </p:tav>
                                        <p:tav tm="100000">
                                          <p:val>
                                            <p:strVal val="#ppt_x"/>
                                          </p:val>
                                        </p:tav>
                                      </p:tavLst>
                                    </p:anim>
                                    <p:anim calcmode="lin" valueType="num">
                                      <p:cBhvr additive="base">
                                        <p:cTn id="33" dur="700" fill="hold"/>
                                        <p:tgtEl>
                                          <p:spTgt spid="29"/>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200"/>
                                  </p:stCondLst>
                                  <p:childTnLst>
                                    <p:set>
                                      <p:cBhvr>
                                        <p:cTn id="35" dur="1" fill="hold">
                                          <p:stCondLst>
                                            <p:cond delay="0"/>
                                          </p:stCondLst>
                                        </p:cTn>
                                        <p:tgtEl>
                                          <p:spTgt spid="27"/>
                                        </p:tgtEl>
                                        <p:attrNameLst>
                                          <p:attrName>style.visibility</p:attrName>
                                        </p:attrNameLst>
                                      </p:cBhvr>
                                      <p:to>
                                        <p:strVal val="visible"/>
                                      </p:to>
                                    </p:set>
                                    <p:anim calcmode="lin" valueType="num">
                                      <p:cBhvr additive="base">
                                        <p:cTn id="36" dur="700" fill="hold"/>
                                        <p:tgtEl>
                                          <p:spTgt spid="27"/>
                                        </p:tgtEl>
                                        <p:attrNameLst>
                                          <p:attrName>ppt_x</p:attrName>
                                        </p:attrNameLst>
                                      </p:cBhvr>
                                      <p:tavLst>
                                        <p:tav tm="0">
                                          <p:val>
                                            <p:strVal val="1+#ppt_w/2"/>
                                          </p:val>
                                        </p:tav>
                                        <p:tav tm="100000">
                                          <p:val>
                                            <p:strVal val="#ppt_x"/>
                                          </p:val>
                                        </p:tav>
                                      </p:tavLst>
                                    </p:anim>
                                    <p:anim calcmode="lin" valueType="num">
                                      <p:cBhvr additive="base">
                                        <p:cTn id="37" dur="700" fill="hold"/>
                                        <p:tgtEl>
                                          <p:spTgt spid="27"/>
                                        </p:tgtEl>
                                        <p:attrNameLst>
                                          <p:attrName>ppt_y</p:attrName>
                                        </p:attrNameLst>
                                      </p:cBhvr>
                                      <p:tavLst>
                                        <p:tav tm="0">
                                          <p:val>
                                            <p:strVal val="#ppt_y"/>
                                          </p:val>
                                        </p:tav>
                                        <p:tav tm="100000">
                                          <p:val>
                                            <p:strVal val="#ppt_y"/>
                                          </p:val>
                                        </p:tav>
                                      </p:tavLst>
                                    </p:anim>
                                  </p:childTnLst>
                                </p:cTn>
                              </p:par>
                            </p:childTnLst>
                          </p:cTn>
                        </p:par>
                        <p:par>
                          <p:cTn id="38" fill="hold">
                            <p:stCondLst>
                              <p:cond delay="2000"/>
                            </p:stCondLst>
                            <p:childTnLst>
                              <p:par>
                                <p:cTn id="39" presetID="2" presetClass="entr" presetSubtype="2" fill="hold" grpId="0" nodeType="afterEffect">
                                  <p:stCondLst>
                                    <p:cond delay="0"/>
                                  </p:stCondLst>
                                  <p:childTnLst>
                                    <p:set>
                                      <p:cBhvr>
                                        <p:cTn id="40" dur="1" fill="hold">
                                          <p:stCondLst>
                                            <p:cond delay="0"/>
                                          </p:stCondLst>
                                        </p:cTn>
                                        <p:tgtEl>
                                          <p:spTgt spid="32"/>
                                        </p:tgtEl>
                                        <p:attrNameLst>
                                          <p:attrName>style.visibility</p:attrName>
                                        </p:attrNameLst>
                                      </p:cBhvr>
                                      <p:to>
                                        <p:strVal val="visible"/>
                                      </p:to>
                                    </p:set>
                                    <p:anim calcmode="lin" valueType="num">
                                      <p:cBhvr additive="base">
                                        <p:cTn id="41" dur="700" fill="hold"/>
                                        <p:tgtEl>
                                          <p:spTgt spid="32"/>
                                        </p:tgtEl>
                                        <p:attrNameLst>
                                          <p:attrName>ppt_x</p:attrName>
                                        </p:attrNameLst>
                                      </p:cBhvr>
                                      <p:tavLst>
                                        <p:tav tm="0">
                                          <p:val>
                                            <p:strVal val="1+#ppt_w/2"/>
                                          </p:val>
                                        </p:tav>
                                        <p:tav tm="100000">
                                          <p:val>
                                            <p:strVal val="#ppt_x"/>
                                          </p:val>
                                        </p:tav>
                                      </p:tavLst>
                                    </p:anim>
                                    <p:anim calcmode="lin" valueType="num">
                                      <p:cBhvr additive="base">
                                        <p:cTn id="42" dur="700" fill="hold"/>
                                        <p:tgtEl>
                                          <p:spTgt spid="32"/>
                                        </p:tgtEl>
                                        <p:attrNameLst>
                                          <p:attrName>ppt_y</p:attrName>
                                        </p:attrNameLst>
                                      </p:cBhvr>
                                      <p:tavLst>
                                        <p:tav tm="0">
                                          <p:val>
                                            <p:strVal val="#ppt_y"/>
                                          </p:val>
                                        </p:tav>
                                        <p:tav tm="100000">
                                          <p:val>
                                            <p:strVal val="#ppt_y"/>
                                          </p:val>
                                        </p:tav>
                                      </p:tavLst>
                                    </p:anim>
                                  </p:childTnLst>
                                </p:cTn>
                              </p:par>
                            </p:childTnLst>
                          </p:cTn>
                        </p:par>
                        <p:par>
                          <p:cTn id="43" fill="hold">
                            <p:stCondLst>
                              <p:cond delay="2700"/>
                            </p:stCondLst>
                            <p:childTnLst>
                              <p:par>
                                <p:cTn id="44" presetID="42" presetClass="entr" presetSubtype="0" fill="hold" grpId="0" nodeType="after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1000"/>
                                        <p:tgtEl>
                                          <p:spTgt spid="22"/>
                                        </p:tgtEl>
                                      </p:cBhvr>
                                    </p:animEffect>
                                    <p:anim calcmode="lin" valueType="num">
                                      <p:cBhvr>
                                        <p:cTn id="47" dur="1000" fill="hold"/>
                                        <p:tgtEl>
                                          <p:spTgt spid="22"/>
                                        </p:tgtEl>
                                        <p:attrNameLst>
                                          <p:attrName>ppt_x</p:attrName>
                                        </p:attrNameLst>
                                      </p:cBhvr>
                                      <p:tavLst>
                                        <p:tav tm="0">
                                          <p:val>
                                            <p:strVal val="#ppt_x"/>
                                          </p:val>
                                        </p:tav>
                                        <p:tav tm="100000">
                                          <p:val>
                                            <p:strVal val="#ppt_x"/>
                                          </p:val>
                                        </p:tav>
                                      </p:tavLst>
                                    </p:anim>
                                    <p:anim calcmode="lin" valueType="num">
                                      <p:cBhvr>
                                        <p:cTn id="4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 grpId="0" animBg="1"/>
      <p:bldP spid="21" grpId="0" animBg="1"/>
      <p:bldP spid="22" grpId="0" animBg="1"/>
      <p:bldP spid="28" grpId="0"/>
      <p:bldP spid="29" grpId="0" animBg="1"/>
      <p:bldP spid="3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p:cNvSpPr txBox="1"/>
          <p:nvPr/>
        </p:nvSpPr>
        <p:spPr>
          <a:xfrm>
            <a:off x="1317813" y="464097"/>
            <a:ext cx="1415772" cy="461665"/>
          </a:xfrm>
          <a:prstGeom prst="rect">
            <a:avLst/>
          </a:prstGeom>
          <a:noFill/>
        </p:spPr>
        <p:txBody>
          <a:bodyPr wrap="none" rtlCol="0">
            <a:spAutoFit/>
          </a:bodyPr>
          <a:lstStyle/>
          <a:p>
            <a:r>
              <a:rPr lang="zh-CN" altLang="en-US" sz="2400" dirty="0">
                <a:solidFill>
                  <a:schemeClr val="tx1">
                    <a:lumMod val="85000"/>
                    <a:lumOff val="15000"/>
                  </a:schemeClr>
                </a:solidFill>
                <a:cs typeface="+mn-ea"/>
                <a:sym typeface="+mn-lt"/>
              </a:rPr>
              <a:t>实验步骤</a:t>
            </a:r>
          </a:p>
        </p:txBody>
      </p:sp>
      <p:grpSp>
        <p:nvGrpSpPr>
          <p:cNvPr id="5" name="组合 4"/>
          <p:cNvGrpSpPr/>
          <p:nvPr/>
        </p:nvGrpSpPr>
        <p:grpSpPr>
          <a:xfrm>
            <a:off x="499886" y="464097"/>
            <a:ext cx="656562" cy="584775"/>
            <a:chOff x="7481280" y="1150631"/>
            <a:chExt cx="2407919" cy="2144642"/>
          </a:xfrm>
        </p:grpSpPr>
        <p:sp>
          <p:nvSpPr>
            <p:cNvPr id="6" name="椭圆 5"/>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椭圆 19"/>
          <p:cNvSpPr/>
          <p:nvPr/>
        </p:nvSpPr>
        <p:spPr>
          <a:xfrm>
            <a:off x="9388039" y="3947507"/>
            <a:ext cx="2324290" cy="2299522"/>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9131738" y="5097268"/>
            <a:ext cx="1460654" cy="1460654"/>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a:off x="753612" y="1340663"/>
            <a:ext cx="888375" cy="840231"/>
            <a:chOff x="8526358" y="2043219"/>
            <a:chExt cx="1908384" cy="1908384"/>
          </a:xfrm>
        </p:grpSpPr>
        <p:grpSp>
          <p:nvGrpSpPr>
            <p:cNvPr id="3" name="组合 2"/>
            <p:cNvGrpSpPr/>
            <p:nvPr/>
          </p:nvGrpSpPr>
          <p:grpSpPr>
            <a:xfrm>
              <a:off x="8526358" y="2043219"/>
              <a:ext cx="1908384" cy="1908384"/>
              <a:chOff x="1054100" y="-11130"/>
              <a:chExt cx="3440130" cy="3440130"/>
            </a:xfrm>
          </p:grpSpPr>
          <p:sp>
            <p:nvSpPr>
              <p:cNvPr id="23" name="弧形 22"/>
              <p:cNvSpPr/>
              <p:nvPr/>
            </p:nvSpPr>
            <p:spPr>
              <a:xfrm>
                <a:off x="1054100" y="-11130"/>
                <a:ext cx="3440130" cy="3440130"/>
              </a:xfrm>
              <a:prstGeom prst="arc">
                <a:avLst>
                  <a:gd name="adj1" fmla="val 675277"/>
                  <a:gd name="adj2" fmla="val 0"/>
                </a:avLst>
              </a:prstGeom>
              <a:noFill/>
              <a:ln w="57150" cap="flat" cmpd="sng" algn="ctr">
                <a:solidFill>
                  <a:sysClr val="window" lastClr="FFFFFF">
                    <a:lumMod val="8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24" name="弧形 23"/>
              <p:cNvSpPr/>
              <p:nvPr/>
            </p:nvSpPr>
            <p:spPr>
              <a:xfrm>
                <a:off x="1054100" y="-11130"/>
                <a:ext cx="3440130" cy="3440130"/>
              </a:xfrm>
              <a:prstGeom prst="arc">
                <a:avLst>
                  <a:gd name="adj1" fmla="val 16200000"/>
                  <a:gd name="adj2" fmla="val 2877916"/>
                </a:avLst>
              </a:prstGeom>
              <a:noFill/>
              <a:ln w="57150" cap="flat" cmpd="sng" algn="ctr">
                <a:solidFill>
                  <a:srgbClr val="9AA39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grpSp>
        <p:sp>
          <p:nvSpPr>
            <p:cNvPr id="22" name="文本框 21"/>
            <p:cNvSpPr txBox="1"/>
            <p:nvPr/>
          </p:nvSpPr>
          <p:spPr bwMode="auto">
            <a:xfrm>
              <a:off x="8543793" y="2314346"/>
              <a:ext cx="1879356" cy="1328177"/>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altLang="zh-CN" sz="3200" dirty="0">
                  <a:solidFill>
                    <a:prstClr val="black">
                      <a:lumMod val="85000"/>
                      <a:lumOff val="15000"/>
                    </a:prstClr>
                  </a:solidFill>
                  <a:cs typeface="+mn-ea"/>
                  <a:sym typeface="+mn-lt"/>
                </a:rPr>
                <a:t>4</a:t>
              </a:r>
            </a:p>
          </p:txBody>
        </p:sp>
      </p:grpSp>
      <p:pic>
        <p:nvPicPr>
          <p:cNvPr id="26" name="图片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169" y="2430192"/>
            <a:ext cx="11161905" cy="542857"/>
          </a:xfrm>
          <a:prstGeom prst="rect">
            <a:avLst/>
          </a:prstGeom>
        </p:spPr>
      </p:pic>
      <p:sp>
        <p:nvSpPr>
          <p:cNvPr id="28" name="文本框 27"/>
          <p:cNvSpPr txBox="1"/>
          <p:nvPr/>
        </p:nvSpPr>
        <p:spPr>
          <a:xfrm>
            <a:off x="2025699" y="1582572"/>
            <a:ext cx="3480619" cy="369332"/>
          </a:xfrm>
          <a:prstGeom prst="rect">
            <a:avLst/>
          </a:prstGeom>
          <a:noFill/>
        </p:spPr>
        <p:txBody>
          <a:bodyPr wrap="square">
            <a:spAutoFit/>
          </a:bodyPr>
          <a:lstStyle/>
          <a:p>
            <a:pPr algn="l"/>
            <a:r>
              <a:rPr lang="zh-CN" altLang="en-US" dirty="0">
                <a:solidFill>
                  <a:srgbClr val="000000"/>
                </a:solidFill>
                <a:latin typeface="PingFang SC"/>
              </a:rPr>
              <a:t>● 查看是否存在重复的行数据</a:t>
            </a:r>
          </a:p>
        </p:txBody>
      </p:sp>
      <p:sp>
        <p:nvSpPr>
          <p:cNvPr id="29" name="等腰三角形 28"/>
          <p:cNvSpPr/>
          <p:nvPr/>
        </p:nvSpPr>
        <p:spPr>
          <a:xfrm rot="5400000">
            <a:off x="445547" y="2599503"/>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pic>
        <p:nvPicPr>
          <p:cNvPr id="31" name="图片 30"/>
          <p:cNvPicPr>
            <a:picLocks noChangeAspect="1"/>
          </p:cNvPicPr>
          <p:nvPr/>
        </p:nvPicPr>
        <p:blipFill rotWithShape="1">
          <a:blip r:embed="rId3">
            <a:extLst>
              <a:ext uri="{28A0092B-C50C-407E-A947-70E740481C1C}">
                <a14:useLocalDpi xmlns:a14="http://schemas.microsoft.com/office/drawing/2010/main" val="0"/>
              </a:ext>
            </a:extLst>
          </a:blip>
          <a:srcRect r="70887"/>
          <a:stretch>
            <a:fillRect/>
          </a:stretch>
        </p:blipFill>
        <p:spPr>
          <a:xfrm>
            <a:off x="855172" y="3491513"/>
            <a:ext cx="3549445" cy="615232"/>
          </a:xfrm>
          <a:prstGeom prst="rect">
            <a:avLst/>
          </a:prstGeom>
        </p:spPr>
      </p:pic>
      <p:sp>
        <p:nvSpPr>
          <p:cNvPr id="32" name="等腰三角形 31"/>
          <p:cNvSpPr/>
          <p:nvPr/>
        </p:nvSpPr>
        <p:spPr>
          <a:xfrm rot="5400000">
            <a:off x="445547" y="3589279"/>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sp>
        <p:nvSpPr>
          <p:cNvPr id="33" name="文本框 32"/>
          <p:cNvSpPr txBox="1"/>
          <p:nvPr/>
        </p:nvSpPr>
        <p:spPr>
          <a:xfrm>
            <a:off x="783383" y="3069270"/>
            <a:ext cx="3480619" cy="369332"/>
          </a:xfrm>
          <a:prstGeom prst="rect">
            <a:avLst/>
          </a:prstGeom>
          <a:noFill/>
        </p:spPr>
        <p:txBody>
          <a:bodyPr wrap="square">
            <a:spAutoFit/>
          </a:bodyPr>
          <a:lstStyle/>
          <a:p>
            <a:pPr algn="l"/>
            <a:r>
              <a:rPr lang="zh-CN" altLang="en-US" dirty="0">
                <a:solidFill>
                  <a:srgbClr val="000000"/>
                </a:solidFill>
                <a:latin typeface="PingFang SC"/>
              </a:rPr>
              <a:t>● 输出结果为</a:t>
            </a:r>
            <a:r>
              <a:rPr lang="en-US" altLang="zh-CN" dirty="0">
                <a:solidFill>
                  <a:srgbClr val="000000"/>
                </a:solidFill>
                <a:latin typeface="PingFang SC"/>
              </a:rPr>
              <a:t>0</a:t>
            </a:r>
            <a:r>
              <a:rPr lang="zh-CN" altLang="en-US" dirty="0">
                <a:solidFill>
                  <a:srgbClr val="000000"/>
                </a:solidFill>
                <a:latin typeface="PingFang SC"/>
              </a:rPr>
              <a:t>，无重复数据</a:t>
            </a:r>
          </a:p>
        </p:txBody>
      </p:sp>
      <p:pic>
        <p:nvPicPr>
          <p:cNvPr id="35" name="图片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169" y="4797268"/>
            <a:ext cx="3533333" cy="600000"/>
          </a:xfrm>
          <a:prstGeom prst="rect">
            <a:avLst/>
          </a:prstGeom>
        </p:spPr>
      </p:pic>
      <p:sp>
        <p:nvSpPr>
          <p:cNvPr id="36" name="文本框 35"/>
          <p:cNvSpPr txBox="1"/>
          <p:nvPr/>
        </p:nvSpPr>
        <p:spPr>
          <a:xfrm>
            <a:off x="5902553" y="3073428"/>
            <a:ext cx="3480619" cy="369332"/>
          </a:xfrm>
          <a:prstGeom prst="rect">
            <a:avLst/>
          </a:prstGeom>
          <a:noFill/>
        </p:spPr>
        <p:txBody>
          <a:bodyPr wrap="square">
            <a:spAutoFit/>
          </a:bodyPr>
          <a:lstStyle/>
          <a:p>
            <a:pPr algn="l"/>
            <a:r>
              <a:rPr lang="zh-CN" altLang="en-US" dirty="0">
                <a:solidFill>
                  <a:srgbClr val="000000"/>
                </a:solidFill>
                <a:latin typeface="PingFang SC"/>
              </a:rPr>
              <a:t>● 输出结果显示无缺失数据</a:t>
            </a:r>
          </a:p>
        </p:txBody>
      </p:sp>
      <p:sp>
        <p:nvSpPr>
          <p:cNvPr id="37" name="文本框 36"/>
          <p:cNvSpPr txBox="1"/>
          <p:nvPr/>
        </p:nvSpPr>
        <p:spPr>
          <a:xfrm>
            <a:off x="763591" y="4370610"/>
            <a:ext cx="3480619" cy="369332"/>
          </a:xfrm>
          <a:prstGeom prst="rect">
            <a:avLst/>
          </a:prstGeom>
          <a:noFill/>
        </p:spPr>
        <p:txBody>
          <a:bodyPr wrap="square">
            <a:spAutoFit/>
          </a:bodyPr>
          <a:lstStyle/>
          <a:p>
            <a:pPr algn="l"/>
            <a:r>
              <a:rPr lang="zh-CN" altLang="en-US" dirty="0">
                <a:solidFill>
                  <a:srgbClr val="000000"/>
                </a:solidFill>
                <a:latin typeface="PingFang SC"/>
              </a:rPr>
              <a:t>● 查看列中是否存在缺失数据</a:t>
            </a:r>
          </a:p>
        </p:txBody>
      </p:sp>
      <p:sp>
        <p:nvSpPr>
          <p:cNvPr id="38" name="等腰三角形 37"/>
          <p:cNvSpPr/>
          <p:nvPr/>
        </p:nvSpPr>
        <p:spPr>
          <a:xfrm rot="5400000">
            <a:off x="445547" y="4965479"/>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sp>
        <p:nvSpPr>
          <p:cNvPr id="41" name="等腰三角形 40"/>
          <p:cNvSpPr/>
          <p:nvPr/>
        </p:nvSpPr>
        <p:spPr>
          <a:xfrm rot="5400000">
            <a:off x="5465362" y="3626628"/>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sp>
        <p:nvSpPr>
          <p:cNvPr id="79" name="箭头: 下弧形 78"/>
          <p:cNvSpPr/>
          <p:nvPr/>
        </p:nvSpPr>
        <p:spPr>
          <a:xfrm rot="635981">
            <a:off x="3988207" y="5827595"/>
            <a:ext cx="2107793" cy="735890"/>
          </a:xfrm>
          <a:prstGeom prst="curvedUpArrow">
            <a:avLst>
              <a:gd name="adj1" fmla="val 25000"/>
              <a:gd name="adj2" fmla="val 44478"/>
              <a:gd name="adj3" fmla="val 4905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solidFill>
                <a:schemeClr val="tx1"/>
              </a:solidFill>
            </a:endParaRPr>
          </a:p>
        </p:txBody>
      </p:sp>
      <p:pic>
        <p:nvPicPr>
          <p:cNvPr id="9" name="图片 8">
            <a:extLst>
              <a:ext uri="{FF2B5EF4-FFF2-40B4-BE49-F238E27FC236}">
                <a16:creationId xmlns:a16="http://schemas.microsoft.com/office/drawing/2014/main" id="{3E356D80-34E4-EF81-CC5B-0ED81FB449AA}"/>
              </a:ext>
            </a:extLst>
          </p:cNvPr>
          <p:cNvPicPr>
            <a:picLocks noChangeAspect="1"/>
          </p:cNvPicPr>
          <p:nvPr/>
        </p:nvPicPr>
        <p:blipFill>
          <a:blip r:embed="rId5"/>
          <a:stretch>
            <a:fillRect/>
          </a:stretch>
        </p:blipFill>
        <p:spPr>
          <a:xfrm>
            <a:off x="5991033" y="3564248"/>
            <a:ext cx="3303657" cy="195427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2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par>
                                <p:cTn id="15" presetID="10"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heel(1)">
                                      <p:cBhvr>
                                        <p:cTn id="22" dur="800"/>
                                        <p:tgtEl>
                                          <p:spTgt spid="2"/>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heel(1)">
                                      <p:cBhvr>
                                        <p:cTn id="25" dur="1300"/>
                                        <p:tgtEl>
                                          <p:spTgt spid="28"/>
                                        </p:tgtEl>
                                      </p:cBhvr>
                                    </p:animEffect>
                                  </p:childTnLst>
                                </p:cTn>
                              </p:par>
                            </p:childTnLst>
                          </p:cTn>
                        </p:par>
                        <p:par>
                          <p:cTn id="26" fill="hold">
                            <p:stCondLst>
                              <p:cond delay="1000"/>
                            </p:stCondLst>
                            <p:childTnLst>
                              <p:par>
                                <p:cTn id="27" presetID="6" presetClass="entr" presetSubtype="16"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circle(in)">
                                      <p:cBhvr>
                                        <p:cTn id="29" dur="500"/>
                                        <p:tgtEl>
                                          <p:spTgt spid="29"/>
                                        </p:tgtEl>
                                      </p:cBhvr>
                                    </p:animEffect>
                                  </p:childTnLst>
                                </p:cTn>
                              </p:par>
                            </p:childTnLst>
                          </p:cTn>
                        </p:par>
                        <p:par>
                          <p:cTn id="30" fill="hold">
                            <p:stCondLst>
                              <p:cond delay="1500"/>
                            </p:stCondLst>
                            <p:childTnLst>
                              <p:par>
                                <p:cTn id="31" presetID="42" presetClass="entr" presetSubtype="0" fill="hold"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700"/>
                                        <p:tgtEl>
                                          <p:spTgt spid="26"/>
                                        </p:tgtEl>
                                      </p:cBhvr>
                                    </p:animEffect>
                                    <p:anim calcmode="lin" valueType="num">
                                      <p:cBhvr>
                                        <p:cTn id="34" dur="700" fill="hold"/>
                                        <p:tgtEl>
                                          <p:spTgt spid="26"/>
                                        </p:tgtEl>
                                        <p:attrNameLst>
                                          <p:attrName>ppt_x</p:attrName>
                                        </p:attrNameLst>
                                      </p:cBhvr>
                                      <p:tavLst>
                                        <p:tav tm="0">
                                          <p:val>
                                            <p:strVal val="#ppt_x"/>
                                          </p:val>
                                        </p:tav>
                                        <p:tav tm="100000">
                                          <p:val>
                                            <p:strVal val="#ppt_x"/>
                                          </p:val>
                                        </p:tav>
                                      </p:tavLst>
                                    </p:anim>
                                    <p:anim calcmode="lin" valueType="num">
                                      <p:cBhvr>
                                        <p:cTn id="35" dur="700" fill="hold"/>
                                        <p:tgtEl>
                                          <p:spTgt spid="26"/>
                                        </p:tgtEl>
                                        <p:attrNameLst>
                                          <p:attrName>ppt_y</p:attrName>
                                        </p:attrNameLst>
                                      </p:cBhvr>
                                      <p:tavLst>
                                        <p:tav tm="0">
                                          <p:val>
                                            <p:strVal val="#ppt_y+.1"/>
                                          </p:val>
                                        </p:tav>
                                        <p:tav tm="100000">
                                          <p:val>
                                            <p:strVal val="#ppt_y"/>
                                          </p:val>
                                        </p:tav>
                                      </p:tavLst>
                                    </p:anim>
                                  </p:childTnLst>
                                </p:cTn>
                              </p:par>
                            </p:childTnLst>
                          </p:cTn>
                        </p:par>
                        <p:par>
                          <p:cTn id="36" fill="hold">
                            <p:stCondLst>
                              <p:cond delay="2500"/>
                            </p:stCondLst>
                            <p:childTnLst>
                              <p:par>
                                <p:cTn id="37" presetID="42" presetClass="entr" presetSubtype="0" fill="hold" grpId="0" nodeType="after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anim calcmode="lin" valueType="num">
                                      <p:cBhvr>
                                        <p:cTn id="40" dur="500" fill="hold"/>
                                        <p:tgtEl>
                                          <p:spTgt spid="33"/>
                                        </p:tgtEl>
                                        <p:attrNameLst>
                                          <p:attrName>ppt_x</p:attrName>
                                        </p:attrNameLst>
                                      </p:cBhvr>
                                      <p:tavLst>
                                        <p:tav tm="0">
                                          <p:val>
                                            <p:strVal val="#ppt_x"/>
                                          </p:val>
                                        </p:tav>
                                        <p:tav tm="100000">
                                          <p:val>
                                            <p:strVal val="#ppt_x"/>
                                          </p:val>
                                        </p:tav>
                                      </p:tavLst>
                                    </p:anim>
                                    <p:anim calcmode="lin" valueType="num">
                                      <p:cBhvr>
                                        <p:cTn id="41" dur="500" fill="hold"/>
                                        <p:tgtEl>
                                          <p:spTgt spid="33"/>
                                        </p:tgtEl>
                                        <p:attrNameLst>
                                          <p:attrName>ppt_y</p:attrName>
                                        </p:attrNameLst>
                                      </p:cBhvr>
                                      <p:tavLst>
                                        <p:tav tm="0">
                                          <p:val>
                                            <p:strVal val="#ppt_y+.1"/>
                                          </p:val>
                                        </p:tav>
                                        <p:tav tm="100000">
                                          <p:val>
                                            <p:strVal val="#ppt_y"/>
                                          </p:val>
                                        </p:tav>
                                      </p:tavLst>
                                    </p:anim>
                                  </p:childTnLst>
                                </p:cTn>
                              </p:par>
                            </p:childTnLst>
                          </p:cTn>
                        </p:par>
                        <p:par>
                          <p:cTn id="42" fill="hold">
                            <p:stCondLst>
                              <p:cond delay="3000"/>
                            </p:stCondLst>
                            <p:childTnLst>
                              <p:par>
                                <p:cTn id="43" presetID="6" presetClass="entr" presetSubtype="16" fill="hold" grpId="0" nodeType="after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circle(in)">
                                      <p:cBhvr>
                                        <p:cTn id="45" dur="500"/>
                                        <p:tgtEl>
                                          <p:spTgt spid="32"/>
                                        </p:tgtEl>
                                      </p:cBhvr>
                                    </p:animEffect>
                                  </p:childTnLst>
                                </p:cTn>
                              </p:par>
                            </p:childTnLst>
                          </p:cTn>
                        </p:par>
                        <p:par>
                          <p:cTn id="46" fill="hold">
                            <p:stCondLst>
                              <p:cond delay="3500"/>
                            </p:stCondLst>
                            <p:childTnLst>
                              <p:par>
                                <p:cTn id="47" presetID="42" presetClass="entr" presetSubtype="0" fill="hold" nodeType="after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800"/>
                                        <p:tgtEl>
                                          <p:spTgt spid="31"/>
                                        </p:tgtEl>
                                      </p:cBhvr>
                                    </p:animEffect>
                                    <p:anim calcmode="lin" valueType="num">
                                      <p:cBhvr>
                                        <p:cTn id="50" dur="800" fill="hold"/>
                                        <p:tgtEl>
                                          <p:spTgt spid="31"/>
                                        </p:tgtEl>
                                        <p:attrNameLst>
                                          <p:attrName>ppt_x</p:attrName>
                                        </p:attrNameLst>
                                      </p:cBhvr>
                                      <p:tavLst>
                                        <p:tav tm="0">
                                          <p:val>
                                            <p:strVal val="#ppt_x"/>
                                          </p:val>
                                        </p:tav>
                                        <p:tav tm="100000">
                                          <p:val>
                                            <p:strVal val="#ppt_x"/>
                                          </p:val>
                                        </p:tav>
                                      </p:tavLst>
                                    </p:anim>
                                    <p:anim calcmode="lin" valueType="num">
                                      <p:cBhvr>
                                        <p:cTn id="51" dur="800" fill="hold"/>
                                        <p:tgtEl>
                                          <p:spTgt spid="31"/>
                                        </p:tgtEl>
                                        <p:attrNameLst>
                                          <p:attrName>ppt_y</p:attrName>
                                        </p:attrNameLst>
                                      </p:cBhvr>
                                      <p:tavLst>
                                        <p:tav tm="0">
                                          <p:val>
                                            <p:strVal val="#ppt_y+.1"/>
                                          </p:val>
                                        </p:tav>
                                        <p:tav tm="100000">
                                          <p:val>
                                            <p:strVal val="#ppt_y"/>
                                          </p:val>
                                        </p:tav>
                                      </p:tavLst>
                                    </p:anim>
                                  </p:childTnLst>
                                </p:cTn>
                              </p:par>
                            </p:childTnLst>
                          </p:cTn>
                        </p:par>
                        <p:par>
                          <p:cTn id="52" fill="hold">
                            <p:stCondLst>
                              <p:cond delay="4500"/>
                            </p:stCondLst>
                            <p:childTnLst>
                              <p:par>
                                <p:cTn id="53" presetID="42" presetClass="entr" presetSubtype="0" fill="hold" grpId="0" nodeType="after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fade">
                                      <p:cBhvr>
                                        <p:cTn id="55" dur="600"/>
                                        <p:tgtEl>
                                          <p:spTgt spid="37"/>
                                        </p:tgtEl>
                                      </p:cBhvr>
                                    </p:animEffect>
                                    <p:anim calcmode="lin" valueType="num">
                                      <p:cBhvr>
                                        <p:cTn id="56" dur="600" fill="hold"/>
                                        <p:tgtEl>
                                          <p:spTgt spid="37"/>
                                        </p:tgtEl>
                                        <p:attrNameLst>
                                          <p:attrName>ppt_x</p:attrName>
                                        </p:attrNameLst>
                                      </p:cBhvr>
                                      <p:tavLst>
                                        <p:tav tm="0">
                                          <p:val>
                                            <p:strVal val="#ppt_x"/>
                                          </p:val>
                                        </p:tav>
                                        <p:tav tm="100000">
                                          <p:val>
                                            <p:strVal val="#ppt_x"/>
                                          </p:val>
                                        </p:tav>
                                      </p:tavLst>
                                    </p:anim>
                                    <p:anim calcmode="lin" valueType="num">
                                      <p:cBhvr>
                                        <p:cTn id="57" dur="600" fill="hold"/>
                                        <p:tgtEl>
                                          <p:spTgt spid="37"/>
                                        </p:tgtEl>
                                        <p:attrNameLst>
                                          <p:attrName>ppt_y</p:attrName>
                                        </p:attrNameLst>
                                      </p:cBhvr>
                                      <p:tavLst>
                                        <p:tav tm="0">
                                          <p:val>
                                            <p:strVal val="#ppt_y+.1"/>
                                          </p:val>
                                        </p:tav>
                                        <p:tav tm="100000">
                                          <p:val>
                                            <p:strVal val="#ppt_y"/>
                                          </p:val>
                                        </p:tav>
                                      </p:tavLst>
                                    </p:anim>
                                  </p:childTnLst>
                                </p:cTn>
                              </p:par>
                            </p:childTnLst>
                          </p:cTn>
                        </p:par>
                        <p:par>
                          <p:cTn id="58" fill="hold">
                            <p:stCondLst>
                              <p:cond delay="5500"/>
                            </p:stCondLst>
                            <p:childTnLst>
                              <p:par>
                                <p:cTn id="59" presetID="6" presetClass="entr" presetSubtype="16" fill="hold" grpId="0" nodeType="after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circle(in)">
                                      <p:cBhvr>
                                        <p:cTn id="61" dur="600"/>
                                        <p:tgtEl>
                                          <p:spTgt spid="38"/>
                                        </p:tgtEl>
                                      </p:cBhvr>
                                    </p:animEffect>
                                  </p:childTnLst>
                                </p:cTn>
                              </p:par>
                            </p:childTnLst>
                          </p:cTn>
                        </p:par>
                        <p:par>
                          <p:cTn id="62" fill="hold">
                            <p:stCondLst>
                              <p:cond delay="6500"/>
                            </p:stCondLst>
                            <p:childTnLst>
                              <p:par>
                                <p:cTn id="63" presetID="42" presetClass="entr" presetSubtype="0" fill="hold" nodeType="after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fade">
                                      <p:cBhvr>
                                        <p:cTn id="65" dur="700"/>
                                        <p:tgtEl>
                                          <p:spTgt spid="35"/>
                                        </p:tgtEl>
                                      </p:cBhvr>
                                    </p:animEffect>
                                    <p:anim calcmode="lin" valueType="num">
                                      <p:cBhvr>
                                        <p:cTn id="66" dur="700" fill="hold"/>
                                        <p:tgtEl>
                                          <p:spTgt spid="35"/>
                                        </p:tgtEl>
                                        <p:attrNameLst>
                                          <p:attrName>ppt_x</p:attrName>
                                        </p:attrNameLst>
                                      </p:cBhvr>
                                      <p:tavLst>
                                        <p:tav tm="0">
                                          <p:val>
                                            <p:strVal val="#ppt_x"/>
                                          </p:val>
                                        </p:tav>
                                        <p:tav tm="100000">
                                          <p:val>
                                            <p:strVal val="#ppt_x"/>
                                          </p:val>
                                        </p:tav>
                                      </p:tavLst>
                                    </p:anim>
                                    <p:anim calcmode="lin" valueType="num">
                                      <p:cBhvr>
                                        <p:cTn id="67" dur="700" fill="hold"/>
                                        <p:tgtEl>
                                          <p:spTgt spid="35"/>
                                        </p:tgtEl>
                                        <p:attrNameLst>
                                          <p:attrName>ppt_y</p:attrName>
                                        </p:attrNameLst>
                                      </p:cBhvr>
                                      <p:tavLst>
                                        <p:tav tm="0">
                                          <p:val>
                                            <p:strVal val="#ppt_y+.1"/>
                                          </p:val>
                                        </p:tav>
                                        <p:tav tm="100000">
                                          <p:val>
                                            <p:strVal val="#ppt_y"/>
                                          </p:val>
                                        </p:tav>
                                      </p:tavLst>
                                    </p:anim>
                                  </p:childTnLst>
                                </p:cTn>
                              </p:par>
                            </p:childTnLst>
                          </p:cTn>
                        </p:par>
                        <p:par>
                          <p:cTn id="68" fill="hold">
                            <p:stCondLst>
                              <p:cond delay="7500"/>
                            </p:stCondLst>
                            <p:childTnLst>
                              <p:par>
                                <p:cTn id="69" presetID="2" presetClass="entr" presetSubtype="4" fill="hold" grpId="0" nodeType="afterEffect">
                                  <p:stCondLst>
                                    <p:cond delay="0"/>
                                  </p:stCondLst>
                                  <p:childTnLst>
                                    <p:set>
                                      <p:cBhvr>
                                        <p:cTn id="70" dur="1" fill="hold">
                                          <p:stCondLst>
                                            <p:cond delay="0"/>
                                          </p:stCondLst>
                                        </p:cTn>
                                        <p:tgtEl>
                                          <p:spTgt spid="79"/>
                                        </p:tgtEl>
                                        <p:attrNameLst>
                                          <p:attrName>style.visibility</p:attrName>
                                        </p:attrNameLst>
                                      </p:cBhvr>
                                      <p:to>
                                        <p:strVal val="visible"/>
                                      </p:to>
                                    </p:set>
                                    <p:anim calcmode="lin" valueType="num">
                                      <p:cBhvr additive="base">
                                        <p:cTn id="71" dur="500" fill="hold"/>
                                        <p:tgtEl>
                                          <p:spTgt spid="79"/>
                                        </p:tgtEl>
                                        <p:attrNameLst>
                                          <p:attrName>ppt_x</p:attrName>
                                        </p:attrNameLst>
                                      </p:cBhvr>
                                      <p:tavLst>
                                        <p:tav tm="0">
                                          <p:val>
                                            <p:strVal val="#ppt_x"/>
                                          </p:val>
                                        </p:tav>
                                        <p:tav tm="100000">
                                          <p:val>
                                            <p:strVal val="#ppt_x"/>
                                          </p:val>
                                        </p:tav>
                                      </p:tavLst>
                                    </p:anim>
                                    <p:anim calcmode="lin" valueType="num">
                                      <p:cBhvr additive="base">
                                        <p:cTn id="72" dur="500" fill="hold"/>
                                        <p:tgtEl>
                                          <p:spTgt spid="79"/>
                                        </p:tgtEl>
                                        <p:attrNameLst>
                                          <p:attrName>ppt_y</p:attrName>
                                        </p:attrNameLst>
                                      </p:cBhvr>
                                      <p:tavLst>
                                        <p:tav tm="0">
                                          <p:val>
                                            <p:strVal val="1+#ppt_h/2"/>
                                          </p:val>
                                        </p:tav>
                                        <p:tav tm="100000">
                                          <p:val>
                                            <p:strVal val="#ppt_y"/>
                                          </p:val>
                                        </p:tav>
                                      </p:tavLst>
                                    </p:anim>
                                  </p:childTnLst>
                                </p:cTn>
                              </p:par>
                            </p:childTnLst>
                          </p:cTn>
                        </p:par>
                        <p:par>
                          <p:cTn id="73" fill="hold">
                            <p:stCondLst>
                              <p:cond delay="8000"/>
                            </p:stCondLst>
                            <p:childTnLst>
                              <p:par>
                                <p:cTn id="74" presetID="42" presetClass="entr" presetSubtype="0" fill="hold" grpId="0" nodeType="after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fade">
                                      <p:cBhvr>
                                        <p:cTn id="76" dur="500"/>
                                        <p:tgtEl>
                                          <p:spTgt spid="36"/>
                                        </p:tgtEl>
                                      </p:cBhvr>
                                    </p:animEffect>
                                    <p:anim calcmode="lin" valueType="num">
                                      <p:cBhvr>
                                        <p:cTn id="77" dur="500" fill="hold"/>
                                        <p:tgtEl>
                                          <p:spTgt spid="36"/>
                                        </p:tgtEl>
                                        <p:attrNameLst>
                                          <p:attrName>ppt_x</p:attrName>
                                        </p:attrNameLst>
                                      </p:cBhvr>
                                      <p:tavLst>
                                        <p:tav tm="0">
                                          <p:val>
                                            <p:strVal val="#ppt_x"/>
                                          </p:val>
                                        </p:tav>
                                        <p:tav tm="100000">
                                          <p:val>
                                            <p:strVal val="#ppt_x"/>
                                          </p:val>
                                        </p:tav>
                                      </p:tavLst>
                                    </p:anim>
                                    <p:anim calcmode="lin" valueType="num">
                                      <p:cBhvr>
                                        <p:cTn id="78" dur="500" fill="hold"/>
                                        <p:tgtEl>
                                          <p:spTgt spid="36"/>
                                        </p:tgtEl>
                                        <p:attrNameLst>
                                          <p:attrName>ppt_y</p:attrName>
                                        </p:attrNameLst>
                                      </p:cBhvr>
                                      <p:tavLst>
                                        <p:tav tm="0">
                                          <p:val>
                                            <p:strVal val="#ppt_y+.1"/>
                                          </p:val>
                                        </p:tav>
                                        <p:tav tm="100000">
                                          <p:val>
                                            <p:strVal val="#ppt_y"/>
                                          </p:val>
                                        </p:tav>
                                      </p:tavLst>
                                    </p:anim>
                                  </p:childTnLst>
                                </p:cTn>
                              </p:par>
                            </p:childTnLst>
                          </p:cTn>
                        </p:par>
                        <p:par>
                          <p:cTn id="79" fill="hold">
                            <p:stCondLst>
                              <p:cond delay="8500"/>
                            </p:stCondLst>
                            <p:childTnLst>
                              <p:par>
                                <p:cTn id="80" presetID="6" presetClass="entr" presetSubtype="16" fill="hold" grpId="0" nodeType="afterEffect">
                                  <p:stCondLst>
                                    <p:cond delay="0"/>
                                  </p:stCondLst>
                                  <p:childTnLst>
                                    <p:set>
                                      <p:cBhvr>
                                        <p:cTn id="81" dur="1" fill="hold">
                                          <p:stCondLst>
                                            <p:cond delay="0"/>
                                          </p:stCondLst>
                                        </p:cTn>
                                        <p:tgtEl>
                                          <p:spTgt spid="41"/>
                                        </p:tgtEl>
                                        <p:attrNameLst>
                                          <p:attrName>style.visibility</p:attrName>
                                        </p:attrNameLst>
                                      </p:cBhvr>
                                      <p:to>
                                        <p:strVal val="visible"/>
                                      </p:to>
                                    </p:set>
                                    <p:animEffect transition="in" filter="circle(in)">
                                      <p:cBhvr>
                                        <p:cTn id="8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 grpId="0" animBg="1"/>
      <p:bldP spid="21" grpId="0" animBg="1"/>
      <p:bldP spid="28" grpId="0"/>
      <p:bldP spid="29" grpId="0" animBg="1"/>
      <p:bldP spid="32" grpId="0" animBg="1"/>
      <p:bldP spid="33" grpId="0"/>
      <p:bldP spid="36" grpId="0"/>
      <p:bldP spid="37" grpId="0"/>
      <p:bldP spid="38" grpId="0" animBg="1"/>
      <p:bldP spid="41" grpId="0" animBg="1"/>
      <p:bldP spid="7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p:cNvSpPr txBox="1"/>
          <p:nvPr/>
        </p:nvSpPr>
        <p:spPr>
          <a:xfrm>
            <a:off x="1317813" y="464097"/>
            <a:ext cx="1415772" cy="461665"/>
          </a:xfrm>
          <a:prstGeom prst="rect">
            <a:avLst/>
          </a:prstGeom>
          <a:noFill/>
        </p:spPr>
        <p:txBody>
          <a:bodyPr wrap="none" rtlCol="0">
            <a:spAutoFit/>
          </a:bodyPr>
          <a:lstStyle/>
          <a:p>
            <a:r>
              <a:rPr lang="zh-CN" altLang="en-US" sz="2400" dirty="0">
                <a:solidFill>
                  <a:schemeClr val="tx1">
                    <a:lumMod val="85000"/>
                    <a:lumOff val="15000"/>
                  </a:schemeClr>
                </a:solidFill>
                <a:cs typeface="+mn-ea"/>
                <a:sym typeface="+mn-lt"/>
              </a:rPr>
              <a:t>实验步骤</a:t>
            </a:r>
          </a:p>
        </p:txBody>
      </p:sp>
      <p:grpSp>
        <p:nvGrpSpPr>
          <p:cNvPr id="5" name="组合 4"/>
          <p:cNvGrpSpPr/>
          <p:nvPr/>
        </p:nvGrpSpPr>
        <p:grpSpPr>
          <a:xfrm>
            <a:off x="499886" y="464097"/>
            <a:ext cx="656562" cy="584775"/>
            <a:chOff x="7481280" y="1150631"/>
            <a:chExt cx="2407919" cy="2144642"/>
          </a:xfrm>
        </p:grpSpPr>
        <p:sp>
          <p:nvSpPr>
            <p:cNvPr id="6" name="椭圆 5"/>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4" name="椭圆 13"/>
          <p:cNvSpPr/>
          <p:nvPr/>
        </p:nvSpPr>
        <p:spPr>
          <a:xfrm>
            <a:off x="8357709" y="3617851"/>
            <a:ext cx="2646878" cy="264687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9781890" y="5075179"/>
            <a:ext cx="1651395" cy="1651395"/>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11258474" y="3429000"/>
            <a:ext cx="656592" cy="65659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a:off x="753612" y="1340663"/>
            <a:ext cx="888375" cy="840231"/>
            <a:chOff x="8526358" y="2043219"/>
            <a:chExt cx="1908384" cy="1908384"/>
          </a:xfrm>
        </p:grpSpPr>
        <p:grpSp>
          <p:nvGrpSpPr>
            <p:cNvPr id="3" name="组合 2"/>
            <p:cNvGrpSpPr/>
            <p:nvPr/>
          </p:nvGrpSpPr>
          <p:grpSpPr>
            <a:xfrm>
              <a:off x="8526358" y="2043219"/>
              <a:ext cx="1908384" cy="1908384"/>
              <a:chOff x="1054100" y="-11130"/>
              <a:chExt cx="3440130" cy="3440130"/>
            </a:xfrm>
          </p:grpSpPr>
          <p:sp>
            <p:nvSpPr>
              <p:cNvPr id="18" name="弧形 17"/>
              <p:cNvSpPr/>
              <p:nvPr/>
            </p:nvSpPr>
            <p:spPr>
              <a:xfrm>
                <a:off x="1054100" y="-11130"/>
                <a:ext cx="3440130" cy="3440130"/>
              </a:xfrm>
              <a:prstGeom prst="arc">
                <a:avLst>
                  <a:gd name="adj1" fmla="val 675277"/>
                  <a:gd name="adj2" fmla="val 0"/>
                </a:avLst>
              </a:prstGeom>
              <a:noFill/>
              <a:ln w="57150" cap="flat" cmpd="sng" algn="ctr">
                <a:solidFill>
                  <a:sysClr val="window" lastClr="FFFFFF">
                    <a:lumMod val="8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19" name="弧形 18"/>
              <p:cNvSpPr/>
              <p:nvPr/>
            </p:nvSpPr>
            <p:spPr>
              <a:xfrm>
                <a:off x="1054100" y="-11130"/>
                <a:ext cx="3440130" cy="3440130"/>
              </a:xfrm>
              <a:prstGeom prst="arc">
                <a:avLst>
                  <a:gd name="adj1" fmla="val 16200000"/>
                  <a:gd name="adj2" fmla="val 2877916"/>
                </a:avLst>
              </a:prstGeom>
              <a:noFill/>
              <a:ln w="57150" cap="flat" cmpd="sng" algn="ctr">
                <a:solidFill>
                  <a:srgbClr val="9AA39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grpSp>
        <p:sp>
          <p:nvSpPr>
            <p:cNvPr id="17" name="文本框 16"/>
            <p:cNvSpPr txBox="1"/>
            <p:nvPr/>
          </p:nvSpPr>
          <p:spPr bwMode="auto">
            <a:xfrm>
              <a:off x="8543793" y="2314346"/>
              <a:ext cx="1879356" cy="1328177"/>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altLang="zh-CN" sz="3200" dirty="0">
                  <a:solidFill>
                    <a:prstClr val="black">
                      <a:lumMod val="85000"/>
                      <a:lumOff val="15000"/>
                    </a:prstClr>
                  </a:solidFill>
                  <a:cs typeface="+mn-ea"/>
                  <a:sym typeface="+mn-lt"/>
                </a:rPr>
                <a:t>5</a:t>
              </a:r>
            </a:p>
          </p:txBody>
        </p:sp>
      </p:grpSp>
      <p:sp>
        <p:nvSpPr>
          <p:cNvPr id="20" name="文本框 19"/>
          <p:cNvSpPr txBox="1"/>
          <p:nvPr/>
        </p:nvSpPr>
        <p:spPr>
          <a:xfrm>
            <a:off x="2025699" y="1582572"/>
            <a:ext cx="4070301" cy="369332"/>
          </a:xfrm>
          <a:prstGeom prst="rect">
            <a:avLst/>
          </a:prstGeom>
          <a:noFill/>
        </p:spPr>
        <p:txBody>
          <a:bodyPr wrap="square">
            <a:spAutoFit/>
          </a:bodyPr>
          <a:lstStyle/>
          <a:p>
            <a:pPr algn="l"/>
            <a:r>
              <a:rPr lang="zh-CN" altLang="en-US" dirty="0">
                <a:solidFill>
                  <a:srgbClr val="000000"/>
                </a:solidFill>
                <a:latin typeface="PingFang SC"/>
              </a:rPr>
              <a:t>● 将时间戳转换为日期格式，方便查看</a:t>
            </a:r>
          </a:p>
        </p:txBody>
      </p:sp>
      <p:pic>
        <p:nvPicPr>
          <p:cNvPr id="22" name="图片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7722" y="2106079"/>
            <a:ext cx="9419048" cy="666667"/>
          </a:xfrm>
          <a:prstGeom prst="rect">
            <a:avLst/>
          </a:prstGeom>
        </p:spPr>
      </p:pic>
      <p:sp>
        <p:nvSpPr>
          <p:cNvPr id="23" name="等腰三角形 22"/>
          <p:cNvSpPr/>
          <p:nvPr/>
        </p:nvSpPr>
        <p:spPr>
          <a:xfrm rot="5400000">
            <a:off x="1704270" y="2180336"/>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sp>
        <p:nvSpPr>
          <p:cNvPr id="26" name="等腰三角形 25"/>
          <p:cNvSpPr/>
          <p:nvPr/>
        </p:nvSpPr>
        <p:spPr>
          <a:xfrm rot="5400000">
            <a:off x="1702942" y="3091165"/>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pic>
        <p:nvPicPr>
          <p:cNvPr id="9" name="图片 8">
            <a:extLst>
              <a:ext uri="{FF2B5EF4-FFF2-40B4-BE49-F238E27FC236}">
                <a16:creationId xmlns:a16="http://schemas.microsoft.com/office/drawing/2014/main" id="{F165E4AA-9C8C-A51E-6C44-A548E9208711}"/>
              </a:ext>
            </a:extLst>
          </p:cNvPr>
          <p:cNvPicPr>
            <a:picLocks noChangeAspect="1"/>
          </p:cNvPicPr>
          <p:nvPr/>
        </p:nvPicPr>
        <p:blipFill>
          <a:blip r:embed="rId3"/>
          <a:stretch>
            <a:fillRect/>
          </a:stretch>
        </p:blipFill>
        <p:spPr>
          <a:xfrm>
            <a:off x="2205895" y="3016907"/>
            <a:ext cx="7259266" cy="324782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2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500" fill="hold"/>
                                        <p:tgtEl>
                                          <p:spTgt spid="4"/>
                                        </p:tgtEl>
                                        <p:attrNameLst>
                                          <p:attrName>ppt_w</p:attrName>
                                        </p:attrNameLst>
                                      </p:cBhvr>
                                      <p:tavLst>
                                        <p:tav tm="0">
                                          <p:val>
                                            <p:fltVal val="0"/>
                                          </p:val>
                                        </p:tav>
                                        <p:tav tm="100000">
                                          <p:val>
                                            <p:strVal val="#ppt_w"/>
                                          </p:val>
                                        </p:tav>
                                      </p:tavLst>
                                    </p:anim>
                                    <p:anim calcmode="lin" valueType="num">
                                      <p:cBhvr>
                                        <p:cTn id="11" dur="500" fill="hold"/>
                                        <p:tgtEl>
                                          <p:spTgt spid="4"/>
                                        </p:tgtEl>
                                        <p:attrNameLst>
                                          <p:attrName>ppt_h</p:attrName>
                                        </p:attrNameLst>
                                      </p:cBhvr>
                                      <p:tavLst>
                                        <p:tav tm="0">
                                          <p:val>
                                            <p:fltVal val="0"/>
                                          </p:val>
                                        </p:tav>
                                        <p:tav tm="100000">
                                          <p:val>
                                            <p:strVal val="#ppt_h"/>
                                          </p:val>
                                        </p:tav>
                                      </p:tavLst>
                                    </p:anim>
                                    <p:animEffect transition="in" filter="fade">
                                      <p:cBhvr>
                                        <p:cTn id="12" dur="500"/>
                                        <p:tgtEl>
                                          <p:spTgt spid="4"/>
                                        </p:tgtEl>
                                      </p:cBhvr>
                                    </p:animEffect>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par>
                          <p:cTn id="25" fill="hold">
                            <p:stCondLst>
                              <p:cond delay="500"/>
                            </p:stCondLst>
                            <p:childTnLst>
                              <p:par>
                                <p:cTn id="26" presetID="6" presetClass="entr" presetSubtype="16"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circle(in)">
                                      <p:cBhvr>
                                        <p:cTn id="28" dur="500"/>
                                        <p:tgtEl>
                                          <p:spTgt spid="2"/>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randombar(horizontal)">
                                      <p:cBhvr>
                                        <p:cTn id="31" dur="6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47" presetClass="entr" presetSubtype="0" fill="hold" grpId="0"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1000"/>
                                        <p:tgtEl>
                                          <p:spTgt spid="23"/>
                                        </p:tgtEl>
                                      </p:cBhvr>
                                    </p:animEffect>
                                    <p:anim calcmode="lin" valueType="num">
                                      <p:cBhvr>
                                        <p:cTn id="37" dur="1000" fill="hold"/>
                                        <p:tgtEl>
                                          <p:spTgt spid="23"/>
                                        </p:tgtEl>
                                        <p:attrNameLst>
                                          <p:attrName>ppt_x</p:attrName>
                                        </p:attrNameLst>
                                      </p:cBhvr>
                                      <p:tavLst>
                                        <p:tav tm="0">
                                          <p:val>
                                            <p:strVal val="#ppt_x"/>
                                          </p:val>
                                        </p:tav>
                                        <p:tav tm="100000">
                                          <p:val>
                                            <p:strVal val="#ppt_x"/>
                                          </p:val>
                                        </p:tav>
                                      </p:tavLst>
                                    </p:anim>
                                    <p:anim calcmode="lin" valueType="num">
                                      <p:cBhvr>
                                        <p:cTn id="38" dur="1000" fill="hold"/>
                                        <p:tgtEl>
                                          <p:spTgt spid="23"/>
                                        </p:tgtEl>
                                        <p:attrNameLst>
                                          <p:attrName>ppt_y</p:attrName>
                                        </p:attrNameLst>
                                      </p:cBhvr>
                                      <p:tavLst>
                                        <p:tav tm="0">
                                          <p:val>
                                            <p:strVal val="#ppt_y-.1"/>
                                          </p:val>
                                        </p:tav>
                                        <p:tav tm="100000">
                                          <p:val>
                                            <p:strVal val="#ppt_y"/>
                                          </p:val>
                                        </p:tav>
                                      </p:tavLst>
                                    </p:anim>
                                  </p:childTnLst>
                                </p:cTn>
                              </p:par>
                            </p:childTnLst>
                          </p:cTn>
                        </p:par>
                        <p:par>
                          <p:cTn id="39" fill="hold">
                            <p:stCondLst>
                              <p:cond delay="1000"/>
                            </p:stCondLst>
                            <p:childTnLst>
                              <p:par>
                                <p:cTn id="40" presetID="47" presetClass="entr" presetSubtype="0" fill="hold"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1000"/>
                                        <p:tgtEl>
                                          <p:spTgt spid="22"/>
                                        </p:tgtEl>
                                      </p:cBhvr>
                                    </p:animEffect>
                                    <p:anim calcmode="lin" valueType="num">
                                      <p:cBhvr>
                                        <p:cTn id="43" dur="1000" fill="hold"/>
                                        <p:tgtEl>
                                          <p:spTgt spid="22"/>
                                        </p:tgtEl>
                                        <p:attrNameLst>
                                          <p:attrName>ppt_x</p:attrName>
                                        </p:attrNameLst>
                                      </p:cBhvr>
                                      <p:tavLst>
                                        <p:tav tm="0">
                                          <p:val>
                                            <p:strVal val="#ppt_x"/>
                                          </p:val>
                                        </p:tav>
                                        <p:tav tm="100000">
                                          <p:val>
                                            <p:strVal val="#ppt_x"/>
                                          </p:val>
                                        </p:tav>
                                      </p:tavLst>
                                    </p:anim>
                                    <p:anim calcmode="lin" valueType="num">
                                      <p:cBhvr>
                                        <p:cTn id="44" dur="1000" fill="hold"/>
                                        <p:tgtEl>
                                          <p:spTgt spid="22"/>
                                        </p:tgtEl>
                                        <p:attrNameLst>
                                          <p:attrName>ppt_y</p:attrName>
                                        </p:attrNameLst>
                                      </p:cBhvr>
                                      <p:tavLst>
                                        <p:tav tm="0">
                                          <p:val>
                                            <p:strVal val="#ppt_y-.1"/>
                                          </p:val>
                                        </p:tav>
                                        <p:tav tm="100000">
                                          <p:val>
                                            <p:strVal val="#ppt_y"/>
                                          </p:val>
                                        </p:tav>
                                      </p:tavLst>
                                    </p:anim>
                                  </p:childTnLst>
                                </p:cTn>
                              </p:par>
                            </p:childTnLst>
                          </p:cTn>
                        </p:par>
                        <p:par>
                          <p:cTn id="45" fill="hold">
                            <p:stCondLst>
                              <p:cond delay="2000"/>
                            </p:stCondLst>
                            <p:childTnLst>
                              <p:par>
                                <p:cTn id="46" presetID="47" presetClass="entr" presetSubtype="0" fill="hold" grpId="0" nodeType="after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1000"/>
                                        <p:tgtEl>
                                          <p:spTgt spid="26"/>
                                        </p:tgtEl>
                                      </p:cBhvr>
                                    </p:animEffect>
                                    <p:anim calcmode="lin" valueType="num">
                                      <p:cBhvr>
                                        <p:cTn id="49" dur="1000" fill="hold"/>
                                        <p:tgtEl>
                                          <p:spTgt spid="26"/>
                                        </p:tgtEl>
                                        <p:attrNameLst>
                                          <p:attrName>ppt_x</p:attrName>
                                        </p:attrNameLst>
                                      </p:cBhvr>
                                      <p:tavLst>
                                        <p:tav tm="0">
                                          <p:val>
                                            <p:strVal val="#ppt_x"/>
                                          </p:val>
                                        </p:tav>
                                        <p:tav tm="100000">
                                          <p:val>
                                            <p:strVal val="#ppt_x"/>
                                          </p:val>
                                        </p:tav>
                                      </p:tavLst>
                                    </p:anim>
                                    <p:anim calcmode="lin" valueType="num">
                                      <p:cBhvr>
                                        <p:cTn id="50"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animBg="1"/>
      <p:bldP spid="15" grpId="0" animBg="1"/>
      <p:bldP spid="16" grpId="0" animBg="1"/>
      <p:bldP spid="20" grpId="0"/>
      <p:bldP spid="23" grpId="0" animBg="1"/>
      <p:bldP spid="2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p:cNvSpPr txBox="1"/>
          <p:nvPr/>
        </p:nvSpPr>
        <p:spPr>
          <a:xfrm>
            <a:off x="1317813" y="464097"/>
            <a:ext cx="1415772" cy="461665"/>
          </a:xfrm>
          <a:prstGeom prst="rect">
            <a:avLst/>
          </a:prstGeom>
          <a:noFill/>
        </p:spPr>
        <p:txBody>
          <a:bodyPr wrap="none" rtlCol="0">
            <a:spAutoFit/>
          </a:bodyPr>
          <a:lstStyle/>
          <a:p>
            <a:r>
              <a:rPr lang="zh-CN" altLang="en-US" sz="2400" dirty="0">
                <a:solidFill>
                  <a:schemeClr val="tx1">
                    <a:lumMod val="85000"/>
                    <a:lumOff val="15000"/>
                  </a:schemeClr>
                </a:solidFill>
                <a:cs typeface="+mn-ea"/>
                <a:sym typeface="+mn-lt"/>
              </a:rPr>
              <a:t>实验步骤</a:t>
            </a:r>
          </a:p>
        </p:txBody>
      </p:sp>
      <p:grpSp>
        <p:nvGrpSpPr>
          <p:cNvPr id="5" name="组合 4"/>
          <p:cNvGrpSpPr/>
          <p:nvPr/>
        </p:nvGrpSpPr>
        <p:grpSpPr>
          <a:xfrm>
            <a:off x="499886" y="464097"/>
            <a:ext cx="656562" cy="584775"/>
            <a:chOff x="7481280" y="1150631"/>
            <a:chExt cx="2407919" cy="2144642"/>
          </a:xfrm>
        </p:grpSpPr>
        <p:sp>
          <p:nvSpPr>
            <p:cNvPr id="6" name="椭圆 5"/>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椭圆 19"/>
          <p:cNvSpPr/>
          <p:nvPr/>
        </p:nvSpPr>
        <p:spPr>
          <a:xfrm>
            <a:off x="1206846" y="1944840"/>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3492593" y="1759702"/>
            <a:ext cx="1984058" cy="1984058"/>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p:cNvSpPr/>
          <p:nvPr/>
        </p:nvSpPr>
        <p:spPr>
          <a:xfrm>
            <a:off x="-787925" y="4366181"/>
            <a:ext cx="1411380" cy="1411380"/>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a:off x="10578278" y="586755"/>
            <a:ext cx="888375" cy="840230"/>
            <a:chOff x="5141808" y="2043219"/>
            <a:chExt cx="1908384" cy="1908384"/>
          </a:xfrm>
        </p:grpSpPr>
        <p:grpSp>
          <p:nvGrpSpPr>
            <p:cNvPr id="3" name="组合 2"/>
            <p:cNvGrpSpPr/>
            <p:nvPr/>
          </p:nvGrpSpPr>
          <p:grpSpPr>
            <a:xfrm>
              <a:off x="5141808" y="2043219"/>
              <a:ext cx="1908384" cy="1908384"/>
              <a:chOff x="1054100" y="-11130"/>
              <a:chExt cx="3440130" cy="3440130"/>
            </a:xfrm>
          </p:grpSpPr>
          <p:sp>
            <p:nvSpPr>
              <p:cNvPr id="24" name="弧形 23"/>
              <p:cNvSpPr/>
              <p:nvPr/>
            </p:nvSpPr>
            <p:spPr>
              <a:xfrm>
                <a:off x="1054100" y="-11130"/>
                <a:ext cx="3440130" cy="3440130"/>
              </a:xfrm>
              <a:prstGeom prst="arc">
                <a:avLst>
                  <a:gd name="adj1" fmla="val 675277"/>
                  <a:gd name="adj2" fmla="val 0"/>
                </a:avLst>
              </a:prstGeom>
              <a:noFill/>
              <a:ln w="57150" cap="flat" cmpd="sng" algn="ctr">
                <a:solidFill>
                  <a:sysClr val="window" lastClr="FFFFFF">
                    <a:lumMod val="8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sp>
            <p:nvSpPr>
              <p:cNvPr id="25" name="弧形 24"/>
              <p:cNvSpPr/>
              <p:nvPr/>
            </p:nvSpPr>
            <p:spPr>
              <a:xfrm>
                <a:off x="1054100" y="-11130"/>
                <a:ext cx="3440130" cy="3440130"/>
              </a:xfrm>
              <a:prstGeom prst="arc">
                <a:avLst>
                  <a:gd name="adj1" fmla="val 16200000"/>
                  <a:gd name="adj2" fmla="val 10582042"/>
                </a:avLst>
              </a:prstGeom>
              <a:noFill/>
              <a:ln w="57150" cap="flat" cmpd="sng" algn="ctr">
                <a:solidFill>
                  <a:srgbClr val="9AA39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grpSp>
        <p:sp>
          <p:nvSpPr>
            <p:cNvPr id="23" name="文本框 22"/>
            <p:cNvSpPr txBox="1"/>
            <p:nvPr/>
          </p:nvSpPr>
          <p:spPr bwMode="auto">
            <a:xfrm>
              <a:off x="5153404" y="2314347"/>
              <a:ext cx="1879356" cy="1328178"/>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altLang="zh-CN" sz="3200" dirty="0">
                  <a:solidFill>
                    <a:prstClr val="black">
                      <a:lumMod val="85000"/>
                      <a:lumOff val="15000"/>
                    </a:prstClr>
                  </a:solidFill>
                  <a:cs typeface="+mn-ea"/>
                  <a:sym typeface="+mn-lt"/>
                </a:rPr>
                <a:t>6</a:t>
              </a:r>
            </a:p>
          </p:txBody>
        </p:sp>
      </p:grpSp>
      <p:sp>
        <p:nvSpPr>
          <p:cNvPr id="28" name="Rectangle 2"/>
          <p:cNvSpPr>
            <a:spLocks noChangeArrowheads="1"/>
          </p:cNvSpPr>
          <p:nvPr/>
        </p:nvSpPr>
        <p:spPr bwMode="auto">
          <a:xfrm>
            <a:off x="4286864" y="896679"/>
            <a:ext cx="615745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spAutoFit/>
          </a:bodyPr>
          <a:lstStyle/>
          <a:p>
            <a:pPr marL="0" marR="0" lvl="0" indent="0" algn="r" defTabSz="914400" rtl="0" eaLnBrk="0" fontAlgn="base" latinLnBrk="0" hangingPunct="0">
              <a:lnSpc>
                <a:spcPct val="100000"/>
              </a:lnSpc>
              <a:spcBef>
                <a:spcPct val="0"/>
              </a:spcBef>
              <a:spcAft>
                <a:spcPct val="0"/>
              </a:spcAft>
              <a:buClrTx/>
              <a:buSzTx/>
              <a:buFontTx/>
              <a:buNone/>
            </a:pPr>
            <a:r>
              <a:rPr lang="zh-CN" altLang="en-US" b="0" i="0" dirty="0">
                <a:solidFill>
                  <a:srgbClr val="000000"/>
                </a:solidFill>
                <a:effectLst/>
                <a:latin typeface="PingFang SC"/>
              </a:rPr>
              <a:t>● 当我想新增一个月份以便后面筛选数据的时候，出现报错</a:t>
            </a:r>
            <a:endParaRPr lang="zh-CN" altLang="zh-CN" dirty="0">
              <a:solidFill>
                <a:srgbClr val="000000"/>
              </a:solidFill>
              <a:latin typeface="PingFang SC"/>
            </a:endParaRPr>
          </a:p>
        </p:txBody>
      </p:sp>
      <p:sp>
        <p:nvSpPr>
          <p:cNvPr id="29" name="等腰三角形 28"/>
          <p:cNvSpPr/>
          <p:nvPr/>
        </p:nvSpPr>
        <p:spPr>
          <a:xfrm rot="16200000">
            <a:off x="10504022" y="1781467"/>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4800" y="1606712"/>
            <a:ext cx="4209524" cy="533333"/>
          </a:xfrm>
          <a:prstGeom prst="rect">
            <a:avLst/>
          </a:prstGeom>
        </p:spPr>
      </p:pic>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119" y="1376991"/>
            <a:ext cx="5279705" cy="1649620"/>
          </a:xfrm>
          <a:prstGeom prst="rect">
            <a:avLst/>
          </a:prstGeom>
        </p:spPr>
      </p:pic>
      <p:sp>
        <p:nvSpPr>
          <p:cNvPr id="14" name="Rectangle 2"/>
          <p:cNvSpPr>
            <a:spLocks noChangeArrowheads="1"/>
          </p:cNvSpPr>
          <p:nvPr/>
        </p:nvSpPr>
        <p:spPr bwMode="auto">
          <a:xfrm>
            <a:off x="4849933" y="2784201"/>
            <a:ext cx="6344272" cy="285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spAutoFit/>
          </a:bodyPr>
          <a:lstStyle/>
          <a:p>
            <a:pPr marL="0" marR="0" lvl="0" indent="0" algn="r" defTabSz="914400" rtl="0" eaLnBrk="0" fontAlgn="base" latinLnBrk="0" hangingPunct="0">
              <a:lnSpc>
                <a:spcPct val="100000"/>
              </a:lnSpc>
              <a:spcBef>
                <a:spcPct val="0"/>
              </a:spcBef>
              <a:spcAft>
                <a:spcPct val="0"/>
              </a:spcAft>
              <a:buClrTx/>
              <a:buSzTx/>
              <a:buFontTx/>
              <a:buNone/>
            </a:pPr>
            <a:r>
              <a:rPr lang="zh-CN" altLang="en-US" b="0" i="0" dirty="0">
                <a:solidFill>
                  <a:srgbClr val="000000"/>
                </a:solidFill>
                <a:effectLst/>
                <a:latin typeface="PingFang SC"/>
              </a:rPr>
              <a:t>● 检查了一下类型发现日期类型不对，于是进行修改</a:t>
            </a:r>
            <a:endParaRPr lang="zh-CN" altLang="zh-CN" dirty="0">
              <a:solidFill>
                <a:srgbClr val="000000"/>
              </a:solidFill>
              <a:latin typeface="PingFang SC"/>
            </a:endParaRPr>
          </a:p>
        </p:txBody>
      </p:sp>
      <p:sp>
        <p:nvSpPr>
          <p:cNvPr id="17" name="箭头: 左 16"/>
          <p:cNvSpPr/>
          <p:nvPr/>
        </p:nvSpPr>
        <p:spPr>
          <a:xfrm>
            <a:off x="5629035" y="1749351"/>
            <a:ext cx="431007" cy="276999"/>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pic>
        <p:nvPicPr>
          <p:cNvPr id="30" name="图片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3927" y="3611592"/>
            <a:ext cx="3136101" cy="2487483"/>
          </a:xfrm>
          <a:prstGeom prst="rect">
            <a:avLst/>
          </a:prstGeom>
        </p:spPr>
      </p:pic>
      <p:sp>
        <p:nvSpPr>
          <p:cNvPr id="34" name="箭头: 圆角右 33"/>
          <p:cNvSpPr/>
          <p:nvPr/>
        </p:nvSpPr>
        <p:spPr>
          <a:xfrm rot="5400000">
            <a:off x="5655344" y="2273615"/>
            <a:ext cx="465010" cy="491222"/>
          </a:xfrm>
          <a:prstGeom prst="ben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solidFill>
                <a:schemeClr val="tx1"/>
              </a:solidFill>
            </a:endParaRPr>
          </a:p>
        </p:txBody>
      </p:sp>
      <p:sp>
        <p:nvSpPr>
          <p:cNvPr id="35" name="箭头: 左 34"/>
          <p:cNvSpPr/>
          <p:nvPr/>
        </p:nvSpPr>
        <p:spPr>
          <a:xfrm rot="16200000">
            <a:off x="10362774" y="3161562"/>
            <a:ext cx="431007" cy="276999"/>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pic>
        <p:nvPicPr>
          <p:cNvPr id="37" name="图片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67568" y="3342207"/>
            <a:ext cx="5009524" cy="838095"/>
          </a:xfrm>
          <a:prstGeom prst="rect">
            <a:avLst/>
          </a:prstGeom>
        </p:spPr>
      </p:pic>
      <p:sp>
        <p:nvSpPr>
          <p:cNvPr id="38" name="箭头: 左 37"/>
          <p:cNvSpPr/>
          <p:nvPr/>
        </p:nvSpPr>
        <p:spPr>
          <a:xfrm>
            <a:off x="7894199" y="3689376"/>
            <a:ext cx="431007" cy="276999"/>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pic>
        <p:nvPicPr>
          <p:cNvPr id="40" name="图片 39"/>
          <p:cNvPicPr>
            <a:picLocks noChangeAspect="1"/>
          </p:cNvPicPr>
          <p:nvPr/>
        </p:nvPicPr>
        <p:blipFill rotWithShape="1">
          <a:blip r:embed="rId6">
            <a:extLst>
              <a:ext uri="{28A0092B-C50C-407E-A947-70E740481C1C}">
                <a14:useLocalDpi xmlns:a14="http://schemas.microsoft.com/office/drawing/2010/main" val="0"/>
              </a:ext>
            </a:extLst>
          </a:blip>
          <a:srcRect l="4275" t="77403" r="1254" b="15839"/>
          <a:stretch>
            <a:fillRect/>
          </a:stretch>
        </p:blipFill>
        <p:spPr>
          <a:xfrm>
            <a:off x="0" y="4329069"/>
            <a:ext cx="5272330" cy="234254"/>
          </a:xfrm>
          <a:prstGeom prst="rect">
            <a:avLst/>
          </a:prstGeom>
        </p:spPr>
      </p:pic>
      <p:pic>
        <p:nvPicPr>
          <p:cNvPr id="10" name="图片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4798831"/>
            <a:ext cx="5272330" cy="2071273"/>
          </a:xfrm>
          <a:prstGeom prst="rect">
            <a:avLst/>
          </a:prstGeom>
        </p:spPr>
      </p:pic>
      <p:sp>
        <p:nvSpPr>
          <p:cNvPr id="12" name="箭头: 直角上 11"/>
          <p:cNvSpPr/>
          <p:nvPr/>
        </p:nvSpPr>
        <p:spPr>
          <a:xfrm rot="10800000">
            <a:off x="2123838" y="3631399"/>
            <a:ext cx="433964" cy="444770"/>
          </a:xfrm>
          <a:prstGeom prst="ben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5" name="箭头: 手杖形 14"/>
          <p:cNvSpPr/>
          <p:nvPr/>
        </p:nvSpPr>
        <p:spPr>
          <a:xfrm rot="5400000">
            <a:off x="5255148" y="4486336"/>
            <a:ext cx="838097" cy="589936"/>
          </a:xfrm>
          <a:prstGeom prst="utur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solidFill>
                <a:schemeClr val="tx1"/>
              </a:solidFill>
            </a:endParaRPr>
          </a:p>
        </p:txBody>
      </p:sp>
      <p:sp>
        <p:nvSpPr>
          <p:cNvPr id="16" name="Rectangle 2"/>
          <p:cNvSpPr>
            <a:spLocks noChangeArrowheads="1"/>
          </p:cNvSpPr>
          <p:nvPr/>
        </p:nvSpPr>
        <p:spPr bwMode="auto">
          <a:xfrm>
            <a:off x="5216607" y="5297361"/>
            <a:ext cx="312295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spAutoFit/>
          </a:bodyPr>
          <a:lstStyle/>
          <a:p>
            <a:pPr marL="0" marR="0" lvl="0" indent="0" algn="r" defTabSz="914400" rtl="0" eaLnBrk="0" fontAlgn="base" latinLnBrk="0" hangingPunct="0">
              <a:lnSpc>
                <a:spcPct val="100000"/>
              </a:lnSpc>
              <a:spcBef>
                <a:spcPct val="0"/>
              </a:spcBef>
              <a:spcAft>
                <a:spcPct val="0"/>
              </a:spcAft>
              <a:buClrTx/>
              <a:buSzTx/>
              <a:buFontTx/>
              <a:buNone/>
            </a:pPr>
            <a:r>
              <a:rPr lang="zh-CN" altLang="en-US" b="0" i="0" dirty="0">
                <a:solidFill>
                  <a:srgbClr val="000000"/>
                </a:solidFill>
                <a:effectLst/>
                <a:latin typeface="PingFang SC"/>
              </a:rPr>
              <a:t>● 完成修改并新增月份一列</a:t>
            </a:r>
            <a:endParaRPr lang="zh-CN" altLang="zh-CN" dirty="0">
              <a:solidFill>
                <a:srgbClr val="000000"/>
              </a:solidFill>
              <a:latin typeface="PingFang SC"/>
            </a:endParaRPr>
          </a:p>
        </p:txBody>
      </p:sp>
    </p:spTree>
  </p:cSld>
  <p:clrMapOvr>
    <a:masterClrMapping/>
  </p:clrMapOvr>
  <mc:AlternateContent xmlns:mc="http://schemas.openxmlformats.org/markup-compatibility/2006" xmlns:p14="http://schemas.microsoft.com/office/powerpoint/2010/main">
    <mc:Choice Requires="p14">
      <p:transition spd="slow" p14:dur="42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0-#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par>
                                <p:cTn id="12" presetID="42" presetClass="entr" presetSubtype="0"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1000"/>
                                        <p:tgtEl>
                                          <p:spTgt spid="22"/>
                                        </p:tgtEl>
                                      </p:cBhvr>
                                    </p:animEffect>
                                    <p:anim calcmode="lin" valueType="num">
                                      <p:cBhvr>
                                        <p:cTn id="15" dur="1000" fill="hold"/>
                                        <p:tgtEl>
                                          <p:spTgt spid="22"/>
                                        </p:tgtEl>
                                        <p:attrNameLst>
                                          <p:attrName>ppt_x</p:attrName>
                                        </p:attrNameLst>
                                      </p:cBhvr>
                                      <p:tavLst>
                                        <p:tav tm="0">
                                          <p:val>
                                            <p:strVal val="#ppt_x"/>
                                          </p:val>
                                        </p:tav>
                                        <p:tav tm="100000">
                                          <p:val>
                                            <p:strVal val="#ppt_x"/>
                                          </p:val>
                                        </p:tav>
                                      </p:tavLst>
                                    </p:anim>
                                    <p:anim calcmode="lin" valueType="num">
                                      <p:cBhvr>
                                        <p:cTn id="16" dur="1000" fill="hold"/>
                                        <p:tgtEl>
                                          <p:spTgt spid="22"/>
                                        </p:tgtEl>
                                        <p:attrNameLst>
                                          <p:attrName>ppt_y</p:attrName>
                                        </p:attrNameLst>
                                      </p:cBhvr>
                                      <p:tavLst>
                                        <p:tav tm="0">
                                          <p:val>
                                            <p:strVal val="#ppt_y+.1"/>
                                          </p:val>
                                        </p:tav>
                                        <p:tav tm="100000">
                                          <p:val>
                                            <p:strVal val="#ppt_y"/>
                                          </p:val>
                                        </p:tav>
                                      </p:tavLst>
                                    </p:anim>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arn(inVertical)">
                                      <p:cBhvr>
                                        <p:cTn id="23" dur="500"/>
                                        <p:tgtEl>
                                          <p:spTgt spid="4"/>
                                        </p:tgtEl>
                                      </p:cBhvr>
                                    </p:animEffect>
                                  </p:childTnLst>
                                </p:cTn>
                              </p:par>
                            </p:childTnLst>
                          </p:cTn>
                        </p:par>
                        <p:par>
                          <p:cTn id="24" fill="hold">
                            <p:stCondLst>
                              <p:cond delay="1000"/>
                            </p:stCondLst>
                            <p:childTnLst>
                              <p:par>
                                <p:cTn id="25" presetID="14" presetClass="entr" presetSubtype="10"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randombar(horizontal)">
                                      <p:cBhvr>
                                        <p:cTn id="27" dur="500"/>
                                        <p:tgtEl>
                                          <p:spTgt spid="2"/>
                                        </p:tgtEl>
                                      </p:cBhvr>
                                    </p:animEffect>
                                  </p:childTnLst>
                                </p:cTn>
                              </p:par>
                            </p:childTnLst>
                          </p:cTn>
                        </p:par>
                        <p:par>
                          <p:cTn id="28" fill="hold">
                            <p:stCondLst>
                              <p:cond delay="1500"/>
                            </p:stCondLst>
                            <p:childTnLst>
                              <p:par>
                                <p:cTn id="29" presetID="6" presetClass="entr" presetSubtype="16" fill="hold" grpId="0"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circle(in)">
                                      <p:cBhvr>
                                        <p:cTn id="31" dur="600"/>
                                        <p:tgtEl>
                                          <p:spTgt spid="2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wipe(down)">
                                      <p:cBhvr>
                                        <p:cTn id="36" dur="500"/>
                                        <p:tgtEl>
                                          <p:spTgt spid="29"/>
                                        </p:tgtEl>
                                      </p:cBhvr>
                                    </p:animEffect>
                                  </p:childTnLst>
                                </p:cTn>
                              </p:par>
                            </p:childTnLst>
                          </p:cTn>
                        </p:par>
                        <p:par>
                          <p:cTn id="37" fill="hold">
                            <p:stCondLst>
                              <p:cond delay="500"/>
                            </p:stCondLst>
                            <p:childTnLst>
                              <p:par>
                                <p:cTn id="38" presetID="2" presetClass="entr" presetSubtype="2" fill="hold" nodeType="after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500" fill="hold"/>
                                        <p:tgtEl>
                                          <p:spTgt spid="11"/>
                                        </p:tgtEl>
                                        <p:attrNameLst>
                                          <p:attrName>ppt_x</p:attrName>
                                        </p:attrNameLst>
                                      </p:cBhvr>
                                      <p:tavLst>
                                        <p:tav tm="0">
                                          <p:val>
                                            <p:strVal val="1+#ppt_w/2"/>
                                          </p:val>
                                        </p:tav>
                                        <p:tav tm="100000">
                                          <p:val>
                                            <p:strVal val="#ppt_x"/>
                                          </p:val>
                                        </p:tav>
                                      </p:tavLst>
                                    </p:anim>
                                    <p:anim calcmode="lin" valueType="num">
                                      <p:cBhvr additive="base">
                                        <p:cTn id="41"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randombar(horizontal)">
                                      <p:cBhvr>
                                        <p:cTn id="46" dur="500"/>
                                        <p:tgtEl>
                                          <p:spTgt spid="17"/>
                                        </p:tgtEl>
                                      </p:cBhvr>
                                    </p:animEffect>
                                  </p:childTnLst>
                                </p:cTn>
                              </p:par>
                            </p:childTnLst>
                          </p:cTn>
                        </p:par>
                        <p:par>
                          <p:cTn id="47" fill="hold">
                            <p:stCondLst>
                              <p:cond delay="500"/>
                            </p:stCondLst>
                            <p:childTnLst>
                              <p:par>
                                <p:cTn id="48" presetID="2" presetClass="entr" presetSubtype="2" fill="hold" nodeType="after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additive="base">
                                        <p:cTn id="50" dur="500" fill="hold"/>
                                        <p:tgtEl>
                                          <p:spTgt spid="13"/>
                                        </p:tgtEl>
                                        <p:attrNameLst>
                                          <p:attrName>ppt_x</p:attrName>
                                        </p:attrNameLst>
                                      </p:cBhvr>
                                      <p:tavLst>
                                        <p:tav tm="0">
                                          <p:val>
                                            <p:strVal val="1+#ppt_w/2"/>
                                          </p:val>
                                        </p:tav>
                                        <p:tav tm="100000">
                                          <p:val>
                                            <p:strVal val="#ppt_x"/>
                                          </p:val>
                                        </p:tav>
                                      </p:tavLst>
                                    </p:anim>
                                    <p:anim calcmode="lin" valueType="num">
                                      <p:cBhvr additive="base">
                                        <p:cTn id="51"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grpId="0" nodeType="click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barn(inVertical)">
                                      <p:cBhvr>
                                        <p:cTn id="56" dur="500"/>
                                        <p:tgtEl>
                                          <p:spTgt spid="34"/>
                                        </p:tgtEl>
                                      </p:cBhvr>
                                    </p:animEffect>
                                  </p:childTnLst>
                                </p:cTn>
                              </p:par>
                            </p:childTnLst>
                          </p:cTn>
                        </p:par>
                        <p:par>
                          <p:cTn id="57" fill="hold">
                            <p:stCondLst>
                              <p:cond delay="500"/>
                            </p:stCondLst>
                            <p:childTnLst>
                              <p:par>
                                <p:cTn id="58" presetID="16" presetClass="entr" presetSubtype="21" fill="hold" grpId="0" nodeType="after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barn(inVertical)">
                                      <p:cBhvr>
                                        <p:cTn id="60" dur="500"/>
                                        <p:tgtEl>
                                          <p:spTgt spid="14"/>
                                        </p:tgtEl>
                                      </p:cBhvr>
                                    </p:animEffect>
                                  </p:childTnLst>
                                </p:cTn>
                              </p:par>
                            </p:childTnLst>
                          </p:cTn>
                        </p:par>
                      </p:childTnLst>
                    </p:cTn>
                  </p:par>
                  <p:par>
                    <p:cTn id="61" fill="hold">
                      <p:stCondLst>
                        <p:cond delay="indefinite"/>
                      </p:stCondLst>
                      <p:childTnLst>
                        <p:par>
                          <p:cTn id="62" fill="hold">
                            <p:stCondLst>
                              <p:cond delay="0"/>
                            </p:stCondLst>
                            <p:childTnLst>
                              <p:par>
                                <p:cTn id="63" presetID="21" presetClass="entr" presetSubtype="1" fill="hold" grpId="0" nodeType="click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wheel(1)">
                                      <p:cBhvr>
                                        <p:cTn id="65" dur="600"/>
                                        <p:tgtEl>
                                          <p:spTgt spid="35"/>
                                        </p:tgtEl>
                                      </p:cBhvr>
                                    </p:animEffect>
                                  </p:childTnLst>
                                </p:cTn>
                              </p:par>
                            </p:childTnLst>
                          </p:cTn>
                        </p:par>
                        <p:par>
                          <p:cTn id="66" fill="hold">
                            <p:stCondLst>
                              <p:cond delay="1000"/>
                            </p:stCondLst>
                            <p:childTnLst>
                              <p:par>
                                <p:cTn id="67" presetID="2" presetClass="entr" presetSubtype="4" fill="hold" nodeType="afterEffect">
                                  <p:stCondLst>
                                    <p:cond delay="0"/>
                                  </p:stCondLst>
                                  <p:childTnLst>
                                    <p:set>
                                      <p:cBhvr>
                                        <p:cTn id="68" dur="1" fill="hold">
                                          <p:stCondLst>
                                            <p:cond delay="0"/>
                                          </p:stCondLst>
                                        </p:cTn>
                                        <p:tgtEl>
                                          <p:spTgt spid="30"/>
                                        </p:tgtEl>
                                        <p:attrNameLst>
                                          <p:attrName>style.visibility</p:attrName>
                                        </p:attrNameLst>
                                      </p:cBhvr>
                                      <p:to>
                                        <p:strVal val="visible"/>
                                      </p:to>
                                    </p:set>
                                    <p:anim calcmode="lin" valueType="num">
                                      <p:cBhvr additive="base">
                                        <p:cTn id="69" dur="500" fill="hold"/>
                                        <p:tgtEl>
                                          <p:spTgt spid="30"/>
                                        </p:tgtEl>
                                        <p:attrNameLst>
                                          <p:attrName>ppt_x</p:attrName>
                                        </p:attrNameLst>
                                      </p:cBhvr>
                                      <p:tavLst>
                                        <p:tav tm="0">
                                          <p:val>
                                            <p:strVal val="#ppt_x"/>
                                          </p:val>
                                        </p:tav>
                                        <p:tav tm="100000">
                                          <p:val>
                                            <p:strVal val="#ppt_x"/>
                                          </p:val>
                                        </p:tav>
                                      </p:tavLst>
                                    </p:anim>
                                    <p:anim calcmode="lin" valueType="num">
                                      <p:cBhvr additive="base">
                                        <p:cTn id="7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grpId="0" nodeType="click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barn(inVertical)">
                                      <p:cBhvr>
                                        <p:cTn id="75" dur="500"/>
                                        <p:tgtEl>
                                          <p:spTgt spid="38"/>
                                        </p:tgtEl>
                                      </p:cBhvr>
                                    </p:animEffect>
                                  </p:childTnLst>
                                </p:cTn>
                              </p:par>
                            </p:childTnLst>
                          </p:cTn>
                        </p:par>
                        <p:par>
                          <p:cTn id="76" fill="hold">
                            <p:stCondLst>
                              <p:cond delay="500"/>
                            </p:stCondLst>
                            <p:childTnLst>
                              <p:par>
                                <p:cTn id="77" presetID="14" presetClass="entr" presetSubtype="10" fill="hold" nodeType="after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randombar(horizontal)">
                                      <p:cBhvr>
                                        <p:cTn id="79" dur="500"/>
                                        <p:tgtEl>
                                          <p:spTgt spid="37"/>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12"/>
                                        </p:tgtEl>
                                        <p:attrNameLst>
                                          <p:attrName>style.visibility</p:attrName>
                                        </p:attrNameLst>
                                      </p:cBhvr>
                                      <p:to>
                                        <p:strVal val="visible"/>
                                      </p:to>
                                    </p:set>
                                    <p:animEffect transition="in" filter="fade">
                                      <p:cBhvr>
                                        <p:cTn id="84" dur="500"/>
                                        <p:tgtEl>
                                          <p:spTgt spid="12"/>
                                        </p:tgtEl>
                                      </p:cBhvr>
                                    </p:animEffect>
                                  </p:childTnLst>
                                </p:cTn>
                              </p:par>
                            </p:childTnLst>
                          </p:cTn>
                        </p:par>
                        <p:par>
                          <p:cTn id="85" fill="hold">
                            <p:stCondLst>
                              <p:cond delay="500"/>
                            </p:stCondLst>
                            <p:childTnLst>
                              <p:par>
                                <p:cTn id="86" presetID="16" presetClass="entr" presetSubtype="21" fill="hold" nodeType="after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barn(inVertical)">
                                      <p:cBhvr>
                                        <p:cTn id="88" dur="500"/>
                                        <p:tgtEl>
                                          <p:spTgt spid="40"/>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15"/>
                                        </p:tgtEl>
                                        <p:attrNameLst>
                                          <p:attrName>style.visibility</p:attrName>
                                        </p:attrNameLst>
                                      </p:cBhvr>
                                      <p:to>
                                        <p:strVal val="visible"/>
                                      </p:to>
                                    </p:set>
                                    <p:animEffect transition="in" filter="wipe(down)">
                                      <p:cBhvr>
                                        <p:cTn id="93" dur="500"/>
                                        <p:tgtEl>
                                          <p:spTgt spid="15"/>
                                        </p:tgtEl>
                                      </p:cBhvr>
                                    </p:animEffect>
                                  </p:childTnLst>
                                </p:cTn>
                              </p:par>
                            </p:childTnLst>
                          </p:cTn>
                        </p:par>
                        <p:par>
                          <p:cTn id="94" fill="hold">
                            <p:stCondLst>
                              <p:cond delay="500"/>
                            </p:stCondLst>
                            <p:childTnLst>
                              <p:par>
                                <p:cTn id="95" presetID="6" presetClass="entr" presetSubtype="16" fill="hold" nodeType="afterEffect">
                                  <p:stCondLst>
                                    <p:cond delay="0"/>
                                  </p:stCondLst>
                                  <p:childTnLst>
                                    <p:set>
                                      <p:cBhvr>
                                        <p:cTn id="96" dur="1" fill="hold">
                                          <p:stCondLst>
                                            <p:cond delay="0"/>
                                          </p:stCondLst>
                                        </p:cTn>
                                        <p:tgtEl>
                                          <p:spTgt spid="10"/>
                                        </p:tgtEl>
                                        <p:attrNameLst>
                                          <p:attrName>style.visibility</p:attrName>
                                        </p:attrNameLst>
                                      </p:cBhvr>
                                      <p:to>
                                        <p:strVal val="visible"/>
                                      </p:to>
                                    </p:set>
                                    <p:animEffect transition="in" filter="circle(in)">
                                      <p:cBhvr>
                                        <p:cTn id="97" dur="900"/>
                                        <p:tgtEl>
                                          <p:spTgt spid="10"/>
                                        </p:tgtEl>
                                      </p:cBhvr>
                                    </p:animEffect>
                                  </p:childTnLst>
                                </p:cTn>
                              </p:par>
                            </p:childTnLst>
                          </p:cTn>
                        </p:par>
                        <p:par>
                          <p:cTn id="98" fill="hold">
                            <p:stCondLst>
                              <p:cond delay="1500"/>
                            </p:stCondLst>
                            <p:childTnLst>
                              <p:par>
                                <p:cTn id="99" presetID="21" presetClass="entr" presetSubtype="1" fill="hold" grpId="0" nodeType="afterEffect">
                                  <p:stCondLst>
                                    <p:cond delay="0"/>
                                  </p:stCondLst>
                                  <p:childTnLst>
                                    <p:set>
                                      <p:cBhvr>
                                        <p:cTn id="100" dur="1" fill="hold">
                                          <p:stCondLst>
                                            <p:cond delay="0"/>
                                          </p:stCondLst>
                                        </p:cTn>
                                        <p:tgtEl>
                                          <p:spTgt spid="16"/>
                                        </p:tgtEl>
                                        <p:attrNameLst>
                                          <p:attrName>style.visibility</p:attrName>
                                        </p:attrNameLst>
                                      </p:cBhvr>
                                      <p:to>
                                        <p:strVal val="visible"/>
                                      </p:to>
                                    </p:set>
                                    <p:animEffect transition="in" filter="wheel(1)">
                                      <p:cBhvr>
                                        <p:cTn id="10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 grpId="0" animBg="1"/>
      <p:bldP spid="21" grpId="0" animBg="1"/>
      <p:bldP spid="22" grpId="0" animBg="1"/>
      <p:bldP spid="28" grpId="0"/>
      <p:bldP spid="29" grpId="0" animBg="1"/>
      <p:bldP spid="14" grpId="0"/>
      <p:bldP spid="17" grpId="0" animBg="1"/>
      <p:bldP spid="34" grpId="0" animBg="1"/>
      <p:bldP spid="35" grpId="0" animBg="1"/>
      <p:bldP spid="38" grpId="0" animBg="1"/>
      <p:bldP spid="12" grpId="0" animBg="1"/>
      <p:bldP spid="15" grpId="0" animBg="1"/>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86369" y="1535627"/>
            <a:ext cx="1896317" cy="830997"/>
          </a:xfrm>
          <a:prstGeom prst="rect">
            <a:avLst/>
          </a:prstGeom>
        </p:spPr>
        <p:txBody>
          <a:bodyPr wrap="square">
            <a:spAutoFit/>
          </a:bodyPr>
          <a:lstStyle/>
          <a:p>
            <a:pPr algn="dist"/>
            <a:r>
              <a:rPr lang="en-US" altLang="zh-CN" sz="4800" dirty="0">
                <a:solidFill>
                  <a:srgbClr val="9AA394"/>
                </a:solidFill>
                <a:cs typeface="+mn-ea"/>
                <a:sym typeface="+mn-lt"/>
              </a:rPr>
              <a:t>P</a:t>
            </a:r>
            <a:r>
              <a:rPr lang="en-US" altLang="zh-CN" sz="3600" dirty="0">
                <a:solidFill>
                  <a:srgbClr val="9AA394"/>
                </a:solidFill>
                <a:cs typeface="+mn-ea"/>
                <a:sym typeface="+mn-lt"/>
              </a:rPr>
              <a:t>art 01</a:t>
            </a:r>
            <a:endParaRPr lang="zh-CN" altLang="en-US" sz="3600" dirty="0">
              <a:solidFill>
                <a:srgbClr val="9AA394"/>
              </a:solidFill>
              <a:cs typeface="+mn-ea"/>
              <a:sym typeface="+mn-lt"/>
            </a:endParaRPr>
          </a:p>
        </p:txBody>
      </p:sp>
      <p:sp>
        <p:nvSpPr>
          <p:cNvPr id="5" name="矩形 4"/>
          <p:cNvSpPr/>
          <p:nvPr/>
        </p:nvSpPr>
        <p:spPr>
          <a:xfrm>
            <a:off x="3422483" y="3080005"/>
            <a:ext cx="5424095" cy="830997"/>
          </a:xfrm>
          <a:prstGeom prst="rect">
            <a:avLst/>
          </a:prstGeom>
        </p:spPr>
        <p:txBody>
          <a:bodyPr wrap="square">
            <a:spAutoFit/>
          </a:bodyPr>
          <a:lstStyle/>
          <a:p>
            <a:pPr algn="ctr"/>
            <a:r>
              <a:rPr lang="zh-CN" altLang="en-US" sz="4800" b="1" dirty="0">
                <a:solidFill>
                  <a:srgbClr val="9AA394"/>
                </a:solidFill>
                <a:cs typeface="+mn-ea"/>
                <a:sym typeface="+mn-lt"/>
              </a:rPr>
              <a:t>题目概述</a:t>
            </a:r>
          </a:p>
        </p:txBody>
      </p:sp>
      <p:sp>
        <p:nvSpPr>
          <p:cNvPr id="6" name="文本框 5"/>
          <p:cNvSpPr txBox="1"/>
          <p:nvPr/>
        </p:nvSpPr>
        <p:spPr>
          <a:xfrm>
            <a:off x="4684441" y="4150533"/>
            <a:ext cx="2823117" cy="307777"/>
          </a:xfrm>
          <a:prstGeom prst="rect">
            <a:avLst/>
          </a:prstGeom>
          <a:noFill/>
        </p:spPr>
        <p:txBody>
          <a:bodyPr wrap="square" rtlCol="0">
            <a:spAutoFit/>
          </a:bodyPr>
          <a:lstStyle/>
          <a:p>
            <a:pPr algn="dist"/>
            <a:r>
              <a:rPr lang="en-US" altLang="zh-CN" sz="1400" b="1" dirty="0">
                <a:solidFill>
                  <a:srgbClr val="9AA394"/>
                </a:solidFill>
                <a:cs typeface="+mn-ea"/>
              </a:rPr>
              <a:t>Title introduction</a:t>
            </a:r>
            <a:endParaRPr lang="zh-CN" altLang="en-US" sz="1400" b="1" dirty="0">
              <a:solidFill>
                <a:srgbClr val="9AA394"/>
              </a:solidFill>
              <a:cs typeface="+mn-ea"/>
              <a:sym typeface="+mn-lt"/>
            </a:endParaRPr>
          </a:p>
        </p:txBody>
      </p:sp>
      <p:sp>
        <p:nvSpPr>
          <p:cNvPr id="7" name="矩形: 圆角 6"/>
          <p:cNvSpPr/>
          <p:nvPr/>
        </p:nvSpPr>
        <p:spPr>
          <a:xfrm>
            <a:off x="5563169" y="2590369"/>
            <a:ext cx="1065661" cy="45719"/>
          </a:xfrm>
          <a:prstGeom prst="roundRect">
            <a:avLst>
              <a:gd name="adj" fmla="val 0"/>
            </a:avLst>
          </a:prstGeom>
          <a:solidFill>
            <a:srgbClr val="9AA39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solidFill>
                <a:srgbClr val="9AA394"/>
              </a:solidFill>
              <a:cs typeface="+mn-ea"/>
              <a:sym typeface="+mn-lt"/>
            </a:endParaRPr>
          </a:p>
        </p:txBody>
      </p:sp>
      <p:sp>
        <p:nvSpPr>
          <p:cNvPr id="10" name="椭圆 9"/>
          <p:cNvSpPr/>
          <p:nvPr/>
        </p:nvSpPr>
        <p:spPr>
          <a:xfrm>
            <a:off x="-1030667" y="-883488"/>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914400" y="1721688"/>
            <a:ext cx="1828800" cy="1828800"/>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1652783" y="-747030"/>
            <a:ext cx="1984058" cy="1984058"/>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10062902" y="3911002"/>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8846578" y="5580202"/>
            <a:ext cx="2229921" cy="2229921"/>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8754276" y="5327591"/>
            <a:ext cx="792912" cy="79291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42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0-#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1000"/>
                                        <p:tgtEl>
                                          <p:spTgt spid="11"/>
                                        </p:tgtEl>
                                      </p:cBhvr>
                                    </p:animEffect>
                                    <p:anim calcmode="lin" valueType="num">
                                      <p:cBhvr>
                                        <p:cTn id="47" dur="1000" fill="hold"/>
                                        <p:tgtEl>
                                          <p:spTgt spid="11"/>
                                        </p:tgtEl>
                                        <p:attrNameLst>
                                          <p:attrName>ppt_x</p:attrName>
                                        </p:attrNameLst>
                                      </p:cBhvr>
                                      <p:tavLst>
                                        <p:tav tm="0">
                                          <p:val>
                                            <p:strVal val="#ppt_x"/>
                                          </p:val>
                                        </p:tav>
                                        <p:tav tm="100000">
                                          <p:val>
                                            <p:strVal val="#ppt_x"/>
                                          </p:val>
                                        </p:tav>
                                      </p:tavLst>
                                    </p:anim>
                                    <p:anim calcmode="lin" valueType="num">
                                      <p:cBhvr>
                                        <p:cTn id="48" dur="1000" fill="hold"/>
                                        <p:tgtEl>
                                          <p:spTgt spid="11"/>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1000"/>
                                        <p:tgtEl>
                                          <p:spTgt spid="15"/>
                                        </p:tgtEl>
                                      </p:cBhvr>
                                    </p:animEffect>
                                    <p:anim calcmode="lin" valueType="num">
                                      <p:cBhvr>
                                        <p:cTn id="52" dur="1000" fill="hold"/>
                                        <p:tgtEl>
                                          <p:spTgt spid="15"/>
                                        </p:tgtEl>
                                        <p:attrNameLst>
                                          <p:attrName>ppt_x</p:attrName>
                                        </p:attrNameLst>
                                      </p:cBhvr>
                                      <p:tavLst>
                                        <p:tav tm="0">
                                          <p:val>
                                            <p:strVal val="#ppt_x"/>
                                          </p:val>
                                        </p:tav>
                                        <p:tav tm="100000">
                                          <p:val>
                                            <p:strVal val="#ppt_x"/>
                                          </p:val>
                                        </p:tav>
                                      </p:tavLst>
                                    </p:anim>
                                    <p:anim calcmode="lin" valueType="num">
                                      <p:cBhvr>
                                        <p:cTn id="5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10" grpId="0" animBg="1"/>
      <p:bldP spid="11" grpId="0" animBg="1"/>
      <p:bldP spid="12" grpId="0" animBg="1"/>
      <p:bldP spid="13" grpId="0" animBg="1"/>
      <p:bldP spid="14" grpId="0" animBg="1"/>
      <p:bldP spid="1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p:cNvSpPr txBox="1"/>
          <p:nvPr/>
        </p:nvSpPr>
        <p:spPr>
          <a:xfrm>
            <a:off x="1317813" y="464097"/>
            <a:ext cx="1415772" cy="461665"/>
          </a:xfrm>
          <a:prstGeom prst="rect">
            <a:avLst/>
          </a:prstGeom>
          <a:noFill/>
        </p:spPr>
        <p:txBody>
          <a:bodyPr wrap="none" rtlCol="0">
            <a:spAutoFit/>
          </a:bodyPr>
          <a:lstStyle/>
          <a:p>
            <a:r>
              <a:rPr lang="zh-CN" altLang="en-US" sz="2400" dirty="0">
                <a:solidFill>
                  <a:schemeClr val="tx1">
                    <a:lumMod val="85000"/>
                    <a:lumOff val="15000"/>
                  </a:schemeClr>
                </a:solidFill>
                <a:cs typeface="+mn-ea"/>
                <a:sym typeface="+mn-lt"/>
              </a:rPr>
              <a:t>实验步骤</a:t>
            </a:r>
          </a:p>
        </p:txBody>
      </p:sp>
      <p:grpSp>
        <p:nvGrpSpPr>
          <p:cNvPr id="5" name="组合 4"/>
          <p:cNvGrpSpPr/>
          <p:nvPr/>
        </p:nvGrpSpPr>
        <p:grpSpPr>
          <a:xfrm>
            <a:off x="499886" y="464097"/>
            <a:ext cx="656562" cy="584775"/>
            <a:chOff x="7481280" y="1150631"/>
            <a:chExt cx="2407919" cy="2144642"/>
          </a:xfrm>
        </p:grpSpPr>
        <p:sp>
          <p:nvSpPr>
            <p:cNvPr id="6" name="椭圆 5"/>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4" name="椭圆 13"/>
          <p:cNvSpPr/>
          <p:nvPr/>
        </p:nvSpPr>
        <p:spPr>
          <a:xfrm>
            <a:off x="10256865" y="991855"/>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7125015" y="4875113"/>
            <a:ext cx="3013638" cy="3013638"/>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8903997" y="3638738"/>
            <a:ext cx="792912" cy="79291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a:off x="753612" y="1340663"/>
            <a:ext cx="888375" cy="840231"/>
            <a:chOff x="8526358" y="2043219"/>
            <a:chExt cx="1908384" cy="1908384"/>
          </a:xfrm>
        </p:grpSpPr>
        <p:grpSp>
          <p:nvGrpSpPr>
            <p:cNvPr id="3" name="组合 2"/>
            <p:cNvGrpSpPr/>
            <p:nvPr/>
          </p:nvGrpSpPr>
          <p:grpSpPr>
            <a:xfrm>
              <a:off x="8526358" y="2043219"/>
              <a:ext cx="1908384" cy="1908384"/>
              <a:chOff x="1054100" y="-11130"/>
              <a:chExt cx="3440130" cy="3440130"/>
            </a:xfrm>
          </p:grpSpPr>
          <p:sp>
            <p:nvSpPr>
              <p:cNvPr id="18" name="弧形 17"/>
              <p:cNvSpPr/>
              <p:nvPr/>
            </p:nvSpPr>
            <p:spPr>
              <a:xfrm>
                <a:off x="1054100" y="-11130"/>
                <a:ext cx="3440130" cy="3440130"/>
              </a:xfrm>
              <a:prstGeom prst="arc">
                <a:avLst>
                  <a:gd name="adj1" fmla="val 675277"/>
                  <a:gd name="adj2" fmla="val 0"/>
                </a:avLst>
              </a:prstGeom>
              <a:noFill/>
              <a:ln w="57150" cap="flat" cmpd="sng" algn="ctr">
                <a:solidFill>
                  <a:sysClr val="window" lastClr="FFFFFF">
                    <a:lumMod val="8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19" name="弧形 18"/>
              <p:cNvSpPr/>
              <p:nvPr/>
            </p:nvSpPr>
            <p:spPr>
              <a:xfrm>
                <a:off x="1054100" y="-11130"/>
                <a:ext cx="3440130" cy="3440130"/>
              </a:xfrm>
              <a:prstGeom prst="arc">
                <a:avLst>
                  <a:gd name="adj1" fmla="val 16200000"/>
                  <a:gd name="adj2" fmla="val 2877916"/>
                </a:avLst>
              </a:prstGeom>
              <a:noFill/>
              <a:ln w="57150" cap="flat" cmpd="sng" algn="ctr">
                <a:solidFill>
                  <a:srgbClr val="9AA39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grpSp>
        <p:sp>
          <p:nvSpPr>
            <p:cNvPr id="17" name="文本框 16"/>
            <p:cNvSpPr txBox="1"/>
            <p:nvPr/>
          </p:nvSpPr>
          <p:spPr bwMode="auto">
            <a:xfrm>
              <a:off x="8543793" y="2314346"/>
              <a:ext cx="1879356" cy="1328177"/>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altLang="zh-CN" sz="3200" dirty="0">
                  <a:solidFill>
                    <a:prstClr val="black">
                      <a:lumMod val="85000"/>
                      <a:lumOff val="15000"/>
                    </a:prstClr>
                  </a:solidFill>
                  <a:cs typeface="+mn-ea"/>
                  <a:sym typeface="+mn-lt"/>
                </a:rPr>
                <a:t>7</a:t>
              </a:r>
            </a:p>
          </p:txBody>
        </p:sp>
      </p:grpSp>
      <p:sp>
        <p:nvSpPr>
          <p:cNvPr id="20" name="Rectangle 2"/>
          <p:cNvSpPr>
            <a:spLocks noChangeArrowheads="1"/>
          </p:cNvSpPr>
          <p:nvPr/>
        </p:nvSpPr>
        <p:spPr bwMode="auto">
          <a:xfrm>
            <a:off x="1788561" y="1455066"/>
            <a:ext cx="861487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spAutoFit/>
          </a:bodyPr>
          <a:lstStyle/>
          <a:p>
            <a:pPr marL="0" marR="0" lvl="0" indent="0" defTabSz="914400" rtl="0" eaLnBrk="0" fontAlgn="base" latinLnBrk="0" hangingPunct="0">
              <a:lnSpc>
                <a:spcPct val="100000"/>
              </a:lnSpc>
              <a:spcBef>
                <a:spcPct val="0"/>
              </a:spcBef>
              <a:spcAft>
                <a:spcPct val="0"/>
              </a:spcAft>
              <a:buClrTx/>
              <a:buSzTx/>
              <a:buFontTx/>
              <a:buNone/>
            </a:pPr>
            <a:r>
              <a:rPr lang="zh-CN" altLang="en-US" b="0" i="0" dirty="0">
                <a:solidFill>
                  <a:srgbClr val="000000"/>
                </a:solidFill>
                <a:effectLst/>
                <a:latin typeface="PingFang SC"/>
              </a:rPr>
              <a:t>● 有了新建月份列的练习，接下来新建年份就不再困难，新建年份的目的就是为了筛选出有价值的数据，去除掉没价值的数据，正所谓取其精华去其糟粕。</a:t>
            </a:r>
            <a:endParaRPr lang="zh-CN" altLang="zh-CN" dirty="0">
              <a:solidFill>
                <a:srgbClr val="000000"/>
              </a:solidFill>
              <a:latin typeface="PingFang SC"/>
            </a:endParaRPr>
          </a:p>
        </p:txBody>
      </p:sp>
      <p:pic>
        <p:nvPicPr>
          <p:cNvPr id="22" name="图片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8561" y="2359004"/>
            <a:ext cx="5929762" cy="1482440"/>
          </a:xfrm>
          <a:prstGeom prst="rect">
            <a:avLst/>
          </a:prstGeom>
        </p:spPr>
      </p:pic>
      <p:sp>
        <p:nvSpPr>
          <p:cNvPr id="23" name="等腰三角形 22"/>
          <p:cNvSpPr/>
          <p:nvPr/>
        </p:nvSpPr>
        <p:spPr>
          <a:xfrm rot="5400000">
            <a:off x="1298754" y="2464005"/>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pic>
        <p:nvPicPr>
          <p:cNvPr id="25" name="图片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8561" y="4036240"/>
            <a:ext cx="2360652" cy="2733387"/>
          </a:xfrm>
          <a:prstGeom prst="rect">
            <a:avLst/>
          </a:prstGeom>
        </p:spPr>
      </p:pic>
      <p:sp>
        <p:nvSpPr>
          <p:cNvPr id="26" name="等腰三角形 25"/>
          <p:cNvSpPr/>
          <p:nvPr/>
        </p:nvSpPr>
        <p:spPr>
          <a:xfrm rot="5400000">
            <a:off x="1298754" y="4173596"/>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sp>
        <p:nvSpPr>
          <p:cNvPr id="27" name="Rectangle 2"/>
          <p:cNvSpPr>
            <a:spLocks noChangeArrowheads="1"/>
          </p:cNvSpPr>
          <p:nvPr/>
        </p:nvSpPr>
        <p:spPr bwMode="auto">
          <a:xfrm>
            <a:off x="2219166" y="4844726"/>
            <a:ext cx="86148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spAutoFit/>
          </a:bodyPr>
          <a:lstStyle/>
          <a:p>
            <a:pPr marL="0" marR="0" lvl="0" indent="0" defTabSz="914400" rtl="0" eaLnBrk="0" fontAlgn="base" latinLnBrk="0" hangingPunct="0">
              <a:lnSpc>
                <a:spcPct val="100000"/>
              </a:lnSpc>
              <a:spcBef>
                <a:spcPct val="0"/>
              </a:spcBef>
              <a:spcAft>
                <a:spcPct val="0"/>
              </a:spcAft>
              <a:buClrTx/>
              <a:buSzTx/>
              <a:buFontTx/>
              <a:buNone/>
            </a:pPr>
            <a:endParaRPr lang="zh-CN" altLang="zh-CN" dirty="0">
              <a:solidFill>
                <a:srgbClr val="000000"/>
              </a:solidFill>
              <a:latin typeface="PingFang SC"/>
            </a:endParaRPr>
          </a:p>
        </p:txBody>
      </p:sp>
      <p:sp>
        <p:nvSpPr>
          <p:cNvPr id="28" name="Rectangle 2"/>
          <p:cNvSpPr>
            <a:spLocks noChangeArrowheads="1"/>
          </p:cNvSpPr>
          <p:nvPr/>
        </p:nvSpPr>
        <p:spPr bwMode="auto">
          <a:xfrm>
            <a:off x="4316790" y="4560528"/>
            <a:ext cx="342745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spAutoFit/>
          </a:bodyPr>
          <a:lstStyle/>
          <a:p>
            <a:pPr marL="0" marR="0" lvl="0" indent="0" defTabSz="914400" rtl="0" eaLnBrk="0" fontAlgn="base" latinLnBrk="0" hangingPunct="0">
              <a:lnSpc>
                <a:spcPct val="100000"/>
              </a:lnSpc>
              <a:spcBef>
                <a:spcPct val="0"/>
              </a:spcBef>
              <a:spcAft>
                <a:spcPct val="0"/>
              </a:spcAft>
              <a:buClrTx/>
              <a:buSzTx/>
              <a:buFontTx/>
              <a:buNone/>
            </a:pPr>
            <a:r>
              <a:rPr lang="zh-CN" altLang="en-US" b="0" i="0" dirty="0">
                <a:solidFill>
                  <a:srgbClr val="000000"/>
                </a:solidFill>
                <a:effectLst/>
                <a:latin typeface="PingFang SC"/>
              </a:rPr>
              <a:t>● 我们不难看到大部分数据还是在</a:t>
            </a:r>
            <a:r>
              <a:rPr lang="en-US" altLang="zh-CN" b="0" i="0" dirty="0">
                <a:solidFill>
                  <a:srgbClr val="000000"/>
                </a:solidFill>
                <a:effectLst/>
                <a:latin typeface="PingFang SC"/>
              </a:rPr>
              <a:t>2017</a:t>
            </a:r>
            <a:r>
              <a:rPr lang="zh-CN" altLang="en-US" b="0" i="0" dirty="0">
                <a:solidFill>
                  <a:srgbClr val="000000"/>
                </a:solidFill>
                <a:effectLst/>
                <a:latin typeface="PingFang SC"/>
              </a:rPr>
              <a:t>年，其余的数据像</a:t>
            </a:r>
            <a:r>
              <a:rPr lang="en-US" altLang="zh-CN" b="0" i="0" dirty="0">
                <a:solidFill>
                  <a:srgbClr val="000000"/>
                </a:solidFill>
                <a:effectLst/>
                <a:latin typeface="PingFang SC"/>
              </a:rPr>
              <a:t>2025</a:t>
            </a:r>
            <a:r>
              <a:rPr lang="zh-CN" altLang="en-US" dirty="0">
                <a:solidFill>
                  <a:srgbClr val="000000"/>
                </a:solidFill>
                <a:latin typeface="PingFang SC"/>
              </a:rPr>
              <a:t>、</a:t>
            </a:r>
            <a:r>
              <a:rPr lang="en-US" altLang="zh-CN" dirty="0">
                <a:solidFill>
                  <a:srgbClr val="000000"/>
                </a:solidFill>
                <a:latin typeface="PingFang SC"/>
              </a:rPr>
              <a:t>1920</a:t>
            </a:r>
            <a:r>
              <a:rPr lang="zh-CN" altLang="en-US" dirty="0">
                <a:solidFill>
                  <a:srgbClr val="000000"/>
                </a:solidFill>
                <a:latin typeface="PingFang SC"/>
              </a:rPr>
              <a:t>等就有点离谱，所以舍弃</a:t>
            </a:r>
            <a:endParaRPr lang="zh-CN" altLang="zh-CN" dirty="0">
              <a:solidFill>
                <a:srgbClr val="000000"/>
              </a:solidFill>
              <a:latin typeface="PingFang SC"/>
            </a:endParaRPr>
          </a:p>
        </p:txBody>
      </p:sp>
    </p:spTree>
  </p:cSld>
  <p:clrMapOvr>
    <a:masterClrMapping/>
  </p:clrMapOvr>
  <mc:AlternateContent xmlns:mc="http://schemas.openxmlformats.org/markup-compatibility/2006" xmlns:p14="http://schemas.microsoft.com/office/powerpoint/2010/main">
    <mc:Choice Requires="p14">
      <p:transition spd="slow" p14:dur="42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45"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900"/>
                                        <p:tgtEl>
                                          <p:spTgt spid="4"/>
                                        </p:tgtEl>
                                      </p:cBhvr>
                                    </p:animEffect>
                                    <p:anim calcmode="lin" valueType="num">
                                      <p:cBhvr>
                                        <p:cTn id="11" dur="900" fill="hold"/>
                                        <p:tgtEl>
                                          <p:spTgt spid="4"/>
                                        </p:tgtEl>
                                        <p:attrNameLst>
                                          <p:attrName>ppt_w</p:attrName>
                                        </p:attrNameLst>
                                      </p:cBhvr>
                                      <p:tavLst>
                                        <p:tav tm="0" fmla="#ppt_w*sin(2.5*pi*$)">
                                          <p:val>
                                            <p:fltVal val="0"/>
                                          </p:val>
                                        </p:tav>
                                        <p:tav tm="100000">
                                          <p:val>
                                            <p:fltVal val="1"/>
                                          </p:val>
                                        </p:tav>
                                      </p:tavLst>
                                    </p:anim>
                                    <p:anim calcmode="lin" valueType="num">
                                      <p:cBhvr>
                                        <p:cTn id="12" dur="900" fill="hold"/>
                                        <p:tgtEl>
                                          <p:spTgt spid="4"/>
                                        </p:tgtEl>
                                        <p:attrNameLst>
                                          <p:attrName>ppt_h</p:attrName>
                                        </p:attrNameLst>
                                      </p:cBhvr>
                                      <p:tavLst>
                                        <p:tav tm="0">
                                          <p:val>
                                            <p:strVal val="#ppt_h"/>
                                          </p:val>
                                        </p:tav>
                                        <p:tav tm="100000">
                                          <p:val>
                                            <p:strVal val="#ppt_h"/>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randombar(horizontal)">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down)">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barn(inVertical)">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down)">
                                      <p:cBhvr>
                                        <p:cTn id="44" dur="5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barn(inVertical)">
                                      <p:cBhvr>
                                        <p:cTn id="49" dur="500"/>
                                        <p:tgtEl>
                                          <p:spTgt spid="2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down)">
                                      <p:cBhvr>
                                        <p:cTn id="54" dur="500"/>
                                        <p:tgtEl>
                                          <p:spTgt spid="2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wipe(down)">
                                      <p:cBhvr>
                                        <p:cTn id="5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animBg="1"/>
      <p:bldP spid="15" grpId="0" animBg="1"/>
      <p:bldP spid="16" grpId="0" animBg="1"/>
      <p:bldP spid="20" grpId="0"/>
      <p:bldP spid="23" grpId="0" animBg="1"/>
      <p:bldP spid="26" grpId="0" animBg="1"/>
      <p:bldP spid="2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p:cNvSpPr txBox="1"/>
          <p:nvPr/>
        </p:nvSpPr>
        <p:spPr>
          <a:xfrm>
            <a:off x="1317813" y="464097"/>
            <a:ext cx="1415772" cy="461665"/>
          </a:xfrm>
          <a:prstGeom prst="rect">
            <a:avLst/>
          </a:prstGeom>
          <a:noFill/>
        </p:spPr>
        <p:txBody>
          <a:bodyPr wrap="none" rtlCol="0">
            <a:spAutoFit/>
          </a:bodyPr>
          <a:lstStyle/>
          <a:p>
            <a:r>
              <a:rPr lang="zh-CN" altLang="en-US" sz="2400" dirty="0">
                <a:solidFill>
                  <a:schemeClr val="tx1">
                    <a:lumMod val="85000"/>
                    <a:lumOff val="15000"/>
                  </a:schemeClr>
                </a:solidFill>
                <a:cs typeface="+mn-ea"/>
                <a:sym typeface="+mn-lt"/>
              </a:rPr>
              <a:t>实验步骤</a:t>
            </a:r>
          </a:p>
        </p:txBody>
      </p:sp>
      <p:grpSp>
        <p:nvGrpSpPr>
          <p:cNvPr id="5" name="组合 4"/>
          <p:cNvGrpSpPr/>
          <p:nvPr/>
        </p:nvGrpSpPr>
        <p:grpSpPr>
          <a:xfrm>
            <a:off x="499886" y="464097"/>
            <a:ext cx="656562" cy="584775"/>
            <a:chOff x="7481280" y="1150631"/>
            <a:chExt cx="2407919" cy="2144642"/>
          </a:xfrm>
        </p:grpSpPr>
        <p:sp>
          <p:nvSpPr>
            <p:cNvPr id="6" name="椭圆 5"/>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9" name="组合 28"/>
          <p:cNvGrpSpPr/>
          <p:nvPr/>
        </p:nvGrpSpPr>
        <p:grpSpPr>
          <a:xfrm>
            <a:off x="712260" y="1340663"/>
            <a:ext cx="888375" cy="840231"/>
            <a:chOff x="8526358" y="2043219"/>
            <a:chExt cx="1908384" cy="1908384"/>
          </a:xfrm>
        </p:grpSpPr>
        <p:grpSp>
          <p:nvGrpSpPr>
            <p:cNvPr id="23" name="组合 22"/>
            <p:cNvGrpSpPr/>
            <p:nvPr/>
          </p:nvGrpSpPr>
          <p:grpSpPr>
            <a:xfrm>
              <a:off x="8526358" y="2043219"/>
              <a:ext cx="1908384" cy="1908384"/>
              <a:chOff x="1054100" y="-11130"/>
              <a:chExt cx="3440130" cy="3440130"/>
            </a:xfrm>
          </p:grpSpPr>
          <p:sp>
            <p:nvSpPr>
              <p:cNvPr id="24" name="弧形 23"/>
              <p:cNvSpPr/>
              <p:nvPr/>
            </p:nvSpPr>
            <p:spPr>
              <a:xfrm>
                <a:off x="1054100" y="-11130"/>
                <a:ext cx="3440130" cy="3440130"/>
              </a:xfrm>
              <a:prstGeom prst="arc">
                <a:avLst>
                  <a:gd name="adj1" fmla="val 675277"/>
                  <a:gd name="adj2" fmla="val 0"/>
                </a:avLst>
              </a:prstGeom>
              <a:noFill/>
              <a:ln w="57150" cap="flat" cmpd="sng" algn="ctr">
                <a:solidFill>
                  <a:sysClr val="window" lastClr="FFFFFF">
                    <a:lumMod val="8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25" name="弧形 24"/>
              <p:cNvSpPr/>
              <p:nvPr/>
            </p:nvSpPr>
            <p:spPr>
              <a:xfrm>
                <a:off x="1054100" y="-11130"/>
                <a:ext cx="3440130" cy="3440130"/>
              </a:xfrm>
              <a:prstGeom prst="arc">
                <a:avLst>
                  <a:gd name="adj1" fmla="val 16200000"/>
                  <a:gd name="adj2" fmla="val 2877916"/>
                </a:avLst>
              </a:prstGeom>
              <a:noFill/>
              <a:ln w="57150" cap="flat" cmpd="sng" algn="ctr">
                <a:solidFill>
                  <a:srgbClr val="9AA39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grpSp>
        <p:sp>
          <p:nvSpPr>
            <p:cNvPr id="28" name="文本框 27"/>
            <p:cNvSpPr txBox="1"/>
            <p:nvPr/>
          </p:nvSpPr>
          <p:spPr bwMode="auto">
            <a:xfrm>
              <a:off x="8543793" y="2314346"/>
              <a:ext cx="1879356" cy="1328177"/>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altLang="zh-CN" sz="3200" dirty="0">
                  <a:solidFill>
                    <a:prstClr val="black">
                      <a:lumMod val="85000"/>
                      <a:lumOff val="15000"/>
                    </a:prstClr>
                  </a:solidFill>
                  <a:cs typeface="+mn-ea"/>
                  <a:sym typeface="+mn-lt"/>
                </a:rPr>
                <a:t>7</a:t>
              </a:r>
            </a:p>
          </p:txBody>
        </p:sp>
      </p:grpSp>
      <p:sp>
        <p:nvSpPr>
          <p:cNvPr id="30" name="Rectangle 2"/>
          <p:cNvSpPr>
            <a:spLocks noChangeArrowheads="1"/>
          </p:cNvSpPr>
          <p:nvPr/>
        </p:nvSpPr>
        <p:spPr bwMode="auto">
          <a:xfrm>
            <a:off x="1788561" y="1504227"/>
            <a:ext cx="861487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spAutoFit/>
          </a:bodyPr>
          <a:lstStyle/>
          <a:p>
            <a:pPr marL="0" marR="0" lvl="0" indent="0" defTabSz="914400" rtl="0" eaLnBrk="0" fontAlgn="base" latinLnBrk="0" hangingPunct="0">
              <a:lnSpc>
                <a:spcPct val="100000"/>
              </a:lnSpc>
              <a:spcBef>
                <a:spcPct val="0"/>
              </a:spcBef>
              <a:spcAft>
                <a:spcPct val="0"/>
              </a:spcAft>
              <a:buClrTx/>
              <a:buSzTx/>
              <a:buFontTx/>
              <a:buNone/>
            </a:pPr>
            <a:r>
              <a:rPr lang="zh-CN" altLang="en-US" b="0" i="0" dirty="0">
                <a:solidFill>
                  <a:srgbClr val="000000"/>
                </a:solidFill>
                <a:effectLst/>
                <a:latin typeface="PingFang SC"/>
              </a:rPr>
              <a:t>● 对数据进行筛选，保留下</a:t>
            </a:r>
            <a:r>
              <a:rPr lang="en-US" altLang="zh-CN" b="0" i="0" dirty="0">
                <a:solidFill>
                  <a:srgbClr val="000000"/>
                </a:solidFill>
                <a:effectLst/>
                <a:latin typeface="PingFang SC"/>
              </a:rPr>
              <a:t>2017-01-01</a:t>
            </a:r>
            <a:r>
              <a:rPr lang="zh-CN" altLang="en-US" b="0" i="0" dirty="0">
                <a:solidFill>
                  <a:srgbClr val="000000"/>
                </a:solidFill>
                <a:effectLst/>
                <a:latin typeface="PingFang SC"/>
              </a:rPr>
              <a:t>到</a:t>
            </a:r>
            <a:r>
              <a:rPr lang="en-US" altLang="zh-CN" b="0" i="0" dirty="0">
                <a:solidFill>
                  <a:srgbClr val="000000"/>
                </a:solidFill>
                <a:effectLst/>
                <a:latin typeface="PingFang SC"/>
              </a:rPr>
              <a:t>2017-12-31</a:t>
            </a:r>
            <a:r>
              <a:rPr lang="zh-CN" altLang="en-US" b="0" i="0" dirty="0">
                <a:solidFill>
                  <a:srgbClr val="000000"/>
                </a:solidFill>
                <a:effectLst/>
                <a:latin typeface="PingFang SC"/>
              </a:rPr>
              <a:t>这闭区间内的数据，并输出这些数据中日期最晚和最早的数据，来判断我们筛选出的数据是否正确。</a:t>
            </a:r>
            <a:endParaRPr lang="zh-CN" altLang="zh-CN" dirty="0">
              <a:solidFill>
                <a:srgbClr val="000000"/>
              </a:solidFill>
              <a:latin typeface="PingFang SC"/>
            </a:endParaRPr>
          </a:p>
        </p:txBody>
      </p:sp>
      <p:pic>
        <p:nvPicPr>
          <p:cNvPr id="32" name="图片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8561" y="2389748"/>
            <a:ext cx="7552381" cy="2485714"/>
          </a:xfrm>
          <a:prstGeom prst="rect">
            <a:avLst/>
          </a:prstGeom>
        </p:spPr>
      </p:pic>
      <p:sp>
        <p:nvSpPr>
          <p:cNvPr id="33" name="等腰三角形 32"/>
          <p:cNvSpPr/>
          <p:nvPr/>
        </p:nvSpPr>
        <p:spPr>
          <a:xfrm rot="5400000">
            <a:off x="1298754" y="2464005"/>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pic>
        <p:nvPicPr>
          <p:cNvPr id="35" name="图片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8561" y="5206985"/>
            <a:ext cx="2790476" cy="933333"/>
          </a:xfrm>
          <a:prstGeom prst="rect">
            <a:avLst/>
          </a:prstGeom>
        </p:spPr>
      </p:pic>
      <p:sp>
        <p:nvSpPr>
          <p:cNvPr id="36" name="等腰三角形 35"/>
          <p:cNvSpPr/>
          <p:nvPr/>
        </p:nvSpPr>
        <p:spPr>
          <a:xfrm rot="5400000">
            <a:off x="1298754" y="5281242"/>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sp>
        <p:nvSpPr>
          <p:cNvPr id="37" name="Rectangle 2"/>
          <p:cNvSpPr>
            <a:spLocks noChangeArrowheads="1"/>
          </p:cNvSpPr>
          <p:nvPr/>
        </p:nvSpPr>
        <p:spPr bwMode="auto">
          <a:xfrm>
            <a:off x="4969297" y="5483984"/>
            <a:ext cx="494161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spAutoFit/>
          </a:bodyPr>
          <a:lstStyle/>
          <a:p>
            <a:pPr marL="0" marR="0" lvl="0" indent="0" defTabSz="914400" rtl="0" eaLnBrk="0" fontAlgn="base" latinLnBrk="0" hangingPunct="0">
              <a:lnSpc>
                <a:spcPct val="100000"/>
              </a:lnSpc>
              <a:spcBef>
                <a:spcPct val="0"/>
              </a:spcBef>
              <a:spcAft>
                <a:spcPct val="0"/>
              </a:spcAft>
              <a:buClrTx/>
              <a:buSzTx/>
              <a:buFontTx/>
              <a:buNone/>
            </a:pPr>
            <a:r>
              <a:rPr lang="zh-CN" altLang="en-US" b="0" i="0" dirty="0">
                <a:solidFill>
                  <a:srgbClr val="000000"/>
                </a:solidFill>
                <a:effectLst/>
                <a:latin typeface="PingFang SC"/>
              </a:rPr>
              <a:t>● 可以看到最晚数据时</a:t>
            </a:r>
            <a:r>
              <a:rPr lang="en-US" altLang="zh-CN" b="0" i="0" dirty="0">
                <a:solidFill>
                  <a:srgbClr val="000000"/>
                </a:solidFill>
                <a:effectLst/>
                <a:latin typeface="PingFang SC"/>
              </a:rPr>
              <a:t>2017-12-07</a:t>
            </a:r>
            <a:r>
              <a:rPr lang="zh-CN" altLang="en-US" b="0" i="0" dirty="0">
                <a:solidFill>
                  <a:srgbClr val="000000"/>
                </a:solidFill>
                <a:effectLst/>
                <a:latin typeface="PingFang SC"/>
              </a:rPr>
              <a:t>，最早数据是</a:t>
            </a:r>
            <a:r>
              <a:rPr lang="en-US" altLang="zh-CN" dirty="0">
                <a:solidFill>
                  <a:srgbClr val="000000"/>
                </a:solidFill>
                <a:latin typeface="PingFang SC"/>
              </a:rPr>
              <a:t>2017-05-25</a:t>
            </a:r>
            <a:r>
              <a:rPr lang="zh-CN" altLang="en-US" dirty="0">
                <a:solidFill>
                  <a:srgbClr val="000000"/>
                </a:solidFill>
                <a:latin typeface="PingFang SC"/>
              </a:rPr>
              <a:t>，数据正确！</a:t>
            </a:r>
            <a:endParaRPr lang="zh-CN" altLang="zh-CN" dirty="0">
              <a:solidFill>
                <a:srgbClr val="000000"/>
              </a:solidFill>
              <a:latin typeface="PingFang SC"/>
            </a:endParaRPr>
          </a:p>
        </p:txBody>
      </p:sp>
    </p:spTree>
  </p:cSld>
  <p:clrMapOvr>
    <a:masterClrMapping/>
  </p:clrMapOvr>
  <mc:AlternateContent xmlns:mc="http://schemas.openxmlformats.org/markup-compatibility/2006" xmlns:p14="http://schemas.microsoft.com/office/powerpoint/2010/main">
    <mc:Choice Requires="p14">
      <p:transition spd="slow" p14:dur="42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6"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261">
                                          <p:stCondLst>
                                            <p:cond delay="0"/>
                                          </p:stCondLst>
                                        </p:cTn>
                                        <p:tgtEl>
                                          <p:spTgt spid="4"/>
                                        </p:tgtEl>
                                      </p:cBhvr>
                                    </p:animEffect>
                                    <p:anim calcmode="lin" valueType="num">
                                      <p:cBhvr>
                                        <p:cTn id="11" dur="820"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2" dur="299"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3" dur="299" tmFilter="0, 0; 0.125,0.2665; 0.25,0.4; 0.375,0.465; 0.5,0.5;  0.625,0.535; 0.75,0.6; 0.875,0.7335; 1,1">
                                          <p:stCondLst>
                                            <p:cond delay="299"/>
                                          </p:stCondLst>
                                        </p:cTn>
                                        <p:tgtEl>
                                          <p:spTgt spid="4"/>
                                        </p:tgtEl>
                                        <p:attrNameLst>
                                          <p:attrName>ppt_y</p:attrName>
                                        </p:attrNameLst>
                                      </p:cBhvr>
                                      <p:tavLst>
                                        <p:tav tm="0" fmla="#ppt_y-sin(pi*$)/9">
                                          <p:val>
                                            <p:fltVal val="0"/>
                                          </p:val>
                                        </p:tav>
                                        <p:tav tm="100000">
                                          <p:val>
                                            <p:fltVal val="1"/>
                                          </p:val>
                                        </p:tav>
                                      </p:tavLst>
                                    </p:anim>
                                    <p:anim calcmode="lin" valueType="num">
                                      <p:cBhvr>
                                        <p:cTn id="14" dur="149" tmFilter="0, 0; 0.125,0.2665; 0.25,0.4; 0.375,0.465; 0.5,0.5;  0.625,0.535; 0.75,0.6; 0.875,0.7335; 1,1">
                                          <p:stCondLst>
                                            <p:cond delay="596"/>
                                          </p:stCondLst>
                                        </p:cTn>
                                        <p:tgtEl>
                                          <p:spTgt spid="4"/>
                                        </p:tgtEl>
                                        <p:attrNameLst>
                                          <p:attrName>ppt_y</p:attrName>
                                        </p:attrNameLst>
                                      </p:cBhvr>
                                      <p:tavLst>
                                        <p:tav tm="0" fmla="#ppt_y-sin(pi*$)/27">
                                          <p:val>
                                            <p:fltVal val="0"/>
                                          </p:val>
                                        </p:tav>
                                        <p:tav tm="100000">
                                          <p:val>
                                            <p:fltVal val="1"/>
                                          </p:val>
                                        </p:tav>
                                      </p:tavLst>
                                    </p:anim>
                                    <p:anim calcmode="lin" valueType="num">
                                      <p:cBhvr>
                                        <p:cTn id="15" dur="74" tmFilter="0, 0; 0.125,0.2665; 0.25,0.4; 0.375,0.465; 0.5,0.5;  0.625,0.535; 0.75,0.6; 0.875,0.7335; 1,1">
                                          <p:stCondLst>
                                            <p:cond delay="745"/>
                                          </p:stCondLst>
                                        </p:cTn>
                                        <p:tgtEl>
                                          <p:spTgt spid="4"/>
                                        </p:tgtEl>
                                        <p:attrNameLst>
                                          <p:attrName>ppt_y</p:attrName>
                                        </p:attrNameLst>
                                      </p:cBhvr>
                                      <p:tavLst>
                                        <p:tav tm="0" fmla="#ppt_y-sin(pi*$)/81">
                                          <p:val>
                                            <p:fltVal val="0"/>
                                          </p:val>
                                        </p:tav>
                                        <p:tav tm="100000">
                                          <p:val>
                                            <p:fltVal val="1"/>
                                          </p:val>
                                        </p:tav>
                                      </p:tavLst>
                                    </p:anim>
                                    <p:animScale>
                                      <p:cBhvr>
                                        <p:cTn id="16" dur="12">
                                          <p:stCondLst>
                                            <p:cond delay="292"/>
                                          </p:stCondLst>
                                        </p:cTn>
                                        <p:tgtEl>
                                          <p:spTgt spid="4"/>
                                        </p:tgtEl>
                                      </p:cBhvr>
                                      <p:to x="100000" y="60000"/>
                                    </p:animScale>
                                    <p:animScale>
                                      <p:cBhvr>
                                        <p:cTn id="17" dur="75" decel="50000">
                                          <p:stCondLst>
                                            <p:cond delay="304"/>
                                          </p:stCondLst>
                                        </p:cTn>
                                        <p:tgtEl>
                                          <p:spTgt spid="4"/>
                                        </p:tgtEl>
                                      </p:cBhvr>
                                      <p:to x="100000" y="100000"/>
                                    </p:animScale>
                                    <p:animScale>
                                      <p:cBhvr>
                                        <p:cTn id="18" dur="12">
                                          <p:stCondLst>
                                            <p:cond delay="590"/>
                                          </p:stCondLst>
                                        </p:cTn>
                                        <p:tgtEl>
                                          <p:spTgt spid="4"/>
                                        </p:tgtEl>
                                      </p:cBhvr>
                                      <p:to x="100000" y="80000"/>
                                    </p:animScale>
                                    <p:animScale>
                                      <p:cBhvr>
                                        <p:cTn id="19" dur="75" decel="50000">
                                          <p:stCondLst>
                                            <p:cond delay="602"/>
                                          </p:stCondLst>
                                        </p:cTn>
                                        <p:tgtEl>
                                          <p:spTgt spid="4"/>
                                        </p:tgtEl>
                                      </p:cBhvr>
                                      <p:to x="100000" y="100000"/>
                                    </p:animScale>
                                    <p:animScale>
                                      <p:cBhvr>
                                        <p:cTn id="20" dur="12">
                                          <p:stCondLst>
                                            <p:cond delay="739"/>
                                          </p:stCondLst>
                                        </p:cTn>
                                        <p:tgtEl>
                                          <p:spTgt spid="4"/>
                                        </p:tgtEl>
                                      </p:cBhvr>
                                      <p:to x="100000" y="90000"/>
                                    </p:animScale>
                                    <p:animScale>
                                      <p:cBhvr>
                                        <p:cTn id="21" dur="75" decel="50000">
                                          <p:stCondLst>
                                            <p:cond delay="751"/>
                                          </p:stCondLst>
                                        </p:cTn>
                                        <p:tgtEl>
                                          <p:spTgt spid="4"/>
                                        </p:tgtEl>
                                      </p:cBhvr>
                                      <p:to x="100000" y="100000"/>
                                    </p:animScale>
                                    <p:animScale>
                                      <p:cBhvr>
                                        <p:cTn id="22" dur="12">
                                          <p:stCondLst>
                                            <p:cond delay="814"/>
                                          </p:stCondLst>
                                        </p:cTn>
                                        <p:tgtEl>
                                          <p:spTgt spid="4"/>
                                        </p:tgtEl>
                                      </p:cBhvr>
                                      <p:to x="100000" y="95000"/>
                                    </p:animScale>
                                    <p:animScale>
                                      <p:cBhvr>
                                        <p:cTn id="23" dur="75" decel="50000">
                                          <p:stCondLst>
                                            <p:cond delay="825"/>
                                          </p:stCondLst>
                                        </p:cTn>
                                        <p:tgtEl>
                                          <p:spTgt spid="4"/>
                                        </p:tgtEl>
                                      </p:cBhvr>
                                      <p:to x="100000" y="100000"/>
                                    </p:animScale>
                                  </p:childTnLst>
                                </p:cTn>
                              </p:par>
                            </p:childTnLst>
                          </p:cTn>
                        </p:par>
                      </p:childTnLst>
                    </p:cTn>
                  </p:par>
                  <p:par>
                    <p:cTn id="24" fill="hold">
                      <p:stCondLst>
                        <p:cond delay="indefinite"/>
                      </p:stCondLst>
                      <p:childTnLst>
                        <p:par>
                          <p:cTn id="25" fill="hold">
                            <p:stCondLst>
                              <p:cond delay="0"/>
                            </p:stCondLst>
                            <p:childTnLst>
                              <p:par>
                                <p:cTn id="26" presetID="26" presetClass="entr" presetSubtype="0" fill="hold"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down)">
                                      <p:cBhvr>
                                        <p:cTn id="28" dur="232">
                                          <p:stCondLst>
                                            <p:cond delay="0"/>
                                          </p:stCondLst>
                                        </p:cTn>
                                        <p:tgtEl>
                                          <p:spTgt spid="29"/>
                                        </p:tgtEl>
                                      </p:cBhvr>
                                    </p:animEffect>
                                    <p:anim calcmode="lin" valueType="num">
                                      <p:cBhvr>
                                        <p:cTn id="29" dur="729"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30" dur="266"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31" dur="266" tmFilter="0, 0; 0.125,0.2665; 0.25,0.4; 0.375,0.465; 0.5,0.5;  0.625,0.535; 0.75,0.6; 0.875,0.7335; 1,1">
                                          <p:stCondLst>
                                            <p:cond delay="266"/>
                                          </p:stCondLst>
                                        </p:cTn>
                                        <p:tgtEl>
                                          <p:spTgt spid="29"/>
                                        </p:tgtEl>
                                        <p:attrNameLst>
                                          <p:attrName>ppt_y</p:attrName>
                                        </p:attrNameLst>
                                      </p:cBhvr>
                                      <p:tavLst>
                                        <p:tav tm="0" fmla="#ppt_y-sin(pi*$)/9">
                                          <p:val>
                                            <p:fltVal val="0"/>
                                          </p:val>
                                        </p:tav>
                                        <p:tav tm="100000">
                                          <p:val>
                                            <p:fltVal val="1"/>
                                          </p:val>
                                        </p:tav>
                                      </p:tavLst>
                                    </p:anim>
                                    <p:anim calcmode="lin" valueType="num">
                                      <p:cBhvr>
                                        <p:cTn id="32" dur="133" tmFilter="0, 0; 0.125,0.2665; 0.25,0.4; 0.375,0.465; 0.5,0.5;  0.625,0.535; 0.75,0.6; 0.875,0.7335; 1,1">
                                          <p:stCondLst>
                                            <p:cond delay="530"/>
                                          </p:stCondLst>
                                        </p:cTn>
                                        <p:tgtEl>
                                          <p:spTgt spid="29"/>
                                        </p:tgtEl>
                                        <p:attrNameLst>
                                          <p:attrName>ppt_y</p:attrName>
                                        </p:attrNameLst>
                                      </p:cBhvr>
                                      <p:tavLst>
                                        <p:tav tm="0" fmla="#ppt_y-sin(pi*$)/27">
                                          <p:val>
                                            <p:fltVal val="0"/>
                                          </p:val>
                                        </p:tav>
                                        <p:tav tm="100000">
                                          <p:val>
                                            <p:fltVal val="1"/>
                                          </p:val>
                                        </p:tav>
                                      </p:tavLst>
                                    </p:anim>
                                    <p:anim calcmode="lin" valueType="num">
                                      <p:cBhvr>
                                        <p:cTn id="33" dur="66" tmFilter="0, 0; 0.125,0.2665; 0.25,0.4; 0.375,0.465; 0.5,0.5;  0.625,0.535; 0.75,0.6; 0.875,0.7335; 1,1">
                                          <p:stCondLst>
                                            <p:cond delay="662"/>
                                          </p:stCondLst>
                                        </p:cTn>
                                        <p:tgtEl>
                                          <p:spTgt spid="29"/>
                                        </p:tgtEl>
                                        <p:attrNameLst>
                                          <p:attrName>ppt_y</p:attrName>
                                        </p:attrNameLst>
                                      </p:cBhvr>
                                      <p:tavLst>
                                        <p:tav tm="0" fmla="#ppt_y-sin(pi*$)/81">
                                          <p:val>
                                            <p:fltVal val="0"/>
                                          </p:val>
                                        </p:tav>
                                        <p:tav tm="100000">
                                          <p:val>
                                            <p:fltVal val="1"/>
                                          </p:val>
                                        </p:tav>
                                      </p:tavLst>
                                    </p:anim>
                                    <p:animScale>
                                      <p:cBhvr>
                                        <p:cTn id="34" dur="10">
                                          <p:stCondLst>
                                            <p:cond delay="260"/>
                                          </p:stCondLst>
                                        </p:cTn>
                                        <p:tgtEl>
                                          <p:spTgt spid="29"/>
                                        </p:tgtEl>
                                      </p:cBhvr>
                                      <p:to x="100000" y="60000"/>
                                    </p:animScale>
                                    <p:animScale>
                                      <p:cBhvr>
                                        <p:cTn id="35" dur="66" decel="50000">
                                          <p:stCondLst>
                                            <p:cond delay="270"/>
                                          </p:stCondLst>
                                        </p:cTn>
                                        <p:tgtEl>
                                          <p:spTgt spid="29"/>
                                        </p:tgtEl>
                                      </p:cBhvr>
                                      <p:to x="100000" y="100000"/>
                                    </p:animScale>
                                    <p:animScale>
                                      <p:cBhvr>
                                        <p:cTn id="36" dur="10">
                                          <p:stCondLst>
                                            <p:cond delay="525"/>
                                          </p:stCondLst>
                                        </p:cTn>
                                        <p:tgtEl>
                                          <p:spTgt spid="29"/>
                                        </p:tgtEl>
                                      </p:cBhvr>
                                      <p:to x="100000" y="80000"/>
                                    </p:animScale>
                                    <p:animScale>
                                      <p:cBhvr>
                                        <p:cTn id="37" dur="66" decel="50000">
                                          <p:stCondLst>
                                            <p:cond delay="535"/>
                                          </p:stCondLst>
                                        </p:cTn>
                                        <p:tgtEl>
                                          <p:spTgt spid="29"/>
                                        </p:tgtEl>
                                      </p:cBhvr>
                                      <p:to x="100000" y="100000"/>
                                    </p:animScale>
                                    <p:animScale>
                                      <p:cBhvr>
                                        <p:cTn id="38" dur="10">
                                          <p:stCondLst>
                                            <p:cond delay="657"/>
                                          </p:stCondLst>
                                        </p:cTn>
                                        <p:tgtEl>
                                          <p:spTgt spid="29"/>
                                        </p:tgtEl>
                                      </p:cBhvr>
                                      <p:to x="100000" y="90000"/>
                                    </p:animScale>
                                    <p:animScale>
                                      <p:cBhvr>
                                        <p:cTn id="39" dur="66" decel="50000">
                                          <p:stCondLst>
                                            <p:cond delay="667"/>
                                          </p:stCondLst>
                                        </p:cTn>
                                        <p:tgtEl>
                                          <p:spTgt spid="29"/>
                                        </p:tgtEl>
                                      </p:cBhvr>
                                      <p:to x="100000" y="100000"/>
                                    </p:animScale>
                                    <p:animScale>
                                      <p:cBhvr>
                                        <p:cTn id="40" dur="10">
                                          <p:stCondLst>
                                            <p:cond delay="723"/>
                                          </p:stCondLst>
                                        </p:cTn>
                                        <p:tgtEl>
                                          <p:spTgt spid="29"/>
                                        </p:tgtEl>
                                      </p:cBhvr>
                                      <p:to x="100000" y="95000"/>
                                    </p:animScale>
                                    <p:animScale>
                                      <p:cBhvr>
                                        <p:cTn id="41" dur="66" decel="50000">
                                          <p:stCondLst>
                                            <p:cond delay="734"/>
                                          </p:stCondLst>
                                        </p:cTn>
                                        <p:tgtEl>
                                          <p:spTgt spid="29"/>
                                        </p:tgtEl>
                                      </p:cBhvr>
                                      <p:to x="100000" y="100000"/>
                                    </p:animScale>
                                  </p:childTnLst>
                                </p:cTn>
                              </p:par>
                            </p:childTnLst>
                          </p:cTn>
                        </p:par>
                        <p:par>
                          <p:cTn id="42" fill="hold">
                            <p:stCondLst>
                              <p:cond delay="1000"/>
                            </p:stCondLst>
                            <p:childTnLst>
                              <p:par>
                                <p:cTn id="43" presetID="26" presetClass="entr" presetSubtype="0" fill="hold" grpId="0"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down)">
                                      <p:cBhvr>
                                        <p:cTn id="45" dur="261">
                                          <p:stCondLst>
                                            <p:cond delay="0"/>
                                          </p:stCondLst>
                                        </p:cTn>
                                        <p:tgtEl>
                                          <p:spTgt spid="30"/>
                                        </p:tgtEl>
                                      </p:cBhvr>
                                    </p:animEffect>
                                    <p:anim calcmode="lin" valueType="num">
                                      <p:cBhvr>
                                        <p:cTn id="46" dur="820"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47" dur="299"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48" dur="299" tmFilter="0, 0; 0.125,0.2665; 0.25,0.4; 0.375,0.465; 0.5,0.5;  0.625,0.535; 0.75,0.6; 0.875,0.7335; 1,1">
                                          <p:stCondLst>
                                            <p:cond delay="299"/>
                                          </p:stCondLst>
                                        </p:cTn>
                                        <p:tgtEl>
                                          <p:spTgt spid="30"/>
                                        </p:tgtEl>
                                        <p:attrNameLst>
                                          <p:attrName>ppt_y</p:attrName>
                                        </p:attrNameLst>
                                      </p:cBhvr>
                                      <p:tavLst>
                                        <p:tav tm="0" fmla="#ppt_y-sin(pi*$)/9">
                                          <p:val>
                                            <p:fltVal val="0"/>
                                          </p:val>
                                        </p:tav>
                                        <p:tav tm="100000">
                                          <p:val>
                                            <p:fltVal val="1"/>
                                          </p:val>
                                        </p:tav>
                                      </p:tavLst>
                                    </p:anim>
                                    <p:anim calcmode="lin" valueType="num">
                                      <p:cBhvr>
                                        <p:cTn id="49" dur="149" tmFilter="0, 0; 0.125,0.2665; 0.25,0.4; 0.375,0.465; 0.5,0.5;  0.625,0.535; 0.75,0.6; 0.875,0.7335; 1,1">
                                          <p:stCondLst>
                                            <p:cond delay="596"/>
                                          </p:stCondLst>
                                        </p:cTn>
                                        <p:tgtEl>
                                          <p:spTgt spid="30"/>
                                        </p:tgtEl>
                                        <p:attrNameLst>
                                          <p:attrName>ppt_y</p:attrName>
                                        </p:attrNameLst>
                                      </p:cBhvr>
                                      <p:tavLst>
                                        <p:tav tm="0" fmla="#ppt_y-sin(pi*$)/27">
                                          <p:val>
                                            <p:fltVal val="0"/>
                                          </p:val>
                                        </p:tav>
                                        <p:tav tm="100000">
                                          <p:val>
                                            <p:fltVal val="1"/>
                                          </p:val>
                                        </p:tav>
                                      </p:tavLst>
                                    </p:anim>
                                    <p:anim calcmode="lin" valueType="num">
                                      <p:cBhvr>
                                        <p:cTn id="50" dur="74" tmFilter="0, 0; 0.125,0.2665; 0.25,0.4; 0.375,0.465; 0.5,0.5;  0.625,0.535; 0.75,0.6; 0.875,0.7335; 1,1">
                                          <p:stCondLst>
                                            <p:cond delay="745"/>
                                          </p:stCondLst>
                                        </p:cTn>
                                        <p:tgtEl>
                                          <p:spTgt spid="30"/>
                                        </p:tgtEl>
                                        <p:attrNameLst>
                                          <p:attrName>ppt_y</p:attrName>
                                        </p:attrNameLst>
                                      </p:cBhvr>
                                      <p:tavLst>
                                        <p:tav tm="0" fmla="#ppt_y-sin(pi*$)/81">
                                          <p:val>
                                            <p:fltVal val="0"/>
                                          </p:val>
                                        </p:tav>
                                        <p:tav tm="100000">
                                          <p:val>
                                            <p:fltVal val="1"/>
                                          </p:val>
                                        </p:tav>
                                      </p:tavLst>
                                    </p:anim>
                                    <p:animScale>
                                      <p:cBhvr>
                                        <p:cTn id="51" dur="12">
                                          <p:stCondLst>
                                            <p:cond delay="292"/>
                                          </p:stCondLst>
                                        </p:cTn>
                                        <p:tgtEl>
                                          <p:spTgt spid="30"/>
                                        </p:tgtEl>
                                      </p:cBhvr>
                                      <p:to x="100000" y="60000"/>
                                    </p:animScale>
                                    <p:animScale>
                                      <p:cBhvr>
                                        <p:cTn id="52" dur="75" decel="50000">
                                          <p:stCondLst>
                                            <p:cond delay="304"/>
                                          </p:stCondLst>
                                        </p:cTn>
                                        <p:tgtEl>
                                          <p:spTgt spid="30"/>
                                        </p:tgtEl>
                                      </p:cBhvr>
                                      <p:to x="100000" y="100000"/>
                                    </p:animScale>
                                    <p:animScale>
                                      <p:cBhvr>
                                        <p:cTn id="53" dur="12">
                                          <p:stCondLst>
                                            <p:cond delay="590"/>
                                          </p:stCondLst>
                                        </p:cTn>
                                        <p:tgtEl>
                                          <p:spTgt spid="30"/>
                                        </p:tgtEl>
                                      </p:cBhvr>
                                      <p:to x="100000" y="80000"/>
                                    </p:animScale>
                                    <p:animScale>
                                      <p:cBhvr>
                                        <p:cTn id="54" dur="75" decel="50000">
                                          <p:stCondLst>
                                            <p:cond delay="602"/>
                                          </p:stCondLst>
                                        </p:cTn>
                                        <p:tgtEl>
                                          <p:spTgt spid="30"/>
                                        </p:tgtEl>
                                      </p:cBhvr>
                                      <p:to x="100000" y="100000"/>
                                    </p:animScale>
                                    <p:animScale>
                                      <p:cBhvr>
                                        <p:cTn id="55" dur="12">
                                          <p:stCondLst>
                                            <p:cond delay="739"/>
                                          </p:stCondLst>
                                        </p:cTn>
                                        <p:tgtEl>
                                          <p:spTgt spid="30"/>
                                        </p:tgtEl>
                                      </p:cBhvr>
                                      <p:to x="100000" y="90000"/>
                                    </p:animScale>
                                    <p:animScale>
                                      <p:cBhvr>
                                        <p:cTn id="56" dur="75" decel="50000">
                                          <p:stCondLst>
                                            <p:cond delay="751"/>
                                          </p:stCondLst>
                                        </p:cTn>
                                        <p:tgtEl>
                                          <p:spTgt spid="30"/>
                                        </p:tgtEl>
                                      </p:cBhvr>
                                      <p:to x="100000" y="100000"/>
                                    </p:animScale>
                                    <p:animScale>
                                      <p:cBhvr>
                                        <p:cTn id="57" dur="12">
                                          <p:stCondLst>
                                            <p:cond delay="814"/>
                                          </p:stCondLst>
                                        </p:cTn>
                                        <p:tgtEl>
                                          <p:spTgt spid="30"/>
                                        </p:tgtEl>
                                      </p:cBhvr>
                                      <p:to x="100000" y="95000"/>
                                    </p:animScale>
                                    <p:animScale>
                                      <p:cBhvr>
                                        <p:cTn id="58" dur="75" decel="50000">
                                          <p:stCondLst>
                                            <p:cond delay="825"/>
                                          </p:stCondLst>
                                        </p:cTn>
                                        <p:tgtEl>
                                          <p:spTgt spid="30"/>
                                        </p:tgtEl>
                                      </p:cBhvr>
                                      <p:to x="100000" y="100000"/>
                                    </p:animScale>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grpId="0" nodeType="click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randombar(horizontal)">
                                      <p:cBhvr>
                                        <p:cTn id="63" dur="500"/>
                                        <p:tgtEl>
                                          <p:spTgt spid="33"/>
                                        </p:tgtEl>
                                      </p:cBhvr>
                                    </p:animEffect>
                                  </p:childTnLst>
                                </p:cTn>
                              </p:par>
                            </p:childTnLst>
                          </p:cTn>
                        </p:par>
                      </p:childTnLst>
                    </p:cTn>
                  </p:par>
                  <p:par>
                    <p:cTn id="64" fill="hold">
                      <p:stCondLst>
                        <p:cond delay="indefinite"/>
                      </p:stCondLst>
                      <p:childTnLst>
                        <p:par>
                          <p:cTn id="65" fill="hold">
                            <p:stCondLst>
                              <p:cond delay="0"/>
                            </p:stCondLst>
                            <p:childTnLst>
                              <p:par>
                                <p:cTn id="66" presetID="14" presetClass="entr" presetSubtype="10" fill="hold" nodeType="clickEffect">
                                  <p:stCondLst>
                                    <p:cond delay="0"/>
                                  </p:stCondLst>
                                  <p:childTnLst>
                                    <p:set>
                                      <p:cBhvr>
                                        <p:cTn id="67" dur="1" fill="hold">
                                          <p:stCondLst>
                                            <p:cond delay="0"/>
                                          </p:stCondLst>
                                        </p:cTn>
                                        <p:tgtEl>
                                          <p:spTgt spid="32"/>
                                        </p:tgtEl>
                                        <p:attrNameLst>
                                          <p:attrName>style.visibility</p:attrName>
                                        </p:attrNameLst>
                                      </p:cBhvr>
                                      <p:to>
                                        <p:strVal val="visible"/>
                                      </p:to>
                                    </p:set>
                                    <p:animEffect transition="in" filter="randombar(horizontal)">
                                      <p:cBhvr>
                                        <p:cTn id="68" dur="500"/>
                                        <p:tgtEl>
                                          <p:spTgt spid="32"/>
                                        </p:tgtEl>
                                      </p:cBhvr>
                                    </p:animEffect>
                                  </p:childTnLst>
                                </p:cTn>
                              </p:par>
                            </p:childTnLst>
                          </p:cTn>
                        </p:par>
                      </p:childTnLst>
                    </p:cTn>
                  </p:par>
                  <p:par>
                    <p:cTn id="69" fill="hold">
                      <p:stCondLst>
                        <p:cond delay="indefinite"/>
                      </p:stCondLst>
                      <p:childTnLst>
                        <p:par>
                          <p:cTn id="70" fill="hold">
                            <p:stCondLst>
                              <p:cond delay="0"/>
                            </p:stCondLst>
                            <p:childTnLst>
                              <p:par>
                                <p:cTn id="71" presetID="14" presetClass="entr" presetSubtype="10" fill="hold" grpId="0" nodeType="clickEffect">
                                  <p:stCondLst>
                                    <p:cond delay="0"/>
                                  </p:stCondLst>
                                  <p:childTnLst>
                                    <p:set>
                                      <p:cBhvr>
                                        <p:cTn id="72" dur="1" fill="hold">
                                          <p:stCondLst>
                                            <p:cond delay="0"/>
                                          </p:stCondLst>
                                        </p:cTn>
                                        <p:tgtEl>
                                          <p:spTgt spid="36"/>
                                        </p:tgtEl>
                                        <p:attrNameLst>
                                          <p:attrName>style.visibility</p:attrName>
                                        </p:attrNameLst>
                                      </p:cBhvr>
                                      <p:to>
                                        <p:strVal val="visible"/>
                                      </p:to>
                                    </p:set>
                                    <p:animEffect transition="in" filter="randombar(horizontal)">
                                      <p:cBhvr>
                                        <p:cTn id="73" dur="500"/>
                                        <p:tgtEl>
                                          <p:spTgt spid="36"/>
                                        </p:tgtEl>
                                      </p:cBhvr>
                                    </p:animEffect>
                                  </p:childTnLst>
                                </p:cTn>
                              </p:par>
                            </p:childTnLst>
                          </p:cTn>
                        </p:par>
                      </p:childTnLst>
                    </p:cTn>
                  </p:par>
                  <p:par>
                    <p:cTn id="74" fill="hold">
                      <p:stCondLst>
                        <p:cond delay="indefinite"/>
                      </p:stCondLst>
                      <p:childTnLst>
                        <p:par>
                          <p:cTn id="75" fill="hold">
                            <p:stCondLst>
                              <p:cond delay="0"/>
                            </p:stCondLst>
                            <p:childTnLst>
                              <p:par>
                                <p:cTn id="76" presetID="14" presetClass="entr" presetSubtype="10" fill="hold" nodeType="click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randombar(horizontal)">
                                      <p:cBhvr>
                                        <p:cTn id="78" dur="500"/>
                                        <p:tgtEl>
                                          <p:spTgt spid="35"/>
                                        </p:tgtEl>
                                      </p:cBhvr>
                                    </p:animEffect>
                                  </p:childTnLst>
                                </p:cTn>
                              </p:par>
                            </p:childTnLst>
                          </p:cTn>
                        </p:par>
                      </p:childTnLst>
                    </p:cTn>
                  </p:par>
                  <p:par>
                    <p:cTn id="79" fill="hold">
                      <p:stCondLst>
                        <p:cond delay="indefinite"/>
                      </p:stCondLst>
                      <p:childTnLst>
                        <p:par>
                          <p:cTn id="80" fill="hold">
                            <p:stCondLst>
                              <p:cond delay="0"/>
                            </p:stCondLst>
                            <p:childTnLst>
                              <p:par>
                                <p:cTn id="81" presetID="14" presetClass="entr" presetSubtype="10" fill="hold" grpId="0" nodeType="clickEffect">
                                  <p:stCondLst>
                                    <p:cond delay="0"/>
                                  </p:stCondLst>
                                  <p:childTnLst>
                                    <p:set>
                                      <p:cBhvr>
                                        <p:cTn id="82" dur="1" fill="hold">
                                          <p:stCondLst>
                                            <p:cond delay="0"/>
                                          </p:stCondLst>
                                        </p:cTn>
                                        <p:tgtEl>
                                          <p:spTgt spid="37"/>
                                        </p:tgtEl>
                                        <p:attrNameLst>
                                          <p:attrName>style.visibility</p:attrName>
                                        </p:attrNameLst>
                                      </p:cBhvr>
                                      <p:to>
                                        <p:strVal val="visible"/>
                                      </p:to>
                                    </p:set>
                                    <p:animEffect transition="in" filter="randombar(horizontal)">
                                      <p:cBhvr>
                                        <p:cTn id="8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0" grpId="0"/>
      <p:bldP spid="33" grpId="0" animBg="1"/>
      <p:bldP spid="36" grpId="0" animBg="1"/>
      <p:bldP spid="3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p:cNvSpPr txBox="1"/>
          <p:nvPr/>
        </p:nvSpPr>
        <p:spPr>
          <a:xfrm>
            <a:off x="1317813" y="464097"/>
            <a:ext cx="1415772" cy="461665"/>
          </a:xfrm>
          <a:prstGeom prst="rect">
            <a:avLst/>
          </a:prstGeom>
          <a:noFill/>
        </p:spPr>
        <p:txBody>
          <a:bodyPr wrap="none" rtlCol="0">
            <a:spAutoFit/>
          </a:bodyPr>
          <a:lstStyle/>
          <a:p>
            <a:r>
              <a:rPr lang="zh-CN" altLang="en-US" sz="2400">
                <a:solidFill>
                  <a:schemeClr val="tx1">
                    <a:lumMod val="85000"/>
                    <a:lumOff val="15000"/>
                  </a:schemeClr>
                </a:solidFill>
                <a:cs typeface="+mn-ea"/>
                <a:sym typeface="+mn-lt"/>
              </a:rPr>
              <a:t>实验步骤</a:t>
            </a:r>
            <a:endParaRPr lang="zh-CN" altLang="en-US" sz="2400" dirty="0">
              <a:solidFill>
                <a:schemeClr val="tx1">
                  <a:lumMod val="85000"/>
                  <a:lumOff val="15000"/>
                </a:schemeClr>
              </a:solidFill>
              <a:cs typeface="+mn-ea"/>
              <a:sym typeface="+mn-lt"/>
            </a:endParaRPr>
          </a:p>
        </p:txBody>
      </p:sp>
      <p:grpSp>
        <p:nvGrpSpPr>
          <p:cNvPr id="5" name="组合 4"/>
          <p:cNvGrpSpPr/>
          <p:nvPr/>
        </p:nvGrpSpPr>
        <p:grpSpPr>
          <a:xfrm>
            <a:off x="499886" y="464097"/>
            <a:ext cx="656562" cy="584775"/>
            <a:chOff x="7481280" y="1150631"/>
            <a:chExt cx="2407919" cy="2144642"/>
          </a:xfrm>
        </p:grpSpPr>
        <p:sp>
          <p:nvSpPr>
            <p:cNvPr id="6" name="椭圆 5"/>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4" name="椭圆 13"/>
          <p:cNvSpPr/>
          <p:nvPr/>
        </p:nvSpPr>
        <p:spPr>
          <a:xfrm>
            <a:off x="8357709" y="3617851"/>
            <a:ext cx="2646878" cy="264687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9781890" y="5075179"/>
            <a:ext cx="1651395" cy="1651395"/>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11258474" y="3429000"/>
            <a:ext cx="656592" cy="65659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a:off x="753612" y="1340663"/>
            <a:ext cx="888375" cy="840231"/>
            <a:chOff x="8526358" y="2043219"/>
            <a:chExt cx="1908384" cy="1908384"/>
          </a:xfrm>
        </p:grpSpPr>
        <p:grpSp>
          <p:nvGrpSpPr>
            <p:cNvPr id="3" name="组合 2"/>
            <p:cNvGrpSpPr/>
            <p:nvPr/>
          </p:nvGrpSpPr>
          <p:grpSpPr>
            <a:xfrm>
              <a:off x="8526358" y="2043219"/>
              <a:ext cx="1908384" cy="1908384"/>
              <a:chOff x="1054100" y="-11130"/>
              <a:chExt cx="3440130" cy="3440130"/>
            </a:xfrm>
          </p:grpSpPr>
          <p:sp>
            <p:nvSpPr>
              <p:cNvPr id="18" name="弧形 17"/>
              <p:cNvSpPr/>
              <p:nvPr/>
            </p:nvSpPr>
            <p:spPr>
              <a:xfrm>
                <a:off x="1054100" y="-11130"/>
                <a:ext cx="3440130" cy="3440130"/>
              </a:xfrm>
              <a:prstGeom prst="arc">
                <a:avLst>
                  <a:gd name="adj1" fmla="val 675277"/>
                  <a:gd name="adj2" fmla="val 0"/>
                </a:avLst>
              </a:prstGeom>
              <a:noFill/>
              <a:ln w="57150" cap="flat" cmpd="sng" algn="ctr">
                <a:solidFill>
                  <a:sysClr val="window" lastClr="FFFFFF">
                    <a:lumMod val="8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19" name="弧形 18"/>
              <p:cNvSpPr/>
              <p:nvPr/>
            </p:nvSpPr>
            <p:spPr>
              <a:xfrm>
                <a:off x="1054100" y="-11130"/>
                <a:ext cx="3440130" cy="3440130"/>
              </a:xfrm>
              <a:prstGeom prst="arc">
                <a:avLst>
                  <a:gd name="adj1" fmla="val 16200000"/>
                  <a:gd name="adj2" fmla="val 2877916"/>
                </a:avLst>
              </a:prstGeom>
              <a:noFill/>
              <a:ln w="57150" cap="flat" cmpd="sng" algn="ctr">
                <a:solidFill>
                  <a:srgbClr val="9AA39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grpSp>
        <p:sp>
          <p:nvSpPr>
            <p:cNvPr id="17" name="文本框 16"/>
            <p:cNvSpPr txBox="1"/>
            <p:nvPr/>
          </p:nvSpPr>
          <p:spPr bwMode="auto">
            <a:xfrm>
              <a:off x="8543793" y="2314346"/>
              <a:ext cx="1879356" cy="1328177"/>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altLang="zh-CN" sz="3200" dirty="0">
                  <a:solidFill>
                    <a:prstClr val="black">
                      <a:lumMod val="85000"/>
                      <a:lumOff val="15000"/>
                    </a:prstClr>
                  </a:solidFill>
                  <a:cs typeface="+mn-ea"/>
                  <a:sym typeface="+mn-lt"/>
                </a:rPr>
                <a:t>8</a:t>
              </a:r>
            </a:p>
          </p:txBody>
        </p:sp>
      </p:grpSp>
      <p:sp>
        <p:nvSpPr>
          <p:cNvPr id="20" name="文本框 19"/>
          <p:cNvSpPr txBox="1"/>
          <p:nvPr/>
        </p:nvSpPr>
        <p:spPr>
          <a:xfrm>
            <a:off x="2025699" y="1582572"/>
            <a:ext cx="9989320" cy="369332"/>
          </a:xfrm>
          <a:prstGeom prst="rect">
            <a:avLst/>
          </a:prstGeom>
          <a:noFill/>
        </p:spPr>
        <p:txBody>
          <a:bodyPr wrap="square">
            <a:spAutoFit/>
          </a:bodyPr>
          <a:lstStyle/>
          <a:p>
            <a:r>
              <a:rPr lang="zh-CN" altLang="en-US" dirty="0">
                <a:solidFill>
                  <a:srgbClr val="000000"/>
                </a:solidFill>
                <a:latin typeface="PingFang SC"/>
              </a:rPr>
              <a:t>● 下面对所有用户的不同购买行为进行数量统计且求得不同购买行为的百分比</a:t>
            </a:r>
            <a:r>
              <a:rPr lang="en-US" altLang="zh-CN" dirty="0">
                <a:solidFill>
                  <a:srgbClr val="000000"/>
                </a:solidFill>
                <a:latin typeface="PingFang SC"/>
              </a:rPr>
              <a:t>,</a:t>
            </a:r>
            <a:r>
              <a:rPr lang="zh-CN" altLang="en-US" dirty="0">
                <a:solidFill>
                  <a:srgbClr val="000000"/>
                </a:solidFill>
                <a:latin typeface="PingFang SC"/>
              </a:rPr>
              <a:t>以柱状图进行展示</a:t>
            </a:r>
          </a:p>
        </p:txBody>
      </p:sp>
      <p:sp>
        <p:nvSpPr>
          <p:cNvPr id="23" name="等腰三角形 22"/>
          <p:cNvSpPr/>
          <p:nvPr/>
        </p:nvSpPr>
        <p:spPr>
          <a:xfrm rot="5400000">
            <a:off x="1704270" y="2180336"/>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317" y="2106079"/>
            <a:ext cx="9600000" cy="1695238"/>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7317" y="3921823"/>
            <a:ext cx="3845873" cy="2861286"/>
          </a:xfrm>
          <a:prstGeom prst="rect">
            <a:avLst/>
          </a:prstGeom>
        </p:spPr>
      </p:pic>
      <p:sp>
        <p:nvSpPr>
          <p:cNvPr id="12" name="等腰三角形 11"/>
          <p:cNvSpPr/>
          <p:nvPr/>
        </p:nvSpPr>
        <p:spPr>
          <a:xfrm rot="5400000">
            <a:off x="1712537" y="4026432"/>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lumMod val="65000"/>
                  <a:lumOff val="35000"/>
                </a:schemeClr>
              </a:solidFill>
              <a:effectLst/>
              <a:uLnTx/>
              <a:uFillTx/>
              <a:cs typeface="+mn-ea"/>
              <a:sym typeface="+mn-lt"/>
            </a:endParaRPr>
          </a:p>
        </p:txBody>
      </p:sp>
      <p:sp>
        <p:nvSpPr>
          <p:cNvPr id="24" name="文本框 23"/>
          <p:cNvSpPr txBox="1"/>
          <p:nvPr/>
        </p:nvSpPr>
        <p:spPr>
          <a:xfrm>
            <a:off x="6023190" y="4006184"/>
            <a:ext cx="3657141" cy="1477328"/>
          </a:xfrm>
          <a:prstGeom prst="rect">
            <a:avLst/>
          </a:prstGeom>
          <a:noFill/>
        </p:spPr>
        <p:txBody>
          <a:bodyPr wrap="square">
            <a:spAutoFit/>
          </a:bodyPr>
          <a:lstStyle/>
          <a:p>
            <a:r>
              <a:rPr lang="zh-CN" altLang="en-US">
                <a:solidFill>
                  <a:srgbClr val="000000"/>
                </a:solidFill>
                <a:latin typeface="PingFang SC"/>
              </a:rPr>
              <a:t>再次说明一下：</a:t>
            </a:r>
            <a:endParaRPr lang="en-US" altLang="zh-CN">
              <a:solidFill>
                <a:srgbClr val="000000"/>
              </a:solidFill>
              <a:latin typeface="PingFang SC"/>
            </a:endParaRPr>
          </a:p>
          <a:p>
            <a:r>
              <a:rPr lang="zh-CN" altLang="en-US">
                <a:solidFill>
                  <a:srgbClr val="000000"/>
                </a:solidFill>
                <a:latin typeface="PingFang SC"/>
              </a:rPr>
              <a:t>● </a:t>
            </a:r>
            <a:r>
              <a:rPr lang="en-US" altLang="zh-CN">
                <a:solidFill>
                  <a:srgbClr val="000000"/>
                </a:solidFill>
                <a:latin typeface="PingFang SC"/>
              </a:rPr>
              <a:t>pv </a:t>
            </a:r>
            <a:r>
              <a:rPr lang="zh-CN" altLang="en-US">
                <a:solidFill>
                  <a:srgbClr val="000000"/>
                </a:solidFill>
                <a:latin typeface="PingFang SC"/>
              </a:rPr>
              <a:t>：商品详情页</a:t>
            </a:r>
            <a:r>
              <a:rPr lang="en-US" altLang="zh-CN">
                <a:solidFill>
                  <a:srgbClr val="000000"/>
                </a:solidFill>
                <a:latin typeface="PingFang SC"/>
              </a:rPr>
              <a:t>pv,</a:t>
            </a:r>
            <a:r>
              <a:rPr lang="zh-CN" altLang="en-US">
                <a:solidFill>
                  <a:srgbClr val="000000"/>
                </a:solidFill>
                <a:latin typeface="PingFang SC"/>
              </a:rPr>
              <a:t>等价于点击；</a:t>
            </a:r>
            <a:endParaRPr lang="en-US" altLang="zh-CN">
              <a:solidFill>
                <a:srgbClr val="000000"/>
              </a:solidFill>
              <a:latin typeface="PingFang SC"/>
            </a:endParaRPr>
          </a:p>
          <a:p>
            <a:r>
              <a:rPr lang="zh-CN" altLang="en-US">
                <a:solidFill>
                  <a:srgbClr val="000000"/>
                </a:solidFill>
                <a:latin typeface="PingFang SC"/>
              </a:rPr>
              <a:t>●</a:t>
            </a:r>
            <a:r>
              <a:rPr lang="en-US" altLang="zh-CN">
                <a:solidFill>
                  <a:srgbClr val="000000"/>
                </a:solidFill>
                <a:latin typeface="PingFang SC"/>
              </a:rPr>
              <a:t> buy </a:t>
            </a:r>
            <a:r>
              <a:rPr lang="zh-CN" altLang="en-US">
                <a:solidFill>
                  <a:srgbClr val="000000"/>
                </a:solidFill>
                <a:latin typeface="PingFang SC"/>
              </a:rPr>
              <a:t>：商品购买；</a:t>
            </a:r>
            <a:endParaRPr lang="en-US" altLang="zh-CN">
              <a:solidFill>
                <a:srgbClr val="000000"/>
              </a:solidFill>
              <a:latin typeface="PingFang SC"/>
            </a:endParaRPr>
          </a:p>
          <a:p>
            <a:r>
              <a:rPr lang="zh-CN" altLang="en-US">
                <a:solidFill>
                  <a:srgbClr val="000000"/>
                </a:solidFill>
                <a:latin typeface="PingFang SC"/>
              </a:rPr>
              <a:t>●</a:t>
            </a:r>
            <a:r>
              <a:rPr lang="en-US" altLang="zh-CN">
                <a:solidFill>
                  <a:srgbClr val="000000"/>
                </a:solidFill>
                <a:latin typeface="PingFang SC"/>
              </a:rPr>
              <a:t> cart</a:t>
            </a:r>
            <a:r>
              <a:rPr lang="zh-CN" altLang="en-US">
                <a:solidFill>
                  <a:srgbClr val="000000"/>
                </a:solidFill>
                <a:latin typeface="PingFang SC"/>
              </a:rPr>
              <a:t>：将商品加入购物车；</a:t>
            </a:r>
            <a:endParaRPr lang="en-US" altLang="zh-CN">
              <a:solidFill>
                <a:srgbClr val="000000"/>
              </a:solidFill>
              <a:latin typeface="PingFang SC"/>
            </a:endParaRPr>
          </a:p>
          <a:p>
            <a:r>
              <a:rPr lang="zh-CN" altLang="en-US">
                <a:solidFill>
                  <a:srgbClr val="000000"/>
                </a:solidFill>
                <a:latin typeface="PingFang SC"/>
              </a:rPr>
              <a:t>●</a:t>
            </a:r>
            <a:r>
              <a:rPr lang="en-US" altLang="zh-CN">
                <a:solidFill>
                  <a:srgbClr val="000000"/>
                </a:solidFill>
                <a:latin typeface="PingFang SC"/>
              </a:rPr>
              <a:t> fav</a:t>
            </a:r>
            <a:r>
              <a:rPr lang="zh-CN" altLang="en-US">
                <a:solidFill>
                  <a:srgbClr val="000000"/>
                </a:solidFill>
                <a:latin typeface="PingFang SC"/>
              </a:rPr>
              <a:t>：收藏商品；</a:t>
            </a:r>
            <a:endParaRPr lang="zh-CN" altLang="en-US" dirty="0">
              <a:solidFill>
                <a:srgbClr val="000000"/>
              </a:solidFill>
              <a:latin typeface="PingFang SC"/>
            </a:endParaRPr>
          </a:p>
        </p:txBody>
      </p:sp>
      <p:sp>
        <p:nvSpPr>
          <p:cNvPr id="10" name="文本框 9">
            <a:extLst>
              <a:ext uri="{FF2B5EF4-FFF2-40B4-BE49-F238E27FC236}">
                <a16:creationId xmlns:a16="http://schemas.microsoft.com/office/drawing/2014/main" id="{CD7D0297-BB45-0070-63D5-B72AF3CFD7F0}"/>
              </a:ext>
            </a:extLst>
          </p:cNvPr>
          <p:cNvSpPr txBox="1"/>
          <p:nvPr/>
        </p:nvSpPr>
        <p:spPr>
          <a:xfrm>
            <a:off x="6065512" y="5455008"/>
            <a:ext cx="6097464" cy="1200329"/>
          </a:xfrm>
          <a:prstGeom prst="rect">
            <a:avLst/>
          </a:prstGeom>
          <a:noFill/>
        </p:spPr>
        <p:txBody>
          <a:bodyPr wrap="square">
            <a:spAutoFit/>
          </a:bodyPr>
          <a:lstStyle/>
          <a:p>
            <a:r>
              <a:rPr lang="zh-CN" altLang="en-US" b="0" i="0" dirty="0">
                <a:solidFill>
                  <a:srgbClr val="121212"/>
                </a:solidFill>
                <a:effectLst/>
                <a:latin typeface="-apple-system"/>
              </a:rPr>
              <a:t>用户的行为占比中</a:t>
            </a:r>
            <a:r>
              <a:rPr lang="zh-CN" altLang="en-US" dirty="0">
                <a:solidFill>
                  <a:srgbClr val="121212"/>
                </a:solidFill>
                <a:latin typeface="-apple-system"/>
              </a:rPr>
              <a:t>点击量</a:t>
            </a:r>
            <a:r>
              <a:rPr lang="zh-CN" altLang="en-US" b="0" i="0" dirty="0">
                <a:solidFill>
                  <a:srgbClr val="121212"/>
                </a:solidFill>
                <a:effectLst/>
                <a:latin typeface="-apple-system"/>
              </a:rPr>
              <a:t>必定是占比最高的，加入购物车，进行收藏，购买的行为占比依次降低，由此图可以得到每一个环节的转换都相对较低，所以接下来就需要着手分析一下具体哪些环节出问题，运用漏斗分析法来分析观察。</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42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2" presetClass="entr" presetSubtype="4"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ppt_x"/>
                                          </p:val>
                                        </p:tav>
                                        <p:tav tm="100000">
                                          <p:val>
                                            <p:strVal val="#ppt_x"/>
                                          </p:val>
                                        </p:tav>
                                      </p:tavLst>
                                    </p:anim>
                                    <p:anim calcmode="lin" valueType="num">
                                      <p:cBhvr additive="base">
                                        <p:cTn id="15" dur="500" fill="hold"/>
                                        <p:tgtEl>
                                          <p:spTgt spid="14"/>
                                        </p:tgtEl>
                                        <p:attrNameLst>
                                          <p:attrName>ppt_y</p:attrName>
                                        </p:attrNameLst>
                                      </p:cBhvr>
                                      <p:tavLst>
                                        <p:tav tm="0">
                                          <p:val>
                                            <p:strVal val="1+#ppt_h/2"/>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1000"/>
                                        <p:tgtEl>
                                          <p:spTgt spid="16"/>
                                        </p:tgtEl>
                                      </p:cBhvr>
                                    </p:animEffect>
                                    <p:anim calcmode="lin" valueType="num">
                                      <p:cBhvr>
                                        <p:cTn id="19" dur="1000" fill="hold"/>
                                        <p:tgtEl>
                                          <p:spTgt spid="16"/>
                                        </p:tgtEl>
                                        <p:attrNameLst>
                                          <p:attrName>ppt_x</p:attrName>
                                        </p:attrNameLst>
                                      </p:cBhvr>
                                      <p:tavLst>
                                        <p:tav tm="0">
                                          <p:val>
                                            <p:strVal val="#ppt_x"/>
                                          </p:val>
                                        </p:tav>
                                        <p:tav tm="100000">
                                          <p:val>
                                            <p:strVal val="#ppt_x"/>
                                          </p:val>
                                        </p:tav>
                                      </p:tavLst>
                                    </p:anim>
                                    <p:anim calcmode="lin" valueType="num">
                                      <p:cBhvr>
                                        <p:cTn id="2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1000"/>
                                        <p:tgtEl>
                                          <p:spTgt spid="2"/>
                                        </p:tgtEl>
                                      </p:cBhvr>
                                    </p:animEffect>
                                    <p:anim calcmode="lin" valueType="num">
                                      <p:cBhvr>
                                        <p:cTn id="31" dur="1000" fill="hold"/>
                                        <p:tgtEl>
                                          <p:spTgt spid="2"/>
                                        </p:tgtEl>
                                        <p:attrNameLst>
                                          <p:attrName>ppt_x</p:attrName>
                                        </p:attrNameLst>
                                      </p:cBhvr>
                                      <p:tavLst>
                                        <p:tav tm="0">
                                          <p:val>
                                            <p:strVal val="#ppt_x"/>
                                          </p:val>
                                        </p:tav>
                                        <p:tav tm="100000">
                                          <p:val>
                                            <p:strVal val="#ppt_x"/>
                                          </p:val>
                                        </p:tav>
                                      </p:tavLst>
                                    </p:anim>
                                    <p:anim calcmode="lin" valueType="num">
                                      <p:cBhvr>
                                        <p:cTn id="3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1000"/>
                                        <p:tgtEl>
                                          <p:spTgt spid="20"/>
                                        </p:tgtEl>
                                      </p:cBhvr>
                                    </p:animEffect>
                                    <p:anim calcmode="lin" valueType="num">
                                      <p:cBhvr>
                                        <p:cTn id="38" dur="1000" fill="hold"/>
                                        <p:tgtEl>
                                          <p:spTgt spid="20"/>
                                        </p:tgtEl>
                                        <p:attrNameLst>
                                          <p:attrName>ppt_x</p:attrName>
                                        </p:attrNameLst>
                                      </p:cBhvr>
                                      <p:tavLst>
                                        <p:tav tm="0">
                                          <p:val>
                                            <p:strVal val="#ppt_x"/>
                                          </p:val>
                                        </p:tav>
                                        <p:tav tm="100000">
                                          <p:val>
                                            <p:strVal val="#ppt_x"/>
                                          </p:val>
                                        </p:tav>
                                      </p:tavLst>
                                    </p:anim>
                                    <p:anim calcmode="lin" valueType="num">
                                      <p:cBhvr>
                                        <p:cTn id="3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barn(inVertical)">
                                      <p:cBhvr>
                                        <p:cTn id="44" dur="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barn(inVertical)">
                                      <p:cBhvr>
                                        <p:cTn id="49" dur="5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down)">
                                      <p:cBhvr>
                                        <p:cTn id="54" dur="500"/>
                                        <p:tgtEl>
                                          <p:spTgt spid="1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wipe(down)">
                                      <p:cBhvr>
                                        <p:cTn id="59" dur="500"/>
                                        <p:tgtEl>
                                          <p:spTgt spid="11"/>
                                        </p:tgtEl>
                                      </p:cBhvr>
                                    </p:animEffect>
                                  </p:childTnLst>
                                </p:cTn>
                              </p:par>
                            </p:childTnLst>
                          </p:cTn>
                        </p:par>
                      </p:childTnLst>
                    </p:cTn>
                  </p:par>
                  <p:par>
                    <p:cTn id="60" fill="hold">
                      <p:stCondLst>
                        <p:cond delay="indefinite"/>
                      </p:stCondLst>
                      <p:childTnLst>
                        <p:par>
                          <p:cTn id="61" fill="hold">
                            <p:stCondLst>
                              <p:cond delay="0"/>
                            </p:stCondLst>
                            <p:childTnLst>
                              <p:par>
                                <p:cTn id="62" presetID="21" presetClass="entr" presetSubtype="1" fill="hold" grpId="0" nodeType="click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wheel(1)">
                                      <p:cBhvr>
                                        <p:cTn id="64"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animBg="1"/>
      <p:bldP spid="15" grpId="0" animBg="1"/>
      <p:bldP spid="16" grpId="0" animBg="1"/>
      <p:bldP spid="20" grpId="0"/>
      <p:bldP spid="23" grpId="0" animBg="1"/>
      <p:bldP spid="12" grpId="0" animBg="1"/>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p:cNvSpPr txBox="1"/>
          <p:nvPr/>
        </p:nvSpPr>
        <p:spPr>
          <a:xfrm>
            <a:off x="1317813" y="464097"/>
            <a:ext cx="1415772" cy="461665"/>
          </a:xfrm>
          <a:prstGeom prst="rect">
            <a:avLst/>
          </a:prstGeom>
          <a:noFill/>
        </p:spPr>
        <p:txBody>
          <a:bodyPr wrap="none" rtlCol="0">
            <a:spAutoFit/>
          </a:bodyPr>
          <a:lstStyle/>
          <a:p>
            <a:r>
              <a:rPr lang="zh-CN" altLang="en-US" sz="2400" dirty="0">
                <a:solidFill>
                  <a:schemeClr val="tx1">
                    <a:lumMod val="85000"/>
                    <a:lumOff val="15000"/>
                  </a:schemeClr>
                </a:solidFill>
                <a:cs typeface="+mn-ea"/>
                <a:sym typeface="+mn-lt"/>
              </a:rPr>
              <a:t>实验步骤</a:t>
            </a:r>
          </a:p>
        </p:txBody>
      </p:sp>
      <p:grpSp>
        <p:nvGrpSpPr>
          <p:cNvPr id="5" name="组合 4"/>
          <p:cNvGrpSpPr/>
          <p:nvPr/>
        </p:nvGrpSpPr>
        <p:grpSpPr>
          <a:xfrm>
            <a:off x="499886" y="464097"/>
            <a:ext cx="656562" cy="584775"/>
            <a:chOff x="7481280" y="1150631"/>
            <a:chExt cx="2407919" cy="2144642"/>
          </a:xfrm>
        </p:grpSpPr>
        <p:sp>
          <p:nvSpPr>
            <p:cNvPr id="6" name="椭圆 5"/>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 name="文本框 2"/>
          <p:cNvSpPr txBox="1"/>
          <p:nvPr/>
        </p:nvSpPr>
        <p:spPr>
          <a:xfrm>
            <a:off x="2036611" y="1435401"/>
            <a:ext cx="9512981" cy="646331"/>
          </a:xfrm>
          <a:prstGeom prst="rect">
            <a:avLst/>
          </a:prstGeom>
          <a:noFill/>
        </p:spPr>
        <p:txBody>
          <a:bodyPr wrap="square">
            <a:spAutoFit/>
          </a:bodyPr>
          <a:lstStyle/>
          <a:p>
            <a:r>
              <a:rPr lang="zh-CN" altLang="en-US" dirty="0">
                <a:solidFill>
                  <a:srgbClr val="000000"/>
                </a:solidFill>
                <a:latin typeface="PingFang SC"/>
              </a:rPr>
              <a:t>问题： </a:t>
            </a:r>
            <a:r>
              <a:rPr lang="zh-CN" altLang="en-US" b="0" i="0" dirty="0">
                <a:solidFill>
                  <a:srgbClr val="000000"/>
                </a:solidFill>
                <a:effectLst/>
                <a:latin typeface="PingFang SC"/>
              </a:rPr>
              <a:t>发现用户点击量占据</a:t>
            </a:r>
            <a:r>
              <a:rPr lang="en-US" altLang="zh-CN" b="0" i="0" dirty="0">
                <a:solidFill>
                  <a:srgbClr val="000000"/>
                </a:solidFill>
                <a:effectLst/>
                <a:latin typeface="PingFang SC"/>
              </a:rPr>
              <a:t>83.51%</a:t>
            </a:r>
            <a:r>
              <a:rPr lang="zh-CN" altLang="en-US" b="0" i="0" dirty="0">
                <a:solidFill>
                  <a:srgbClr val="000000"/>
                </a:solidFill>
                <a:effectLst/>
                <a:latin typeface="PingFang SC"/>
              </a:rPr>
              <a:t>，而购买量仅占所有数据的</a:t>
            </a:r>
            <a:r>
              <a:rPr lang="en-US" altLang="zh-CN" b="0" i="0" dirty="0">
                <a:solidFill>
                  <a:srgbClr val="000000"/>
                </a:solidFill>
                <a:effectLst/>
                <a:latin typeface="PingFang SC"/>
              </a:rPr>
              <a:t>3.35%,</a:t>
            </a:r>
            <a:r>
              <a:rPr lang="zh-CN" altLang="en-US" dirty="0">
                <a:solidFill>
                  <a:srgbClr val="000000"/>
                </a:solidFill>
                <a:latin typeface="PingFang SC"/>
              </a:rPr>
              <a:t> </a:t>
            </a:r>
            <a:r>
              <a:rPr lang="zh-CN" altLang="en-US" b="0" i="0" dirty="0">
                <a:solidFill>
                  <a:srgbClr val="000000"/>
                </a:solidFill>
                <a:effectLst/>
                <a:latin typeface="PingFang SC"/>
              </a:rPr>
              <a:t>用户从浏览到购买的转化率只有</a:t>
            </a:r>
            <a:r>
              <a:rPr lang="en-US" altLang="zh-CN" b="0" i="0" dirty="0">
                <a:solidFill>
                  <a:srgbClr val="000000"/>
                </a:solidFill>
                <a:effectLst/>
                <a:latin typeface="PingFang SC"/>
              </a:rPr>
              <a:t>4.01%</a:t>
            </a:r>
            <a:r>
              <a:rPr lang="zh-CN" altLang="en-US" b="0" i="0" dirty="0">
                <a:solidFill>
                  <a:srgbClr val="000000"/>
                </a:solidFill>
                <a:effectLst/>
                <a:latin typeface="PingFang SC"/>
              </a:rPr>
              <a:t>，那是什么原因导致的转化率低呢？</a:t>
            </a:r>
            <a:endParaRPr lang="en-US" altLang="zh-CN" b="0" i="0" dirty="0">
              <a:solidFill>
                <a:srgbClr val="000000"/>
              </a:solidFill>
              <a:effectLst/>
              <a:latin typeface="PingFang SC"/>
            </a:endParaRPr>
          </a:p>
        </p:txBody>
      </p:sp>
      <p:grpSp>
        <p:nvGrpSpPr>
          <p:cNvPr id="42" name="组合 41"/>
          <p:cNvGrpSpPr/>
          <p:nvPr/>
        </p:nvGrpSpPr>
        <p:grpSpPr>
          <a:xfrm>
            <a:off x="753612" y="1340663"/>
            <a:ext cx="888375" cy="840231"/>
            <a:chOff x="8526358" y="2043219"/>
            <a:chExt cx="1908384" cy="1908384"/>
          </a:xfrm>
        </p:grpSpPr>
        <p:grpSp>
          <p:nvGrpSpPr>
            <p:cNvPr id="43" name="组合 42"/>
            <p:cNvGrpSpPr/>
            <p:nvPr/>
          </p:nvGrpSpPr>
          <p:grpSpPr>
            <a:xfrm>
              <a:off x="8526358" y="2043219"/>
              <a:ext cx="1908384" cy="1908384"/>
              <a:chOff x="1054100" y="-11130"/>
              <a:chExt cx="3440130" cy="3440130"/>
            </a:xfrm>
          </p:grpSpPr>
          <p:sp>
            <p:nvSpPr>
              <p:cNvPr id="45" name="弧形 44"/>
              <p:cNvSpPr/>
              <p:nvPr/>
            </p:nvSpPr>
            <p:spPr>
              <a:xfrm>
                <a:off x="1054100" y="-11130"/>
                <a:ext cx="3440130" cy="3440130"/>
              </a:xfrm>
              <a:prstGeom prst="arc">
                <a:avLst>
                  <a:gd name="adj1" fmla="val 675277"/>
                  <a:gd name="adj2" fmla="val 0"/>
                </a:avLst>
              </a:prstGeom>
              <a:noFill/>
              <a:ln w="57150" cap="flat" cmpd="sng" algn="ctr">
                <a:solidFill>
                  <a:sysClr val="window" lastClr="FFFFFF">
                    <a:lumMod val="8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46" name="弧形 45"/>
              <p:cNvSpPr/>
              <p:nvPr/>
            </p:nvSpPr>
            <p:spPr>
              <a:xfrm>
                <a:off x="1054100" y="-11130"/>
                <a:ext cx="3440130" cy="3440130"/>
              </a:xfrm>
              <a:prstGeom prst="arc">
                <a:avLst>
                  <a:gd name="adj1" fmla="val 16200000"/>
                  <a:gd name="adj2" fmla="val 2877916"/>
                </a:avLst>
              </a:prstGeom>
              <a:noFill/>
              <a:ln w="57150" cap="flat" cmpd="sng" algn="ctr">
                <a:solidFill>
                  <a:srgbClr val="9AA39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grpSp>
        <p:sp>
          <p:nvSpPr>
            <p:cNvPr id="44" name="文本框 43"/>
            <p:cNvSpPr txBox="1"/>
            <p:nvPr/>
          </p:nvSpPr>
          <p:spPr bwMode="auto">
            <a:xfrm>
              <a:off x="8543793" y="2314346"/>
              <a:ext cx="1879356" cy="1328177"/>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altLang="zh-CN" sz="3200" dirty="0">
                  <a:solidFill>
                    <a:prstClr val="black">
                      <a:lumMod val="85000"/>
                      <a:lumOff val="15000"/>
                    </a:prstClr>
                  </a:solidFill>
                  <a:cs typeface="+mn-ea"/>
                  <a:sym typeface="+mn-lt"/>
                </a:rPr>
                <a:t>9</a:t>
              </a:r>
            </a:p>
          </p:txBody>
        </p:sp>
      </p:grpSp>
      <p:pic>
        <p:nvPicPr>
          <p:cNvPr id="48" name="图片 47"/>
          <p:cNvPicPr>
            <a:picLocks noChangeAspect="1"/>
          </p:cNvPicPr>
          <p:nvPr/>
        </p:nvPicPr>
        <p:blipFill rotWithShape="1">
          <a:blip r:embed="rId2">
            <a:extLst>
              <a:ext uri="{28A0092B-C50C-407E-A947-70E740481C1C}">
                <a14:useLocalDpi xmlns:a14="http://schemas.microsoft.com/office/drawing/2010/main" val="0"/>
              </a:ext>
            </a:extLst>
          </a:blip>
          <a:srcRect t="69963" r="7626"/>
          <a:stretch>
            <a:fillRect/>
          </a:stretch>
        </p:blipFill>
        <p:spPr>
          <a:xfrm>
            <a:off x="1975064" y="2986792"/>
            <a:ext cx="8621557" cy="308949"/>
          </a:xfrm>
          <a:prstGeom prst="rect">
            <a:avLst/>
          </a:prstGeom>
        </p:spPr>
      </p:pic>
      <p:sp>
        <p:nvSpPr>
          <p:cNvPr id="49" name="等腰三角形 48"/>
          <p:cNvSpPr/>
          <p:nvPr/>
        </p:nvSpPr>
        <p:spPr>
          <a:xfrm rot="5400000">
            <a:off x="1526313" y="3009477"/>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pic>
        <p:nvPicPr>
          <p:cNvPr id="51" name="图片 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5064" y="3601524"/>
            <a:ext cx="7666667" cy="2438095"/>
          </a:xfrm>
          <a:prstGeom prst="rect">
            <a:avLst/>
          </a:prstGeom>
        </p:spPr>
      </p:pic>
      <p:sp>
        <p:nvSpPr>
          <p:cNvPr id="52" name="等腰三角形 51"/>
          <p:cNvSpPr/>
          <p:nvPr/>
        </p:nvSpPr>
        <p:spPr>
          <a:xfrm rot="5400000">
            <a:off x="1500786" y="3675781"/>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lumMod val="65000"/>
                  <a:lumOff val="35000"/>
                </a:schemeClr>
              </a:solidFill>
              <a:effectLst/>
              <a:uLnTx/>
              <a:uFillTx/>
              <a:cs typeface="+mn-ea"/>
              <a:sym typeface="+mn-lt"/>
            </a:endParaRPr>
          </a:p>
        </p:txBody>
      </p:sp>
      <p:sp>
        <p:nvSpPr>
          <p:cNvPr id="54" name="文本框 53"/>
          <p:cNvSpPr txBox="1"/>
          <p:nvPr/>
        </p:nvSpPr>
        <p:spPr>
          <a:xfrm>
            <a:off x="1838622" y="2472685"/>
            <a:ext cx="2911775" cy="369332"/>
          </a:xfrm>
          <a:prstGeom prst="rect">
            <a:avLst/>
          </a:prstGeom>
          <a:noFill/>
        </p:spPr>
        <p:txBody>
          <a:bodyPr wrap="square">
            <a:spAutoFit/>
          </a:bodyPr>
          <a:lstStyle/>
          <a:p>
            <a:r>
              <a:rPr lang="zh-CN" altLang="en-US" dirty="0">
                <a:solidFill>
                  <a:srgbClr val="000000"/>
                </a:solidFill>
                <a:latin typeface="PingFang SC"/>
              </a:rPr>
              <a:t>● 先将原数据输出一下：</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42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7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randombar(horizontal)">
                                      <p:cBhvr>
                                        <p:cTn id="15" dur="500"/>
                                        <p:tgtEl>
                                          <p:spTgt spid="42"/>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randombar(horizontal)">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randombar(horizontal)">
                                      <p:cBhvr>
                                        <p:cTn id="25" dur="500"/>
                                        <p:tgtEl>
                                          <p:spTgt spid="54"/>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barn(inVertical)">
                                      <p:cBhvr>
                                        <p:cTn id="30" dur="500"/>
                                        <p:tgtEl>
                                          <p:spTgt spid="49"/>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barn(inVertical)">
                                      <p:cBhvr>
                                        <p:cTn id="35" dur="500"/>
                                        <p:tgtEl>
                                          <p:spTgt spid="48"/>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barn(inVertical)">
                                      <p:cBhvr>
                                        <p:cTn id="40" dur="500"/>
                                        <p:tgtEl>
                                          <p:spTgt spid="52"/>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51"/>
                                        </p:tgtEl>
                                        <p:attrNameLst>
                                          <p:attrName>style.visibility</p:attrName>
                                        </p:attrNameLst>
                                      </p:cBhvr>
                                      <p:to>
                                        <p:strVal val="visible"/>
                                      </p:to>
                                    </p:set>
                                    <p:animEffect transition="in" filter="barn(inVertical)">
                                      <p:cBhvr>
                                        <p:cTn id="4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49" grpId="0" animBg="1"/>
      <p:bldP spid="52" grpId="0" animBg="1"/>
      <p:bldP spid="5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99886" y="464097"/>
            <a:ext cx="656562" cy="584775"/>
            <a:chOff x="7481280" y="1150631"/>
            <a:chExt cx="2407919" cy="2144642"/>
          </a:xfrm>
        </p:grpSpPr>
        <p:sp>
          <p:nvSpPr>
            <p:cNvPr id="6" name="椭圆 5"/>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4" name="椭圆 13"/>
          <p:cNvSpPr/>
          <p:nvPr/>
        </p:nvSpPr>
        <p:spPr>
          <a:xfrm>
            <a:off x="275594" y="2602787"/>
            <a:ext cx="2646878" cy="264687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1699775" y="4060115"/>
            <a:ext cx="1651395" cy="1651395"/>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3022874" y="2346563"/>
            <a:ext cx="656592" cy="65659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a:extLst>
              <a:ext uri="{FF2B5EF4-FFF2-40B4-BE49-F238E27FC236}">
                <a16:creationId xmlns:a16="http://schemas.microsoft.com/office/drawing/2014/main" id="{351604B6-5F19-F52C-A054-80AB55E62C4F}"/>
              </a:ext>
            </a:extLst>
          </p:cNvPr>
          <p:cNvSpPr txBox="1"/>
          <p:nvPr/>
        </p:nvSpPr>
        <p:spPr>
          <a:xfrm>
            <a:off x="3551059" y="1583117"/>
            <a:ext cx="6465159" cy="369332"/>
          </a:xfrm>
          <a:prstGeom prst="rect">
            <a:avLst/>
          </a:prstGeom>
          <a:noFill/>
        </p:spPr>
        <p:txBody>
          <a:bodyPr wrap="square">
            <a:spAutoFit/>
          </a:bodyPr>
          <a:lstStyle/>
          <a:p>
            <a:r>
              <a:rPr lang="zh-CN" altLang="en-US" b="0" i="0" dirty="0">
                <a:solidFill>
                  <a:srgbClr val="121212"/>
                </a:solidFill>
                <a:effectLst/>
                <a:latin typeface="-apple-system"/>
              </a:rPr>
              <a:t>按照行为路径，用户在对每款商品总会有以下几种情况的操作</a:t>
            </a:r>
            <a:r>
              <a:rPr lang="en-US" altLang="zh-CN" b="0" i="0" dirty="0">
                <a:solidFill>
                  <a:srgbClr val="121212"/>
                </a:solidFill>
                <a:effectLst/>
                <a:latin typeface="-apple-system"/>
              </a:rPr>
              <a:t>:</a:t>
            </a:r>
            <a:endParaRPr lang="zh-CN" altLang="en-US" dirty="0"/>
          </a:p>
        </p:txBody>
      </p:sp>
      <p:sp>
        <p:nvSpPr>
          <p:cNvPr id="12" name="TextBox 7">
            <a:extLst>
              <a:ext uri="{FF2B5EF4-FFF2-40B4-BE49-F238E27FC236}">
                <a16:creationId xmlns:a16="http://schemas.microsoft.com/office/drawing/2014/main" id="{E389AA16-4B22-0B4A-7953-E98AEE9E0B12}"/>
              </a:ext>
            </a:extLst>
          </p:cNvPr>
          <p:cNvSpPr txBox="1"/>
          <p:nvPr/>
        </p:nvSpPr>
        <p:spPr>
          <a:xfrm>
            <a:off x="1317813" y="464097"/>
            <a:ext cx="1415772" cy="461665"/>
          </a:xfrm>
          <a:prstGeom prst="rect">
            <a:avLst/>
          </a:prstGeom>
          <a:noFill/>
        </p:spPr>
        <p:txBody>
          <a:bodyPr wrap="none" rtlCol="0">
            <a:spAutoFit/>
          </a:bodyPr>
          <a:lstStyle/>
          <a:p>
            <a:r>
              <a:rPr lang="zh-CN" altLang="en-US" sz="2400">
                <a:solidFill>
                  <a:schemeClr val="tx1">
                    <a:lumMod val="85000"/>
                    <a:lumOff val="15000"/>
                  </a:schemeClr>
                </a:solidFill>
                <a:cs typeface="+mn-ea"/>
                <a:sym typeface="+mn-lt"/>
              </a:rPr>
              <a:t>实验步骤</a:t>
            </a:r>
            <a:endParaRPr lang="zh-CN" altLang="en-US" sz="2400" dirty="0">
              <a:solidFill>
                <a:schemeClr val="tx1">
                  <a:lumMod val="85000"/>
                  <a:lumOff val="15000"/>
                </a:schemeClr>
              </a:solidFill>
              <a:cs typeface="+mn-ea"/>
              <a:sym typeface="+mn-lt"/>
            </a:endParaRPr>
          </a:p>
        </p:txBody>
      </p:sp>
      <p:pic>
        <p:nvPicPr>
          <p:cNvPr id="20" name="图片 19">
            <a:extLst>
              <a:ext uri="{FF2B5EF4-FFF2-40B4-BE49-F238E27FC236}">
                <a16:creationId xmlns:a16="http://schemas.microsoft.com/office/drawing/2014/main" id="{45CACC8B-8740-8260-A592-9171A87815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9868" y="2127832"/>
            <a:ext cx="7248525" cy="2295525"/>
          </a:xfrm>
          <a:prstGeom prst="rect">
            <a:avLst/>
          </a:prstGeom>
        </p:spPr>
      </p:pic>
      <p:grpSp>
        <p:nvGrpSpPr>
          <p:cNvPr id="21" name="组合 20">
            <a:extLst>
              <a:ext uri="{FF2B5EF4-FFF2-40B4-BE49-F238E27FC236}">
                <a16:creationId xmlns:a16="http://schemas.microsoft.com/office/drawing/2014/main" id="{F48EF124-CDCF-AD49-1A6A-F5D8DFBB510D}"/>
              </a:ext>
            </a:extLst>
          </p:cNvPr>
          <p:cNvGrpSpPr/>
          <p:nvPr/>
        </p:nvGrpSpPr>
        <p:grpSpPr>
          <a:xfrm>
            <a:off x="2578686" y="1319876"/>
            <a:ext cx="888375" cy="840231"/>
            <a:chOff x="8526358" y="2043219"/>
            <a:chExt cx="1908384" cy="1908384"/>
          </a:xfrm>
        </p:grpSpPr>
        <p:grpSp>
          <p:nvGrpSpPr>
            <p:cNvPr id="22" name="组合 21">
              <a:extLst>
                <a:ext uri="{FF2B5EF4-FFF2-40B4-BE49-F238E27FC236}">
                  <a16:creationId xmlns:a16="http://schemas.microsoft.com/office/drawing/2014/main" id="{5E6B229F-556D-B77E-A88D-F9DACFAB4C4A}"/>
                </a:ext>
              </a:extLst>
            </p:cNvPr>
            <p:cNvGrpSpPr/>
            <p:nvPr/>
          </p:nvGrpSpPr>
          <p:grpSpPr>
            <a:xfrm>
              <a:off x="8526358" y="2043219"/>
              <a:ext cx="1908384" cy="1908384"/>
              <a:chOff x="1054100" y="-11130"/>
              <a:chExt cx="3440130" cy="3440130"/>
            </a:xfrm>
          </p:grpSpPr>
          <p:sp>
            <p:nvSpPr>
              <p:cNvPr id="24" name="弧形 23">
                <a:extLst>
                  <a:ext uri="{FF2B5EF4-FFF2-40B4-BE49-F238E27FC236}">
                    <a16:creationId xmlns:a16="http://schemas.microsoft.com/office/drawing/2014/main" id="{A9B9D808-E0E9-27CD-6821-198A6F13C371}"/>
                  </a:ext>
                </a:extLst>
              </p:cNvPr>
              <p:cNvSpPr/>
              <p:nvPr/>
            </p:nvSpPr>
            <p:spPr>
              <a:xfrm>
                <a:off x="1054100" y="-11130"/>
                <a:ext cx="3440130" cy="3440130"/>
              </a:xfrm>
              <a:prstGeom prst="arc">
                <a:avLst>
                  <a:gd name="adj1" fmla="val 675277"/>
                  <a:gd name="adj2" fmla="val 0"/>
                </a:avLst>
              </a:prstGeom>
              <a:noFill/>
              <a:ln w="57150" cap="flat" cmpd="sng" algn="ctr">
                <a:solidFill>
                  <a:sysClr val="window" lastClr="FFFFFF">
                    <a:lumMod val="8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25" name="弧形 24">
                <a:extLst>
                  <a:ext uri="{FF2B5EF4-FFF2-40B4-BE49-F238E27FC236}">
                    <a16:creationId xmlns:a16="http://schemas.microsoft.com/office/drawing/2014/main" id="{6E6A0778-583D-4066-7EF8-C8564A7C3FD4}"/>
                  </a:ext>
                </a:extLst>
              </p:cNvPr>
              <p:cNvSpPr/>
              <p:nvPr/>
            </p:nvSpPr>
            <p:spPr>
              <a:xfrm>
                <a:off x="1054100" y="-11130"/>
                <a:ext cx="3440130" cy="3440130"/>
              </a:xfrm>
              <a:prstGeom prst="arc">
                <a:avLst>
                  <a:gd name="adj1" fmla="val 16200000"/>
                  <a:gd name="adj2" fmla="val 2877916"/>
                </a:avLst>
              </a:prstGeom>
              <a:noFill/>
              <a:ln w="57150" cap="flat" cmpd="sng" algn="ctr">
                <a:solidFill>
                  <a:srgbClr val="9AA39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grpSp>
        <p:sp>
          <p:nvSpPr>
            <p:cNvPr id="23" name="文本框 22">
              <a:extLst>
                <a:ext uri="{FF2B5EF4-FFF2-40B4-BE49-F238E27FC236}">
                  <a16:creationId xmlns:a16="http://schemas.microsoft.com/office/drawing/2014/main" id="{DDA62A51-97FD-7C21-158D-8EFC82D6156E}"/>
                </a:ext>
              </a:extLst>
            </p:cNvPr>
            <p:cNvSpPr txBox="1"/>
            <p:nvPr/>
          </p:nvSpPr>
          <p:spPr bwMode="auto">
            <a:xfrm>
              <a:off x="8543793" y="2314346"/>
              <a:ext cx="1879356" cy="1328177"/>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altLang="zh-CN" sz="3200" dirty="0">
                  <a:solidFill>
                    <a:prstClr val="black">
                      <a:lumMod val="85000"/>
                      <a:lumOff val="15000"/>
                    </a:prstClr>
                  </a:solidFill>
                  <a:cs typeface="+mn-ea"/>
                  <a:sym typeface="+mn-lt"/>
                </a:rPr>
                <a:t>10</a:t>
              </a:r>
            </a:p>
          </p:txBody>
        </p:sp>
      </p:grpSp>
    </p:spTree>
  </p:cSld>
  <p:clrMapOvr>
    <a:masterClrMapping/>
  </p:clrMapOvr>
  <mc:AlternateContent xmlns:mc="http://schemas.openxmlformats.org/markup-compatibility/2006" xmlns:p14="http://schemas.microsoft.com/office/powerpoint/2010/main">
    <mc:Choice Requires="p14">
      <p:transition spd="slow" p14:dur="42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500" fill="hold"/>
                                        <p:tgtEl>
                                          <p:spTgt spid="14"/>
                                        </p:tgtEl>
                                        <p:attrNameLst>
                                          <p:attrName>ppt_x</p:attrName>
                                        </p:attrNameLst>
                                      </p:cBhvr>
                                      <p:tavLst>
                                        <p:tav tm="0">
                                          <p:val>
                                            <p:strVal val="#ppt_x"/>
                                          </p:val>
                                        </p:tav>
                                        <p:tav tm="100000">
                                          <p:val>
                                            <p:strVal val="#ppt_x"/>
                                          </p:val>
                                        </p:tav>
                                      </p:tavLst>
                                    </p:anim>
                                    <p:anim calcmode="lin" valueType="num">
                                      <p:cBhvr additive="base">
                                        <p:cTn id="11" dur="500" fill="hold"/>
                                        <p:tgtEl>
                                          <p:spTgt spid="14"/>
                                        </p:tgtEl>
                                        <p:attrNameLst>
                                          <p:attrName>ppt_y</p:attrName>
                                        </p:attrNameLst>
                                      </p:cBhvr>
                                      <p:tavLst>
                                        <p:tav tm="0">
                                          <p:val>
                                            <p:strVal val="1+#ppt_h/2"/>
                                          </p:val>
                                        </p:tav>
                                        <p:tav tm="100000">
                                          <p:val>
                                            <p:strVal val="#ppt_y"/>
                                          </p:val>
                                        </p:tav>
                                      </p:tavLst>
                                    </p:anim>
                                  </p:childTnLst>
                                </p:cTn>
                              </p:par>
                              <p:par>
                                <p:cTn id="12" presetID="42"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randombar(horizontal)">
                                      <p:cBhvr>
                                        <p:cTn id="2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p:cNvSpPr txBox="1"/>
          <p:nvPr/>
        </p:nvSpPr>
        <p:spPr>
          <a:xfrm>
            <a:off x="1317813" y="464097"/>
            <a:ext cx="1415772" cy="461665"/>
          </a:xfrm>
          <a:prstGeom prst="rect">
            <a:avLst/>
          </a:prstGeom>
          <a:noFill/>
        </p:spPr>
        <p:txBody>
          <a:bodyPr wrap="none" rtlCol="0">
            <a:spAutoFit/>
          </a:bodyPr>
          <a:lstStyle/>
          <a:p>
            <a:r>
              <a:rPr lang="zh-CN" altLang="en-US" sz="2400" dirty="0">
                <a:solidFill>
                  <a:schemeClr val="tx1">
                    <a:lumMod val="85000"/>
                    <a:lumOff val="15000"/>
                  </a:schemeClr>
                </a:solidFill>
                <a:cs typeface="+mn-ea"/>
                <a:sym typeface="+mn-lt"/>
              </a:rPr>
              <a:t>实验步骤</a:t>
            </a:r>
          </a:p>
        </p:txBody>
      </p:sp>
      <p:grpSp>
        <p:nvGrpSpPr>
          <p:cNvPr id="5" name="组合 4"/>
          <p:cNvGrpSpPr/>
          <p:nvPr/>
        </p:nvGrpSpPr>
        <p:grpSpPr>
          <a:xfrm>
            <a:off x="499886" y="464097"/>
            <a:ext cx="656562" cy="584775"/>
            <a:chOff x="7481280" y="1150631"/>
            <a:chExt cx="2407919" cy="2144642"/>
          </a:xfrm>
        </p:grpSpPr>
        <p:sp>
          <p:nvSpPr>
            <p:cNvPr id="6" name="椭圆 5"/>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6" name="Rectangle 1"/>
          <p:cNvSpPr>
            <a:spLocks noChangeArrowheads="1"/>
          </p:cNvSpPr>
          <p:nvPr/>
        </p:nvSpPr>
        <p:spPr bwMode="auto">
          <a:xfrm>
            <a:off x="1997650" y="2005183"/>
            <a:ext cx="8000053"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zh-CN" dirty="0">
                <a:solidFill>
                  <a:srgbClr val="000000"/>
                </a:solidFill>
                <a:latin typeface="PingFang SC"/>
              </a:rPr>
              <a:t>one_hot编码 针对某些不是数值型的数据 进行数据汇总使用get_dummies 将之转换成数据型数据 0 和1 然后以行索引 确定0/1 所代表的的信息 </a:t>
            </a:r>
          </a:p>
        </p:txBody>
      </p:sp>
      <p:sp>
        <p:nvSpPr>
          <p:cNvPr id="48" name="文本框 47"/>
          <p:cNvSpPr txBox="1"/>
          <p:nvPr/>
        </p:nvSpPr>
        <p:spPr>
          <a:xfrm>
            <a:off x="1887793" y="1567757"/>
            <a:ext cx="3982064" cy="369332"/>
          </a:xfrm>
          <a:prstGeom prst="rect">
            <a:avLst/>
          </a:prstGeom>
          <a:noFill/>
        </p:spPr>
        <p:txBody>
          <a:bodyPr wrap="square">
            <a:spAutoFit/>
          </a:bodyPr>
          <a:lstStyle/>
          <a:p>
            <a:pPr algn="l"/>
            <a:r>
              <a:rPr lang="zh-CN" altLang="en-US" dirty="0">
                <a:solidFill>
                  <a:srgbClr val="000000"/>
                </a:solidFill>
                <a:latin typeface="PingFang SC"/>
              </a:rPr>
              <a:t>● 分析出每个用户对商品的不同行为</a:t>
            </a:r>
          </a:p>
        </p:txBody>
      </p:sp>
      <p:pic>
        <p:nvPicPr>
          <p:cNvPr id="50" name="图片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7793" y="3102762"/>
            <a:ext cx="8133333" cy="1104762"/>
          </a:xfrm>
          <a:prstGeom prst="rect">
            <a:avLst/>
          </a:prstGeom>
        </p:spPr>
      </p:pic>
      <p:sp>
        <p:nvSpPr>
          <p:cNvPr id="51" name="等腰三角形 50"/>
          <p:cNvSpPr/>
          <p:nvPr/>
        </p:nvSpPr>
        <p:spPr>
          <a:xfrm rot="5400000">
            <a:off x="1408417" y="3177019"/>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pic>
        <p:nvPicPr>
          <p:cNvPr id="53" name="图片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7793" y="4426640"/>
            <a:ext cx="4600000" cy="1895238"/>
          </a:xfrm>
          <a:prstGeom prst="rect">
            <a:avLst/>
          </a:prstGeom>
        </p:spPr>
      </p:pic>
      <p:sp>
        <p:nvSpPr>
          <p:cNvPr id="54" name="等腰三角形 53"/>
          <p:cNvSpPr/>
          <p:nvPr/>
        </p:nvSpPr>
        <p:spPr>
          <a:xfrm rot="5400000">
            <a:off x="1408416" y="4498870"/>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sp>
        <p:nvSpPr>
          <p:cNvPr id="55" name="文本框 54"/>
          <p:cNvSpPr txBox="1"/>
          <p:nvPr/>
        </p:nvSpPr>
        <p:spPr>
          <a:xfrm>
            <a:off x="1887793" y="2698980"/>
            <a:ext cx="6774426" cy="369332"/>
          </a:xfrm>
          <a:prstGeom prst="rect">
            <a:avLst/>
          </a:prstGeom>
          <a:noFill/>
        </p:spPr>
        <p:txBody>
          <a:bodyPr wrap="square">
            <a:spAutoFit/>
          </a:bodyPr>
          <a:lstStyle/>
          <a:p>
            <a:r>
              <a:rPr lang="zh-CN" altLang="en-US" dirty="0">
                <a:solidFill>
                  <a:srgbClr val="000000"/>
                </a:solidFill>
                <a:latin typeface="PingFang SC"/>
              </a:rPr>
              <a:t>●</a:t>
            </a:r>
            <a:r>
              <a:rPr lang="zh-CN" altLang="zh-CN" dirty="0">
                <a:solidFill>
                  <a:srgbClr val="000000"/>
                </a:solidFill>
                <a:latin typeface="PingFang SC"/>
              </a:rPr>
              <a:t>将用户ID和商品ID和one_hot_df 横向拼接</a:t>
            </a:r>
            <a:r>
              <a:rPr lang="zh-CN" altLang="en-US" dirty="0">
                <a:solidFill>
                  <a:srgbClr val="000000"/>
                </a:solidFill>
                <a:latin typeface="PingFang SC"/>
              </a:rPr>
              <a:t>并将拼接后的结果输出：</a:t>
            </a:r>
          </a:p>
        </p:txBody>
      </p:sp>
    </p:spTree>
  </p:cSld>
  <p:clrMapOvr>
    <a:masterClrMapping/>
  </p:clrMapOvr>
  <mc:AlternateContent xmlns:mc="http://schemas.openxmlformats.org/markup-compatibility/2006" xmlns:p14="http://schemas.microsoft.com/office/powerpoint/2010/main">
    <mc:Choice Requires="p14">
      <p:transition spd="slow" p14:dur="42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700"/>
                                        <p:tgtEl>
                                          <p:spTgt spid="4"/>
                                        </p:tgtEl>
                                      </p:cBhvr>
                                    </p:animEffect>
                                    <p:anim calcmode="lin" valueType="num">
                                      <p:cBhvr>
                                        <p:cTn id="11" dur="700" fill="hold"/>
                                        <p:tgtEl>
                                          <p:spTgt spid="4"/>
                                        </p:tgtEl>
                                        <p:attrNameLst>
                                          <p:attrName>ppt_x</p:attrName>
                                        </p:attrNameLst>
                                      </p:cBhvr>
                                      <p:tavLst>
                                        <p:tav tm="0">
                                          <p:val>
                                            <p:strVal val="#ppt_x"/>
                                          </p:val>
                                        </p:tav>
                                        <p:tav tm="100000">
                                          <p:val>
                                            <p:strVal val="#ppt_x"/>
                                          </p:val>
                                        </p:tav>
                                      </p:tavLst>
                                    </p:anim>
                                    <p:anim calcmode="lin" valueType="num">
                                      <p:cBhvr>
                                        <p:cTn id="12" dur="7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800"/>
                                        <p:tgtEl>
                                          <p:spTgt spid="46"/>
                                        </p:tgtEl>
                                      </p:cBhvr>
                                    </p:animEffect>
                                    <p:anim calcmode="lin" valueType="num">
                                      <p:cBhvr>
                                        <p:cTn id="23" dur="800" fill="hold"/>
                                        <p:tgtEl>
                                          <p:spTgt spid="46"/>
                                        </p:tgtEl>
                                        <p:attrNameLst>
                                          <p:attrName>ppt_x</p:attrName>
                                        </p:attrNameLst>
                                      </p:cBhvr>
                                      <p:tavLst>
                                        <p:tav tm="0">
                                          <p:val>
                                            <p:strVal val="#ppt_x"/>
                                          </p:val>
                                        </p:tav>
                                        <p:tav tm="100000">
                                          <p:val>
                                            <p:strVal val="#ppt_x"/>
                                          </p:val>
                                        </p:tav>
                                      </p:tavLst>
                                    </p:anim>
                                    <p:anim calcmode="lin" valueType="num">
                                      <p:cBhvr>
                                        <p:cTn id="24" dur="8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55"/>
                                        </p:tgtEl>
                                        <p:attrNameLst>
                                          <p:attrName>style.visibility</p:attrName>
                                        </p:attrNameLst>
                                      </p:cBhvr>
                                      <p:to>
                                        <p:strVal val="visible"/>
                                      </p:to>
                                    </p:set>
                                    <p:animEffect transition="in" filter="fade">
                                      <p:cBhvr>
                                        <p:cTn id="29" dur="800"/>
                                        <p:tgtEl>
                                          <p:spTgt spid="55"/>
                                        </p:tgtEl>
                                      </p:cBhvr>
                                    </p:animEffect>
                                    <p:anim calcmode="lin" valueType="num">
                                      <p:cBhvr>
                                        <p:cTn id="30" dur="800" fill="hold"/>
                                        <p:tgtEl>
                                          <p:spTgt spid="55"/>
                                        </p:tgtEl>
                                        <p:attrNameLst>
                                          <p:attrName>ppt_x</p:attrName>
                                        </p:attrNameLst>
                                      </p:cBhvr>
                                      <p:tavLst>
                                        <p:tav tm="0">
                                          <p:val>
                                            <p:strVal val="#ppt_x"/>
                                          </p:val>
                                        </p:tav>
                                        <p:tav tm="100000">
                                          <p:val>
                                            <p:strVal val="#ppt_x"/>
                                          </p:val>
                                        </p:tav>
                                      </p:tavLst>
                                    </p:anim>
                                    <p:anim calcmode="lin" valueType="num">
                                      <p:cBhvr>
                                        <p:cTn id="31" dur="8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wipe(down)">
                                      <p:cBhvr>
                                        <p:cTn id="36" dur="500"/>
                                        <p:tgtEl>
                                          <p:spTgt spid="5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wipe(down)">
                                      <p:cBhvr>
                                        <p:cTn id="41" dur="500"/>
                                        <p:tgtEl>
                                          <p:spTgt spid="5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down)">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53"/>
                                        </p:tgtEl>
                                        <p:attrNameLst>
                                          <p:attrName>style.visibility</p:attrName>
                                        </p:attrNameLst>
                                      </p:cBhvr>
                                      <p:to>
                                        <p:strVal val="visible"/>
                                      </p:to>
                                    </p:set>
                                    <p:animEffect transition="in" filter="wipe(down)">
                                      <p:cBhvr>
                                        <p:cTn id="51"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6" grpId="0"/>
      <p:bldP spid="48" grpId="0"/>
      <p:bldP spid="51" grpId="0" animBg="1"/>
      <p:bldP spid="54" grpId="0" animBg="1"/>
      <p:bldP spid="5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p:cNvSpPr txBox="1"/>
          <p:nvPr/>
        </p:nvSpPr>
        <p:spPr>
          <a:xfrm>
            <a:off x="1317813" y="464097"/>
            <a:ext cx="1415772" cy="461665"/>
          </a:xfrm>
          <a:prstGeom prst="rect">
            <a:avLst/>
          </a:prstGeom>
          <a:noFill/>
        </p:spPr>
        <p:txBody>
          <a:bodyPr wrap="none" rtlCol="0">
            <a:spAutoFit/>
          </a:bodyPr>
          <a:lstStyle/>
          <a:p>
            <a:r>
              <a:rPr lang="zh-CN" altLang="en-US" sz="2400" dirty="0">
                <a:solidFill>
                  <a:schemeClr val="tx1">
                    <a:lumMod val="85000"/>
                    <a:lumOff val="15000"/>
                  </a:schemeClr>
                </a:solidFill>
                <a:cs typeface="+mn-ea"/>
                <a:sym typeface="+mn-lt"/>
              </a:rPr>
              <a:t>实验步骤</a:t>
            </a:r>
          </a:p>
        </p:txBody>
      </p:sp>
      <p:grpSp>
        <p:nvGrpSpPr>
          <p:cNvPr id="5" name="组合 4"/>
          <p:cNvGrpSpPr/>
          <p:nvPr/>
        </p:nvGrpSpPr>
        <p:grpSpPr>
          <a:xfrm>
            <a:off x="499886" y="464097"/>
            <a:ext cx="656562" cy="584775"/>
            <a:chOff x="7481280" y="1150631"/>
            <a:chExt cx="2407919" cy="2144642"/>
          </a:xfrm>
        </p:grpSpPr>
        <p:sp>
          <p:nvSpPr>
            <p:cNvPr id="6" name="椭圆 5"/>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椭圆 19"/>
          <p:cNvSpPr/>
          <p:nvPr/>
        </p:nvSpPr>
        <p:spPr>
          <a:xfrm>
            <a:off x="1206846" y="2406957"/>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3492593" y="2221819"/>
            <a:ext cx="1984058" cy="1984058"/>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p:cNvSpPr/>
          <p:nvPr/>
        </p:nvSpPr>
        <p:spPr>
          <a:xfrm>
            <a:off x="-787925" y="4366181"/>
            <a:ext cx="1411380" cy="1411380"/>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p:cNvSpPr txBox="1"/>
          <p:nvPr/>
        </p:nvSpPr>
        <p:spPr>
          <a:xfrm>
            <a:off x="1848463" y="1557924"/>
            <a:ext cx="5132439" cy="369332"/>
          </a:xfrm>
          <a:prstGeom prst="rect">
            <a:avLst/>
          </a:prstGeom>
          <a:noFill/>
        </p:spPr>
        <p:txBody>
          <a:bodyPr wrap="square">
            <a:spAutoFit/>
          </a:bodyPr>
          <a:lstStyle/>
          <a:p>
            <a:r>
              <a:rPr lang="zh-CN" altLang="en-US" dirty="0">
                <a:solidFill>
                  <a:srgbClr val="000000"/>
                </a:solidFill>
                <a:latin typeface="PingFang SC"/>
              </a:rPr>
              <a:t>● </a:t>
            </a:r>
            <a:r>
              <a:rPr lang="zh-CN" altLang="en-US" i="0" dirty="0">
                <a:solidFill>
                  <a:srgbClr val="000000"/>
                </a:solidFill>
                <a:effectLst/>
                <a:latin typeface="PingFang SC"/>
              </a:rPr>
              <a:t>分析出每个用户对商品的不同行为次数的汇总</a:t>
            </a:r>
          </a:p>
        </p:txBody>
      </p:sp>
      <p:pic>
        <p:nvPicPr>
          <p:cNvPr id="28" name="图片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6527" y="2428847"/>
            <a:ext cx="8593395" cy="1899326"/>
          </a:xfrm>
          <a:prstGeom prst="rect">
            <a:avLst/>
          </a:prstGeom>
        </p:spPr>
      </p:pic>
      <p:pic>
        <p:nvPicPr>
          <p:cNvPr id="30" name="图片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8463" y="4568023"/>
            <a:ext cx="4304762" cy="2190476"/>
          </a:xfrm>
          <a:prstGeom prst="rect">
            <a:avLst/>
          </a:prstGeom>
        </p:spPr>
      </p:pic>
      <p:sp>
        <p:nvSpPr>
          <p:cNvPr id="31" name="文本框 30"/>
          <p:cNvSpPr txBox="1"/>
          <p:nvPr/>
        </p:nvSpPr>
        <p:spPr>
          <a:xfrm>
            <a:off x="1848462" y="1945254"/>
            <a:ext cx="1984059" cy="369332"/>
          </a:xfrm>
          <a:prstGeom prst="rect">
            <a:avLst/>
          </a:prstGeom>
          <a:noFill/>
        </p:spPr>
        <p:txBody>
          <a:bodyPr wrap="square">
            <a:spAutoFit/>
          </a:bodyPr>
          <a:lstStyle/>
          <a:p>
            <a:r>
              <a:rPr lang="zh-CN" altLang="en-US" dirty="0">
                <a:solidFill>
                  <a:srgbClr val="000000"/>
                </a:solidFill>
                <a:latin typeface="PingFang SC"/>
              </a:rPr>
              <a:t>● 总体预览一下：</a:t>
            </a:r>
            <a:endParaRPr lang="zh-CN" altLang="en-US" i="0" dirty="0">
              <a:solidFill>
                <a:srgbClr val="000000"/>
              </a:solidFill>
              <a:effectLst/>
              <a:latin typeface="PingFang SC"/>
            </a:endParaRPr>
          </a:p>
        </p:txBody>
      </p:sp>
      <p:sp>
        <p:nvSpPr>
          <p:cNvPr id="32" name="等腰三角形 31"/>
          <p:cNvSpPr/>
          <p:nvPr/>
        </p:nvSpPr>
        <p:spPr>
          <a:xfrm rot="5400000">
            <a:off x="1430543" y="2546942"/>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sp>
        <p:nvSpPr>
          <p:cNvPr id="33" name="等腰三角形 32"/>
          <p:cNvSpPr/>
          <p:nvPr/>
        </p:nvSpPr>
        <p:spPr>
          <a:xfrm rot="5400000">
            <a:off x="1430542" y="4642280"/>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42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ppt_x"/>
                                          </p:val>
                                        </p:tav>
                                        <p:tav tm="100000">
                                          <p:val>
                                            <p:strVal val="#ppt_x"/>
                                          </p:val>
                                        </p:tav>
                                      </p:tavLst>
                                    </p:anim>
                                    <p:anim calcmode="lin" valueType="num">
                                      <p:cBhvr additive="base">
                                        <p:cTn id="13"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1000"/>
                                        <p:tgtEl>
                                          <p:spTgt spid="22"/>
                                        </p:tgtEl>
                                      </p:cBhvr>
                                    </p:animEffect>
                                    <p:anim calcmode="lin" valueType="num">
                                      <p:cBhvr>
                                        <p:cTn id="24" dur="1000" fill="hold"/>
                                        <p:tgtEl>
                                          <p:spTgt spid="22"/>
                                        </p:tgtEl>
                                        <p:attrNameLst>
                                          <p:attrName>ppt_x</p:attrName>
                                        </p:attrNameLst>
                                      </p:cBhvr>
                                      <p:tavLst>
                                        <p:tav tm="0">
                                          <p:val>
                                            <p:strVal val="#ppt_x"/>
                                          </p:val>
                                        </p:tav>
                                        <p:tav tm="100000">
                                          <p:val>
                                            <p:strVal val="#ppt_x"/>
                                          </p:val>
                                        </p:tav>
                                      </p:tavLst>
                                    </p:anim>
                                    <p:anim calcmode="lin" valueType="num">
                                      <p:cBhvr>
                                        <p:cTn id="25"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arn(inVertical)">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anim calcmode="lin" valueType="num">
                                      <p:cBhvr additive="base">
                                        <p:cTn id="45" dur="500" fill="hold"/>
                                        <p:tgtEl>
                                          <p:spTgt spid="32"/>
                                        </p:tgtEl>
                                        <p:attrNameLst>
                                          <p:attrName>ppt_x</p:attrName>
                                        </p:attrNameLst>
                                      </p:cBhvr>
                                      <p:tavLst>
                                        <p:tav tm="0">
                                          <p:val>
                                            <p:strVal val="#ppt_x"/>
                                          </p:val>
                                        </p:tav>
                                        <p:tav tm="100000">
                                          <p:val>
                                            <p:strVal val="#ppt_x"/>
                                          </p:val>
                                        </p:tav>
                                      </p:tavLst>
                                    </p:anim>
                                    <p:anim calcmode="lin" valueType="num">
                                      <p:cBhvr additive="base">
                                        <p:cTn id="4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ppt_x"/>
                                          </p:val>
                                        </p:tav>
                                        <p:tav tm="100000">
                                          <p:val>
                                            <p:strVal val="#ppt_x"/>
                                          </p:val>
                                        </p:tav>
                                      </p:tavLst>
                                    </p:anim>
                                    <p:anim calcmode="lin" valueType="num">
                                      <p:cBhvr additive="base">
                                        <p:cTn id="5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fade">
                                      <p:cBhvr>
                                        <p:cTn id="57" dur="1000"/>
                                        <p:tgtEl>
                                          <p:spTgt spid="33"/>
                                        </p:tgtEl>
                                      </p:cBhvr>
                                    </p:animEffect>
                                    <p:anim calcmode="lin" valueType="num">
                                      <p:cBhvr>
                                        <p:cTn id="58" dur="1000" fill="hold"/>
                                        <p:tgtEl>
                                          <p:spTgt spid="33"/>
                                        </p:tgtEl>
                                        <p:attrNameLst>
                                          <p:attrName>ppt_x</p:attrName>
                                        </p:attrNameLst>
                                      </p:cBhvr>
                                      <p:tavLst>
                                        <p:tav tm="0">
                                          <p:val>
                                            <p:strVal val="#ppt_x"/>
                                          </p:val>
                                        </p:tav>
                                        <p:tav tm="100000">
                                          <p:val>
                                            <p:strVal val="#ppt_x"/>
                                          </p:val>
                                        </p:tav>
                                      </p:tavLst>
                                    </p:anim>
                                    <p:anim calcmode="lin" valueType="num">
                                      <p:cBhvr>
                                        <p:cTn id="5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1000"/>
                                        <p:tgtEl>
                                          <p:spTgt spid="30"/>
                                        </p:tgtEl>
                                      </p:cBhvr>
                                    </p:animEffect>
                                    <p:anim calcmode="lin" valueType="num">
                                      <p:cBhvr>
                                        <p:cTn id="65" dur="1000" fill="hold"/>
                                        <p:tgtEl>
                                          <p:spTgt spid="30"/>
                                        </p:tgtEl>
                                        <p:attrNameLst>
                                          <p:attrName>ppt_x</p:attrName>
                                        </p:attrNameLst>
                                      </p:cBhvr>
                                      <p:tavLst>
                                        <p:tav tm="0">
                                          <p:val>
                                            <p:strVal val="#ppt_x"/>
                                          </p:val>
                                        </p:tav>
                                        <p:tav tm="100000">
                                          <p:val>
                                            <p:strVal val="#ppt_x"/>
                                          </p:val>
                                        </p:tav>
                                      </p:tavLst>
                                    </p:anim>
                                    <p:anim calcmode="lin" valueType="num">
                                      <p:cBhvr>
                                        <p:cTn id="66"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 grpId="0" animBg="1"/>
      <p:bldP spid="21" grpId="0" animBg="1"/>
      <p:bldP spid="22" grpId="0" animBg="1"/>
      <p:bldP spid="2" grpId="0"/>
      <p:bldP spid="31" grpId="0"/>
      <p:bldP spid="32" grpId="0" animBg="1"/>
      <p:bldP spid="3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p:cNvSpPr txBox="1"/>
          <p:nvPr/>
        </p:nvSpPr>
        <p:spPr>
          <a:xfrm>
            <a:off x="1317813" y="464097"/>
            <a:ext cx="1415772" cy="461665"/>
          </a:xfrm>
          <a:prstGeom prst="rect">
            <a:avLst/>
          </a:prstGeom>
          <a:noFill/>
        </p:spPr>
        <p:txBody>
          <a:bodyPr wrap="none" rtlCol="0">
            <a:spAutoFit/>
          </a:bodyPr>
          <a:lstStyle/>
          <a:p>
            <a:r>
              <a:rPr lang="zh-CN" altLang="en-US" sz="2400" dirty="0">
                <a:solidFill>
                  <a:schemeClr val="tx1">
                    <a:lumMod val="85000"/>
                    <a:lumOff val="15000"/>
                  </a:schemeClr>
                </a:solidFill>
                <a:cs typeface="+mn-ea"/>
                <a:sym typeface="+mn-lt"/>
              </a:rPr>
              <a:t>实验步骤</a:t>
            </a:r>
          </a:p>
        </p:txBody>
      </p:sp>
      <p:grpSp>
        <p:nvGrpSpPr>
          <p:cNvPr id="5" name="组合 4"/>
          <p:cNvGrpSpPr/>
          <p:nvPr/>
        </p:nvGrpSpPr>
        <p:grpSpPr>
          <a:xfrm>
            <a:off x="499886" y="464097"/>
            <a:ext cx="656562" cy="584775"/>
            <a:chOff x="7481280" y="1150631"/>
            <a:chExt cx="2407919" cy="2144642"/>
          </a:xfrm>
        </p:grpSpPr>
        <p:sp>
          <p:nvSpPr>
            <p:cNvPr id="6" name="椭圆 5"/>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4" name="椭圆 13"/>
          <p:cNvSpPr/>
          <p:nvPr/>
        </p:nvSpPr>
        <p:spPr>
          <a:xfrm>
            <a:off x="8357709" y="3617851"/>
            <a:ext cx="2646878" cy="264687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9781890" y="5075179"/>
            <a:ext cx="1651395" cy="1651395"/>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11258474" y="3429000"/>
            <a:ext cx="656592" cy="65659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9" name="图片 8"/>
          <p:cNvPicPr>
            <a:picLocks noChangeAspect="1"/>
          </p:cNvPicPr>
          <p:nvPr/>
        </p:nvPicPr>
        <p:blipFill>
          <a:blip r:embed="rId2"/>
          <a:stretch>
            <a:fillRect/>
          </a:stretch>
        </p:blipFill>
        <p:spPr>
          <a:xfrm>
            <a:off x="1388174" y="1857758"/>
            <a:ext cx="8913127" cy="4536145"/>
          </a:xfrm>
          <a:prstGeom prst="rect">
            <a:avLst/>
          </a:prstGeom>
        </p:spPr>
      </p:pic>
      <p:sp>
        <p:nvSpPr>
          <p:cNvPr id="12" name="等腰三角形 11"/>
          <p:cNvSpPr/>
          <p:nvPr/>
        </p:nvSpPr>
        <p:spPr>
          <a:xfrm rot="5400000">
            <a:off x="966618" y="1932015"/>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sp>
        <p:nvSpPr>
          <p:cNvPr id="13" name="文本框 12"/>
          <p:cNvSpPr txBox="1"/>
          <p:nvPr/>
        </p:nvSpPr>
        <p:spPr>
          <a:xfrm>
            <a:off x="1317813" y="1232367"/>
            <a:ext cx="5132439" cy="923330"/>
          </a:xfrm>
          <a:prstGeom prst="rect">
            <a:avLst/>
          </a:prstGeom>
          <a:noFill/>
        </p:spPr>
        <p:txBody>
          <a:bodyPr wrap="square">
            <a:spAutoFit/>
          </a:bodyPr>
          <a:lstStyle/>
          <a:p>
            <a:r>
              <a:rPr lang="zh-CN" altLang="en-US" dirty="0">
                <a:solidFill>
                  <a:srgbClr val="000000"/>
                </a:solidFill>
                <a:latin typeface="PingFang SC"/>
              </a:rPr>
              <a:t>● 统计数据：</a:t>
            </a:r>
            <a:endParaRPr lang="en-US" altLang="zh-CN" dirty="0">
              <a:solidFill>
                <a:srgbClr val="000000"/>
              </a:solidFill>
              <a:latin typeface="PingFang SC"/>
            </a:endParaRPr>
          </a:p>
          <a:p>
            <a:r>
              <a:rPr lang="zh-CN" altLang="en-US" dirty="0">
                <a:solidFill>
                  <a:srgbClr val="000000"/>
                </a:solidFill>
                <a:latin typeface="PingFang SC"/>
              </a:rPr>
              <a:t>（输出的数据均以注释的形式展示在代码中）</a:t>
            </a:r>
            <a:endParaRPr lang="en-US" altLang="zh-CN" b="0" i="0" dirty="0">
              <a:solidFill>
                <a:srgbClr val="000000"/>
              </a:solidFill>
              <a:effectLst/>
              <a:latin typeface="PingFang SC"/>
            </a:endParaRPr>
          </a:p>
          <a:p>
            <a:endParaRPr lang="zh-CN" altLang="en-US" i="0" dirty="0">
              <a:solidFill>
                <a:srgbClr val="000000"/>
              </a:solidFill>
              <a:effectLst/>
              <a:latin typeface="PingFang SC"/>
            </a:endParaRPr>
          </a:p>
        </p:txBody>
      </p:sp>
    </p:spTree>
  </p:cSld>
  <p:clrMapOvr>
    <a:masterClrMapping/>
  </p:clrMapOvr>
  <mc:AlternateContent xmlns:mc="http://schemas.openxmlformats.org/markup-compatibility/2006" xmlns:p14="http://schemas.microsoft.com/office/powerpoint/2010/main">
    <mc:Choice Requires="p14">
      <p:transition spd="slow" p14:dur="42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700"/>
                                        <p:tgtEl>
                                          <p:spTgt spid="4"/>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down)">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arn(inVertical)">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down)">
                                      <p:cBhvr>
                                        <p:cTn id="3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animBg="1"/>
      <p:bldP spid="15" grpId="0" animBg="1"/>
      <p:bldP spid="16" grpId="0" animBg="1"/>
      <p:bldP spid="12" grpId="0" animBg="1"/>
      <p:bldP spid="1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p:cNvSpPr txBox="1"/>
          <p:nvPr/>
        </p:nvSpPr>
        <p:spPr>
          <a:xfrm>
            <a:off x="1317813" y="464097"/>
            <a:ext cx="1415772" cy="461665"/>
          </a:xfrm>
          <a:prstGeom prst="rect">
            <a:avLst/>
          </a:prstGeom>
          <a:noFill/>
        </p:spPr>
        <p:txBody>
          <a:bodyPr wrap="none" rtlCol="0">
            <a:spAutoFit/>
          </a:bodyPr>
          <a:lstStyle/>
          <a:p>
            <a:r>
              <a:rPr lang="zh-CN" altLang="en-US" sz="2400" dirty="0">
                <a:solidFill>
                  <a:schemeClr val="tx1">
                    <a:lumMod val="85000"/>
                    <a:lumOff val="15000"/>
                  </a:schemeClr>
                </a:solidFill>
                <a:cs typeface="+mn-ea"/>
                <a:sym typeface="+mn-lt"/>
              </a:rPr>
              <a:t>实验步骤</a:t>
            </a:r>
          </a:p>
        </p:txBody>
      </p:sp>
      <p:grpSp>
        <p:nvGrpSpPr>
          <p:cNvPr id="5" name="组合 4"/>
          <p:cNvGrpSpPr/>
          <p:nvPr/>
        </p:nvGrpSpPr>
        <p:grpSpPr>
          <a:xfrm>
            <a:off x="499886" y="464097"/>
            <a:ext cx="656562" cy="584775"/>
            <a:chOff x="7481280" y="1150631"/>
            <a:chExt cx="2407919" cy="2144642"/>
          </a:xfrm>
        </p:grpSpPr>
        <p:sp>
          <p:nvSpPr>
            <p:cNvPr id="6" name="椭圆 5"/>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4" name="椭圆 13"/>
          <p:cNvSpPr/>
          <p:nvPr/>
        </p:nvSpPr>
        <p:spPr>
          <a:xfrm>
            <a:off x="10256865" y="991855"/>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7125015" y="4875113"/>
            <a:ext cx="3013638" cy="3013638"/>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8903997" y="3638738"/>
            <a:ext cx="792912" cy="79291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Rectangle 2"/>
          <p:cNvSpPr>
            <a:spLocks noChangeArrowheads="1"/>
          </p:cNvSpPr>
          <p:nvPr/>
        </p:nvSpPr>
        <p:spPr bwMode="auto">
          <a:xfrm>
            <a:off x="1788561" y="1455066"/>
            <a:ext cx="861487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spAutoFit/>
          </a:bodyPr>
          <a:lstStyle/>
          <a:p>
            <a:pPr marL="0" marR="0" lvl="0" indent="0" defTabSz="914400" rtl="0" eaLnBrk="0" fontAlgn="base" latinLnBrk="0" hangingPunct="0">
              <a:lnSpc>
                <a:spcPct val="100000"/>
              </a:lnSpc>
              <a:spcBef>
                <a:spcPct val="0"/>
              </a:spcBef>
              <a:spcAft>
                <a:spcPct val="0"/>
              </a:spcAft>
              <a:buClrTx/>
              <a:buSzTx/>
              <a:buFontTx/>
              <a:buNone/>
            </a:pPr>
            <a:r>
              <a:rPr lang="zh-CN" altLang="en-US" b="0" i="0" dirty="0">
                <a:solidFill>
                  <a:srgbClr val="000000"/>
                </a:solidFill>
                <a:effectLst/>
                <a:latin typeface="PingFang SC"/>
              </a:rPr>
              <a:t>● 统计数据：</a:t>
            </a:r>
            <a:endParaRPr lang="en-US" altLang="zh-CN" b="0" i="0" dirty="0">
              <a:solidFill>
                <a:srgbClr val="000000"/>
              </a:solidFill>
              <a:effectLst/>
              <a:latin typeface="PingFang SC"/>
            </a:endParaRPr>
          </a:p>
          <a:p>
            <a:pPr eaLnBrk="0" fontAlgn="base" hangingPunct="0">
              <a:spcBef>
                <a:spcPct val="0"/>
              </a:spcBef>
              <a:spcAft>
                <a:spcPct val="0"/>
              </a:spcAft>
            </a:pPr>
            <a:r>
              <a:rPr lang="zh-CN" altLang="en-US" dirty="0">
                <a:solidFill>
                  <a:srgbClr val="000000"/>
                </a:solidFill>
                <a:latin typeface="PingFang SC"/>
              </a:rPr>
              <a:t>（输出的数据均以注释的形式展示在代码中）</a:t>
            </a:r>
            <a:endParaRPr lang="en-US" altLang="zh-CN" b="0" i="0" dirty="0">
              <a:solidFill>
                <a:srgbClr val="000000"/>
              </a:solidFill>
              <a:effectLst/>
              <a:latin typeface="PingFang SC"/>
            </a:endParaRPr>
          </a:p>
        </p:txBody>
      </p:sp>
      <p:sp>
        <p:nvSpPr>
          <p:cNvPr id="23" name="等腰三角形 22"/>
          <p:cNvSpPr/>
          <p:nvPr/>
        </p:nvSpPr>
        <p:spPr>
          <a:xfrm rot="5400000">
            <a:off x="1283350" y="2202216"/>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sp>
        <p:nvSpPr>
          <p:cNvPr id="27" name="Rectangle 2"/>
          <p:cNvSpPr>
            <a:spLocks noChangeArrowheads="1"/>
          </p:cNvSpPr>
          <p:nvPr/>
        </p:nvSpPr>
        <p:spPr bwMode="auto">
          <a:xfrm>
            <a:off x="2219166" y="4844726"/>
            <a:ext cx="86148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spAutoFit/>
          </a:bodyPr>
          <a:lstStyle/>
          <a:p>
            <a:pPr marL="0" marR="0" lvl="0" indent="0" defTabSz="914400" rtl="0" eaLnBrk="0" fontAlgn="base" latinLnBrk="0" hangingPunct="0">
              <a:lnSpc>
                <a:spcPct val="100000"/>
              </a:lnSpc>
              <a:spcBef>
                <a:spcPct val="0"/>
              </a:spcBef>
              <a:spcAft>
                <a:spcPct val="0"/>
              </a:spcAft>
              <a:buClrTx/>
              <a:buSzTx/>
              <a:buFontTx/>
              <a:buNone/>
            </a:pPr>
            <a:endParaRPr lang="zh-CN" altLang="zh-CN" dirty="0">
              <a:solidFill>
                <a:srgbClr val="000000"/>
              </a:solidFill>
              <a:latin typeface="PingFang SC"/>
            </a:endParaRPr>
          </a:p>
        </p:txBody>
      </p:sp>
      <p:pic>
        <p:nvPicPr>
          <p:cNvPr id="9" name="图片 8"/>
          <p:cNvPicPr>
            <a:picLocks noChangeAspect="1"/>
          </p:cNvPicPr>
          <p:nvPr/>
        </p:nvPicPr>
        <p:blipFill>
          <a:blip r:embed="rId2"/>
          <a:stretch>
            <a:fillRect/>
          </a:stretch>
        </p:blipFill>
        <p:spPr>
          <a:xfrm>
            <a:off x="1788561" y="2127881"/>
            <a:ext cx="9388204" cy="363473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2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800"/>
                                        <p:tgtEl>
                                          <p:spTgt spid="4"/>
                                        </p:tgtEl>
                                      </p:cBhvr>
                                    </p:animEffect>
                                    <p:anim calcmode="lin" valueType="num">
                                      <p:cBhvr>
                                        <p:cTn id="11" dur="800" fill="hold"/>
                                        <p:tgtEl>
                                          <p:spTgt spid="4"/>
                                        </p:tgtEl>
                                        <p:attrNameLst>
                                          <p:attrName>ppt_x</p:attrName>
                                        </p:attrNameLst>
                                      </p:cBhvr>
                                      <p:tavLst>
                                        <p:tav tm="0">
                                          <p:val>
                                            <p:strVal val="#ppt_x"/>
                                          </p:val>
                                        </p:tav>
                                        <p:tav tm="100000">
                                          <p:val>
                                            <p:strVal val="#ppt_x"/>
                                          </p:val>
                                        </p:tav>
                                      </p:tavLst>
                                    </p:anim>
                                    <p:anim calcmode="lin" valueType="num">
                                      <p:cBhvr>
                                        <p:cTn id="12" dur="800" fill="hold"/>
                                        <p:tgtEl>
                                          <p:spTgt spid="4"/>
                                        </p:tgtEl>
                                        <p:attrNameLst>
                                          <p:attrName>ppt_y</p:attrName>
                                        </p:attrNameLst>
                                      </p:cBhvr>
                                      <p:tavLst>
                                        <p:tav tm="0">
                                          <p:val>
                                            <p:strVal val="#ppt_y+.1"/>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barn(inVertical)">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animBg="1"/>
      <p:bldP spid="15" grpId="0" animBg="1"/>
      <p:bldP spid="16" grpId="0" animBg="1"/>
      <p:bldP spid="20" grpId="0"/>
      <p:bldP spid="2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p:cNvSpPr txBox="1"/>
          <p:nvPr/>
        </p:nvSpPr>
        <p:spPr>
          <a:xfrm>
            <a:off x="1317813" y="464097"/>
            <a:ext cx="1415772" cy="461665"/>
          </a:xfrm>
          <a:prstGeom prst="rect">
            <a:avLst/>
          </a:prstGeom>
          <a:noFill/>
        </p:spPr>
        <p:txBody>
          <a:bodyPr wrap="none" rtlCol="0">
            <a:spAutoFit/>
          </a:bodyPr>
          <a:lstStyle/>
          <a:p>
            <a:r>
              <a:rPr lang="zh-CN" altLang="en-US" sz="2400" dirty="0">
                <a:solidFill>
                  <a:schemeClr val="tx1">
                    <a:lumMod val="85000"/>
                    <a:lumOff val="15000"/>
                  </a:schemeClr>
                </a:solidFill>
                <a:cs typeface="+mn-ea"/>
                <a:sym typeface="+mn-lt"/>
              </a:rPr>
              <a:t>实验步骤</a:t>
            </a:r>
          </a:p>
        </p:txBody>
      </p:sp>
      <p:grpSp>
        <p:nvGrpSpPr>
          <p:cNvPr id="5" name="组合 4"/>
          <p:cNvGrpSpPr/>
          <p:nvPr/>
        </p:nvGrpSpPr>
        <p:grpSpPr>
          <a:xfrm>
            <a:off x="499886" y="464097"/>
            <a:ext cx="656562" cy="584775"/>
            <a:chOff x="7481280" y="1150631"/>
            <a:chExt cx="2407919" cy="2144642"/>
          </a:xfrm>
        </p:grpSpPr>
        <p:sp>
          <p:nvSpPr>
            <p:cNvPr id="6" name="椭圆 5"/>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4" name="椭圆 13"/>
          <p:cNvSpPr/>
          <p:nvPr/>
        </p:nvSpPr>
        <p:spPr>
          <a:xfrm>
            <a:off x="8357709" y="3617851"/>
            <a:ext cx="2646878" cy="264687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9781890" y="5075179"/>
            <a:ext cx="1651395" cy="1651395"/>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11258474" y="3429000"/>
            <a:ext cx="656592" cy="65659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文本框 19"/>
          <p:cNvSpPr txBox="1"/>
          <p:nvPr/>
        </p:nvSpPr>
        <p:spPr>
          <a:xfrm>
            <a:off x="2042106" y="1048872"/>
            <a:ext cx="5132185" cy="646331"/>
          </a:xfrm>
          <a:prstGeom prst="rect">
            <a:avLst/>
          </a:prstGeom>
          <a:noFill/>
        </p:spPr>
        <p:txBody>
          <a:bodyPr wrap="square">
            <a:spAutoFit/>
          </a:bodyPr>
          <a:lstStyle/>
          <a:p>
            <a:pPr marL="0" marR="0" lvl="0" indent="0" defTabSz="914400" rtl="0" eaLnBrk="0" fontAlgn="base" latinLnBrk="0" hangingPunct="0">
              <a:lnSpc>
                <a:spcPct val="100000"/>
              </a:lnSpc>
              <a:spcBef>
                <a:spcPct val="0"/>
              </a:spcBef>
              <a:spcAft>
                <a:spcPct val="0"/>
              </a:spcAft>
              <a:buClrTx/>
              <a:buSzTx/>
              <a:buFontTx/>
              <a:buNone/>
            </a:pPr>
            <a:r>
              <a:rPr lang="zh-CN" altLang="en-US" b="0" i="0" dirty="0">
                <a:solidFill>
                  <a:srgbClr val="000000"/>
                </a:solidFill>
                <a:effectLst/>
                <a:latin typeface="PingFang SC"/>
              </a:rPr>
              <a:t>● 统计数据：</a:t>
            </a:r>
            <a:endParaRPr lang="en-US" altLang="zh-CN" b="0" i="0" dirty="0">
              <a:solidFill>
                <a:srgbClr val="000000"/>
              </a:solidFill>
              <a:effectLst/>
              <a:latin typeface="PingFang SC"/>
            </a:endParaRPr>
          </a:p>
          <a:p>
            <a:pPr eaLnBrk="0" fontAlgn="base" hangingPunct="0">
              <a:spcBef>
                <a:spcPct val="0"/>
              </a:spcBef>
              <a:spcAft>
                <a:spcPct val="0"/>
              </a:spcAft>
            </a:pPr>
            <a:r>
              <a:rPr lang="zh-CN" altLang="en-US" dirty="0">
                <a:solidFill>
                  <a:srgbClr val="000000"/>
                </a:solidFill>
                <a:latin typeface="PingFang SC"/>
              </a:rPr>
              <a:t>（输出的数据均以注释的形式展示在代码中）</a:t>
            </a:r>
            <a:endParaRPr lang="en-US" altLang="zh-CN" b="0" i="0" dirty="0">
              <a:solidFill>
                <a:srgbClr val="000000"/>
              </a:solidFill>
              <a:effectLst/>
              <a:latin typeface="PingFang SC"/>
            </a:endParaRPr>
          </a:p>
        </p:txBody>
      </p:sp>
      <p:sp>
        <p:nvSpPr>
          <p:cNvPr id="23" name="等腰三角形 22"/>
          <p:cNvSpPr/>
          <p:nvPr/>
        </p:nvSpPr>
        <p:spPr>
          <a:xfrm rot="5400000">
            <a:off x="1819652" y="1892571"/>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pic>
        <p:nvPicPr>
          <p:cNvPr id="3" name="图片 2">
            <a:extLst>
              <a:ext uri="{FF2B5EF4-FFF2-40B4-BE49-F238E27FC236}">
                <a16:creationId xmlns:a16="http://schemas.microsoft.com/office/drawing/2014/main" id="{BEFAEF00-47FB-8FFE-B200-D36CA7C65B9B}"/>
              </a:ext>
            </a:extLst>
          </p:cNvPr>
          <p:cNvPicPr>
            <a:picLocks noChangeAspect="1"/>
          </p:cNvPicPr>
          <p:nvPr/>
        </p:nvPicPr>
        <p:blipFill>
          <a:blip r:embed="rId2"/>
          <a:stretch>
            <a:fillRect/>
          </a:stretch>
        </p:blipFill>
        <p:spPr>
          <a:xfrm>
            <a:off x="2287201" y="1818313"/>
            <a:ext cx="5532599" cy="481625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2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circle(in)">
                                      <p:cBhvr>
                                        <p:cTn id="29" dur="7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circle(in)">
                                      <p:cBhvr>
                                        <p:cTn id="34" dur="8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animBg="1"/>
      <p:bldP spid="15" grpId="0" animBg="1"/>
      <p:bldP spid="16" grpId="0" animBg="1"/>
      <p:bldP spid="20" grpId="0"/>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989028" y="3708232"/>
            <a:ext cx="2990982" cy="2990982"/>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TextBox 7"/>
          <p:cNvSpPr txBox="1"/>
          <p:nvPr/>
        </p:nvSpPr>
        <p:spPr>
          <a:xfrm>
            <a:off x="1317813" y="464097"/>
            <a:ext cx="1415772" cy="461665"/>
          </a:xfrm>
          <a:prstGeom prst="rect">
            <a:avLst/>
          </a:prstGeom>
          <a:noFill/>
        </p:spPr>
        <p:txBody>
          <a:bodyPr wrap="none" rtlCol="0">
            <a:spAutoFit/>
          </a:bodyPr>
          <a:lstStyle/>
          <a:p>
            <a:r>
              <a:rPr lang="zh-CN" altLang="en-US" sz="2400" dirty="0">
                <a:solidFill>
                  <a:schemeClr val="tx1">
                    <a:lumMod val="85000"/>
                    <a:lumOff val="15000"/>
                  </a:schemeClr>
                </a:solidFill>
                <a:cs typeface="+mn-ea"/>
                <a:sym typeface="+mn-lt"/>
              </a:rPr>
              <a:t>题目概述</a:t>
            </a:r>
          </a:p>
        </p:txBody>
      </p:sp>
      <p:grpSp>
        <p:nvGrpSpPr>
          <p:cNvPr id="5" name="组合 4"/>
          <p:cNvGrpSpPr/>
          <p:nvPr/>
        </p:nvGrpSpPr>
        <p:grpSpPr>
          <a:xfrm>
            <a:off x="499886" y="464097"/>
            <a:ext cx="656562" cy="584775"/>
            <a:chOff x="7481280" y="1150631"/>
            <a:chExt cx="2407919" cy="2144642"/>
          </a:xfrm>
        </p:grpSpPr>
        <p:sp>
          <p:nvSpPr>
            <p:cNvPr id="6" name="椭圆 5"/>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8" name="椭圆 17"/>
          <p:cNvSpPr/>
          <p:nvPr/>
        </p:nvSpPr>
        <p:spPr>
          <a:xfrm>
            <a:off x="0" y="5265288"/>
            <a:ext cx="1592712" cy="1592712"/>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3" name="图片 2">
            <a:extLst>
              <a:ext uri="{FF2B5EF4-FFF2-40B4-BE49-F238E27FC236}">
                <a16:creationId xmlns:a16="http://schemas.microsoft.com/office/drawing/2014/main" id="{57DDCC96-2CF0-B448-C7C9-859E6CA0C314}"/>
              </a:ext>
            </a:extLst>
          </p:cNvPr>
          <p:cNvPicPr>
            <a:picLocks noChangeAspect="1"/>
          </p:cNvPicPr>
          <p:nvPr/>
        </p:nvPicPr>
        <p:blipFill>
          <a:blip r:embed="rId2"/>
          <a:stretch>
            <a:fillRect/>
          </a:stretch>
        </p:blipFill>
        <p:spPr>
          <a:xfrm>
            <a:off x="1156448" y="1129731"/>
            <a:ext cx="10099829" cy="1455207"/>
          </a:xfrm>
          <a:prstGeom prst="rect">
            <a:avLst/>
          </a:prstGeom>
        </p:spPr>
      </p:pic>
      <p:pic>
        <p:nvPicPr>
          <p:cNvPr id="12" name="图片 11">
            <a:extLst>
              <a:ext uri="{FF2B5EF4-FFF2-40B4-BE49-F238E27FC236}">
                <a16:creationId xmlns:a16="http://schemas.microsoft.com/office/drawing/2014/main" id="{826DD0E0-670F-2EFF-C13F-42CAD2900E6F}"/>
              </a:ext>
            </a:extLst>
          </p:cNvPr>
          <p:cNvPicPr>
            <a:picLocks noChangeAspect="1"/>
          </p:cNvPicPr>
          <p:nvPr/>
        </p:nvPicPr>
        <p:blipFill>
          <a:blip r:embed="rId3"/>
          <a:stretch>
            <a:fillRect/>
          </a:stretch>
        </p:blipFill>
        <p:spPr>
          <a:xfrm>
            <a:off x="1156448" y="2788907"/>
            <a:ext cx="8756139" cy="245385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2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 grpId="0"/>
      <p:bldP spid="1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p:cNvSpPr txBox="1"/>
          <p:nvPr/>
        </p:nvSpPr>
        <p:spPr>
          <a:xfrm>
            <a:off x="1317813" y="464097"/>
            <a:ext cx="1415772" cy="461665"/>
          </a:xfrm>
          <a:prstGeom prst="rect">
            <a:avLst/>
          </a:prstGeom>
          <a:noFill/>
        </p:spPr>
        <p:txBody>
          <a:bodyPr wrap="none" rtlCol="0">
            <a:spAutoFit/>
          </a:bodyPr>
          <a:lstStyle/>
          <a:p>
            <a:r>
              <a:rPr lang="zh-CN" altLang="en-US" sz="2400" dirty="0">
                <a:solidFill>
                  <a:schemeClr val="tx1">
                    <a:lumMod val="85000"/>
                    <a:lumOff val="15000"/>
                  </a:schemeClr>
                </a:solidFill>
                <a:cs typeface="+mn-ea"/>
                <a:sym typeface="+mn-lt"/>
              </a:rPr>
              <a:t>实验步骤</a:t>
            </a:r>
          </a:p>
        </p:txBody>
      </p:sp>
      <p:grpSp>
        <p:nvGrpSpPr>
          <p:cNvPr id="5" name="组合 4"/>
          <p:cNvGrpSpPr/>
          <p:nvPr/>
        </p:nvGrpSpPr>
        <p:grpSpPr>
          <a:xfrm>
            <a:off x="499886" y="464097"/>
            <a:ext cx="656562" cy="584775"/>
            <a:chOff x="7481280" y="1150631"/>
            <a:chExt cx="2407919" cy="2144642"/>
          </a:xfrm>
        </p:grpSpPr>
        <p:sp>
          <p:nvSpPr>
            <p:cNvPr id="6" name="椭圆 5"/>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4" name="椭圆 13"/>
          <p:cNvSpPr/>
          <p:nvPr/>
        </p:nvSpPr>
        <p:spPr>
          <a:xfrm>
            <a:off x="8357709" y="3617851"/>
            <a:ext cx="2646878" cy="264687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9781890" y="5075179"/>
            <a:ext cx="1651395" cy="1651395"/>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11258474" y="3429000"/>
            <a:ext cx="656592" cy="65659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等腰三角形 11"/>
          <p:cNvSpPr/>
          <p:nvPr/>
        </p:nvSpPr>
        <p:spPr>
          <a:xfrm rot="5400000">
            <a:off x="1015235" y="2663165"/>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sp>
        <p:nvSpPr>
          <p:cNvPr id="3" name="文本框 2">
            <a:extLst>
              <a:ext uri="{FF2B5EF4-FFF2-40B4-BE49-F238E27FC236}">
                <a16:creationId xmlns:a16="http://schemas.microsoft.com/office/drawing/2014/main" id="{49DF354B-D26D-5418-B375-0B103A483F9D}"/>
              </a:ext>
            </a:extLst>
          </p:cNvPr>
          <p:cNvSpPr txBox="1"/>
          <p:nvPr/>
        </p:nvSpPr>
        <p:spPr>
          <a:xfrm>
            <a:off x="1501287" y="1329254"/>
            <a:ext cx="9931998" cy="1200329"/>
          </a:xfrm>
          <a:prstGeom prst="rect">
            <a:avLst/>
          </a:prstGeom>
          <a:noFill/>
        </p:spPr>
        <p:txBody>
          <a:bodyPr wrap="square">
            <a:spAutoFit/>
          </a:bodyPr>
          <a:lstStyle/>
          <a:p>
            <a:r>
              <a:rPr lang="zh-CN" altLang="en-US" b="0" i="0" dirty="0">
                <a:solidFill>
                  <a:srgbClr val="000000"/>
                </a:solidFill>
                <a:effectLst/>
                <a:latin typeface="PingFang SC"/>
              </a:rPr>
              <a:t>● </a:t>
            </a:r>
            <a:r>
              <a:rPr lang="zh-CN" altLang="en-US" b="0" i="0" dirty="0">
                <a:solidFill>
                  <a:srgbClr val="121212"/>
                </a:solidFill>
                <a:effectLst/>
                <a:latin typeface="-apple-system"/>
              </a:rPr>
              <a:t>由下图可以得出，从浏览到直接购买的转化率仅有</a:t>
            </a:r>
            <a:r>
              <a:rPr lang="en-US" altLang="zh-CN" b="0" i="0" dirty="0">
                <a:solidFill>
                  <a:srgbClr val="121212"/>
                </a:solidFill>
                <a:effectLst/>
                <a:latin typeface="-apple-system"/>
              </a:rPr>
              <a:t>1.12%</a:t>
            </a:r>
            <a:r>
              <a:rPr lang="zh-CN" altLang="en-US" b="0" i="0" dirty="0">
                <a:solidFill>
                  <a:srgbClr val="121212"/>
                </a:solidFill>
                <a:effectLst/>
                <a:latin typeface="-apple-system"/>
              </a:rPr>
              <a:t>，而浏览后产生的加购行为的购买转化率有</a:t>
            </a:r>
            <a:r>
              <a:rPr lang="en-US" altLang="zh-CN" dirty="0">
                <a:solidFill>
                  <a:srgbClr val="121212"/>
                </a:solidFill>
                <a:latin typeface="-apple-system"/>
              </a:rPr>
              <a:t>3.06</a:t>
            </a:r>
            <a:r>
              <a:rPr lang="en-US" altLang="zh-CN" b="0" i="0" dirty="0">
                <a:solidFill>
                  <a:srgbClr val="121212"/>
                </a:solidFill>
                <a:effectLst/>
                <a:latin typeface="-apple-system"/>
              </a:rPr>
              <a:t>%</a:t>
            </a:r>
            <a:r>
              <a:rPr lang="zh-CN" altLang="en-US" b="0" i="0" dirty="0">
                <a:solidFill>
                  <a:srgbClr val="121212"/>
                </a:solidFill>
                <a:effectLst/>
                <a:latin typeface="-apple-system"/>
              </a:rPr>
              <a:t>，有收藏行为的购买转化是</a:t>
            </a:r>
            <a:r>
              <a:rPr lang="en-US" altLang="zh-CN" dirty="0">
                <a:solidFill>
                  <a:srgbClr val="121212"/>
                </a:solidFill>
                <a:latin typeface="-apple-system"/>
              </a:rPr>
              <a:t>2.65</a:t>
            </a:r>
            <a:r>
              <a:rPr lang="en-US" altLang="zh-CN" b="0" i="0" dirty="0">
                <a:solidFill>
                  <a:srgbClr val="121212"/>
                </a:solidFill>
                <a:effectLst/>
                <a:latin typeface="-apple-system"/>
              </a:rPr>
              <a:t>%</a:t>
            </a:r>
            <a:r>
              <a:rPr lang="zh-CN" altLang="en-US" b="0" i="0" dirty="0">
                <a:solidFill>
                  <a:srgbClr val="121212"/>
                </a:solidFill>
                <a:effectLst/>
                <a:latin typeface="-apple-system"/>
              </a:rPr>
              <a:t>，收藏并加购后的购买转化是</a:t>
            </a:r>
            <a:r>
              <a:rPr lang="en-US" altLang="zh-CN" b="0" i="0" dirty="0">
                <a:solidFill>
                  <a:srgbClr val="121212"/>
                </a:solidFill>
                <a:effectLst/>
                <a:latin typeface="-apple-system"/>
              </a:rPr>
              <a:t>42.9%</a:t>
            </a:r>
            <a:r>
              <a:rPr lang="zh-CN" altLang="en-US" b="0" i="0" dirty="0">
                <a:solidFill>
                  <a:srgbClr val="121212"/>
                </a:solidFill>
                <a:effectLst/>
                <a:latin typeface="-apple-system"/>
              </a:rPr>
              <a:t>，所以在加购收藏后以及收藏后购买转化</a:t>
            </a:r>
            <a:r>
              <a:rPr lang="zh-CN" altLang="en-US" b="0" i="0">
                <a:solidFill>
                  <a:srgbClr val="121212"/>
                </a:solidFill>
                <a:effectLst/>
                <a:latin typeface="-apple-system"/>
              </a:rPr>
              <a:t>能得到提升，加购收藏尤为显著，</a:t>
            </a:r>
            <a:r>
              <a:rPr lang="zh-CN" altLang="en-US" b="0" i="0" dirty="0">
                <a:solidFill>
                  <a:srgbClr val="121212"/>
                </a:solidFill>
                <a:effectLst/>
                <a:latin typeface="-apple-system"/>
              </a:rPr>
              <a:t>所以引导用户产生加购收藏和收藏行为对购买转化有一定促进作用。</a:t>
            </a:r>
            <a:endParaRPr lang="zh-CN" altLang="en-US" dirty="0"/>
          </a:p>
        </p:txBody>
      </p:sp>
      <p:pic>
        <p:nvPicPr>
          <p:cNvPr id="8" name="图片 7">
            <a:extLst>
              <a:ext uri="{FF2B5EF4-FFF2-40B4-BE49-F238E27FC236}">
                <a16:creationId xmlns:a16="http://schemas.microsoft.com/office/drawing/2014/main" id="{A32A8485-1A90-AD1D-63EF-1DAA12C8F6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0878" y="2670546"/>
            <a:ext cx="6752492" cy="2404633"/>
          </a:xfrm>
          <a:prstGeom prst="rect">
            <a:avLst/>
          </a:prstGeom>
        </p:spPr>
      </p:pic>
    </p:spTree>
    <p:extLst>
      <p:ext uri="{BB962C8B-B14F-4D97-AF65-F5344CB8AC3E}">
        <p14:creationId xmlns:p14="http://schemas.microsoft.com/office/powerpoint/2010/main" val="4097356441"/>
      </p:ext>
    </p:extLst>
  </p:cSld>
  <p:clrMapOvr>
    <a:masterClrMapping/>
  </p:clrMapOvr>
  <mc:AlternateContent xmlns:mc="http://schemas.openxmlformats.org/markup-compatibility/2006" xmlns:p14="http://schemas.microsoft.com/office/powerpoint/2010/main">
    <mc:Choice Requires="p14">
      <p:transition spd="slow" p14:dur="42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700"/>
                                        <p:tgtEl>
                                          <p:spTgt spid="4"/>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arn(inVertical)">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animBg="1"/>
      <p:bldP spid="15" grpId="0" animBg="1"/>
      <p:bldP spid="16" grpId="0" animBg="1"/>
      <p:bldP spid="1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99886" y="464097"/>
            <a:ext cx="656562" cy="584775"/>
            <a:chOff x="7481280" y="1150631"/>
            <a:chExt cx="2407919" cy="2144642"/>
          </a:xfrm>
        </p:grpSpPr>
        <p:sp>
          <p:nvSpPr>
            <p:cNvPr id="6" name="椭圆 5"/>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4" name="椭圆 13"/>
          <p:cNvSpPr/>
          <p:nvPr/>
        </p:nvSpPr>
        <p:spPr>
          <a:xfrm>
            <a:off x="275594" y="2602787"/>
            <a:ext cx="2646878" cy="264687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1699775" y="4060115"/>
            <a:ext cx="1651395" cy="1651395"/>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3022874" y="2346563"/>
            <a:ext cx="656592" cy="65659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TextBox 7">
            <a:extLst>
              <a:ext uri="{FF2B5EF4-FFF2-40B4-BE49-F238E27FC236}">
                <a16:creationId xmlns:a16="http://schemas.microsoft.com/office/drawing/2014/main" id="{E389AA16-4B22-0B4A-7953-E98AEE9E0B12}"/>
              </a:ext>
            </a:extLst>
          </p:cNvPr>
          <p:cNvSpPr txBox="1"/>
          <p:nvPr/>
        </p:nvSpPr>
        <p:spPr>
          <a:xfrm>
            <a:off x="1317813" y="464097"/>
            <a:ext cx="1415772" cy="461665"/>
          </a:xfrm>
          <a:prstGeom prst="rect">
            <a:avLst/>
          </a:prstGeom>
          <a:noFill/>
        </p:spPr>
        <p:txBody>
          <a:bodyPr wrap="none" rtlCol="0">
            <a:spAutoFit/>
          </a:bodyPr>
          <a:lstStyle/>
          <a:p>
            <a:r>
              <a:rPr lang="zh-CN" altLang="en-US" sz="2400">
                <a:solidFill>
                  <a:schemeClr val="tx1">
                    <a:lumMod val="85000"/>
                    <a:lumOff val="15000"/>
                  </a:schemeClr>
                </a:solidFill>
                <a:cs typeface="+mn-ea"/>
                <a:sym typeface="+mn-lt"/>
              </a:rPr>
              <a:t>实验步骤</a:t>
            </a:r>
            <a:endParaRPr lang="zh-CN" altLang="en-US" sz="2400" dirty="0">
              <a:solidFill>
                <a:schemeClr val="tx1">
                  <a:lumMod val="85000"/>
                  <a:lumOff val="15000"/>
                </a:schemeClr>
              </a:solidFill>
              <a:cs typeface="+mn-ea"/>
              <a:sym typeface="+mn-lt"/>
            </a:endParaRPr>
          </a:p>
        </p:txBody>
      </p:sp>
      <p:sp>
        <p:nvSpPr>
          <p:cNvPr id="3" name="文本框 2">
            <a:extLst>
              <a:ext uri="{FF2B5EF4-FFF2-40B4-BE49-F238E27FC236}">
                <a16:creationId xmlns:a16="http://schemas.microsoft.com/office/drawing/2014/main" id="{4E13557F-632E-424A-EDBA-6F503F57A1AF}"/>
              </a:ext>
            </a:extLst>
          </p:cNvPr>
          <p:cNvSpPr txBox="1"/>
          <p:nvPr/>
        </p:nvSpPr>
        <p:spPr>
          <a:xfrm>
            <a:off x="1317813" y="1002349"/>
            <a:ext cx="10604556" cy="923330"/>
          </a:xfrm>
          <a:prstGeom prst="rect">
            <a:avLst/>
          </a:prstGeom>
          <a:noFill/>
        </p:spPr>
        <p:txBody>
          <a:bodyPr wrap="square">
            <a:spAutoFit/>
          </a:bodyPr>
          <a:lstStyle/>
          <a:p>
            <a:r>
              <a:rPr lang="en-US" altLang="zh-CN" dirty="0">
                <a:solidFill>
                  <a:srgbClr val="121212"/>
                </a:solidFill>
                <a:latin typeface="-apple-system"/>
              </a:rPr>
              <a:t>        </a:t>
            </a:r>
            <a:r>
              <a:rPr lang="zh-CN" altLang="en-US" b="0" i="0" dirty="0">
                <a:solidFill>
                  <a:srgbClr val="121212"/>
                </a:solidFill>
                <a:effectLst/>
                <a:latin typeface="-apple-system"/>
              </a:rPr>
              <a:t>另外，通过上表，我们也产生了一个重要的问题，浏览量极高的情况下，用户的购买、加购、收藏都相对很低，由此我们可以引申一个问题，什么情况下用户会主动加购、收藏？那必定是对产品有需要和感兴趣的前提下，才会使用户有购买欲，去掉用户主动搜索寻求自己需要的物品这一情况，平台推荐</a:t>
            </a:r>
            <a:endParaRPr lang="zh-CN" altLang="en-US" dirty="0"/>
          </a:p>
        </p:txBody>
      </p:sp>
      <p:pic>
        <p:nvPicPr>
          <p:cNvPr id="8" name="图片 7">
            <a:extLst>
              <a:ext uri="{FF2B5EF4-FFF2-40B4-BE49-F238E27FC236}">
                <a16:creationId xmlns:a16="http://schemas.microsoft.com/office/drawing/2014/main" id="{9ACF48BD-84AE-62BE-EEA2-1E3A60C177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3025" y="1992311"/>
            <a:ext cx="7038975" cy="4772025"/>
          </a:xfrm>
          <a:prstGeom prst="rect">
            <a:avLst/>
          </a:prstGeom>
        </p:spPr>
      </p:pic>
      <p:sp>
        <p:nvSpPr>
          <p:cNvPr id="11" name="文本框 10">
            <a:extLst>
              <a:ext uri="{FF2B5EF4-FFF2-40B4-BE49-F238E27FC236}">
                <a16:creationId xmlns:a16="http://schemas.microsoft.com/office/drawing/2014/main" id="{686DF8FB-FCF7-BE89-7882-F0F7900832FB}"/>
              </a:ext>
            </a:extLst>
          </p:cNvPr>
          <p:cNvSpPr txBox="1"/>
          <p:nvPr/>
        </p:nvSpPr>
        <p:spPr>
          <a:xfrm>
            <a:off x="1317813" y="1877465"/>
            <a:ext cx="6401833" cy="923330"/>
          </a:xfrm>
          <a:prstGeom prst="rect">
            <a:avLst/>
          </a:prstGeom>
          <a:noFill/>
        </p:spPr>
        <p:txBody>
          <a:bodyPr wrap="square">
            <a:spAutoFit/>
          </a:bodyPr>
          <a:lstStyle/>
          <a:p>
            <a:r>
              <a:rPr lang="zh-CN" altLang="en-US" b="0" i="0" dirty="0">
                <a:solidFill>
                  <a:srgbClr val="121212"/>
                </a:solidFill>
                <a:effectLst/>
                <a:latin typeface="-apple-system"/>
              </a:rPr>
              <a:t>给用户的商品，是否能让用户产生购买欲这是我们接下来需要剖析的问题，产品的推荐机制是否合理，是否能让用户感兴趣并产生加购和收藏的行为。</a:t>
            </a:r>
            <a:endParaRPr lang="zh-CN" altLang="en-US" dirty="0"/>
          </a:p>
        </p:txBody>
      </p:sp>
      <p:sp>
        <p:nvSpPr>
          <p:cNvPr id="13" name="文本框 12">
            <a:extLst>
              <a:ext uri="{FF2B5EF4-FFF2-40B4-BE49-F238E27FC236}">
                <a16:creationId xmlns:a16="http://schemas.microsoft.com/office/drawing/2014/main" id="{2977FA73-A558-DAC2-4AE8-D7B061B97589}"/>
              </a:ext>
            </a:extLst>
          </p:cNvPr>
          <p:cNvSpPr txBox="1"/>
          <p:nvPr/>
        </p:nvSpPr>
        <p:spPr>
          <a:xfrm>
            <a:off x="1317813" y="2948677"/>
            <a:ext cx="3693458" cy="3693319"/>
          </a:xfrm>
          <a:prstGeom prst="rect">
            <a:avLst/>
          </a:prstGeom>
          <a:noFill/>
        </p:spPr>
        <p:txBody>
          <a:bodyPr wrap="square">
            <a:spAutoFit/>
          </a:bodyPr>
          <a:lstStyle/>
          <a:p>
            <a:r>
              <a:rPr lang="zh-CN" altLang="en-US" dirty="0">
                <a:solidFill>
                  <a:srgbClr val="002060"/>
                </a:solidFill>
                <a:latin typeface="PingFang SC"/>
              </a:rPr>
              <a:t>● </a:t>
            </a:r>
            <a:r>
              <a:rPr lang="zh-CN" altLang="en-US" dirty="0">
                <a:solidFill>
                  <a:srgbClr val="002060"/>
                </a:solidFill>
              </a:rPr>
              <a:t>直接购买转化率低于加购和收藏等行为之后的综合转换率，因此需要从产品交互界面、营销机制等方面让用户去多加购，多收藏。</a:t>
            </a:r>
          </a:p>
          <a:p>
            <a:r>
              <a:rPr lang="zh-CN" altLang="en-US" dirty="0">
                <a:solidFill>
                  <a:srgbClr val="002060"/>
                </a:solidFill>
                <a:latin typeface="PingFang SC"/>
              </a:rPr>
              <a:t>● </a:t>
            </a:r>
            <a:r>
              <a:rPr lang="zh-CN" altLang="en-US" dirty="0">
                <a:solidFill>
                  <a:srgbClr val="002060"/>
                </a:solidFill>
              </a:rPr>
              <a:t>转化率低的原因分析：</a:t>
            </a:r>
          </a:p>
          <a:p>
            <a:r>
              <a:rPr lang="zh-CN" altLang="en-US" dirty="0">
                <a:solidFill>
                  <a:srgbClr val="002060"/>
                </a:solidFill>
              </a:rPr>
              <a:t>提出假设：推荐机制不合理，给用户推荐的都是不喜欢的商品，造成转化率低。</a:t>
            </a:r>
            <a:endParaRPr lang="en-US" altLang="zh-CN" dirty="0">
              <a:solidFill>
                <a:srgbClr val="002060"/>
              </a:solidFill>
            </a:endParaRPr>
          </a:p>
          <a:p>
            <a:r>
              <a:rPr lang="zh-CN" altLang="en-US" dirty="0">
                <a:solidFill>
                  <a:srgbClr val="002060"/>
                </a:solidFill>
                <a:latin typeface="PingFang SC"/>
              </a:rPr>
              <a:t>●</a:t>
            </a:r>
            <a:r>
              <a:rPr lang="zh-CN" altLang="en-US" dirty="0">
                <a:solidFill>
                  <a:srgbClr val="002060"/>
                </a:solidFill>
              </a:rPr>
              <a:t>这里可以通过分析高浏览量商品与高购买量商品之间是否存在高度重合，如果是的，那就说明推荐的商品是用户喜欢，假设就不成立，如果不是则证明假设成立。</a:t>
            </a:r>
          </a:p>
        </p:txBody>
      </p:sp>
      <p:grpSp>
        <p:nvGrpSpPr>
          <p:cNvPr id="17" name="组合 16">
            <a:extLst>
              <a:ext uri="{FF2B5EF4-FFF2-40B4-BE49-F238E27FC236}">
                <a16:creationId xmlns:a16="http://schemas.microsoft.com/office/drawing/2014/main" id="{D7D699C6-97B7-A244-7F24-B8E9C3D72DE3}"/>
              </a:ext>
            </a:extLst>
          </p:cNvPr>
          <p:cNvGrpSpPr/>
          <p:nvPr/>
        </p:nvGrpSpPr>
        <p:grpSpPr>
          <a:xfrm>
            <a:off x="269631" y="1230968"/>
            <a:ext cx="888375" cy="840231"/>
            <a:chOff x="8526358" y="2043219"/>
            <a:chExt cx="1908384" cy="1908384"/>
          </a:xfrm>
        </p:grpSpPr>
        <p:grpSp>
          <p:nvGrpSpPr>
            <p:cNvPr id="18" name="组合 17">
              <a:extLst>
                <a:ext uri="{FF2B5EF4-FFF2-40B4-BE49-F238E27FC236}">
                  <a16:creationId xmlns:a16="http://schemas.microsoft.com/office/drawing/2014/main" id="{13B298ED-450B-A45A-27B8-C6D3129944ED}"/>
                </a:ext>
              </a:extLst>
            </p:cNvPr>
            <p:cNvGrpSpPr/>
            <p:nvPr/>
          </p:nvGrpSpPr>
          <p:grpSpPr>
            <a:xfrm>
              <a:off x="8526358" y="2043219"/>
              <a:ext cx="1908384" cy="1908384"/>
              <a:chOff x="1054100" y="-11130"/>
              <a:chExt cx="3440130" cy="3440130"/>
            </a:xfrm>
          </p:grpSpPr>
          <p:sp>
            <p:nvSpPr>
              <p:cNvPr id="26" name="弧形 25">
                <a:extLst>
                  <a:ext uri="{FF2B5EF4-FFF2-40B4-BE49-F238E27FC236}">
                    <a16:creationId xmlns:a16="http://schemas.microsoft.com/office/drawing/2014/main" id="{CB8F7789-70C5-0D6C-5618-F1C2FB3F7AE8}"/>
                  </a:ext>
                </a:extLst>
              </p:cNvPr>
              <p:cNvSpPr/>
              <p:nvPr/>
            </p:nvSpPr>
            <p:spPr>
              <a:xfrm>
                <a:off x="1054100" y="-11130"/>
                <a:ext cx="3440130" cy="3440130"/>
              </a:xfrm>
              <a:prstGeom prst="arc">
                <a:avLst>
                  <a:gd name="adj1" fmla="val 675277"/>
                  <a:gd name="adj2" fmla="val 0"/>
                </a:avLst>
              </a:prstGeom>
              <a:noFill/>
              <a:ln w="57150" cap="flat" cmpd="sng" algn="ctr">
                <a:solidFill>
                  <a:sysClr val="window" lastClr="FFFFFF">
                    <a:lumMod val="8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27" name="弧形 26">
                <a:extLst>
                  <a:ext uri="{FF2B5EF4-FFF2-40B4-BE49-F238E27FC236}">
                    <a16:creationId xmlns:a16="http://schemas.microsoft.com/office/drawing/2014/main" id="{DCA79E17-8189-630B-3403-1B997B217DBA}"/>
                  </a:ext>
                </a:extLst>
              </p:cNvPr>
              <p:cNvSpPr/>
              <p:nvPr/>
            </p:nvSpPr>
            <p:spPr>
              <a:xfrm>
                <a:off x="1054100" y="-11130"/>
                <a:ext cx="3440130" cy="3440130"/>
              </a:xfrm>
              <a:prstGeom prst="arc">
                <a:avLst>
                  <a:gd name="adj1" fmla="val 16200000"/>
                  <a:gd name="adj2" fmla="val 2877916"/>
                </a:avLst>
              </a:prstGeom>
              <a:noFill/>
              <a:ln w="57150" cap="flat" cmpd="sng" algn="ctr">
                <a:solidFill>
                  <a:srgbClr val="9AA39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grpSp>
        <p:sp>
          <p:nvSpPr>
            <p:cNvPr id="19" name="文本框 18">
              <a:extLst>
                <a:ext uri="{FF2B5EF4-FFF2-40B4-BE49-F238E27FC236}">
                  <a16:creationId xmlns:a16="http://schemas.microsoft.com/office/drawing/2014/main" id="{C3545F72-6432-8027-4DE9-3697FC807C36}"/>
                </a:ext>
              </a:extLst>
            </p:cNvPr>
            <p:cNvSpPr txBox="1"/>
            <p:nvPr/>
          </p:nvSpPr>
          <p:spPr bwMode="auto">
            <a:xfrm>
              <a:off x="8543793" y="2314346"/>
              <a:ext cx="1879356" cy="1328177"/>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altLang="zh-CN" sz="3200" dirty="0">
                  <a:solidFill>
                    <a:prstClr val="black">
                      <a:lumMod val="85000"/>
                      <a:lumOff val="15000"/>
                    </a:prstClr>
                  </a:solidFill>
                  <a:cs typeface="+mn-ea"/>
                  <a:sym typeface="+mn-lt"/>
                </a:rPr>
                <a:t>11</a:t>
              </a:r>
            </a:p>
          </p:txBody>
        </p:sp>
      </p:grpSp>
    </p:spTree>
    <p:extLst>
      <p:ext uri="{BB962C8B-B14F-4D97-AF65-F5344CB8AC3E}">
        <p14:creationId xmlns:p14="http://schemas.microsoft.com/office/powerpoint/2010/main" val="704884073"/>
      </p:ext>
    </p:extLst>
  </p:cSld>
  <p:clrMapOvr>
    <a:masterClrMapping/>
  </p:clrMapOvr>
  <mc:AlternateContent xmlns:mc="http://schemas.openxmlformats.org/markup-compatibility/2006" xmlns:p14="http://schemas.microsoft.com/office/powerpoint/2010/main">
    <mc:Choice Requires="p14">
      <p:transition spd="slow" p14:dur="42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500" fill="hold"/>
                                        <p:tgtEl>
                                          <p:spTgt spid="14"/>
                                        </p:tgtEl>
                                        <p:attrNameLst>
                                          <p:attrName>ppt_x</p:attrName>
                                        </p:attrNameLst>
                                      </p:cBhvr>
                                      <p:tavLst>
                                        <p:tav tm="0">
                                          <p:val>
                                            <p:strVal val="#ppt_x"/>
                                          </p:val>
                                        </p:tav>
                                        <p:tav tm="100000">
                                          <p:val>
                                            <p:strVal val="#ppt_x"/>
                                          </p:val>
                                        </p:tav>
                                      </p:tavLst>
                                    </p:anim>
                                    <p:anim calcmode="lin" valueType="num">
                                      <p:cBhvr additive="base">
                                        <p:cTn id="11" dur="500" fill="hold"/>
                                        <p:tgtEl>
                                          <p:spTgt spid="14"/>
                                        </p:tgtEl>
                                        <p:attrNameLst>
                                          <p:attrName>ppt_y</p:attrName>
                                        </p:attrNameLst>
                                      </p:cBhvr>
                                      <p:tavLst>
                                        <p:tav tm="0">
                                          <p:val>
                                            <p:strVal val="1+#ppt_h/2"/>
                                          </p:val>
                                        </p:tav>
                                        <p:tav tm="100000">
                                          <p:val>
                                            <p:strVal val="#ppt_y"/>
                                          </p:val>
                                        </p:tav>
                                      </p:tavLst>
                                    </p:anim>
                                  </p:childTnLst>
                                </p:cTn>
                              </p:par>
                              <p:par>
                                <p:cTn id="12" presetID="42"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down)">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2" grpId="0"/>
      <p:bldP spid="1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p:cNvSpPr txBox="1"/>
          <p:nvPr/>
        </p:nvSpPr>
        <p:spPr>
          <a:xfrm>
            <a:off x="1317813" y="464097"/>
            <a:ext cx="1415772" cy="461665"/>
          </a:xfrm>
          <a:prstGeom prst="rect">
            <a:avLst/>
          </a:prstGeom>
          <a:noFill/>
        </p:spPr>
        <p:txBody>
          <a:bodyPr wrap="none" rtlCol="0">
            <a:spAutoFit/>
          </a:bodyPr>
          <a:lstStyle/>
          <a:p>
            <a:r>
              <a:rPr lang="zh-CN" altLang="en-US" sz="2400" dirty="0">
                <a:solidFill>
                  <a:schemeClr val="tx1">
                    <a:lumMod val="85000"/>
                    <a:lumOff val="15000"/>
                  </a:schemeClr>
                </a:solidFill>
                <a:cs typeface="+mn-ea"/>
                <a:sym typeface="+mn-lt"/>
              </a:rPr>
              <a:t>实验步骤</a:t>
            </a:r>
          </a:p>
        </p:txBody>
      </p:sp>
      <p:grpSp>
        <p:nvGrpSpPr>
          <p:cNvPr id="5" name="组合 4"/>
          <p:cNvGrpSpPr/>
          <p:nvPr/>
        </p:nvGrpSpPr>
        <p:grpSpPr>
          <a:xfrm>
            <a:off x="499886" y="464097"/>
            <a:ext cx="656562" cy="584775"/>
            <a:chOff x="7481280" y="1150631"/>
            <a:chExt cx="2407919" cy="2144642"/>
          </a:xfrm>
        </p:grpSpPr>
        <p:sp>
          <p:nvSpPr>
            <p:cNvPr id="6" name="椭圆 5"/>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4" name="椭圆 13"/>
          <p:cNvSpPr/>
          <p:nvPr/>
        </p:nvSpPr>
        <p:spPr>
          <a:xfrm>
            <a:off x="8357709" y="3617851"/>
            <a:ext cx="2646878" cy="264687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9781890" y="5075179"/>
            <a:ext cx="1651395" cy="1651395"/>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11258474" y="3429000"/>
            <a:ext cx="656592" cy="65659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2"/>
          <p:cNvSpPr/>
          <p:nvPr/>
        </p:nvSpPr>
        <p:spPr>
          <a:xfrm rot="5400000">
            <a:off x="829036" y="1813546"/>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sp>
        <p:nvSpPr>
          <p:cNvPr id="26" name="等腰三角形 25"/>
          <p:cNvSpPr/>
          <p:nvPr/>
        </p:nvSpPr>
        <p:spPr>
          <a:xfrm rot="5400000">
            <a:off x="829037" y="2751008"/>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lumMod val="65000"/>
                  <a:lumOff val="35000"/>
                </a:schemeClr>
              </a:solidFill>
              <a:effectLst/>
              <a:uLnTx/>
              <a:uFillTx/>
              <a:cs typeface="+mn-ea"/>
              <a:sym typeface="+mn-lt"/>
            </a:endParaRPr>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7813" y="1614649"/>
            <a:ext cx="9771428" cy="847619"/>
          </a:xfrm>
          <a:prstGeom prst="rect">
            <a:avLst/>
          </a:prstGeom>
        </p:spPr>
      </p:pic>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7813" y="2615651"/>
            <a:ext cx="3114286" cy="3400000"/>
          </a:xfrm>
          <a:prstGeom prst="rect">
            <a:avLst/>
          </a:prstGeom>
        </p:spPr>
      </p:pic>
      <p:sp>
        <p:nvSpPr>
          <p:cNvPr id="8" name="Rectangle 1"/>
          <p:cNvSpPr>
            <a:spLocks noChangeArrowheads="1"/>
          </p:cNvSpPr>
          <p:nvPr/>
        </p:nvSpPr>
        <p:spPr bwMode="auto">
          <a:xfrm>
            <a:off x="1292488" y="1253454"/>
            <a:ext cx="302190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en-US" dirty="0">
                <a:solidFill>
                  <a:srgbClr val="000000"/>
                </a:solidFill>
                <a:latin typeface="PingFang SC"/>
              </a:rPr>
              <a:t>● 分析出点击量前</a:t>
            </a:r>
            <a:r>
              <a:rPr lang="en-US" altLang="zh-CN" dirty="0">
                <a:solidFill>
                  <a:srgbClr val="000000"/>
                </a:solidFill>
                <a:latin typeface="PingFang SC"/>
              </a:rPr>
              <a:t>10</a:t>
            </a:r>
            <a:r>
              <a:rPr lang="zh-CN" altLang="en-US" dirty="0">
                <a:solidFill>
                  <a:srgbClr val="000000"/>
                </a:solidFill>
                <a:latin typeface="PingFang SC"/>
              </a:rPr>
              <a:t>的商品：</a:t>
            </a:r>
            <a:endParaRPr lang="zh-CN" altLang="zh-CN" dirty="0">
              <a:solidFill>
                <a:srgbClr val="000000"/>
              </a:solidFill>
              <a:latin typeface="PingFang SC"/>
            </a:endParaRPr>
          </a:p>
        </p:txBody>
      </p:sp>
    </p:spTree>
  </p:cSld>
  <p:clrMapOvr>
    <a:masterClrMapping/>
  </p:clrMapOvr>
  <mc:AlternateContent xmlns:mc="http://schemas.openxmlformats.org/markup-compatibility/2006" xmlns:p14="http://schemas.microsoft.com/office/powerpoint/2010/main">
    <mc:Choice Requires="p14">
      <p:transition spd="slow" p14:dur="42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0-#ppt_w/2"/>
                                          </p:val>
                                        </p:tav>
                                        <p:tav tm="100000">
                                          <p:val>
                                            <p:strVal val="#ppt_x"/>
                                          </p:val>
                                        </p:tav>
                                      </p:tavLst>
                                    </p:anim>
                                    <p:anim calcmode="lin" valueType="num">
                                      <p:cBhvr additive="base">
                                        <p:cTn id="3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1000"/>
                                        <p:tgtEl>
                                          <p:spTgt spid="23"/>
                                        </p:tgtEl>
                                      </p:cBhvr>
                                    </p:animEffect>
                                    <p:anim calcmode="lin" valueType="num">
                                      <p:cBhvr>
                                        <p:cTn id="36" dur="1000" fill="hold"/>
                                        <p:tgtEl>
                                          <p:spTgt spid="23"/>
                                        </p:tgtEl>
                                        <p:attrNameLst>
                                          <p:attrName>ppt_x</p:attrName>
                                        </p:attrNameLst>
                                      </p:cBhvr>
                                      <p:tavLst>
                                        <p:tav tm="0">
                                          <p:val>
                                            <p:strVal val="#ppt_x"/>
                                          </p:val>
                                        </p:tav>
                                        <p:tav tm="100000">
                                          <p:val>
                                            <p:strVal val="#ppt_x"/>
                                          </p:val>
                                        </p:tav>
                                      </p:tavLst>
                                    </p:anim>
                                    <p:anim calcmode="lin" valueType="num">
                                      <p:cBhvr>
                                        <p:cTn id="37"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1000"/>
                                        <p:tgtEl>
                                          <p:spTgt spid="26"/>
                                        </p:tgtEl>
                                      </p:cBhvr>
                                    </p:animEffect>
                                    <p:anim calcmode="lin" valueType="num">
                                      <p:cBhvr>
                                        <p:cTn id="50" dur="1000" fill="hold"/>
                                        <p:tgtEl>
                                          <p:spTgt spid="26"/>
                                        </p:tgtEl>
                                        <p:attrNameLst>
                                          <p:attrName>ppt_x</p:attrName>
                                        </p:attrNameLst>
                                      </p:cBhvr>
                                      <p:tavLst>
                                        <p:tav tm="0">
                                          <p:val>
                                            <p:strVal val="#ppt_x"/>
                                          </p:val>
                                        </p:tav>
                                        <p:tav tm="100000">
                                          <p:val>
                                            <p:strVal val="#ppt_x"/>
                                          </p:val>
                                        </p:tav>
                                      </p:tavLst>
                                    </p:anim>
                                    <p:anim calcmode="lin" valueType="num">
                                      <p:cBhvr>
                                        <p:cTn id="51"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1000"/>
                                        <p:tgtEl>
                                          <p:spTgt spid="12"/>
                                        </p:tgtEl>
                                      </p:cBhvr>
                                    </p:animEffect>
                                    <p:anim calcmode="lin" valueType="num">
                                      <p:cBhvr>
                                        <p:cTn id="57" dur="1000" fill="hold"/>
                                        <p:tgtEl>
                                          <p:spTgt spid="12"/>
                                        </p:tgtEl>
                                        <p:attrNameLst>
                                          <p:attrName>ppt_x</p:attrName>
                                        </p:attrNameLst>
                                      </p:cBhvr>
                                      <p:tavLst>
                                        <p:tav tm="0">
                                          <p:val>
                                            <p:strVal val="#ppt_x"/>
                                          </p:val>
                                        </p:tav>
                                        <p:tav tm="100000">
                                          <p:val>
                                            <p:strVal val="#ppt_x"/>
                                          </p:val>
                                        </p:tav>
                                      </p:tavLst>
                                    </p:anim>
                                    <p:anim calcmode="lin" valueType="num">
                                      <p:cBhvr>
                                        <p:cTn id="5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animBg="1"/>
      <p:bldP spid="15" grpId="0" animBg="1"/>
      <p:bldP spid="16" grpId="0" animBg="1"/>
      <p:bldP spid="23" grpId="0" animBg="1"/>
      <p:bldP spid="26" grpId="0" animBg="1"/>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p:cNvSpPr txBox="1"/>
          <p:nvPr/>
        </p:nvSpPr>
        <p:spPr>
          <a:xfrm>
            <a:off x="1317813" y="464097"/>
            <a:ext cx="1415772" cy="461665"/>
          </a:xfrm>
          <a:prstGeom prst="rect">
            <a:avLst/>
          </a:prstGeom>
          <a:noFill/>
        </p:spPr>
        <p:txBody>
          <a:bodyPr wrap="none" rtlCol="0">
            <a:spAutoFit/>
          </a:bodyPr>
          <a:lstStyle/>
          <a:p>
            <a:r>
              <a:rPr lang="zh-CN" altLang="en-US" sz="2400" dirty="0">
                <a:solidFill>
                  <a:schemeClr val="tx1">
                    <a:lumMod val="85000"/>
                    <a:lumOff val="15000"/>
                  </a:schemeClr>
                </a:solidFill>
                <a:cs typeface="+mn-ea"/>
                <a:sym typeface="+mn-lt"/>
              </a:rPr>
              <a:t>实验步骤</a:t>
            </a:r>
          </a:p>
        </p:txBody>
      </p:sp>
      <p:grpSp>
        <p:nvGrpSpPr>
          <p:cNvPr id="5" name="组合 4"/>
          <p:cNvGrpSpPr/>
          <p:nvPr/>
        </p:nvGrpSpPr>
        <p:grpSpPr>
          <a:xfrm>
            <a:off x="499886" y="464097"/>
            <a:ext cx="656562" cy="584775"/>
            <a:chOff x="7481280" y="1150631"/>
            <a:chExt cx="2407919" cy="2144642"/>
          </a:xfrm>
        </p:grpSpPr>
        <p:sp>
          <p:nvSpPr>
            <p:cNvPr id="6" name="椭圆 5"/>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椭圆 19"/>
          <p:cNvSpPr/>
          <p:nvPr/>
        </p:nvSpPr>
        <p:spPr>
          <a:xfrm>
            <a:off x="1206846" y="2406957"/>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3492593" y="2221819"/>
            <a:ext cx="1984058" cy="1984058"/>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p:cNvSpPr/>
          <p:nvPr/>
        </p:nvSpPr>
        <p:spPr>
          <a:xfrm>
            <a:off x="-787925" y="4366181"/>
            <a:ext cx="1411380" cy="1411380"/>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Rectangle 1"/>
          <p:cNvSpPr>
            <a:spLocks noChangeArrowheads="1"/>
          </p:cNvSpPr>
          <p:nvPr/>
        </p:nvSpPr>
        <p:spPr bwMode="auto">
          <a:xfrm>
            <a:off x="1394837" y="1250861"/>
            <a:ext cx="78671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en-US" dirty="0">
                <a:solidFill>
                  <a:srgbClr val="000000"/>
                </a:solidFill>
                <a:latin typeface="PingFang SC"/>
              </a:rPr>
              <a:t>● </a:t>
            </a:r>
            <a:r>
              <a:rPr kumimoji="0" lang="zh-CN" altLang="en-US" b="0" i="0" u="none" strike="noStrike" cap="none" normalizeH="0" baseline="0" dirty="0">
                <a:ln>
                  <a:noFill/>
                </a:ln>
                <a:effectLst/>
                <a:latin typeface="Courier New" panose="02070309020205020404" pitchFamily="49" charset="0"/>
                <a:cs typeface="Courier New" panose="02070309020205020404" pitchFamily="49" charset="0"/>
              </a:rPr>
              <a:t>分析出购买量前</a:t>
            </a:r>
            <a:r>
              <a:rPr kumimoji="0" lang="en-US" altLang="zh-CN" b="0" i="0" u="none" strike="noStrike" cap="none" normalizeH="0" baseline="0" dirty="0">
                <a:ln>
                  <a:noFill/>
                </a:ln>
                <a:effectLst/>
                <a:latin typeface="Courier New" panose="02070309020205020404" pitchFamily="49" charset="0"/>
                <a:cs typeface="Courier New" panose="02070309020205020404" pitchFamily="49" charset="0"/>
              </a:rPr>
              <a:t>10</a:t>
            </a:r>
            <a:r>
              <a:rPr kumimoji="0" lang="zh-CN" altLang="en-US" b="0" i="0" u="none" strike="noStrike" cap="none" normalizeH="0" baseline="0" dirty="0">
                <a:ln>
                  <a:noFill/>
                </a:ln>
                <a:effectLst/>
                <a:latin typeface="Courier New" panose="02070309020205020404" pitchFamily="49" charset="0"/>
                <a:cs typeface="Courier New" panose="02070309020205020404" pitchFamily="49" charset="0"/>
              </a:rPr>
              <a:t>的商品：</a:t>
            </a:r>
            <a:endParaRPr kumimoji="0" lang="zh-CN" altLang="zh-CN" b="0" i="0" u="none" strike="noStrike" cap="none" normalizeH="0" baseline="0" dirty="0">
              <a:ln>
                <a:noFill/>
              </a:ln>
              <a:effectLst/>
              <a:latin typeface="Arial" panose="020B0604020202020204" pitchFamily="34" charset="0"/>
            </a:endParaRPr>
          </a:p>
        </p:txBody>
      </p:sp>
      <p:pic>
        <p:nvPicPr>
          <p:cNvPr id="23" name="图片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7813" y="1743536"/>
            <a:ext cx="9733333" cy="771429"/>
          </a:xfrm>
          <a:prstGeom prst="rect">
            <a:avLst/>
          </a:prstGeom>
        </p:spPr>
      </p:pic>
      <p:sp>
        <p:nvSpPr>
          <p:cNvPr id="24" name="等腰三角形 23"/>
          <p:cNvSpPr/>
          <p:nvPr/>
        </p:nvSpPr>
        <p:spPr>
          <a:xfrm rot="5400000">
            <a:off x="834828" y="1817793"/>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sp>
        <p:nvSpPr>
          <p:cNvPr id="25" name="等腰三角形 24"/>
          <p:cNvSpPr/>
          <p:nvPr/>
        </p:nvSpPr>
        <p:spPr>
          <a:xfrm rot="16200000">
            <a:off x="9004935" y="2876012"/>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pic>
        <p:nvPicPr>
          <p:cNvPr id="27" name="图片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7961" y="2730641"/>
            <a:ext cx="3095238" cy="3409524"/>
          </a:xfrm>
          <a:prstGeom prst="rect">
            <a:avLst/>
          </a:prstGeom>
        </p:spPr>
      </p:pic>
      <p:sp>
        <p:nvSpPr>
          <p:cNvPr id="11" name="文本框 10">
            <a:extLst>
              <a:ext uri="{FF2B5EF4-FFF2-40B4-BE49-F238E27FC236}">
                <a16:creationId xmlns:a16="http://schemas.microsoft.com/office/drawing/2014/main" id="{B424D804-A18B-27E5-6CA4-0133B51A29FC}"/>
              </a:ext>
            </a:extLst>
          </p:cNvPr>
          <p:cNvSpPr txBox="1"/>
          <p:nvPr/>
        </p:nvSpPr>
        <p:spPr>
          <a:xfrm>
            <a:off x="897661" y="3343586"/>
            <a:ext cx="4841228" cy="1754326"/>
          </a:xfrm>
          <a:prstGeom prst="rect">
            <a:avLst/>
          </a:prstGeom>
          <a:noFill/>
        </p:spPr>
        <p:txBody>
          <a:bodyPr wrap="square">
            <a:spAutoFit/>
          </a:bodyPr>
          <a:lstStyle/>
          <a:p>
            <a:pPr algn="l"/>
            <a:r>
              <a:rPr lang="zh-CN" altLang="en-US" b="0" i="0" dirty="0">
                <a:solidFill>
                  <a:srgbClr val="000000"/>
                </a:solidFill>
                <a:effectLst/>
                <a:latin typeface="PingFang SC"/>
              </a:rPr>
              <a:t>● </a:t>
            </a:r>
            <a:r>
              <a:rPr lang="zh-CN" altLang="en-US" b="0" i="0" dirty="0">
                <a:solidFill>
                  <a:srgbClr val="121212"/>
                </a:solidFill>
                <a:effectLst/>
                <a:latin typeface="-apple-system"/>
              </a:rPr>
              <a:t>数据如上表，浏览和购买前十商品并无重叠，换句话说，平台高曝光高流量的商品，是能使用户高点击，但是这个产品所产生的销量是极低的，由于电商业务是以销售为导向的，所以这些商品并不适合冲量销售，不应当给予过多的流量支持。</a:t>
            </a:r>
          </a:p>
        </p:txBody>
      </p:sp>
    </p:spTree>
  </p:cSld>
  <p:clrMapOvr>
    <a:masterClrMapping/>
  </p:clrMapOvr>
  <mc:AlternateContent xmlns:mc="http://schemas.openxmlformats.org/markup-compatibility/2006" xmlns:p14="http://schemas.microsoft.com/office/powerpoint/2010/main">
    <mc:Choice Requires="p14">
      <p:transition spd="slow" p14:dur="42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ppt_x"/>
                                          </p:val>
                                        </p:tav>
                                        <p:tav tm="100000">
                                          <p:val>
                                            <p:strVal val="#ppt_x"/>
                                          </p:val>
                                        </p:tav>
                                      </p:tavLst>
                                    </p:anim>
                                    <p:anim calcmode="lin" valueType="num">
                                      <p:cBhvr additive="base">
                                        <p:cTn id="13"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1000"/>
                                        <p:tgtEl>
                                          <p:spTgt spid="22"/>
                                        </p:tgtEl>
                                      </p:cBhvr>
                                    </p:animEffect>
                                    <p:anim calcmode="lin" valueType="num">
                                      <p:cBhvr>
                                        <p:cTn id="24" dur="1000" fill="hold"/>
                                        <p:tgtEl>
                                          <p:spTgt spid="22"/>
                                        </p:tgtEl>
                                        <p:attrNameLst>
                                          <p:attrName>ppt_x</p:attrName>
                                        </p:attrNameLst>
                                      </p:cBhvr>
                                      <p:tavLst>
                                        <p:tav tm="0">
                                          <p:val>
                                            <p:strVal val="#ppt_x"/>
                                          </p:val>
                                        </p:tav>
                                        <p:tav tm="100000">
                                          <p:val>
                                            <p:strVal val="#ppt_x"/>
                                          </p:val>
                                        </p:tav>
                                      </p:tavLst>
                                    </p:anim>
                                    <p:anim calcmode="lin" valueType="num">
                                      <p:cBhvr>
                                        <p:cTn id="25"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down)">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barn(inVertical)">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500"/>
                                        <p:tgtEl>
                                          <p:spTgt spid="25"/>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 grpId="0" animBg="1"/>
      <p:bldP spid="21" grpId="0" animBg="1"/>
      <p:bldP spid="22" grpId="0" animBg="1"/>
      <p:bldP spid="2" grpId="0"/>
      <p:bldP spid="24" grpId="0" animBg="1"/>
      <p:bldP spid="2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p:cNvSpPr txBox="1"/>
          <p:nvPr/>
        </p:nvSpPr>
        <p:spPr>
          <a:xfrm>
            <a:off x="1317813" y="464097"/>
            <a:ext cx="1415772" cy="461665"/>
          </a:xfrm>
          <a:prstGeom prst="rect">
            <a:avLst/>
          </a:prstGeom>
          <a:noFill/>
        </p:spPr>
        <p:txBody>
          <a:bodyPr wrap="none" rtlCol="0">
            <a:spAutoFit/>
          </a:bodyPr>
          <a:lstStyle/>
          <a:p>
            <a:r>
              <a:rPr lang="zh-CN" altLang="en-US" sz="2400" dirty="0">
                <a:solidFill>
                  <a:schemeClr val="tx1">
                    <a:lumMod val="85000"/>
                    <a:lumOff val="15000"/>
                  </a:schemeClr>
                </a:solidFill>
                <a:cs typeface="+mn-ea"/>
                <a:sym typeface="+mn-lt"/>
              </a:rPr>
              <a:t>实验步骤</a:t>
            </a:r>
          </a:p>
        </p:txBody>
      </p:sp>
      <p:grpSp>
        <p:nvGrpSpPr>
          <p:cNvPr id="5" name="组合 4"/>
          <p:cNvGrpSpPr/>
          <p:nvPr/>
        </p:nvGrpSpPr>
        <p:grpSpPr>
          <a:xfrm>
            <a:off x="499886" y="464097"/>
            <a:ext cx="656562" cy="584775"/>
            <a:chOff x="7481280" y="1150631"/>
            <a:chExt cx="2407919" cy="2144642"/>
          </a:xfrm>
        </p:grpSpPr>
        <p:sp>
          <p:nvSpPr>
            <p:cNvPr id="6" name="椭圆 5"/>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 name="椭圆 10"/>
          <p:cNvSpPr/>
          <p:nvPr/>
        </p:nvSpPr>
        <p:spPr>
          <a:xfrm>
            <a:off x="8357709" y="3617851"/>
            <a:ext cx="2646878" cy="264687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9781890" y="5075179"/>
            <a:ext cx="1651395" cy="1651395"/>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11258474" y="3429000"/>
            <a:ext cx="656592" cy="65659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9" name="图片 8">
            <a:extLst>
              <a:ext uri="{FF2B5EF4-FFF2-40B4-BE49-F238E27FC236}">
                <a16:creationId xmlns:a16="http://schemas.microsoft.com/office/drawing/2014/main" id="{1E35ED84-6E4F-B747-4623-F0144629F6F9}"/>
              </a:ext>
            </a:extLst>
          </p:cNvPr>
          <p:cNvPicPr>
            <a:picLocks noChangeAspect="1"/>
          </p:cNvPicPr>
          <p:nvPr/>
        </p:nvPicPr>
        <p:blipFill>
          <a:blip r:embed="rId2"/>
          <a:stretch>
            <a:fillRect/>
          </a:stretch>
        </p:blipFill>
        <p:spPr>
          <a:xfrm>
            <a:off x="1437139" y="1490688"/>
            <a:ext cx="2878963" cy="3325150"/>
          </a:xfrm>
          <a:prstGeom prst="rect">
            <a:avLst/>
          </a:prstGeom>
        </p:spPr>
      </p:pic>
      <p:pic>
        <p:nvPicPr>
          <p:cNvPr id="15" name="图片 14">
            <a:extLst>
              <a:ext uri="{FF2B5EF4-FFF2-40B4-BE49-F238E27FC236}">
                <a16:creationId xmlns:a16="http://schemas.microsoft.com/office/drawing/2014/main" id="{AB709A14-4593-1EFE-D20E-DF4C9B0D41AA}"/>
              </a:ext>
            </a:extLst>
          </p:cNvPr>
          <p:cNvPicPr>
            <a:picLocks noChangeAspect="1"/>
          </p:cNvPicPr>
          <p:nvPr/>
        </p:nvPicPr>
        <p:blipFill>
          <a:blip r:embed="rId3"/>
          <a:stretch>
            <a:fillRect/>
          </a:stretch>
        </p:blipFill>
        <p:spPr>
          <a:xfrm>
            <a:off x="5759664" y="1490688"/>
            <a:ext cx="3024268" cy="3340392"/>
          </a:xfrm>
          <a:prstGeom prst="rect">
            <a:avLst/>
          </a:prstGeom>
        </p:spPr>
      </p:pic>
      <p:sp>
        <p:nvSpPr>
          <p:cNvPr id="17" name="文本框 16">
            <a:extLst>
              <a:ext uri="{FF2B5EF4-FFF2-40B4-BE49-F238E27FC236}">
                <a16:creationId xmlns:a16="http://schemas.microsoft.com/office/drawing/2014/main" id="{88784156-8826-AB59-AF8C-A6292897B0DF}"/>
              </a:ext>
            </a:extLst>
          </p:cNvPr>
          <p:cNvSpPr txBox="1"/>
          <p:nvPr/>
        </p:nvSpPr>
        <p:spPr>
          <a:xfrm>
            <a:off x="1317813" y="967408"/>
            <a:ext cx="2644587" cy="369332"/>
          </a:xfrm>
          <a:prstGeom prst="rect">
            <a:avLst/>
          </a:prstGeom>
          <a:noFill/>
        </p:spPr>
        <p:txBody>
          <a:bodyPr wrap="square">
            <a:spAutoFit/>
          </a:bodyPr>
          <a:lstStyle/>
          <a:p>
            <a:r>
              <a:rPr lang="zh-CN" altLang="en-US" b="0" i="0" dirty="0">
                <a:solidFill>
                  <a:srgbClr val="121212"/>
                </a:solidFill>
                <a:effectLst/>
                <a:latin typeface="-apple-system"/>
              </a:rPr>
              <a:t>浏览和购买前十的类别：</a:t>
            </a:r>
            <a:endParaRPr lang="zh-CN" altLang="en-US" dirty="0"/>
          </a:p>
        </p:txBody>
      </p:sp>
      <p:sp>
        <p:nvSpPr>
          <p:cNvPr id="19" name="文本框 18">
            <a:extLst>
              <a:ext uri="{FF2B5EF4-FFF2-40B4-BE49-F238E27FC236}">
                <a16:creationId xmlns:a16="http://schemas.microsoft.com/office/drawing/2014/main" id="{B27A87F0-5028-ED8C-1ABA-1075262F5D08}"/>
              </a:ext>
            </a:extLst>
          </p:cNvPr>
          <p:cNvSpPr txBox="1"/>
          <p:nvPr/>
        </p:nvSpPr>
        <p:spPr>
          <a:xfrm>
            <a:off x="653689" y="5150246"/>
            <a:ext cx="11261377" cy="646331"/>
          </a:xfrm>
          <a:prstGeom prst="rect">
            <a:avLst/>
          </a:prstGeom>
          <a:noFill/>
        </p:spPr>
        <p:txBody>
          <a:bodyPr wrap="square">
            <a:spAutoFit/>
          </a:bodyPr>
          <a:lstStyle/>
          <a:p>
            <a:pPr algn="l"/>
            <a:r>
              <a:rPr lang="zh-CN" altLang="en-US" b="0" i="0" dirty="0">
                <a:solidFill>
                  <a:srgbClr val="000000"/>
                </a:solidFill>
                <a:effectLst/>
                <a:latin typeface="PingFang SC"/>
              </a:rPr>
              <a:t>● </a:t>
            </a:r>
            <a:r>
              <a:rPr lang="zh-CN" altLang="en-US" b="0" i="0" dirty="0">
                <a:solidFill>
                  <a:srgbClr val="121212"/>
                </a:solidFill>
                <a:effectLst/>
                <a:latin typeface="-apple-system"/>
              </a:rPr>
              <a:t>购买和浏览前十的商品类别有一定重合，类别推荐机制基本符合用户所需，但仍需进一步优化，类别</a:t>
            </a:r>
            <a:r>
              <a:rPr lang="en-US" altLang="zh-CN" b="0" i="0" dirty="0">
                <a:solidFill>
                  <a:srgbClr val="121212"/>
                </a:solidFill>
                <a:effectLst/>
                <a:latin typeface="-apple-system"/>
              </a:rPr>
              <a:t>1464116</a:t>
            </a:r>
            <a:r>
              <a:rPr lang="zh-CN" altLang="en-US" b="0" i="0" dirty="0">
                <a:solidFill>
                  <a:srgbClr val="121212"/>
                </a:solidFill>
                <a:effectLst/>
                <a:latin typeface="-apple-system"/>
              </a:rPr>
              <a:t>和</a:t>
            </a:r>
            <a:r>
              <a:rPr lang="en-US" altLang="zh-CN" b="0" i="0" dirty="0">
                <a:solidFill>
                  <a:srgbClr val="121212"/>
                </a:solidFill>
                <a:effectLst/>
                <a:latin typeface="-apple-system"/>
              </a:rPr>
              <a:t>2735466</a:t>
            </a:r>
            <a:r>
              <a:rPr lang="zh-CN" altLang="en-US" dirty="0">
                <a:solidFill>
                  <a:srgbClr val="121212"/>
                </a:solidFill>
                <a:latin typeface="-apple-system"/>
              </a:rPr>
              <a:t>购买</a:t>
            </a:r>
            <a:r>
              <a:rPr lang="zh-CN" altLang="en-US" b="0" i="0" dirty="0">
                <a:solidFill>
                  <a:srgbClr val="121212"/>
                </a:solidFill>
                <a:effectLst/>
                <a:latin typeface="-apple-system"/>
              </a:rPr>
              <a:t>量大，但曝光低，需要加大这两大类别的曝光。</a:t>
            </a:r>
          </a:p>
        </p:txBody>
      </p:sp>
      <p:cxnSp>
        <p:nvCxnSpPr>
          <p:cNvPr id="21" name="直接连接符 20">
            <a:extLst>
              <a:ext uri="{FF2B5EF4-FFF2-40B4-BE49-F238E27FC236}">
                <a16:creationId xmlns:a16="http://schemas.microsoft.com/office/drawing/2014/main" id="{120D1E39-E261-07B4-3339-184257F35A05}"/>
              </a:ext>
            </a:extLst>
          </p:cNvPr>
          <p:cNvCxnSpPr>
            <a:cxnSpLocks/>
          </p:cNvCxnSpPr>
          <p:nvPr/>
        </p:nvCxnSpPr>
        <p:spPr>
          <a:xfrm>
            <a:off x="2483664" y="1882920"/>
            <a:ext cx="3354428" cy="256071"/>
          </a:xfrm>
          <a:prstGeom prst="line">
            <a:avLst/>
          </a:prstGeom>
        </p:spPr>
        <p:style>
          <a:lnRef idx="3">
            <a:schemeClr val="accent2"/>
          </a:lnRef>
          <a:fillRef idx="0">
            <a:schemeClr val="accent2"/>
          </a:fillRef>
          <a:effectRef idx="2">
            <a:schemeClr val="accent2"/>
          </a:effectRef>
          <a:fontRef idx="minor">
            <a:schemeClr val="tx1"/>
          </a:fontRef>
        </p:style>
      </p:cxnSp>
      <p:cxnSp>
        <p:nvCxnSpPr>
          <p:cNvPr id="23" name="直接连接符 22">
            <a:extLst>
              <a:ext uri="{FF2B5EF4-FFF2-40B4-BE49-F238E27FC236}">
                <a16:creationId xmlns:a16="http://schemas.microsoft.com/office/drawing/2014/main" id="{8F4EE4C7-5A32-9F8A-9EAE-2BE10142E599}"/>
              </a:ext>
            </a:extLst>
          </p:cNvPr>
          <p:cNvCxnSpPr>
            <a:cxnSpLocks/>
          </p:cNvCxnSpPr>
          <p:nvPr/>
        </p:nvCxnSpPr>
        <p:spPr>
          <a:xfrm flipV="1">
            <a:off x="2474872" y="1882920"/>
            <a:ext cx="3363220" cy="558732"/>
          </a:xfrm>
          <a:prstGeom prst="line">
            <a:avLst/>
          </a:prstGeom>
        </p:spPr>
        <p:style>
          <a:lnRef idx="3">
            <a:schemeClr val="accent2"/>
          </a:lnRef>
          <a:fillRef idx="0">
            <a:schemeClr val="accent2"/>
          </a:fillRef>
          <a:effectRef idx="2">
            <a:schemeClr val="accent2"/>
          </a:effectRef>
          <a:fontRef idx="minor">
            <a:schemeClr val="tx1"/>
          </a:fontRef>
        </p:style>
      </p:cxnSp>
      <p:cxnSp>
        <p:nvCxnSpPr>
          <p:cNvPr id="28" name="直接连接符 27">
            <a:extLst>
              <a:ext uri="{FF2B5EF4-FFF2-40B4-BE49-F238E27FC236}">
                <a16:creationId xmlns:a16="http://schemas.microsoft.com/office/drawing/2014/main" id="{A1B1BABF-761C-1D37-D4A5-35B7352A0A54}"/>
              </a:ext>
            </a:extLst>
          </p:cNvPr>
          <p:cNvCxnSpPr>
            <a:cxnSpLocks/>
          </p:cNvCxnSpPr>
          <p:nvPr/>
        </p:nvCxnSpPr>
        <p:spPr>
          <a:xfrm flipV="1">
            <a:off x="2474872" y="2736788"/>
            <a:ext cx="3363220" cy="558732"/>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直接连接符 28">
            <a:extLst>
              <a:ext uri="{FF2B5EF4-FFF2-40B4-BE49-F238E27FC236}">
                <a16:creationId xmlns:a16="http://schemas.microsoft.com/office/drawing/2014/main" id="{4B452BB2-824B-7429-B54D-46CFB69E853F}"/>
              </a:ext>
            </a:extLst>
          </p:cNvPr>
          <p:cNvCxnSpPr>
            <a:cxnSpLocks/>
          </p:cNvCxnSpPr>
          <p:nvPr/>
        </p:nvCxnSpPr>
        <p:spPr>
          <a:xfrm>
            <a:off x="2483664" y="2788992"/>
            <a:ext cx="3354428" cy="210073"/>
          </a:xfrm>
          <a:prstGeom prst="line">
            <a:avLst/>
          </a:prstGeom>
        </p:spPr>
        <p:style>
          <a:lnRef idx="3">
            <a:schemeClr val="accent2"/>
          </a:lnRef>
          <a:fillRef idx="0">
            <a:schemeClr val="accent2"/>
          </a:fillRef>
          <a:effectRef idx="2">
            <a:schemeClr val="accent2"/>
          </a:effectRef>
          <a:fontRef idx="minor">
            <a:schemeClr val="tx1"/>
          </a:fontRef>
        </p:style>
      </p:cxnSp>
      <p:cxnSp>
        <p:nvCxnSpPr>
          <p:cNvPr id="33" name="直接连接符 32">
            <a:extLst>
              <a:ext uri="{FF2B5EF4-FFF2-40B4-BE49-F238E27FC236}">
                <a16:creationId xmlns:a16="http://schemas.microsoft.com/office/drawing/2014/main" id="{21A1FDA9-A076-0751-98FE-EC8BD749C4EF}"/>
              </a:ext>
            </a:extLst>
          </p:cNvPr>
          <p:cNvCxnSpPr>
            <a:cxnSpLocks/>
          </p:cNvCxnSpPr>
          <p:nvPr/>
        </p:nvCxnSpPr>
        <p:spPr>
          <a:xfrm flipV="1">
            <a:off x="2474872" y="3562481"/>
            <a:ext cx="3363220" cy="802477"/>
          </a:xfrm>
          <a:prstGeom prst="line">
            <a:avLst/>
          </a:prstGeom>
        </p:spPr>
        <p:style>
          <a:lnRef idx="3">
            <a:schemeClr val="accent2"/>
          </a:lnRef>
          <a:fillRef idx="0">
            <a:schemeClr val="accent2"/>
          </a:fillRef>
          <a:effectRef idx="2">
            <a:schemeClr val="accent2"/>
          </a:effectRef>
          <a:fontRef idx="minor">
            <a:schemeClr val="tx1"/>
          </a:fontRef>
        </p:style>
      </p:cxnSp>
      <p:cxnSp>
        <p:nvCxnSpPr>
          <p:cNvPr id="35" name="直接连接符 34">
            <a:extLst>
              <a:ext uri="{FF2B5EF4-FFF2-40B4-BE49-F238E27FC236}">
                <a16:creationId xmlns:a16="http://schemas.microsoft.com/office/drawing/2014/main" id="{E7F8BD22-22D7-FFE6-4D3F-139AFBC68757}"/>
              </a:ext>
            </a:extLst>
          </p:cNvPr>
          <p:cNvCxnSpPr>
            <a:cxnSpLocks/>
          </p:cNvCxnSpPr>
          <p:nvPr/>
        </p:nvCxnSpPr>
        <p:spPr>
          <a:xfrm>
            <a:off x="2474872" y="3850706"/>
            <a:ext cx="3363220" cy="0"/>
          </a:xfrm>
          <a:prstGeom prst="line">
            <a:avLst/>
          </a:prstGeom>
        </p:spPr>
        <p:style>
          <a:lnRef idx="3">
            <a:schemeClr val="accent2"/>
          </a:lnRef>
          <a:fillRef idx="0">
            <a:schemeClr val="accent2"/>
          </a:fillRef>
          <a:effectRef idx="2">
            <a:schemeClr val="accent2"/>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42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600"/>
                                        <p:tgtEl>
                                          <p:spTgt spid="4"/>
                                        </p:tgtEl>
                                      </p:cBhvr>
                                    </p:animEffect>
                                    <p:anim calcmode="lin" valueType="num">
                                      <p:cBhvr>
                                        <p:cTn id="11" dur="600" fill="hold"/>
                                        <p:tgtEl>
                                          <p:spTgt spid="4"/>
                                        </p:tgtEl>
                                        <p:attrNameLst>
                                          <p:attrName>ppt_x</p:attrName>
                                        </p:attrNameLst>
                                      </p:cBhvr>
                                      <p:tavLst>
                                        <p:tav tm="0">
                                          <p:val>
                                            <p:strVal val="#ppt_x"/>
                                          </p:val>
                                        </p:tav>
                                        <p:tav tm="100000">
                                          <p:val>
                                            <p:strVal val="#ppt_x"/>
                                          </p:val>
                                        </p:tav>
                                      </p:tavLst>
                                    </p:anim>
                                    <p:anim calcmode="lin" valueType="num">
                                      <p:cBhvr>
                                        <p:cTn id="12" dur="600" fill="hold"/>
                                        <p:tgtEl>
                                          <p:spTgt spid="4"/>
                                        </p:tgtEl>
                                        <p:attrNameLst>
                                          <p:attrName>ppt_y</p:attrName>
                                        </p:attrNameLst>
                                      </p:cBhvr>
                                      <p:tavLst>
                                        <p:tav tm="0">
                                          <p:val>
                                            <p:strVal val="#ppt_y+.1"/>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42"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12" grpId="0" animBg="1"/>
      <p:bldP spid="1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p:cNvSpPr txBox="1"/>
          <p:nvPr/>
        </p:nvSpPr>
        <p:spPr>
          <a:xfrm>
            <a:off x="1317813" y="464097"/>
            <a:ext cx="1415772" cy="461665"/>
          </a:xfrm>
          <a:prstGeom prst="rect">
            <a:avLst/>
          </a:prstGeom>
          <a:noFill/>
        </p:spPr>
        <p:txBody>
          <a:bodyPr wrap="none" rtlCol="0">
            <a:spAutoFit/>
          </a:bodyPr>
          <a:lstStyle/>
          <a:p>
            <a:r>
              <a:rPr lang="zh-CN" altLang="en-US" sz="2400" dirty="0">
                <a:solidFill>
                  <a:schemeClr val="tx1">
                    <a:lumMod val="85000"/>
                    <a:lumOff val="15000"/>
                  </a:schemeClr>
                </a:solidFill>
                <a:cs typeface="+mn-ea"/>
                <a:sym typeface="+mn-lt"/>
              </a:rPr>
              <a:t>实验步骤</a:t>
            </a:r>
          </a:p>
        </p:txBody>
      </p:sp>
      <p:grpSp>
        <p:nvGrpSpPr>
          <p:cNvPr id="5" name="组合 4"/>
          <p:cNvGrpSpPr/>
          <p:nvPr/>
        </p:nvGrpSpPr>
        <p:grpSpPr>
          <a:xfrm>
            <a:off x="499886" y="464097"/>
            <a:ext cx="656562" cy="584775"/>
            <a:chOff x="7481280" y="1150631"/>
            <a:chExt cx="2407919" cy="2144642"/>
          </a:xfrm>
        </p:grpSpPr>
        <p:sp>
          <p:nvSpPr>
            <p:cNvPr id="6" name="椭圆 5"/>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8" name="文本框 47"/>
          <p:cNvSpPr txBox="1"/>
          <p:nvPr/>
        </p:nvSpPr>
        <p:spPr>
          <a:xfrm>
            <a:off x="1887793" y="1567757"/>
            <a:ext cx="3982064" cy="369332"/>
          </a:xfrm>
          <a:prstGeom prst="rect">
            <a:avLst/>
          </a:prstGeom>
          <a:noFill/>
        </p:spPr>
        <p:txBody>
          <a:bodyPr wrap="square">
            <a:spAutoFit/>
          </a:bodyPr>
          <a:lstStyle/>
          <a:p>
            <a:pPr algn="l"/>
            <a:r>
              <a:rPr lang="zh-CN" altLang="en-US" dirty="0">
                <a:solidFill>
                  <a:srgbClr val="000000"/>
                </a:solidFill>
                <a:latin typeface="PingFang SC"/>
              </a:rPr>
              <a:t>● 计算点击量前</a:t>
            </a:r>
            <a:r>
              <a:rPr lang="en-US" altLang="zh-CN" dirty="0">
                <a:solidFill>
                  <a:srgbClr val="000000"/>
                </a:solidFill>
                <a:latin typeface="PingFang SC"/>
              </a:rPr>
              <a:t>10</a:t>
            </a:r>
            <a:r>
              <a:rPr lang="zh-CN" altLang="en-US" dirty="0">
                <a:solidFill>
                  <a:srgbClr val="000000"/>
                </a:solidFill>
                <a:latin typeface="PingFang SC"/>
              </a:rPr>
              <a:t>的商品的购买量</a:t>
            </a:r>
          </a:p>
        </p:txBody>
      </p:sp>
      <p:sp>
        <p:nvSpPr>
          <p:cNvPr id="55" name="文本框 54"/>
          <p:cNvSpPr txBox="1"/>
          <p:nvPr/>
        </p:nvSpPr>
        <p:spPr>
          <a:xfrm>
            <a:off x="6600118" y="1602834"/>
            <a:ext cx="3696930" cy="369332"/>
          </a:xfrm>
          <a:prstGeom prst="rect">
            <a:avLst/>
          </a:prstGeom>
          <a:noFill/>
        </p:spPr>
        <p:txBody>
          <a:bodyPr wrap="square">
            <a:spAutoFit/>
          </a:bodyPr>
          <a:lstStyle/>
          <a:p>
            <a:r>
              <a:rPr lang="zh-CN" altLang="en-US" dirty="0">
                <a:solidFill>
                  <a:srgbClr val="000000"/>
                </a:solidFill>
                <a:latin typeface="PingFang SC"/>
              </a:rPr>
              <a:t>●</a:t>
            </a:r>
            <a:r>
              <a:rPr lang="en-US" altLang="zh-CN" dirty="0">
                <a:solidFill>
                  <a:srgbClr val="000000"/>
                </a:solidFill>
                <a:latin typeface="PingFang SC"/>
              </a:rPr>
              <a:t> </a:t>
            </a:r>
            <a:r>
              <a:rPr lang="zh-CN" altLang="en-US" dirty="0">
                <a:solidFill>
                  <a:srgbClr val="000000"/>
                </a:solidFill>
                <a:latin typeface="PingFang SC"/>
              </a:rPr>
              <a:t>计算购买量前</a:t>
            </a:r>
            <a:r>
              <a:rPr lang="en-US" altLang="zh-CN" dirty="0">
                <a:solidFill>
                  <a:srgbClr val="000000"/>
                </a:solidFill>
                <a:latin typeface="PingFang SC"/>
              </a:rPr>
              <a:t>10</a:t>
            </a:r>
            <a:r>
              <a:rPr lang="zh-CN" altLang="en-US" dirty="0">
                <a:solidFill>
                  <a:srgbClr val="000000"/>
                </a:solidFill>
                <a:latin typeface="PingFang SC"/>
              </a:rPr>
              <a:t>的商品的点击量</a:t>
            </a: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0194" y="2108249"/>
            <a:ext cx="4759326" cy="2011185"/>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0194" y="4290594"/>
            <a:ext cx="3113406" cy="2368052"/>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0118" y="2108249"/>
            <a:ext cx="5388682" cy="2011185"/>
          </a:xfrm>
          <a:prstGeom prst="rect">
            <a:avLst/>
          </a:prstGeom>
        </p:spPr>
      </p:pic>
      <p:pic>
        <p:nvPicPr>
          <p:cNvPr id="14" name="图片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00118" y="4277757"/>
            <a:ext cx="3113406" cy="2393725"/>
          </a:xfrm>
          <a:prstGeom prst="rect">
            <a:avLst/>
          </a:prstGeom>
        </p:spPr>
      </p:pic>
      <p:sp>
        <p:nvSpPr>
          <p:cNvPr id="15" name="Rectangle 1"/>
          <p:cNvSpPr>
            <a:spLocks noChangeArrowheads="1"/>
          </p:cNvSpPr>
          <p:nvPr/>
        </p:nvSpPr>
        <p:spPr bwMode="auto">
          <a:xfrm>
            <a:off x="3692061" y="800467"/>
            <a:ext cx="8000053"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en-US" b="1" dirty="0">
                <a:solidFill>
                  <a:srgbClr val="000000"/>
                </a:solidFill>
                <a:latin typeface="PingFang SC"/>
              </a:rPr>
              <a:t>结论：可以看出点击量高的购买量不一定高</a:t>
            </a:r>
            <a:r>
              <a:rPr lang="en-US" altLang="zh-CN" b="1" dirty="0">
                <a:solidFill>
                  <a:srgbClr val="000000"/>
                </a:solidFill>
                <a:latin typeface="PingFang SC"/>
              </a:rPr>
              <a:t>,</a:t>
            </a:r>
            <a:r>
              <a:rPr lang="zh-CN" altLang="en-US" b="1" dirty="0">
                <a:solidFill>
                  <a:srgbClr val="000000"/>
                </a:solidFill>
                <a:latin typeface="PingFang SC"/>
              </a:rPr>
              <a:t>推荐的商品顾客并不喜欢购买，由于高浏览量并没有带来购买，所以转化率低。</a:t>
            </a:r>
            <a:endParaRPr lang="zh-CN" altLang="zh-CN" b="1" dirty="0">
              <a:solidFill>
                <a:srgbClr val="000000"/>
              </a:solidFill>
              <a:latin typeface="PingFang SC"/>
            </a:endParaRPr>
          </a:p>
        </p:txBody>
      </p:sp>
    </p:spTree>
  </p:cSld>
  <p:clrMapOvr>
    <a:masterClrMapping/>
  </p:clrMapOvr>
  <mc:AlternateContent xmlns:mc="http://schemas.openxmlformats.org/markup-compatibility/2006" xmlns:p14="http://schemas.microsoft.com/office/powerpoint/2010/main">
    <mc:Choice Requires="p14">
      <p:transition spd="slow" p14:dur="42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wipe(down)">
                                      <p:cBhvr>
                                        <p:cTn id="15" dur="500"/>
                                        <p:tgtEl>
                                          <p:spTgt spid="48"/>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randombar(horizont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55"/>
                                        </p:tgtEl>
                                        <p:attrNameLst>
                                          <p:attrName>style.visibility</p:attrName>
                                        </p:attrNameLst>
                                      </p:cBhvr>
                                      <p:to>
                                        <p:strVal val="visible"/>
                                      </p:to>
                                    </p:set>
                                    <p:animEffect transition="in" filter="circle(in)">
                                      <p:cBhvr>
                                        <p:cTn id="30" dur="600"/>
                                        <p:tgtEl>
                                          <p:spTgt spid="55"/>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circle(in)">
                                      <p:cBhvr>
                                        <p:cTn id="35" dur="7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circle(in)">
                                      <p:cBhvr>
                                        <p:cTn id="40" dur="8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randombar(horizontal)">
                                      <p:cBhvr>
                                        <p:cTn id="4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8" grpId="0"/>
      <p:bldP spid="55" grpId="0"/>
      <p:bldP spid="1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86369" y="1535627"/>
            <a:ext cx="1896317" cy="830997"/>
          </a:xfrm>
          <a:prstGeom prst="rect">
            <a:avLst/>
          </a:prstGeom>
        </p:spPr>
        <p:txBody>
          <a:bodyPr wrap="square">
            <a:spAutoFit/>
          </a:bodyPr>
          <a:lstStyle/>
          <a:p>
            <a:pPr algn="dist"/>
            <a:r>
              <a:rPr lang="en-US" altLang="zh-CN" sz="4800" dirty="0">
                <a:solidFill>
                  <a:srgbClr val="9AA394"/>
                </a:solidFill>
                <a:cs typeface="+mn-ea"/>
                <a:sym typeface="+mn-lt"/>
              </a:rPr>
              <a:t>P</a:t>
            </a:r>
            <a:r>
              <a:rPr lang="en-US" altLang="zh-CN" sz="3600" dirty="0">
                <a:solidFill>
                  <a:srgbClr val="9AA394"/>
                </a:solidFill>
                <a:cs typeface="+mn-ea"/>
                <a:sym typeface="+mn-lt"/>
              </a:rPr>
              <a:t>art 03</a:t>
            </a:r>
            <a:endParaRPr lang="zh-CN" altLang="en-US" sz="3600" dirty="0">
              <a:solidFill>
                <a:srgbClr val="9AA394"/>
              </a:solidFill>
              <a:cs typeface="+mn-ea"/>
              <a:sym typeface="+mn-lt"/>
            </a:endParaRPr>
          </a:p>
        </p:txBody>
      </p:sp>
      <p:sp>
        <p:nvSpPr>
          <p:cNvPr id="5" name="矩形 4"/>
          <p:cNvSpPr/>
          <p:nvPr/>
        </p:nvSpPr>
        <p:spPr>
          <a:xfrm>
            <a:off x="3422483" y="3080005"/>
            <a:ext cx="5424095" cy="830997"/>
          </a:xfrm>
          <a:prstGeom prst="rect">
            <a:avLst/>
          </a:prstGeom>
        </p:spPr>
        <p:txBody>
          <a:bodyPr wrap="square">
            <a:spAutoFit/>
          </a:bodyPr>
          <a:lstStyle/>
          <a:p>
            <a:pPr algn="ctr"/>
            <a:r>
              <a:rPr lang="zh-CN" altLang="en-US" sz="4800" b="1" dirty="0">
                <a:solidFill>
                  <a:srgbClr val="9AA394"/>
                </a:solidFill>
                <a:cs typeface="+mn-ea"/>
                <a:sym typeface="+mn-lt"/>
              </a:rPr>
              <a:t>实验总结</a:t>
            </a:r>
          </a:p>
        </p:txBody>
      </p:sp>
      <p:sp>
        <p:nvSpPr>
          <p:cNvPr id="6" name="文本框 5"/>
          <p:cNvSpPr txBox="1"/>
          <p:nvPr/>
        </p:nvSpPr>
        <p:spPr>
          <a:xfrm>
            <a:off x="3514781" y="4037308"/>
            <a:ext cx="5239496" cy="307777"/>
          </a:xfrm>
          <a:prstGeom prst="rect">
            <a:avLst/>
          </a:prstGeom>
          <a:noFill/>
        </p:spPr>
        <p:txBody>
          <a:bodyPr wrap="square" rtlCol="0">
            <a:spAutoFit/>
          </a:bodyPr>
          <a:lstStyle/>
          <a:p>
            <a:pPr algn="ctr"/>
            <a:r>
              <a:rPr lang="en-US" altLang="zh-CN" sz="1400" b="1" dirty="0">
                <a:solidFill>
                  <a:srgbClr val="9AA394"/>
                </a:solidFill>
                <a:cs typeface="+mn-ea"/>
                <a:sym typeface="+mn-lt"/>
              </a:rPr>
              <a:t> e</a:t>
            </a:r>
            <a:r>
              <a:rPr lang="en-US" altLang="zh-CN" sz="1400" b="1" dirty="0">
                <a:solidFill>
                  <a:srgbClr val="9AA394"/>
                </a:solidFill>
                <a:cs typeface="+mn-ea"/>
              </a:rPr>
              <a:t>xperimental summary</a:t>
            </a:r>
          </a:p>
        </p:txBody>
      </p:sp>
      <p:sp>
        <p:nvSpPr>
          <p:cNvPr id="7" name="矩形: 圆角 6"/>
          <p:cNvSpPr/>
          <p:nvPr/>
        </p:nvSpPr>
        <p:spPr>
          <a:xfrm>
            <a:off x="5563169" y="2590369"/>
            <a:ext cx="1065661" cy="45719"/>
          </a:xfrm>
          <a:prstGeom prst="roundRect">
            <a:avLst>
              <a:gd name="adj" fmla="val 0"/>
            </a:avLst>
          </a:prstGeom>
          <a:solidFill>
            <a:srgbClr val="9AA39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solidFill>
                <a:srgbClr val="9AA394"/>
              </a:solidFill>
              <a:cs typeface="+mn-ea"/>
              <a:sym typeface="+mn-lt"/>
            </a:endParaRPr>
          </a:p>
        </p:txBody>
      </p:sp>
      <p:sp>
        <p:nvSpPr>
          <p:cNvPr id="10" name="椭圆 9"/>
          <p:cNvSpPr/>
          <p:nvPr/>
        </p:nvSpPr>
        <p:spPr>
          <a:xfrm>
            <a:off x="-1030667" y="-883488"/>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914400" y="1721688"/>
            <a:ext cx="1828800" cy="1828800"/>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1652783" y="-747030"/>
            <a:ext cx="1984058" cy="1984058"/>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10062902" y="3911002"/>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8846578" y="5580202"/>
            <a:ext cx="2229921" cy="2229921"/>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8754276" y="5327591"/>
            <a:ext cx="792912" cy="79291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TextBox 16"/>
          <p:cNvSpPr txBox="1"/>
          <p:nvPr/>
        </p:nvSpPr>
        <p:spPr>
          <a:xfrm>
            <a:off x="234338" y="6393319"/>
            <a:ext cx="1800200"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模板 </a:t>
            </a:r>
            <a:r>
              <a:rPr kumimoji="0" lang="en-US" altLang="zh-CN" sz="100" b="0" i="0" u="none" strike="noStrike" kern="0" cap="none" spc="0" normalizeH="0" baseline="0" noProof="0" dirty="0">
                <a:ln>
                  <a:noFill/>
                </a:ln>
                <a:solidFill>
                  <a:schemeClr val="bg1"/>
                </a:solidFill>
                <a:effectLst/>
                <a:uLnTx/>
                <a:uFillTx/>
              </a:rPr>
              <a:t>http://www.1ppt.com/moban/</a:t>
            </a:r>
            <a:r>
              <a:rPr kumimoji="0" lang="zh-CN" altLang="en-US" sz="100" b="0" i="0" u="none" strike="noStrike" kern="0" cap="none" spc="0" normalizeH="0" baseline="0" noProof="0" dirty="0">
                <a:ln>
                  <a:noFill/>
                </a:ln>
                <a:solidFill>
                  <a:schemeClr val="bg1"/>
                </a:solidFill>
                <a:effectLst/>
                <a:uLnTx/>
                <a:uFillTx/>
              </a:rPr>
              <a:t> </a:t>
            </a:r>
            <a:endParaRPr kumimoji="0" lang="en-US" altLang="zh-CN" sz="100" b="0" i="0" u="none" strike="noStrike" kern="0" cap="none" spc="0" normalizeH="0" baseline="0" noProof="0" dirty="0">
              <a:ln>
                <a:noFill/>
              </a:ln>
              <a:solidFill>
                <a:schemeClr val="bg1"/>
              </a:solidFill>
              <a:effectLst/>
              <a:uLnTx/>
              <a:uFillTx/>
            </a:endParaRPr>
          </a:p>
        </p:txBody>
      </p:sp>
    </p:spTree>
  </p:cSld>
  <p:clrMapOvr>
    <a:masterClrMapping/>
  </p:clrMapOvr>
  <mc:AlternateContent xmlns:mc="http://schemas.openxmlformats.org/markup-compatibility/2006" xmlns:p14="http://schemas.microsoft.com/office/powerpoint/2010/main">
    <mc:Choice Requires="p14">
      <p:transition spd="slow" p14:dur="42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0-#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1000"/>
                                        <p:tgtEl>
                                          <p:spTgt spid="11"/>
                                        </p:tgtEl>
                                      </p:cBhvr>
                                    </p:animEffect>
                                    <p:anim calcmode="lin" valueType="num">
                                      <p:cBhvr>
                                        <p:cTn id="47" dur="1000" fill="hold"/>
                                        <p:tgtEl>
                                          <p:spTgt spid="11"/>
                                        </p:tgtEl>
                                        <p:attrNameLst>
                                          <p:attrName>ppt_x</p:attrName>
                                        </p:attrNameLst>
                                      </p:cBhvr>
                                      <p:tavLst>
                                        <p:tav tm="0">
                                          <p:val>
                                            <p:strVal val="#ppt_x"/>
                                          </p:val>
                                        </p:tav>
                                        <p:tav tm="100000">
                                          <p:val>
                                            <p:strVal val="#ppt_x"/>
                                          </p:val>
                                        </p:tav>
                                      </p:tavLst>
                                    </p:anim>
                                    <p:anim calcmode="lin" valueType="num">
                                      <p:cBhvr>
                                        <p:cTn id="48" dur="1000" fill="hold"/>
                                        <p:tgtEl>
                                          <p:spTgt spid="11"/>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1000"/>
                                        <p:tgtEl>
                                          <p:spTgt spid="15"/>
                                        </p:tgtEl>
                                      </p:cBhvr>
                                    </p:animEffect>
                                    <p:anim calcmode="lin" valueType="num">
                                      <p:cBhvr>
                                        <p:cTn id="52" dur="1000" fill="hold"/>
                                        <p:tgtEl>
                                          <p:spTgt spid="15"/>
                                        </p:tgtEl>
                                        <p:attrNameLst>
                                          <p:attrName>ppt_x</p:attrName>
                                        </p:attrNameLst>
                                      </p:cBhvr>
                                      <p:tavLst>
                                        <p:tav tm="0">
                                          <p:val>
                                            <p:strVal val="#ppt_x"/>
                                          </p:val>
                                        </p:tav>
                                        <p:tav tm="100000">
                                          <p:val>
                                            <p:strVal val="#ppt_x"/>
                                          </p:val>
                                        </p:tav>
                                      </p:tavLst>
                                    </p:anim>
                                    <p:anim calcmode="lin" valueType="num">
                                      <p:cBhvr>
                                        <p:cTn id="5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10" grpId="0" animBg="1"/>
      <p:bldP spid="11" grpId="0" animBg="1"/>
      <p:bldP spid="12" grpId="0" animBg="1"/>
      <p:bldP spid="13" grpId="0" animBg="1"/>
      <p:bldP spid="14" grpId="0" animBg="1"/>
      <p:bldP spid="1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p:cNvSpPr txBox="1"/>
          <p:nvPr/>
        </p:nvSpPr>
        <p:spPr>
          <a:xfrm>
            <a:off x="1317813" y="464097"/>
            <a:ext cx="1415772" cy="461665"/>
          </a:xfrm>
          <a:prstGeom prst="rect">
            <a:avLst/>
          </a:prstGeom>
          <a:noFill/>
        </p:spPr>
        <p:txBody>
          <a:bodyPr wrap="none" rtlCol="0">
            <a:spAutoFit/>
          </a:bodyPr>
          <a:lstStyle/>
          <a:p>
            <a:r>
              <a:rPr lang="zh-CN" altLang="en-US" sz="2400" dirty="0">
                <a:solidFill>
                  <a:schemeClr val="tx1">
                    <a:lumMod val="85000"/>
                    <a:lumOff val="15000"/>
                  </a:schemeClr>
                </a:solidFill>
                <a:cs typeface="+mn-ea"/>
                <a:sym typeface="+mn-lt"/>
              </a:rPr>
              <a:t>实验总结</a:t>
            </a:r>
          </a:p>
        </p:txBody>
      </p:sp>
      <p:grpSp>
        <p:nvGrpSpPr>
          <p:cNvPr id="5" name="组合 4"/>
          <p:cNvGrpSpPr/>
          <p:nvPr/>
        </p:nvGrpSpPr>
        <p:grpSpPr>
          <a:xfrm>
            <a:off x="499886" y="464097"/>
            <a:ext cx="656562" cy="584775"/>
            <a:chOff x="7481280" y="1150631"/>
            <a:chExt cx="2407919" cy="2144642"/>
          </a:xfrm>
        </p:grpSpPr>
        <p:sp>
          <p:nvSpPr>
            <p:cNvPr id="6" name="椭圆 5"/>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4" name="椭圆 13"/>
          <p:cNvSpPr/>
          <p:nvPr/>
        </p:nvSpPr>
        <p:spPr>
          <a:xfrm>
            <a:off x="8357709" y="3617851"/>
            <a:ext cx="2646878" cy="264687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9781890" y="5075179"/>
            <a:ext cx="1651395" cy="1651395"/>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11258474" y="3429000"/>
            <a:ext cx="656592" cy="65659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a:extLst>
              <a:ext uri="{FF2B5EF4-FFF2-40B4-BE49-F238E27FC236}">
                <a16:creationId xmlns:a16="http://schemas.microsoft.com/office/drawing/2014/main" id="{F943A079-48F3-3176-3BEF-56D57E51C1B7}"/>
              </a:ext>
            </a:extLst>
          </p:cNvPr>
          <p:cNvSpPr txBox="1"/>
          <p:nvPr/>
        </p:nvSpPr>
        <p:spPr>
          <a:xfrm>
            <a:off x="888816" y="4172029"/>
            <a:ext cx="8180983" cy="2554545"/>
          </a:xfrm>
          <a:prstGeom prst="rect">
            <a:avLst/>
          </a:prstGeom>
          <a:noFill/>
        </p:spPr>
        <p:txBody>
          <a:bodyPr wrap="square">
            <a:spAutoFit/>
          </a:bodyPr>
          <a:lstStyle/>
          <a:p>
            <a:pPr algn="l"/>
            <a:r>
              <a:rPr lang="zh-CN" altLang="en-US" sz="2000" dirty="0">
                <a:solidFill>
                  <a:schemeClr val="tx1">
                    <a:lumMod val="65000"/>
                    <a:lumOff val="35000"/>
                  </a:schemeClr>
                </a:solidFill>
                <a:cs typeface="+mn-ea"/>
              </a:rPr>
              <a:t>拓展作业总结：</a:t>
            </a:r>
            <a:endParaRPr lang="en-US" altLang="zh-CN" sz="2000" dirty="0">
              <a:solidFill>
                <a:schemeClr val="tx1">
                  <a:lumMod val="65000"/>
                  <a:lumOff val="35000"/>
                </a:schemeClr>
              </a:solidFill>
              <a:cs typeface="+mn-ea"/>
            </a:endParaRPr>
          </a:p>
          <a:p>
            <a:pPr algn="l"/>
            <a:endParaRPr lang="zh-CN" altLang="en-US" sz="2000" dirty="0">
              <a:solidFill>
                <a:schemeClr val="tx1">
                  <a:lumMod val="65000"/>
                  <a:lumOff val="35000"/>
                </a:schemeClr>
              </a:solidFill>
              <a:cs typeface="+mn-ea"/>
            </a:endParaRPr>
          </a:p>
          <a:p>
            <a:pPr algn="l"/>
            <a:r>
              <a:rPr lang="en-US" altLang="zh-CN" sz="2000" dirty="0">
                <a:solidFill>
                  <a:schemeClr val="tx1">
                    <a:lumMod val="65000"/>
                    <a:lumOff val="35000"/>
                  </a:schemeClr>
                </a:solidFill>
                <a:cs typeface="+mn-ea"/>
              </a:rPr>
              <a:t>1.</a:t>
            </a:r>
            <a:r>
              <a:rPr lang="zh-CN" altLang="en-US" sz="2000" dirty="0">
                <a:solidFill>
                  <a:schemeClr val="tx1">
                    <a:lumMod val="65000"/>
                    <a:lumOff val="35000"/>
                  </a:schemeClr>
                </a:solidFill>
                <a:cs typeface="+mn-ea"/>
              </a:rPr>
              <a:t>优化推荐机制，把更多流量给到顾客愿意购买的商品</a:t>
            </a:r>
            <a:endParaRPr lang="en-US" altLang="zh-CN" sz="2000" dirty="0">
              <a:solidFill>
                <a:schemeClr val="tx1">
                  <a:lumMod val="65000"/>
                  <a:lumOff val="35000"/>
                </a:schemeClr>
              </a:solidFill>
              <a:cs typeface="+mn-ea"/>
            </a:endParaRPr>
          </a:p>
          <a:p>
            <a:pPr algn="l"/>
            <a:endParaRPr lang="zh-CN" altLang="en-US" sz="2000" dirty="0">
              <a:solidFill>
                <a:schemeClr val="tx1">
                  <a:lumMod val="65000"/>
                  <a:lumOff val="35000"/>
                </a:schemeClr>
              </a:solidFill>
              <a:cs typeface="+mn-ea"/>
            </a:endParaRPr>
          </a:p>
          <a:p>
            <a:pPr algn="l"/>
            <a:r>
              <a:rPr lang="en-US" altLang="zh-CN" sz="2000" dirty="0">
                <a:solidFill>
                  <a:schemeClr val="tx1">
                    <a:lumMod val="65000"/>
                    <a:lumOff val="35000"/>
                  </a:schemeClr>
                </a:solidFill>
                <a:cs typeface="+mn-ea"/>
              </a:rPr>
              <a:t>2.</a:t>
            </a:r>
            <a:r>
              <a:rPr lang="zh-CN" altLang="en-US" sz="2000" dirty="0">
                <a:solidFill>
                  <a:schemeClr val="tx1">
                    <a:lumMod val="65000"/>
                    <a:lumOff val="35000"/>
                  </a:schemeClr>
                </a:solidFill>
                <a:cs typeface="+mn-ea"/>
              </a:rPr>
              <a:t>通过更好的商品推荐，页面交互，积分会员等功能等降低流失率</a:t>
            </a:r>
            <a:endParaRPr lang="en-US" altLang="zh-CN" sz="2000" dirty="0">
              <a:solidFill>
                <a:schemeClr val="tx1">
                  <a:lumMod val="65000"/>
                  <a:lumOff val="35000"/>
                </a:schemeClr>
              </a:solidFill>
              <a:cs typeface="+mn-ea"/>
            </a:endParaRPr>
          </a:p>
          <a:p>
            <a:pPr algn="l"/>
            <a:endParaRPr lang="zh-CN" altLang="en-US" sz="2000" dirty="0">
              <a:solidFill>
                <a:schemeClr val="tx1">
                  <a:lumMod val="65000"/>
                  <a:lumOff val="35000"/>
                </a:schemeClr>
              </a:solidFill>
              <a:cs typeface="+mn-ea"/>
            </a:endParaRPr>
          </a:p>
          <a:p>
            <a:pPr algn="l"/>
            <a:r>
              <a:rPr lang="en-US" altLang="zh-CN" sz="2000" dirty="0">
                <a:solidFill>
                  <a:schemeClr val="tx1">
                    <a:lumMod val="65000"/>
                    <a:lumOff val="35000"/>
                  </a:schemeClr>
                </a:solidFill>
                <a:cs typeface="+mn-ea"/>
              </a:rPr>
              <a:t>3.</a:t>
            </a:r>
            <a:r>
              <a:rPr lang="zh-CN" altLang="en-US" sz="2000" dirty="0">
                <a:solidFill>
                  <a:schemeClr val="tx1">
                    <a:lumMod val="65000"/>
                    <a:lumOff val="35000"/>
                  </a:schemeClr>
                </a:solidFill>
                <a:cs typeface="+mn-ea"/>
              </a:rPr>
              <a:t>引导加购，可以加强营销机制引导顾客加购，比如商品加入购物车，联系客服即可领优惠券，促进消费。</a:t>
            </a:r>
          </a:p>
        </p:txBody>
      </p:sp>
      <p:sp>
        <p:nvSpPr>
          <p:cNvPr id="2" name="文本框 1">
            <a:extLst>
              <a:ext uri="{FF2B5EF4-FFF2-40B4-BE49-F238E27FC236}">
                <a16:creationId xmlns:a16="http://schemas.microsoft.com/office/drawing/2014/main" id="{2DD240F5-49BA-87F5-031D-CEC00092290B}"/>
              </a:ext>
            </a:extLst>
          </p:cNvPr>
          <p:cNvSpPr txBox="1"/>
          <p:nvPr/>
        </p:nvSpPr>
        <p:spPr>
          <a:xfrm>
            <a:off x="888815" y="1162321"/>
            <a:ext cx="8747554" cy="2862322"/>
          </a:xfrm>
          <a:prstGeom prst="rect">
            <a:avLst/>
          </a:prstGeom>
          <a:noFill/>
        </p:spPr>
        <p:txBody>
          <a:bodyPr wrap="square">
            <a:spAutoFit/>
          </a:bodyPr>
          <a:lstStyle/>
          <a:p>
            <a:pPr algn="l"/>
            <a:r>
              <a:rPr lang="zh-CN" altLang="en-US" sz="2000" dirty="0">
                <a:solidFill>
                  <a:schemeClr val="tx1">
                    <a:lumMod val="65000"/>
                    <a:lumOff val="35000"/>
                  </a:schemeClr>
                </a:solidFill>
                <a:cs typeface="+mn-ea"/>
              </a:rPr>
              <a:t>预测作业总结：</a:t>
            </a:r>
            <a:endParaRPr lang="en-US" altLang="zh-CN" sz="2000" dirty="0">
              <a:solidFill>
                <a:schemeClr val="tx1">
                  <a:lumMod val="65000"/>
                  <a:lumOff val="35000"/>
                </a:schemeClr>
              </a:solidFill>
              <a:cs typeface="+mn-ea"/>
            </a:endParaRPr>
          </a:p>
          <a:p>
            <a:pPr algn="l"/>
            <a:endParaRPr lang="en-US" altLang="zh-CN" sz="2000" dirty="0">
              <a:solidFill>
                <a:schemeClr val="tx1">
                  <a:lumMod val="65000"/>
                  <a:lumOff val="35000"/>
                </a:schemeClr>
              </a:solidFill>
              <a:cs typeface="+mn-ea"/>
            </a:endParaRPr>
          </a:p>
          <a:p>
            <a:pPr algn="l"/>
            <a:r>
              <a:rPr lang="en-US" altLang="zh-CN" sz="2000" dirty="0">
                <a:solidFill>
                  <a:schemeClr val="tx1">
                    <a:lumMod val="65000"/>
                    <a:lumOff val="35000"/>
                  </a:schemeClr>
                </a:solidFill>
                <a:cs typeface="+mn-ea"/>
              </a:rPr>
              <a:t>         </a:t>
            </a:r>
            <a:r>
              <a:rPr lang="zh-CN" altLang="en-US" sz="2000" dirty="0">
                <a:solidFill>
                  <a:schemeClr val="tx1">
                    <a:lumMod val="65000"/>
                    <a:lumOff val="35000"/>
                  </a:schemeClr>
                </a:solidFill>
                <a:cs typeface="+mn-ea"/>
              </a:rPr>
              <a:t>为了判断用户在未来一周内对品类和店铺是否发生购买，基于</a:t>
            </a:r>
            <a:r>
              <a:rPr lang="en-US" altLang="zh-CN" sz="2000" dirty="0" err="1">
                <a:solidFill>
                  <a:schemeClr val="tx1">
                    <a:lumMod val="65000"/>
                    <a:lumOff val="35000"/>
                  </a:schemeClr>
                </a:solidFill>
                <a:cs typeface="+mn-ea"/>
              </a:rPr>
              <a:t>LightGBM</a:t>
            </a:r>
            <a:r>
              <a:rPr lang="zh-CN" altLang="en-US" sz="2000" dirty="0">
                <a:solidFill>
                  <a:schemeClr val="tx1">
                    <a:lumMod val="65000"/>
                    <a:lumOff val="35000"/>
                  </a:schemeClr>
                </a:solidFill>
                <a:cs typeface="+mn-ea"/>
              </a:rPr>
              <a:t>算法构建用户对指定品类店铺的购买意向预测模型，通过输出结果的混淆矩阵来计算评估指标精准率、召回率及</a:t>
            </a:r>
            <a:r>
              <a:rPr lang="en-US" altLang="zh-CN" sz="2000" dirty="0">
                <a:solidFill>
                  <a:schemeClr val="tx1">
                    <a:lumMod val="65000"/>
                    <a:lumOff val="35000"/>
                  </a:schemeClr>
                </a:solidFill>
                <a:cs typeface="+mn-ea"/>
              </a:rPr>
              <a:t>F</a:t>
            </a:r>
            <a:r>
              <a:rPr lang="zh-CN" altLang="en-US" sz="2000" dirty="0">
                <a:solidFill>
                  <a:schemeClr val="tx1">
                    <a:lumMod val="65000"/>
                    <a:lumOff val="35000"/>
                  </a:schemeClr>
                </a:solidFill>
                <a:cs typeface="+mn-ea"/>
              </a:rPr>
              <a:t>的值进行预测分析。</a:t>
            </a:r>
            <a:endParaRPr lang="en-US" altLang="zh-CN" sz="2000" dirty="0">
              <a:solidFill>
                <a:schemeClr val="tx1">
                  <a:lumMod val="65000"/>
                  <a:lumOff val="35000"/>
                </a:schemeClr>
              </a:solidFill>
              <a:cs typeface="+mn-ea"/>
            </a:endParaRPr>
          </a:p>
          <a:p>
            <a:pPr algn="l"/>
            <a:endParaRPr lang="en-US" altLang="zh-CN" sz="2000" dirty="0">
              <a:solidFill>
                <a:schemeClr val="tx1">
                  <a:lumMod val="65000"/>
                  <a:lumOff val="35000"/>
                </a:schemeClr>
              </a:solidFill>
              <a:cs typeface="+mn-ea"/>
            </a:endParaRPr>
          </a:p>
          <a:p>
            <a:pPr algn="l"/>
            <a:r>
              <a:rPr lang="zh-CN" altLang="en-US" sz="2000" dirty="0">
                <a:solidFill>
                  <a:schemeClr val="tx1">
                    <a:lumMod val="65000"/>
                    <a:lumOff val="35000"/>
                  </a:schemeClr>
                </a:solidFill>
                <a:cs typeface="+mn-ea"/>
              </a:rPr>
              <a:t>         把所用的集数据“喂”给模型，来预测电商用户的购买情况。而预测结果的输出，可以为电商平台及商家提供一些有效的信息，减少其营销成本，增加其经济效益。</a:t>
            </a:r>
            <a:endParaRPr lang="en-US" altLang="zh-CN" sz="2000" dirty="0">
              <a:solidFill>
                <a:schemeClr val="tx1">
                  <a:lumMod val="65000"/>
                  <a:lumOff val="35000"/>
                </a:schemeClr>
              </a:solidFill>
              <a:cs typeface="+mn-ea"/>
            </a:endParaRPr>
          </a:p>
        </p:txBody>
      </p:sp>
    </p:spTree>
    <p:extLst>
      <p:ext uri="{BB962C8B-B14F-4D97-AF65-F5344CB8AC3E}">
        <p14:creationId xmlns:p14="http://schemas.microsoft.com/office/powerpoint/2010/main" val="3058557209"/>
      </p:ext>
    </p:extLst>
  </p:cSld>
  <p:clrMapOvr>
    <a:masterClrMapping/>
  </p:clrMapOvr>
  <mc:AlternateContent xmlns:mc="http://schemas.openxmlformats.org/markup-compatibility/2006" xmlns:p14="http://schemas.microsoft.com/office/powerpoint/2010/main">
    <mc:Choice Requires="p14">
      <p:transition spd="slow" p14:dur="42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animBg="1"/>
      <p:bldP spid="15" grpId="0" animBg="1"/>
      <p:bldP spid="1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p:cNvSpPr txBox="1"/>
          <p:nvPr/>
        </p:nvSpPr>
        <p:spPr>
          <a:xfrm>
            <a:off x="1317813" y="464097"/>
            <a:ext cx="1415772" cy="461665"/>
          </a:xfrm>
          <a:prstGeom prst="rect">
            <a:avLst/>
          </a:prstGeom>
          <a:noFill/>
        </p:spPr>
        <p:txBody>
          <a:bodyPr wrap="none" rtlCol="0">
            <a:spAutoFit/>
          </a:bodyPr>
          <a:lstStyle/>
          <a:p>
            <a:r>
              <a:rPr lang="zh-CN" altLang="en-US" sz="2400" dirty="0">
                <a:solidFill>
                  <a:schemeClr val="tx1">
                    <a:lumMod val="85000"/>
                    <a:lumOff val="15000"/>
                  </a:schemeClr>
                </a:solidFill>
                <a:cs typeface="+mn-ea"/>
                <a:sym typeface="+mn-lt"/>
              </a:rPr>
              <a:t>实验总结</a:t>
            </a:r>
          </a:p>
        </p:txBody>
      </p:sp>
      <p:grpSp>
        <p:nvGrpSpPr>
          <p:cNvPr id="5" name="组合 4"/>
          <p:cNvGrpSpPr/>
          <p:nvPr/>
        </p:nvGrpSpPr>
        <p:grpSpPr>
          <a:xfrm>
            <a:off x="499886" y="464097"/>
            <a:ext cx="656562" cy="584775"/>
            <a:chOff x="7481280" y="1150631"/>
            <a:chExt cx="2407919" cy="2144642"/>
          </a:xfrm>
        </p:grpSpPr>
        <p:sp>
          <p:nvSpPr>
            <p:cNvPr id="6" name="椭圆 5"/>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4" name="椭圆 13"/>
          <p:cNvSpPr/>
          <p:nvPr/>
        </p:nvSpPr>
        <p:spPr>
          <a:xfrm>
            <a:off x="1317813" y="2466466"/>
            <a:ext cx="2646878" cy="264687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2741994" y="3923794"/>
            <a:ext cx="1651395" cy="1651395"/>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4218578" y="2277615"/>
            <a:ext cx="656592" cy="65659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Rectangle 27"/>
          <p:cNvSpPr/>
          <p:nvPr/>
        </p:nvSpPr>
        <p:spPr>
          <a:xfrm>
            <a:off x="5388872" y="1543392"/>
            <a:ext cx="6258867" cy="4493025"/>
          </a:xfrm>
          <a:prstGeom prst="rect">
            <a:avLst/>
          </a:prstGeom>
        </p:spPr>
        <p:txBody>
          <a:bodyPr wrap="square">
            <a:spAutoFit/>
          </a:bodyPr>
          <a:lstStyle/>
          <a:p>
            <a:pPr defTabSz="1828800">
              <a:lnSpc>
                <a:spcPct val="120000"/>
              </a:lnSpc>
            </a:pPr>
            <a:r>
              <a:rPr lang="zh-CN" altLang="en-US" sz="2000" dirty="0">
                <a:solidFill>
                  <a:schemeClr val="tx1">
                    <a:lumMod val="65000"/>
                    <a:lumOff val="35000"/>
                  </a:schemeClr>
                </a:solidFill>
                <a:cs typeface="+mn-ea"/>
              </a:rPr>
              <a:t>● </a:t>
            </a:r>
            <a:r>
              <a:rPr lang="zh-CN" altLang="en-US" sz="2000" dirty="0">
                <a:solidFill>
                  <a:schemeClr val="tx1">
                    <a:lumMod val="65000"/>
                    <a:lumOff val="35000"/>
                  </a:schemeClr>
                </a:solidFill>
                <a:cs typeface="+mn-ea"/>
                <a:sym typeface="+mn-lt"/>
              </a:rPr>
              <a:t>本次大作业的目的是根据已有的数据集（里面有用户</a:t>
            </a:r>
            <a:r>
              <a:rPr lang="en-US" altLang="zh-CN" sz="2000" dirty="0">
                <a:solidFill>
                  <a:schemeClr val="tx1">
                    <a:lumMod val="65000"/>
                    <a:lumOff val="35000"/>
                  </a:schemeClr>
                </a:solidFill>
                <a:cs typeface="+mn-ea"/>
                <a:sym typeface="+mn-lt"/>
              </a:rPr>
              <a:t>ID</a:t>
            </a:r>
            <a:r>
              <a:rPr lang="zh-CN" altLang="en-US" sz="2000" dirty="0">
                <a:solidFill>
                  <a:schemeClr val="tx1">
                    <a:lumMod val="65000"/>
                    <a:lumOff val="35000"/>
                  </a:schemeClr>
                </a:solidFill>
                <a:cs typeface="+mn-ea"/>
                <a:sym typeface="+mn-lt"/>
              </a:rPr>
              <a:t>、商品</a:t>
            </a:r>
            <a:r>
              <a:rPr lang="en-US" altLang="zh-CN" sz="2000" dirty="0">
                <a:solidFill>
                  <a:schemeClr val="tx1">
                    <a:lumMod val="65000"/>
                    <a:lumOff val="35000"/>
                  </a:schemeClr>
                </a:solidFill>
                <a:cs typeface="+mn-ea"/>
                <a:sym typeface="+mn-lt"/>
              </a:rPr>
              <a:t>ID</a:t>
            </a:r>
            <a:r>
              <a:rPr lang="zh-CN" altLang="en-US" sz="2000" dirty="0">
                <a:solidFill>
                  <a:schemeClr val="tx1">
                    <a:lumMod val="65000"/>
                    <a:lumOff val="35000"/>
                  </a:schemeClr>
                </a:solidFill>
                <a:cs typeface="+mn-ea"/>
                <a:sym typeface="+mn-lt"/>
              </a:rPr>
              <a:t>、商品类目</a:t>
            </a:r>
            <a:r>
              <a:rPr lang="en-US" altLang="zh-CN" sz="2000" dirty="0">
                <a:solidFill>
                  <a:schemeClr val="tx1">
                    <a:lumMod val="65000"/>
                    <a:lumOff val="35000"/>
                  </a:schemeClr>
                </a:solidFill>
                <a:cs typeface="+mn-ea"/>
                <a:sym typeface="+mn-lt"/>
              </a:rPr>
              <a:t>ID</a:t>
            </a:r>
            <a:r>
              <a:rPr lang="zh-CN" altLang="en-US" sz="2000" dirty="0">
                <a:solidFill>
                  <a:schemeClr val="tx1">
                    <a:lumMod val="65000"/>
                    <a:lumOff val="35000"/>
                  </a:schemeClr>
                </a:solidFill>
                <a:cs typeface="+mn-ea"/>
                <a:sym typeface="+mn-lt"/>
              </a:rPr>
              <a:t>、行为类型、时间戳），依次进行给数据加上时间，然后看看数据集中分布在哪个时间段（本实验中</a:t>
            </a:r>
            <a:r>
              <a:rPr lang="en-US" altLang="zh-CN" sz="2000" dirty="0">
                <a:solidFill>
                  <a:schemeClr val="tx1">
                    <a:lumMod val="65000"/>
                    <a:lumOff val="35000"/>
                  </a:schemeClr>
                </a:solidFill>
                <a:cs typeface="+mn-ea"/>
                <a:sym typeface="+mn-lt"/>
              </a:rPr>
              <a:t>99.99%</a:t>
            </a:r>
            <a:r>
              <a:rPr lang="zh-CN" altLang="en-US" sz="2000" dirty="0">
                <a:solidFill>
                  <a:schemeClr val="tx1">
                    <a:lumMod val="65000"/>
                    <a:lumOff val="35000"/>
                  </a:schemeClr>
                </a:solidFill>
                <a:cs typeface="+mn-ea"/>
                <a:sym typeface="+mn-lt"/>
              </a:rPr>
              <a:t>的数据集中在</a:t>
            </a:r>
            <a:r>
              <a:rPr lang="en-US" altLang="zh-CN" sz="2000" dirty="0">
                <a:solidFill>
                  <a:schemeClr val="tx1">
                    <a:lumMod val="65000"/>
                    <a:lumOff val="35000"/>
                  </a:schemeClr>
                </a:solidFill>
                <a:cs typeface="+mn-ea"/>
                <a:sym typeface="+mn-lt"/>
              </a:rPr>
              <a:t>2017</a:t>
            </a:r>
            <a:r>
              <a:rPr lang="zh-CN" altLang="en-US" sz="2000" dirty="0">
                <a:solidFill>
                  <a:schemeClr val="tx1">
                    <a:lumMod val="65000"/>
                    <a:lumOff val="35000"/>
                  </a:schemeClr>
                </a:solidFill>
                <a:cs typeface="+mn-ea"/>
                <a:sym typeface="+mn-lt"/>
              </a:rPr>
              <a:t>年，所以拿</a:t>
            </a:r>
            <a:r>
              <a:rPr lang="en-US" altLang="zh-CN" sz="2000" dirty="0">
                <a:solidFill>
                  <a:schemeClr val="tx1">
                    <a:lumMod val="65000"/>
                    <a:lumOff val="35000"/>
                  </a:schemeClr>
                </a:solidFill>
                <a:cs typeface="+mn-ea"/>
                <a:sym typeface="+mn-lt"/>
              </a:rPr>
              <a:t>2017</a:t>
            </a:r>
            <a:r>
              <a:rPr lang="zh-CN" altLang="en-US" sz="2000" dirty="0">
                <a:solidFill>
                  <a:schemeClr val="tx1">
                    <a:lumMod val="65000"/>
                    <a:lumOff val="35000"/>
                  </a:schemeClr>
                </a:solidFill>
                <a:cs typeface="+mn-ea"/>
                <a:sym typeface="+mn-lt"/>
              </a:rPr>
              <a:t>年这个时间段作为例子来分析），然后选出这个时间段数据，再然后</a:t>
            </a:r>
            <a:r>
              <a:rPr lang="zh-CN" altLang="en-US" sz="2000" dirty="0">
                <a:solidFill>
                  <a:schemeClr val="tx1">
                    <a:lumMod val="65000"/>
                    <a:lumOff val="35000"/>
                  </a:schemeClr>
                </a:solidFill>
                <a:cs typeface="+mn-ea"/>
              </a:rPr>
              <a:t>对所有用户的不同购买行为进行数量统计且求得不同购买行为的百分比并以柱状图进行展示、然后发现了问题（</a:t>
            </a:r>
            <a:r>
              <a:rPr lang="en-US" altLang="zh-CN" sz="2000" dirty="0">
                <a:solidFill>
                  <a:schemeClr val="tx1">
                    <a:lumMod val="65000"/>
                    <a:lumOff val="35000"/>
                  </a:schemeClr>
                </a:solidFill>
                <a:cs typeface="+mn-ea"/>
              </a:rPr>
              <a:t>P18</a:t>
            </a:r>
            <a:r>
              <a:rPr lang="zh-CN" altLang="en-US" sz="2000" dirty="0">
                <a:solidFill>
                  <a:schemeClr val="tx1">
                    <a:lumMod val="65000"/>
                    <a:lumOff val="35000"/>
                  </a:schemeClr>
                </a:solidFill>
                <a:cs typeface="+mn-ea"/>
              </a:rPr>
              <a:t>页有阐述）、然后针对问题提出假设、然后对各种单项数据、复合数据进行计算，最终得出结论：可以看出点击量高的购买量不一定高</a:t>
            </a:r>
            <a:r>
              <a:rPr lang="en-US" altLang="zh-CN" sz="2000" dirty="0">
                <a:solidFill>
                  <a:schemeClr val="tx1">
                    <a:lumMod val="65000"/>
                    <a:lumOff val="35000"/>
                  </a:schemeClr>
                </a:solidFill>
                <a:cs typeface="+mn-ea"/>
              </a:rPr>
              <a:t>,</a:t>
            </a:r>
            <a:r>
              <a:rPr lang="zh-CN" altLang="en-US" sz="2000" dirty="0">
                <a:solidFill>
                  <a:schemeClr val="tx1">
                    <a:lumMod val="65000"/>
                    <a:lumOff val="35000"/>
                  </a:schemeClr>
                </a:solidFill>
                <a:cs typeface="+mn-ea"/>
              </a:rPr>
              <a:t>推荐的商品顾客并不喜欢购买，由于高浏览量并没有带来购买，所以转化率低。</a:t>
            </a:r>
          </a:p>
        </p:txBody>
      </p:sp>
    </p:spTree>
  </p:cSld>
  <p:clrMapOvr>
    <a:masterClrMapping/>
  </p:clrMapOvr>
  <mc:AlternateContent xmlns:mc="http://schemas.openxmlformats.org/markup-compatibility/2006" xmlns:p14="http://schemas.microsoft.com/office/powerpoint/2010/main">
    <mc:Choice Requires="p14">
      <p:transition spd="slow" p14:dur="42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500" fill="hold"/>
                                        <p:tgtEl>
                                          <p:spTgt spid="14"/>
                                        </p:tgtEl>
                                        <p:attrNameLst>
                                          <p:attrName>ppt_x</p:attrName>
                                        </p:attrNameLst>
                                      </p:cBhvr>
                                      <p:tavLst>
                                        <p:tav tm="0">
                                          <p:val>
                                            <p:strVal val="#ppt_x"/>
                                          </p:val>
                                        </p:tav>
                                        <p:tav tm="100000">
                                          <p:val>
                                            <p:strVal val="#ppt_x"/>
                                          </p:val>
                                        </p:tav>
                                      </p:tavLst>
                                    </p:anim>
                                    <p:anim calcmode="lin" valueType="num">
                                      <p:cBhvr additive="base">
                                        <p:cTn id="1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42"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13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95878" y="2832102"/>
            <a:ext cx="1889994" cy="1889994"/>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246714" y="4745022"/>
            <a:ext cx="1889994" cy="1889994"/>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1482703" y="1066650"/>
            <a:ext cx="1889994" cy="1889994"/>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TextBox 7"/>
          <p:cNvSpPr txBox="1"/>
          <p:nvPr/>
        </p:nvSpPr>
        <p:spPr>
          <a:xfrm>
            <a:off x="1317813" y="464097"/>
            <a:ext cx="1415772" cy="461665"/>
          </a:xfrm>
          <a:prstGeom prst="rect">
            <a:avLst/>
          </a:prstGeom>
          <a:noFill/>
        </p:spPr>
        <p:txBody>
          <a:bodyPr wrap="none" rtlCol="0">
            <a:spAutoFit/>
          </a:bodyPr>
          <a:lstStyle/>
          <a:p>
            <a:r>
              <a:rPr lang="zh-CN" altLang="en-US" sz="2400" dirty="0">
                <a:solidFill>
                  <a:schemeClr val="tx1">
                    <a:lumMod val="85000"/>
                    <a:lumOff val="15000"/>
                  </a:schemeClr>
                </a:solidFill>
                <a:cs typeface="+mn-ea"/>
                <a:sym typeface="+mn-lt"/>
              </a:rPr>
              <a:t>实验结论</a:t>
            </a:r>
          </a:p>
        </p:txBody>
      </p:sp>
      <p:grpSp>
        <p:nvGrpSpPr>
          <p:cNvPr id="5" name="组合 4"/>
          <p:cNvGrpSpPr/>
          <p:nvPr/>
        </p:nvGrpSpPr>
        <p:grpSpPr>
          <a:xfrm>
            <a:off x="499886" y="464097"/>
            <a:ext cx="656562" cy="584775"/>
            <a:chOff x="7481280" y="1150631"/>
            <a:chExt cx="2407919" cy="2144642"/>
          </a:xfrm>
        </p:grpSpPr>
        <p:sp>
          <p:nvSpPr>
            <p:cNvPr id="6" name="椭圆 5"/>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4" name="Freeform 144"/>
          <p:cNvSpPr>
            <a:spLocks noEditPoints="1"/>
          </p:cNvSpPr>
          <p:nvPr/>
        </p:nvSpPr>
        <p:spPr bwMode="auto">
          <a:xfrm>
            <a:off x="1983811" y="1625448"/>
            <a:ext cx="804420" cy="697586"/>
          </a:xfrm>
          <a:custGeom>
            <a:avLst/>
            <a:gdLst/>
            <a:ahLst/>
            <a:cxnLst>
              <a:cxn ang="0">
                <a:pos x="59" y="26"/>
              </a:cxn>
              <a:cxn ang="0">
                <a:pos x="57" y="28"/>
              </a:cxn>
              <a:cxn ang="0">
                <a:pos x="20" y="32"/>
              </a:cxn>
              <a:cxn ang="0">
                <a:pos x="20" y="35"/>
              </a:cxn>
              <a:cxn ang="0">
                <a:pos x="19" y="37"/>
              </a:cxn>
              <a:cxn ang="0">
                <a:pos x="52" y="37"/>
              </a:cxn>
              <a:cxn ang="0">
                <a:pos x="55" y="39"/>
              </a:cxn>
              <a:cxn ang="0">
                <a:pos x="52" y="42"/>
              </a:cxn>
              <a:cxn ang="0">
                <a:pos x="16" y="42"/>
              </a:cxn>
              <a:cxn ang="0">
                <a:pos x="13" y="39"/>
              </a:cxn>
              <a:cxn ang="0">
                <a:pos x="16" y="34"/>
              </a:cxn>
              <a:cxn ang="0">
                <a:pos x="9" y="5"/>
              </a:cxn>
              <a:cxn ang="0">
                <a:pos x="2" y="5"/>
              </a:cxn>
              <a:cxn ang="0">
                <a:pos x="0" y="3"/>
              </a:cxn>
              <a:cxn ang="0">
                <a:pos x="2" y="0"/>
              </a:cxn>
              <a:cxn ang="0">
                <a:pos x="11" y="0"/>
              </a:cxn>
              <a:cxn ang="0">
                <a:pos x="14" y="5"/>
              </a:cxn>
              <a:cxn ang="0">
                <a:pos x="57" y="5"/>
              </a:cxn>
              <a:cxn ang="0">
                <a:pos x="59" y="7"/>
              </a:cxn>
              <a:cxn ang="0">
                <a:pos x="59" y="26"/>
              </a:cxn>
              <a:cxn ang="0">
                <a:pos x="18" y="51"/>
              </a:cxn>
              <a:cxn ang="0">
                <a:pos x="13" y="46"/>
              </a:cxn>
              <a:cxn ang="0">
                <a:pos x="18" y="42"/>
              </a:cxn>
              <a:cxn ang="0">
                <a:pos x="23" y="46"/>
              </a:cxn>
              <a:cxn ang="0">
                <a:pos x="18" y="51"/>
              </a:cxn>
              <a:cxn ang="0">
                <a:pos x="50" y="51"/>
              </a:cxn>
              <a:cxn ang="0">
                <a:pos x="45" y="46"/>
              </a:cxn>
              <a:cxn ang="0">
                <a:pos x="50" y="42"/>
              </a:cxn>
              <a:cxn ang="0">
                <a:pos x="55" y="46"/>
              </a:cxn>
              <a:cxn ang="0">
                <a:pos x="50" y="51"/>
              </a:cxn>
            </a:cxnLst>
            <a:rect l="0" t="0" r="r" b="b"/>
            <a:pathLst>
              <a:path w="59" h="51">
                <a:moveTo>
                  <a:pt x="59" y="26"/>
                </a:moveTo>
                <a:cubicBezTo>
                  <a:pt x="59" y="27"/>
                  <a:pt x="58" y="28"/>
                  <a:pt x="57" y="28"/>
                </a:cubicBezTo>
                <a:cubicBezTo>
                  <a:pt x="20" y="32"/>
                  <a:pt x="20" y="32"/>
                  <a:pt x="20" y="32"/>
                </a:cubicBezTo>
                <a:cubicBezTo>
                  <a:pt x="20" y="33"/>
                  <a:pt x="20" y="34"/>
                  <a:pt x="20" y="35"/>
                </a:cubicBezTo>
                <a:cubicBezTo>
                  <a:pt x="20" y="36"/>
                  <a:pt x="20" y="36"/>
                  <a:pt x="19" y="37"/>
                </a:cubicBezTo>
                <a:cubicBezTo>
                  <a:pt x="52" y="37"/>
                  <a:pt x="52" y="37"/>
                  <a:pt x="52" y="37"/>
                </a:cubicBezTo>
                <a:cubicBezTo>
                  <a:pt x="54" y="37"/>
                  <a:pt x="55" y="38"/>
                  <a:pt x="55" y="39"/>
                </a:cubicBezTo>
                <a:cubicBezTo>
                  <a:pt x="55" y="41"/>
                  <a:pt x="54" y="42"/>
                  <a:pt x="52" y="42"/>
                </a:cubicBezTo>
                <a:cubicBezTo>
                  <a:pt x="16" y="42"/>
                  <a:pt x="16" y="42"/>
                  <a:pt x="16" y="42"/>
                </a:cubicBezTo>
                <a:cubicBezTo>
                  <a:pt x="15" y="42"/>
                  <a:pt x="13" y="41"/>
                  <a:pt x="13" y="39"/>
                </a:cubicBezTo>
                <a:cubicBezTo>
                  <a:pt x="13" y="38"/>
                  <a:pt x="15" y="35"/>
                  <a:pt x="16" y="34"/>
                </a:cubicBezTo>
                <a:cubicBezTo>
                  <a:pt x="9" y="5"/>
                  <a:pt x="9" y="5"/>
                  <a:pt x="9" y="5"/>
                </a:cubicBezTo>
                <a:cubicBezTo>
                  <a:pt x="2" y="5"/>
                  <a:pt x="2" y="5"/>
                  <a:pt x="2" y="5"/>
                </a:cubicBezTo>
                <a:cubicBezTo>
                  <a:pt x="1" y="5"/>
                  <a:pt x="0" y="4"/>
                  <a:pt x="0" y="3"/>
                </a:cubicBezTo>
                <a:cubicBezTo>
                  <a:pt x="0" y="2"/>
                  <a:pt x="1" y="0"/>
                  <a:pt x="2" y="0"/>
                </a:cubicBezTo>
                <a:cubicBezTo>
                  <a:pt x="11" y="0"/>
                  <a:pt x="11" y="0"/>
                  <a:pt x="11" y="0"/>
                </a:cubicBezTo>
                <a:cubicBezTo>
                  <a:pt x="14" y="0"/>
                  <a:pt x="14" y="3"/>
                  <a:pt x="14" y="5"/>
                </a:cubicBezTo>
                <a:cubicBezTo>
                  <a:pt x="57" y="5"/>
                  <a:pt x="57" y="5"/>
                  <a:pt x="57" y="5"/>
                </a:cubicBezTo>
                <a:cubicBezTo>
                  <a:pt x="58" y="5"/>
                  <a:pt x="59" y="6"/>
                  <a:pt x="59" y="7"/>
                </a:cubicBezTo>
                <a:lnTo>
                  <a:pt x="59" y="26"/>
                </a:lnTo>
                <a:close/>
                <a:moveTo>
                  <a:pt x="18" y="51"/>
                </a:moveTo>
                <a:cubicBezTo>
                  <a:pt x="16" y="51"/>
                  <a:pt x="13" y="49"/>
                  <a:pt x="13" y="46"/>
                </a:cubicBezTo>
                <a:cubicBezTo>
                  <a:pt x="13" y="44"/>
                  <a:pt x="16" y="42"/>
                  <a:pt x="18" y="42"/>
                </a:cubicBezTo>
                <a:cubicBezTo>
                  <a:pt x="21" y="42"/>
                  <a:pt x="23" y="44"/>
                  <a:pt x="23" y="46"/>
                </a:cubicBezTo>
                <a:cubicBezTo>
                  <a:pt x="23" y="49"/>
                  <a:pt x="21" y="51"/>
                  <a:pt x="18" y="51"/>
                </a:cubicBezTo>
                <a:close/>
                <a:moveTo>
                  <a:pt x="50" y="51"/>
                </a:moveTo>
                <a:cubicBezTo>
                  <a:pt x="47" y="51"/>
                  <a:pt x="45" y="49"/>
                  <a:pt x="45" y="46"/>
                </a:cubicBezTo>
                <a:cubicBezTo>
                  <a:pt x="45" y="44"/>
                  <a:pt x="47" y="42"/>
                  <a:pt x="50" y="42"/>
                </a:cubicBezTo>
                <a:cubicBezTo>
                  <a:pt x="53" y="42"/>
                  <a:pt x="55" y="44"/>
                  <a:pt x="55" y="46"/>
                </a:cubicBezTo>
                <a:cubicBezTo>
                  <a:pt x="55" y="49"/>
                  <a:pt x="53" y="51"/>
                  <a:pt x="50" y="51"/>
                </a:cubicBezTo>
                <a:close/>
              </a:path>
            </a:pathLst>
          </a:custGeom>
          <a:solidFill>
            <a:schemeClr val="bg1"/>
          </a:solidFill>
          <a:ln w="9525">
            <a:noFill/>
            <a:round/>
          </a:ln>
        </p:spPr>
        <p:txBody>
          <a:bodyPr vert="horz" wrap="square" lIns="121920" tIns="60960" rIns="121920" bIns="60960" numCol="1" anchor="t" anchorCtr="0" compatLnSpc="1"/>
          <a:lstStyle/>
          <a:p>
            <a:endParaRPr lang="en-US" sz="2665" dirty="0">
              <a:cs typeface="+mn-ea"/>
              <a:sym typeface="+mn-lt"/>
            </a:endParaRPr>
          </a:p>
        </p:txBody>
      </p:sp>
      <p:sp>
        <p:nvSpPr>
          <p:cNvPr id="15" name="Freeform 113"/>
          <p:cNvSpPr>
            <a:spLocks noEditPoints="1"/>
          </p:cNvSpPr>
          <p:nvPr/>
        </p:nvSpPr>
        <p:spPr bwMode="auto">
          <a:xfrm>
            <a:off x="609149" y="3434592"/>
            <a:ext cx="873554" cy="685014"/>
          </a:xfrm>
          <a:custGeom>
            <a:avLst/>
            <a:gdLst/>
            <a:ahLst/>
            <a:cxnLst>
              <a:cxn ang="0">
                <a:pos x="63" y="20"/>
              </a:cxn>
              <a:cxn ang="0">
                <a:pos x="44" y="43"/>
              </a:cxn>
              <a:cxn ang="0">
                <a:pos x="28" y="47"/>
              </a:cxn>
              <a:cxn ang="0">
                <a:pos x="18" y="46"/>
              </a:cxn>
              <a:cxn ang="0">
                <a:pos x="11" y="43"/>
              </a:cxn>
              <a:cxn ang="0">
                <a:pos x="4" y="50"/>
              </a:cxn>
              <a:cxn ang="0">
                <a:pos x="0" y="47"/>
              </a:cxn>
              <a:cxn ang="0">
                <a:pos x="0" y="46"/>
              </a:cxn>
              <a:cxn ang="0">
                <a:pos x="7" y="37"/>
              </a:cxn>
              <a:cxn ang="0">
                <a:pos x="6" y="34"/>
              </a:cxn>
              <a:cxn ang="0">
                <a:pos x="5" y="30"/>
              </a:cxn>
              <a:cxn ang="0">
                <a:pos x="25" y="8"/>
              </a:cxn>
              <a:cxn ang="0">
                <a:pos x="52" y="3"/>
              </a:cxn>
              <a:cxn ang="0">
                <a:pos x="58" y="0"/>
              </a:cxn>
              <a:cxn ang="0">
                <a:pos x="64" y="13"/>
              </a:cxn>
              <a:cxn ang="0">
                <a:pos x="63" y="20"/>
              </a:cxn>
              <a:cxn ang="0">
                <a:pos x="43" y="18"/>
              </a:cxn>
              <a:cxn ang="0">
                <a:pos x="14" y="32"/>
              </a:cxn>
              <a:cxn ang="0">
                <a:pos x="13" y="34"/>
              </a:cxn>
              <a:cxn ang="0">
                <a:pos x="16" y="36"/>
              </a:cxn>
              <a:cxn ang="0">
                <a:pos x="17" y="36"/>
              </a:cxn>
              <a:cxn ang="0">
                <a:pos x="22" y="31"/>
              </a:cxn>
              <a:cxn ang="0">
                <a:pos x="43" y="23"/>
              </a:cxn>
              <a:cxn ang="0">
                <a:pos x="45" y="20"/>
              </a:cxn>
              <a:cxn ang="0">
                <a:pos x="43" y="18"/>
              </a:cxn>
            </a:cxnLst>
            <a:rect l="0" t="0" r="r" b="b"/>
            <a:pathLst>
              <a:path w="64" h="50">
                <a:moveTo>
                  <a:pt x="63" y="20"/>
                </a:moveTo>
                <a:cubicBezTo>
                  <a:pt x="61" y="31"/>
                  <a:pt x="54" y="38"/>
                  <a:pt x="44" y="43"/>
                </a:cubicBezTo>
                <a:cubicBezTo>
                  <a:pt x="39" y="46"/>
                  <a:pt x="33" y="47"/>
                  <a:pt x="28" y="47"/>
                </a:cubicBezTo>
                <a:cubicBezTo>
                  <a:pt x="25" y="47"/>
                  <a:pt x="21" y="47"/>
                  <a:pt x="18" y="46"/>
                </a:cubicBezTo>
                <a:cubicBezTo>
                  <a:pt x="16" y="45"/>
                  <a:pt x="13" y="43"/>
                  <a:pt x="11" y="43"/>
                </a:cubicBezTo>
                <a:cubicBezTo>
                  <a:pt x="9" y="43"/>
                  <a:pt x="7" y="50"/>
                  <a:pt x="4" y="50"/>
                </a:cubicBezTo>
                <a:cubicBezTo>
                  <a:pt x="2" y="50"/>
                  <a:pt x="1" y="49"/>
                  <a:pt x="0" y="47"/>
                </a:cubicBezTo>
                <a:cubicBezTo>
                  <a:pt x="0" y="47"/>
                  <a:pt x="0" y="46"/>
                  <a:pt x="0" y="46"/>
                </a:cubicBezTo>
                <a:cubicBezTo>
                  <a:pt x="0" y="42"/>
                  <a:pt x="7" y="39"/>
                  <a:pt x="7" y="37"/>
                </a:cubicBezTo>
                <a:cubicBezTo>
                  <a:pt x="7" y="37"/>
                  <a:pt x="6" y="35"/>
                  <a:pt x="6" y="34"/>
                </a:cubicBezTo>
                <a:cubicBezTo>
                  <a:pt x="6" y="33"/>
                  <a:pt x="5" y="32"/>
                  <a:pt x="5" y="30"/>
                </a:cubicBezTo>
                <a:cubicBezTo>
                  <a:pt x="5" y="19"/>
                  <a:pt x="14" y="11"/>
                  <a:pt x="25" y="8"/>
                </a:cubicBezTo>
                <a:cubicBezTo>
                  <a:pt x="32" y="5"/>
                  <a:pt x="47" y="8"/>
                  <a:pt x="52" y="3"/>
                </a:cubicBezTo>
                <a:cubicBezTo>
                  <a:pt x="54" y="1"/>
                  <a:pt x="55" y="0"/>
                  <a:pt x="58" y="0"/>
                </a:cubicBezTo>
                <a:cubicBezTo>
                  <a:pt x="62" y="0"/>
                  <a:pt x="64" y="10"/>
                  <a:pt x="64" y="13"/>
                </a:cubicBezTo>
                <a:cubicBezTo>
                  <a:pt x="64" y="16"/>
                  <a:pt x="63" y="18"/>
                  <a:pt x="63" y="20"/>
                </a:cubicBezTo>
                <a:close/>
                <a:moveTo>
                  <a:pt x="43" y="18"/>
                </a:moveTo>
                <a:cubicBezTo>
                  <a:pt x="31" y="18"/>
                  <a:pt x="22" y="23"/>
                  <a:pt x="14" y="32"/>
                </a:cubicBezTo>
                <a:cubicBezTo>
                  <a:pt x="14" y="33"/>
                  <a:pt x="13" y="33"/>
                  <a:pt x="13" y="34"/>
                </a:cubicBezTo>
                <a:cubicBezTo>
                  <a:pt x="13" y="35"/>
                  <a:pt x="15" y="36"/>
                  <a:pt x="16" y="36"/>
                </a:cubicBezTo>
                <a:cubicBezTo>
                  <a:pt x="16" y="36"/>
                  <a:pt x="17" y="36"/>
                  <a:pt x="17" y="36"/>
                </a:cubicBezTo>
                <a:cubicBezTo>
                  <a:pt x="19" y="34"/>
                  <a:pt x="21" y="32"/>
                  <a:pt x="22" y="31"/>
                </a:cubicBezTo>
                <a:cubicBezTo>
                  <a:pt x="29" y="25"/>
                  <a:pt x="34" y="23"/>
                  <a:pt x="43" y="23"/>
                </a:cubicBezTo>
                <a:cubicBezTo>
                  <a:pt x="44" y="23"/>
                  <a:pt x="45" y="22"/>
                  <a:pt x="45" y="20"/>
                </a:cubicBezTo>
                <a:cubicBezTo>
                  <a:pt x="45" y="19"/>
                  <a:pt x="44" y="18"/>
                  <a:pt x="43" y="18"/>
                </a:cubicBezTo>
                <a:close/>
              </a:path>
            </a:pathLst>
          </a:custGeom>
          <a:solidFill>
            <a:schemeClr val="bg1"/>
          </a:solidFill>
          <a:ln w="9525">
            <a:noFill/>
            <a:round/>
          </a:ln>
        </p:spPr>
        <p:txBody>
          <a:bodyPr vert="horz" wrap="square" lIns="121920" tIns="60960" rIns="121920" bIns="60960" numCol="1" anchor="t" anchorCtr="0" compatLnSpc="1"/>
          <a:lstStyle/>
          <a:p>
            <a:endParaRPr lang="en-US" sz="2665" dirty="0">
              <a:cs typeface="+mn-ea"/>
              <a:sym typeface="+mn-lt"/>
            </a:endParaRPr>
          </a:p>
        </p:txBody>
      </p:sp>
      <p:sp>
        <p:nvSpPr>
          <p:cNvPr id="16" name="Freeform 105"/>
          <p:cNvSpPr>
            <a:spLocks noEditPoints="1"/>
          </p:cNvSpPr>
          <p:nvPr/>
        </p:nvSpPr>
        <p:spPr bwMode="auto">
          <a:xfrm>
            <a:off x="1743665" y="5172636"/>
            <a:ext cx="867266" cy="854692"/>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ln>
        </p:spPr>
        <p:txBody>
          <a:bodyPr vert="horz" wrap="square" lIns="121920" tIns="60960" rIns="121920" bIns="60960" numCol="1" anchor="t" anchorCtr="0" compatLnSpc="1"/>
          <a:lstStyle/>
          <a:p>
            <a:endParaRPr lang="en-US" sz="2665" dirty="0">
              <a:cs typeface="+mn-ea"/>
              <a:sym typeface="+mn-lt"/>
            </a:endParaRPr>
          </a:p>
        </p:txBody>
      </p:sp>
      <p:sp>
        <p:nvSpPr>
          <p:cNvPr id="2" name="Rectangle 27"/>
          <p:cNvSpPr/>
          <p:nvPr/>
        </p:nvSpPr>
        <p:spPr>
          <a:xfrm>
            <a:off x="4067309" y="1705708"/>
            <a:ext cx="6641988" cy="3732945"/>
          </a:xfrm>
          <a:prstGeom prst="rect">
            <a:avLst/>
          </a:prstGeom>
        </p:spPr>
        <p:txBody>
          <a:bodyPr wrap="square">
            <a:spAutoFit/>
          </a:bodyPr>
          <a:lstStyle/>
          <a:p>
            <a:pPr defTabSz="1828800">
              <a:lnSpc>
                <a:spcPct val="150000"/>
              </a:lnSpc>
            </a:pPr>
            <a:r>
              <a:rPr lang="zh-CN" altLang="en-US" sz="1600" dirty="0">
                <a:solidFill>
                  <a:schemeClr val="tx1">
                    <a:lumMod val="65000"/>
                    <a:lumOff val="35000"/>
                  </a:schemeClr>
                </a:solidFill>
                <a:cs typeface="+mn-ea"/>
              </a:rPr>
              <a:t>●</a:t>
            </a:r>
            <a:r>
              <a:rPr lang="zh-CN" altLang="en-US" sz="2000" dirty="0">
                <a:solidFill>
                  <a:schemeClr val="tx1">
                    <a:lumMod val="65000"/>
                    <a:lumOff val="35000"/>
                  </a:schemeClr>
                </a:solidFill>
                <a:cs typeface="+mn-ea"/>
              </a:rPr>
              <a:t> </a:t>
            </a:r>
            <a:r>
              <a:rPr lang="zh-CN" altLang="en-US" sz="2000" dirty="0">
                <a:solidFill>
                  <a:schemeClr val="tx1">
                    <a:lumMod val="65000"/>
                    <a:lumOff val="35000"/>
                  </a:schemeClr>
                </a:solidFill>
                <a:cs typeface="+mn-ea"/>
                <a:sym typeface="+mn-lt"/>
              </a:rPr>
              <a:t>通过本次大作业，我学会了怎么去分析数据，怎么去运用模型去预测结果，怎么去大胆提出疑问，怎么大胆给出假设，之后去用手里的数据一步步有效地证明假设，做完实验回头再看整个过程，觉得很丝滑哈哈，每一步都很有意义，每一步都是知识的脚印。通过这次大作业我甚至有点开始喜欢数据分析与预测，因为它能计算出精确的数据，让我们的猜想或者假设得到充分地数据支撑，得到充分的实践验证！</a:t>
            </a:r>
            <a:endParaRPr lang="zh-CN" altLang="en-US" sz="2000" dirty="0">
              <a:solidFill>
                <a:schemeClr val="tx1">
                  <a:lumMod val="65000"/>
                  <a:lumOff val="35000"/>
                </a:schemeClr>
              </a:solidFill>
              <a:cs typeface="+mn-ea"/>
            </a:endParaRPr>
          </a:p>
        </p:txBody>
      </p:sp>
    </p:spTree>
  </p:cSld>
  <p:clrMapOvr>
    <a:masterClrMapping/>
  </p:clrMapOvr>
  <mc:AlternateContent xmlns:mc="http://schemas.openxmlformats.org/markup-compatibility/2006" xmlns:p14="http://schemas.microsoft.com/office/powerpoint/2010/main">
    <mc:Choice Requires="p14">
      <p:transition spd="slow" p14:dur="42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ppt_w</p:attrName>
                                        </p:attrNameLst>
                                      </p:cBhvr>
                                      <p:tavLst>
                                        <p:tav tm="0">
                                          <p:val>
                                            <p:fltVal val="0"/>
                                          </p:val>
                                        </p:tav>
                                        <p:tav tm="100000">
                                          <p:val>
                                            <p:strVal val="#ppt_w"/>
                                          </p:val>
                                        </p:tav>
                                      </p:tavLst>
                                    </p:anim>
                                    <p:anim calcmode="lin" valueType="num">
                                      <p:cBhvr>
                                        <p:cTn id="12" dur="500" fill="hold"/>
                                        <p:tgtEl>
                                          <p:spTgt spid="14"/>
                                        </p:tgtEl>
                                        <p:attrNameLst>
                                          <p:attrName>ppt_h</p:attrName>
                                        </p:attrNameLst>
                                      </p:cBhvr>
                                      <p:tavLst>
                                        <p:tav tm="0">
                                          <p:val>
                                            <p:fltVal val="0"/>
                                          </p:val>
                                        </p:tav>
                                        <p:tav tm="100000">
                                          <p:val>
                                            <p:strVal val="#ppt_h"/>
                                          </p:val>
                                        </p:tav>
                                      </p:tavLst>
                                    </p:anim>
                                    <p:animEffect transition="in" filter="fade">
                                      <p:cBhvr>
                                        <p:cTn id="13" dur="500"/>
                                        <p:tgtEl>
                                          <p:spTgt spid="14"/>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Effect transition="in" filter="fade">
                                      <p:cBhvr>
                                        <p:cTn id="19" dur="500"/>
                                        <p:tgtEl>
                                          <p:spTgt spid="15"/>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par>
                          <p:cTn id="35" fill="hold">
                            <p:stCondLst>
                              <p:cond delay="2000"/>
                            </p:stCondLst>
                            <p:childTnLst>
                              <p:par>
                                <p:cTn id="36" presetID="2" presetClass="entr" presetSubtype="4" fill="hold" grpId="0" nodeType="afterEffect">
                                  <p:stCondLst>
                                    <p:cond delay="0"/>
                                  </p:stCondLst>
                                  <p:childTnLst>
                                    <p:set>
                                      <p:cBhvr>
                                        <p:cTn id="37" dur="1" fill="hold">
                                          <p:stCondLst>
                                            <p:cond delay="0"/>
                                          </p:stCondLst>
                                        </p:cTn>
                                        <p:tgtEl>
                                          <p:spTgt spid="2"/>
                                        </p:tgtEl>
                                        <p:attrNameLst>
                                          <p:attrName>style.visibility</p:attrName>
                                        </p:attrNameLst>
                                      </p:cBhvr>
                                      <p:to>
                                        <p:strVal val="visible"/>
                                      </p:to>
                                    </p:set>
                                    <p:anim calcmode="lin" valueType="num">
                                      <p:cBhvr additive="base">
                                        <p:cTn id="38" dur="1000" fill="hold"/>
                                        <p:tgtEl>
                                          <p:spTgt spid="2"/>
                                        </p:tgtEl>
                                        <p:attrNameLst>
                                          <p:attrName>ppt_x</p:attrName>
                                        </p:attrNameLst>
                                      </p:cBhvr>
                                      <p:tavLst>
                                        <p:tav tm="0">
                                          <p:val>
                                            <p:strVal val="#ppt_x"/>
                                          </p:val>
                                        </p:tav>
                                        <p:tav tm="100000">
                                          <p:val>
                                            <p:strVal val="#ppt_x"/>
                                          </p:val>
                                        </p:tav>
                                      </p:tavLst>
                                    </p:anim>
                                    <p:anim calcmode="lin" valueType="num">
                                      <p:cBhvr additive="base">
                                        <p:cTn id="39"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17" grpId="0" animBg="1"/>
      <p:bldP spid="14" grpId="0" bldLvl="0" animBg="1"/>
      <p:bldP spid="15" grpId="0" bldLvl="0" animBg="1"/>
      <p:bldP spid="16" grpId="0" bldLvl="0" animBg="1"/>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p:cNvSpPr txBox="1"/>
          <p:nvPr/>
        </p:nvSpPr>
        <p:spPr>
          <a:xfrm>
            <a:off x="1317813" y="464097"/>
            <a:ext cx="1415772" cy="461665"/>
          </a:xfrm>
          <a:prstGeom prst="rect">
            <a:avLst/>
          </a:prstGeom>
          <a:noFill/>
        </p:spPr>
        <p:txBody>
          <a:bodyPr wrap="none" rtlCol="0">
            <a:spAutoFit/>
          </a:bodyPr>
          <a:lstStyle/>
          <a:p>
            <a:r>
              <a:rPr lang="zh-CN" altLang="en-US" sz="2400" dirty="0">
                <a:solidFill>
                  <a:schemeClr val="tx1">
                    <a:lumMod val="85000"/>
                    <a:lumOff val="15000"/>
                  </a:schemeClr>
                </a:solidFill>
                <a:cs typeface="+mn-ea"/>
                <a:sym typeface="+mn-lt"/>
              </a:rPr>
              <a:t>题目概述</a:t>
            </a:r>
          </a:p>
        </p:txBody>
      </p:sp>
      <p:grpSp>
        <p:nvGrpSpPr>
          <p:cNvPr id="5" name="组合 4"/>
          <p:cNvGrpSpPr/>
          <p:nvPr/>
        </p:nvGrpSpPr>
        <p:grpSpPr>
          <a:xfrm>
            <a:off x="499886" y="464097"/>
            <a:ext cx="656562" cy="584775"/>
            <a:chOff x="7481280" y="1150631"/>
            <a:chExt cx="2407919" cy="2144642"/>
          </a:xfrm>
        </p:grpSpPr>
        <p:sp>
          <p:nvSpPr>
            <p:cNvPr id="6" name="椭圆 5"/>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4" name="椭圆 13"/>
          <p:cNvSpPr/>
          <p:nvPr/>
        </p:nvSpPr>
        <p:spPr>
          <a:xfrm>
            <a:off x="10256865" y="991855"/>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7125015" y="4875113"/>
            <a:ext cx="3013638" cy="3013638"/>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10801622" y="5469689"/>
            <a:ext cx="792912" cy="79291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9" name="图片 8">
            <a:extLst>
              <a:ext uri="{FF2B5EF4-FFF2-40B4-BE49-F238E27FC236}">
                <a16:creationId xmlns:a16="http://schemas.microsoft.com/office/drawing/2014/main" id="{B3ACD7B2-ECF8-7973-19B4-0EA1EBA0A183}"/>
              </a:ext>
            </a:extLst>
          </p:cNvPr>
          <p:cNvPicPr>
            <a:picLocks noChangeAspect="1"/>
          </p:cNvPicPr>
          <p:nvPr/>
        </p:nvPicPr>
        <p:blipFill>
          <a:blip r:embed="rId2"/>
          <a:stretch>
            <a:fillRect/>
          </a:stretch>
        </p:blipFill>
        <p:spPr>
          <a:xfrm>
            <a:off x="1317813" y="1048872"/>
            <a:ext cx="8832345" cy="4397121"/>
          </a:xfrm>
          <a:prstGeom prst="rect">
            <a:avLst/>
          </a:prstGeom>
        </p:spPr>
      </p:pic>
      <p:pic>
        <p:nvPicPr>
          <p:cNvPr id="17" name="图片 16">
            <a:extLst>
              <a:ext uri="{FF2B5EF4-FFF2-40B4-BE49-F238E27FC236}">
                <a16:creationId xmlns:a16="http://schemas.microsoft.com/office/drawing/2014/main" id="{C0639FD2-D219-82D6-8325-EDEFF8A1FAFF}"/>
              </a:ext>
            </a:extLst>
          </p:cNvPr>
          <p:cNvPicPr>
            <a:picLocks noChangeAspect="1"/>
          </p:cNvPicPr>
          <p:nvPr/>
        </p:nvPicPr>
        <p:blipFill>
          <a:blip r:embed="rId3"/>
          <a:stretch>
            <a:fillRect/>
          </a:stretch>
        </p:blipFill>
        <p:spPr>
          <a:xfrm>
            <a:off x="322729" y="4604617"/>
            <a:ext cx="8771380" cy="1966130"/>
          </a:xfrm>
          <a:prstGeom prst="rect">
            <a:avLst/>
          </a:prstGeom>
        </p:spPr>
      </p:pic>
    </p:spTree>
    <p:extLst>
      <p:ext uri="{BB962C8B-B14F-4D97-AF65-F5344CB8AC3E}">
        <p14:creationId xmlns:p14="http://schemas.microsoft.com/office/powerpoint/2010/main" val="537163443"/>
      </p:ext>
    </p:extLst>
  </p:cSld>
  <p:clrMapOvr>
    <a:masterClrMapping/>
  </p:clrMapOvr>
  <mc:AlternateContent xmlns:mc="http://schemas.openxmlformats.org/markup-compatibility/2006" xmlns:p14="http://schemas.microsoft.com/office/powerpoint/2010/main">
    <mc:Choice Requires="p14">
      <p:transition spd="slow" p14:dur="42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42"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par>
                          <p:cTn id="22" fill="hold">
                            <p:stCondLst>
                              <p:cond delay="500"/>
                            </p:stCondLst>
                            <p:childTnLst>
                              <p:par>
                                <p:cTn id="23" presetID="42" presetClass="entr" presetSubtype="0"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600"/>
                                        <p:tgtEl>
                                          <p:spTgt spid="4"/>
                                        </p:tgtEl>
                                      </p:cBhvr>
                                    </p:animEffect>
                                    <p:anim calcmode="lin" valueType="num">
                                      <p:cBhvr>
                                        <p:cTn id="26" dur="600" fill="hold"/>
                                        <p:tgtEl>
                                          <p:spTgt spid="4"/>
                                        </p:tgtEl>
                                        <p:attrNameLst>
                                          <p:attrName>ppt_x</p:attrName>
                                        </p:attrNameLst>
                                      </p:cBhvr>
                                      <p:tavLst>
                                        <p:tav tm="0">
                                          <p:val>
                                            <p:strVal val="#ppt_x"/>
                                          </p:val>
                                        </p:tav>
                                        <p:tav tm="100000">
                                          <p:val>
                                            <p:strVal val="#ppt_x"/>
                                          </p:val>
                                        </p:tav>
                                      </p:tavLst>
                                    </p:anim>
                                    <p:anim calcmode="lin" valueType="num">
                                      <p:cBhvr>
                                        <p:cTn id="27" dur="6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circle(in)">
                                      <p:cBhvr>
                                        <p:cTn id="32" dur="75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randombar(horizontal)">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animBg="1"/>
      <p:bldP spid="15" grpId="0" animBg="1"/>
      <p:bldP spid="1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030667" y="-883488"/>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914400" y="1721688"/>
            <a:ext cx="1828800" cy="1828800"/>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1652783" y="-747030"/>
            <a:ext cx="1984058" cy="1984058"/>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10062902" y="3911002"/>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8846578" y="5580202"/>
            <a:ext cx="2229921" cy="2229921"/>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8754276" y="5327591"/>
            <a:ext cx="792912" cy="79291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1881600" y="4927829"/>
            <a:ext cx="693143" cy="693143"/>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2" name="组合 1"/>
          <p:cNvGrpSpPr/>
          <p:nvPr/>
        </p:nvGrpSpPr>
        <p:grpSpPr>
          <a:xfrm>
            <a:off x="7941329" y="1109510"/>
            <a:ext cx="1605859" cy="1429988"/>
            <a:chOff x="7481280" y="1311215"/>
            <a:chExt cx="2228073" cy="1984058"/>
          </a:xfrm>
        </p:grpSpPr>
        <p:sp>
          <p:nvSpPr>
            <p:cNvPr id="18" name="椭圆 17"/>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椭圆 18"/>
            <p:cNvSpPr/>
            <p:nvPr/>
          </p:nvSpPr>
          <p:spPr>
            <a:xfrm>
              <a:off x="8916441" y="1330477"/>
              <a:ext cx="792912" cy="79291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80" name="文本框 179"/>
          <p:cNvSpPr txBox="1"/>
          <p:nvPr/>
        </p:nvSpPr>
        <p:spPr>
          <a:xfrm>
            <a:off x="2574743" y="2626991"/>
            <a:ext cx="7174452" cy="1200329"/>
          </a:xfrm>
          <a:prstGeom prst="rect">
            <a:avLst/>
          </a:prstGeom>
          <a:noFill/>
        </p:spPr>
        <p:txBody>
          <a:bodyPr wrap="square" rtlCol="0">
            <a:spAutoFit/>
          </a:bodyPr>
          <a:lstStyle/>
          <a:p>
            <a:pPr algn="dist"/>
            <a:r>
              <a:rPr lang="zh-CN" altLang="en-US" sz="7200" dirty="0">
                <a:solidFill>
                  <a:srgbClr val="7C8C6E"/>
                </a:solidFill>
                <a:latin typeface="方正正黑简体" panose="02000000000000000000" pitchFamily="2" charset="-122"/>
                <a:ea typeface="方正正黑简体" panose="02000000000000000000" pitchFamily="2" charset="-122"/>
                <a:cs typeface="+mn-ea"/>
                <a:sym typeface="+mn-lt"/>
              </a:rPr>
              <a:t>感谢您的观看</a:t>
            </a:r>
          </a:p>
        </p:txBody>
      </p:sp>
      <p:sp>
        <p:nvSpPr>
          <p:cNvPr id="182" name="文本框 181"/>
          <p:cNvSpPr txBox="1"/>
          <p:nvPr/>
        </p:nvSpPr>
        <p:spPr>
          <a:xfrm>
            <a:off x="2647056" y="4087354"/>
            <a:ext cx="7612156" cy="584775"/>
          </a:xfrm>
          <a:prstGeom prst="rect">
            <a:avLst/>
          </a:prstGeom>
          <a:noFill/>
        </p:spPr>
        <p:txBody>
          <a:bodyPr wrap="square" rtlCol="0">
            <a:spAutoFit/>
          </a:bodyPr>
          <a:lstStyle/>
          <a:p>
            <a:r>
              <a:rPr lang="zh-CN" altLang="en-US" sz="1600" dirty="0">
                <a:latin typeface="+mn-ea"/>
                <a:hlinkClick r:id="rId2">
                  <a:extLst>
                    <a:ext uri="{A12FA001-AC4F-418D-AE19-62706E023703}">
                      <ahyp:hlinkClr xmlns:ahyp="http://schemas.microsoft.com/office/drawing/2018/hyperlinkcolor" val="tx"/>
                    </a:ext>
                  </a:extLst>
                </a:hlinkClick>
              </a:rPr>
              <a:t>引用：</a:t>
            </a:r>
            <a:endParaRPr lang="en-US" altLang="zh-CN" sz="1600" dirty="0">
              <a:latin typeface="+mn-ea"/>
              <a:hlinkClick r:id="rId2">
                <a:extLst>
                  <a:ext uri="{A12FA001-AC4F-418D-AE19-62706E023703}">
                    <ahyp:hlinkClr xmlns:ahyp="http://schemas.microsoft.com/office/drawing/2018/hyperlinkcolor" val="tx"/>
                  </a:ext>
                </a:extLst>
              </a:hlinkClick>
            </a:endParaRPr>
          </a:p>
          <a:p>
            <a:r>
              <a:rPr lang="zh-CN" altLang="en-US" sz="1600" dirty="0">
                <a:latin typeface="+mn-ea"/>
                <a:hlinkClick r:id="rId2">
                  <a:extLst>
                    <a:ext uri="{A12FA001-AC4F-418D-AE19-62706E023703}">
                      <ahyp:hlinkClr xmlns:ahyp="http://schemas.microsoft.com/office/drawing/2018/hyperlinkcolor" val="tx"/>
                    </a:ext>
                  </a:extLst>
                </a:hlinkClick>
              </a:rPr>
              <a:t>机器学习 之</a:t>
            </a:r>
            <a:r>
              <a:rPr lang="en-US" altLang="zh-CN" sz="1600" dirty="0" err="1">
                <a:latin typeface="+mn-ea"/>
                <a:hlinkClick r:id="rId2">
                  <a:extLst>
                    <a:ext uri="{A12FA001-AC4F-418D-AE19-62706E023703}">
                      <ahyp:hlinkClr xmlns:ahyp="http://schemas.microsoft.com/office/drawing/2018/hyperlinkcolor" val="tx"/>
                    </a:ext>
                  </a:extLst>
                </a:hlinkClick>
              </a:rPr>
              <a:t>LightGBM</a:t>
            </a:r>
            <a:r>
              <a:rPr lang="zh-CN" altLang="en-US" sz="1600" dirty="0">
                <a:latin typeface="+mn-ea"/>
                <a:hlinkClick r:id="rId2">
                  <a:extLst>
                    <a:ext uri="{A12FA001-AC4F-418D-AE19-62706E023703}">
                      <ahyp:hlinkClr xmlns:ahyp="http://schemas.microsoft.com/office/drawing/2018/hyperlinkcolor" val="tx"/>
                    </a:ext>
                  </a:extLst>
                </a:hlinkClick>
              </a:rPr>
              <a:t>算法 </a:t>
            </a:r>
            <a:r>
              <a:rPr lang="en-US" altLang="zh-CN" sz="1600" dirty="0">
                <a:latin typeface="+mn-ea"/>
                <a:hlinkClick r:id="rId2">
                  <a:extLst>
                    <a:ext uri="{A12FA001-AC4F-418D-AE19-62706E023703}">
                      <ahyp:hlinkClr xmlns:ahyp="http://schemas.microsoft.com/office/drawing/2018/hyperlinkcolor" val="tx"/>
                    </a:ext>
                  </a:extLst>
                </a:hlinkClick>
              </a:rPr>
              <a:t>- </a:t>
            </a:r>
            <a:r>
              <a:rPr lang="en-US" altLang="zh-CN" sz="1600" dirty="0" err="1">
                <a:latin typeface="+mn-ea"/>
                <a:hlinkClick r:id="rId2">
                  <a:extLst>
                    <a:ext uri="{A12FA001-AC4F-418D-AE19-62706E023703}">
                      <ahyp:hlinkClr xmlns:ahyp="http://schemas.microsoft.com/office/drawing/2018/hyperlinkcolor" val="tx"/>
                    </a:ext>
                  </a:extLst>
                </a:hlinkClick>
              </a:rPr>
              <a:t>hugechuanqi</a:t>
            </a:r>
            <a:r>
              <a:rPr lang="en-US" altLang="zh-CN" sz="1600" dirty="0">
                <a:latin typeface="+mn-ea"/>
                <a:hlinkClick r:id="rId2">
                  <a:extLst>
                    <a:ext uri="{A12FA001-AC4F-418D-AE19-62706E023703}">
                      <ahyp:hlinkClr xmlns:ahyp="http://schemas.microsoft.com/office/drawing/2018/hyperlinkcolor" val="tx"/>
                    </a:ext>
                  </a:extLst>
                </a:hlinkClick>
              </a:rPr>
              <a:t> - </a:t>
            </a:r>
            <a:r>
              <a:rPr lang="zh-CN" altLang="en-US" sz="1600" dirty="0">
                <a:latin typeface="+mn-ea"/>
                <a:hlinkClick r:id="rId2">
                  <a:extLst>
                    <a:ext uri="{A12FA001-AC4F-418D-AE19-62706E023703}">
                      <ahyp:hlinkClr xmlns:ahyp="http://schemas.microsoft.com/office/drawing/2018/hyperlinkcolor" val="tx"/>
                    </a:ext>
                  </a:extLst>
                </a:hlinkClick>
              </a:rPr>
              <a:t>博客园 </a:t>
            </a:r>
            <a:r>
              <a:rPr lang="en-US" altLang="zh-CN" sz="1600" dirty="0">
                <a:latin typeface="+mn-ea"/>
                <a:hlinkClick r:id="rId2">
                  <a:extLst>
                    <a:ext uri="{A12FA001-AC4F-418D-AE19-62706E023703}">
                      <ahyp:hlinkClr xmlns:ahyp="http://schemas.microsoft.com/office/drawing/2018/hyperlinkcolor" val="tx"/>
                    </a:ext>
                  </a:extLst>
                </a:hlinkClick>
              </a:rPr>
              <a:t>(cnblogs.com)</a:t>
            </a:r>
            <a:endParaRPr lang="en-US" altLang="zh-CN" sz="1600" dirty="0">
              <a:latin typeface="+mn-ea"/>
            </a:endParaRPr>
          </a:p>
        </p:txBody>
      </p:sp>
      <p:sp>
        <p:nvSpPr>
          <p:cNvPr id="183" name="文本框 182"/>
          <p:cNvSpPr txBox="1"/>
          <p:nvPr/>
        </p:nvSpPr>
        <p:spPr>
          <a:xfrm>
            <a:off x="4831619" y="4873115"/>
            <a:ext cx="2467896" cy="400110"/>
          </a:xfrm>
          <a:prstGeom prst="rect">
            <a:avLst/>
          </a:prstGeom>
          <a:noFill/>
          <a:ln>
            <a:noFill/>
          </a:ln>
        </p:spPr>
        <p:txBody>
          <a:bodyPr wrap="square" rtlCol="0">
            <a:spAutoFit/>
          </a:bodyPr>
          <a:lstStyle/>
          <a:p>
            <a:pPr algn="ctr"/>
            <a:r>
              <a:rPr lang="zh-CN" altLang="en-US" sz="2000" dirty="0">
                <a:solidFill>
                  <a:srgbClr val="98A58C"/>
                </a:solidFill>
                <a:cs typeface="+mn-ea"/>
                <a:sym typeface="+mn-lt"/>
              </a:rPr>
              <a:t>汇报人：姜久远</a:t>
            </a:r>
          </a:p>
        </p:txBody>
      </p:sp>
      <p:sp>
        <p:nvSpPr>
          <p:cNvPr id="184" name="矩形 183"/>
          <p:cNvSpPr/>
          <p:nvPr/>
        </p:nvSpPr>
        <p:spPr>
          <a:xfrm>
            <a:off x="3784637" y="1886490"/>
            <a:ext cx="5138874" cy="707886"/>
          </a:xfrm>
          <a:prstGeom prst="rect">
            <a:avLst/>
          </a:prstGeom>
        </p:spPr>
        <p:txBody>
          <a:bodyPr wrap="square">
            <a:spAutoFit/>
          </a:bodyPr>
          <a:lstStyle/>
          <a:p>
            <a:pPr algn="dist"/>
            <a:r>
              <a:rPr lang="en-US" altLang="zh-CN" sz="4000" dirty="0">
                <a:solidFill>
                  <a:srgbClr val="98A58C"/>
                </a:solidFill>
                <a:cs typeface="+mn-ea"/>
                <a:sym typeface="+mn-lt"/>
              </a:rPr>
              <a:t>POWERPOINT</a:t>
            </a:r>
          </a:p>
        </p:txBody>
      </p:sp>
    </p:spTree>
  </p:cSld>
  <p:clrMapOvr>
    <a:masterClrMapping/>
  </p:clrMapOvr>
  <mc:AlternateContent xmlns:mc="http://schemas.openxmlformats.org/markup-compatibility/2006" xmlns:p14="http://schemas.microsoft.com/office/powerpoint/2010/main">
    <mc:Choice Requires="p14">
      <p:transition spd="slow" p14:dur="42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4"/>
                                        </p:tgtEl>
                                        <p:attrNameLst>
                                          <p:attrName>style.visibility</p:attrName>
                                        </p:attrNameLst>
                                      </p:cBhvr>
                                      <p:to>
                                        <p:strVal val="visible"/>
                                      </p:to>
                                    </p:set>
                                    <p:animEffect transition="in" filter="fade">
                                      <p:cBhvr>
                                        <p:cTn id="7" dur="1000"/>
                                        <p:tgtEl>
                                          <p:spTgt spid="184"/>
                                        </p:tgtEl>
                                      </p:cBhvr>
                                    </p:animEffect>
                                    <p:anim calcmode="lin" valueType="num">
                                      <p:cBhvr>
                                        <p:cTn id="8" dur="1000" fill="hold"/>
                                        <p:tgtEl>
                                          <p:spTgt spid="184"/>
                                        </p:tgtEl>
                                        <p:attrNameLst>
                                          <p:attrName>ppt_x</p:attrName>
                                        </p:attrNameLst>
                                      </p:cBhvr>
                                      <p:tavLst>
                                        <p:tav tm="0">
                                          <p:val>
                                            <p:strVal val="#ppt_x"/>
                                          </p:val>
                                        </p:tav>
                                        <p:tav tm="100000">
                                          <p:val>
                                            <p:strVal val="#ppt_x"/>
                                          </p:val>
                                        </p:tav>
                                      </p:tavLst>
                                    </p:anim>
                                    <p:anim calcmode="lin" valueType="num">
                                      <p:cBhvr>
                                        <p:cTn id="9" dur="1000" fill="hold"/>
                                        <p:tgtEl>
                                          <p:spTgt spid="18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80"/>
                                        </p:tgtEl>
                                        <p:attrNameLst>
                                          <p:attrName>style.visibility</p:attrName>
                                        </p:attrNameLst>
                                      </p:cBhvr>
                                      <p:to>
                                        <p:strVal val="visible"/>
                                      </p:to>
                                    </p:set>
                                    <p:animEffect transition="in" filter="barn(inVertical)">
                                      <p:cBhvr>
                                        <p:cTn id="14" dur="500"/>
                                        <p:tgtEl>
                                          <p:spTgt spid="180"/>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2"/>
                                        </p:tgtEl>
                                        <p:attrNameLst>
                                          <p:attrName>style.visibility</p:attrName>
                                        </p:attrNameLst>
                                      </p:cBhvr>
                                      <p:to>
                                        <p:strVal val="visible"/>
                                      </p:to>
                                    </p:set>
                                    <p:anim calcmode="lin" valueType="num">
                                      <p:cBhvr additive="base">
                                        <p:cTn id="19" dur="500" fill="hold"/>
                                        <p:tgtEl>
                                          <p:spTgt spid="182"/>
                                        </p:tgtEl>
                                        <p:attrNameLst>
                                          <p:attrName>ppt_x</p:attrName>
                                        </p:attrNameLst>
                                      </p:cBhvr>
                                      <p:tavLst>
                                        <p:tav tm="0">
                                          <p:val>
                                            <p:strVal val="#ppt_x"/>
                                          </p:val>
                                        </p:tav>
                                        <p:tav tm="100000">
                                          <p:val>
                                            <p:strVal val="#ppt_x"/>
                                          </p:val>
                                        </p:tav>
                                      </p:tavLst>
                                    </p:anim>
                                    <p:anim calcmode="lin" valueType="num">
                                      <p:cBhvr additive="base">
                                        <p:cTn id="20" dur="500" fill="hold"/>
                                        <p:tgtEl>
                                          <p:spTgt spid="18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3"/>
                                        </p:tgtEl>
                                        <p:attrNameLst>
                                          <p:attrName>style.visibility</p:attrName>
                                        </p:attrNameLst>
                                      </p:cBhvr>
                                      <p:to>
                                        <p:strVal val="visible"/>
                                      </p:to>
                                    </p:set>
                                    <p:anim calcmode="lin" valueType="num">
                                      <p:cBhvr additive="base">
                                        <p:cTn id="25" dur="500" fill="hold"/>
                                        <p:tgtEl>
                                          <p:spTgt spid="183"/>
                                        </p:tgtEl>
                                        <p:attrNameLst>
                                          <p:attrName>ppt_x</p:attrName>
                                        </p:attrNameLst>
                                      </p:cBhvr>
                                      <p:tavLst>
                                        <p:tav tm="0">
                                          <p:val>
                                            <p:strVal val="#ppt_x"/>
                                          </p:val>
                                        </p:tav>
                                        <p:tav tm="100000">
                                          <p:val>
                                            <p:strVal val="#ppt_x"/>
                                          </p:val>
                                        </p:tav>
                                      </p:tavLst>
                                    </p:anim>
                                    <p:anim calcmode="lin" valueType="num">
                                      <p:cBhvr additive="base">
                                        <p:cTn id="26" dur="500" fill="hold"/>
                                        <p:tgtEl>
                                          <p:spTgt spid="18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0-#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1000"/>
                                        <p:tgtEl>
                                          <p:spTgt spid="16"/>
                                        </p:tgtEl>
                                      </p:cBhvr>
                                    </p:animEffect>
                                    <p:anim calcmode="lin" valueType="num">
                                      <p:cBhvr>
                                        <p:cTn id="55" dur="1000" fill="hold"/>
                                        <p:tgtEl>
                                          <p:spTgt spid="16"/>
                                        </p:tgtEl>
                                        <p:attrNameLst>
                                          <p:attrName>ppt_x</p:attrName>
                                        </p:attrNameLst>
                                      </p:cBhvr>
                                      <p:tavLst>
                                        <p:tav tm="0">
                                          <p:val>
                                            <p:strVal val="#ppt_x"/>
                                          </p:val>
                                        </p:tav>
                                        <p:tav tm="100000">
                                          <p:val>
                                            <p:strVal val="#ppt_x"/>
                                          </p:val>
                                        </p:tav>
                                      </p:tavLst>
                                    </p:anim>
                                    <p:anim calcmode="lin" valueType="num">
                                      <p:cBhvr>
                                        <p:cTn id="5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fade">
                                      <p:cBhvr>
                                        <p:cTn id="61" dur="500"/>
                                        <p:tgtEl>
                                          <p:spTgt spid="2"/>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4" grpId="0" animBg="1"/>
      <p:bldP spid="15" grpId="0" animBg="1"/>
      <p:bldP spid="16" grpId="0" animBg="1"/>
      <p:bldP spid="17" grpId="0" animBg="1"/>
      <p:bldP spid="180" grpId="0"/>
      <p:bldP spid="182" grpId="0"/>
      <p:bldP spid="183" grpId="0"/>
      <p:bldP spid="18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86369" y="1535627"/>
            <a:ext cx="1896317" cy="830997"/>
          </a:xfrm>
          <a:prstGeom prst="rect">
            <a:avLst/>
          </a:prstGeom>
        </p:spPr>
        <p:txBody>
          <a:bodyPr wrap="square">
            <a:spAutoFit/>
          </a:bodyPr>
          <a:lstStyle/>
          <a:p>
            <a:pPr algn="dist"/>
            <a:r>
              <a:rPr lang="en-US" altLang="zh-CN" sz="4800" dirty="0">
                <a:solidFill>
                  <a:srgbClr val="9AA394"/>
                </a:solidFill>
                <a:cs typeface="+mn-ea"/>
                <a:sym typeface="+mn-lt"/>
              </a:rPr>
              <a:t>P</a:t>
            </a:r>
            <a:r>
              <a:rPr lang="en-US" altLang="zh-CN" sz="3600" dirty="0">
                <a:solidFill>
                  <a:srgbClr val="9AA394"/>
                </a:solidFill>
                <a:cs typeface="+mn-ea"/>
                <a:sym typeface="+mn-lt"/>
              </a:rPr>
              <a:t>art 02</a:t>
            </a:r>
            <a:endParaRPr lang="zh-CN" altLang="en-US" sz="3600" dirty="0">
              <a:solidFill>
                <a:srgbClr val="9AA394"/>
              </a:solidFill>
              <a:cs typeface="+mn-ea"/>
              <a:sym typeface="+mn-lt"/>
            </a:endParaRPr>
          </a:p>
        </p:txBody>
      </p:sp>
      <p:sp>
        <p:nvSpPr>
          <p:cNvPr id="5" name="矩形 4"/>
          <p:cNvSpPr/>
          <p:nvPr/>
        </p:nvSpPr>
        <p:spPr>
          <a:xfrm>
            <a:off x="3422483" y="3080005"/>
            <a:ext cx="5424095" cy="830997"/>
          </a:xfrm>
          <a:prstGeom prst="rect">
            <a:avLst/>
          </a:prstGeom>
        </p:spPr>
        <p:txBody>
          <a:bodyPr wrap="square">
            <a:spAutoFit/>
          </a:bodyPr>
          <a:lstStyle/>
          <a:p>
            <a:pPr algn="ctr"/>
            <a:r>
              <a:rPr lang="zh-CN" altLang="en-US" sz="4800" b="1" dirty="0">
                <a:solidFill>
                  <a:srgbClr val="9AA394"/>
                </a:solidFill>
                <a:cs typeface="+mn-ea"/>
                <a:sym typeface="+mn-lt"/>
              </a:rPr>
              <a:t>模型选择与评估</a:t>
            </a:r>
          </a:p>
        </p:txBody>
      </p:sp>
      <p:sp>
        <p:nvSpPr>
          <p:cNvPr id="7" name="矩形: 圆角 6"/>
          <p:cNvSpPr/>
          <p:nvPr/>
        </p:nvSpPr>
        <p:spPr>
          <a:xfrm>
            <a:off x="5563169" y="2590369"/>
            <a:ext cx="1065661" cy="45719"/>
          </a:xfrm>
          <a:prstGeom prst="roundRect">
            <a:avLst>
              <a:gd name="adj" fmla="val 0"/>
            </a:avLst>
          </a:prstGeom>
          <a:solidFill>
            <a:srgbClr val="9AA39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solidFill>
                <a:srgbClr val="9AA394"/>
              </a:solidFill>
              <a:cs typeface="+mn-ea"/>
              <a:sym typeface="+mn-lt"/>
            </a:endParaRPr>
          </a:p>
        </p:txBody>
      </p:sp>
      <p:sp>
        <p:nvSpPr>
          <p:cNvPr id="10" name="椭圆 9"/>
          <p:cNvSpPr/>
          <p:nvPr/>
        </p:nvSpPr>
        <p:spPr>
          <a:xfrm>
            <a:off x="-1030667" y="-883488"/>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914400" y="1721688"/>
            <a:ext cx="1828800" cy="1828800"/>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1652783" y="-747030"/>
            <a:ext cx="1984058" cy="1984058"/>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10062902" y="3911002"/>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8846578" y="5580202"/>
            <a:ext cx="2229921" cy="2229921"/>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8754276" y="5327591"/>
            <a:ext cx="792912" cy="79291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TextBox 16"/>
          <p:cNvSpPr txBox="1"/>
          <p:nvPr/>
        </p:nvSpPr>
        <p:spPr>
          <a:xfrm>
            <a:off x="234338" y="6393319"/>
            <a:ext cx="1800200"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模板 </a:t>
            </a:r>
            <a:r>
              <a:rPr kumimoji="0" lang="en-US" altLang="zh-CN" sz="100" b="0" i="0" u="none" strike="noStrike" kern="0" cap="none" spc="0" normalizeH="0" baseline="0" noProof="0" dirty="0">
                <a:ln>
                  <a:noFill/>
                </a:ln>
                <a:solidFill>
                  <a:schemeClr val="bg1"/>
                </a:solidFill>
                <a:effectLst/>
                <a:uLnTx/>
                <a:uFillTx/>
              </a:rPr>
              <a:t>http://www.1ppt.com/moban/</a:t>
            </a:r>
            <a:r>
              <a:rPr kumimoji="0" lang="zh-CN" altLang="en-US" sz="100" b="0" i="0" u="none" strike="noStrike" kern="0" cap="none" spc="0" normalizeH="0" baseline="0" noProof="0" dirty="0">
                <a:ln>
                  <a:noFill/>
                </a:ln>
                <a:solidFill>
                  <a:schemeClr val="bg1"/>
                </a:solidFill>
                <a:effectLst/>
                <a:uLnTx/>
                <a:uFillTx/>
              </a:rPr>
              <a:t> </a:t>
            </a:r>
            <a:endParaRPr kumimoji="0" lang="en-US" altLang="zh-CN" sz="100" b="0" i="0" u="none" strike="noStrike" kern="0" cap="none" spc="0" normalizeH="0" baseline="0" noProof="0" dirty="0">
              <a:ln>
                <a:noFill/>
              </a:ln>
              <a:solidFill>
                <a:schemeClr val="bg1"/>
              </a:solidFill>
              <a:effectLst/>
              <a:uLnTx/>
              <a:uFillTx/>
            </a:endParaRPr>
          </a:p>
        </p:txBody>
      </p:sp>
    </p:spTree>
    <p:extLst>
      <p:ext uri="{BB962C8B-B14F-4D97-AF65-F5344CB8AC3E}">
        <p14:creationId xmlns:p14="http://schemas.microsoft.com/office/powerpoint/2010/main" val="1041619441"/>
      </p:ext>
    </p:extLst>
  </p:cSld>
  <p:clrMapOvr>
    <a:masterClrMapping/>
  </p:clrMapOvr>
  <mc:AlternateContent xmlns:mc="http://schemas.openxmlformats.org/markup-compatibility/2006" xmlns:p14="http://schemas.microsoft.com/office/powerpoint/2010/main">
    <mc:Choice Requires="p14">
      <p:transition spd="slow" p14:dur="42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0-#ppt_h/2"/>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1000" fill="hold"/>
                                        <p:tgtEl>
                                          <p:spTgt spid="5"/>
                                        </p:tgtEl>
                                        <p:attrNameLst>
                                          <p:attrName>ppt_y</p:attrName>
                                        </p:attrNameLst>
                                      </p:cBhvr>
                                      <p:tavLst>
                                        <p:tav tm="0">
                                          <p:val>
                                            <p:strVal val="#ppt_y+.1"/>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ppt_x"/>
                                          </p:val>
                                        </p:tav>
                                        <p:tav tm="100000">
                                          <p:val>
                                            <p:strVal val="#ppt_x"/>
                                          </p:val>
                                        </p:tav>
                                      </p:tavLst>
                                    </p:anim>
                                    <p:anim calcmode="lin" valueType="num">
                                      <p:cBhvr additive="base">
                                        <p:cTn id="2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1000"/>
                                        <p:tgtEl>
                                          <p:spTgt spid="15"/>
                                        </p:tgtEl>
                                      </p:cBhvr>
                                    </p:animEffect>
                                    <p:anim calcmode="lin" valueType="num">
                                      <p:cBhvr>
                                        <p:cTn id="48" dur="1000" fill="hold"/>
                                        <p:tgtEl>
                                          <p:spTgt spid="15"/>
                                        </p:tgtEl>
                                        <p:attrNameLst>
                                          <p:attrName>ppt_x</p:attrName>
                                        </p:attrNameLst>
                                      </p:cBhvr>
                                      <p:tavLst>
                                        <p:tav tm="0">
                                          <p:val>
                                            <p:strVal val="#ppt_x"/>
                                          </p:val>
                                        </p:tav>
                                        <p:tav tm="100000">
                                          <p:val>
                                            <p:strVal val="#ppt_x"/>
                                          </p:val>
                                        </p:tav>
                                      </p:tavLst>
                                    </p:anim>
                                    <p:anim calcmode="lin" valueType="num">
                                      <p:cBhvr>
                                        <p:cTn id="4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P spid="10" grpId="0" animBg="1"/>
      <p:bldP spid="11" grpId="0" animBg="1"/>
      <p:bldP spid="12" grpId="0" animBg="1"/>
      <p:bldP spid="13" grpId="0" animBg="1"/>
      <p:bldP spid="14"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p:cNvSpPr txBox="1"/>
          <p:nvPr/>
        </p:nvSpPr>
        <p:spPr>
          <a:xfrm>
            <a:off x="1288317" y="760315"/>
            <a:ext cx="1741182" cy="461665"/>
          </a:xfrm>
          <a:prstGeom prst="rect">
            <a:avLst/>
          </a:prstGeom>
          <a:noFill/>
        </p:spPr>
        <p:txBody>
          <a:bodyPr wrap="none" rtlCol="0">
            <a:spAutoFit/>
          </a:bodyPr>
          <a:lstStyle/>
          <a:p>
            <a:r>
              <a:rPr lang="zh-CN" altLang="en-US" sz="2400" dirty="0"/>
              <a:t>▶ 具体思路</a:t>
            </a:r>
            <a:endParaRPr lang="zh-CN" altLang="en-US" sz="2400" dirty="0">
              <a:solidFill>
                <a:schemeClr val="tx1">
                  <a:lumMod val="85000"/>
                  <a:lumOff val="15000"/>
                </a:schemeClr>
              </a:solidFill>
              <a:cs typeface="+mn-ea"/>
              <a:sym typeface="+mn-lt"/>
            </a:endParaRPr>
          </a:p>
        </p:txBody>
      </p:sp>
      <p:grpSp>
        <p:nvGrpSpPr>
          <p:cNvPr id="5" name="组合 4"/>
          <p:cNvGrpSpPr/>
          <p:nvPr/>
        </p:nvGrpSpPr>
        <p:grpSpPr>
          <a:xfrm>
            <a:off x="499886" y="464097"/>
            <a:ext cx="656562" cy="584775"/>
            <a:chOff x="7481280" y="1150631"/>
            <a:chExt cx="2407919" cy="2144642"/>
          </a:xfrm>
        </p:grpSpPr>
        <p:sp>
          <p:nvSpPr>
            <p:cNvPr id="6" name="椭圆 5"/>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3" name="椭圆 32"/>
          <p:cNvSpPr/>
          <p:nvPr/>
        </p:nvSpPr>
        <p:spPr>
          <a:xfrm>
            <a:off x="8599318" y="-1727914"/>
            <a:ext cx="4842125" cy="4842125"/>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椭圆 33"/>
          <p:cNvSpPr/>
          <p:nvPr/>
        </p:nvSpPr>
        <p:spPr>
          <a:xfrm>
            <a:off x="9018672" y="1871376"/>
            <a:ext cx="2229921" cy="2229921"/>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a:extLst>
              <a:ext uri="{FF2B5EF4-FFF2-40B4-BE49-F238E27FC236}">
                <a16:creationId xmlns:a16="http://schemas.microsoft.com/office/drawing/2014/main" id="{4A416BA0-E42E-9236-8889-457B9934B6E4}"/>
              </a:ext>
            </a:extLst>
          </p:cNvPr>
          <p:cNvSpPr txBox="1"/>
          <p:nvPr/>
        </p:nvSpPr>
        <p:spPr>
          <a:xfrm>
            <a:off x="1288317" y="1295878"/>
            <a:ext cx="9042538" cy="923330"/>
          </a:xfrm>
          <a:prstGeom prst="rect">
            <a:avLst/>
          </a:prstGeom>
          <a:noFill/>
        </p:spPr>
        <p:txBody>
          <a:bodyPr wrap="square">
            <a:spAutoFit/>
          </a:bodyPr>
          <a:lstStyle/>
          <a:p>
            <a:r>
              <a:rPr lang="en-US" altLang="zh-CN" dirty="0"/>
              <a:t>         </a:t>
            </a:r>
            <a:r>
              <a:rPr lang="zh-CN" altLang="en-US" dirty="0"/>
              <a:t>将具有典型、有效特征数据的训练集样本用选择的算法进行训练学习，进而获得用户购买预测模型。在测试集上进行预测，并根据真实的购买数据，利用评估指标对于模型的预测性能进行对比分析，并对于预测结果给出相关建议。</a:t>
            </a:r>
          </a:p>
        </p:txBody>
      </p:sp>
      <p:sp>
        <p:nvSpPr>
          <p:cNvPr id="13" name="TextBox 7">
            <a:extLst>
              <a:ext uri="{FF2B5EF4-FFF2-40B4-BE49-F238E27FC236}">
                <a16:creationId xmlns:a16="http://schemas.microsoft.com/office/drawing/2014/main" id="{24FB2CC3-9808-1FB9-CFF5-59031F2B2361}"/>
              </a:ext>
            </a:extLst>
          </p:cNvPr>
          <p:cNvSpPr txBox="1"/>
          <p:nvPr/>
        </p:nvSpPr>
        <p:spPr>
          <a:xfrm>
            <a:off x="1288317" y="5212395"/>
            <a:ext cx="2356735" cy="461665"/>
          </a:xfrm>
          <a:prstGeom prst="rect">
            <a:avLst/>
          </a:prstGeom>
          <a:noFill/>
        </p:spPr>
        <p:txBody>
          <a:bodyPr wrap="none" rtlCol="0">
            <a:spAutoFit/>
          </a:bodyPr>
          <a:lstStyle/>
          <a:p>
            <a:r>
              <a:rPr lang="zh-CN" altLang="en-US" sz="2400" dirty="0"/>
              <a:t>▶ 模型评估指标</a:t>
            </a:r>
            <a:endParaRPr lang="zh-CN" altLang="en-US" sz="2400" dirty="0">
              <a:solidFill>
                <a:schemeClr val="tx1">
                  <a:lumMod val="85000"/>
                  <a:lumOff val="15000"/>
                </a:schemeClr>
              </a:solidFill>
              <a:cs typeface="+mn-ea"/>
              <a:sym typeface="+mn-lt"/>
            </a:endParaRPr>
          </a:p>
        </p:txBody>
      </p:sp>
      <p:pic>
        <p:nvPicPr>
          <p:cNvPr id="15" name="图片 14">
            <a:extLst>
              <a:ext uri="{FF2B5EF4-FFF2-40B4-BE49-F238E27FC236}">
                <a16:creationId xmlns:a16="http://schemas.microsoft.com/office/drawing/2014/main" id="{64BF9F0A-EDEA-0F81-C990-164826585F83}"/>
              </a:ext>
            </a:extLst>
          </p:cNvPr>
          <p:cNvPicPr>
            <a:picLocks noChangeAspect="1"/>
          </p:cNvPicPr>
          <p:nvPr/>
        </p:nvPicPr>
        <p:blipFill>
          <a:blip r:embed="rId2"/>
          <a:stretch>
            <a:fillRect/>
          </a:stretch>
        </p:blipFill>
        <p:spPr>
          <a:xfrm>
            <a:off x="1423139" y="2792104"/>
            <a:ext cx="7521592" cy="2309060"/>
          </a:xfrm>
          <a:prstGeom prst="rect">
            <a:avLst/>
          </a:prstGeom>
        </p:spPr>
      </p:pic>
      <p:sp>
        <p:nvSpPr>
          <p:cNvPr id="16" name="TextBox 7">
            <a:extLst>
              <a:ext uri="{FF2B5EF4-FFF2-40B4-BE49-F238E27FC236}">
                <a16:creationId xmlns:a16="http://schemas.microsoft.com/office/drawing/2014/main" id="{38D20468-8516-0396-43F6-A166A6BE387D}"/>
              </a:ext>
            </a:extLst>
          </p:cNvPr>
          <p:cNvSpPr txBox="1"/>
          <p:nvPr/>
        </p:nvSpPr>
        <p:spPr>
          <a:xfrm>
            <a:off x="1288317" y="2330439"/>
            <a:ext cx="3895618" cy="461665"/>
          </a:xfrm>
          <a:prstGeom prst="rect">
            <a:avLst/>
          </a:prstGeom>
          <a:noFill/>
        </p:spPr>
        <p:txBody>
          <a:bodyPr wrap="none" rtlCol="0">
            <a:spAutoFit/>
          </a:bodyPr>
          <a:lstStyle/>
          <a:p>
            <a:r>
              <a:rPr lang="zh-CN" altLang="en-US" sz="2400" dirty="0"/>
              <a:t>▶ 引入分类结果的混淆矩阵</a:t>
            </a:r>
            <a:endParaRPr lang="zh-CN" altLang="en-US" sz="2400" dirty="0">
              <a:solidFill>
                <a:schemeClr val="tx1">
                  <a:lumMod val="85000"/>
                  <a:lumOff val="15000"/>
                </a:schemeClr>
              </a:solidFill>
              <a:cs typeface="+mn-ea"/>
              <a:sym typeface="+mn-lt"/>
            </a:endParaRPr>
          </a:p>
        </p:txBody>
      </p:sp>
      <p:sp>
        <p:nvSpPr>
          <p:cNvPr id="17" name="文本框 16">
            <a:extLst>
              <a:ext uri="{FF2B5EF4-FFF2-40B4-BE49-F238E27FC236}">
                <a16:creationId xmlns:a16="http://schemas.microsoft.com/office/drawing/2014/main" id="{B9DD58DA-7A7A-1FFE-A386-CEC0F9221D13}"/>
              </a:ext>
            </a:extLst>
          </p:cNvPr>
          <p:cNvSpPr txBox="1"/>
          <p:nvPr/>
        </p:nvSpPr>
        <p:spPr>
          <a:xfrm>
            <a:off x="1643947" y="5913019"/>
            <a:ext cx="4034367" cy="646331"/>
          </a:xfrm>
          <a:prstGeom prst="rect">
            <a:avLst/>
          </a:prstGeom>
          <a:noFill/>
        </p:spPr>
        <p:txBody>
          <a:bodyPr wrap="square">
            <a:spAutoFit/>
          </a:bodyPr>
          <a:lstStyle/>
          <a:p>
            <a:r>
              <a:rPr lang="zh-CN" altLang="en-US" dirty="0"/>
              <a:t>准确率</a:t>
            </a:r>
            <a:r>
              <a:rPr lang="en-US" altLang="zh-CN" dirty="0"/>
              <a:t>(Accuracy)</a:t>
            </a:r>
            <a:r>
              <a:rPr lang="zh-CN" altLang="en-US" dirty="0"/>
              <a:t>，又称查准率，指的是预测准确的类数占所有类数的比例。</a:t>
            </a:r>
          </a:p>
        </p:txBody>
      </p:sp>
      <p:pic>
        <p:nvPicPr>
          <p:cNvPr id="19" name="图片 18">
            <a:extLst>
              <a:ext uri="{FF2B5EF4-FFF2-40B4-BE49-F238E27FC236}">
                <a16:creationId xmlns:a16="http://schemas.microsoft.com/office/drawing/2014/main" id="{612ABD77-05A4-4F3C-4302-CB559BAFA03D}"/>
              </a:ext>
            </a:extLst>
          </p:cNvPr>
          <p:cNvPicPr>
            <a:picLocks noChangeAspect="1"/>
          </p:cNvPicPr>
          <p:nvPr/>
        </p:nvPicPr>
        <p:blipFill>
          <a:blip r:embed="rId3"/>
          <a:stretch>
            <a:fillRect/>
          </a:stretch>
        </p:blipFill>
        <p:spPr>
          <a:xfrm>
            <a:off x="5993735" y="5818498"/>
            <a:ext cx="3154953" cy="807790"/>
          </a:xfrm>
          <a:prstGeom prst="rect">
            <a:avLst/>
          </a:prstGeom>
        </p:spPr>
      </p:pic>
    </p:spTree>
    <p:extLst>
      <p:ext uri="{BB962C8B-B14F-4D97-AF65-F5344CB8AC3E}">
        <p14:creationId xmlns:p14="http://schemas.microsoft.com/office/powerpoint/2010/main" val="810973635"/>
      </p:ext>
    </p:extLst>
  </p:cSld>
  <p:clrMapOvr>
    <a:masterClrMapping/>
  </p:clrMapOvr>
  <mc:AlternateContent xmlns:mc="http://schemas.openxmlformats.org/markup-compatibility/2006" xmlns:p14="http://schemas.microsoft.com/office/powerpoint/2010/main">
    <mc:Choice Requires="p14">
      <p:transition spd="slow" p14:dur="42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1000"/>
                            </p:stCondLst>
                            <p:childTnLst>
                              <p:par>
                                <p:cTn id="9" presetID="2" presetClass="entr" presetSubtype="4"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ppt_x"/>
                                          </p:val>
                                        </p:tav>
                                        <p:tav tm="100000">
                                          <p:val>
                                            <p:strVal val="#ppt_x"/>
                                          </p:val>
                                        </p:tav>
                                      </p:tavLst>
                                    </p:anim>
                                    <p:anim calcmode="lin" valueType="num">
                                      <p:cBhvr additive="base">
                                        <p:cTn id="12" dur="500" fill="hold"/>
                                        <p:tgtEl>
                                          <p:spTgt spid="33"/>
                                        </p:tgtEl>
                                        <p:attrNameLst>
                                          <p:attrName>ppt_y</p:attrName>
                                        </p:attrNameLst>
                                      </p:cBhvr>
                                      <p:tavLst>
                                        <p:tav tm="0">
                                          <p:val>
                                            <p:strVal val="1+#ppt_h/2"/>
                                          </p:val>
                                        </p:tav>
                                        <p:tav tm="100000">
                                          <p:val>
                                            <p:strVal val="#ppt_y"/>
                                          </p:val>
                                        </p:tav>
                                      </p:tavLst>
                                    </p:anim>
                                  </p:childTnLst>
                                </p:cTn>
                              </p:par>
                            </p:childTnLst>
                          </p:cTn>
                        </p:par>
                        <p:par>
                          <p:cTn id="13" fill="hold">
                            <p:stCondLst>
                              <p:cond delay="1500"/>
                            </p:stCondLst>
                            <p:childTnLst>
                              <p:par>
                                <p:cTn id="14" presetID="10" presetClass="entr" presetSubtype="0" fill="hold" grpId="0" nodeType="after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childTnLst>
                          </p:cTn>
                        </p:par>
                        <p:par>
                          <p:cTn id="17" fill="hold">
                            <p:stCondLst>
                              <p:cond delay="2000"/>
                            </p:stCondLst>
                            <p:childTnLst>
                              <p:par>
                                <p:cTn id="18" presetID="22" presetClass="entr" presetSubtype="4"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00"/>
                                        <p:tgtEl>
                                          <p:spTgt spid="4"/>
                                        </p:tgtEl>
                                      </p:cBhvr>
                                    </p:animEffect>
                                  </p:childTnLst>
                                </p:cTn>
                              </p:par>
                            </p:childTnLst>
                          </p:cTn>
                        </p:par>
                        <p:par>
                          <p:cTn id="21" fill="hold">
                            <p:stCondLst>
                              <p:cond delay="2500"/>
                            </p:stCondLst>
                            <p:childTnLst>
                              <p:par>
                                <p:cTn id="22" presetID="14" presetClass="entr" presetSubtype="1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randombar(horizontal)">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down)">
                                      <p:cBhvr>
                                        <p:cTn id="29" dur="500"/>
                                        <p:tgtEl>
                                          <p:spTgt spid="16"/>
                                        </p:tgtEl>
                                      </p:cBhvr>
                                    </p:animEffect>
                                  </p:childTnLst>
                                </p:cTn>
                              </p:par>
                            </p:childTnLst>
                          </p:cTn>
                        </p:par>
                        <p:par>
                          <p:cTn id="30" fill="hold">
                            <p:stCondLst>
                              <p:cond delay="500"/>
                            </p:stCondLst>
                            <p:childTnLst>
                              <p:par>
                                <p:cTn id="31" presetID="22" presetClass="entr" presetSubtype="4"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down)">
                                      <p:cBhvr>
                                        <p:cTn id="33" dur="500"/>
                                        <p:tgtEl>
                                          <p:spTgt spid="15"/>
                                        </p:tgtEl>
                                      </p:cBhvr>
                                    </p:animEffect>
                                  </p:childTnLst>
                                </p:cTn>
                              </p:par>
                            </p:childTnLst>
                          </p:cTn>
                        </p:par>
                        <p:par>
                          <p:cTn id="34" fill="hold">
                            <p:stCondLst>
                              <p:cond delay="1000"/>
                            </p:stCondLst>
                            <p:childTnLst>
                              <p:par>
                                <p:cTn id="35" presetID="22" presetClass="entr" presetSubtype="4"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down)">
                                      <p:cBhvr>
                                        <p:cTn id="37" dur="500"/>
                                        <p:tgtEl>
                                          <p:spTgt spid="13"/>
                                        </p:tgtEl>
                                      </p:cBhvr>
                                    </p:animEffect>
                                  </p:childTnLst>
                                </p:cTn>
                              </p:par>
                            </p:childTnLst>
                          </p:cTn>
                        </p:par>
                        <p:par>
                          <p:cTn id="38" fill="hold">
                            <p:stCondLst>
                              <p:cond delay="1500"/>
                            </p:stCondLst>
                            <p:childTnLst>
                              <p:par>
                                <p:cTn id="39" presetID="16" presetClass="entr" presetSubtype="21"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barn(inVertical)">
                                      <p:cBhvr>
                                        <p:cTn id="41" dur="500"/>
                                        <p:tgtEl>
                                          <p:spTgt spid="17"/>
                                        </p:tgtEl>
                                      </p:cBhvr>
                                    </p:animEffect>
                                  </p:childTnLst>
                                </p:cTn>
                              </p:par>
                            </p:childTnLst>
                          </p:cTn>
                        </p:par>
                        <p:par>
                          <p:cTn id="42" fill="hold">
                            <p:stCondLst>
                              <p:cond delay="2000"/>
                            </p:stCondLst>
                            <p:childTnLst>
                              <p:par>
                                <p:cTn id="43" presetID="14" presetClass="entr" presetSubtype="10" fill="hold" nodeType="after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randombar(horizontal)">
                                      <p:cBhvr>
                                        <p:cTn id="4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3" grpId="0" animBg="1"/>
      <p:bldP spid="34" grpId="0" animBg="1"/>
      <p:bldP spid="10" grpId="0"/>
      <p:bldP spid="13" grpId="0"/>
      <p:bldP spid="16"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99886" y="464097"/>
            <a:ext cx="656562" cy="584775"/>
            <a:chOff x="7481280" y="1150631"/>
            <a:chExt cx="2407919" cy="2144642"/>
          </a:xfrm>
        </p:grpSpPr>
        <p:sp>
          <p:nvSpPr>
            <p:cNvPr id="6" name="椭圆 5"/>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4" name="椭圆 13"/>
          <p:cNvSpPr/>
          <p:nvPr/>
        </p:nvSpPr>
        <p:spPr>
          <a:xfrm>
            <a:off x="10256865" y="991855"/>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7284702" y="4847791"/>
            <a:ext cx="3013638" cy="3013638"/>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10801622" y="5469689"/>
            <a:ext cx="792912" cy="79291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TextBox 7">
            <a:extLst>
              <a:ext uri="{FF2B5EF4-FFF2-40B4-BE49-F238E27FC236}">
                <a16:creationId xmlns:a16="http://schemas.microsoft.com/office/drawing/2014/main" id="{ECB2C417-DEA4-C47B-B2F6-ED82B08F1A7E}"/>
              </a:ext>
            </a:extLst>
          </p:cNvPr>
          <p:cNvSpPr txBox="1"/>
          <p:nvPr/>
        </p:nvSpPr>
        <p:spPr>
          <a:xfrm>
            <a:off x="1234529" y="758893"/>
            <a:ext cx="2356735" cy="461665"/>
          </a:xfrm>
          <a:prstGeom prst="rect">
            <a:avLst/>
          </a:prstGeom>
          <a:noFill/>
        </p:spPr>
        <p:txBody>
          <a:bodyPr wrap="none" rtlCol="0">
            <a:spAutoFit/>
          </a:bodyPr>
          <a:lstStyle/>
          <a:p>
            <a:r>
              <a:rPr lang="zh-CN" altLang="en-US" sz="2400" dirty="0"/>
              <a:t>▶ 模型评估指标</a:t>
            </a:r>
            <a:endParaRPr lang="zh-CN" altLang="en-US" sz="2400" dirty="0">
              <a:solidFill>
                <a:schemeClr val="tx1">
                  <a:lumMod val="85000"/>
                  <a:lumOff val="15000"/>
                </a:schemeClr>
              </a:solidFill>
              <a:cs typeface="+mn-ea"/>
              <a:sym typeface="+mn-lt"/>
            </a:endParaRPr>
          </a:p>
        </p:txBody>
      </p:sp>
      <p:sp>
        <p:nvSpPr>
          <p:cNvPr id="8" name="文本框 7">
            <a:extLst>
              <a:ext uri="{FF2B5EF4-FFF2-40B4-BE49-F238E27FC236}">
                <a16:creationId xmlns:a16="http://schemas.microsoft.com/office/drawing/2014/main" id="{46EB5D40-D404-2905-7A5B-CAC50198EBE1}"/>
              </a:ext>
            </a:extLst>
          </p:cNvPr>
          <p:cNvSpPr txBox="1"/>
          <p:nvPr/>
        </p:nvSpPr>
        <p:spPr>
          <a:xfrm>
            <a:off x="1312453" y="1330355"/>
            <a:ext cx="4783547" cy="646331"/>
          </a:xfrm>
          <a:prstGeom prst="rect">
            <a:avLst/>
          </a:prstGeom>
          <a:noFill/>
        </p:spPr>
        <p:txBody>
          <a:bodyPr wrap="square">
            <a:spAutoFit/>
          </a:bodyPr>
          <a:lstStyle/>
          <a:p>
            <a:r>
              <a:rPr lang="zh-CN" altLang="en-US" dirty="0"/>
              <a:t>精准率(Precision)指的是在分类模型预测的购买行为结果中真正发生购买行为所占的比例：</a:t>
            </a:r>
          </a:p>
        </p:txBody>
      </p:sp>
      <p:pic>
        <p:nvPicPr>
          <p:cNvPr id="11" name="图片 10">
            <a:extLst>
              <a:ext uri="{FF2B5EF4-FFF2-40B4-BE49-F238E27FC236}">
                <a16:creationId xmlns:a16="http://schemas.microsoft.com/office/drawing/2014/main" id="{75C68C0D-0DDE-6060-D64F-9732F937923B}"/>
              </a:ext>
            </a:extLst>
          </p:cNvPr>
          <p:cNvPicPr>
            <a:picLocks noChangeAspect="1"/>
          </p:cNvPicPr>
          <p:nvPr/>
        </p:nvPicPr>
        <p:blipFill>
          <a:blip r:embed="rId2"/>
          <a:stretch>
            <a:fillRect/>
          </a:stretch>
        </p:blipFill>
        <p:spPr>
          <a:xfrm>
            <a:off x="6638709" y="1276297"/>
            <a:ext cx="2392887" cy="754445"/>
          </a:xfrm>
          <a:prstGeom prst="rect">
            <a:avLst/>
          </a:prstGeom>
        </p:spPr>
      </p:pic>
      <p:sp>
        <p:nvSpPr>
          <p:cNvPr id="13" name="文本框 12">
            <a:extLst>
              <a:ext uri="{FF2B5EF4-FFF2-40B4-BE49-F238E27FC236}">
                <a16:creationId xmlns:a16="http://schemas.microsoft.com/office/drawing/2014/main" id="{3CDC5AAA-E76C-0CEC-75B9-4DD6F467DE02}"/>
              </a:ext>
            </a:extLst>
          </p:cNvPr>
          <p:cNvSpPr txBox="1"/>
          <p:nvPr/>
        </p:nvSpPr>
        <p:spPr>
          <a:xfrm>
            <a:off x="1312453" y="2428477"/>
            <a:ext cx="4658041" cy="646331"/>
          </a:xfrm>
          <a:prstGeom prst="rect">
            <a:avLst/>
          </a:prstGeom>
          <a:noFill/>
        </p:spPr>
        <p:txBody>
          <a:bodyPr wrap="square">
            <a:spAutoFit/>
          </a:bodyPr>
          <a:lstStyle/>
          <a:p>
            <a:r>
              <a:rPr lang="zh-CN" altLang="en-US" dirty="0"/>
              <a:t>召回率(Recall)又称查全率，指的是在实际发生购买行为的样本真正被预测为购买的概率：</a:t>
            </a:r>
          </a:p>
        </p:txBody>
      </p:sp>
      <p:pic>
        <p:nvPicPr>
          <p:cNvPr id="19" name="图片 18">
            <a:extLst>
              <a:ext uri="{FF2B5EF4-FFF2-40B4-BE49-F238E27FC236}">
                <a16:creationId xmlns:a16="http://schemas.microsoft.com/office/drawing/2014/main" id="{758CBC58-3094-7F78-6359-0E54168962BE}"/>
              </a:ext>
            </a:extLst>
          </p:cNvPr>
          <p:cNvPicPr>
            <a:picLocks noChangeAspect="1"/>
          </p:cNvPicPr>
          <p:nvPr/>
        </p:nvPicPr>
        <p:blipFill>
          <a:blip r:embed="rId3"/>
          <a:stretch>
            <a:fillRect/>
          </a:stretch>
        </p:blipFill>
        <p:spPr>
          <a:xfrm>
            <a:off x="6500428" y="2343936"/>
            <a:ext cx="2400508" cy="815411"/>
          </a:xfrm>
          <a:prstGeom prst="rect">
            <a:avLst/>
          </a:prstGeom>
        </p:spPr>
      </p:pic>
      <p:sp>
        <p:nvSpPr>
          <p:cNvPr id="21" name="文本框 20">
            <a:extLst>
              <a:ext uri="{FF2B5EF4-FFF2-40B4-BE49-F238E27FC236}">
                <a16:creationId xmlns:a16="http://schemas.microsoft.com/office/drawing/2014/main" id="{B126811A-6E9B-78C6-CC10-9E134617B2B2}"/>
              </a:ext>
            </a:extLst>
          </p:cNvPr>
          <p:cNvSpPr txBox="1"/>
          <p:nvPr/>
        </p:nvSpPr>
        <p:spPr>
          <a:xfrm>
            <a:off x="1312453" y="3429000"/>
            <a:ext cx="7365382" cy="923330"/>
          </a:xfrm>
          <a:prstGeom prst="rect">
            <a:avLst/>
          </a:prstGeom>
          <a:noFill/>
        </p:spPr>
        <p:txBody>
          <a:bodyPr wrap="square">
            <a:spAutoFit/>
          </a:bodyPr>
          <a:lstStyle/>
          <a:p>
            <a:r>
              <a:rPr lang="zh-CN" altLang="en-US" dirty="0"/>
              <a:t>在评估来看，召回率和精准率的数值都是越高越好，但是两者是相互制约的，很难都达到很高。所以就有评估指标</a:t>
            </a:r>
            <a:r>
              <a:rPr lang="en-US" altLang="zh-CN" sz="1800" kern="1200" dirty="0">
                <a:solidFill>
                  <a:srgbClr val="000000"/>
                </a:solidFill>
                <a:effectLst/>
                <a:latin typeface="宋体" panose="02010600030101010101" pitchFamily="2" charset="-122"/>
                <a:ea typeface="宋体" panose="02010600030101010101" pitchFamily="2" charset="-122"/>
                <a:cs typeface="mn-cs"/>
              </a:rPr>
              <a:t>F</a:t>
            </a:r>
            <a:r>
              <a:rPr lang="el-GR" altLang="zh-CN" sz="1800" kern="1200" baseline="-25000" dirty="0">
                <a:solidFill>
                  <a:srgbClr val="000000"/>
                </a:solidFill>
                <a:effectLst/>
                <a:latin typeface="Calibri" panose="020F0502020204030204" pitchFamily="34" charset="0"/>
                <a:ea typeface="宋体" panose="02010600030101010101" pitchFamily="2" charset="-122"/>
                <a:cs typeface="mn-cs"/>
              </a:rPr>
              <a:t>β</a:t>
            </a:r>
            <a:r>
              <a:rPr lang="zh-CN" altLang="en-US" dirty="0"/>
              <a:t> ，来综合考虑两者的评估的效果，其表示方式为：</a:t>
            </a:r>
          </a:p>
        </p:txBody>
      </p:sp>
      <p:pic>
        <p:nvPicPr>
          <p:cNvPr id="23" name="图片 22">
            <a:extLst>
              <a:ext uri="{FF2B5EF4-FFF2-40B4-BE49-F238E27FC236}">
                <a16:creationId xmlns:a16="http://schemas.microsoft.com/office/drawing/2014/main" id="{FDABE159-6FBA-F0A5-8BBD-FD4CC2A1945C}"/>
              </a:ext>
            </a:extLst>
          </p:cNvPr>
          <p:cNvPicPr>
            <a:picLocks noChangeAspect="1"/>
          </p:cNvPicPr>
          <p:nvPr/>
        </p:nvPicPr>
        <p:blipFill>
          <a:blip r:embed="rId4"/>
          <a:stretch>
            <a:fillRect/>
          </a:stretch>
        </p:blipFill>
        <p:spPr>
          <a:xfrm>
            <a:off x="1312453" y="4527122"/>
            <a:ext cx="3177815" cy="861135"/>
          </a:xfrm>
          <a:prstGeom prst="rect">
            <a:avLst/>
          </a:prstGeom>
        </p:spPr>
      </p:pic>
      <p:pic>
        <p:nvPicPr>
          <p:cNvPr id="25" name="图片 24">
            <a:extLst>
              <a:ext uri="{FF2B5EF4-FFF2-40B4-BE49-F238E27FC236}">
                <a16:creationId xmlns:a16="http://schemas.microsoft.com/office/drawing/2014/main" id="{B5F06C2B-34BB-5CA3-12E6-910EBD181444}"/>
              </a:ext>
            </a:extLst>
          </p:cNvPr>
          <p:cNvPicPr>
            <a:picLocks noChangeAspect="1"/>
          </p:cNvPicPr>
          <p:nvPr/>
        </p:nvPicPr>
        <p:blipFill>
          <a:blip r:embed="rId5"/>
          <a:stretch>
            <a:fillRect/>
          </a:stretch>
        </p:blipFill>
        <p:spPr>
          <a:xfrm>
            <a:off x="913830" y="5414388"/>
            <a:ext cx="6370872" cy="487722"/>
          </a:xfrm>
          <a:prstGeom prst="rect">
            <a:avLst/>
          </a:prstGeom>
        </p:spPr>
      </p:pic>
    </p:spTree>
    <p:extLst>
      <p:ext uri="{BB962C8B-B14F-4D97-AF65-F5344CB8AC3E}">
        <p14:creationId xmlns:p14="http://schemas.microsoft.com/office/powerpoint/2010/main" val="1067543259"/>
      </p:ext>
    </p:extLst>
  </p:cSld>
  <p:clrMapOvr>
    <a:masterClrMapping/>
  </p:clrMapOvr>
  <mc:AlternateContent xmlns:mc="http://schemas.openxmlformats.org/markup-compatibility/2006" xmlns:p14="http://schemas.microsoft.com/office/powerpoint/2010/main">
    <mc:Choice Requires="p14">
      <p:transition spd="slow" p14:dur="42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42"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down)">
                                      <p:cBhvr>
                                        <p:cTn id="24" dur="500"/>
                                        <p:tgtEl>
                                          <p:spTgt spid="2"/>
                                        </p:tgtEl>
                                      </p:cBhvr>
                                    </p:animEffect>
                                  </p:childTnLst>
                                </p:cTn>
                              </p:par>
                            </p:childTnLst>
                          </p:cTn>
                        </p:par>
                        <p:par>
                          <p:cTn id="25" fill="hold">
                            <p:stCondLst>
                              <p:cond delay="500"/>
                            </p:stCondLst>
                            <p:childTnLst>
                              <p:par>
                                <p:cTn id="26" presetID="6" presetClass="entr" presetSubtype="16"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circle(in)">
                                      <p:cBhvr>
                                        <p:cTn id="28" dur="500"/>
                                        <p:tgtEl>
                                          <p:spTgt spid="8"/>
                                        </p:tgtEl>
                                      </p:cBhvr>
                                    </p:animEffect>
                                  </p:childTnLst>
                                </p:cTn>
                              </p:par>
                            </p:childTnLst>
                          </p:cTn>
                        </p:par>
                        <p:par>
                          <p:cTn id="29" fill="hold">
                            <p:stCondLst>
                              <p:cond delay="1000"/>
                            </p:stCondLst>
                            <p:childTnLst>
                              <p:par>
                                <p:cTn id="30" presetID="14" presetClass="entr" presetSubtype="10" fill="hold"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randombar(horizont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circle(in)">
                                      <p:cBhvr>
                                        <p:cTn id="37" dur="500"/>
                                        <p:tgtEl>
                                          <p:spTgt spid="13"/>
                                        </p:tgtEl>
                                      </p:cBhvr>
                                    </p:animEffect>
                                  </p:childTnLst>
                                </p:cTn>
                              </p:par>
                            </p:childTnLst>
                          </p:cTn>
                        </p:par>
                        <p:par>
                          <p:cTn id="38" fill="hold">
                            <p:stCondLst>
                              <p:cond delay="500"/>
                            </p:stCondLst>
                            <p:childTnLst>
                              <p:par>
                                <p:cTn id="39" presetID="14" presetClass="entr" presetSubtype="10" fill="hold"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randombar(horizontal)">
                                      <p:cBhvr>
                                        <p:cTn id="41" dur="5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down)">
                                      <p:cBhvr>
                                        <p:cTn id="46" dur="500"/>
                                        <p:tgtEl>
                                          <p:spTgt spid="21"/>
                                        </p:tgtEl>
                                      </p:cBhvr>
                                    </p:animEffect>
                                  </p:childTnLst>
                                </p:cTn>
                              </p:par>
                            </p:childTnLst>
                          </p:cTn>
                        </p:par>
                        <p:par>
                          <p:cTn id="47" fill="hold">
                            <p:stCondLst>
                              <p:cond delay="500"/>
                            </p:stCondLst>
                            <p:childTnLst>
                              <p:par>
                                <p:cTn id="48" presetID="14" presetClass="entr" presetSubtype="10" fill="hold"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randombar(horizontal)">
                                      <p:cBhvr>
                                        <p:cTn id="50" dur="500"/>
                                        <p:tgtEl>
                                          <p:spTgt spid="23"/>
                                        </p:tgtEl>
                                      </p:cBhvr>
                                    </p:animEffect>
                                  </p:childTnLst>
                                </p:cTn>
                              </p:par>
                            </p:childTnLst>
                          </p:cTn>
                        </p:par>
                        <p:par>
                          <p:cTn id="51" fill="hold">
                            <p:stCondLst>
                              <p:cond delay="1000"/>
                            </p:stCondLst>
                            <p:childTnLst>
                              <p:par>
                                <p:cTn id="52" presetID="42" presetClass="entr" presetSubtype="0" fill="hold" nodeType="after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anim calcmode="lin" valueType="num">
                                      <p:cBhvr>
                                        <p:cTn id="55" dur="500" fill="hold"/>
                                        <p:tgtEl>
                                          <p:spTgt spid="25"/>
                                        </p:tgtEl>
                                        <p:attrNameLst>
                                          <p:attrName>ppt_x</p:attrName>
                                        </p:attrNameLst>
                                      </p:cBhvr>
                                      <p:tavLst>
                                        <p:tav tm="0">
                                          <p:val>
                                            <p:strVal val="#ppt_x"/>
                                          </p:val>
                                        </p:tav>
                                        <p:tav tm="100000">
                                          <p:val>
                                            <p:strVal val="#ppt_x"/>
                                          </p:val>
                                        </p:tav>
                                      </p:tavLst>
                                    </p:anim>
                                    <p:anim calcmode="lin" valueType="num">
                                      <p:cBhvr>
                                        <p:cTn id="56" dur="5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2" grpId="0"/>
      <p:bldP spid="8" grpId="0"/>
      <p:bldP spid="13"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99886" y="464097"/>
            <a:ext cx="656562" cy="584775"/>
            <a:chOff x="7481280" y="1150631"/>
            <a:chExt cx="2407919" cy="2144642"/>
          </a:xfrm>
        </p:grpSpPr>
        <p:sp>
          <p:nvSpPr>
            <p:cNvPr id="6" name="椭圆 5"/>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椭圆 19"/>
          <p:cNvSpPr/>
          <p:nvPr/>
        </p:nvSpPr>
        <p:spPr>
          <a:xfrm>
            <a:off x="1206846" y="2406957"/>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3492593" y="2221819"/>
            <a:ext cx="1984058" cy="1984058"/>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p:cNvSpPr/>
          <p:nvPr/>
        </p:nvSpPr>
        <p:spPr>
          <a:xfrm>
            <a:off x="-787925" y="4366181"/>
            <a:ext cx="1411380" cy="1411380"/>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TextBox 7">
            <a:extLst>
              <a:ext uri="{FF2B5EF4-FFF2-40B4-BE49-F238E27FC236}">
                <a16:creationId xmlns:a16="http://schemas.microsoft.com/office/drawing/2014/main" id="{392EB4E2-E23A-E28D-2FCD-22FE0D9EC0E4}"/>
              </a:ext>
            </a:extLst>
          </p:cNvPr>
          <p:cNvSpPr txBox="1"/>
          <p:nvPr/>
        </p:nvSpPr>
        <p:spPr>
          <a:xfrm>
            <a:off x="1284994" y="587207"/>
            <a:ext cx="2355453" cy="461665"/>
          </a:xfrm>
          <a:prstGeom prst="rect">
            <a:avLst/>
          </a:prstGeom>
          <a:noFill/>
        </p:spPr>
        <p:txBody>
          <a:bodyPr wrap="none" rtlCol="0">
            <a:spAutoFit/>
          </a:bodyPr>
          <a:lstStyle/>
          <a:p>
            <a:r>
              <a:rPr lang="zh-CN" altLang="en-US" sz="2400" dirty="0"/>
              <a:t>▶ </a:t>
            </a:r>
            <a:r>
              <a:rPr lang="en-US" altLang="zh-CN" sz="2400" dirty="0" err="1"/>
              <a:t>LightGBM</a:t>
            </a:r>
            <a:r>
              <a:rPr lang="zh-CN" altLang="en-US" sz="2400" dirty="0"/>
              <a:t>算法</a:t>
            </a:r>
            <a:endParaRPr lang="zh-CN" altLang="en-US" sz="2400" dirty="0">
              <a:solidFill>
                <a:schemeClr val="tx1">
                  <a:lumMod val="85000"/>
                  <a:lumOff val="15000"/>
                </a:schemeClr>
              </a:solidFill>
              <a:cs typeface="+mn-ea"/>
              <a:sym typeface="+mn-lt"/>
            </a:endParaRPr>
          </a:p>
        </p:txBody>
      </p:sp>
      <p:sp>
        <p:nvSpPr>
          <p:cNvPr id="12" name="文本框 11">
            <a:extLst>
              <a:ext uri="{FF2B5EF4-FFF2-40B4-BE49-F238E27FC236}">
                <a16:creationId xmlns:a16="http://schemas.microsoft.com/office/drawing/2014/main" id="{B4769D4B-610A-9500-C45E-F827EDA17C86}"/>
              </a:ext>
            </a:extLst>
          </p:cNvPr>
          <p:cNvSpPr txBox="1"/>
          <p:nvPr/>
        </p:nvSpPr>
        <p:spPr>
          <a:xfrm>
            <a:off x="1353669" y="1234010"/>
            <a:ext cx="9214685" cy="2804550"/>
          </a:xfrm>
          <a:prstGeom prst="rect">
            <a:avLst/>
          </a:prstGeom>
          <a:noFill/>
        </p:spPr>
        <p:txBody>
          <a:bodyPr wrap="square">
            <a:spAutoFit/>
          </a:bodyPr>
          <a:lstStyle/>
          <a:p>
            <a:pPr>
              <a:lnSpc>
                <a:spcPct val="150000"/>
              </a:lnSpc>
            </a:pPr>
            <a:r>
              <a:rPr lang="zh-CN" altLang="en-US" sz="2000" dirty="0"/>
              <a:t>         LightGBM算法是集成学习框架，同样也是GBDT的高效实现。GBDT在每一次迭代时，都会遍历这个训练数据多次，会出现内存受限的问题。LightGBM利用了直方图优化的思想，只保存特征离散化后的值。运用损失函数的负梯度作为当前决策树的残差近似值，用来拟合新的决策树，很好地解决了GBDT在处理海量数据效果不佳的问题，并且与XGBoost算法比较，运行速度更快。另外，LightGBM算法还具备准确率高、支持并行化学习等优点，其中并行化包括数据并行与特征并行</a:t>
            </a:r>
            <a:r>
              <a:rPr lang="zh-CN" altLang="en-US" dirty="0"/>
              <a:t>。</a:t>
            </a:r>
          </a:p>
        </p:txBody>
      </p:sp>
      <p:sp>
        <p:nvSpPr>
          <p:cNvPr id="2" name="文本框 1">
            <a:extLst>
              <a:ext uri="{FF2B5EF4-FFF2-40B4-BE49-F238E27FC236}">
                <a16:creationId xmlns:a16="http://schemas.microsoft.com/office/drawing/2014/main" id="{74462B81-13AA-0B6C-AAFE-A24E82869C96}"/>
              </a:ext>
            </a:extLst>
          </p:cNvPr>
          <p:cNvSpPr txBox="1"/>
          <p:nvPr/>
        </p:nvSpPr>
        <p:spPr>
          <a:xfrm>
            <a:off x="1353669" y="4366181"/>
            <a:ext cx="9859275" cy="1847814"/>
          </a:xfrm>
          <a:prstGeom prst="rect">
            <a:avLst/>
          </a:prstGeom>
          <a:noFill/>
        </p:spPr>
        <p:txBody>
          <a:bodyPr wrap="square">
            <a:spAutoFit/>
          </a:bodyPr>
          <a:lstStyle/>
          <a:p>
            <a:pPr>
              <a:lnSpc>
                <a:spcPct val="200000"/>
              </a:lnSpc>
            </a:pPr>
            <a:r>
              <a:rPr lang="zh-CN" altLang="en-US" sz="2000" dirty="0"/>
              <a:t>设计理念：</a:t>
            </a:r>
            <a:endParaRPr lang="en-US" altLang="zh-CN" sz="2000" dirty="0"/>
          </a:p>
          <a:p>
            <a:pPr>
              <a:lnSpc>
                <a:spcPct val="200000"/>
              </a:lnSpc>
            </a:pPr>
            <a:r>
              <a:rPr lang="en-US" altLang="zh-CN" sz="2000" dirty="0"/>
              <a:t>         </a:t>
            </a:r>
            <a:r>
              <a:rPr lang="zh-CN" altLang="en-US" sz="2000" dirty="0"/>
              <a:t>单个机器在不牺牲速度的情况下，尽可能使用上更多的数据；</a:t>
            </a:r>
            <a:endParaRPr lang="en-US" altLang="zh-CN" sz="2000" dirty="0"/>
          </a:p>
          <a:p>
            <a:pPr>
              <a:lnSpc>
                <a:spcPct val="200000"/>
              </a:lnSpc>
            </a:pPr>
            <a:r>
              <a:rPr lang="en-US" altLang="zh-CN" sz="2000" dirty="0"/>
              <a:t>         </a:t>
            </a:r>
            <a:r>
              <a:rPr lang="zh-CN" altLang="en-US" sz="2000" dirty="0"/>
              <a:t>多机并行的时候，通信的代价尽可能地低，并且在计算上可以做到线性加速；</a:t>
            </a:r>
            <a:endParaRPr lang="zh-CN" altLang="en-US" dirty="0"/>
          </a:p>
        </p:txBody>
      </p:sp>
    </p:spTree>
    <p:extLst>
      <p:ext uri="{BB962C8B-B14F-4D97-AF65-F5344CB8AC3E}">
        <p14:creationId xmlns:p14="http://schemas.microsoft.com/office/powerpoint/2010/main" val="3895517591"/>
      </p:ext>
    </p:extLst>
  </p:cSld>
  <p:clrMapOvr>
    <a:masterClrMapping/>
  </p:clrMapOvr>
  <mc:AlternateContent xmlns:mc="http://schemas.openxmlformats.org/markup-compatibility/2006" xmlns:p14="http://schemas.microsoft.com/office/powerpoint/2010/main">
    <mc:Choice Requires="p14">
      <p:transition spd="slow" p14:dur="42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ppt_x"/>
                                          </p:val>
                                        </p:tav>
                                        <p:tav tm="100000">
                                          <p:val>
                                            <p:strVal val="#ppt_x"/>
                                          </p:val>
                                        </p:tav>
                                      </p:tavLst>
                                    </p:anim>
                                    <p:anim calcmode="lin" valueType="num">
                                      <p:cBhvr additive="base">
                                        <p:cTn id="13"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par>
                          <p:cTn id="19" fill="hold">
                            <p:stCondLst>
                              <p:cond delay="500"/>
                            </p:stCondLst>
                            <p:childTnLst>
                              <p:par>
                                <p:cTn id="20" presetID="42" presetClass="entr" presetSubtype="0"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1000"/>
                                        <p:tgtEl>
                                          <p:spTgt spid="22"/>
                                        </p:tgtEl>
                                      </p:cBhvr>
                                    </p:animEffect>
                                    <p:anim calcmode="lin" valueType="num">
                                      <p:cBhvr>
                                        <p:cTn id="23" dur="1000" fill="hold"/>
                                        <p:tgtEl>
                                          <p:spTgt spid="22"/>
                                        </p:tgtEl>
                                        <p:attrNameLst>
                                          <p:attrName>ppt_x</p:attrName>
                                        </p:attrNameLst>
                                      </p:cBhvr>
                                      <p:tavLst>
                                        <p:tav tm="0">
                                          <p:val>
                                            <p:strVal val="#ppt_x"/>
                                          </p:val>
                                        </p:tav>
                                        <p:tav tm="100000">
                                          <p:val>
                                            <p:strVal val="#ppt_x"/>
                                          </p:val>
                                        </p:tav>
                                      </p:tavLst>
                                    </p:anim>
                                    <p:anim calcmode="lin" valueType="num">
                                      <p:cBhvr>
                                        <p:cTn id="24" dur="1000" fill="hold"/>
                                        <p:tgtEl>
                                          <p:spTgt spid="22"/>
                                        </p:tgtEl>
                                        <p:attrNameLst>
                                          <p:attrName>ppt_y</p:attrName>
                                        </p:attrNameLst>
                                      </p:cBhvr>
                                      <p:tavLst>
                                        <p:tav tm="0">
                                          <p:val>
                                            <p:strVal val="#ppt_y+.1"/>
                                          </p:val>
                                        </p:tav>
                                        <p:tav tm="100000">
                                          <p:val>
                                            <p:strVal val="#ppt_y"/>
                                          </p:val>
                                        </p:tav>
                                      </p:tavLst>
                                    </p:anim>
                                  </p:childTnLst>
                                </p:cTn>
                              </p:par>
                              <p:par>
                                <p:cTn id="25" presetID="2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anim calcmode="lin" valueType="num">
                                      <p:cBhvr>
                                        <p:cTn id="33" dur="500" fill="hold"/>
                                        <p:tgtEl>
                                          <p:spTgt spid="12"/>
                                        </p:tgtEl>
                                        <p:attrNameLst>
                                          <p:attrName>ppt_x</p:attrName>
                                        </p:attrNameLst>
                                      </p:cBhvr>
                                      <p:tavLst>
                                        <p:tav tm="0">
                                          <p:val>
                                            <p:strVal val="#ppt_x"/>
                                          </p:val>
                                        </p:tav>
                                        <p:tav tm="100000">
                                          <p:val>
                                            <p:strVal val="#ppt_x"/>
                                          </p:val>
                                        </p:tav>
                                      </p:tavLst>
                                    </p:anim>
                                    <p:anim calcmode="lin" valueType="num">
                                      <p:cBhvr>
                                        <p:cTn id="34" dur="500" fill="hold"/>
                                        <p:tgtEl>
                                          <p:spTgt spid="12"/>
                                        </p:tgtEl>
                                        <p:attrNameLst>
                                          <p:attrName>ppt_y</p:attrName>
                                        </p:attrNameLst>
                                      </p:cBhvr>
                                      <p:tavLst>
                                        <p:tav tm="0">
                                          <p:val>
                                            <p:strVal val="#ppt_y+.1"/>
                                          </p:val>
                                        </p:tav>
                                        <p:tav tm="100000">
                                          <p:val>
                                            <p:strVal val="#ppt_y"/>
                                          </p:val>
                                        </p:tav>
                                      </p:tavLst>
                                    </p:anim>
                                  </p:childTnLst>
                                </p:cTn>
                              </p:par>
                            </p:childTnLst>
                          </p:cTn>
                        </p:par>
                        <p:par>
                          <p:cTn id="35" fill="hold">
                            <p:stCondLst>
                              <p:cond delay="500"/>
                            </p:stCondLst>
                            <p:childTnLst>
                              <p:par>
                                <p:cTn id="36" presetID="42" presetClass="entr" presetSubtype="0" fill="hold" grpId="0" nodeType="after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fade">
                                      <p:cBhvr>
                                        <p:cTn id="38" dur="500"/>
                                        <p:tgtEl>
                                          <p:spTgt spid="2"/>
                                        </p:tgtEl>
                                      </p:cBhvr>
                                    </p:animEffect>
                                    <p:anim calcmode="lin" valueType="num">
                                      <p:cBhvr>
                                        <p:cTn id="39" dur="500" fill="hold"/>
                                        <p:tgtEl>
                                          <p:spTgt spid="2"/>
                                        </p:tgtEl>
                                        <p:attrNameLst>
                                          <p:attrName>ppt_x</p:attrName>
                                        </p:attrNameLst>
                                      </p:cBhvr>
                                      <p:tavLst>
                                        <p:tav tm="0">
                                          <p:val>
                                            <p:strVal val="#ppt_x"/>
                                          </p:val>
                                        </p:tav>
                                        <p:tav tm="100000">
                                          <p:val>
                                            <p:strVal val="#ppt_x"/>
                                          </p:val>
                                        </p:tav>
                                      </p:tavLst>
                                    </p:anim>
                                    <p:anim calcmode="lin" valueType="num">
                                      <p:cBhvr>
                                        <p:cTn id="40"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10" grpId="0"/>
      <p:bldP spid="12" grpId="0"/>
      <p:bldP spid="2" grpId="0"/>
    </p:bld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2570</TotalTime>
  <Words>3005</Words>
  <Application>Microsoft Office PowerPoint</Application>
  <PresentationFormat>宽屏</PresentationFormat>
  <Paragraphs>191</Paragraphs>
  <Slides>50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50</vt:i4>
      </vt:variant>
    </vt:vector>
  </HeadingPairs>
  <TitlesOfParts>
    <vt:vector size="60" baseType="lpstr">
      <vt:lpstr>-apple-system</vt:lpstr>
      <vt:lpstr>PingFang SC</vt:lpstr>
      <vt:lpstr>等线</vt:lpstr>
      <vt:lpstr>方正正黑简体</vt:lpstr>
      <vt:lpstr>宋体</vt:lpstr>
      <vt:lpstr>Arial</vt:lpstr>
      <vt:lpstr>Arial Black</vt:lpstr>
      <vt:lpstr>Calibri</vt:lpstr>
      <vt:lpstr>Courier New</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绿色圆点</dc:title>
  <dc:creator>第一PPT</dc:creator>
  <cp:keywords>www.1ppt.com</cp:keywords>
  <dc:description>www.1ppt.com</dc:description>
  <cp:lastModifiedBy>姜 久远</cp:lastModifiedBy>
  <cp:revision>753</cp:revision>
  <dcterms:created xsi:type="dcterms:W3CDTF">2019-07-04T08:14:00Z</dcterms:created>
  <dcterms:modified xsi:type="dcterms:W3CDTF">2022-11-24T08:53:07Z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2052-11.8.6.8810</vt:lpwstr>
  </property>
</Properties>
</file>