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handoutMasterIdLst>
    <p:handoutMasterId r:id="rId35"/>
  </p:handoutMasterIdLst>
  <p:sldIdLst>
    <p:sldId id="460" r:id="rId3"/>
    <p:sldId id="463" r:id="rId4"/>
    <p:sldId id="465" r:id="rId5"/>
    <p:sldId id="466" r:id="rId6"/>
    <p:sldId id="472" r:id="rId7"/>
    <p:sldId id="489" r:id="rId8"/>
    <p:sldId id="490" r:id="rId9"/>
    <p:sldId id="467" r:id="rId10"/>
    <p:sldId id="473" r:id="rId11"/>
    <p:sldId id="475" r:id="rId12"/>
    <p:sldId id="492" r:id="rId13"/>
    <p:sldId id="493" r:id="rId14"/>
    <p:sldId id="494" r:id="rId15"/>
    <p:sldId id="495" r:id="rId16"/>
    <p:sldId id="496" r:id="rId17"/>
    <p:sldId id="471" r:id="rId18"/>
    <p:sldId id="497" r:id="rId19"/>
    <p:sldId id="491" r:id="rId20"/>
    <p:sldId id="474" r:id="rId21"/>
    <p:sldId id="498" r:id="rId22"/>
    <p:sldId id="504" r:id="rId23"/>
    <p:sldId id="506" r:id="rId24"/>
    <p:sldId id="505" r:id="rId25"/>
    <p:sldId id="499" r:id="rId26"/>
    <p:sldId id="500" r:id="rId27"/>
    <p:sldId id="501" r:id="rId28"/>
    <p:sldId id="502" r:id="rId29"/>
    <p:sldId id="507" r:id="rId30"/>
    <p:sldId id="481" r:id="rId31"/>
    <p:sldId id="483" r:id="rId32"/>
    <p:sldId id="46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A394"/>
    <a:srgbClr val="929591"/>
    <a:srgbClr val="E1E5E2"/>
    <a:srgbClr val="9F4F55"/>
    <a:srgbClr val="F9ECDC"/>
    <a:srgbClr val="80897D"/>
    <a:srgbClr val="696363"/>
    <a:srgbClr val="F2EEE8"/>
    <a:srgbClr val="FFFDF1"/>
    <a:srgbClr val="C7B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48" autoAdjust="0"/>
    <p:restoredTop sz="89692" autoAdjust="0"/>
  </p:normalViewPr>
  <p:slideViewPr>
    <p:cSldViewPr snapToGrid="0">
      <p:cViewPr varScale="1">
        <p:scale>
          <a:sx n="66" d="100"/>
          <a:sy n="66" d="100"/>
        </p:scale>
        <p:origin x="110" y="475"/>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59CEFA-3B3E-42C0-9BB8-D93BA9F8D695}" type="datetimeFigureOut">
              <a:rPr lang="zh-CN" altLang="en-US" smtClean="0"/>
              <a:t>2022/10/22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2E1B25-F211-4CC2-9DCD-69FA67B9C895}" type="slidenum">
              <a:rPr lang="zh-CN" altLang="en-US" smtClean="0"/>
              <a:t>‹#›</a:t>
            </a:fld>
            <a:endParaRPr lang="zh-CN" altLang="en-US"/>
          </a:p>
        </p:txBody>
      </p:sp>
    </p:spTree>
    <p:extLst>
      <p:ext uri="{BB962C8B-B14F-4D97-AF65-F5344CB8AC3E}">
        <p14:creationId xmlns:p14="http://schemas.microsoft.com/office/powerpoint/2010/main" val="342865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2022/10/21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2022/10/21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2628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2022/10/21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08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2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11" name="TextBox 10"/>
          <p:cNvSpPr txBox="1"/>
          <p:nvPr userDrawn="1"/>
        </p:nvSpPr>
        <p:spPr>
          <a:xfrm>
            <a:off x="12219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532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2121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14476"/>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109524" y="2792109"/>
            <a:ext cx="8299939" cy="1077218"/>
          </a:xfrm>
          <a:prstGeom prst="rect">
            <a:avLst/>
          </a:prstGeom>
          <a:noFill/>
        </p:spPr>
        <p:txBody>
          <a:bodyPr wrap="square" rtlCol="0">
            <a:spAutoFit/>
          </a:bodyPr>
          <a:lstStyle/>
          <a:p>
            <a:pPr algn="ctr"/>
            <a:r>
              <a:rPr lang="en-US" altLang="zh-CN" sz="3200" b="1" dirty="0">
                <a:solidFill>
                  <a:schemeClr val="accent6">
                    <a:lumMod val="50000"/>
                  </a:schemeClr>
                </a:solidFill>
                <a:latin typeface="宋体" panose="02010600030101010101" pitchFamily="2" charset="-122"/>
                <a:ea typeface="宋体" panose="02010600030101010101" pitchFamily="2" charset="-122"/>
                <a:cs typeface="+mn-ea"/>
              </a:rPr>
              <a:t>User Behavior Data from Taobao for Recommendation</a:t>
            </a:r>
            <a:endParaRPr lang="zh-CN" altLang="en-US" sz="3200" b="1" dirty="0">
              <a:solidFill>
                <a:schemeClr val="accent6">
                  <a:lumMod val="50000"/>
                </a:schemeClr>
              </a:solidFill>
              <a:latin typeface="宋体" panose="02010600030101010101" pitchFamily="2" charset="-122"/>
              <a:ea typeface="宋体" panose="02010600030101010101" pitchFamily="2" charset="-122"/>
              <a:cs typeface="+mn-ea"/>
              <a:sym typeface="+mn-lt"/>
            </a:endParaRPr>
          </a:p>
        </p:txBody>
      </p:sp>
      <p:sp>
        <p:nvSpPr>
          <p:cNvPr id="182" name="文本框 181">
            <a:extLst>
              <a:ext uri="{FF2B5EF4-FFF2-40B4-BE49-F238E27FC236}">
                <a16:creationId xmlns:a16="http://schemas.microsoft.com/office/drawing/2014/main" id="{59A27D88-BA27-4418-B9DC-02072DF274B4}"/>
              </a:ext>
            </a:extLst>
          </p:cNvPr>
          <p:cNvSpPr txBox="1"/>
          <p:nvPr/>
        </p:nvSpPr>
        <p:spPr>
          <a:xfrm>
            <a:off x="6206758" y="4129405"/>
            <a:ext cx="4629148" cy="369332"/>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用户对于购买商品的行为分析案例</a:t>
            </a: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8" y="4758815"/>
            <a:ext cx="2750281" cy="461665"/>
          </a:xfrm>
          <a:prstGeom prst="rect">
            <a:avLst/>
          </a:prstGeom>
          <a:noFill/>
          <a:ln>
            <a:noFill/>
          </a:ln>
        </p:spPr>
        <p:txBody>
          <a:bodyPr wrap="square" rtlCol="0">
            <a:spAutoFit/>
          </a:bodyPr>
          <a:lstStyle/>
          <a:p>
            <a:pPr algn="ctr"/>
            <a:r>
              <a:rPr lang="zh-CN" altLang="en-US" sz="2400" dirty="0">
                <a:solidFill>
                  <a:srgbClr val="98A58C"/>
                </a:solidFill>
                <a:cs typeface="+mn-ea"/>
                <a:sym typeface="+mn-lt"/>
              </a:rPr>
              <a:t>汇报人：姜久远</a:t>
            </a:r>
          </a:p>
        </p:txBody>
      </p:sp>
      <p:sp>
        <p:nvSpPr>
          <p:cNvPr id="184" name="矩形 183">
            <a:extLst>
              <a:ext uri="{FF2B5EF4-FFF2-40B4-BE49-F238E27FC236}">
                <a16:creationId xmlns:a16="http://schemas.microsoft.com/office/drawing/2014/main" id="{2AD3C91C-FED8-4F6A-85C1-68E8242213DC}"/>
              </a:ext>
            </a:extLst>
          </p:cNvPr>
          <p:cNvSpPr/>
          <p:nvPr/>
        </p:nvSpPr>
        <p:spPr>
          <a:xfrm>
            <a:off x="4082230" y="2085311"/>
            <a:ext cx="4354528" cy="523220"/>
          </a:xfrm>
          <a:prstGeom prst="rect">
            <a:avLst/>
          </a:prstGeom>
        </p:spPr>
        <p:txBody>
          <a:bodyPr wrap="square">
            <a:spAutoFit/>
          </a:bodyPr>
          <a:lstStyle/>
          <a:p>
            <a:pPr algn="dist"/>
            <a:r>
              <a:rPr lang="en-US" altLang="zh-CN" sz="2800" dirty="0">
                <a:solidFill>
                  <a:srgbClr val="98A58C"/>
                </a:solidFill>
                <a:latin typeface="Arial Black" panose="020B0A04020102020204" pitchFamily="34" charset="0"/>
                <a:cs typeface="+mn-ea"/>
                <a:sym typeface="+mn-lt"/>
              </a:rPr>
              <a:t>POWERPOINT</a:t>
            </a:r>
          </a:p>
        </p:txBody>
      </p:sp>
    </p:spTree>
    <p:extLst>
      <p:ext uri="{BB962C8B-B14F-4D97-AF65-F5344CB8AC3E}">
        <p14:creationId xmlns:p14="http://schemas.microsoft.com/office/powerpoint/2010/main" val="2099138785"/>
      </p:ext>
    </p:extLst>
  </p:cSld>
  <p:clrMapOvr>
    <a:masterClrMapping/>
  </p:clrMapOvr>
  <mc:AlternateContent xmlns:mc="http://schemas.openxmlformats.org/markup-compatibility/2006" xmlns:p14="http://schemas.microsoft.com/office/powerpoint/2010/main">
    <mc:Choice Requires="p14">
      <p:transition spd="slow" p14:dur="2000" advTm="7000">
        <p14:vortex dir="r"/>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barn(inVertical)">
                                      <p:cBhvr>
                                        <p:cTn id="13" dur="1500"/>
                                        <p:tgtEl>
                                          <p:spTgt spid="180"/>
                                        </p:tgtEl>
                                      </p:cBhvr>
                                    </p:animEffect>
                                  </p:childTnLst>
                                </p:cTn>
                              </p:par>
                            </p:childTnLst>
                          </p:cTn>
                        </p:par>
                        <p:par>
                          <p:cTn id="14" fill="hold">
                            <p:stCondLst>
                              <p:cond delay="2500"/>
                            </p:stCondLst>
                            <p:childTnLst>
                              <p:par>
                                <p:cTn id="15" presetID="2" presetClass="entr" presetSubtype="4" fill="hold" grpId="0" nodeType="afterEffect">
                                  <p:stCondLst>
                                    <p:cond delay="0"/>
                                  </p:stCondLst>
                                  <p:childTnLst>
                                    <p:set>
                                      <p:cBhvr>
                                        <p:cTn id="16" dur="1" fill="hold">
                                          <p:stCondLst>
                                            <p:cond delay="0"/>
                                          </p:stCondLst>
                                        </p:cTn>
                                        <p:tgtEl>
                                          <p:spTgt spid="182"/>
                                        </p:tgtEl>
                                        <p:attrNameLst>
                                          <p:attrName>style.visibility</p:attrName>
                                        </p:attrNameLst>
                                      </p:cBhvr>
                                      <p:to>
                                        <p:strVal val="visible"/>
                                      </p:to>
                                    </p:set>
                                    <p:anim calcmode="lin" valueType="num">
                                      <p:cBhvr additive="base">
                                        <p:cTn id="17" dur="1000" fill="hold"/>
                                        <p:tgtEl>
                                          <p:spTgt spid="182"/>
                                        </p:tgtEl>
                                        <p:attrNameLst>
                                          <p:attrName>ppt_x</p:attrName>
                                        </p:attrNameLst>
                                      </p:cBhvr>
                                      <p:tavLst>
                                        <p:tav tm="0">
                                          <p:val>
                                            <p:strVal val="#ppt_x"/>
                                          </p:val>
                                        </p:tav>
                                        <p:tav tm="100000">
                                          <p:val>
                                            <p:strVal val="#ppt_x"/>
                                          </p:val>
                                        </p:tav>
                                      </p:tavLst>
                                    </p:anim>
                                    <p:anim calcmode="lin" valueType="num">
                                      <p:cBhvr additive="base">
                                        <p:cTn id="18" dur="1000" fill="hold"/>
                                        <p:tgtEl>
                                          <p:spTgt spid="182"/>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4" fill="hold" grpId="0" nodeType="afterEffect">
                                  <p:stCondLst>
                                    <p:cond delay="0"/>
                                  </p:stCondLst>
                                  <p:childTnLst>
                                    <p:set>
                                      <p:cBhvr>
                                        <p:cTn id="21" dur="1" fill="hold">
                                          <p:stCondLst>
                                            <p:cond delay="0"/>
                                          </p:stCondLst>
                                        </p:cTn>
                                        <p:tgtEl>
                                          <p:spTgt spid="183"/>
                                        </p:tgtEl>
                                        <p:attrNameLst>
                                          <p:attrName>style.visibility</p:attrName>
                                        </p:attrNameLst>
                                      </p:cBhvr>
                                      <p:to>
                                        <p:strVal val="visible"/>
                                      </p:to>
                                    </p:set>
                                    <p:anim calcmode="lin" valueType="num">
                                      <p:cBhvr additive="base">
                                        <p:cTn id="22" dur="1000" fill="hold"/>
                                        <p:tgtEl>
                                          <p:spTgt spid="183"/>
                                        </p:tgtEl>
                                        <p:attrNameLst>
                                          <p:attrName>ppt_x</p:attrName>
                                        </p:attrNameLst>
                                      </p:cBhvr>
                                      <p:tavLst>
                                        <p:tav tm="0">
                                          <p:val>
                                            <p:strVal val="#ppt_x"/>
                                          </p:val>
                                        </p:tav>
                                        <p:tav tm="100000">
                                          <p:val>
                                            <p:strVal val="#ppt_x"/>
                                          </p:val>
                                        </p:tav>
                                      </p:tavLst>
                                    </p:anim>
                                    <p:anim calcmode="lin" valueType="num">
                                      <p:cBhvr additive="base">
                                        <p:cTn id="23" dur="1000" fill="hold"/>
                                        <p:tgtEl>
                                          <p:spTgt spid="183"/>
                                        </p:tgtEl>
                                        <p:attrNameLst>
                                          <p:attrName>ppt_y</p:attrName>
                                        </p:attrNameLst>
                                      </p:cBhvr>
                                      <p:tavLst>
                                        <p:tav tm="0">
                                          <p:val>
                                            <p:strVal val="1+#ppt_h/2"/>
                                          </p:val>
                                        </p:tav>
                                        <p:tav tm="100000">
                                          <p:val>
                                            <p:strVal val="#ppt_y"/>
                                          </p:val>
                                        </p:tav>
                                      </p:tavLst>
                                    </p:anim>
                                  </p:childTnLst>
                                </p:cTn>
                              </p:par>
                            </p:childTnLst>
                          </p:cTn>
                        </p:par>
                        <p:par>
                          <p:cTn id="24" fill="hold">
                            <p:stCondLst>
                              <p:cond delay="4500"/>
                            </p:stCondLst>
                            <p:childTnLst>
                              <p:par>
                                <p:cTn id="25" presetID="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288317" y="485988"/>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a:extLst>
              <a:ext uri="{FF2B5EF4-FFF2-40B4-BE49-F238E27FC236}">
                <a16:creationId xmlns:a16="http://schemas.microsoft.com/office/drawing/2014/main" id="{5EFB62E5-6F20-4FAC-811C-494DAD2F64D1}"/>
              </a:ext>
            </a:extLst>
          </p:cNvPr>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B1E21DB-FD8F-441D-B2C3-B8B7A8763BB6}"/>
              </a:ext>
            </a:extLst>
          </p:cNvPr>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902EAAF3-6A19-9D90-858C-602C530802FB}"/>
              </a:ext>
            </a:extLst>
          </p:cNvPr>
          <p:cNvGrpSpPr/>
          <p:nvPr/>
        </p:nvGrpSpPr>
        <p:grpSpPr>
          <a:xfrm>
            <a:off x="712260" y="1278966"/>
            <a:ext cx="888375" cy="840231"/>
            <a:chOff x="1761917" y="2043219"/>
            <a:chExt cx="1929454" cy="1908384"/>
          </a:xfrm>
        </p:grpSpPr>
        <p:grpSp>
          <p:nvGrpSpPr>
            <p:cNvPr id="3" name="组合 2">
              <a:extLst>
                <a:ext uri="{FF2B5EF4-FFF2-40B4-BE49-F238E27FC236}">
                  <a16:creationId xmlns:a16="http://schemas.microsoft.com/office/drawing/2014/main" id="{DCB410ED-3799-494A-21A0-1CEB2ED2DA97}"/>
                </a:ext>
              </a:extLst>
            </p:cNvPr>
            <p:cNvGrpSpPr/>
            <p:nvPr/>
          </p:nvGrpSpPr>
          <p:grpSpPr>
            <a:xfrm>
              <a:off x="1761917" y="2043219"/>
              <a:ext cx="1908384" cy="1908384"/>
              <a:chOff x="1054100" y="-11130"/>
              <a:chExt cx="3440130" cy="3440130"/>
            </a:xfrm>
          </p:grpSpPr>
          <p:sp>
            <p:nvSpPr>
              <p:cNvPr id="32" name="弧形 31">
                <a:extLst>
                  <a:ext uri="{FF2B5EF4-FFF2-40B4-BE49-F238E27FC236}">
                    <a16:creationId xmlns:a16="http://schemas.microsoft.com/office/drawing/2014/main" id="{35AC4756-F544-E02B-5AE7-2969443AD630}"/>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5" name="弧形 34">
                <a:extLst>
                  <a:ext uri="{FF2B5EF4-FFF2-40B4-BE49-F238E27FC236}">
                    <a16:creationId xmlns:a16="http://schemas.microsoft.com/office/drawing/2014/main" id="{B316BE00-7165-3169-C351-BC224C31D82F}"/>
                  </a:ext>
                </a:extLst>
              </p:cNvPr>
              <p:cNvSpPr/>
              <p:nvPr/>
            </p:nvSpPr>
            <p:spPr>
              <a:xfrm>
                <a:off x="1054100" y="-11130"/>
                <a:ext cx="3440130" cy="3440130"/>
              </a:xfrm>
              <a:prstGeom prst="arc">
                <a:avLst>
                  <a:gd name="adj1" fmla="val 16200000"/>
                  <a:gd name="adj2" fmla="val 5903570"/>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8" name="文本框 7">
              <a:extLst>
                <a:ext uri="{FF2B5EF4-FFF2-40B4-BE49-F238E27FC236}">
                  <a16:creationId xmlns:a16="http://schemas.microsoft.com/office/drawing/2014/main" id="{AA1BDF6A-F943-A9DB-D5F8-372E15FD2634}"/>
                </a:ext>
              </a:extLst>
            </p:cNvPr>
            <p:cNvSpPr txBox="1"/>
            <p:nvPr/>
          </p:nvSpPr>
          <p:spPr bwMode="auto">
            <a:xfrm>
              <a:off x="1807357" y="2342946"/>
              <a:ext cx="1884014" cy="108934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2</a:t>
              </a:r>
            </a:p>
          </p:txBody>
        </p:sp>
      </p:grpSp>
      <p:pic>
        <p:nvPicPr>
          <p:cNvPr id="37" name="图片 36">
            <a:extLst>
              <a:ext uri="{FF2B5EF4-FFF2-40B4-BE49-F238E27FC236}">
                <a16:creationId xmlns:a16="http://schemas.microsoft.com/office/drawing/2014/main" id="{8A01B31B-0A95-4DCA-2D32-683E84E37228}"/>
              </a:ext>
            </a:extLst>
          </p:cNvPr>
          <p:cNvPicPr>
            <a:picLocks noChangeAspect="1"/>
          </p:cNvPicPr>
          <p:nvPr/>
        </p:nvPicPr>
        <p:blipFill rotWithShape="1">
          <a:blip r:embed="rId2">
            <a:extLst>
              <a:ext uri="{28A0092B-C50C-407E-A947-70E740481C1C}">
                <a14:useLocalDpi xmlns:a14="http://schemas.microsoft.com/office/drawing/2010/main" val="0"/>
              </a:ext>
            </a:extLst>
          </a:blip>
          <a:srcRect l="45" t="83281" r="29239"/>
          <a:stretch/>
        </p:blipFill>
        <p:spPr>
          <a:xfrm>
            <a:off x="1839824" y="2427860"/>
            <a:ext cx="7623759" cy="786596"/>
          </a:xfrm>
          <a:prstGeom prst="rect">
            <a:avLst/>
          </a:prstGeom>
        </p:spPr>
      </p:pic>
      <p:sp>
        <p:nvSpPr>
          <p:cNvPr id="38" name="Rectangle 1">
            <a:extLst>
              <a:ext uri="{FF2B5EF4-FFF2-40B4-BE49-F238E27FC236}">
                <a16:creationId xmlns:a16="http://schemas.microsoft.com/office/drawing/2014/main" id="{A1BC6F82-5AA7-98EA-7370-426F5425E57F}"/>
              </a:ext>
            </a:extLst>
          </p:cNvPr>
          <p:cNvSpPr>
            <a:spLocks noChangeArrowheads="1"/>
          </p:cNvSpPr>
          <p:nvPr/>
        </p:nvSpPr>
        <p:spPr bwMode="auto">
          <a:xfrm>
            <a:off x="1794372" y="1560581"/>
            <a:ext cx="31765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a:t>
            </a:r>
            <a:r>
              <a:rPr lang="zh-CN" altLang="zh-CN" dirty="0">
                <a:solidFill>
                  <a:srgbClr val="000000"/>
                </a:solidFill>
                <a:latin typeface="PingFang SC"/>
              </a:rPr>
              <a:t>删除没用的'Unnamed: 0'列 </a:t>
            </a:r>
          </a:p>
        </p:txBody>
      </p:sp>
      <p:sp>
        <p:nvSpPr>
          <p:cNvPr id="39" name="等腰三角形 38">
            <a:extLst>
              <a:ext uri="{FF2B5EF4-FFF2-40B4-BE49-F238E27FC236}">
                <a16:creationId xmlns:a16="http://schemas.microsoft.com/office/drawing/2014/main" id="{2930D638-6563-7329-AE4C-825CC5C59400}"/>
              </a:ext>
            </a:extLst>
          </p:cNvPr>
          <p:cNvSpPr/>
          <p:nvPr/>
        </p:nvSpPr>
        <p:spPr>
          <a:xfrm rot="5400000">
            <a:off x="1384883" y="265673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40" name="Rectangle 2">
            <a:extLst>
              <a:ext uri="{FF2B5EF4-FFF2-40B4-BE49-F238E27FC236}">
                <a16:creationId xmlns:a16="http://schemas.microsoft.com/office/drawing/2014/main" id="{74B9301E-5A3F-0A3E-E7AE-B8C2D3F17DCA}"/>
              </a:ext>
            </a:extLst>
          </p:cNvPr>
          <p:cNvSpPr>
            <a:spLocks noChangeArrowheads="1"/>
          </p:cNvSpPr>
          <p:nvPr/>
        </p:nvSpPr>
        <p:spPr bwMode="auto">
          <a:xfrm>
            <a:off x="1794372" y="3666236"/>
            <a:ext cx="67301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a:t>
            </a:r>
            <a:r>
              <a:rPr lang="zh-CN" altLang="zh-CN" dirty="0">
                <a:solidFill>
                  <a:srgbClr val="000000"/>
                </a:solidFill>
                <a:latin typeface="PingFang SC"/>
              </a:rPr>
              <a:t>设置列索引 </a:t>
            </a:r>
            <a:r>
              <a:rPr lang="zh-CN" altLang="en-US" dirty="0">
                <a:solidFill>
                  <a:srgbClr val="000000"/>
                </a:solidFill>
                <a:latin typeface="PingFang SC"/>
              </a:rPr>
              <a:t>（这一步在初次读取数据的时候就已经设置好了）</a:t>
            </a:r>
            <a:endParaRPr lang="zh-CN" altLang="zh-CN" dirty="0">
              <a:solidFill>
                <a:srgbClr val="000000"/>
              </a:solidFill>
              <a:latin typeface="PingFang SC"/>
            </a:endParaRPr>
          </a:p>
        </p:txBody>
      </p:sp>
      <p:pic>
        <p:nvPicPr>
          <p:cNvPr id="41" name="图片 40">
            <a:extLst>
              <a:ext uri="{FF2B5EF4-FFF2-40B4-BE49-F238E27FC236}">
                <a16:creationId xmlns:a16="http://schemas.microsoft.com/office/drawing/2014/main" id="{D95E1E40-A312-643E-E5BB-681BA5B5515F}"/>
              </a:ext>
            </a:extLst>
          </p:cNvPr>
          <p:cNvPicPr>
            <a:picLocks noChangeAspect="1"/>
          </p:cNvPicPr>
          <p:nvPr/>
        </p:nvPicPr>
        <p:blipFill rotWithShape="1">
          <a:blip r:embed="rId2">
            <a:extLst>
              <a:ext uri="{28A0092B-C50C-407E-A947-70E740481C1C}">
                <a14:useLocalDpi xmlns:a14="http://schemas.microsoft.com/office/drawing/2010/main" val="0"/>
              </a:ext>
            </a:extLst>
          </a:blip>
          <a:srcRect l="2" t="30179" r="24965" b="52356"/>
          <a:stretch/>
        </p:blipFill>
        <p:spPr>
          <a:xfrm>
            <a:off x="1839824" y="4217690"/>
            <a:ext cx="6585658" cy="668941"/>
          </a:xfrm>
          <a:prstGeom prst="rect">
            <a:avLst/>
          </a:prstGeom>
        </p:spPr>
      </p:pic>
      <p:sp>
        <p:nvSpPr>
          <p:cNvPr id="42" name="等腰三角形 41">
            <a:extLst>
              <a:ext uri="{FF2B5EF4-FFF2-40B4-BE49-F238E27FC236}">
                <a16:creationId xmlns:a16="http://schemas.microsoft.com/office/drawing/2014/main" id="{8905DC46-49B0-DC13-32F9-8321C520AC28}"/>
              </a:ext>
            </a:extLst>
          </p:cNvPr>
          <p:cNvSpPr/>
          <p:nvPr/>
        </p:nvSpPr>
        <p:spPr>
          <a:xfrm rot="5400000">
            <a:off x="1384884" y="4420371"/>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165711725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6"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700"/>
                                        <p:tgtEl>
                                          <p:spTgt spid="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heel(1)">
                                      <p:cBhvr>
                                        <p:cTn id="17" dur="700"/>
                                        <p:tgtEl>
                                          <p:spTgt spid="38"/>
                                        </p:tgtEl>
                                      </p:cBhvr>
                                    </p:animEffect>
                                  </p:childTnLst>
                                </p:cTn>
                              </p:par>
                            </p:childTnLst>
                          </p:cTn>
                        </p:par>
                        <p:par>
                          <p:cTn id="18" fill="hold">
                            <p:stCondLst>
                              <p:cond delay="1200"/>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anim calcmode="lin" valueType="num">
                                      <p:cBhvr>
                                        <p:cTn id="22" dur="500" fill="hold"/>
                                        <p:tgtEl>
                                          <p:spTgt spid="39"/>
                                        </p:tgtEl>
                                        <p:attrNameLst>
                                          <p:attrName>ppt_x</p:attrName>
                                        </p:attrNameLst>
                                      </p:cBhvr>
                                      <p:tavLst>
                                        <p:tav tm="0">
                                          <p:val>
                                            <p:strVal val="#ppt_x"/>
                                          </p:val>
                                        </p:tav>
                                        <p:tav tm="100000">
                                          <p:val>
                                            <p:strVal val="#ppt_x"/>
                                          </p:val>
                                        </p:tav>
                                      </p:tavLst>
                                    </p:anim>
                                    <p:anim calcmode="lin" valueType="num">
                                      <p:cBhvr>
                                        <p:cTn id="23" dur="500" fill="hold"/>
                                        <p:tgtEl>
                                          <p:spTgt spid="39"/>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childTnLst>
                          </p:cTn>
                        </p:par>
                        <p:par>
                          <p:cTn id="28" fill="hold">
                            <p:stCondLst>
                              <p:cond delay="1700"/>
                            </p:stCondLst>
                            <p:childTnLst>
                              <p:par>
                                <p:cTn id="29" presetID="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00"/>
                            </p:stCondLst>
                            <p:childTnLst>
                              <p:par>
                                <p:cTn id="34" presetID="21"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heel(1)">
                                      <p:cBhvr>
                                        <p:cTn id="36" dur="700"/>
                                        <p:tgtEl>
                                          <p:spTgt spid="40"/>
                                        </p:tgtEl>
                                      </p:cBhvr>
                                    </p:animEffect>
                                  </p:childTnLst>
                                </p:cTn>
                              </p:par>
                            </p:childTnLst>
                          </p:cTn>
                        </p:par>
                        <p:par>
                          <p:cTn id="37" fill="hold">
                            <p:stCondLst>
                              <p:cond delay="2900"/>
                            </p:stCondLst>
                            <p:childTnLst>
                              <p:par>
                                <p:cTn id="38" presetID="2" presetClass="entr" presetSubtype="4"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600" fill="hold"/>
                                        <p:tgtEl>
                                          <p:spTgt spid="42"/>
                                        </p:tgtEl>
                                        <p:attrNameLst>
                                          <p:attrName>ppt_x</p:attrName>
                                        </p:attrNameLst>
                                      </p:cBhvr>
                                      <p:tavLst>
                                        <p:tav tm="0">
                                          <p:val>
                                            <p:strVal val="#ppt_x"/>
                                          </p:val>
                                        </p:tav>
                                        <p:tav tm="100000">
                                          <p:val>
                                            <p:strVal val="#ppt_x"/>
                                          </p:val>
                                        </p:tav>
                                      </p:tavLst>
                                    </p:anim>
                                    <p:anim calcmode="lin" valueType="num">
                                      <p:cBhvr additive="base">
                                        <p:cTn id="41" dur="600" fill="hold"/>
                                        <p:tgtEl>
                                          <p:spTgt spid="42"/>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600"/>
                                        <p:tgtEl>
                                          <p:spTgt spid="41"/>
                                        </p:tgtEl>
                                      </p:cBhvr>
                                    </p:animEffect>
                                    <p:anim calcmode="lin" valueType="num">
                                      <p:cBhvr>
                                        <p:cTn id="45" dur="600" fill="hold"/>
                                        <p:tgtEl>
                                          <p:spTgt spid="41"/>
                                        </p:tgtEl>
                                        <p:attrNameLst>
                                          <p:attrName>ppt_x</p:attrName>
                                        </p:attrNameLst>
                                      </p:cBhvr>
                                      <p:tavLst>
                                        <p:tav tm="0">
                                          <p:val>
                                            <p:strVal val="#ppt_x"/>
                                          </p:val>
                                        </p:tav>
                                        <p:tav tm="100000">
                                          <p:val>
                                            <p:strVal val="#ppt_x"/>
                                          </p:val>
                                        </p:tav>
                                      </p:tavLst>
                                    </p:anim>
                                    <p:anim calcmode="lin" valueType="num">
                                      <p:cBhvr>
                                        <p:cTn id="46" dur="600" fill="hold"/>
                                        <p:tgtEl>
                                          <p:spTgt spid="41"/>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4" grpId="0" animBg="1"/>
      <p:bldP spid="38" grpId="0"/>
      <p:bldP spid="39" grpId="0" animBg="1"/>
      <p:bldP spid="40"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a:extLst>
              <a:ext uri="{FF2B5EF4-FFF2-40B4-BE49-F238E27FC236}">
                <a16:creationId xmlns:a16="http://schemas.microsoft.com/office/drawing/2014/main" id="{A88A95C7-6399-4ACD-A0D9-BD8E5E8D8A85}"/>
              </a:ext>
            </a:extLst>
          </p:cNvPr>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EE9B8173-6BB2-FF69-28AA-201556935D8B}"/>
              </a:ext>
            </a:extLst>
          </p:cNvPr>
          <p:cNvGrpSpPr/>
          <p:nvPr/>
        </p:nvGrpSpPr>
        <p:grpSpPr>
          <a:xfrm>
            <a:off x="10578278" y="1048872"/>
            <a:ext cx="888375" cy="840230"/>
            <a:chOff x="5141808" y="2043219"/>
            <a:chExt cx="1908384" cy="1908384"/>
          </a:xfrm>
        </p:grpSpPr>
        <p:grpSp>
          <p:nvGrpSpPr>
            <p:cNvPr id="3" name="组合 2">
              <a:extLst>
                <a:ext uri="{FF2B5EF4-FFF2-40B4-BE49-F238E27FC236}">
                  <a16:creationId xmlns:a16="http://schemas.microsoft.com/office/drawing/2014/main" id="{7CC01E93-C73A-6643-0E82-C6A8A3817882}"/>
                </a:ext>
              </a:extLst>
            </p:cNvPr>
            <p:cNvGrpSpPr/>
            <p:nvPr/>
          </p:nvGrpSpPr>
          <p:grpSpPr>
            <a:xfrm>
              <a:off x="5141808" y="2043219"/>
              <a:ext cx="1908384" cy="1908384"/>
              <a:chOff x="1054100" y="-11130"/>
              <a:chExt cx="3440130" cy="3440130"/>
            </a:xfrm>
          </p:grpSpPr>
          <p:sp>
            <p:nvSpPr>
              <p:cNvPr id="24" name="弧形 23">
                <a:extLst>
                  <a:ext uri="{FF2B5EF4-FFF2-40B4-BE49-F238E27FC236}">
                    <a16:creationId xmlns:a16="http://schemas.microsoft.com/office/drawing/2014/main" id="{8A4819FC-20A8-70F4-F347-703BCEDDEC2E}"/>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FF1C6C6B-57D8-B400-6F3D-D6B29CA53193}"/>
                  </a:ext>
                </a:extLst>
              </p:cNvPr>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文本框 22">
              <a:extLst>
                <a:ext uri="{FF2B5EF4-FFF2-40B4-BE49-F238E27FC236}">
                  <a16:creationId xmlns:a16="http://schemas.microsoft.com/office/drawing/2014/main" id="{1BDB05D7-2F9E-9B5B-5DDF-FEACBD36AAF0}"/>
                </a:ext>
              </a:extLst>
            </p:cNvPr>
            <p:cNvSpPr txBox="1"/>
            <p:nvPr/>
          </p:nvSpPr>
          <p:spPr bwMode="auto">
            <a:xfrm>
              <a:off x="5153404" y="2314347"/>
              <a:ext cx="1879356" cy="108934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3</a:t>
              </a:r>
            </a:p>
          </p:txBody>
        </p:sp>
      </p:grpSp>
      <p:pic>
        <p:nvPicPr>
          <p:cNvPr id="27" name="图片 26">
            <a:extLst>
              <a:ext uri="{FF2B5EF4-FFF2-40B4-BE49-F238E27FC236}">
                <a16:creationId xmlns:a16="http://schemas.microsoft.com/office/drawing/2014/main" id="{82361878-BCBD-5564-548E-52FCCEF63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276" y="1992671"/>
            <a:ext cx="8019048" cy="828571"/>
          </a:xfrm>
          <a:prstGeom prst="rect">
            <a:avLst/>
          </a:prstGeom>
        </p:spPr>
      </p:pic>
      <p:sp>
        <p:nvSpPr>
          <p:cNvPr id="28" name="Rectangle 2">
            <a:extLst>
              <a:ext uri="{FF2B5EF4-FFF2-40B4-BE49-F238E27FC236}">
                <a16:creationId xmlns:a16="http://schemas.microsoft.com/office/drawing/2014/main" id="{FBE722FE-BF47-3B62-7F86-53231CA7126C}"/>
              </a:ext>
            </a:extLst>
          </p:cNvPr>
          <p:cNvSpPr>
            <a:spLocks noChangeArrowheads="1"/>
          </p:cNvSpPr>
          <p:nvPr/>
        </p:nvSpPr>
        <p:spPr bwMode="auto">
          <a:xfrm>
            <a:off x="2585884" y="1358796"/>
            <a:ext cx="78584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输出一下存好的</a:t>
            </a:r>
            <a:r>
              <a:rPr lang="en-US" altLang="zh-CN" b="0" i="0" dirty="0">
                <a:solidFill>
                  <a:srgbClr val="000000"/>
                </a:solidFill>
                <a:effectLst/>
                <a:latin typeface="PingFang SC"/>
              </a:rPr>
              <a:t>100W</a:t>
            </a:r>
            <a:r>
              <a:rPr lang="zh-CN" altLang="en-US" b="0" i="0" dirty="0">
                <a:solidFill>
                  <a:srgbClr val="000000"/>
                </a:solidFill>
                <a:effectLst/>
                <a:latin typeface="PingFang SC"/>
              </a:rPr>
              <a:t>条数据，看看索引是否更改以及是不是</a:t>
            </a:r>
            <a:r>
              <a:rPr lang="en-US" altLang="zh-CN" b="0" i="0" dirty="0">
                <a:solidFill>
                  <a:srgbClr val="000000"/>
                </a:solidFill>
                <a:effectLst/>
                <a:latin typeface="PingFang SC"/>
              </a:rPr>
              <a:t>100W</a:t>
            </a:r>
            <a:r>
              <a:rPr lang="zh-CN" altLang="en-US" b="0" i="0" dirty="0">
                <a:solidFill>
                  <a:srgbClr val="000000"/>
                </a:solidFill>
                <a:effectLst/>
                <a:latin typeface="PingFang SC"/>
              </a:rPr>
              <a:t>条数据</a:t>
            </a:r>
            <a:endParaRPr lang="zh-CN" altLang="zh-CN" dirty="0">
              <a:solidFill>
                <a:srgbClr val="000000"/>
              </a:solidFill>
              <a:latin typeface="PingFang SC"/>
            </a:endParaRPr>
          </a:p>
        </p:txBody>
      </p:sp>
      <p:sp>
        <p:nvSpPr>
          <p:cNvPr id="29" name="等腰三角形 28">
            <a:extLst>
              <a:ext uri="{FF2B5EF4-FFF2-40B4-BE49-F238E27FC236}">
                <a16:creationId xmlns:a16="http://schemas.microsoft.com/office/drawing/2014/main" id="{ECC2F47D-2463-446B-08D8-1CEFE6BCF95C}"/>
              </a:ext>
            </a:extLst>
          </p:cNvPr>
          <p:cNvSpPr/>
          <p:nvPr/>
        </p:nvSpPr>
        <p:spPr>
          <a:xfrm rot="16200000">
            <a:off x="10504022" y="2243584"/>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1" name="图片 30">
            <a:extLst>
              <a:ext uri="{FF2B5EF4-FFF2-40B4-BE49-F238E27FC236}">
                <a16:creationId xmlns:a16="http://schemas.microsoft.com/office/drawing/2014/main" id="{E59667D8-7AB0-935F-27DC-2F5429AD1623}"/>
              </a:ext>
            </a:extLst>
          </p:cNvPr>
          <p:cNvPicPr>
            <a:picLocks noChangeAspect="1"/>
          </p:cNvPicPr>
          <p:nvPr/>
        </p:nvPicPr>
        <p:blipFill rotWithShape="1">
          <a:blip r:embed="rId3">
            <a:extLst>
              <a:ext uri="{28A0092B-C50C-407E-A947-70E740481C1C}">
                <a14:useLocalDpi xmlns:a14="http://schemas.microsoft.com/office/drawing/2010/main" val="0"/>
              </a:ext>
            </a:extLst>
          </a:blip>
          <a:srcRect l="1" r="42636" b="10834"/>
          <a:stretch/>
        </p:blipFill>
        <p:spPr>
          <a:xfrm>
            <a:off x="3873084" y="3006380"/>
            <a:ext cx="6571240" cy="3387523"/>
          </a:xfrm>
          <a:prstGeom prst="rect">
            <a:avLst/>
          </a:prstGeom>
        </p:spPr>
      </p:pic>
      <p:sp>
        <p:nvSpPr>
          <p:cNvPr id="32" name="等腰三角形 31">
            <a:extLst>
              <a:ext uri="{FF2B5EF4-FFF2-40B4-BE49-F238E27FC236}">
                <a16:creationId xmlns:a16="http://schemas.microsoft.com/office/drawing/2014/main" id="{7BB157D2-BC5A-A9E1-A7B0-BAA64073FD68}"/>
              </a:ext>
            </a:extLst>
          </p:cNvPr>
          <p:cNvSpPr/>
          <p:nvPr/>
        </p:nvSpPr>
        <p:spPr>
          <a:xfrm rot="16200000">
            <a:off x="10504022" y="30806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3992601222"/>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700" fill="hold"/>
                                        <p:tgtEl>
                                          <p:spTgt spid="29"/>
                                        </p:tgtEl>
                                        <p:attrNameLst>
                                          <p:attrName>ppt_x</p:attrName>
                                        </p:attrNameLst>
                                      </p:cBhvr>
                                      <p:tavLst>
                                        <p:tav tm="0">
                                          <p:val>
                                            <p:strVal val="1+#ppt_w/2"/>
                                          </p:val>
                                        </p:tav>
                                        <p:tav tm="100000">
                                          <p:val>
                                            <p:strVal val="#ppt_x"/>
                                          </p:val>
                                        </p:tav>
                                      </p:tavLst>
                                    </p:anim>
                                    <p:anim calcmode="lin" valueType="num">
                                      <p:cBhvr additive="base">
                                        <p:cTn id="33" dur="700" fill="hold"/>
                                        <p:tgtEl>
                                          <p:spTgt spid="2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700" fill="hold"/>
                                        <p:tgtEl>
                                          <p:spTgt spid="27"/>
                                        </p:tgtEl>
                                        <p:attrNameLst>
                                          <p:attrName>ppt_x</p:attrName>
                                        </p:attrNameLst>
                                      </p:cBhvr>
                                      <p:tavLst>
                                        <p:tav tm="0">
                                          <p:val>
                                            <p:strVal val="1+#ppt_w/2"/>
                                          </p:val>
                                        </p:tav>
                                        <p:tav tm="100000">
                                          <p:val>
                                            <p:strVal val="#ppt_x"/>
                                          </p:val>
                                        </p:tav>
                                      </p:tavLst>
                                    </p:anim>
                                    <p:anim calcmode="lin" valueType="num">
                                      <p:cBhvr additive="base">
                                        <p:cTn id="37" dur="700" fill="hold"/>
                                        <p:tgtEl>
                                          <p:spTgt spid="27"/>
                                        </p:tgtEl>
                                        <p:attrNameLst>
                                          <p:attrName>ppt_y</p:attrName>
                                        </p:attrNameLst>
                                      </p:cBhvr>
                                      <p:tavLst>
                                        <p:tav tm="0">
                                          <p:val>
                                            <p:strVal val="#ppt_y"/>
                                          </p:val>
                                        </p:tav>
                                        <p:tav tm="100000">
                                          <p:val>
                                            <p:strVal val="#ppt_y"/>
                                          </p:val>
                                        </p:tav>
                                      </p:tavLst>
                                    </p:anim>
                                  </p:childTnLst>
                                </p:cTn>
                              </p:par>
                            </p:childTnLst>
                          </p:cTn>
                        </p:par>
                        <p:par>
                          <p:cTn id="38" fill="hold">
                            <p:stCondLst>
                              <p:cond delay="1900"/>
                            </p:stCondLst>
                            <p:childTnLst>
                              <p:par>
                                <p:cTn id="39" presetID="2" presetClass="entr" presetSubtype="2"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700" fill="hold"/>
                                        <p:tgtEl>
                                          <p:spTgt spid="32"/>
                                        </p:tgtEl>
                                        <p:attrNameLst>
                                          <p:attrName>ppt_x</p:attrName>
                                        </p:attrNameLst>
                                      </p:cBhvr>
                                      <p:tavLst>
                                        <p:tav tm="0">
                                          <p:val>
                                            <p:strVal val="1+#ppt_w/2"/>
                                          </p:val>
                                        </p:tav>
                                        <p:tav tm="100000">
                                          <p:val>
                                            <p:strVal val="#ppt_x"/>
                                          </p:val>
                                        </p:tav>
                                      </p:tavLst>
                                    </p:anim>
                                    <p:anim calcmode="lin" valueType="num">
                                      <p:cBhvr additive="base">
                                        <p:cTn id="42" dur="700" fill="hold"/>
                                        <p:tgtEl>
                                          <p:spTgt spid="32"/>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20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700" fill="hold"/>
                                        <p:tgtEl>
                                          <p:spTgt spid="31"/>
                                        </p:tgtEl>
                                        <p:attrNameLst>
                                          <p:attrName>ppt_x</p:attrName>
                                        </p:attrNameLst>
                                      </p:cBhvr>
                                      <p:tavLst>
                                        <p:tav tm="0">
                                          <p:val>
                                            <p:strVal val="1+#ppt_w/2"/>
                                          </p:val>
                                        </p:tav>
                                        <p:tav tm="100000">
                                          <p:val>
                                            <p:strVal val="#ppt_x"/>
                                          </p:val>
                                        </p:tav>
                                      </p:tavLst>
                                    </p:anim>
                                    <p:anim calcmode="lin" valueType="num">
                                      <p:cBhvr additive="base">
                                        <p:cTn id="46" dur="700" fill="hold"/>
                                        <p:tgtEl>
                                          <p:spTgt spid="31"/>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42"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8" grpId="0"/>
      <p:bldP spid="29"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a:extLst>
              <a:ext uri="{FF2B5EF4-FFF2-40B4-BE49-F238E27FC236}">
                <a16:creationId xmlns:a16="http://schemas.microsoft.com/office/drawing/2014/main" id="{582F4AC1-C8AF-49D8-908C-921092C63E82}"/>
              </a:ext>
            </a:extLst>
          </p:cNvPr>
          <p:cNvSpPr/>
          <p:nvPr/>
        </p:nvSpPr>
        <p:spPr>
          <a:xfrm>
            <a:off x="9388039" y="3947507"/>
            <a:ext cx="2324290" cy="229952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FC3EC7DD-A5E3-4A81-BBCE-60515A35099F}"/>
              </a:ext>
            </a:extLst>
          </p:cNvPr>
          <p:cNvSpPr/>
          <p:nvPr/>
        </p:nvSpPr>
        <p:spPr>
          <a:xfrm>
            <a:off x="9131738" y="5097268"/>
            <a:ext cx="1460654" cy="146065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EBE864D4-5449-92F1-E2C3-E8140B74BD3D}"/>
              </a:ext>
            </a:extLst>
          </p:cNvPr>
          <p:cNvGrpSpPr/>
          <p:nvPr/>
        </p:nvGrpSpPr>
        <p:grpSpPr>
          <a:xfrm>
            <a:off x="753612" y="1340663"/>
            <a:ext cx="888375" cy="840231"/>
            <a:chOff x="8526358" y="2043219"/>
            <a:chExt cx="1908384" cy="1908384"/>
          </a:xfrm>
        </p:grpSpPr>
        <p:grpSp>
          <p:nvGrpSpPr>
            <p:cNvPr id="3" name="组合 2">
              <a:extLst>
                <a:ext uri="{FF2B5EF4-FFF2-40B4-BE49-F238E27FC236}">
                  <a16:creationId xmlns:a16="http://schemas.microsoft.com/office/drawing/2014/main" id="{77F5B335-0772-A0BE-ACA3-5E96EDFFA2C4}"/>
                </a:ext>
              </a:extLst>
            </p:cNvPr>
            <p:cNvGrpSpPr/>
            <p:nvPr/>
          </p:nvGrpSpPr>
          <p:grpSpPr>
            <a:xfrm>
              <a:off x="8526358" y="2043219"/>
              <a:ext cx="1908384" cy="1908384"/>
              <a:chOff x="1054100" y="-11130"/>
              <a:chExt cx="3440130" cy="3440130"/>
            </a:xfrm>
          </p:grpSpPr>
          <p:sp>
            <p:nvSpPr>
              <p:cNvPr id="23" name="弧形 22">
                <a:extLst>
                  <a:ext uri="{FF2B5EF4-FFF2-40B4-BE49-F238E27FC236}">
                    <a16:creationId xmlns:a16="http://schemas.microsoft.com/office/drawing/2014/main" id="{6FBEE5E7-4C44-A755-D6C6-CCECCE96127A}"/>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4" name="弧形 23">
                <a:extLst>
                  <a:ext uri="{FF2B5EF4-FFF2-40B4-BE49-F238E27FC236}">
                    <a16:creationId xmlns:a16="http://schemas.microsoft.com/office/drawing/2014/main" id="{1FA548A5-636C-B1D8-1F71-E609AC46EDD7}"/>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2" name="文本框 21">
              <a:extLst>
                <a:ext uri="{FF2B5EF4-FFF2-40B4-BE49-F238E27FC236}">
                  <a16:creationId xmlns:a16="http://schemas.microsoft.com/office/drawing/2014/main" id="{BC39D7D2-16C2-3289-FE6D-47E343E9518E}"/>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4</a:t>
              </a:r>
            </a:p>
          </p:txBody>
        </p:sp>
      </p:grpSp>
      <p:pic>
        <p:nvPicPr>
          <p:cNvPr id="26" name="图片 25">
            <a:extLst>
              <a:ext uri="{FF2B5EF4-FFF2-40B4-BE49-F238E27FC236}">
                <a16:creationId xmlns:a16="http://schemas.microsoft.com/office/drawing/2014/main" id="{A61A2BCF-E657-C555-57FD-64137E0E3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69" y="2430192"/>
            <a:ext cx="11161905" cy="542857"/>
          </a:xfrm>
          <a:prstGeom prst="rect">
            <a:avLst/>
          </a:prstGeom>
        </p:spPr>
      </p:pic>
      <p:sp>
        <p:nvSpPr>
          <p:cNvPr id="28" name="文本框 27">
            <a:extLst>
              <a:ext uri="{FF2B5EF4-FFF2-40B4-BE49-F238E27FC236}">
                <a16:creationId xmlns:a16="http://schemas.microsoft.com/office/drawing/2014/main" id="{86EDCC72-F36A-6300-66FB-C8A17C2928B9}"/>
              </a:ext>
            </a:extLst>
          </p:cNvPr>
          <p:cNvSpPr txBox="1"/>
          <p:nvPr/>
        </p:nvSpPr>
        <p:spPr>
          <a:xfrm>
            <a:off x="2025699" y="1582572"/>
            <a:ext cx="3480619" cy="369332"/>
          </a:xfrm>
          <a:prstGeom prst="rect">
            <a:avLst/>
          </a:prstGeom>
          <a:noFill/>
        </p:spPr>
        <p:txBody>
          <a:bodyPr wrap="square">
            <a:spAutoFit/>
          </a:bodyPr>
          <a:lstStyle/>
          <a:p>
            <a:pPr algn="l"/>
            <a:r>
              <a:rPr lang="zh-CN" altLang="en-US" dirty="0">
                <a:solidFill>
                  <a:srgbClr val="000000"/>
                </a:solidFill>
                <a:latin typeface="PingFang SC"/>
              </a:rPr>
              <a:t>● 查看是否存在重复的行数据</a:t>
            </a:r>
          </a:p>
        </p:txBody>
      </p:sp>
      <p:sp>
        <p:nvSpPr>
          <p:cNvPr id="29" name="等腰三角形 28">
            <a:extLst>
              <a:ext uri="{FF2B5EF4-FFF2-40B4-BE49-F238E27FC236}">
                <a16:creationId xmlns:a16="http://schemas.microsoft.com/office/drawing/2014/main" id="{FDB7B377-4906-7445-A7B4-0E5C8EFFEFA4}"/>
              </a:ext>
            </a:extLst>
          </p:cNvPr>
          <p:cNvSpPr/>
          <p:nvPr/>
        </p:nvSpPr>
        <p:spPr>
          <a:xfrm rot="5400000">
            <a:off x="445547" y="2599503"/>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1" name="图片 30">
            <a:extLst>
              <a:ext uri="{FF2B5EF4-FFF2-40B4-BE49-F238E27FC236}">
                <a16:creationId xmlns:a16="http://schemas.microsoft.com/office/drawing/2014/main" id="{C1E31D92-52A2-6F2E-A620-2DF2F20F0F7B}"/>
              </a:ext>
            </a:extLst>
          </p:cNvPr>
          <p:cNvPicPr>
            <a:picLocks noChangeAspect="1"/>
          </p:cNvPicPr>
          <p:nvPr/>
        </p:nvPicPr>
        <p:blipFill rotWithShape="1">
          <a:blip r:embed="rId3">
            <a:extLst>
              <a:ext uri="{28A0092B-C50C-407E-A947-70E740481C1C}">
                <a14:useLocalDpi xmlns:a14="http://schemas.microsoft.com/office/drawing/2010/main" val="0"/>
              </a:ext>
            </a:extLst>
          </a:blip>
          <a:srcRect r="70887"/>
          <a:stretch/>
        </p:blipFill>
        <p:spPr>
          <a:xfrm>
            <a:off x="855172" y="3491513"/>
            <a:ext cx="3549445" cy="615232"/>
          </a:xfrm>
          <a:prstGeom prst="rect">
            <a:avLst/>
          </a:prstGeom>
        </p:spPr>
      </p:pic>
      <p:sp>
        <p:nvSpPr>
          <p:cNvPr id="32" name="等腰三角形 31">
            <a:extLst>
              <a:ext uri="{FF2B5EF4-FFF2-40B4-BE49-F238E27FC236}">
                <a16:creationId xmlns:a16="http://schemas.microsoft.com/office/drawing/2014/main" id="{EB070A17-662E-BB21-F58F-A556ED022048}"/>
              </a:ext>
            </a:extLst>
          </p:cNvPr>
          <p:cNvSpPr/>
          <p:nvPr/>
        </p:nvSpPr>
        <p:spPr>
          <a:xfrm rot="5400000">
            <a:off x="445547" y="358927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3" name="文本框 32">
            <a:extLst>
              <a:ext uri="{FF2B5EF4-FFF2-40B4-BE49-F238E27FC236}">
                <a16:creationId xmlns:a16="http://schemas.microsoft.com/office/drawing/2014/main" id="{42C203AE-714B-FE6D-D2DD-4CB328C5E64F}"/>
              </a:ext>
            </a:extLst>
          </p:cNvPr>
          <p:cNvSpPr txBox="1"/>
          <p:nvPr/>
        </p:nvSpPr>
        <p:spPr>
          <a:xfrm>
            <a:off x="783383" y="3069270"/>
            <a:ext cx="3480619" cy="369332"/>
          </a:xfrm>
          <a:prstGeom prst="rect">
            <a:avLst/>
          </a:prstGeom>
          <a:noFill/>
        </p:spPr>
        <p:txBody>
          <a:bodyPr wrap="square">
            <a:spAutoFit/>
          </a:bodyPr>
          <a:lstStyle/>
          <a:p>
            <a:pPr algn="l"/>
            <a:r>
              <a:rPr lang="zh-CN" altLang="en-US" dirty="0">
                <a:solidFill>
                  <a:srgbClr val="000000"/>
                </a:solidFill>
                <a:latin typeface="PingFang SC"/>
              </a:rPr>
              <a:t>● 输出结果为</a:t>
            </a:r>
            <a:r>
              <a:rPr lang="en-US" altLang="zh-CN" dirty="0">
                <a:solidFill>
                  <a:srgbClr val="000000"/>
                </a:solidFill>
                <a:latin typeface="PingFang SC"/>
              </a:rPr>
              <a:t>0</a:t>
            </a:r>
            <a:r>
              <a:rPr lang="zh-CN" altLang="en-US" dirty="0">
                <a:solidFill>
                  <a:srgbClr val="000000"/>
                </a:solidFill>
                <a:latin typeface="PingFang SC"/>
              </a:rPr>
              <a:t>，无重复数据</a:t>
            </a:r>
          </a:p>
        </p:txBody>
      </p:sp>
      <p:pic>
        <p:nvPicPr>
          <p:cNvPr id="35" name="图片 34">
            <a:extLst>
              <a:ext uri="{FF2B5EF4-FFF2-40B4-BE49-F238E27FC236}">
                <a16:creationId xmlns:a16="http://schemas.microsoft.com/office/drawing/2014/main" id="{53922ADE-DA10-D552-3F0A-040901489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169" y="4797268"/>
            <a:ext cx="3533333" cy="600000"/>
          </a:xfrm>
          <a:prstGeom prst="rect">
            <a:avLst/>
          </a:prstGeom>
        </p:spPr>
      </p:pic>
      <p:sp>
        <p:nvSpPr>
          <p:cNvPr id="36" name="文本框 35">
            <a:extLst>
              <a:ext uri="{FF2B5EF4-FFF2-40B4-BE49-F238E27FC236}">
                <a16:creationId xmlns:a16="http://schemas.microsoft.com/office/drawing/2014/main" id="{6EA27B79-47E0-BD59-8D92-F5548B9F3DB9}"/>
              </a:ext>
            </a:extLst>
          </p:cNvPr>
          <p:cNvSpPr txBox="1"/>
          <p:nvPr/>
        </p:nvSpPr>
        <p:spPr>
          <a:xfrm>
            <a:off x="5902553" y="3073428"/>
            <a:ext cx="3480619" cy="369332"/>
          </a:xfrm>
          <a:prstGeom prst="rect">
            <a:avLst/>
          </a:prstGeom>
          <a:noFill/>
        </p:spPr>
        <p:txBody>
          <a:bodyPr wrap="square">
            <a:spAutoFit/>
          </a:bodyPr>
          <a:lstStyle/>
          <a:p>
            <a:pPr algn="l"/>
            <a:r>
              <a:rPr lang="zh-CN" altLang="en-US" dirty="0">
                <a:solidFill>
                  <a:srgbClr val="000000"/>
                </a:solidFill>
                <a:latin typeface="PingFang SC"/>
              </a:rPr>
              <a:t>● 输出结果显示无缺失数据</a:t>
            </a:r>
          </a:p>
        </p:txBody>
      </p:sp>
      <p:sp>
        <p:nvSpPr>
          <p:cNvPr id="37" name="文本框 36">
            <a:extLst>
              <a:ext uri="{FF2B5EF4-FFF2-40B4-BE49-F238E27FC236}">
                <a16:creationId xmlns:a16="http://schemas.microsoft.com/office/drawing/2014/main" id="{7443069B-5EA8-04AE-B7D3-E781B10E577A}"/>
              </a:ext>
            </a:extLst>
          </p:cNvPr>
          <p:cNvSpPr txBox="1"/>
          <p:nvPr/>
        </p:nvSpPr>
        <p:spPr>
          <a:xfrm>
            <a:off x="763591" y="4370610"/>
            <a:ext cx="3480619" cy="369332"/>
          </a:xfrm>
          <a:prstGeom prst="rect">
            <a:avLst/>
          </a:prstGeom>
          <a:noFill/>
        </p:spPr>
        <p:txBody>
          <a:bodyPr wrap="square">
            <a:spAutoFit/>
          </a:bodyPr>
          <a:lstStyle/>
          <a:p>
            <a:pPr algn="l"/>
            <a:r>
              <a:rPr lang="zh-CN" altLang="en-US" dirty="0">
                <a:solidFill>
                  <a:srgbClr val="000000"/>
                </a:solidFill>
                <a:latin typeface="PingFang SC"/>
              </a:rPr>
              <a:t>● 查看列中是否存在缺失数据</a:t>
            </a:r>
          </a:p>
        </p:txBody>
      </p:sp>
      <p:sp>
        <p:nvSpPr>
          <p:cNvPr id="38" name="等腰三角形 37">
            <a:extLst>
              <a:ext uri="{FF2B5EF4-FFF2-40B4-BE49-F238E27FC236}">
                <a16:creationId xmlns:a16="http://schemas.microsoft.com/office/drawing/2014/main" id="{314FFC63-C9A3-13B7-A78A-ABFE4ACC290E}"/>
              </a:ext>
            </a:extLst>
          </p:cNvPr>
          <p:cNvSpPr/>
          <p:nvPr/>
        </p:nvSpPr>
        <p:spPr>
          <a:xfrm rot="5400000">
            <a:off x="445547" y="496547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40" name="图片 39">
            <a:extLst>
              <a:ext uri="{FF2B5EF4-FFF2-40B4-BE49-F238E27FC236}">
                <a16:creationId xmlns:a16="http://schemas.microsoft.com/office/drawing/2014/main" id="{04C190C2-8FD9-DF79-DF87-E564F8716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553" y="3552371"/>
            <a:ext cx="3828571" cy="2142857"/>
          </a:xfrm>
          <a:prstGeom prst="rect">
            <a:avLst/>
          </a:prstGeom>
        </p:spPr>
      </p:pic>
      <p:sp>
        <p:nvSpPr>
          <p:cNvPr id="41" name="等腰三角形 40">
            <a:extLst>
              <a:ext uri="{FF2B5EF4-FFF2-40B4-BE49-F238E27FC236}">
                <a16:creationId xmlns:a16="http://schemas.microsoft.com/office/drawing/2014/main" id="{02F1C252-FD3B-AF5B-05B3-78885C62DB5A}"/>
              </a:ext>
            </a:extLst>
          </p:cNvPr>
          <p:cNvSpPr/>
          <p:nvPr/>
        </p:nvSpPr>
        <p:spPr>
          <a:xfrm rot="5400000">
            <a:off x="5465362" y="3626628"/>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79" name="箭头: 下弧形 78">
            <a:extLst>
              <a:ext uri="{FF2B5EF4-FFF2-40B4-BE49-F238E27FC236}">
                <a16:creationId xmlns:a16="http://schemas.microsoft.com/office/drawing/2014/main" id="{BF749AB2-D6F2-67B9-E777-47BC9B8F6802}"/>
              </a:ext>
            </a:extLst>
          </p:cNvPr>
          <p:cNvSpPr/>
          <p:nvPr/>
        </p:nvSpPr>
        <p:spPr>
          <a:xfrm rot="635981">
            <a:off x="3988207" y="5827595"/>
            <a:ext cx="2107793" cy="735890"/>
          </a:xfrm>
          <a:prstGeom prst="curvedUpArrow">
            <a:avLst>
              <a:gd name="adj1" fmla="val 25000"/>
              <a:gd name="adj2" fmla="val 44478"/>
              <a:gd name="adj3" fmla="val 490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4766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800"/>
                                        <p:tgtEl>
                                          <p:spTgt spid="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heel(1)">
                                      <p:cBhvr>
                                        <p:cTn id="25" dur="1300"/>
                                        <p:tgtEl>
                                          <p:spTgt spid="28"/>
                                        </p:tgtEl>
                                      </p:cBhvr>
                                    </p:animEffect>
                                  </p:childTnLst>
                                </p:cTn>
                              </p:par>
                            </p:childTnLst>
                          </p:cTn>
                        </p:par>
                        <p:par>
                          <p:cTn id="26" fill="hold">
                            <p:stCondLst>
                              <p:cond delay="1300"/>
                            </p:stCondLst>
                            <p:childTnLst>
                              <p:par>
                                <p:cTn id="27" presetID="6" presetClass="entr" presetSubtype="1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500"/>
                                        <p:tgtEl>
                                          <p:spTgt spid="29"/>
                                        </p:tgtEl>
                                      </p:cBhvr>
                                    </p:animEffect>
                                  </p:childTnLst>
                                </p:cTn>
                              </p:par>
                            </p:childTnLst>
                          </p:cTn>
                        </p:par>
                        <p:par>
                          <p:cTn id="30" fill="hold">
                            <p:stCondLst>
                              <p:cond delay="1800"/>
                            </p:stCondLst>
                            <p:childTnLst>
                              <p:par>
                                <p:cTn id="31" presetID="42"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700"/>
                                        <p:tgtEl>
                                          <p:spTgt spid="26"/>
                                        </p:tgtEl>
                                      </p:cBhvr>
                                    </p:animEffect>
                                    <p:anim calcmode="lin" valueType="num">
                                      <p:cBhvr>
                                        <p:cTn id="34" dur="700" fill="hold"/>
                                        <p:tgtEl>
                                          <p:spTgt spid="26"/>
                                        </p:tgtEl>
                                        <p:attrNameLst>
                                          <p:attrName>ppt_x</p:attrName>
                                        </p:attrNameLst>
                                      </p:cBhvr>
                                      <p:tavLst>
                                        <p:tav tm="0">
                                          <p:val>
                                            <p:strVal val="#ppt_x"/>
                                          </p:val>
                                        </p:tav>
                                        <p:tav tm="100000">
                                          <p:val>
                                            <p:strVal val="#ppt_x"/>
                                          </p:val>
                                        </p:tav>
                                      </p:tavLst>
                                    </p:anim>
                                    <p:anim calcmode="lin" valueType="num">
                                      <p:cBhvr>
                                        <p:cTn id="35" dur="7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anim calcmode="lin" valueType="num">
                                      <p:cBhvr>
                                        <p:cTn id="40" dur="500" fill="hold"/>
                                        <p:tgtEl>
                                          <p:spTgt spid="33"/>
                                        </p:tgtEl>
                                        <p:attrNameLst>
                                          <p:attrName>ppt_x</p:attrName>
                                        </p:attrNameLst>
                                      </p:cBhvr>
                                      <p:tavLst>
                                        <p:tav tm="0">
                                          <p:val>
                                            <p:strVal val="#ppt_x"/>
                                          </p:val>
                                        </p:tav>
                                        <p:tav tm="100000">
                                          <p:val>
                                            <p:strVal val="#ppt_x"/>
                                          </p:val>
                                        </p:tav>
                                      </p:tavLst>
                                    </p:anim>
                                    <p:anim calcmode="lin" valueType="num">
                                      <p:cBhvr>
                                        <p:cTn id="41" dur="500" fill="hold"/>
                                        <p:tgtEl>
                                          <p:spTgt spid="33"/>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6" presetClass="entr" presetSubtype="16"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ircle(in)">
                                      <p:cBhvr>
                                        <p:cTn id="45" dur="500"/>
                                        <p:tgtEl>
                                          <p:spTgt spid="32"/>
                                        </p:tgtEl>
                                      </p:cBhvr>
                                    </p:animEffect>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800"/>
                                        <p:tgtEl>
                                          <p:spTgt spid="31"/>
                                        </p:tgtEl>
                                      </p:cBhvr>
                                    </p:animEffect>
                                    <p:anim calcmode="lin" valueType="num">
                                      <p:cBhvr>
                                        <p:cTn id="50" dur="800" fill="hold"/>
                                        <p:tgtEl>
                                          <p:spTgt spid="31"/>
                                        </p:tgtEl>
                                        <p:attrNameLst>
                                          <p:attrName>ppt_x</p:attrName>
                                        </p:attrNameLst>
                                      </p:cBhvr>
                                      <p:tavLst>
                                        <p:tav tm="0">
                                          <p:val>
                                            <p:strVal val="#ppt_x"/>
                                          </p:val>
                                        </p:tav>
                                        <p:tav tm="100000">
                                          <p:val>
                                            <p:strVal val="#ppt_x"/>
                                          </p:val>
                                        </p:tav>
                                      </p:tavLst>
                                    </p:anim>
                                    <p:anim calcmode="lin" valueType="num">
                                      <p:cBhvr>
                                        <p:cTn id="51" dur="800" fill="hold"/>
                                        <p:tgtEl>
                                          <p:spTgt spid="31"/>
                                        </p:tgtEl>
                                        <p:attrNameLst>
                                          <p:attrName>ppt_y</p:attrName>
                                        </p:attrNameLst>
                                      </p:cBhvr>
                                      <p:tavLst>
                                        <p:tav tm="0">
                                          <p:val>
                                            <p:strVal val="#ppt_y+.1"/>
                                          </p:val>
                                        </p:tav>
                                        <p:tav tm="100000">
                                          <p:val>
                                            <p:strVal val="#ppt_y"/>
                                          </p:val>
                                        </p:tav>
                                      </p:tavLst>
                                    </p:anim>
                                  </p:childTnLst>
                                </p:cTn>
                              </p:par>
                            </p:childTnLst>
                          </p:cTn>
                        </p:par>
                        <p:par>
                          <p:cTn id="52" fill="hold">
                            <p:stCondLst>
                              <p:cond delay="4300"/>
                            </p:stCondLst>
                            <p:childTnLst>
                              <p:par>
                                <p:cTn id="53" presetID="42"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600"/>
                                        <p:tgtEl>
                                          <p:spTgt spid="37"/>
                                        </p:tgtEl>
                                      </p:cBhvr>
                                    </p:animEffect>
                                    <p:anim calcmode="lin" valueType="num">
                                      <p:cBhvr>
                                        <p:cTn id="56" dur="600" fill="hold"/>
                                        <p:tgtEl>
                                          <p:spTgt spid="37"/>
                                        </p:tgtEl>
                                        <p:attrNameLst>
                                          <p:attrName>ppt_x</p:attrName>
                                        </p:attrNameLst>
                                      </p:cBhvr>
                                      <p:tavLst>
                                        <p:tav tm="0">
                                          <p:val>
                                            <p:strVal val="#ppt_x"/>
                                          </p:val>
                                        </p:tav>
                                        <p:tav tm="100000">
                                          <p:val>
                                            <p:strVal val="#ppt_x"/>
                                          </p:val>
                                        </p:tav>
                                      </p:tavLst>
                                    </p:anim>
                                    <p:anim calcmode="lin" valueType="num">
                                      <p:cBhvr>
                                        <p:cTn id="57" dur="600" fill="hold"/>
                                        <p:tgtEl>
                                          <p:spTgt spid="37"/>
                                        </p:tgtEl>
                                        <p:attrNameLst>
                                          <p:attrName>ppt_y</p:attrName>
                                        </p:attrNameLst>
                                      </p:cBhvr>
                                      <p:tavLst>
                                        <p:tav tm="0">
                                          <p:val>
                                            <p:strVal val="#ppt_y+.1"/>
                                          </p:val>
                                        </p:tav>
                                        <p:tav tm="100000">
                                          <p:val>
                                            <p:strVal val="#ppt_y"/>
                                          </p:val>
                                        </p:tav>
                                      </p:tavLst>
                                    </p:anim>
                                  </p:childTnLst>
                                </p:cTn>
                              </p:par>
                            </p:childTnLst>
                          </p:cTn>
                        </p:par>
                        <p:par>
                          <p:cTn id="58" fill="hold">
                            <p:stCondLst>
                              <p:cond delay="4900"/>
                            </p:stCondLst>
                            <p:childTnLst>
                              <p:par>
                                <p:cTn id="59" presetID="6" presetClass="entr" presetSubtype="16"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600"/>
                                        <p:tgtEl>
                                          <p:spTgt spid="38"/>
                                        </p:tgtEl>
                                      </p:cBhvr>
                                    </p:animEffect>
                                  </p:childTnLst>
                                </p:cTn>
                              </p:par>
                            </p:childTnLst>
                          </p:cTn>
                        </p:par>
                        <p:par>
                          <p:cTn id="62" fill="hold">
                            <p:stCondLst>
                              <p:cond delay="5500"/>
                            </p:stCondLst>
                            <p:childTnLst>
                              <p:par>
                                <p:cTn id="63" presetID="42" presetClass="entr" presetSubtype="0" fill="hold"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700"/>
                                        <p:tgtEl>
                                          <p:spTgt spid="35"/>
                                        </p:tgtEl>
                                      </p:cBhvr>
                                    </p:animEffect>
                                    <p:anim calcmode="lin" valueType="num">
                                      <p:cBhvr>
                                        <p:cTn id="66" dur="700" fill="hold"/>
                                        <p:tgtEl>
                                          <p:spTgt spid="35"/>
                                        </p:tgtEl>
                                        <p:attrNameLst>
                                          <p:attrName>ppt_x</p:attrName>
                                        </p:attrNameLst>
                                      </p:cBhvr>
                                      <p:tavLst>
                                        <p:tav tm="0">
                                          <p:val>
                                            <p:strVal val="#ppt_x"/>
                                          </p:val>
                                        </p:tav>
                                        <p:tav tm="100000">
                                          <p:val>
                                            <p:strVal val="#ppt_x"/>
                                          </p:val>
                                        </p:tav>
                                      </p:tavLst>
                                    </p:anim>
                                    <p:anim calcmode="lin" valueType="num">
                                      <p:cBhvr>
                                        <p:cTn id="67" dur="700" fill="hold"/>
                                        <p:tgtEl>
                                          <p:spTgt spid="35"/>
                                        </p:tgtEl>
                                        <p:attrNameLst>
                                          <p:attrName>ppt_y</p:attrName>
                                        </p:attrNameLst>
                                      </p:cBhvr>
                                      <p:tavLst>
                                        <p:tav tm="0">
                                          <p:val>
                                            <p:strVal val="#ppt_y+.1"/>
                                          </p:val>
                                        </p:tav>
                                        <p:tav tm="100000">
                                          <p:val>
                                            <p:strVal val="#ppt_y"/>
                                          </p:val>
                                        </p:tav>
                                      </p:tavLst>
                                    </p:anim>
                                  </p:childTnLst>
                                </p:cTn>
                              </p:par>
                            </p:childTnLst>
                          </p:cTn>
                        </p:par>
                        <p:par>
                          <p:cTn id="68" fill="hold">
                            <p:stCondLst>
                              <p:cond delay="6200"/>
                            </p:stCondLst>
                            <p:childTnLst>
                              <p:par>
                                <p:cTn id="69" presetID="2" presetClass="entr" presetSubtype="4" fill="hold" grpId="0" nodeType="afterEffect">
                                  <p:stCondLst>
                                    <p:cond delay="0"/>
                                  </p:stCondLst>
                                  <p:childTnLst>
                                    <p:set>
                                      <p:cBhvr>
                                        <p:cTn id="70" dur="1" fill="hold">
                                          <p:stCondLst>
                                            <p:cond delay="0"/>
                                          </p:stCondLst>
                                        </p:cTn>
                                        <p:tgtEl>
                                          <p:spTgt spid="79"/>
                                        </p:tgtEl>
                                        <p:attrNameLst>
                                          <p:attrName>style.visibility</p:attrName>
                                        </p:attrNameLst>
                                      </p:cBhvr>
                                      <p:to>
                                        <p:strVal val="visible"/>
                                      </p:to>
                                    </p:set>
                                    <p:anim calcmode="lin" valueType="num">
                                      <p:cBhvr additive="base">
                                        <p:cTn id="71" dur="500" fill="hold"/>
                                        <p:tgtEl>
                                          <p:spTgt spid="79"/>
                                        </p:tgtEl>
                                        <p:attrNameLst>
                                          <p:attrName>ppt_x</p:attrName>
                                        </p:attrNameLst>
                                      </p:cBhvr>
                                      <p:tavLst>
                                        <p:tav tm="0">
                                          <p:val>
                                            <p:strVal val="#ppt_x"/>
                                          </p:val>
                                        </p:tav>
                                        <p:tav tm="100000">
                                          <p:val>
                                            <p:strVal val="#ppt_x"/>
                                          </p:val>
                                        </p:tav>
                                      </p:tavLst>
                                    </p:anim>
                                    <p:anim calcmode="lin" valueType="num">
                                      <p:cBhvr additive="base">
                                        <p:cTn id="72" dur="500" fill="hold"/>
                                        <p:tgtEl>
                                          <p:spTgt spid="79"/>
                                        </p:tgtEl>
                                        <p:attrNameLst>
                                          <p:attrName>ppt_y</p:attrName>
                                        </p:attrNameLst>
                                      </p:cBhvr>
                                      <p:tavLst>
                                        <p:tav tm="0">
                                          <p:val>
                                            <p:strVal val="1+#ppt_h/2"/>
                                          </p:val>
                                        </p:tav>
                                        <p:tav tm="100000">
                                          <p:val>
                                            <p:strVal val="#ppt_y"/>
                                          </p:val>
                                        </p:tav>
                                      </p:tavLst>
                                    </p:anim>
                                  </p:childTnLst>
                                </p:cTn>
                              </p:par>
                            </p:childTnLst>
                          </p:cTn>
                        </p:par>
                        <p:par>
                          <p:cTn id="73" fill="hold">
                            <p:stCondLst>
                              <p:cond delay="6700"/>
                            </p:stCondLst>
                            <p:childTnLst>
                              <p:par>
                                <p:cTn id="74" presetID="42" presetClass="entr" presetSubtype="0"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anim calcmode="lin" valueType="num">
                                      <p:cBhvr>
                                        <p:cTn id="77" dur="500" fill="hold"/>
                                        <p:tgtEl>
                                          <p:spTgt spid="36"/>
                                        </p:tgtEl>
                                        <p:attrNameLst>
                                          <p:attrName>ppt_x</p:attrName>
                                        </p:attrNameLst>
                                      </p:cBhvr>
                                      <p:tavLst>
                                        <p:tav tm="0">
                                          <p:val>
                                            <p:strVal val="#ppt_x"/>
                                          </p:val>
                                        </p:tav>
                                        <p:tav tm="100000">
                                          <p:val>
                                            <p:strVal val="#ppt_x"/>
                                          </p:val>
                                        </p:tav>
                                      </p:tavLst>
                                    </p:anim>
                                    <p:anim calcmode="lin" valueType="num">
                                      <p:cBhvr>
                                        <p:cTn id="78" dur="500" fill="hold"/>
                                        <p:tgtEl>
                                          <p:spTgt spid="36"/>
                                        </p:tgtEl>
                                        <p:attrNameLst>
                                          <p:attrName>ppt_y</p:attrName>
                                        </p:attrNameLst>
                                      </p:cBhvr>
                                      <p:tavLst>
                                        <p:tav tm="0">
                                          <p:val>
                                            <p:strVal val="#ppt_y+.1"/>
                                          </p:val>
                                        </p:tav>
                                        <p:tav tm="100000">
                                          <p:val>
                                            <p:strVal val="#ppt_y"/>
                                          </p:val>
                                        </p:tav>
                                      </p:tavLst>
                                    </p:anim>
                                  </p:childTnLst>
                                </p:cTn>
                              </p:par>
                            </p:childTnLst>
                          </p:cTn>
                        </p:par>
                        <p:par>
                          <p:cTn id="79" fill="hold">
                            <p:stCondLst>
                              <p:cond delay="7200"/>
                            </p:stCondLst>
                            <p:childTnLst>
                              <p:par>
                                <p:cTn id="80" presetID="6" presetClass="entr" presetSubtype="16"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circle(in)">
                                      <p:cBhvr>
                                        <p:cTn id="82" dur="500"/>
                                        <p:tgtEl>
                                          <p:spTgt spid="41"/>
                                        </p:tgtEl>
                                      </p:cBhvr>
                                    </p:animEffect>
                                  </p:childTnLst>
                                </p:cTn>
                              </p:par>
                            </p:childTnLst>
                          </p:cTn>
                        </p:par>
                        <p:par>
                          <p:cTn id="83" fill="hold">
                            <p:stCondLst>
                              <p:cond delay="7700"/>
                            </p:stCondLst>
                            <p:childTnLst>
                              <p:par>
                                <p:cTn id="84" presetID="42" presetClass="entr" presetSubtype="0" fill="hold"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700"/>
                                        <p:tgtEl>
                                          <p:spTgt spid="40"/>
                                        </p:tgtEl>
                                      </p:cBhvr>
                                    </p:animEffect>
                                    <p:anim calcmode="lin" valueType="num">
                                      <p:cBhvr>
                                        <p:cTn id="87" dur="700" fill="hold"/>
                                        <p:tgtEl>
                                          <p:spTgt spid="40"/>
                                        </p:tgtEl>
                                        <p:attrNameLst>
                                          <p:attrName>ppt_x</p:attrName>
                                        </p:attrNameLst>
                                      </p:cBhvr>
                                      <p:tavLst>
                                        <p:tav tm="0">
                                          <p:val>
                                            <p:strVal val="#ppt_x"/>
                                          </p:val>
                                        </p:tav>
                                        <p:tav tm="100000">
                                          <p:val>
                                            <p:strVal val="#ppt_x"/>
                                          </p:val>
                                        </p:tav>
                                      </p:tavLst>
                                    </p:anim>
                                    <p:anim calcmode="lin" valueType="num">
                                      <p:cBhvr>
                                        <p:cTn id="88" dur="7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8" grpId="0"/>
      <p:bldP spid="29" grpId="0" animBg="1"/>
      <p:bldP spid="32" grpId="0" animBg="1"/>
      <p:bldP spid="33" grpId="0"/>
      <p:bldP spid="36" grpId="0"/>
      <p:bldP spid="37" grpId="0"/>
      <p:bldP spid="38" grpId="0" animBg="1"/>
      <p:bldP spid="41" grpId="0" animBg="1"/>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DB33970B-AAC4-4B43-9F4E-5AAFD0C43A42}"/>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4224756A-53E1-A134-59FC-9679042A801F}"/>
              </a:ext>
            </a:extLst>
          </p:cNvPr>
          <p:cNvGrpSpPr/>
          <p:nvPr/>
        </p:nvGrpSpPr>
        <p:grpSpPr>
          <a:xfrm>
            <a:off x="753612" y="1340663"/>
            <a:ext cx="888375" cy="840231"/>
            <a:chOff x="8526358" y="2043219"/>
            <a:chExt cx="1908384" cy="1908384"/>
          </a:xfrm>
        </p:grpSpPr>
        <p:grpSp>
          <p:nvGrpSpPr>
            <p:cNvPr id="3" name="组合 2">
              <a:extLst>
                <a:ext uri="{FF2B5EF4-FFF2-40B4-BE49-F238E27FC236}">
                  <a16:creationId xmlns:a16="http://schemas.microsoft.com/office/drawing/2014/main" id="{F33F44B9-3DB8-4C27-F7EC-EB8F2F9A1695}"/>
                </a:ext>
              </a:extLst>
            </p:cNvPr>
            <p:cNvGrpSpPr/>
            <p:nvPr/>
          </p:nvGrpSpPr>
          <p:grpSpPr>
            <a:xfrm>
              <a:off x="8526358" y="2043219"/>
              <a:ext cx="1908384" cy="1908384"/>
              <a:chOff x="1054100" y="-11130"/>
              <a:chExt cx="3440130" cy="3440130"/>
            </a:xfrm>
          </p:grpSpPr>
          <p:sp>
            <p:nvSpPr>
              <p:cNvPr id="18" name="弧形 17">
                <a:extLst>
                  <a:ext uri="{FF2B5EF4-FFF2-40B4-BE49-F238E27FC236}">
                    <a16:creationId xmlns:a16="http://schemas.microsoft.com/office/drawing/2014/main" id="{97E52FAC-D856-1152-A0D6-9B8E0427B460}"/>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a:extLst>
                  <a:ext uri="{FF2B5EF4-FFF2-40B4-BE49-F238E27FC236}">
                    <a16:creationId xmlns:a16="http://schemas.microsoft.com/office/drawing/2014/main" id="{D7954331-91C4-FB01-E98C-38AD6ABB00B5}"/>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a:extLst>
                <a:ext uri="{FF2B5EF4-FFF2-40B4-BE49-F238E27FC236}">
                  <a16:creationId xmlns:a16="http://schemas.microsoft.com/office/drawing/2014/main" id="{054D9749-EBE5-C6F4-82ED-7C572653BE8B}"/>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5</a:t>
              </a:r>
            </a:p>
          </p:txBody>
        </p:sp>
      </p:grpSp>
      <p:sp>
        <p:nvSpPr>
          <p:cNvPr id="20" name="文本框 19">
            <a:extLst>
              <a:ext uri="{FF2B5EF4-FFF2-40B4-BE49-F238E27FC236}">
                <a16:creationId xmlns:a16="http://schemas.microsoft.com/office/drawing/2014/main" id="{FD57298C-F2EC-4CFC-0769-AD5A997CCC29}"/>
              </a:ext>
            </a:extLst>
          </p:cNvPr>
          <p:cNvSpPr txBox="1"/>
          <p:nvPr/>
        </p:nvSpPr>
        <p:spPr>
          <a:xfrm>
            <a:off x="2025699" y="1582572"/>
            <a:ext cx="4070301" cy="369332"/>
          </a:xfrm>
          <a:prstGeom prst="rect">
            <a:avLst/>
          </a:prstGeom>
          <a:noFill/>
        </p:spPr>
        <p:txBody>
          <a:bodyPr wrap="square">
            <a:spAutoFit/>
          </a:bodyPr>
          <a:lstStyle/>
          <a:p>
            <a:pPr algn="l"/>
            <a:r>
              <a:rPr lang="zh-CN" altLang="en-US" dirty="0">
                <a:solidFill>
                  <a:srgbClr val="000000"/>
                </a:solidFill>
                <a:latin typeface="PingFang SC"/>
              </a:rPr>
              <a:t>● 将时间戳转换为日期格式，方便查看</a:t>
            </a:r>
          </a:p>
        </p:txBody>
      </p:sp>
      <p:pic>
        <p:nvPicPr>
          <p:cNvPr id="22" name="图片 21">
            <a:extLst>
              <a:ext uri="{FF2B5EF4-FFF2-40B4-BE49-F238E27FC236}">
                <a16:creationId xmlns:a16="http://schemas.microsoft.com/office/drawing/2014/main" id="{F78536D5-45C5-02F8-D744-7AA8B998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722" y="2106079"/>
            <a:ext cx="9419048" cy="666667"/>
          </a:xfrm>
          <a:prstGeom prst="rect">
            <a:avLst/>
          </a:prstGeom>
        </p:spPr>
      </p:pic>
      <p:sp>
        <p:nvSpPr>
          <p:cNvPr id="23" name="等腰三角形 22">
            <a:extLst>
              <a:ext uri="{FF2B5EF4-FFF2-40B4-BE49-F238E27FC236}">
                <a16:creationId xmlns:a16="http://schemas.microsoft.com/office/drawing/2014/main" id="{2AAC5501-EAFA-B21C-52A6-55ACB299EBDC}"/>
              </a:ext>
            </a:extLst>
          </p:cNvPr>
          <p:cNvSpPr/>
          <p:nvPr/>
        </p:nvSpPr>
        <p:spPr>
          <a:xfrm rot="5400000">
            <a:off x="1704270" y="21803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25" name="图片 24">
            <a:extLst>
              <a:ext uri="{FF2B5EF4-FFF2-40B4-BE49-F238E27FC236}">
                <a16:creationId xmlns:a16="http://schemas.microsoft.com/office/drawing/2014/main" id="{AC0F0E58-42BD-FE14-1748-19EA0EFEA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722" y="2955808"/>
            <a:ext cx="7076190" cy="3438095"/>
          </a:xfrm>
          <a:prstGeom prst="rect">
            <a:avLst/>
          </a:prstGeom>
        </p:spPr>
      </p:pic>
      <p:sp>
        <p:nvSpPr>
          <p:cNvPr id="26" name="等腰三角形 25">
            <a:extLst>
              <a:ext uri="{FF2B5EF4-FFF2-40B4-BE49-F238E27FC236}">
                <a16:creationId xmlns:a16="http://schemas.microsoft.com/office/drawing/2014/main" id="{14AE6092-A164-E45F-6D29-C098F4BDD2F3}"/>
              </a:ext>
            </a:extLst>
          </p:cNvPr>
          <p:cNvSpPr/>
          <p:nvPr/>
        </p:nvSpPr>
        <p:spPr>
          <a:xfrm rot="5400000">
            <a:off x="1702942" y="309116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330832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6"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500"/>
                                        <p:tgtEl>
                                          <p:spTgt spid="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6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7"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7"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7" presetClass="entr" presetSubtype="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a:extLst>
              <a:ext uri="{FF2B5EF4-FFF2-40B4-BE49-F238E27FC236}">
                <a16:creationId xmlns:a16="http://schemas.microsoft.com/office/drawing/2014/main" id="{A88A95C7-6399-4ACD-A0D9-BD8E5E8D8A85}"/>
              </a:ext>
            </a:extLst>
          </p:cNvPr>
          <p:cNvSpPr/>
          <p:nvPr/>
        </p:nvSpPr>
        <p:spPr>
          <a:xfrm>
            <a:off x="1206846" y="1944840"/>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1759702"/>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EE9B8173-6BB2-FF69-28AA-201556935D8B}"/>
              </a:ext>
            </a:extLst>
          </p:cNvPr>
          <p:cNvGrpSpPr/>
          <p:nvPr/>
        </p:nvGrpSpPr>
        <p:grpSpPr>
          <a:xfrm>
            <a:off x="10578278" y="586755"/>
            <a:ext cx="888375" cy="840230"/>
            <a:chOff x="5141808" y="2043219"/>
            <a:chExt cx="1908384" cy="1908384"/>
          </a:xfrm>
        </p:grpSpPr>
        <p:grpSp>
          <p:nvGrpSpPr>
            <p:cNvPr id="3" name="组合 2">
              <a:extLst>
                <a:ext uri="{FF2B5EF4-FFF2-40B4-BE49-F238E27FC236}">
                  <a16:creationId xmlns:a16="http://schemas.microsoft.com/office/drawing/2014/main" id="{7CC01E93-C73A-6643-0E82-C6A8A3817882}"/>
                </a:ext>
              </a:extLst>
            </p:cNvPr>
            <p:cNvGrpSpPr/>
            <p:nvPr/>
          </p:nvGrpSpPr>
          <p:grpSpPr>
            <a:xfrm>
              <a:off x="5141808" y="2043219"/>
              <a:ext cx="1908384" cy="1908384"/>
              <a:chOff x="1054100" y="-11130"/>
              <a:chExt cx="3440130" cy="3440130"/>
            </a:xfrm>
          </p:grpSpPr>
          <p:sp>
            <p:nvSpPr>
              <p:cNvPr id="24" name="弧形 23">
                <a:extLst>
                  <a:ext uri="{FF2B5EF4-FFF2-40B4-BE49-F238E27FC236}">
                    <a16:creationId xmlns:a16="http://schemas.microsoft.com/office/drawing/2014/main" id="{8A4819FC-20A8-70F4-F347-703BCEDDEC2E}"/>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FF1C6C6B-57D8-B400-6F3D-D6B29CA53193}"/>
                  </a:ext>
                </a:extLst>
              </p:cNvPr>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文本框 22">
              <a:extLst>
                <a:ext uri="{FF2B5EF4-FFF2-40B4-BE49-F238E27FC236}">
                  <a16:creationId xmlns:a16="http://schemas.microsoft.com/office/drawing/2014/main" id="{1BDB05D7-2F9E-9B5B-5DDF-FEACBD36AAF0}"/>
                </a:ext>
              </a:extLst>
            </p:cNvPr>
            <p:cNvSpPr txBox="1"/>
            <p:nvPr/>
          </p:nvSpPr>
          <p:spPr bwMode="auto">
            <a:xfrm>
              <a:off x="5153404" y="2314347"/>
              <a:ext cx="1879356" cy="1328178"/>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6</a:t>
              </a:r>
            </a:p>
          </p:txBody>
        </p:sp>
      </p:grpSp>
      <p:sp>
        <p:nvSpPr>
          <p:cNvPr id="28" name="Rectangle 2">
            <a:extLst>
              <a:ext uri="{FF2B5EF4-FFF2-40B4-BE49-F238E27FC236}">
                <a16:creationId xmlns:a16="http://schemas.microsoft.com/office/drawing/2014/main" id="{FBE722FE-BF47-3B62-7F86-53231CA7126C}"/>
              </a:ext>
            </a:extLst>
          </p:cNvPr>
          <p:cNvSpPr>
            <a:spLocks noChangeArrowheads="1"/>
          </p:cNvSpPr>
          <p:nvPr/>
        </p:nvSpPr>
        <p:spPr bwMode="auto">
          <a:xfrm>
            <a:off x="4286864" y="896679"/>
            <a:ext cx="61574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当我想新增一个月份以便后面筛选数据的时候，出现报错</a:t>
            </a:r>
            <a:endParaRPr lang="zh-CN" altLang="zh-CN" dirty="0">
              <a:solidFill>
                <a:srgbClr val="000000"/>
              </a:solidFill>
              <a:latin typeface="PingFang SC"/>
            </a:endParaRPr>
          </a:p>
        </p:txBody>
      </p:sp>
      <p:sp>
        <p:nvSpPr>
          <p:cNvPr id="29" name="等腰三角形 28">
            <a:extLst>
              <a:ext uri="{FF2B5EF4-FFF2-40B4-BE49-F238E27FC236}">
                <a16:creationId xmlns:a16="http://schemas.microsoft.com/office/drawing/2014/main" id="{ECC2F47D-2463-446B-08D8-1CEFE6BCF95C}"/>
              </a:ext>
            </a:extLst>
          </p:cNvPr>
          <p:cNvSpPr/>
          <p:nvPr/>
        </p:nvSpPr>
        <p:spPr>
          <a:xfrm rot="16200000">
            <a:off x="10504022" y="178146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11" name="图片 10">
            <a:extLst>
              <a:ext uri="{FF2B5EF4-FFF2-40B4-BE49-F238E27FC236}">
                <a16:creationId xmlns:a16="http://schemas.microsoft.com/office/drawing/2014/main" id="{E7BFA991-E2CF-F183-59FE-0F2A4D8EC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800" y="1606712"/>
            <a:ext cx="4209524" cy="533333"/>
          </a:xfrm>
          <a:prstGeom prst="rect">
            <a:avLst/>
          </a:prstGeom>
        </p:spPr>
      </p:pic>
      <p:pic>
        <p:nvPicPr>
          <p:cNvPr id="13" name="图片 12">
            <a:extLst>
              <a:ext uri="{FF2B5EF4-FFF2-40B4-BE49-F238E27FC236}">
                <a16:creationId xmlns:a16="http://schemas.microsoft.com/office/drawing/2014/main" id="{BB287B2B-43E8-6C5B-69A9-BCAC61759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19" y="1376991"/>
            <a:ext cx="5279705" cy="1649620"/>
          </a:xfrm>
          <a:prstGeom prst="rect">
            <a:avLst/>
          </a:prstGeom>
        </p:spPr>
      </p:pic>
      <p:sp>
        <p:nvSpPr>
          <p:cNvPr id="14" name="Rectangle 2">
            <a:extLst>
              <a:ext uri="{FF2B5EF4-FFF2-40B4-BE49-F238E27FC236}">
                <a16:creationId xmlns:a16="http://schemas.microsoft.com/office/drawing/2014/main" id="{F00BD210-2B43-A233-F63B-C08BF48E22B6}"/>
              </a:ext>
            </a:extLst>
          </p:cNvPr>
          <p:cNvSpPr>
            <a:spLocks noChangeArrowheads="1"/>
          </p:cNvSpPr>
          <p:nvPr/>
        </p:nvSpPr>
        <p:spPr bwMode="auto">
          <a:xfrm>
            <a:off x="4849933" y="2784201"/>
            <a:ext cx="6344272" cy="28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检查了一下类型发现日期类型不对，于是进行修改</a:t>
            </a:r>
            <a:endParaRPr lang="zh-CN" altLang="zh-CN" dirty="0">
              <a:solidFill>
                <a:srgbClr val="000000"/>
              </a:solidFill>
              <a:latin typeface="PingFang SC"/>
            </a:endParaRPr>
          </a:p>
        </p:txBody>
      </p:sp>
      <p:sp>
        <p:nvSpPr>
          <p:cNvPr id="17" name="箭头: 左 16">
            <a:extLst>
              <a:ext uri="{FF2B5EF4-FFF2-40B4-BE49-F238E27FC236}">
                <a16:creationId xmlns:a16="http://schemas.microsoft.com/office/drawing/2014/main" id="{1C573D8B-3335-EE8B-0B50-ADFD08BDBAD5}"/>
              </a:ext>
            </a:extLst>
          </p:cNvPr>
          <p:cNvSpPr/>
          <p:nvPr/>
        </p:nvSpPr>
        <p:spPr>
          <a:xfrm>
            <a:off x="5629035" y="1749351"/>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32035E4-93B8-D0AC-AAA9-7426EAF99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927" y="3611592"/>
            <a:ext cx="3136101" cy="2487483"/>
          </a:xfrm>
          <a:prstGeom prst="rect">
            <a:avLst/>
          </a:prstGeom>
        </p:spPr>
      </p:pic>
      <p:sp>
        <p:nvSpPr>
          <p:cNvPr id="34" name="箭头: 圆角右 33">
            <a:extLst>
              <a:ext uri="{FF2B5EF4-FFF2-40B4-BE49-F238E27FC236}">
                <a16:creationId xmlns:a16="http://schemas.microsoft.com/office/drawing/2014/main" id="{D68231C5-81B9-9EF0-CF21-24469B5E4983}"/>
              </a:ext>
            </a:extLst>
          </p:cNvPr>
          <p:cNvSpPr/>
          <p:nvPr/>
        </p:nvSpPr>
        <p:spPr>
          <a:xfrm rot="5400000">
            <a:off x="5655344" y="2273615"/>
            <a:ext cx="465010" cy="49122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5" name="箭头: 左 34">
            <a:extLst>
              <a:ext uri="{FF2B5EF4-FFF2-40B4-BE49-F238E27FC236}">
                <a16:creationId xmlns:a16="http://schemas.microsoft.com/office/drawing/2014/main" id="{9953FD01-7931-DF5B-92CA-6900E1CC0187}"/>
              </a:ext>
            </a:extLst>
          </p:cNvPr>
          <p:cNvSpPr/>
          <p:nvPr/>
        </p:nvSpPr>
        <p:spPr>
          <a:xfrm rot="16200000">
            <a:off x="10362774" y="3161562"/>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7" name="图片 36">
            <a:extLst>
              <a:ext uri="{FF2B5EF4-FFF2-40B4-BE49-F238E27FC236}">
                <a16:creationId xmlns:a16="http://schemas.microsoft.com/office/drawing/2014/main" id="{207CABF2-B69B-4B83-E56A-49B7AE784D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568" y="3342207"/>
            <a:ext cx="5009524" cy="838095"/>
          </a:xfrm>
          <a:prstGeom prst="rect">
            <a:avLst/>
          </a:prstGeom>
        </p:spPr>
      </p:pic>
      <p:sp>
        <p:nvSpPr>
          <p:cNvPr id="38" name="箭头: 左 37">
            <a:extLst>
              <a:ext uri="{FF2B5EF4-FFF2-40B4-BE49-F238E27FC236}">
                <a16:creationId xmlns:a16="http://schemas.microsoft.com/office/drawing/2014/main" id="{3A767D0B-54CF-B028-3328-B8A08C3160A9}"/>
              </a:ext>
            </a:extLst>
          </p:cNvPr>
          <p:cNvSpPr/>
          <p:nvPr/>
        </p:nvSpPr>
        <p:spPr>
          <a:xfrm>
            <a:off x="7894199" y="3689376"/>
            <a:ext cx="431007" cy="27699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B72DD138-5DB5-2DB3-1829-49CB606E7E1E}"/>
              </a:ext>
            </a:extLst>
          </p:cNvPr>
          <p:cNvPicPr>
            <a:picLocks noChangeAspect="1"/>
          </p:cNvPicPr>
          <p:nvPr/>
        </p:nvPicPr>
        <p:blipFill rotWithShape="1">
          <a:blip r:embed="rId6">
            <a:extLst>
              <a:ext uri="{28A0092B-C50C-407E-A947-70E740481C1C}">
                <a14:useLocalDpi xmlns:a14="http://schemas.microsoft.com/office/drawing/2010/main" val="0"/>
              </a:ext>
            </a:extLst>
          </a:blip>
          <a:srcRect l="4275" t="77403" r="1254" b="15839"/>
          <a:stretch/>
        </p:blipFill>
        <p:spPr>
          <a:xfrm>
            <a:off x="0" y="4329069"/>
            <a:ext cx="5272330" cy="234254"/>
          </a:xfrm>
          <a:prstGeom prst="rect">
            <a:avLst/>
          </a:prstGeom>
        </p:spPr>
      </p:pic>
      <p:pic>
        <p:nvPicPr>
          <p:cNvPr id="10" name="图片 9">
            <a:extLst>
              <a:ext uri="{FF2B5EF4-FFF2-40B4-BE49-F238E27FC236}">
                <a16:creationId xmlns:a16="http://schemas.microsoft.com/office/drawing/2014/main" id="{DB18FB0F-5FC3-EEAE-2A75-3055D71F8A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798831"/>
            <a:ext cx="5272330" cy="2071273"/>
          </a:xfrm>
          <a:prstGeom prst="rect">
            <a:avLst/>
          </a:prstGeom>
        </p:spPr>
      </p:pic>
      <p:sp>
        <p:nvSpPr>
          <p:cNvPr id="12" name="箭头: 直角上 11">
            <a:extLst>
              <a:ext uri="{FF2B5EF4-FFF2-40B4-BE49-F238E27FC236}">
                <a16:creationId xmlns:a16="http://schemas.microsoft.com/office/drawing/2014/main" id="{443D6B74-E425-A65C-24D6-742200CFDA5D}"/>
              </a:ext>
            </a:extLst>
          </p:cNvPr>
          <p:cNvSpPr/>
          <p:nvPr/>
        </p:nvSpPr>
        <p:spPr>
          <a:xfrm rot="10800000">
            <a:off x="2123838" y="3631399"/>
            <a:ext cx="433964" cy="444770"/>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箭头: 手杖形 14">
            <a:extLst>
              <a:ext uri="{FF2B5EF4-FFF2-40B4-BE49-F238E27FC236}">
                <a16:creationId xmlns:a16="http://schemas.microsoft.com/office/drawing/2014/main" id="{B7FD9236-1C44-7FE7-8B7F-E36DFFF8076C}"/>
              </a:ext>
            </a:extLst>
          </p:cNvPr>
          <p:cNvSpPr/>
          <p:nvPr/>
        </p:nvSpPr>
        <p:spPr>
          <a:xfrm rot="5400000">
            <a:off x="5255148" y="4486336"/>
            <a:ext cx="838097" cy="589936"/>
          </a:xfrm>
          <a:prstGeom prst="utur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6" name="Rectangle 2">
            <a:extLst>
              <a:ext uri="{FF2B5EF4-FFF2-40B4-BE49-F238E27FC236}">
                <a16:creationId xmlns:a16="http://schemas.microsoft.com/office/drawing/2014/main" id="{E3DF123A-1509-AC1D-6BE5-EE88ACADAAD4}"/>
              </a:ext>
            </a:extLst>
          </p:cNvPr>
          <p:cNvSpPr>
            <a:spLocks noChangeArrowheads="1"/>
          </p:cNvSpPr>
          <p:nvPr/>
        </p:nvSpPr>
        <p:spPr bwMode="auto">
          <a:xfrm>
            <a:off x="5216607" y="5297361"/>
            <a:ext cx="31229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完成修改并新增月份一列</a:t>
            </a:r>
            <a:endParaRPr lang="zh-CN" altLang="zh-CN" dirty="0">
              <a:solidFill>
                <a:srgbClr val="000000"/>
              </a:solidFill>
              <a:latin typeface="PingFang SC"/>
            </a:endParaRPr>
          </a:p>
        </p:txBody>
      </p:sp>
    </p:spTree>
    <p:extLst>
      <p:ext uri="{BB962C8B-B14F-4D97-AF65-F5344CB8AC3E}">
        <p14:creationId xmlns:p14="http://schemas.microsoft.com/office/powerpoint/2010/main" val="40046503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14" presetClass="entr" presetSubtype="1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par>
                          <p:cTn id="28" fill="hold">
                            <p:stCondLst>
                              <p:cond delay="2000"/>
                            </p:stCondLst>
                            <p:childTnLst>
                              <p:par>
                                <p:cTn id="29" presetID="6"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ircle(in)">
                                      <p:cBhvr>
                                        <p:cTn id="31" dur="6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1+#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childTnLst>
                          </p:cTn>
                        </p:par>
                        <p:par>
                          <p:cTn id="47" fill="hold">
                            <p:stCondLst>
                              <p:cond delay="500"/>
                            </p:stCondLst>
                            <p:childTnLst>
                              <p:par>
                                <p:cTn id="48" presetID="2" presetClass="entr" presetSubtype="2"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barn(inVertical)">
                                      <p:cBhvr>
                                        <p:cTn id="56" dur="500"/>
                                        <p:tgtEl>
                                          <p:spTgt spid="34"/>
                                        </p:tgtEl>
                                      </p:cBhvr>
                                    </p:animEffect>
                                  </p:childTnLst>
                                </p:cTn>
                              </p:par>
                            </p:childTnLst>
                          </p:cTn>
                        </p:par>
                        <p:par>
                          <p:cTn id="57" fill="hold">
                            <p:stCondLst>
                              <p:cond delay="500"/>
                            </p:stCondLst>
                            <p:childTnLst>
                              <p:par>
                                <p:cTn id="58" presetID="16" presetClass="entr" presetSubtype="2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heel(1)">
                                      <p:cBhvr>
                                        <p:cTn id="65" dur="600"/>
                                        <p:tgtEl>
                                          <p:spTgt spid="35"/>
                                        </p:tgtEl>
                                      </p:cBhvr>
                                    </p:animEffect>
                                  </p:childTnLst>
                                </p:cTn>
                              </p:par>
                            </p:childTnLst>
                          </p:cTn>
                        </p:par>
                        <p:par>
                          <p:cTn id="66" fill="hold">
                            <p:stCondLst>
                              <p:cond delay="600"/>
                            </p:stCondLst>
                            <p:childTnLst>
                              <p:par>
                                <p:cTn id="67" presetID="2" presetClass="entr" presetSubtype="4"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ppt_x"/>
                                          </p:val>
                                        </p:tav>
                                        <p:tav tm="100000">
                                          <p:val>
                                            <p:strVal val="#ppt_x"/>
                                          </p:val>
                                        </p:tav>
                                      </p:tavLst>
                                    </p:anim>
                                    <p:anim calcmode="lin" valueType="num">
                                      <p:cBhvr additive="base">
                                        <p:cTn id="7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500"/>
                                        <p:tgtEl>
                                          <p:spTgt spid="38"/>
                                        </p:tgtEl>
                                      </p:cBhvr>
                                    </p:animEffect>
                                  </p:childTnLst>
                                </p:cTn>
                              </p:par>
                            </p:childTnLst>
                          </p:cTn>
                        </p:par>
                        <p:par>
                          <p:cTn id="76" fill="hold">
                            <p:stCondLst>
                              <p:cond delay="500"/>
                            </p:stCondLst>
                            <p:childTnLst>
                              <p:par>
                                <p:cTn id="77" presetID="14" presetClass="entr" presetSubtype="10" fill="hold"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randombar(horizontal)">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childTnLst>
                          </p:cTn>
                        </p:par>
                        <p:par>
                          <p:cTn id="85" fill="hold">
                            <p:stCondLst>
                              <p:cond delay="500"/>
                            </p:stCondLst>
                            <p:childTnLst>
                              <p:par>
                                <p:cTn id="86" presetID="16" presetClass="entr" presetSubtype="21"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arn(inVertical)">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down)">
                                      <p:cBhvr>
                                        <p:cTn id="93" dur="500"/>
                                        <p:tgtEl>
                                          <p:spTgt spid="15"/>
                                        </p:tgtEl>
                                      </p:cBhvr>
                                    </p:animEffect>
                                  </p:childTnLst>
                                </p:cTn>
                              </p:par>
                            </p:childTnLst>
                          </p:cTn>
                        </p:par>
                        <p:par>
                          <p:cTn id="94" fill="hold">
                            <p:stCondLst>
                              <p:cond delay="500"/>
                            </p:stCondLst>
                            <p:childTnLst>
                              <p:par>
                                <p:cTn id="95" presetID="6" presetClass="entr" presetSubtype="16" fill="hold"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circle(in)">
                                      <p:cBhvr>
                                        <p:cTn id="97" dur="900"/>
                                        <p:tgtEl>
                                          <p:spTgt spid="10"/>
                                        </p:tgtEl>
                                      </p:cBhvr>
                                    </p:animEffect>
                                  </p:childTnLst>
                                </p:cTn>
                              </p:par>
                            </p:childTnLst>
                          </p:cTn>
                        </p:par>
                        <p:par>
                          <p:cTn id="98" fill="hold">
                            <p:stCondLst>
                              <p:cond delay="1400"/>
                            </p:stCondLst>
                            <p:childTnLst>
                              <p:par>
                                <p:cTn id="99" presetID="21" presetClass="entr" presetSubtype="1" fill="hold" grpId="0" nodeType="after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heel(1)">
                                      <p:cBhvr>
                                        <p:cTn id="10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8" grpId="0"/>
      <p:bldP spid="29" grpId="0" animBg="1"/>
      <p:bldP spid="14" grpId="0"/>
      <p:bldP spid="17" grpId="0" animBg="1"/>
      <p:bldP spid="34" grpId="0" animBg="1"/>
      <p:bldP spid="35" grpId="0" animBg="1"/>
      <p:bldP spid="38" grpId="0" animBg="1"/>
      <p:bldP spid="12" grpId="0" animBg="1"/>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2E1EB037-6ED9-4873-80E2-4DB7CED039E0}"/>
              </a:ext>
            </a:extLst>
          </p:cNvPr>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045F427E-1BE0-483C-995E-420520E28FF3}"/>
              </a:ext>
            </a:extLst>
          </p:cNvPr>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C0689836-3E78-4F8B-B21E-58A1F1902857}"/>
              </a:ext>
            </a:extLst>
          </p:cNvPr>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CE3CFF40-623A-B901-A1F5-BFA1342D49E3}"/>
              </a:ext>
            </a:extLst>
          </p:cNvPr>
          <p:cNvGrpSpPr/>
          <p:nvPr/>
        </p:nvGrpSpPr>
        <p:grpSpPr>
          <a:xfrm>
            <a:off x="753612" y="1340663"/>
            <a:ext cx="888375" cy="840231"/>
            <a:chOff x="8526358" y="2043219"/>
            <a:chExt cx="1908384" cy="1908384"/>
          </a:xfrm>
        </p:grpSpPr>
        <p:grpSp>
          <p:nvGrpSpPr>
            <p:cNvPr id="3" name="组合 2">
              <a:extLst>
                <a:ext uri="{FF2B5EF4-FFF2-40B4-BE49-F238E27FC236}">
                  <a16:creationId xmlns:a16="http://schemas.microsoft.com/office/drawing/2014/main" id="{61D6EEC9-4CFD-EE33-7F30-1D3C02F29487}"/>
                </a:ext>
              </a:extLst>
            </p:cNvPr>
            <p:cNvGrpSpPr/>
            <p:nvPr/>
          </p:nvGrpSpPr>
          <p:grpSpPr>
            <a:xfrm>
              <a:off x="8526358" y="2043219"/>
              <a:ext cx="1908384" cy="1908384"/>
              <a:chOff x="1054100" y="-11130"/>
              <a:chExt cx="3440130" cy="3440130"/>
            </a:xfrm>
          </p:grpSpPr>
          <p:sp>
            <p:nvSpPr>
              <p:cNvPr id="18" name="弧形 17">
                <a:extLst>
                  <a:ext uri="{FF2B5EF4-FFF2-40B4-BE49-F238E27FC236}">
                    <a16:creationId xmlns:a16="http://schemas.microsoft.com/office/drawing/2014/main" id="{4BD7BB58-3EED-9E1A-6315-9DE49B93AF0B}"/>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a:extLst>
                  <a:ext uri="{FF2B5EF4-FFF2-40B4-BE49-F238E27FC236}">
                    <a16:creationId xmlns:a16="http://schemas.microsoft.com/office/drawing/2014/main" id="{4243A495-BD7F-8B76-F084-436E337E33D7}"/>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a:extLst>
                <a:ext uri="{FF2B5EF4-FFF2-40B4-BE49-F238E27FC236}">
                  <a16:creationId xmlns:a16="http://schemas.microsoft.com/office/drawing/2014/main" id="{A4C8B071-5A83-793B-C778-DF04EAB0A218}"/>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7</a:t>
              </a:r>
            </a:p>
          </p:txBody>
        </p:sp>
      </p:grpSp>
      <p:sp>
        <p:nvSpPr>
          <p:cNvPr id="20" name="Rectangle 2">
            <a:extLst>
              <a:ext uri="{FF2B5EF4-FFF2-40B4-BE49-F238E27FC236}">
                <a16:creationId xmlns:a16="http://schemas.microsoft.com/office/drawing/2014/main" id="{395D3537-8C05-7BB5-4D0E-3BFE4C299A80}"/>
              </a:ext>
            </a:extLst>
          </p:cNvPr>
          <p:cNvSpPr>
            <a:spLocks noChangeArrowheads="1"/>
          </p:cNvSpPr>
          <p:nvPr/>
        </p:nvSpPr>
        <p:spPr bwMode="auto">
          <a:xfrm>
            <a:off x="1788561" y="1455066"/>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有了新建月份列的练习，接下来新建年份就不再困难，新建年份的目的就是为了筛选出有价值的数据，去除掉没价值的数据，正所谓取其精华去其糟粕。</a:t>
            </a:r>
            <a:endParaRPr lang="zh-CN" altLang="zh-CN" dirty="0">
              <a:solidFill>
                <a:srgbClr val="000000"/>
              </a:solidFill>
              <a:latin typeface="PingFang SC"/>
            </a:endParaRPr>
          </a:p>
        </p:txBody>
      </p:sp>
      <p:pic>
        <p:nvPicPr>
          <p:cNvPr id="22" name="图片 21">
            <a:extLst>
              <a:ext uri="{FF2B5EF4-FFF2-40B4-BE49-F238E27FC236}">
                <a16:creationId xmlns:a16="http://schemas.microsoft.com/office/drawing/2014/main" id="{28A33C2D-B397-639E-4153-CB728B1CE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61" y="2359004"/>
            <a:ext cx="5929762" cy="1482440"/>
          </a:xfrm>
          <a:prstGeom prst="rect">
            <a:avLst/>
          </a:prstGeom>
        </p:spPr>
      </p:pic>
      <p:sp>
        <p:nvSpPr>
          <p:cNvPr id="23" name="等腰三角形 22">
            <a:extLst>
              <a:ext uri="{FF2B5EF4-FFF2-40B4-BE49-F238E27FC236}">
                <a16:creationId xmlns:a16="http://schemas.microsoft.com/office/drawing/2014/main" id="{BD375EF2-BA9E-6029-CA42-B18E11FEC904}"/>
              </a:ext>
            </a:extLst>
          </p:cNvPr>
          <p:cNvSpPr/>
          <p:nvPr/>
        </p:nvSpPr>
        <p:spPr>
          <a:xfrm rot="5400000">
            <a:off x="1298754" y="246400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25" name="图片 24">
            <a:extLst>
              <a:ext uri="{FF2B5EF4-FFF2-40B4-BE49-F238E27FC236}">
                <a16:creationId xmlns:a16="http://schemas.microsoft.com/office/drawing/2014/main" id="{69D3AEA7-0B92-39F2-8FEE-EA1CDB5F1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561" y="4036240"/>
            <a:ext cx="2360652" cy="2733387"/>
          </a:xfrm>
          <a:prstGeom prst="rect">
            <a:avLst/>
          </a:prstGeom>
        </p:spPr>
      </p:pic>
      <p:sp>
        <p:nvSpPr>
          <p:cNvPr id="26" name="等腰三角形 25">
            <a:extLst>
              <a:ext uri="{FF2B5EF4-FFF2-40B4-BE49-F238E27FC236}">
                <a16:creationId xmlns:a16="http://schemas.microsoft.com/office/drawing/2014/main" id="{4601DAA9-83FB-F4D4-1B80-B348B25E7132}"/>
              </a:ext>
            </a:extLst>
          </p:cNvPr>
          <p:cNvSpPr/>
          <p:nvPr/>
        </p:nvSpPr>
        <p:spPr>
          <a:xfrm rot="5400000">
            <a:off x="1298754" y="417359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7" name="Rectangle 2">
            <a:extLst>
              <a:ext uri="{FF2B5EF4-FFF2-40B4-BE49-F238E27FC236}">
                <a16:creationId xmlns:a16="http://schemas.microsoft.com/office/drawing/2014/main" id="{8A348F2C-BAD9-27E6-F68F-DD4878B44913}"/>
              </a:ext>
            </a:extLst>
          </p:cNvPr>
          <p:cNvSpPr>
            <a:spLocks noChangeArrowheads="1"/>
          </p:cNvSpPr>
          <p:nvPr/>
        </p:nvSpPr>
        <p:spPr bwMode="auto">
          <a:xfrm>
            <a:off x="2219166" y="4844726"/>
            <a:ext cx="86148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lang="zh-CN" altLang="zh-CN" dirty="0">
              <a:solidFill>
                <a:srgbClr val="000000"/>
              </a:solidFill>
              <a:latin typeface="PingFang SC"/>
            </a:endParaRPr>
          </a:p>
        </p:txBody>
      </p:sp>
      <p:sp>
        <p:nvSpPr>
          <p:cNvPr id="28" name="Rectangle 2">
            <a:extLst>
              <a:ext uri="{FF2B5EF4-FFF2-40B4-BE49-F238E27FC236}">
                <a16:creationId xmlns:a16="http://schemas.microsoft.com/office/drawing/2014/main" id="{CE455BD8-702D-30F3-9AB5-C2419D3611CB}"/>
              </a:ext>
            </a:extLst>
          </p:cNvPr>
          <p:cNvSpPr>
            <a:spLocks noChangeArrowheads="1"/>
          </p:cNvSpPr>
          <p:nvPr/>
        </p:nvSpPr>
        <p:spPr bwMode="auto">
          <a:xfrm>
            <a:off x="4316790" y="4560528"/>
            <a:ext cx="34274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我们不难看到大部分数据还是在</a:t>
            </a:r>
            <a:r>
              <a:rPr lang="en-US" altLang="zh-CN" b="0" i="0" dirty="0">
                <a:solidFill>
                  <a:srgbClr val="000000"/>
                </a:solidFill>
                <a:effectLst/>
                <a:latin typeface="PingFang SC"/>
              </a:rPr>
              <a:t>2017</a:t>
            </a:r>
            <a:r>
              <a:rPr lang="zh-CN" altLang="en-US" b="0" i="0" dirty="0">
                <a:solidFill>
                  <a:srgbClr val="000000"/>
                </a:solidFill>
                <a:effectLst/>
                <a:latin typeface="PingFang SC"/>
              </a:rPr>
              <a:t>年，其余的数据像</a:t>
            </a:r>
            <a:r>
              <a:rPr lang="en-US" altLang="zh-CN" b="0" i="0" dirty="0">
                <a:solidFill>
                  <a:srgbClr val="000000"/>
                </a:solidFill>
                <a:effectLst/>
                <a:latin typeface="PingFang SC"/>
              </a:rPr>
              <a:t>2025</a:t>
            </a:r>
            <a:r>
              <a:rPr lang="zh-CN" altLang="en-US" dirty="0">
                <a:solidFill>
                  <a:srgbClr val="000000"/>
                </a:solidFill>
                <a:latin typeface="PingFang SC"/>
              </a:rPr>
              <a:t>、</a:t>
            </a:r>
            <a:r>
              <a:rPr lang="en-US" altLang="zh-CN" dirty="0">
                <a:solidFill>
                  <a:srgbClr val="000000"/>
                </a:solidFill>
                <a:latin typeface="PingFang SC"/>
              </a:rPr>
              <a:t>1920</a:t>
            </a:r>
            <a:r>
              <a:rPr lang="zh-CN" altLang="en-US" dirty="0">
                <a:solidFill>
                  <a:srgbClr val="000000"/>
                </a:solidFill>
                <a:latin typeface="PingFang SC"/>
              </a:rPr>
              <a:t>等就有点离谱，所以舍弃</a:t>
            </a:r>
            <a:endParaRPr lang="zh-CN" altLang="zh-CN" dirty="0">
              <a:solidFill>
                <a:srgbClr val="000000"/>
              </a:solidFill>
              <a:latin typeface="PingFang SC"/>
            </a:endParaRPr>
          </a:p>
        </p:txBody>
      </p:sp>
    </p:spTree>
    <p:extLst>
      <p:ext uri="{BB962C8B-B14F-4D97-AF65-F5344CB8AC3E}">
        <p14:creationId xmlns:p14="http://schemas.microsoft.com/office/powerpoint/2010/main" val="94817913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900"/>
                                        <p:tgtEl>
                                          <p:spTgt spid="4"/>
                                        </p:tgtEl>
                                      </p:cBhvr>
                                    </p:animEffect>
                                    <p:anim calcmode="lin" valueType="num">
                                      <p:cBhvr>
                                        <p:cTn id="11" dur="900" fill="hold"/>
                                        <p:tgtEl>
                                          <p:spTgt spid="4"/>
                                        </p:tgtEl>
                                        <p:attrNameLst>
                                          <p:attrName>ppt_w</p:attrName>
                                        </p:attrNameLst>
                                      </p:cBhvr>
                                      <p:tavLst>
                                        <p:tav tm="0" fmla="#ppt_w*sin(2.5*pi*$)">
                                          <p:val>
                                            <p:fltVal val="0"/>
                                          </p:val>
                                        </p:tav>
                                        <p:tav tm="100000">
                                          <p:val>
                                            <p:fltVal val="1"/>
                                          </p:val>
                                        </p:tav>
                                      </p:tavLst>
                                    </p:anim>
                                    <p:anim calcmode="lin" valueType="num">
                                      <p:cBhvr>
                                        <p:cTn id="12" dur="900" fill="hold"/>
                                        <p:tgtEl>
                                          <p:spTgt spid="4"/>
                                        </p:tgtEl>
                                        <p:attrNameLst>
                                          <p:attrName>ppt_h</p:attrName>
                                        </p:attrNameLst>
                                      </p:cBhvr>
                                      <p:tavLst>
                                        <p:tav tm="0">
                                          <p:val>
                                            <p:strVal val="#ppt_h"/>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26"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C89EAA88-C7B4-67FD-378F-5100AB609E49}"/>
              </a:ext>
            </a:extLst>
          </p:cNvPr>
          <p:cNvGrpSpPr/>
          <p:nvPr/>
        </p:nvGrpSpPr>
        <p:grpSpPr>
          <a:xfrm>
            <a:off x="712260" y="1340663"/>
            <a:ext cx="888375" cy="840231"/>
            <a:chOff x="8526358" y="2043219"/>
            <a:chExt cx="1908384" cy="1908384"/>
          </a:xfrm>
        </p:grpSpPr>
        <p:grpSp>
          <p:nvGrpSpPr>
            <p:cNvPr id="23" name="组合 22">
              <a:extLst>
                <a:ext uri="{FF2B5EF4-FFF2-40B4-BE49-F238E27FC236}">
                  <a16:creationId xmlns:a16="http://schemas.microsoft.com/office/drawing/2014/main" id="{1B23803B-DE9D-4D0C-8045-4EFB9776F7EA}"/>
                </a:ext>
              </a:extLst>
            </p:cNvPr>
            <p:cNvGrpSpPr/>
            <p:nvPr/>
          </p:nvGrpSpPr>
          <p:grpSpPr>
            <a:xfrm>
              <a:off x="8526358" y="2043219"/>
              <a:ext cx="1908384" cy="1908384"/>
              <a:chOff x="1054100" y="-11130"/>
              <a:chExt cx="3440130" cy="3440130"/>
            </a:xfrm>
          </p:grpSpPr>
          <p:sp>
            <p:nvSpPr>
              <p:cNvPr id="24" name="弧形 23">
                <a:extLst>
                  <a:ext uri="{FF2B5EF4-FFF2-40B4-BE49-F238E27FC236}">
                    <a16:creationId xmlns:a16="http://schemas.microsoft.com/office/drawing/2014/main" id="{AB8674E3-36AC-453A-A4C4-F4F0A4C8C315}"/>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67A98E01-694E-45DF-8AF6-C530FBA6E487}"/>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8" name="文本框 27">
              <a:extLst>
                <a:ext uri="{FF2B5EF4-FFF2-40B4-BE49-F238E27FC236}">
                  <a16:creationId xmlns:a16="http://schemas.microsoft.com/office/drawing/2014/main" id="{FC10A587-5A15-4BA6-8696-9443FB328104}"/>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7</a:t>
              </a:r>
            </a:p>
          </p:txBody>
        </p:sp>
      </p:grpSp>
      <p:sp>
        <p:nvSpPr>
          <p:cNvPr id="30" name="Rectangle 2">
            <a:extLst>
              <a:ext uri="{FF2B5EF4-FFF2-40B4-BE49-F238E27FC236}">
                <a16:creationId xmlns:a16="http://schemas.microsoft.com/office/drawing/2014/main" id="{EEF48FE9-DE8F-0D7A-3B28-BE568CF08469}"/>
              </a:ext>
            </a:extLst>
          </p:cNvPr>
          <p:cNvSpPr>
            <a:spLocks noChangeArrowheads="1"/>
          </p:cNvSpPr>
          <p:nvPr/>
        </p:nvSpPr>
        <p:spPr bwMode="auto">
          <a:xfrm>
            <a:off x="1788561" y="1504227"/>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对数据进行筛选，保留下</a:t>
            </a:r>
            <a:r>
              <a:rPr lang="en-US" altLang="zh-CN" b="0" i="0" dirty="0">
                <a:solidFill>
                  <a:srgbClr val="000000"/>
                </a:solidFill>
                <a:effectLst/>
                <a:latin typeface="PingFang SC"/>
              </a:rPr>
              <a:t>2017-01-01</a:t>
            </a:r>
            <a:r>
              <a:rPr lang="zh-CN" altLang="en-US" b="0" i="0" dirty="0">
                <a:solidFill>
                  <a:srgbClr val="000000"/>
                </a:solidFill>
                <a:effectLst/>
                <a:latin typeface="PingFang SC"/>
              </a:rPr>
              <a:t>到</a:t>
            </a:r>
            <a:r>
              <a:rPr lang="en-US" altLang="zh-CN" b="0" i="0" dirty="0">
                <a:solidFill>
                  <a:srgbClr val="000000"/>
                </a:solidFill>
                <a:effectLst/>
                <a:latin typeface="PingFang SC"/>
              </a:rPr>
              <a:t>2017-12-31</a:t>
            </a:r>
            <a:r>
              <a:rPr lang="zh-CN" altLang="en-US" b="0" i="0" dirty="0">
                <a:solidFill>
                  <a:srgbClr val="000000"/>
                </a:solidFill>
                <a:effectLst/>
                <a:latin typeface="PingFang SC"/>
              </a:rPr>
              <a:t>这闭区间内的数据，并输出这些数据中日期最晚和最早的数据，来判断我们筛选出的数据是否正确。</a:t>
            </a:r>
            <a:endParaRPr lang="zh-CN" altLang="zh-CN" dirty="0">
              <a:solidFill>
                <a:srgbClr val="000000"/>
              </a:solidFill>
              <a:latin typeface="PingFang SC"/>
            </a:endParaRPr>
          </a:p>
        </p:txBody>
      </p:sp>
      <p:pic>
        <p:nvPicPr>
          <p:cNvPr id="32" name="图片 31">
            <a:extLst>
              <a:ext uri="{FF2B5EF4-FFF2-40B4-BE49-F238E27FC236}">
                <a16:creationId xmlns:a16="http://schemas.microsoft.com/office/drawing/2014/main" id="{B86E18F9-100D-BBF1-5482-F60170D59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61" y="2389748"/>
            <a:ext cx="7552381" cy="2485714"/>
          </a:xfrm>
          <a:prstGeom prst="rect">
            <a:avLst/>
          </a:prstGeom>
        </p:spPr>
      </p:pic>
      <p:sp>
        <p:nvSpPr>
          <p:cNvPr id="33" name="等腰三角形 32">
            <a:extLst>
              <a:ext uri="{FF2B5EF4-FFF2-40B4-BE49-F238E27FC236}">
                <a16:creationId xmlns:a16="http://schemas.microsoft.com/office/drawing/2014/main" id="{EF064DD0-8B94-72C0-689F-B2BEDF1AB1B7}"/>
              </a:ext>
            </a:extLst>
          </p:cNvPr>
          <p:cNvSpPr/>
          <p:nvPr/>
        </p:nvSpPr>
        <p:spPr>
          <a:xfrm rot="5400000">
            <a:off x="1298754" y="246400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35" name="图片 34">
            <a:extLst>
              <a:ext uri="{FF2B5EF4-FFF2-40B4-BE49-F238E27FC236}">
                <a16:creationId xmlns:a16="http://schemas.microsoft.com/office/drawing/2014/main" id="{ADF0BE6E-4897-6587-B285-E84F9C8ED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561" y="5206985"/>
            <a:ext cx="2790476" cy="933333"/>
          </a:xfrm>
          <a:prstGeom prst="rect">
            <a:avLst/>
          </a:prstGeom>
        </p:spPr>
      </p:pic>
      <p:sp>
        <p:nvSpPr>
          <p:cNvPr id="36" name="等腰三角形 35">
            <a:extLst>
              <a:ext uri="{FF2B5EF4-FFF2-40B4-BE49-F238E27FC236}">
                <a16:creationId xmlns:a16="http://schemas.microsoft.com/office/drawing/2014/main" id="{C581F012-98ED-0B18-D931-A20FE49C494C}"/>
              </a:ext>
            </a:extLst>
          </p:cNvPr>
          <p:cNvSpPr/>
          <p:nvPr/>
        </p:nvSpPr>
        <p:spPr>
          <a:xfrm rot="5400000">
            <a:off x="1298754" y="528124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7" name="Rectangle 2">
            <a:extLst>
              <a:ext uri="{FF2B5EF4-FFF2-40B4-BE49-F238E27FC236}">
                <a16:creationId xmlns:a16="http://schemas.microsoft.com/office/drawing/2014/main" id="{EFF56391-BDAE-9F2B-A97B-D41629D100B4}"/>
              </a:ext>
            </a:extLst>
          </p:cNvPr>
          <p:cNvSpPr>
            <a:spLocks noChangeArrowheads="1"/>
          </p:cNvSpPr>
          <p:nvPr/>
        </p:nvSpPr>
        <p:spPr bwMode="auto">
          <a:xfrm>
            <a:off x="4969297" y="5483984"/>
            <a:ext cx="49416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可以看到最晚数据时</a:t>
            </a:r>
            <a:r>
              <a:rPr lang="en-US" altLang="zh-CN" b="0" i="0" dirty="0">
                <a:solidFill>
                  <a:srgbClr val="000000"/>
                </a:solidFill>
                <a:effectLst/>
                <a:latin typeface="PingFang SC"/>
              </a:rPr>
              <a:t>2017-12-07</a:t>
            </a:r>
            <a:r>
              <a:rPr lang="zh-CN" altLang="en-US" b="0" i="0" dirty="0">
                <a:solidFill>
                  <a:srgbClr val="000000"/>
                </a:solidFill>
                <a:effectLst/>
                <a:latin typeface="PingFang SC"/>
              </a:rPr>
              <a:t>，最早数据是</a:t>
            </a:r>
            <a:r>
              <a:rPr lang="en-US" altLang="zh-CN" dirty="0">
                <a:solidFill>
                  <a:srgbClr val="000000"/>
                </a:solidFill>
                <a:latin typeface="PingFang SC"/>
              </a:rPr>
              <a:t>2017-05-25</a:t>
            </a:r>
            <a:r>
              <a:rPr lang="zh-CN" altLang="en-US" dirty="0">
                <a:solidFill>
                  <a:srgbClr val="000000"/>
                </a:solidFill>
                <a:latin typeface="PingFang SC"/>
              </a:rPr>
              <a:t>，数据正确！</a:t>
            </a:r>
            <a:endParaRPr lang="zh-CN" altLang="zh-CN" dirty="0">
              <a:solidFill>
                <a:srgbClr val="000000"/>
              </a:solidFill>
              <a:latin typeface="PingFang SC"/>
            </a:endParaRPr>
          </a:p>
        </p:txBody>
      </p:sp>
    </p:spTree>
    <p:extLst>
      <p:ext uri="{BB962C8B-B14F-4D97-AF65-F5344CB8AC3E}">
        <p14:creationId xmlns:p14="http://schemas.microsoft.com/office/powerpoint/2010/main" val="3015817353"/>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261">
                                          <p:stCondLst>
                                            <p:cond delay="0"/>
                                          </p:stCondLst>
                                        </p:cTn>
                                        <p:tgtEl>
                                          <p:spTgt spid="4"/>
                                        </p:tgtEl>
                                      </p:cBhvr>
                                    </p:animEffect>
                                    <p:anim calcmode="lin" valueType="num">
                                      <p:cBhvr>
                                        <p:cTn id="11" dur="82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 dur="299"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 dur="299" tmFilter="0, 0; 0.125,0.2665; 0.25,0.4; 0.375,0.465; 0.5,0.5;  0.625,0.535; 0.75,0.6; 0.875,0.7335; 1,1">
                                          <p:stCondLst>
                                            <p:cond delay="299"/>
                                          </p:stCondLst>
                                        </p:cTn>
                                        <p:tgtEl>
                                          <p:spTgt spid="4"/>
                                        </p:tgtEl>
                                        <p:attrNameLst>
                                          <p:attrName>ppt_y</p:attrName>
                                        </p:attrNameLst>
                                      </p:cBhvr>
                                      <p:tavLst>
                                        <p:tav tm="0" fmla="#ppt_y-sin(pi*$)/9">
                                          <p:val>
                                            <p:fltVal val="0"/>
                                          </p:val>
                                        </p:tav>
                                        <p:tav tm="100000">
                                          <p:val>
                                            <p:fltVal val="1"/>
                                          </p:val>
                                        </p:tav>
                                      </p:tavLst>
                                    </p:anim>
                                    <p:anim calcmode="lin" valueType="num">
                                      <p:cBhvr>
                                        <p:cTn id="14" dur="149" tmFilter="0, 0; 0.125,0.2665; 0.25,0.4; 0.375,0.465; 0.5,0.5;  0.625,0.535; 0.75,0.6; 0.875,0.7335; 1,1">
                                          <p:stCondLst>
                                            <p:cond delay="596"/>
                                          </p:stCondLst>
                                        </p:cTn>
                                        <p:tgtEl>
                                          <p:spTgt spid="4"/>
                                        </p:tgtEl>
                                        <p:attrNameLst>
                                          <p:attrName>ppt_y</p:attrName>
                                        </p:attrNameLst>
                                      </p:cBhvr>
                                      <p:tavLst>
                                        <p:tav tm="0" fmla="#ppt_y-sin(pi*$)/27">
                                          <p:val>
                                            <p:fltVal val="0"/>
                                          </p:val>
                                        </p:tav>
                                        <p:tav tm="100000">
                                          <p:val>
                                            <p:fltVal val="1"/>
                                          </p:val>
                                        </p:tav>
                                      </p:tavLst>
                                    </p:anim>
                                    <p:anim calcmode="lin" valueType="num">
                                      <p:cBhvr>
                                        <p:cTn id="15" dur="74" tmFilter="0, 0; 0.125,0.2665; 0.25,0.4; 0.375,0.465; 0.5,0.5;  0.625,0.535; 0.75,0.6; 0.875,0.7335; 1,1">
                                          <p:stCondLst>
                                            <p:cond delay="745"/>
                                          </p:stCondLst>
                                        </p:cTn>
                                        <p:tgtEl>
                                          <p:spTgt spid="4"/>
                                        </p:tgtEl>
                                        <p:attrNameLst>
                                          <p:attrName>ppt_y</p:attrName>
                                        </p:attrNameLst>
                                      </p:cBhvr>
                                      <p:tavLst>
                                        <p:tav tm="0" fmla="#ppt_y-sin(pi*$)/81">
                                          <p:val>
                                            <p:fltVal val="0"/>
                                          </p:val>
                                        </p:tav>
                                        <p:tav tm="100000">
                                          <p:val>
                                            <p:fltVal val="1"/>
                                          </p:val>
                                        </p:tav>
                                      </p:tavLst>
                                    </p:anim>
                                    <p:animScale>
                                      <p:cBhvr>
                                        <p:cTn id="16" dur="12">
                                          <p:stCondLst>
                                            <p:cond delay="292"/>
                                          </p:stCondLst>
                                        </p:cTn>
                                        <p:tgtEl>
                                          <p:spTgt spid="4"/>
                                        </p:tgtEl>
                                      </p:cBhvr>
                                      <p:to x="100000" y="60000"/>
                                    </p:animScale>
                                    <p:animScale>
                                      <p:cBhvr>
                                        <p:cTn id="17" dur="75" decel="50000">
                                          <p:stCondLst>
                                            <p:cond delay="304"/>
                                          </p:stCondLst>
                                        </p:cTn>
                                        <p:tgtEl>
                                          <p:spTgt spid="4"/>
                                        </p:tgtEl>
                                      </p:cBhvr>
                                      <p:to x="100000" y="100000"/>
                                    </p:animScale>
                                    <p:animScale>
                                      <p:cBhvr>
                                        <p:cTn id="18" dur="12">
                                          <p:stCondLst>
                                            <p:cond delay="590"/>
                                          </p:stCondLst>
                                        </p:cTn>
                                        <p:tgtEl>
                                          <p:spTgt spid="4"/>
                                        </p:tgtEl>
                                      </p:cBhvr>
                                      <p:to x="100000" y="80000"/>
                                    </p:animScale>
                                    <p:animScale>
                                      <p:cBhvr>
                                        <p:cTn id="19" dur="75" decel="50000">
                                          <p:stCondLst>
                                            <p:cond delay="602"/>
                                          </p:stCondLst>
                                        </p:cTn>
                                        <p:tgtEl>
                                          <p:spTgt spid="4"/>
                                        </p:tgtEl>
                                      </p:cBhvr>
                                      <p:to x="100000" y="100000"/>
                                    </p:animScale>
                                    <p:animScale>
                                      <p:cBhvr>
                                        <p:cTn id="20" dur="12">
                                          <p:stCondLst>
                                            <p:cond delay="739"/>
                                          </p:stCondLst>
                                        </p:cTn>
                                        <p:tgtEl>
                                          <p:spTgt spid="4"/>
                                        </p:tgtEl>
                                      </p:cBhvr>
                                      <p:to x="100000" y="90000"/>
                                    </p:animScale>
                                    <p:animScale>
                                      <p:cBhvr>
                                        <p:cTn id="21" dur="75" decel="50000">
                                          <p:stCondLst>
                                            <p:cond delay="751"/>
                                          </p:stCondLst>
                                        </p:cTn>
                                        <p:tgtEl>
                                          <p:spTgt spid="4"/>
                                        </p:tgtEl>
                                      </p:cBhvr>
                                      <p:to x="100000" y="100000"/>
                                    </p:animScale>
                                    <p:animScale>
                                      <p:cBhvr>
                                        <p:cTn id="22" dur="12">
                                          <p:stCondLst>
                                            <p:cond delay="814"/>
                                          </p:stCondLst>
                                        </p:cTn>
                                        <p:tgtEl>
                                          <p:spTgt spid="4"/>
                                        </p:tgtEl>
                                      </p:cBhvr>
                                      <p:to x="100000" y="95000"/>
                                    </p:animScale>
                                    <p:animScale>
                                      <p:cBhvr>
                                        <p:cTn id="23" dur="75" decel="50000">
                                          <p:stCondLst>
                                            <p:cond delay="825"/>
                                          </p:stCondLst>
                                        </p:cTn>
                                        <p:tgtEl>
                                          <p:spTgt spid="4"/>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232">
                                          <p:stCondLst>
                                            <p:cond delay="0"/>
                                          </p:stCondLst>
                                        </p:cTn>
                                        <p:tgtEl>
                                          <p:spTgt spid="29"/>
                                        </p:tgtEl>
                                      </p:cBhvr>
                                    </p:animEffect>
                                    <p:anim calcmode="lin" valueType="num">
                                      <p:cBhvr>
                                        <p:cTn id="29" dur="729"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0" dur="266"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1" dur="266" tmFilter="0, 0; 0.125,0.2665; 0.25,0.4; 0.375,0.465; 0.5,0.5;  0.625,0.535; 0.75,0.6; 0.875,0.7335; 1,1">
                                          <p:stCondLst>
                                            <p:cond delay="266"/>
                                          </p:stCondLst>
                                        </p:cTn>
                                        <p:tgtEl>
                                          <p:spTgt spid="29"/>
                                        </p:tgtEl>
                                        <p:attrNameLst>
                                          <p:attrName>ppt_y</p:attrName>
                                        </p:attrNameLst>
                                      </p:cBhvr>
                                      <p:tavLst>
                                        <p:tav tm="0" fmla="#ppt_y-sin(pi*$)/9">
                                          <p:val>
                                            <p:fltVal val="0"/>
                                          </p:val>
                                        </p:tav>
                                        <p:tav tm="100000">
                                          <p:val>
                                            <p:fltVal val="1"/>
                                          </p:val>
                                        </p:tav>
                                      </p:tavLst>
                                    </p:anim>
                                    <p:anim calcmode="lin" valueType="num">
                                      <p:cBhvr>
                                        <p:cTn id="32" dur="133" tmFilter="0, 0; 0.125,0.2665; 0.25,0.4; 0.375,0.465; 0.5,0.5;  0.625,0.535; 0.75,0.6; 0.875,0.7335; 1,1">
                                          <p:stCondLst>
                                            <p:cond delay="530"/>
                                          </p:stCondLst>
                                        </p:cTn>
                                        <p:tgtEl>
                                          <p:spTgt spid="29"/>
                                        </p:tgtEl>
                                        <p:attrNameLst>
                                          <p:attrName>ppt_y</p:attrName>
                                        </p:attrNameLst>
                                      </p:cBhvr>
                                      <p:tavLst>
                                        <p:tav tm="0" fmla="#ppt_y-sin(pi*$)/27">
                                          <p:val>
                                            <p:fltVal val="0"/>
                                          </p:val>
                                        </p:tav>
                                        <p:tav tm="100000">
                                          <p:val>
                                            <p:fltVal val="1"/>
                                          </p:val>
                                        </p:tav>
                                      </p:tavLst>
                                    </p:anim>
                                    <p:anim calcmode="lin" valueType="num">
                                      <p:cBhvr>
                                        <p:cTn id="33" dur="66" tmFilter="0, 0; 0.125,0.2665; 0.25,0.4; 0.375,0.465; 0.5,0.5;  0.625,0.535; 0.75,0.6; 0.875,0.7335; 1,1">
                                          <p:stCondLst>
                                            <p:cond delay="662"/>
                                          </p:stCondLst>
                                        </p:cTn>
                                        <p:tgtEl>
                                          <p:spTgt spid="29"/>
                                        </p:tgtEl>
                                        <p:attrNameLst>
                                          <p:attrName>ppt_y</p:attrName>
                                        </p:attrNameLst>
                                      </p:cBhvr>
                                      <p:tavLst>
                                        <p:tav tm="0" fmla="#ppt_y-sin(pi*$)/81">
                                          <p:val>
                                            <p:fltVal val="0"/>
                                          </p:val>
                                        </p:tav>
                                        <p:tav tm="100000">
                                          <p:val>
                                            <p:fltVal val="1"/>
                                          </p:val>
                                        </p:tav>
                                      </p:tavLst>
                                    </p:anim>
                                    <p:animScale>
                                      <p:cBhvr>
                                        <p:cTn id="34" dur="10">
                                          <p:stCondLst>
                                            <p:cond delay="260"/>
                                          </p:stCondLst>
                                        </p:cTn>
                                        <p:tgtEl>
                                          <p:spTgt spid="29"/>
                                        </p:tgtEl>
                                      </p:cBhvr>
                                      <p:to x="100000" y="60000"/>
                                    </p:animScale>
                                    <p:animScale>
                                      <p:cBhvr>
                                        <p:cTn id="35" dur="66" decel="50000">
                                          <p:stCondLst>
                                            <p:cond delay="270"/>
                                          </p:stCondLst>
                                        </p:cTn>
                                        <p:tgtEl>
                                          <p:spTgt spid="29"/>
                                        </p:tgtEl>
                                      </p:cBhvr>
                                      <p:to x="100000" y="100000"/>
                                    </p:animScale>
                                    <p:animScale>
                                      <p:cBhvr>
                                        <p:cTn id="36" dur="10">
                                          <p:stCondLst>
                                            <p:cond delay="525"/>
                                          </p:stCondLst>
                                        </p:cTn>
                                        <p:tgtEl>
                                          <p:spTgt spid="29"/>
                                        </p:tgtEl>
                                      </p:cBhvr>
                                      <p:to x="100000" y="80000"/>
                                    </p:animScale>
                                    <p:animScale>
                                      <p:cBhvr>
                                        <p:cTn id="37" dur="66" decel="50000">
                                          <p:stCondLst>
                                            <p:cond delay="535"/>
                                          </p:stCondLst>
                                        </p:cTn>
                                        <p:tgtEl>
                                          <p:spTgt spid="29"/>
                                        </p:tgtEl>
                                      </p:cBhvr>
                                      <p:to x="100000" y="100000"/>
                                    </p:animScale>
                                    <p:animScale>
                                      <p:cBhvr>
                                        <p:cTn id="38" dur="10">
                                          <p:stCondLst>
                                            <p:cond delay="657"/>
                                          </p:stCondLst>
                                        </p:cTn>
                                        <p:tgtEl>
                                          <p:spTgt spid="29"/>
                                        </p:tgtEl>
                                      </p:cBhvr>
                                      <p:to x="100000" y="90000"/>
                                    </p:animScale>
                                    <p:animScale>
                                      <p:cBhvr>
                                        <p:cTn id="39" dur="66" decel="50000">
                                          <p:stCondLst>
                                            <p:cond delay="667"/>
                                          </p:stCondLst>
                                        </p:cTn>
                                        <p:tgtEl>
                                          <p:spTgt spid="29"/>
                                        </p:tgtEl>
                                      </p:cBhvr>
                                      <p:to x="100000" y="100000"/>
                                    </p:animScale>
                                    <p:animScale>
                                      <p:cBhvr>
                                        <p:cTn id="40" dur="10">
                                          <p:stCondLst>
                                            <p:cond delay="723"/>
                                          </p:stCondLst>
                                        </p:cTn>
                                        <p:tgtEl>
                                          <p:spTgt spid="29"/>
                                        </p:tgtEl>
                                      </p:cBhvr>
                                      <p:to x="100000" y="95000"/>
                                    </p:animScale>
                                    <p:animScale>
                                      <p:cBhvr>
                                        <p:cTn id="41" dur="66" decel="50000">
                                          <p:stCondLst>
                                            <p:cond delay="734"/>
                                          </p:stCondLst>
                                        </p:cTn>
                                        <p:tgtEl>
                                          <p:spTgt spid="29"/>
                                        </p:tgtEl>
                                      </p:cBhvr>
                                      <p:to x="100000" y="100000"/>
                                    </p:animScale>
                                  </p:childTnLst>
                                </p:cTn>
                              </p:par>
                            </p:childTnLst>
                          </p:cTn>
                        </p:par>
                        <p:par>
                          <p:cTn id="42" fill="hold">
                            <p:stCondLst>
                              <p:cond delay="800"/>
                            </p:stCondLst>
                            <p:childTnLst>
                              <p:par>
                                <p:cTn id="43" presetID="26"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261">
                                          <p:stCondLst>
                                            <p:cond delay="0"/>
                                          </p:stCondLst>
                                        </p:cTn>
                                        <p:tgtEl>
                                          <p:spTgt spid="30"/>
                                        </p:tgtEl>
                                      </p:cBhvr>
                                    </p:animEffect>
                                    <p:anim calcmode="lin" valueType="num">
                                      <p:cBhvr>
                                        <p:cTn id="46" dur="820"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47" dur="299"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48" dur="299" tmFilter="0, 0; 0.125,0.2665; 0.25,0.4; 0.375,0.465; 0.5,0.5;  0.625,0.535; 0.75,0.6; 0.875,0.7335; 1,1">
                                          <p:stCondLst>
                                            <p:cond delay="299"/>
                                          </p:stCondLst>
                                        </p:cTn>
                                        <p:tgtEl>
                                          <p:spTgt spid="30"/>
                                        </p:tgtEl>
                                        <p:attrNameLst>
                                          <p:attrName>ppt_y</p:attrName>
                                        </p:attrNameLst>
                                      </p:cBhvr>
                                      <p:tavLst>
                                        <p:tav tm="0" fmla="#ppt_y-sin(pi*$)/9">
                                          <p:val>
                                            <p:fltVal val="0"/>
                                          </p:val>
                                        </p:tav>
                                        <p:tav tm="100000">
                                          <p:val>
                                            <p:fltVal val="1"/>
                                          </p:val>
                                        </p:tav>
                                      </p:tavLst>
                                    </p:anim>
                                    <p:anim calcmode="lin" valueType="num">
                                      <p:cBhvr>
                                        <p:cTn id="49" dur="149" tmFilter="0, 0; 0.125,0.2665; 0.25,0.4; 0.375,0.465; 0.5,0.5;  0.625,0.535; 0.75,0.6; 0.875,0.7335; 1,1">
                                          <p:stCondLst>
                                            <p:cond delay="596"/>
                                          </p:stCondLst>
                                        </p:cTn>
                                        <p:tgtEl>
                                          <p:spTgt spid="30"/>
                                        </p:tgtEl>
                                        <p:attrNameLst>
                                          <p:attrName>ppt_y</p:attrName>
                                        </p:attrNameLst>
                                      </p:cBhvr>
                                      <p:tavLst>
                                        <p:tav tm="0" fmla="#ppt_y-sin(pi*$)/27">
                                          <p:val>
                                            <p:fltVal val="0"/>
                                          </p:val>
                                        </p:tav>
                                        <p:tav tm="100000">
                                          <p:val>
                                            <p:fltVal val="1"/>
                                          </p:val>
                                        </p:tav>
                                      </p:tavLst>
                                    </p:anim>
                                    <p:anim calcmode="lin" valueType="num">
                                      <p:cBhvr>
                                        <p:cTn id="50" dur="74" tmFilter="0, 0; 0.125,0.2665; 0.25,0.4; 0.375,0.465; 0.5,0.5;  0.625,0.535; 0.75,0.6; 0.875,0.7335; 1,1">
                                          <p:stCondLst>
                                            <p:cond delay="745"/>
                                          </p:stCondLst>
                                        </p:cTn>
                                        <p:tgtEl>
                                          <p:spTgt spid="30"/>
                                        </p:tgtEl>
                                        <p:attrNameLst>
                                          <p:attrName>ppt_y</p:attrName>
                                        </p:attrNameLst>
                                      </p:cBhvr>
                                      <p:tavLst>
                                        <p:tav tm="0" fmla="#ppt_y-sin(pi*$)/81">
                                          <p:val>
                                            <p:fltVal val="0"/>
                                          </p:val>
                                        </p:tav>
                                        <p:tav tm="100000">
                                          <p:val>
                                            <p:fltVal val="1"/>
                                          </p:val>
                                        </p:tav>
                                      </p:tavLst>
                                    </p:anim>
                                    <p:animScale>
                                      <p:cBhvr>
                                        <p:cTn id="51" dur="12">
                                          <p:stCondLst>
                                            <p:cond delay="292"/>
                                          </p:stCondLst>
                                        </p:cTn>
                                        <p:tgtEl>
                                          <p:spTgt spid="30"/>
                                        </p:tgtEl>
                                      </p:cBhvr>
                                      <p:to x="100000" y="60000"/>
                                    </p:animScale>
                                    <p:animScale>
                                      <p:cBhvr>
                                        <p:cTn id="52" dur="75" decel="50000">
                                          <p:stCondLst>
                                            <p:cond delay="304"/>
                                          </p:stCondLst>
                                        </p:cTn>
                                        <p:tgtEl>
                                          <p:spTgt spid="30"/>
                                        </p:tgtEl>
                                      </p:cBhvr>
                                      <p:to x="100000" y="100000"/>
                                    </p:animScale>
                                    <p:animScale>
                                      <p:cBhvr>
                                        <p:cTn id="53" dur="12">
                                          <p:stCondLst>
                                            <p:cond delay="590"/>
                                          </p:stCondLst>
                                        </p:cTn>
                                        <p:tgtEl>
                                          <p:spTgt spid="30"/>
                                        </p:tgtEl>
                                      </p:cBhvr>
                                      <p:to x="100000" y="80000"/>
                                    </p:animScale>
                                    <p:animScale>
                                      <p:cBhvr>
                                        <p:cTn id="54" dur="75" decel="50000">
                                          <p:stCondLst>
                                            <p:cond delay="602"/>
                                          </p:stCondLst>
                                        </p:cTn>
                                        <p:tgtEl>
                                          <p:spTgt spid="30"/>
                                        </p:tgtEl>
                                      </p:cBhvr>
                                      <p:to x="100000" y="100000"/>
                                    </p:animScale>
                                    <p:animScale>
                                      <p:cBhvr>
                                        <p:cTn id="55" dur="12">
                                          <p:stCondLst>
                                            <p:cond delay="739"/>
                                          </p:stCondLst>
                                        </p:cTn>
                                        <p:tgtEl>
                                          <p:spTgt spid="30"/>
                                        </p:tgtEl>
                                      </p:cBhvr>
                                      <p:to x="100000" y="90000"/>
                                    </p:animScale>
                                    <p:animScale>
                                      <p:cBhvr>
                                        <p:cTn id="56" dur="75" decel="50000">
                                          <p:stCondLst>
                                            <p:cond delay="751"/>
                                          </p:stCondLst>
                                        </p:cTn>
                                        <p:tgtEl>
                                          <p:spTgt spid="30"/>
                                        </p:tgtEl>
                                      </p:cBhvr>
                                      <p:to x="100000" y="100000"/>
                                    </p:animScale>
                                    <p:animScale>
                                      <p:cBhvr>
                                        <p:cTn id="57" dur="12">
                                          <p:stCondLst>
                                            <p:cond delay="814"/>
                                          </p:stCondLst>
                                        </p:cTn>
                                        <p:tgtEl>
                                          <p:spTgt spid="30"/>
                                        </p:tgtEl>
                                      </p:cBhvr>
                                      <p:to x="100000" y="95000"/>
                                    </p:animScale>
                                    <p:animScale>
                                      <p:cBhvr>
                                        <p:cTn id="58" dur="75" decel="50000">
                                          <p:stCondLst>
                                            <p:cond delay="825"/>
                                          </p:stCondLst>
                                        </p:cTn>
                                        <p:tgtEl>
                                          <p:spTgt spid="30"/>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randombar(horizontal)">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randombar(horizontal)">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randombar(horizontal)">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randombar(horizontal)">
                                      <p:cBhvr>
                                        <p:cTn id="8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3" grpId="0" animBg="1"/>
      <p:bldP spid="36"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DB33970B-AAC4-4B43-9F4E-5AAFD0C43A42}"/>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4224756A-53E1-A134-59FC-9679042A801F}"/>
              </a:ext>
            </a:extLst>
          </p:cNvPr>
          <p:cNvGrpSpPr/>
          <p:nvPr/>
        </p:nvGrpSpPr>
        <p:grpSpPr>
          <a:xfrm>
            <a:off x="753612" y="1340663"/>
            <a:ext cx="888375" cy="840231"/>
            <a:chOff x="8526358" y="2043219"/>
            <a:chExt cx="1908384" cy="1908384"/>
          </a:xfrm>
        </p:grpSpPr>
        <p:grpSp>
          <p:nvGrpSpPr>
            <p:cNvPr id="3" name="组合 2">
              <a:extLst>
                <a:ext uri="{FF2B5EF4-FFF2-40B4-BE49-F238E27FC236}">
                  <a16:creationId xmlns:a16="http://schemas.microsoft.com/office/drawing/2014/main" id="{F33F44B9-3DB8-4C27-F7EC-EB8F2F9A1695}"/>
                </a:ext>
              </a:extLst>
            </p:cNvPr>
            <p:cNvGrpSpPr/>
            <p:nvPr/>
          </p:nvGrpSpPr>
          <p:grpSpPr>
            <a:xfrm>
              <a:off x="8526358" y="2043219"/>
              <a:ext cx="1908384" cy="1908384"/>
              <a:chOff x="1054100" y="-11130"/>
              <a:chExt cx="3440130" cy="3440130"/>
            </a:xfrm>
          </p:grpSpPr>
          <p:sp>
            <p:nvSpPr>
              <p:cNvPr id="18" name="弧形 17">
                <a:extLst>
                  <a:ext uri="{FF2B5EF4-FFF2-40B4-BE49-F238E27FC236}">
                    <a16:creationId xmlns:a16="http://schemas.microsoft.com/office/drawing/2014/main" id="{97E52FAC-D856-1152-A0D6-9B8E0427B460}"/>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a:extLst>
                  <a:ext uri="{FF2B5EF4-FFF2-40B4-BE49-F238E27FC236}">
                    <a16:creationId xmlns:a16="http://schemas.microsoft.com/office/drawing/2014/main" id="{D7954331-91C4-FB01-E98C-38AD6ABB00B5}"/>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17" name="文本框 16">
              <a:extLst>
                <a:ext uri="{FF2B5EF4-FFF2-40B4-BE49-F238E27FC236}">
                  <a16:creationId xmlns:a16="http://schemas.microsoft.com/office/drawing/2014/main" id="{054D9749-EBE5-C6F4-82ED-7C572653BE8B}"/>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8</a:t>
              </a:r>
            </a:p>
          </p:txBody>
        </p:sp>
      </p:grpSp>
      <p:sp>
        <p:nvSpPr>
          <p:cNvPr id="20" name="文本框 19">
            <a:extLst>
              <a:ext uri="{FF2B5EF4-FFF2-40B4-BE49-F238E27FC236}">
                <a16:creationId xmlns:a16="http://schemas.microsoft.com/office/drawing/2014/main" id="{FD57298C-F2EC-4CFC-0769-AD5A997CCC29}"/>
              </a:ext>
            </a:extLst>
          </p:cNvPr>
          <p:cNvSpPr txBox="1"/>
          <p:nvPr/>
        </p:nvSpPr>
        <p:spPr>
          <a:xfrm>
            <a:off x="2025699" y="1582572"/>
            <a:ext cx="9989320" cy="369332"/>
          </a:xfrm>
          <a:prstGeom prst="rect">
            <a:avLst/>
          </a:prstGeom>
          <a:noFill/>
        </p:spPr>
        <p:txBody>
          <a:bodyPr wrap="square">
            <a:spAutoFit/>
          </a:bodyPr>
          <a:lstStyle/>
          <a:p>
            <a:r>
              <a:rPr lang="zh-CN" altLang="en-US" dirty="0">
                <a:solidFill>
                  <a:srgbClr val="000000"/>
                </a:solidFill>
                <a:latin typeface="PingFang SC"/>
              </a:rPr>
              <a:t>● 下面对所有用户的不同购买行为进行数量统计且求得不同购买行为的百分比</a:t>
            </a:r>
            <a:r>
              <a:rPr lang="en-US" altLang="zh-CN" dirty="0">
                <a:solidFill>
                  <a:srgbClr val="000000"/>
                </a:solidFill>
                <a:latin typeface="PingFang SC"/>
              </a:rPr>
              <a:t>,</a:t>
            </a:r>
            <a:r>
              <a:rPr lang="zh-CN" altLang="en-US" dirty="0">
                <a:solidFill>
                  <a:srgbClr val="000000"/>
                </a:solidFill>
                <a:latin typeface="PingFang SC"/>
              </a:rPr>
              <a:t>以柱状图进行展示</a:t>
            </a:r>
          </a:p>
        </p:txBody>
      </p:sp>
      <p:sp>
        <p:nvSpPr>
          <p:cNvPr id="23" name="等腰三角形 22">
            <a:extLst>
              <a:ext uri="{FF2B5EF4-FFF2-40B4-BE49-F238E27FC236}">
                <a16:creationId xmlns:a16="http://schemas.microsoft.com/office/drawing/2014/main" id="{2AAC5501-EAFA-B21C-52A6-55ACB299EBDC}"/>
              </a:ext>
            </a:extLst>
          </p:cNvPr>
          <p:cNvSpPr/>
          <p:nvPr/>
        </p:nvSpPr>
        <p:spPr>
          <a:xfrm rot="5400000">
            <a:off x="1704270" y="21803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9" name="图片 8">
            <a:extLst>
              <a:ext uri="{FF2B5EF4-FFF2-40B4-BE49-F238E27FC236}">
                <a16:creationId xmlns:a16="http://schemas.microsoft.com/office/drawing/2014/main" id="{AF4A8B91-49D6-55A2-7079-7D8A02A14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17" y="2106079"/>
            <a:ext cx="9600000" cy="1695238"/>
          </a:xfrm>
          <a:prstGeom prst="rect">
            <a:avLst/>
          </a:prstGeom>
        </p:spPr>
      </p:pic>
      <p:pic>
        <p:nvPicPr>
          <p:cNvPr id="11" name="图片 10">
            <a:extLst>
              <a:ext uri="{FF2B5EF4-FFF2-40B4-BE49-F238E27FC236}">
                <a16:creationId xmlns:a16="http://schemas.microsoft.com/office/drawing/2014/main" id="{839C5A92-73CB-13E2-89FF-7326AACD4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317" y="3921823"/>
            <a:ext cx="3845873" cy="2861286"/>
          </a:xfrm>
          <a:prstGeom prst="rect">
            <a:avLst/>
          </a:prstGeom>
        </p:spPr>
      </p:pic>
      <p:sp>
        <p:nvSpPr>
          <p:cNvPr id="12" name="等腰三角形 11">
            <a:extLst>
              <a:ext uri="{FF2B5EF4-FFF2-40B4-BE49-F238E27FC236}">
                <a16:creationId xmlns:a16="http://schemas.microsoft.com/office/drawing/2014/main" id="{C0FEE662-03C1-C6AB-46F6-8C835D9D343D}"/>
              </a:ext>
            </a:extLst>
          </p:cNvPr>
          <p:cNvSpPr/>
          <p:nvPr/>
        </p:nvSpPr>
        <p:spPr>
          <a:xfrm rot="5400000">
            <a:off x="1712537" y="402643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4" name="文本框 23">
            <a:extLst>
              <a:ext uri="{FF2B5EF4-FFF2-40B4-BE49-F238E27FC236}">
                <a16:creationId xmlns:a16="http://schemas.microsoft.com/office/drawing/2014/main" id="{604ADB83-92E0-DD79-6D3A-EDA97EA96E73}"/>
              </a:ext>
            </a:extLst>
          </p:cNvPr>
          <p:cNvSpPr txBox="1"/>
          <p:nvPr/>
        </p:nvSpPr>
        <p:spPr>
          <a:xfrm>
            <a:off x="6023190" y="4006184"/>
            <a:ext cx="4161514" cy="1477328"/>
          </a:xfrm>
          <a:prstGeom prst="rect">
            <a:avLst/>
          </a:prstGeom>
          <a:noFill/>
        </p:spPr>
        <p:txBody>
          <a:bodyPr wrap="square">
            <a:spAutoFit/>
          </a:bodyPr>
          <a:lstStyle/>
          <a:p>
            <a:r>
              <a:rPr lang="zh-CN" altLang="en-US" dirty="0">
                <a:solidFill>
                  <a:srgbClr val="000000"/>
                </a:solidFill>
                <a:latin typeface="PingFang SC"/>
              </a:rPr>
              <a:t>再次说明一下：</a:t>
            </a:r>
            <a:endParaRPr lang="en-US" altLang="zh-CN" dirty="0">
              <a:solidFill>
                <a:srgbClr val="000000"/>
              </a:solidFill>
              <a:latin typeface="PingFang SC"/>
            </a:endParaRPr>
          </a:p>
          <a:p>
            <a:r>
              <a:rPr lang="zh-CN" altLang="en-US" dirty="0">
                <a:solidFill>
                  <a:srgbClr val="000000"/>
                </a:solidFill>
                <a:latin typeface="PingFang SC"/>
              </a:rPr>
              <a:t>● </a:t>
            </a:r>
            <a:r>
              <a:rPr lang="en-US" altLang="zh-CN" dirty="0" err="1">
                <a:solidFill>
                  <a:srgbClr val="000000"/>
                </a:solidFill>
                <a:latin typeface="PingFang SC"/>
              </a:rPr>
              <a:t>pv</a:t>
            </a:r>
            <a:r>
              <a:rPr lang="en-US" altLang="zh-CN" dirty="0">
                <a:solidFill>
                  <a:srgbClr val="000000"/>
                </a:solidFill>
                <a:latin typeface="PingFang SC"/>
              </a:rPr>
              <a:t> </a:t>
            </a:r>
            <a:r>
              <a:rPr lang="zh-CN" altLang="en-US" dirty="0">
                <a:solidFill>
                  <a:srgbClr val="000000"/>
                </a:solidFill>
                <a:latin typeface="PingFang SC"/>
              </a:rPr>
              <a:t>：商品详情页</a:t>
            </a:r>
            <a:r>
              <a:rPr lang="en-US" altLang="zh-CN" dirty="0" err="1">
                <a:solidFill>
                  <a:srgbClr val="000000"/>
                </a:solidFill>
                <a:latin typeface="PingFang SC"/>
              </a:rPr>
              <a:t>pv</a:t>
            </a:r>
            <a:r>
              <a:rPr lang="en-US" altLang="zh-CN" dirty="0">
                <a:solidFill>
                  <a:srgbClr val="000000"/>
                </a:solidFill>
                <a:latin typeface="PingFang SC"/>
              </a:rPr>
              <a:t>,</a:t>
            </a:r>
            <a:r>
              <a:rPr lang="zh-CN" altLang="en-US" dirty="0">
                <a:solidFill>
                  <a:srgbClr val="000000"/>
                </a:solidFill>
                <a:latin typeface="PingFang SC"/>
              </a:rPr>
              <a:t>等价于点击；</a:t>
            </a:r>
            <a:endParaRPr lang="en-US" altLang="zh-CN" dirty="0">
              <a:solidFill>
                <a:srgbClr val="000000"/>
              </a:solidFill>
              <a:latin typeface="PingFang SC"/>
            </a:endParaRPr>
          </a:p>
          <a:p>
            <a:r>
              <a:rPr lang="zh-CN" altLang="en-US" dirty="0">
                <a:solidFill>
                  <a:srgbClr val="000000"/>
                </a:solidFill>
                <a:latin typeface="PingFang SC"/>
              </a:rPr>
              <a:t>●</a:t>
            </a:r>
            <a:r>
              <a:rPr lang="en-US" altLang="zh-CN" dirty="0">
                <a:solidFill>
                  <a:srgbClr val="000000"/>
                </a:solidFill>
                <a:latin typeface="PingFang SC"/>
              </a:rPr>
              <a:t> buy </a:t>
            </a:r>
            <a:r>
              <a:rPr lang="zh-CN" altLang="en-US" dirty="0">
                <a:solidFill>
                  <a:srgbClr val="000000"/>
                </a:solidFill>
                <a:latin typeface="PingFang SC"/>
              </a:rPr>
              <a:t>：商品购买；</a:t>
            </a:r>
            <a:endParaRPr lang="en-US" altLang="zh-CN" dirty="0">
              <a:solidFill>
                <a:srgbClr val="000000"/>
              </a:solidFill>
              <a:latin typeface="PingFang SC"/>
            </a:endParaRPr>
          </a:p>
          <a:p>
            <a:r>
              <a:rPr lang="zh-CN" altLang="en-US" dirty="0">
                <a:solidFill>
                  <a:srgbClr val="000000"/>
                </a:solidFill>
                <a:latin typeface="PingFang SC"/>
              </a:rPr>
              <a:t>●</a:t>
            </a:r>
            <a:r>
              <a:rPr lang="en-US" altLang="zh-CN" dirty="0">
                <a:solidFill>
                  <a:srgbClr val="000000"/>
                </a:solidFill>
                <a:latin typeface="PingFang SC"/>
              </a:rPr>
              <a:t> cart</a:t>
            </a:r>
            <a:r>
              <a:rPr lang="zh-CN" altLang="en-US" dirty="0">
                <a:solidFill>
                  <a:srgbClr val="000000"/>
                </a:solidFill>
                <a:latin typeface="PingFang SC"/>
              </a:rPr>
              <a:t>：将商品加入购物车；</a:t>
            </a:r>
            <a:endParaRPr lang="en-US" altLang="zh-CN" dirty="0">
              <a:solidFill>
                <a:srgbClr val="000000"/>
              </a:solidFill>
              <a:latin typeface="PingFang SC"/>
            </a:endParaRPr>
          </a:p>
          <a:p>
            <a:r>
              <a:rPr lang="zh-CN" altLang="en-US" dirty="0">
                <a:solidFill>
                  <a:srgbClr val="000000"/>
                </a:solidFill>
                <a:latin typeface="PingFang SC"/>
              </a:rPr>
              <a:t>●</a:t>
            </a:r>
            <a:r>
              <a:rPr lang="en-US" altLang="zh-CN" dirty="0">
                <a:solidFill>
                  <a:srgbClr val="000000"/>
                </a:solidFill>
                <a:latin typeface="PingFang SC"/>
              </a:rPr>
              <a:t> fav</a:t>
            </a:r>
            <a:r>
              <a:rPr lang="zh-CN" altLang="en-US" dirty="0">
                <a:solidFill>
                  <a:srgbClr val="000000"/>
                </a:solidFill>
                <a:latin typeface="PingFang SC"/>
              </a:rPr>
              <a:t>：收藏商品；</a:t>
            </a:r>
          </a:p>
        </p:txBody>
      </p:sp>
    </p:spTree>
    <p:extLst>
      <p:ext uri="{BB962C8B-B14F-4D97-AF65-F5344CB8AC3E}">
        <p14:creationId xmlns:p14="http://schemas.microsoft.com/office/powerpoint/2010/main" val="2578094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heel(1)">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P spid="12"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本框 2">
            <a:extLst>
              <a:ext uri="{FF2B5EF4-FFF2-40B4-BE49-F238E27FC236}">
                <a16:creationId xmlns:a16="http://schemas.microsoft.com/office/drawing/2014/main" id="{E19E92CF-F338-3447-E0FF-ACC3953159BD}"/>
              </a:ext>
            </a:extLst>
          </p:cNvPr>
          <p:cNvSpPr txBox="1"/>
          <p:nvPr/>
        </p:nvSpPr>
        <p:spPr>
          <a:xfrm>
            <a:off x="2036611" y="1435401"/>
            <a:ext cx="9512981" cy="646331"/>
          </a:xfrm>
          <a:prstGeom prst="rect">
            <a:avLst/>
          </a:prstGeom>
          <a:noFill/>
        </p:spPr>
        <p:txBody>
          <a:bodyPr wrap="square">
            <a:spAutoFit/>
          </a:bodyPr>
          <a:lstStyle/>
          <a:p>
            <a:r>
              <a:rPr lang="zh-CN" altLang="en-US" dirty="0">
                <a:solidFill>
                  <a:srgbClr val="000000"/>
                </a:solidFill>
                <a:latin typeface="PingFang SC"/>
              </a:rPr>
              <a:t>问题： </a:t>
            </a:r>
            <a:r>
              <a:rPr lang="zh-CN" altLang="en-US" b="0" i="0" dirty="0">
                <a:solidFill>
                  <a:srgbClr val="000000"/>
                </a:solidFill>
                <a:effectLst/>
                <a:latin typeface="PingFang SC"/>
              </a:rPr>
              <a:t>发现用户点击量占据</a:t>
            </a:r>
            <a:r>
              <a:rPr lang="en-US" altLang="zh-CN" b="0" i="0" dirty="0">
                <a:solidFill>
                  <a:srgbClr val="000000"/>
                </a:solidFill>
                <a:effectLst/>
                <a:latin typeface="PingFang SC"/>
              </a:rPr>
              <a:t>83.51%</a:t>
            </a:r>
            <a:r>
              <a:rPr lang="zh-CN" altLang="en-US" b="0" i="0" dirty="0">
                <a:solidFill>
                  <a:srgbClr val="000000"/>
                </a:solidFill>
                <a:effectLst/>
                <a:latin typeface="PingFang SC"/>
              </a:rPr>
              <a:t>，而购买量仅占所有数据的</a:t>
            </a:r>
            <a:r>
              <a:rPr lang="en-US" altLang="zh-CN" b="0" i="0" dirty="0">
                <a:solidFill>
                  <a:srgbClr val="000000"/>
                </a:solidFill>
                <a:effectLst/>
                <a:latin typeface="PingFang SC"/>
              </a:rPr>
              <a:t>3.35%,</a:t>
            </a:r>
            <a:r>
              <a:rPr lang="zh-CN" altLang="en-US" dirty="0">
                <a:solidFill>
                  <a:srgbClr val="000000"/>
                </a:solidFill>
                <a:latin typeface="PingFang SC"/>
              </a:rPr>
              <a:t> </a:t>
            </a:r>
            <a:r>
              <a:rPr lang="zh-CN" altLang="en-US" b="0" i="0" dirty="0">
                <a:solidFill>
                  <a:srgbClr val="000000"/>
                </a:solidFill>
                <a:effectLst/>
                <a:latin typeface="PingFang SC"/>
              </a:rPr>
              <a:t>用户从浏览到购买的转化率只有</a:t>
            </a:r>
            <a:r>
              <a:rPr lang="en-US" altLang="zh-CN" b="0" i="0" dirty="0">
                <a:solidFill>
                  <a:srgbClr val="000000"/>
                </a:solidFill>
                <a:effectLst/>
                <a:latin typeface="PingFang SC"/>
              </a:rPr>
              <a:t>4.01%</a:t>
            </a:r>
            <a:r>
              <a:rPr lang="zh-CN" altLang="en-US" b="0" i="0" dirty="0">
                <a:solidFill>
                  <a:srgbClr val="000000"/>
                </a:solidFill>
                <a:effectLst/>
                <a:latin typeface="PingFang SC"/>
              </a:rPr>
              <a:t>，那是什么原因导致的转化率低呢？</a:t>
            </a:r>
            <a:endParaRPr lang="en-US" altLang="zh-CN" b="0" i="0" dirty="0">
              <a:solidFill>
                <a:srgbClr val="000000"/>
              </a:solidFill>
              <a:effectLst/>
              <a:latin typeface="PingFang SC"/>
            </a:endParaRPr>
          </a:p>
        </p:txBody>
      </p:sp>
      <p:grpSp>
        <p:nvGrpSpPr>
          <p:cNvPr id="42" name="组合 41">
            <a:extLst>
              <a:ext uri="{FF2B5EF4-FFF2-40B4-BE49-F238E27FC236}">
                <a16:creationId xmlns:a16="http://schemas.microsoft.com/office/drawing/2014/main" id="{7F7E3C09-42FE-A5C5-0992-174B0DFE1E41}"/>
              </a:ext>
            </a:extLst>
          </p:cNvPr>
          <p:cNvGrpSpPr/>
          <p:nvPr/>
        </p:nvGrpSpPr>
        <p:grpSpPr>
          <a:xfrm>
            <a:off x="753612" y="1340663"/>
            <a:ext cx="888375" cy="840231"/>
            <a:chOff x="8526358" y="2043219"/>
            <a:chExt cx="1908384" cy="1908384"/>
          </a:xfrm>
        </p:grpSpPr>
        <p:grpSp>
          <p:nvGrpSpPr>
            <p:cNvPr id="43" name="组合 42">
              <a:extLst>
                <a:ext uri="{FF2B5EF4-FFF2-40B4-BE49-F238E27FC236}">
                  <a16:creationId xmlns:a16="http://schemas.microsoft.com/office/drawing/2014/main" id="{198287A4-AE03-4BE5-61BF-13B3F6790AD8}"/>
                </a:ext>
              </a:extLst>
            </p:cNvPr>
            <p:cNvGrpSpPr/>
            <p:nvPr/>
          </p:nvGrpSpPr>
          <p:grpSpPr>
            <a:xfrm>
              <a:off x="8526358" y="2043219"/>
              <a:ext cx="1908384" cy="1908384"/>
              <a:chOff x="1054100" y="-11130"/>
              <a:chExt cx="3440130" cy="3440130"/>
            </a:xfrm>
          </p:grpSpPr>
          <p:sp>
            <p:nvSpPr>
              <p:cNvPr id="45" name="弧形 44">
                <a:extLst>
                  <a:ext uri="{FF2B5EF4-FFF2-40B4-BE49-F238E27FC236}">
                    <a16:creationId xmlns:a16="http://schemas.microsoft.com/office/drawing/2014/main" id="{7D1FBEA0-9748-8C33-4583-A049DA24C32D}"/>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6" name="弧形 45">
                <a:extLst>
                  <a:ext uri="{FF2B5EF4-FFF2-40B4-BE49-F238E27FC236}">
                    <a16:creationId xmlns:a16="http://schemas.microsoft.com/office/drawing/2014/main" id="{4ED4720D-9818-6446-CDDB-084061B44D42}"/>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4" name="文本框 43">
              <a:extLst>
                <a:ext uri="{FF2B5EF4-FFF2-40B4-BE49-F238E27FC236}">
                  <a16:creationId xmlns:a16="http://schemas.microsoft.com/office/drawing/2014/main" id="{13D61315-30A8-DB88-C32C-DC55A76EB8C8}"/>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9</a:t>
              </a:r>
            </a:p>
          </p:txBody>
        </p:sp>
      </p:grpSp>
      <p:pic>
        <p:nvPicPr>
          <p:cNvPr id="48" name="图片 47">
            <a:extLst>
              <a:ext uri="{FF2B5EF4-FFF2-40B4-BE49-F238E27FC236}">
                <a16:creationId xmlns:a16="http://schemas.microsoft.com/office/drawing/2014/main" id="{78FAA0C1-64F0-2815-081D-07F15E160ECC}"/>
              </a:ext>
            </a:extLst>
          </p:cNvPr>
          <p:cNvPicPr>
            <a:picLocks noChangeAspect="1"/>
          </p:cNvPicPr>
          <p:nvPr/>
        </p:nvPicPr>
        <p:blipFill rotWithShape="1">
          <a:blip r:embed="rId2">
            <a:extLst>
              <a:ext uri="{28A0092B-C50C-407E-A947-70E740481C1C}">
                <a14:useLocalDpi xmlns:a14="http://schemas.microsoft.com/office/drawing/2010/main" val="0"/>
              </a:ext>
            </a:extLst>
          </a:blip>
          <a:srcRect t="69963" r="7626"/>
          <a:stretch/>
        </p:blipFill>
        <p:spPr>
          <a:xfrm>
            <a:off x="2036611" y="3419522"/>
            <a:ext cx="8621557" cy="308949"/>
          </a:xfrm>
          <a:prstGeom prst="rect">
            <a:avLst/>
          </a:prstGeom>
        </p:spPr>
      </p:pic>
      <p:sp>
        <p:nvSpPr>
          <p:cNvPr id="49" name="等腰三角形 48">
            <a:extLst>
              <a:ext uri="{FF2B5EF4-FFF2-40B4-BE49-F238E27FC236}">
                <a16:creationId xmlns:a16="http://schemas.microsoft.com/office/drawing/2014/main" id="{B316AEA4-4BC6-B3EC-3E87-1B2D95C7AD07}"/>
              </a:ext>
            </a:extLst>
          </p:cNvPr>
          <p:cNvSpPr/>
          <p:nvPr/>
        </p:nvSpPr>
        <p:spPr>
          <a:xfrm rot="5400000">
            <a:off x="1587860" y="344220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51" name="图片 50">
            <a:extLst>
              <a:ext uri="{FF2B5EF4-FFF2-40B4-BE49-F238E27FC236}">
                <a16:creationId xmlns:a16="http://schemas.microsoft.com/office/drawing/2014/main" id="{1E2AC349-38C8-79F3-4583-642569C7E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611" y="4034254"/>
            <a:ext cx="7666667" cy="2438095"/>
          </a:xfrm>
          <a:prstGeom prst="rect">
            <a:avLst/>
          </a:prstGeom>
        </p:spPr>
      </p:pic>
      <p:sp>
        <p:nvSpPr>
          <p:cNvPr id="52" name="等腰三角形 51">
            <a:extLst>
              <a:ext uri="{FF2B5EF4-FFF2-40B4-BE49-F238E27FC236}">
                <a16:creationId xmlns:a16="http://schemas.microsoft.com/office/drawing/2014/main" id="{3D823E37-E7FC-3368-37B0-2A1FBE540A45}"/>
              </a:ext>
            </a:extLst>
          </p:cNvPr>
          <p:cNvSpPr/>
          <p:nvPr/>
        </p:nvSpPr>
        <p:spPr>
          <a:xfrm rot="5400000">
            <a:off x="1562333" y="4108511"/>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54" name="文本框 53">
            <a:extLst>
              <a:ext uri="{FF2B5EF4-FFF2-40B4-BE49-F238E27FC236}">
                <a16:creationId xmlns:a16="http://schemas.microsoft.com/office/drawing/2014/main" id="{1C997112-54CB-BEFB-E2E7-A53E2ED5F233}"/>
              </a:ext>
            </a:extLst>
          </p:cNvPr>
          <p:cNvSpPr txBox="1"/>
          <p:nvPr/>
        </p:nvSpPr>
        <p:spPr>
          <a:xfrm>
            <a:off x="1900169" y="2905415"/>
            <a:ext cx="2911775" cy="369332"/>
          </a:xfrm>
          <a:prstGeom prst="rect">
            <a:avLst/>
          </a:prstGeom>
          <a:noFill/>
        </p:spPr>
        <p:txBody>
          <a:bodyPr wrap="square">
            <a:spAutoFit/>
          </a:bodyPr>
          <a:lstStyle/>
          <a:p>
            <a:r>
              <a:rPr lang="zh-CN" altLang="en-US" dirty="0">
                <a:solidFill>
                  <a:srgbClr val="000000"/>
                </a:solidFill>
                <a:latin typeface="PingFang SC"/>
              </a:rPr>
              <a:t>● 先将原数据输出一下：</a:t>
            </a:r>
            <a:endParaRPr lang="zh-CN" altLang="en-US" dirty="0"/>
          </a:p>
        </p:txBody>
      </p:sp>
    </p:spTree>
    <p:extLst>
      <p:ext uri="{BB962C8B-B14F-4D97-AF65-F5344CB8AC3E}">
        <p14:creationId xmlns:p14="http://schemas.microsoft.com/office/powerpoint/2010/main" val="3645249820"/>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7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randombar(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horizont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arn(inVertical)">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inVertical)">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arn(inVertical)">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9" grpId="0" animBg="1"/>
      <p:bldP spid="52"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a:extLst>
              <a:ext uri="{FF2B5EF4-FFF2-40B4-BE49-F238E27FC236}">
                <a16:creationId xmlns:a16="http://schemas.microsoft.com/office/drawing/2014/main" id="{1ED966D6-4C4C-B519-E98A-763AFD4E62D4}"/>
              </a:ext>
            </a:extLst>
          </p:cNvPr>
          <p:cNvGrpSpPr/>
          <p:nvPr/>
        </p:nvGrpSpPr>
        <p:grpSpPr>
          <a:xfrm>
            <a:off x="753612" y="1340663"/>
            <a:ext cx="888375" cy="840231"/>
            <a:chOff x="8526358" y="2043219"/>
            <a:chExt cx="1908384" cy="1908384"/>
          </a:xfrm>
        </p:grpSpPr>
        <p:grpSp>
          <p:nvGrpSpPr>
            <p:cNvPr id="42" name="组合 41">
              <a:extLst>
                <a:ext uri="{FF2B5EF4-FFF2-40B4-BE49-F238E27FC236}">
                  <a16:creationId xmlns:a16="http://schemas.microsoft.com/office/drawing/2014/main" id="{6AFFA285-969F-CB61-2422-937E8908C7A1}"/>
                </a:ext>
              </a:extLst>
            </p:cNvPr>
            <p:cNvGrpSpPr/>
            <p:nvPr/>
          </p:nvGrpSpPr>
          <p:grpSpPr>
            <a:xfrm>
              <a:off x="8526358" y="2043219"/>
              <a:ext cx="1908384" cy="1908384"/>
              <a:chOff x="1054100" y="-11130"/>
              <a:chExt cx="3440130" cy="3440130"/>
            </a:xfrm>
          </p:grpSpPr>
          <p:sp>
            <p:nvSpPr>
              <p:cNvPr id="44" name="弧形 43">
                <a:extLst>
                  <a:ext uri="{FF2B5EF4-FFF2-40B4-BE49-F238E27FC236}">
                    <a16:creationId xmlns:a16="http://schemas.microsoft.com/office/drawing/2014/main" id="{2CA01954-184C-B182-7035-91EC1E142DCD}"/>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5" name="弧形 44">
                <a:extLst>
                  <a:ext uri="{FF2B5EF4-FFF2-40B4-BE49-F238E27FC236}">
                    <a16:creationId xmlns:a16="http://schemas.microsoft.com/office/drawing/2014/main" id="{891C3C74-DB12-FCA4-0542-6129BBC5AC4B}"/>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3" name="文本框 42">
              <a:extLst>
                <a:ext uri="{FF2B5EF4-FFF2-40B4-BE49-F238E27FC236}">
                  <a16:creationId xmlns:a16="http://schemas.microsoft.com/office/drawing/2014/main" id="{7F48F1A5-0E9B-2A71-0332-9825FB061B50}"/>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10</a:t>
              </a:r>
            </a:p>
          </p:txBody>
        </p:sp>
      </p:grpSp>
      <p:sp>
        <p:nvSpPr>
          <p:cNvPr id="46" name="Rectangle 1">
            <a:extLst>
              <a:ext uri="{FF2B5EF4-FFF2-40B4-BE49-F238E27FC236}">
                <a16:creationId xmlns:a16="http://schemas.microsoft.com/office/drawing/2014/main" id="{8BC9AFFA-3E05-56A4-AE45-8A218AF28936}"/>
              </a:ext>
            </a:extLst>
          </p:cNvPr>
          <p:cNvSpPr>
            <a:spLocks noChangeArrowheads="1"/>
          </p:cNvSpPr>
          <p:nvPr/>
        </p:nvSpPr>
        <p:spPr bwMode="auto">
          <a:xfrm>
            <a:off x="1997650" y="2005183"/>
            <a:ext cx="800005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latin typeface="PingFang SC"/>
              </a:rPr>
              <a:t>one_hot编码 针对某些不是数值型的数据 进行数据汇总使用get_dummies 将之转换成数据型数据 0 和1 然后以行索引 确定0/1 所代表的的信息 </a:t>
            </a:r>
          </a:p>
        </p:txBody>
      </p:sp>
      <p:sp>
        <p:nvSpPr>
          <p:cNvPr id="48" name="文本框 47">
            <a:extLst>
              <a:ext uri="{FF2B5EF4-FFF2-40B4-BE49-F238E27FC236}">
                <a16:creationId xmlns:a16="http://schemas.microsoft.com/office/drawing/2014/main" id="{DB62FED8-0805-CEE7-9EE1-2B4DE503A532}"/>
              </a:ext>
            </a:extLst>
          </p:cNvPr>
          <p:cNvSpPr txBox="1"/>
          <p:nvPr/>
        </p:nvSpPr>
        <p:spPr>
          <a:xfrm>
            <a:off x="1887793" y="1567757"/>
            <a:ext cx="3982064" cy="369332"/>
          </a:xfrm>
          <a:prstGeom prst="rect">
            <a:avLst/>
          </a:prstGeom>
          <a:noFill/>
        </p:spPr>
        <p:txBody>
          <a:bodyPr wrap="square">
            <a:spAutoFit/>
          </a:bodyPr>
          <a:lstStyle/>
          <a:p>
            <a:pPr algn="l"/>
            <a:r>
              <a:rPr lang="zh-CN" altLang="en-US" dirty="0">
                <a:solidFill>
                  <a:srgbClr val="000000"/>
                </a:solidFill>
                <a:latin typeface="PingFang SC"/>
              </a:rPr>
              <a:t>● 分析出每个用户对商品的不同行为</a:t>
            </a:r>
          </a:p>
        </p:txBody>
      </p:sp>
      <p:pic>
        <p:nvPicPr>
          <p:cNvPr id="50" name="图片 49">
            <a:extLst>
              <a:ext uri="{FF2B5EF4-FFF2-40B4-BE49-F238E27FC236}">
                <a16:creationId xmlns:a16="http://schemas.microsoft.com/office/drawing/2014/main" id="{48DEAB43-EAE9-E0B9-EA05-BF9FA9BA5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93" y="3102762"/>
            <a:ext cx="8133333" cy="1104762"/>
          </a:xfrm>
          <a:prstGeom prst="rect">
            <a:avLst/>
          </a:prstGeom>
        </p:spPr>
      </p:pic>
      <p:sp>
        <p:nvSpPr>
          <p:cNvPr id="51" name="等腰三角形 50">
            <a:extLst>
              <a:ext uri="{FF2B5EF4-FFF2-40B4-BE49-F238E27FC236}">
                <a16:creationId xmlns:a16="http://schemas.microsoft.com/office/drawing/2014/main" id="{AD94C5C5-04D0-6373-4711-335CCABE6D52}"/>
              </a:ext>
            </a:extLst>
          </p:cNvPr>
          <p:cNvSpPr/>
          <p:nvPr/>
        </p:nvSpPr>
        <p:spPr>
          <a:xfrm rot="5400000">
            <a:off x="1408417" y="3177019"/>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53" name="图片 52">
            <a:extLst>
              <a:ext uri="{FF2B5EF4-FFF2-40B4-BE49-F238E27FC236}">
                <a16:creationId xmlns:a16="http://schemas.microsoft.com/office/drawing/2014/main" id="{2741BBF0-9E6F-ECE2-FDCB-AE9CC7E90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793" y="4426640"/>
            <a:ext cx="4600000" cy="1895238"/>
          </a:xfrm>
          <a:prstGeom prst="rect">
            <a:avLst/>
          </a:prstGeom>
        </p:spPr>
      </p:pic>
      <p:sp>
        <p:nvSpPr>
          <p:cNvPr id="54" name="等腰三角形 53">
            <a:extLst>
              <a:ext uri="{FF2B5EF4-FFF2-40B4-BE49-F238E27FC236}">
                <a16:creationId xmlns:a16="http://schemas.microsoft.com/office/drawing/2014/main" id="{4AAC2312-86FC-97EB-A45C-C75B604DE382}"/>
              </a:ext>
            </a:extLst>
          </p:cNvPr>
          <p:cNvSpPr/>
          <p:nvPr/>
        </p:nvSpPr>
        <p:spPr>
          <a:xfrm rot="5400000">
            <a:off x="1408416" y="449887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55" name="文本框 54">
            <a:extLst>
              <a:ext uri="{FF2B5EF4-FFF2-40B4-BE49-F238E27FC236}">
                <a16:creationId xmlns:a16="http://schemas.microsoft.com/office/drawing/2014/main" id="{F9A1222C-62FB-E27E-1ABC-E86F13977917}"/>
              </a:ext>
            </a:extLst>
          </p:cNvPr>
          <p:cNvSpPr txBox="1"/>
          <p:nvPr/>
        </p:nvSpPr>
        <p:spPr>
          <a:xfrm>
            <a:off x="1887793" y="2698980"/>
            <a:ext cx="6774426" cy="369332"/>
          </a:xfrm>
          <a:prstGeom prst="rect">
            <a:avLst/>
          </a:prstGeom>
          <a:noFill/>
        </p:spPr>
        <p:txBody>
          <a:bodyPr wrap="square">
            <a:spAutoFit/>
          </a:bodyPr>
          <a:lstStyle/>
          <a:p>
            <a:r>
              <a:rPr lang="zh-CN" altLang="en-US" dirty="0">
                <a:solidFill>
                  <a:srgbClr val="000000"/>
                </a:solidFill>
                <a:latin typeface="PingFang SC"/>
              </a:rPr>
              <a:t>●</a:t>
            </a:r>
            <a:r>
              <a:rPr lang="zh-CN" altLang="zh-CN" dirty="0">
                <a:solidFill>
                  <a:srgbClr val="000000"/>
                </a:solidFill>
                <a:latin typeface="PingFang SC"/>
              </a:rPr>
              <a:t>将用户ID和商品ID和one_hot_df 横向拼接</a:t>
            </a:r>
            <a:r>
              <a:rPr lang="zh-CN" altLang="en-US" dirty="0">
                <a:solidFill>
                  <a:srgbClr val="000000"/>
                </a:solidFill>
                <a:latin typeface="PingFang SC"/>
              </a:rPr>
              <a:t>并将拼接后的结果输出：</a:t>
            </a:r>
          </a:p>
        </p:txBody>
      </p:sp>
    </p:spTree>
    <p:extLst>
      <p:ext uri="{BB962C8B-B14F-4D97-AF65-F5344CB8AC3E}">
        <p14:creationId xmlns:p14="http://schemas.microsoft.com/office/powerpoint/2010/main" val="2418059140"/>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anim calcmode="lin" valueType="num">
                                      <p:cBhvr>
                                        <p:cTn id="11" dur="700" fill="hold"/>
                                        <p:tgtEl>
                                          <p:spTgt spid="4"/>
                                        </p:tgtEl>
                                        <p:attrNameLst>
                                          <p:attrName>ppt_x</p:attrName>
                                        </p:attrNameLst>
                                      </p:cBhvr>
                                      <p:tavLst>
                                        <p:tav tm="0">
                                          <p:val>
                                            <p:strVal val="#ppt_x"/>
                                          </p:val>
                                        </p:tav>
                                        <p:tav tm="100000">
                                          <p:val>
                                            <p:strVal val="#ppt_x"/>
                                          </p:val>
                                        </p:tav>
                                      </p:tavLst>
                                    </p:anim>
                                    <p:anim calcmode="lin" valueType="num">
                                      <p:cBhvr>
                                        <p:cTn id="12" dur="7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800"/>
                                        <p:tgtEl>
                                          <p:spTgt spid="46"/>
                                        </p:tgtEl>
                                      </p:cBhvr>
                                    </p:animEffect>
                                    <p:anim calcmode="lin" valueType="num">
                                      <p:cBhvr>
                                        <p:cTn id="28" dur="800" fill="hold"/>
                                        <p:tgtEl>
                                          <p:spTgt spid="46"/>
                                        </p:tgtEl>
                                        <p:attrNameLst>
                                          <p:attrName>ppt_x</p:attrName>
                                        </p:attrNameLst>
                                      </p:cBhvr>
                                      <p:tavLst>
                                        <p:tav tm="0">
                                          <p:val>
                                            <p:strVal val="#ppt_x"/>
                                          </p:val>
                                        </p:tav>
                                        <p:tav tm="100000">
                                          <p:val>
                                            <p:strVal val="#ppt_x"/>
                                          </p:val>
                                        </p:tav>
                                      </p:tavLst>
                                    </p:anim>
                                    <p:anim calcmode="lin" valueType="num">
                                      <p:cBhvr>
                                        <p:cTn id="29" dur="8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800"/>
                                        <p:tgtEl>
                                          <p:spTgt spid="55"/>
                                        </p:tgtEl>
                                      </p:cBhvr>
                                    </p:animEffect>
                                    <p:anim calcmode="lin" valueType="num">
                                      <p:cBhvr>
                                        <p:cTn id="35" dur="800" fill="hold"/>
                                        <p:tgtEl>
                                          <p:spTgt spid="55"/>
                                        </p:tgtEl>
                                        <p:attrNameLst>
                                          <p:attrName>ppt_x</p:attrName>
                                        </p:attrNameLst>
                                      </p:cBhvr>
                                      <p:tavLst>
                                        <p:tav tm="0">
                                          <p:val>
                                            <p:strVal val="#ppt_x"/>
                                          </p:val>
                                        </p:tav>
                                        <p:tav tm="100000">
                                          <p:val>
                                            <p:strVal val="#ppt_x"/>
                                          </p:val>
                                        </p:tav>
                                      </p:tavLst>
                                    </p:anim>
                                    <p:anim calcmode="lin" valueType="num">
                                      <p:cBhvr>
                                        <p:cTn id="36" dur="8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48" grpId="0"/>
      <p:bldP spid="51" grpId="0" animBg="1"/>
      <p:bldP spid="54" grpId="0" animBg="1"/>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048D6B0-2336-4FE5-A71D-F706466A2294}"/>
              </a:ext>
            </a:extLst>
          </p:cNvPr>
          <p:cNvGrpSpPr/>
          <p:nvPr/>
        </p:nvGrpSpPr>
        <p:grpSpPr>
          <a:xfrm>
            <a:off x="1955284" y="4968814"/>
            <a:ext cx="858164" cy="764334"/>
            <a:chOff x="7481280" y="1150631"/>
            <a:chExt cx="2407919" cy="2144642"/>
          </a:xfrm>
        </p:grpSpPr>
        <p:sp>
          <p:nvSpPr>
            <p:cNvPr id="21" name="椭圆 20">
              <a:extLst>
                <a:ext uri="{FF2B5EF4-FFF2-40B4-BE49-F238E27FC236}">
                  <a16:creationId xmlns:a16="http://schemas.microsoft.com/office/drawing/2014/main" id="{C9239084-0582-4AC8-926A-E30EEC1BA833}"/>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a:extLst>
                <a:ext uri="{FF2B5EF4-FFF2-40B4-BE49-F238E27FC236}">
                  <a16:creationId xmlns:a16="http://schemas.microsoft.com/office/drawing/2014/main" id="{0B1E6E39-6C11-48C5-8505-6839ABE7697D}"/>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a:extLst>
              <a:ext uri="{FF2B5EF4-FFF2-40B4-BE49-F238E27FC236}">
                <a16:creationId xmlns:a16="http://schemas.microsoft.com/office/drawing/2014/main" id="{ACE82C9B-7336-4126-BFDB-CB4BFFF51031}"/>
              </a:ext>
            </a:extLst>
          </p:cNvPr>
          <p:cNvSpPr/>
          <p:nvPr/>
        </p:nvSpPr>
        <p:spPr>
          <a:xfrm>
            <a:off x="-1308935" y="-1149509"/>
            <a:ext cx="5552470" cy="5552470"/>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a:extLst>
              <a:ext uri="{FF2B5EF4-FFF2-40B4-BE49-F238E27FC236}">
                <a16:creationId xmlns:a16="http://schemas.microsoft.com/office/drawing/2014/main" id="{E4102EB8-FAF3-40A9-B08B-D11D408D7D07}"/>
              </a:ext>
            </a:extLst>
          </p:cNvPr>
          <p:cNvSpPr/>
          <p:nvPr/>
        </p:nvSpPr>
        <p:spPr>
          <a:xfrm>
            <a:off x="6986610" y="2556031"/>
            <a:ext cx="117361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01</a:t>
            </a:r>
            <a:endParaRPr lang="zh-CN" altLang="en-US" sz="2000" dirty="0">
              <a:solidFill>
                <a:schemeClr val="tx1">
                  <a:lumMod val="85000"/>
                  <a:lumOff val="15000"/>
                </a:schemeClr>
              </a:solidFill>
              <a:cs typeface="+mn-ea"/>
              <a:sym typeface="+mn-lt"/>
            </a:endParaRPr>
          </a:p>
        </p:txBody>
      </p:sp>
      <p:sp>
        <p:nvSpPr>
          <p:cNvPr id="4" name="矩形 3">
            <a:extLst>
              <a:ext uri="{FF2B5EF4-FFF2-40B4-BE49-F238E27FC236}">
                <a16:creationId xmlns:a16="http://schemas.microsoft.com/office/drawing/2014/main" id="{F96E42FB-CE69-4365-8EC4-9CF515DE9AE6}"/>
              </a:ext>
            </a:extLst>
          </p:cNvPr>
          <p:cNvSpPr/>
          <p:nvPr/>
        </p:nvSpPr>
        <p:spPr>
          <a:xfrm>
            <a:off x="8330067" y="2556031"/>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题目概述</a:t>
            </a:r>
          </a:p>
        </p:txBody>
      </p:sp>
      <p:sp>
        <p:nvSpPr>
          <p:cNvPr id="5" name="矩形 4">
            <a:extLst>
              <a:ext uri="{FF2B5EF4-FFF2-40B4-BE49-F238E27FC236}">
                <a16:creationId xmlns:a16="http://schemas.microsoft.com/office/drawing/2014/main" id="{CF9AD376-55A9-4D9E-86C0-1463E2C1F43A}"/>
              </a:ext>
            </a:extLst>
          </p:cNvPr>
          <p:cNvSpPr/>
          <p:nvPr/>
        </p:nvSpPr>
        <p:spPr>
          <a:xfrm>
            <a:off x="6919764" y="3292060"/>
            <a:ext cx="1389211"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02</a:t>
            </a:r>
            <a:endParaRPr lang="zh-CN" altLang="en-US" sz="2000" dirty="0">
              <a:solidFill>
                <a:schemeClr val="tx1">
                  <a:lumMod val="85000"/>
                  <a:lumOff val="15000"/>
                </a:schemeClr>
              </a:solidFill>
              <a:cs typeface="+mn-ea"/>
              <a:sym typeface="+mn-lt"/>
            </a:endParaRPr>
          </a:p>
        </p:txBody>
      </p:sp>
      <p:sp>
        <p:nvSpPr>
          <p:cNvPr id="6" name="矩形 5">
            <a:extLst>
              <a:ext uri="{FF2B5EF4-FFF2-40B4-BE49-F238E27FC236}">
                <a16:creationId xmlns:a16="http://schemas.microsoft.com/office/drawing/2014/main" id="{5B17FE35-11F4-415D-8753-4B016BDF9160}"/>
              </a:ext>
            </a:extLst>
          </p:cNvPr>
          <p:cNvSpPr/>
          <p:nvPr/>
        </p:nvSpPr>
        <p:spPr>
          <a:xfrm>
            <a:off x="8330067" y="3292060"/>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实验步骤</a:t>
            </a:r>
          </a:p>
        </p:txBody>
      </p:sp>
      <p:sp>
        <p:nvSpPr>
          <p:cNvPr id="7" name="矩形 6">
            <a:extLst>
              <a:ext uri="{FF2B5EF4-FFF2-40B4-BE49-F238E27FC236}">
                <a16:creationId xmlns:a16="http://schemas.microsoft.com/office/drawing/2014/main" id="{9E494BE5-22EB-4E7B-8D90-3DD684A97ECE}"/>
              </a:ext>
            </a:extLst>
          </p:cNvPr>
          <p:cNvSpPr/>
          <p:nvPr/>
        </p:nvSpPr>
        <p:spPr>
          <a:xfrm>
            <a:off x="6919765" y="4028089"/>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03</a:t>
            </a:r>
            <a:endParaRPr lang="zh-CN" altLang="en-US" sz="2000" dirty="0">
              <a:solidFill>
                <a:schemeClr val="tx1">
                  <a:lumMod val="85000"/>
                  <a:lumOff val="15000"/>
                </a:schemeClr>
              </a:solidFill>
              <a:cs typeface="+mn-ea"/>
              <a:sym typeface="+mn-lt"/>
            </a:endParaRPr>
          </a:p>
        </p:txBody>
      </p:sp>
      <p:sp>
        <p:nvSpPr>
          <p:cNvPr id="8" name="矩形 7">
            <a:extLst>
              <a:ext uri="{FF2B5EF4-FFF2-40B4-BE49-F238E27FC236}">
                <a16:creationId xmlns:a16="http://schemas.microsoft.com/office/drawing/2014/main" id="{4CB62AC8-0EC2-4582-A506-10CB17977C52}"/>
              </a:ext>
            </a:extLst>
          </p:cNvPr>
          <p:cNvSpPr/>
          <p:nvPr/>
        </p:nvSpPr>
        <p:spPr>
          <a:xfrm>
            <a:off x="8330067" y="4028089"/>
            <a:ext cx="2132757" cy="523220"/>
          </a:xfrm>
          <a:prstGeom prst="rect">
            <a:avLst/>
          </a:prstGeom>
        </p:spPr>
        <p:txBody>
          <a:bodyPr wrap="square">
            <a:spAutoFit/>
          </a:bodyPr>
          <a:lstStyle/>
          <a:p>
            <a:pPr algn="dist"/>
            <a:r>
              <a:rPr lang="zh-CN" altLang="en-US" sz="2800" dirty="0">
                <a:solidFill>
                  <a:schemeClr val="tx1">
                    <a:lumMod val="85000"/>
                    <a:lumOff val="15000"/>
                  </a:schemeClr>
                </a:solidFill>
                <a:cs typeface="+mn-ea"/>
                <a:sym typeface="+mn-lt"/>
              </a:rPr>
              <a:t>实验总结</a:t>
            </a:r>
          </a:p>
        </p:txBody>
      </p:sp>
      <p:grpSp>
        <p:nvGrpSpPr>
          <p:cNvPr id="11" name="组合 10">
            <a:extLst>
              <a:ext uri="{FF2B5EF4-FFF2-40B4-BE49-F238E27FC236}">
                <a16:creationId xmlns:a16="http://schemas.microsoft.com/office/drawing/2014/main" id="{1EB6CC19-6B45-469C-BCC9-D3C092B4DBB5}"/>
              </a:ext>
            </a:extLst>
          </p:cNvPr>
          <p:cNvGrpSpPr/>
          <p:nvPr/>
        </p:nvGrpSpPr>
        <p:grpSpPr>
          <a:xfrm>
            <a:off x="6400801" y="1630017"/>
            <a:ext cx="225286" cy="3604592"/>
            <a:chOff x="6400801" y="1630017"/>
            <a:chExt cx="225286" cy="3604592"/>
          </a:xfrm>
          <a:solidFill>
            <a:srgbClr val="929591"/>
          </a:solidFill>
        </p:grpSpPr>
        <p:cxnSp>
          <p:nvCxnSpPr>
            <p:cNvPr id="12" name="直接箭头连接符 11">
              <a:extLst>
                <a:ext uri="{FF2B5EF4-FFF2-40B4-BE49-F238E27FC236}">
                  <a16:creationId xmlns:a16="http://schemas.microsoft.com/office/drawing/2014/main" id="{3D79B800-0C13-426A-9B64-5162A8984DDD}"/>
                </a:ext>
              </a:extLst>
            </p:cNvPr>
            <p:cNvCxnSpPr/>
            <p:nvPr/>
          </p:nvCxnSpPr>
          <p:spPr>
            <a:xfrm>
              <a:off x="6520070" y="1630017"/>
              <a:ext cx="0" cy="3604592"/>
            </a:xfrm>
            <a:prstGeom prst="straightConnector1">
              <a:avLst/>
            </a:prstGeom>
            <a:grpFill/>
            <a:ln w="28575">
              <a:solidFill>
                <a:srgbClr val="92959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FCFD6CB-50FA-4CE5-BFE6-765B199B42E8}"/>
                </a:ext>
              </a:extLst>
            </p:cNvPr>
            <p:cNvSpPr/>
            <p:nvPr/>
          </p:nvSpPr>
          <p:spPr>
            <a:xfrm>
              <a:off x="6414053" y="2222224"/>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58D39116-CCF9-4286-A3FA-9B58E2927B2F}"/>
                </a:ext>
              </a:extLst>
            </p:cNvPr>
            <p:cNvSpPr/>
            <p:nvPr/>
          </p:nvSpPr>
          <p:spPr>
            <a:xfrm>
              <a:off x="6414051" y="2960857"/>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47C95A5D-1745-4C86-BD21-E1060ECC3566}"/>
                </a:ext>
              </a:extLst>
            </p:cNvPr>
            <p:cNvSpPr/>
            <p:nvPr/>
          </p:nvSpPr>
          <p:spPr>
            <a:xfrm>
              <a:off x="6414051" y="3699490"/>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538B7795-7FC4-47DE-9EB0-E5F94C2E5910}"/>
                </a:ext>
              </a:extLst>
            </p:cNvPr>
            <p:cNvSpPr/>
            <p:nvPr/>
          </p:nvSpPr>
          <p:spPr>
            <a:xfrm>
              <a:off x="6400801" y="4423743"/>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a:extLst>
              <a:ext uri="{FF2B5EF4-FFF2-40B4-BE49-F238E27FC236}">
                <a16:creationId xmlns:a16="http://schemas.microsoft.com/office/drawing/2014/main" id="{AE54B5D3-021B-4C8E-9658-92E89F01268B}"/>
              </a:ext>
            </a:extLst>
          </p:cNvPr>
          <p:cNvSpPr/>
          <p:nvPr/>
        </p:nvSpPr>
        <p:spPr>
          <a:xfrm>
            <a:off x="2813448" y="2222224"/>
            <a:ext cx="2076735" cy="207673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1E19D48C-D43F-492D-9E1D-26E231123AD1}"/>
              </a:ext>
            </a:extLst>
          </p:cNvPr>
          <p:cNvSpPr txBox="1"/>
          <p:nvPr/>
        </p:nvSpPr>
        <p:spPr>
          <a:xfrm>
            <a:off x="259409" y="546577"/>
            <a:ext cx="1415772" cy="2520297"/>
          </a:xfrm>
          <a:prstGeom prst="rect">
            <a:avLst/>
          </a:prstGeom>
          <a:noFill/>
        </p:spPr>
        <p:txBody>
          <a:bodyPr vert="eaVert" wrap="square" rtlCol="0">
            <a:spAutoFit/>
          </a:bodyPr>
          <a:lstStyle/>
          <a:p>
            <a:pPr algn="dist"/>
            <a:r>
              <a:rPr lang="en-US" altLang="zh-CN" sz="4000" dirty="0">
                <a:solidFill>
                  <a:schemeClr val="bg1"/>
                </a:solidFill>
                <a:cs typeface="+mn-ea"/>
                <a:sym typeface="+mn-lt"/>
              </a:rPr>
              <a:t>CONTENT</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23668993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a:extLst>
              <a:ext uri="{FF2B5EF4-FFF2-40B4-BE49-F238E27FC236}">
                <a16:creationId xmlns:a16="http://schemas.microsoft.com/office/drawing/2014/main" id="{A88A95C7-6399-4ACD-A0D9-BD8E5E8D8A85}"/>
              </a:ext>
            </a:extLst>
          </p:cNvPr>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E2B478BD-9466-DFF3-AD5F-AE6E1A49CA18}"/>
              </a:ext>
            </a:extLst>
          </p:cNvPr>
          <p:cNvSpPr txBox="1"/>
          <p:nvPr/>
        </p:nvSpPr>
        <p:spPr>
          <a:xfrm>
            <a:off x="1848463" y="1557924"/>
            <a:ext cx="5132439" cy="369332"/>
          </a:xfrm>
          <a:prstGeom prst="rect">
            <a:avLst/>
          </a:prstGeom>
          <a:noFill/>
        </p:spPr>
        <p:txBody>
          <a:bodyPr wrap="square">
            <a:spAutoFit/>
          </a:bodyPr>
          <a:lstStyle/>
          <a:p>
            <a:r>
              <a:rPr lang="zh-CN" altLang="en-US" dirty="0">
                <a:solidFill>
                  <a:srgbClr val="000000"/>
                </a:solidFill>
                <a:latin typeface="PingFang SC"/>
              </a:rPr>
              <a:t>● </a:t>
            </a:r>
            <a:r>
              <a:rPr lang="zh-CN" altLang="en-US" i="0" dirty="0">
                <a:solidFill>
                  <a:srgbClr val="000000"/>
                </a:solidFill>
                <a:effectLst/>
                <a:latin typeface="PingFang SC"/>
              </a:rPr>
              <a:t>分析出每个用户对商品的不同行为次数的汇总</a:t>
            </a:r>
          </a:p>
        </p:txBody>
      </p:sp>
      <p:grpSp>
        <p:nvGrpSpPr>
          <p:cNvPr id="3" name="组合 2">
            <a:extLst>
              <a:ext uri="{FF2B5EF4-FFF2-40B4-BE49-F238E27FC236}">
                <a16:creationId xmlns:a16="http://schemas.microsoft.com/office/drawing/2014/main" id="{F5A74B7C-EF17-8001-D468-D67AB9C25D38}"/>
              </a:ext>
            </a:extLst>
          </p:cNvPr>
          <p:cNvGrpSpPr/>
          <p:nvPr/>
        </p:nvGrpSpPr>
        <p:grpSpPr>
          <a:xfrm>
            <a:off x="753612" y="1340663"/>
            <a:ext cx="888375" cy="840231"/>
            <a:chOff x="8526358" y="2043219"/>
            <a:chExt cx="1908384" cy="1908384"/>
          </a:xfrm>
        </p:grpSpPr>
        <p:grpSp>
          <p:nvGrpSpPr>
            <p:cNvPr id="23" name="组合 22">
              <a:extLst>
                <a:ext uri="{FF2B5EF4-FFF2-40B4-BE49-F238E27FC236}">
                  <a16:creationId xmlns:a16="http://schemas.microsoft.com/office/drawing/2014/main" id="{C0E412A8-55C3-31E6-7C65-F81AD205012E}"/>
                </a:ext>
              </a:extLst>
            </p:cNvPr>
            <p:cNvGrpSpPr/>
            <p:nvPr/>
          </p:nvGrpSpPr>
          <p:grpSpPr>
            <a:xfrm>
              <a:off x="8526358" y="2043219"/>
              <a:ext cx="1908384" cy="1908384"/>
              <a:chOff x="1054100" y="-11130"/>
              <a:chExt cx="3440130" cy="3440130"/>
            </a:xfrm>
          </p:grpSpPr>
          <p:sp>
            <p:nvSpPr>
              <p:cNvPr id="25" name="弧形 24">
                <a:extLst>
                  <a:ext uri="{FF2B5EF4-FFF2-40B4-BE49-F238E27FC236}">
                    <a16:creationId xmlns:a16="http://schemas.microsoft.com/office/drawing/2014/main" id="{CD017373-3FAD-E969-EC61-69D9BC354225}"/>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6" name="弧形 25">
                <a:extLst>
                  <a:ext uri="{FF2B5EF4-FFF2-40B4-BE49-F238E27FC236}">
                    <a16:creationId xmlns:a16="http://schemas.microsoft.com/office/drawing/2014/main" id="{0F917085-447C-0B08-C3BC-D85888780C26}"/>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4" name="文本框 23">
              <a:extLst>
                <a:ext uri="{FF2B5EF4-FFF2-40B4-BE49-F238E27FC236}">
                  <a16:creationId xmlns:a16="http://schemas.microsoft.com/office/drawing/2014/main" id="{57CFE732-E48B-12CB-AAD8-84133146AE1F}"/>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11</a:t>
              </a:r>
            </a:p>
          </p:txBody>
        </p:sp>
      </p:grpSp>
      <p:pic>
        <p:nvPicPr>
          <p:cNvPr id="28" name="图片 27">
            <a:extLst>
              <a:ext uri="{FF2B5EF4-FFF2-40B4-BE49-F238E27FC236}">
                <a16:creationId xmlns:a16="http://schemas.microsoft.com/office/drawing/2014/main" id="{292D5A3D-3533-2DAE-0A56-6DB5F402C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27" y="2428847"/>
            <a:ext cx="8593395" cy="1899326"/>
          </a:xfrm>
          <a:prstGeom prst="rect">
            <a:avLst/>
          </a:prstGeom>
        </p:spPr>
      </p:pic>
      <p:pic>
        <p:nvPicPr>
          <p:cNvPr id="30" name="图片 29">
            <a:extLst>
              <a:ext uri="{FF2B5EF4-FFF2-40B4-BE49-F238E27FC236}">
                <a16:creationId xmlns:a16="http://schemas.microsoft.com/office/drawing/2014/main" id="{96CFACF0-8A32-2213-EC4E-C2AD1524A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463" y="4568023"/>
            <a:ext cx="4304762" cy="2190476"/>
          </a:xfrm>
          <a:prstGeom prst="rect">
            <a:avLst/>
          </a:prstGeom>
        </p:spPr>
      </p:pic>
      <p:sp>
        <p:nvSpPr>
          <p:cNvPr id="31" name="文本框 30">
            <a:extLst>
              <a:ext uri="{FF2B5EF4-FFF2-40B4-BE49-F238E27FC236}">
                <a16:creationId xmlns:a16="http://schemas.microsoft.com/office/drawing/2014/main" id="{3F6727F5-38D3-ECDA-FC32-3572354049CB}"/>
              </a:ext>
            </a:extLst>
          </p:cNvPr>
          <p:cNvSpPr txBox="1"/>
          <p:nvPr/>
        </p:nvSpPr>
        <p:spPr>
          <a:xfrm>
            <a:off x="1848462" y="1945254"/>
            <a:ext cx="1984059" cy="369332"/>
          </a:xfrm>
          <a:prstGeom prst="rect">
            <a:avLst/>
          </a:prstGeom>
          <a:noFill/>
        </p:spPr>
        <p:txBody>
          <a:bodyPr wrap="square">
            <a:spAutoFit/>
          </a:bodyPr>
          <a:lstStyle/>
          <a:p>
            <a:r>
              <a:rPr lang="zh-CN" altLang="en-US" dirty="0">
                <a:solidFill>
                  <a:srgbClr val="000000"/>
                </a:solidFill>
                <a:latin typeface="PingFang SC"/>
              </a:rPr>
              <a:t>● 总体预览一下：</a:t>
            </a:r>
            <a:endParaRPr lang="zh-CN" altLang="en-US" i="0" dirty="0">
              <a:solidFill>
                <a:srgbClr val="000000"/>
              </a:solidFill>
              <a:effectLst/>
              <a:latin typeface="PingFang SC"/>
            </a:endParaRPr>
          </a:p>
        </p:txBody>
      </p:sp>
      <p:sp>
        <p:nvSpPr>
          <p:cNvPr id="32" name="等腰三角形 31">
            <a:extLst>
              <a:ext uri="{FF2B5EF4-FFF2-40B4-BE49-F238E27FC236}">
                <a16:creationId xmlns:a16="http://schemas.microsoft.com/office/drawing/2014/main" id="{35A72415-4B32-77A4-0EFC-C74EEFE2BD70}"/>
              </a:ext>
            </a:extLst>
          </p:cNvPr>
          <p:cNvSpPr/>
          <p:nvPr/>
        </p:nvSpPr>
        <p:spPr>
          <a:xfrm rot="5400000">
            <a:off x="1430543" y="254694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3" name="等腰三角形 32">
            <a:extLst>
              <a:ext uri="{FF2B5EF4-FFF2-40B4-BE49-F238E27FC236}">
                <a16:creationId xmlns:a16="http://schemas.microsoft.com/office/drawing/2014/main" id="{CF8AA6BE-59CF-A03B-AC07-D4437C501C71}"/>
              </a:ext>
            </a:extLst>
          </p:cNvPr>
          <p:cNvSpPr/>
          <p:nvPr/>
        </p:nvSpPr>
        <p:spPr>
          <a:xfrm rot="5400000">
            <a:off x="1430542" y="464228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2971721820"/>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 grpId="0"/>
      <p:bldP spid="31" grpId="0"/>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DB33970B-AAC4-4B43-9F4E-5AAFD0C43A42}"/>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B0FD8A50-F4B0-8C2E-5B0F-3983B48EFE6B}"/>
              </a:ext>
            </a:extLst>
          </p:cNvPr>
          <p:cNvPicPr>
            <a:picLocks noChangeAspect="1"/>
          </p:cNvPicPr>
          <p:nvPr/>
        </p:nvPicPr>
        <p:blipFill>
          <a:blip r:embed="rId2"/>
          <a:stretch>
            <a:fillRect/>
          </a:stretch>
        </p:blipFill>
        <p:spPr>
          <a:xfrm>
            <a:off x="1388174" y="1857758"/>
            <a:ext cx="8913127" cy="4536145"/>
          </a:xfrm>
          <a:prstGeom prst="rect">
            <a:avLst/>
          </a:prstGeom>
        </p:spPr>
      </p:pic>
      <p:sp>
        <p:nvSpPr>
          <p:cNvPr id="12" name="等腰三角形 11">
            <a:extLst>
              <a:ext uri="{FF2B5EF4-FFF2-40B4-BE49-F238E27FC236}">
                <a16:creationId xmlns:a16="http://schemas.microsoft.com/office/drawing/2014/main" id="{013FE9FA-A444-0547-FC68-9ABCCEB6BBAC}"/>
              </a:ext>
            </a:extLst>
          </p:cNvPr>
          <p:cNvSpPr/>
          <p:nvPr/>
        </p:nvSpPr>
        <p:spPr>
          <a:xfrm rot="5400000">
            <a:off x="966618" y="193201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13" name="文本框 12">
            <a:extLst>
              <a:ext uri="{FF2B5EF4-FFF2-40B4-BE49-F238E27FC236}">
                <a16:creationId xmlns:a16="http://schemas.microsoft.com/office/drawing/2014/main" id="{2C0E9CCD-E43E-83AF-9DE5-AADE42D15DC1}"/>
              </a:ext>
            </a:extLst>
          </p:cNvPr>
          <p:cNvSpPr txBox="1"/>
          <p:nvPr/>
        </p:nvSpPr>
        <p:spPr>
          <a:xfrm>
            <a:off x="1317813" y="1232367"/>
            <a:ext cx="5132439" cy="923330"/>
          </a:xfrm>
          <a:prstGeom prst="rect">
            <a:avLst/>
          </a:prstGeom>
          <a:noFill/>
        </p:spPr>
        <p:txBody>
          <a:bodyPr wrap="square">
            <a:spAutoFit/>
          </a:bodyPr>
          <a:lstStyle/>
          <a:p>
            <a:r>
              <a:rPr lang="zh-CN" altLang="en-US" dirty="0">
                <a:solidFill>
                  <a:srgbClr val="000000"/>
                </a:solidFill>
                <a:latin typeface="PingFang SC"/>
              </a:rPr>
              <a:t>● 统计数据：</a:t>
            </a:r>
            <a:endParaRPr lang="en-US" altLang="zh-CN" dirty="0">
              <a:solidFill>
                <a:srgbClr val="000000"/>
              </a:solidFill>
              <a:latin typeface="PingFang SC"/>
            </a:endParaRPr>
          </a:p>
          <a:p>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a:p>
            <a:endParaRPr lang="zh-CN" altLang="en-US" i="0" dirty="0">
              <a:solidFill>
                <a:srgbClr val="000000"/>
              </a:solidFill>
              <a:effectLst/>
              <a:latin typeface="PingFang SC"/>
            </a:endParaRPr>
          </a:p>
        </p:txBody>
      </p:sp>
    </p:spTree>
    <p:extLst>
      <p:ext uri="{BB962C8B-B14F-4D97-AF65-F5344CB8AC3E}">
        <p14:creationId xmlns:p14="http://schemas.microsoft.com/office/powerpoint/2010/main" val="1070209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7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2E1EB037-6ED9-4873-80E2-4DB7CED039E0}"/>
              </a:ext>
            </a:extLst>
          </p:cNvPr>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045F427E-1BE0-483C-995E-420520E28FF3}"/>
              </a:ext>
            </a:extLst>
          </p:cNvPr>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C0689836-3E78-4F8B-B21E-58A1F1902857}"/>
              </a:ext>
            </a:extLst>
          </p:cNvPr>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Rectangle 2">
            <a:extLst>
              <a:ext uri="{FF2B5EF4-FFF2-40B4-BE49-F238E27FC236}">
                <a16:creationId xmlns:a16="http://schemas.microsoft.com/office/drawing/2014/main" id="{395D3537-8C05-7BB5-4D0E-3BFE4C299A80}"/>
              </a:ext>
            </a:extLst>
          </p:cNvPr>
          <p:cNvSpPr>
            <a:spLocks noChangeArrowheads="1"/>
          </p:cNvSpPr>
          <p:nvPr/>
        </p:nvSpPr>
        <p:spPr bwMode="auto">
          <a:xfrm>
            <a:off x="1788561" y="1455066"/>
            <a:ext cx="86148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统计数据：</a:t>
            </a:r>
            <a:endParaRPr lang="en-US" altLang="zh-CN" b="0" i="0" dirty="0">
              <a:solidFill>
                <a:srgbClr val="000000"/>
              </a:solidFill>
              <a:effectLst/>
              <a:latin typeface="PingFang SC"/>
            </a:endParaRPr>
          </a:p>
          <a:p>
            <a:pPr eaLnBrk="0" fontAlgn="base" hangingPunct="0">
              <a:spcBef>
                <a:spcPct val="0"/>
              </a:spcBef>
              <a:spcAft>
                <a:spcPct val="0"/>
              </a:spcAft>
            </a:pPr>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p:txBody>
      </p:sp>
      <p:sp>
        <p:nvSpPr>
          <p:cNvPr id="23" name="等腰三角形 22">
            <a:extLst>
              <a:ext uri="{FF2B5EF4-FFF2-40B4-BE49-F238E27FC236}">
                <a16:creationId xmlns:a16="http://schemas.microsoft.com/office/drawing/2014/main" id="{BD375EF2-BA9E-6029-CA42-B18E11FEC904}"/>
              </a:ext>
            </a:extLst>
          </p:cNvPr>
          <p:cNvSpPr/>
          <p:nvPr/>
        </p:nvSpPr>
        <p:spPr>
          <a:xfrm rot="5400000">
            <a:off x="1283350" y="220221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7" name="Rectangle 2">
            <a:extLst>
              <a:ext uri="{FF2B5EF4-FFF2-40B4-BE49-F238E27FC236}">
                <a16:creationId xmlns:a16="http://schemas.microsoft.com/office/drawing/2014/main" id="{8A348F2C-BAD9-27E6-F68F-DD4878B44913}"/>
              </a:ext>
            </a:extLst>
          </p:cNvPr>
          <p:cNvSpPr>
            <a:spLocks noChangeArrowheads="1"/>
          </p:cNvSpPr>
          <p:nvPr/>
        </p:nvSpPr>
        <p:spPr bwMode="auto">
          <a:xfrm>
            <a:off x="2219166" y="4844726"/>
            <a:ext cx="86148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lang="zh-CN" altLang="zh-CN" dirty="0">
              <a:solidFill>
                <a:srgbClr val="000000"/>
              </a:solidFill>
              <a:latin typeface="PingFang SC"/>
            </a:endParaRPr>
          </a:p>
        </p:txBody>
      </p:sp>
      <p:pic>
        <p:nvPicPr>
          <p:cNvPr id="9" name="图片 8">
            <a:extLst>
              <a:ext uri="{FF2B5EF4-FFF2-40B4-BE49-F238E27FC236}">
                <a16:creationId xmlns:a16="http://schemas.microsoft.com/office/drawing/2014/main" id="{AEA7EBC7-B29A-3854-4004-1F2221A1FBD8}"/>
              </a:ext>
            </a:extLst>
          </p:cNvPr>
          <p:cNvPicPr>
            <a:picLocks noChangeAspect="1"/>
          </p:cNvPicPr>
          <p:nvPr/>
        </p:nvPicPr>
        <p:blipFill>
          <a:blip r:embed="rId2"/>
          <a:stretch>
            <a:fillRect/>
          </a:stretch>
        </p:blipFill>
        <p:spPr>
          <a:xfrm>
            <a:off x="1788561" y="2127881"/>
            <a:ext cx="9388204" cy="3634733"/>
          </a:xfrm>
          <a:prstGeom prst="rect">
            <a:avLst/>
          </a:prstGeom>
        </p:spPr>
      </p:pic>
    </p:spTree>
    <p:extLst>
      <p:ext uri="{BB962C8B-B14F-4D97-AF65-F5344CB8AC3E}">
        <p14:creationId xmlns:p14="http://schemas.microsoft.com/office/powerpoint/2010/main" val="366192424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800"/>
                                        <p:tgtEl>
                                          <p:spTgt spid="4"/>
                                        </p:tgtEl>
                                      </p:cBhvr>
                                    </p:animEffect>
                                    <p:anim calcmode="lin" valueType="num">
                                      <p:cBhvr>
                                        <p:cTn id="11" dur="800" fill="hold"/>
                                        <p:tgtEl>
                                          <p:spTgt spid="4"/>
                                        </p:tgtEl>
                                        <p:attrNameLst>
                                          <p:attrName>ppt_x</p:attrName>
                                        </p:attrNameLst>
                                      </p:cBhvr>
                                      <p:tavLst>
                                        <p:tav tm="0">
                                          <p:val>
                                            <p:strVal val="#ppt_x"/>
                                          </p:val>
                                        </p:tav>
                                        <p:tav tm="100000">
                                          <p:val>
                                            <p:strVal val="#ppt_x"/>
                                          </p:val>
                                        </p:tav>
                                      </p:tavLst>
                                    </p:anim>
                                    <p:anim calcmode="lin" valueType="num">
                                      <p:cBhvr>
                                        <p:cTn id="12" dur="800" fill="hold"/>
                                        <p:tgtEl>
                                          <p:spTgt spid="4"/>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DB33970B-AAC4-4B43-9F4E-5AAFD0C43A42}"/>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a:extLst>
              <a:ext uri="{FF2B5EF4-FFF2-40B4-BE49-F238E27FC236}">
                <a16:creationId xmlns:a16="http://schemas.microsoft.com/office/drawing/2014/main" id="{FD57298C-F2EC-4CFC-0769-AD5A997CCC29}"/>
              </a:ext>
            </a:extLst>
          </p:cNvPr>
          <p:cNvSpPr txBox="1"/>
          <p:nvPr/>
        </p:nvSpPr>
        <p:spPr>
          <a:xfrm>
            <a:off x="2042106" y="1389226"/>
            <a:ext cx="5132185" cy="64633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b="0" i="0" dirty="0">
                <a:solidFill>
                  <a:srgbClr val="000000"/>
                </a:solidFill>
                <a:effectLst/>
                <a:latin typeface="PingFang SC"/>
              </a:rPr>
              <a:t>● 统计数据：</a:t>
            </a:r>
            <a:endParaRPr lang="en-US" altLang="zh-CN" b="0" i="0" dirty="0">
              <a:solidFill>
                <a:srgbClr val="000000"/>
              </a:solidFill>
              <a:effectLst/>
              <a:latin typeface="PingFang SC"/>
            </a:endParaRPr>
          </a:p>
          <a:p>
            <a:pPr eaLnBrk="0" fontAlgn="base" hangingPunct="0">
              <a:spcBef>
                <a:spcPct val="0"/>
              </a:spcBef>
              <a:spcAft>
                <a:spcPct val="0"/>
              </a:spcAft>
            </a:pPr>
            <a:r>
              <a:rPr lang="zh-CN" altLang="en-US" dirty="0">
                <a:solidFill>
                  <a:srgbClr val="000000"/>
                </a:solidFill>
                <a:latin typeface="PingFang SC"/>
              </a:rPr>
              <a:t>（输出的数据均以注释的形式展示在代码中）</a:t>
            </a:r>
            <a:endParaRPr lang="en-US" altLang="zh-CN" b="0" i="0" dirty="0">
              <a:solidFill>
                <a:srgbClr val="000000"/>
              </a:solidFill>
              <a:effectLst/>
              <a:latin typeface="PingFang SC"/>
            </a:endParaRPr>
          </a:p>
        </p:txBody>
      </p:sp>
      <p:sp>
        <p:nvSpPr>
          <p:cNvPr id="23" name="等腰三角形 22">
            <a:extLst>
              <a:ext uri="{FF2B5EF4-FFF2-40B4-BE49-F238E27FC236}">
                <a16:creationId xmlns:a16="http://schemas.microsoft.com/office/drawing/2014/main" id="{2AAC5501-EAFA-B21C-52A6-55ACB299EBDC}"/>
              </a:ext>
            </a:extLst>
          </p:cNvPr>
          <p:cNvSpPr/>
          <p:nvPr/>
        </p:nvSpPr>
        <p:spPr>
          <a:xfrm rot="5400000">
            <a:off x="1704270" y="2180336"/>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9" name="图片 8">
            <a:extLst>
              <a:ext uri="{FF2B5EF4-FFF2-40B4-BE49-F238E27FC236}">
                <a16:creationId xmlns:a16="http://schemas.microsoft.com/office/drawing/2014/main" id="{3BA743EE-FAE0-BB1B-7027-BAA3162DE220}"/>
              </a:ext>
            </a:extLst>
          </p:cNvPr>
          <p:cNvPicPr>
            <a:picLocks noChangeAspect="1"/>
          </p:cNvPicPr>
          <p:nvPr/>
        </p:nvPicPr>
        <p:blipFill>
          <a:blip r:embed="rId2"/>
          <a:stretch>
            <a:fillRect/>
          </a:stretch>
        </p:blipFill>
        <p:spPr>
          <a:xfrm>
            <a:off x="2124994" y="2106078"/>
            <a:ext cx="7599661" cy="3901431"/>
          </a:xfrm>
          <a:prstGeom prst="rect">
            <a:avLst/>
          </a:prstGeom>
        </p:spPr>
      </p:pic>
    </p:spTree>
    <p:extLst>
      <p:ext uri="{BB962C8B-B14F-4D97-AF65-F5344CB8AC3E}">
        <p14:creationId xmlns:p14="http://schemas.microsoft.com/office/powerpoint/2010/main" val="293785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7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8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heel(1)">
                                      <p:cBhvr>
                                        <p:cTn id="39" dur="1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0" grpId="0"/>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a:extLst>
              <a:ext uri="{FF2B5EF4-FFF2-40B4-BE49-F238E27FC236}">
                <a16:creationId xmlns:a16="http://schemas.microsoft.com/office/drawing/2014/main" id="{DB33970B-AAC4-4B43-9F4E-5AAFD0C43A42}"/>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2AAC5501-EAFA-B21C-52A6-55ACB299EBDC}"/>
              </a:ext>
            </a:extLst>
          </p:cNvPr>
          <p:cNvSpPr/>
          <p:nvPr/>
        </p:nvSpPr>
        <p:spPr>
          <a:xfrm rot="5400000">
            <a:off x="829036" y="261276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6" name="等腰三角形 25">
            <a:extLst>
              <a:ext uri="{FF2B5EF4-FFF2-40B4-BE49-F238E27FC236}">
                <a16:creationId xmlns:a16="http://schemas.microsoft.com/office/drawing/2014/main" id="{14AE6092-A164-E45F-6D29-C098F4BDD2F3}"/>
              </a:ext>
            </a:extLst>
          </p:cNvPr>
          <p:cNvSpPr/>
          <p:nvPr/>
        </p:nvSpPr>
        <p:spPr>
          <a:xfrm rot="5400000">
            <a:off x="829037" y="355022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10" name="图片 9">
            <a:extLst>
              <a:ext uri="{FF2B5EF4-FFF2-40B4-BE49-F238E27FC236}">
                <a16:creationId xmlns:a16="http://schemas.microsoft.com/office/drawing/2014/main" id="{5C8A85CF-5E29-FDF6-198A-526A6AE3B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3" y="2413863"/>
            <a:ext cx="9771428" cy="847619"/>
          </a:xfrm>
          <a:prstGeom prst="rect">
            <a:avLst/>
          </a:prstGeom>
        </p:spPr>
      </p:pic>
      <p:pic>
        <p:nvPicPr>
          <p:cNvPr id="12" name="图片 11">
            <a:extLst>
              <a:ext uri="{FF2B5EF4-FFF2-40B4-BE49-F238E27FC236}">
                <a16:creationId xmlns:a16="http://schemas.microsoft.com/office/drawing/2014/main" id="{F83FECC4-B9C4-77E2-2E4A-ED01CCED8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813" y="3414865"/>
            <a:ext cx="3114286" cy="3400000"/>
          </a:xfrm>
          <a:prstGeom prst="rect">
            <a:avLst/>
          </a:prstGeom>
        </p:spPr>
      </p:pic>
      <p:sp>
        <p:nvSpPr>
          <p:cNvPr id="24" name="文本框 23">
            <a:extLst>
              <a:ext uri="{FF2B5EF4-FFF2-40B4-BE49-F238E27FC236}">
                <a16:creationId xmlns:a16="http://schemas.microsoft.com/office/drawing/2014/main" id="{0EEF724F-FA10-2935-7135-F0BB68B27EBA}"/>
              </a:ext>
            </a:extLst>
          </p:cNvPr>
          <p:cNvSpPr txBox="1"/>
          <p:nvPr/>
        </p:nvSpPr>
        <p:spPr>
          <a:xfrm>
            <a:off x="4531130" y="74080"/>
            <a:ext cx="7458872" cy="2308324"/>
          </a:xfrm>
          <a:prstGeom prst="rect">
            <a:avLst/>
          </a:prstGeom>
          <a:noFill/>
        </p:spPr>
        <p:txBody>
          <a:bodyPr wrap="square">
            <a:spAutoFit/>
          </a:bodyPr>
          <a:lstStyle/>
          <a:p>
            <a:r>
              <a:rPr lang="zh-CN" altLang="en-US" dirty="0">
                <a:solidFill>
                  <a:srgbClr val="000000"/>
                </a:solidFill>
                <a:latin typeface="PingFang SC"/>
              </a:rPr>
              <a:t>● </a:t>
            </a:r>
            <a:r>
              <a:rPr lang="zh-CN" altLang="en-US" dirty="0"/>
              <a:t>直接购买转化率低于加购和收藏等行为之后的综合转换率，因此需要从产品交互界面、营销机制等方面让用户去多加购，多收藏。</a:t>
            </a:r>
          </a:p>
          <a:p>
            <a:r>
              <a:rPr lang="zh-CN" altLang="en-US" dirty="0">
                <a:solidFill>
                  <a:srgbClr val="000000"/>
                </a:solidFill>
                <a:latin typeface="PingFang SC"/>
              </a:rPr>
              <a:t>● </a:t>
            </a:r>
            <a:r>
              <a:rPr lang="zh-CN" altLang="en-US" dirty="0"/>
              <a:t>转化率低的原因分析：</a:t>
            </a:r>
          </a:p>
          <a:p>
            <a:r>
              <a:rPr lang="zh-CN" altLang="en-US" dirty="0"/>
              <a:t>提出假设：推荐机制不合理，给用户推荐的都是不喜欢的商品，造成转化率低。</a:t>
            </a:r>
            <a:endParaRPr lang="en-US" altLang="zh-CN" dirty="0"/>
          </a:p>
          <a:p>
            <a:r>
              <a:rPr lang="zh-CN" altLang="en-US" dirty="0">
                <a:solidFill>
                  <a:srgbClr val="000000"/>
                </a:solidFill>
                <a:latin typeface="PingFang SC"/>
              </a:rPr>
              <a:t>●</a:t>
            </a:r>
            <a:r>
              <a:rPr lang="zh-CN" altLang="en-US" dirty="0"/>
              <a:t>这里可以通过分析高浏览量商品与高购买量商品之间是否存在高度重合，如果是的，那就说明推荐的商品是用户喜欢，假设就不成立，如果不是则证明假设成立。</a:t>
            </a:r>
          </a:p>
        </p:txBody>
      </p:sp>
      <p:grpSp>
        <p:nvGrpSpPr>
          <p:cNvPr id="27" name="组合 26">
            <a:extLst>
              <a:ext uri="{FF2B5EF4-FFF2-40B4-BE49-F238E27FC236}">
                <a16:creationId xmlns:a16="http://schemas.microsoft.com/office/drawing/2014/main" id="{75EB3E35-99A2-F2CD-8547-8D7E99F05348}"/>
              </a:ext>
            </a:extLst>
          </p:cNvPr>
          <p:cNvGrpSpPr/>
          <p:nvPr/>
        </p:nvGrpSpPr>
        <p:grpSpPr>
          <a:xfrm>
            <a:off x="770380" y="1180978"/>
            <a:ext cx="888375" cy="840231"/>
            <a:chOff x="8526358" y="2043219"/>
            <a:chExt cx="1908384" cy="1908384"/>
          </a:xfrm>
        </p:grpSpPr>
        <p:grpSp>
          <p:nvGrpSpPr>
            <p:cNvPr id="28" name="组合 27">
              <a:extLst>
                <a:ext uri="{FF2B5EF4-FFF2-40B4-BE49-F238E27FC236}">
                  <a16:creationId xmlns:a16="http://schemas.microsoft.com/office/drawing/2014/main" id="{58E00AEC-4796-B16F-5FDF-848A451552A6}"/>
                </a:ext>
              </a:extLst>
            </p:cNvPr>
            <p:cNvGrpSpPr/>
            <p:nvPr/>
          </p:nvGrpSpPr>
          <p:grpSpPr>
            <a:xfrm>
              <a:off x="8526358" y="2043219"/>
              <a:ext cx="1908384" cy="1908384"/>
              <a:chOff x="1054100" y="-11130"/>
              <a:chExt cx="3440130" cy="3440130"/>
            </a:xfrm>
          </p:grpSpPr>
          <p:sp>
            <p:nvSpPr>
              <p:cNvPr id="30" name="弧形 29">
                <a:extLst>
                  <a:ext uri="{FF2B5EF4-FFF2-40B4-BE49-F238E27FC236}">
                    <a16:creationId xmlns:a16="http://schemas.microsoft.com/office/drawing/2014/main" id="{3CF0C3AE-0F8D-8B3E-4840-75564679FD37}"/>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1" name="弧形 30">
                <a:extLst>
                  <a:ext uri="{FF2B5EF4-FFF2-40B4-BE49-F238E27FC236}">
                    <a16:creationId xmlns:a16="http://schemas.microsoft.com/office/drawing/2014/main" id="{606569E5-B08F-EC01-D9B8-D60AD9DCA8A4}"/>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9" name="文本框 28">
              <a:extLst>
                <a:ext uri="{FF2B5EF4-FFF2-40B4-BE49-F238E27FC236}">
                  <a16:creationId xmlns:a16="http://schemas.microsoft.com/office/drawing/2014/main" id="{8D0917F2-3B5A-47EC-A386-25D344FB6E6F}"/>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12</a:t>
              </a:r>
            </a:p>
          </p:txBody>
        </p:sp>
      </p:grpSp>
      <p:sp>
        <p:nvSpPr>
          <p:cNvPr id="8" name="Rectangle 1">
            <a:extLst>
              <a:ext uri="{FF2B5EF4-FFF2-40B4-BE49-F238E27FC236}">
                <a16:creationId xmlns:a16="http://schemas.microsoft.com/office/drawing/2014/main" id="{94CCF8E2-BD86-9D67-087E-D0C33BE6A627}"/>
              </a:ext>
            </a:extLst>
          </p:cNvPr>
          <p:cNvSpPr>
            <a:spLocks noChangeArrowheads="1"/>
          </p:cNvSpPr>
          <p:nvPr/>
        </p:nvSpPr>
        <p:spPr bwMode="auto">
          <a:xfrm>
            <a:off x="1292488" y="2052668"/>
            <a:ext cx="30219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000000"/>
                </a:solidFill>
                <a:latin typeface="PingFang SC"/>
              </a:rPr>
              <a:t>● 分析出点击量前</a:t>
            </a:r>
            <a:r>
              <a:rPr lang="en-US" altLang="zh-CN" dirty="0">
                <a:solidFill>
                  <a:srgbClr val="000000"/>
                </a:solidFill>
                <a:latin typeface="PingFang SC"/>
              </a:rPr>
              <a:t>10</a:t>
            </a:r>
            <a:r>
              <a:rPr lang="zh-CN" altLang="en-US" dirty="0">
                <a:solidFill>
                  <a:srgbClr val="000000"/>
                </a:solidFill>
                <a:latin typeface="PingFang SC"/>
              </a:rPr>
              <a:t>的商品：</a:t>
            </a:r>
            <a:endParaRPr lang="zh-CN" altLang="zh-CN" dirty="0">
              <a:solidFill>
                <a:srgbClr val="000000"/>
              </a:solidFill>
              <a:latin typeface="PingFang SC"/>
            </a:endParaRPr>
          </a:p>
        </p:txBody>
      </p:sp>
    </p:spTree>
    <p:extLst>
      <p:ext uri="{BB962C8B-B14F-4D97-AF65-F5344CB8AC3E}">
        <p14:creationId xmlns:p14="http://schemas.microsoft.com/office/powerpoint/2010/main" val="1108465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23" grpId="0" animBg="1"/>
      <p:bldP spid="26" grpId="0" animBg="1"/>
      <p:bldP spid="24"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椭圆 19">
            <a:extLst>
              <a:ext uri="{FF2B5EF4-FFF2-40B4-BE49-F238E27FC236}">
                <a16:creationId xmlns:a16="http://schemas.microsoft.com/office/drawing/2014/main" id="{A88A95C7-6399-4ACD-A0D9-BD8E5E8D8A85}"/>
              </a:ext>
            </a:extLst>
          </p:cNvPr>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a:extLst>
              <a:ext uri="{FF2B5EF4-FFF2-40B4-BE49-F238E27FC236}">
                <a16:creationId xmlns:a16="http://schemas.microsoft.com/office/drawing/2014/main" id="{D16EB2B8-B8B3-9C87-44F2-B084C512A976}"/>
              </a:ext>
            </a:extLst>
          </p:cNvPr>
          <p:cNvSpPr>
            <a:spLocks noChangeArrowheads="1"/>
          </p:cNvSpPr>
          <p:nvPr/>
        </p:nvSpPr>
        <p:spPr bwMode="auto">
          <a:xfrm>
            <a:off x="1394837" y="1250861"/>
            <a:ext cx="7867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000000"/>
                </a:solidFill>
                <a:latin typeface="PingFang SC"/>
              </a:rPr>
              <a:t>● </a:t>
            </a:r>
            <a:r>
              <a:rPr kumimoji="0" lang="zh-CN" altLang="en-US" b="0" i="0" u="none" strike="noStrike" cap="none" normalizeH="0" baseline="0" dirty="0">
                <a:ln>
                  <a:noFill/>
                </a:ln>
                <a:effectLst/>
                <a:latin typeface="Courier New" panose="02070309020205020404" pitchFamily="49" charset="0"/>
                <a:cs typeface="Courier New" panose="02070309020205020404" pitchFamily="49" charset="0"/>
              </a:rPr>
              <a:t>分析出购买量前</a:t>
            </a:r>
            <a:r>
              <a:rPr kumimoji="0" lang="en-US" altLang="zh-CN" b="0" i="0" u="none" strike="noStrike" cap="none" normalizeH="0" baseline="0" dirty="0">
                <a:ln>
                  <a:noFill/>
                </a:ln>
                <a:effectLst/>
                <a:latin typeface="Courier New" panose="02070309020205020404" pitchFamily="49" charset="0"/>
                <a:cs typeface="Courier New" panose="02070309020205020404" pitchFamily="49" charset="0"/>
              </a:rPr>
              <a:t>10</a:t>
            </a:r>
            <a:r>
              <a:rPr kumimoji="0" lang="zh-CN" altLang="en-US" b="0" i="0" u="none" strike="noStrike" cap="none" normalizeH="0" baseline="0" dirty="0">
                <a:ln>
                  <a:noFill/>
                </a:ln>
                <a:effectLst/>
                <a:latin typeface="Courier New" panose="02070309020205020404" pitchFamily="49" charset="0"/>
                <a:cs typeface="Courier New" panose="02070309020205020404" pitchFamily="49" charset="0"/>
              </a:rPr>
              <a:t>的商品：</a:t>
            </a:r>
            <a:endParaRPr kumimoji="0" lang="zh-CN" altLang="zh-CN" b="0" i="0" u="none" strike="noStrike" cap="none" normalizeH="0" baseline="0" dirty="0">
              <a:ln>
                <a:noFill/>
              </a:ln>
              <a:effectLst/>
              <a:latin typeface="Arial" panose="020B0604020202020204" pitchFamily="34" charset="0"/>
            </a:endParaRPr>
          </a:p>
        </p:txBody>
      </p:sp>
      <p:pic>
        <p:nvPicPr>
          <p:cNvPr id="23" name="图片 22">
            <a:extLst>
              <a:ext uri="{FF2B5EF4-FFF2-40B4-BE49-F238E27FC236}">
                <a16:creationId xmlns:a16="http://schemas.microsoft.com/office/drawing/2014/main" id="{21D65033-94A2-76EF-D9A1-A8C6DC62A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3" y="1743536"/>
            <a:ext cx="9733333" cy="771429"/>
          </a:xfrm>
          <a:prstGeom prst="rect">
            <a:avLst/>
          </a:prstGeom>
        </p:spPr>
      </p:pic>
      <p:sp>
        <p:nvSpPr>
          <p:cNvPr id="24" name="等腰三角形 23">
            <a:extLst>
              <a:ext uri="{FF2B5EF4-FFF2-40B4-BE49-F238E27FC236}">
                <a16:creationId xmlns:a16="http://schemas.microsoft.com/office/drawing/2014/main" id="{9DFA1693-CA35-7D3F-BB08-1C3EFB34B6AA}"/>
              </a:ext>
            </a:extLst>
          </p:cNvPr>
          <p:cNvSpPr/>
          <p:nvPr/>
        </p:nvSpPr>
        <p:spPr>
          <a:xfrm rot="5400000">
            <a:off x="834828" y="1817793"/>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5" name="等腰三角形 24">
            <a:extLst>
              <a:ext uri="{FF2B5EF4-FFF2-40B4-BE49-F238E27FC236}">
                <a16:creationId xmlns:a16="http://schemas.microsoft.com/office/drawing/2014/main" id="{ECF42D69-1B07-BE25-879E-CF341AD7AFE5}"/>
              </a:ext>
            </a:extLst>
          </p:cNvPr>
          <p:cNvSpPr/>
          <p:nvPr/>
        </p:nvSpPr>
        <p:spPr>
          <a:xfrm rot="16200000">
            <a:off x="9004935" y="287601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27" name="图片 26">
            <a:extLst>
              <a:ext uri="{FF2B5EF4-FFF2-40B4-BE49-F238E27FC236}">
                <a16:creationId xmlns:a16="http://schemas.microsoft.com/office/drawing/2014/main" id="{2CEB7ACA-1B66-2FD5-6156-E3467197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961" y="2730641"/>
            <a:ext cx="3095238" cy="3409524"/>
          </a:xfrm>
          <a:prstGeom prst="rect">
            <a:avLst/>
          </a:prstGeom>
        </p:spPr>
      </p:pic>
    </p:spTree>
    <p:extLst>
      <p:ext uri="{BB962C8B-B14F-4D97-AF65-F5344CB8AC3E}">
        <p14:creationId xmlns:p14="http://schemas.microsoft.com/office/powerpoint/2010/main" val="123350600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 grpId="0"/>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a:extLst>
              <a:ext uri="{FF2B5EF4-FFF2-40B4-BE49-F238E27FC236}">
                <a16:creationId xmlns:a16="http://schemas.microsoft.com/office/drawing/2014/main" id="{DB62FED8-0805-CEE7-9EE1-2B4DE503A532}"/>
              </a:ext>
            </a:extLst>
          </p:cNvPr>
          <p:cNvSpPr txBox="1"/>
          <p:nvPr/>
        </p:nvSpPr>
        <p:spPr>
          <a:xfrm>
            <a:off x="999308" y="1669793"/>
            <a:ext cx="5388078" cy="369332"/>
          </a:xfrm>
          <a:prstGeom prst="rect">
            <a:avLst/>
          </a:prstGeom>
          <a:noFill/>
        </p:spPr>
        <p:txBody>
          <a:bodyPr wrap="square">
            <a:spAutoFit/>
          </a:bodyPr>
          <a:lstStyle/>
          <a:p>
            <a:pPr algn="l"/>
            <a:r>
              <a:rPr lang="zh-CN" altLang="en-US" dirty="0">
                <a:solidFill>
                  <a:srgbClr val="000000"/>
                </a:solidFill>
                <a:latin typeface="PingFang SC"/>
              </a:rPr>
              <a:t>● 分析出点击量高且购买量也高的商品类别个数：</a:t>
            </a:r>
          </a:p>
        </p:txBody>
      </p:sp>
      <p:sp>
        <p:nvSpPr>
          <p:cNvPr id="51" name="等腰三角形 50">
            <a:extLst>
              <a:ext uri="{FF2B5EF4-FFF2-40B4-BE49-F238E27FC236}">
                <a16:creationId xmlns:a16="http://schemas.microsoft.com/office/drawing/2014/main" id="{AD94C5C5-04D0-6373-4711-335CCABE6D52}"/>
              </a:ext>
            </a:extLst>
          </p:cNvPr>
          <p:cNvSpPr/>
          <p:nvPr/>
        </p:nvSpPr>
        <p:spPr>
          <a:xfrm rot="5400000">
            <a:off x="564333" y="254694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54" name="等腰三角形 53">
            <a:extLst>
              <a:ext uri="{FF2B5EF4-FFF2-40B4-BE49-F238E27FC236}">
                <a16:creationId xmlns:a16="http://schemas.microsoft.com/office/drawing/2014/main" id="{4AAC2312-86FC-97EB-A45C-C75B604DE382}"/>
              </a:ext>
            </a:extLst>
          </p:cNvPr>
          <p:cNvSpPr/>
          <p:nvPr/>
        </p:nvSpPr>
        <p:spPr>
          <a:xfrm rot="5400000">
            <a:off x="2042069" y="3250825"/>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pic>
        <p:nvPicPr>
          <p:cNvPr id="8" name="图片 7">
            <a:extLst>
              <a:ext uri="{FF2B5EF4-FFF2-40B4-BE49-F238E27FC236}">
                <a16:creationId xmlns:a16="http://schemas.microsoft.com/office/drawing/2014/main" id="{D8E170A3-9479-2674-235E-1C3832983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08" y="2316826"/>
            <a:ext cx="11161905" cy="723810"/>
          </a:xfrm>
          <a:prstGeom prst="rect">
            <a:avLst/>
          </a:prstGeom>
        </p:spPr>
      </p:pic>
      <p:pic>
        <p:nvPicPr>
          <p:cNvPr id="10" name="图片 9">
            <a:extLst>
              <a:ext uri="{FF2B5EF4-FFF2-40B4-BE49-F238E27FC236}">
                <a16:creationId xmlns:a16="http://schemas.microsoft.com/office/drawing/2014/main" id="{185CAD6E-D67F-D2D4-8A8D-E7221CD38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687" y="3176568"/>
            <a:ext cx="1991032" cy="3550885"/>
          </a:xfrm>
          <a:prstGeom prst="rect">
            <a:avLst/>
          </a:prstGeom>
        </p:spPr>
      </p:pic>
      <p:sp>
        <p:nvSpPr>
          <p:cNvPr id="11" name="椭圆 10">
            <a:extLst>
              <a:ext uri="{FF2B5EF4-FFF2-40B4-BE49-F238E27FC236}">
                <a16:creationId xmlns:a16="http://schemas.microsoft.com/office/drawing/2014/main" id="{B24C4030-AD51-D22C-F753-F63EDE2AB9C0}"/>
              </a:ext>
            </a:extLst>
          </p:cNvPr>
          <p:cNvSpPr/>
          <p:nvPr/>
        </p:nvSpPr>
        <p:spPr>
          <a:xfrm>
            <a:off x="8357709" y="3617851"/>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49FFEFB2-F005-53D6-F11E-79C3BCF15890}"/>
              </a:ext>
            </a:extLst>
          </p:cNvPr>
          <p:cNvSpPr/>
          <p:nvPr/>
        </p:nvSpPr>
        <p:spPr>
          <a:xfrm>
            <a:off x="9781890" y="5075179"/>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FE79C123-1647-B13B-6034-F297BD788F01}"/>
              </a:ext>
            </a:extLst>
          </p:cNvPr>
          <p:cNvSpPr/>
          <p:nvPr/>
        </p:nvSpPr>
        <p:spPr>
          <a:xfrm>
            <a:off x="11258474" y="3429000"/>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01368958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600"/>
                                        <p:tgtEl>
                                          <p:spTgt spid="4"/>
                                        </p:tgtEl>
                                      </p:cBhvr>
                                    </p:animEffect>
                                    <p:anim calcmode="lin" valueType="num">
                                      <p:cBhvr>
                                        <p:cTn id="11" dur="600" fill="hold"/>
                                        <p:tgtEl>
                                          <p:spTgt spid="4"/>
                                        </p:tgtEl>
                                        <p:attrNameLst>
                                          <p:attrName>ppt_x</p:attrName>
                                        </p:attrNameLst>
                                      </p:cBhvr>
                                      <p:tavLst>
                                        <p:tav tm="0">
                                          <p:val>
                                            <p:strVal val="#ppt_x"/>
                                          </p:val>
                                        </p:tav>
                                        <p:tav tm="100000">
                                          <p:val>
                                            <p:strVal val="#ppt_x"/>
                                          </p:val>
                                        </p:tav>
                                      </p:tavLst>
                                    </p:anim>
                                    <p:anim calcmode="lin" valueType="num">
                                      <p:cBhvr>
                                        <p:cTn id="12" dur="600" fill="hold"/>
                                        <p:tgtEl>
                                          <p:spTgt spid="4"/>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inVertical)">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1000"/>
                                        <p:tgtEl>
                                          <p:spTgt spid="51"/>
                                        </p:tgtEl>
                                      </p:cBhvr>
                                    </p:animEffect>
                                    <p:anim calcmode="lin" valueType="num">
                                      <p:cBhvr>
                                        <p:cTn id="37" dur="1000" fill="hold"/>
                                        <p:tgtEl>
                                          <p:spTgt spid="51"/>
                                        </p:tgtEl>
                                        <p:attrNameLst>
                                          <p:attrName>ppt_x</p:attrName>
                                        </p:attrNameLst>
                                      </p:cBhvr>
                                      <p:tavLst>
                                        <p:tav tm="0">
                                          <p:val>
                                            <p:strVal val="#ppt_x"/>
                                          </p:val>
                                        </p:tav>
                                        <p:tav tm="100000">
                                          <p:val>
                                            <p:strVal val="#ppt_x"/>
                                          </p:val>
                                        </p:tav>
                                      </p:tavLst>
                                    </p:anim>
                                    <p:anim calcmode="lin" valueType="num">
                                      <p:cBhvr>
                                        <p:cTn id="3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anim calcmode="lin" valueType="num">
                                      <p:cBhvr>
                                        <p:cTn id="51" dur="1000" fill="hold"/>
                                        <p:tgtEl>
                                          <p:spTgt spid="54"/>
                                        </p:tgtEl>
                                        <p:attrNameLst>
                                          <p:attrName>ppt_x</p:attrName>
                                        </p:attrNameLst>
                                      </p:cBhvr>
                                      <p:tavLst>
                                        <p:tav tm="0">
                                          <p:val>
                                            <p:strVal val="#ppt_x"/>
                                          </p:val>
                                        </p:tav>
                                        <p:tav tm="100000">
                                          <p:val>
                                            <p:strVal val="#ppt_x"/>
                                          </p:val>
                                        </p:tav>
                                      </p:tavLst>
                                    </p:anim>
                                    <p:anim calcmode="lin" valueType="num">
                                      <p:cBhvr>
                                        <p:cTn id="5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p:bldP spid="51" grpId="0" animBg="1"/>
      <p:bldP spid="54"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a:extLst>
              <a:ext uri="{FF2B5EF4-FFF2-40B4-BE49-F238E27FC236}">
                <a16:creationId xmlns:a16="http://schemas.microsoft.com/office/drawing/2014/main" id="{1ED966D6-4C4C-B519-E98A-763AFD4E62D4}"/>
              </a:ext>
            </a:extLst>
          </p:cNvPr>
          <p:cNvGrpSpPr/>
          <p:nvPr/>
        </p:nvGrpSpPr>
        <p:grpSpPr>
          <a:xfrm>
            <a:off x="677216" y="1268018"/>
            <a:ext cx="888375" cy="840231"/>
            <a:chOff x="8526358" y="2043219"/>
            <a:chExt cx="1908384" cy="1908384"/>
          </a:xfrm>
        </p:grpSpPr>
        <p:grpSp>
          <p:nvGrpSpPr>
            <p:cNvPr id="42" name="组合 41">
              <a:extLst>
                <a:ext uri="{FF2B5EF4-FFF2-40B4-BE49-F238E27FC236}">
                  <a16:creationId xmlns:a16="http://schemas.microsoft.com/office/drawing/2014/main" id="{6AFFA285-969F-CB61-2422-937E8908C7A1}"/>
                </a:ext>
              </a:extLst>
            </p:cNvPr>
            <p:cNvGrpSpPr/>
            <p:nvPr/>
          </p:nvGrpSpPr>
          <p:grpSpPr>
            <a:xfrm>
              <a:off x="8526358" y="2043219"/>
              <a:ext cx="1908384" cy="1908384"/>
              <a:chOff x="1054100" y="-11130"/>
              <a:chExt cx="3440130" cy="3440130"/>
            </a:xfrm>
          </p:grpSpPr>
          <p:sp>
            <p:nvSpPr>
              <p:cNvPr id="44" name="弧形 43">
                <a:extLst>
                  <a:ext uri="{FF2B5EF4-FFF2-40B4-BE49-F238E27FC236}">
                    <a16:creationId xmlns:a16="http://schemas.microsoft.com/office/drawing/2014/main" id="{2CA01954-184C-B182-7035-91EC1E142DCD}"/>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5" name="弧形 44">
                <a:extLst>
                  <a:ext uri="{FF2B5EF4-FFF2-40B4-BE49-F238E27FC236}">
                    <a16:creationId xmlns:a16="http://schemas.microsoft.com/office/drawing/2014/main" id="{891C3C74-DB12-FCA4-0542-6129BBC5AC4B}"/>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3" name="文本框 42">
              <a:extLst>
                <a:ext uri="{FF2B5EF4-FFF2-40B4-BE49-F238E27FC236}">
                  <a16:creationId xmlns:a16="http://schemas.microsoft.com/office/drawing/2014/main" id="{7F48F1A5-0E9B-2A71-0332-9825FB061B50}"/>
                </a:ext>
              </a:extLst>
            </p:cNvPr>
            <p:cNvSpPr txBox="1"/>
            <p:nvPr/>
          </p:nvSpPr>
          <p:spPr bwMode="auto">
            <a:xfrm>
              <a:off x="8543793" y="2314346"/>
              <a:ext cx="1879356" cy="132817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13</a:t>
              </a:r>
            </a:p>
          </p:txBody>
        </p:sp>
      </p:grpSp>
      <p:sp>
        <p:nvSpPr>
          <p:cNvPr id="48" name="文本框 47">
            <a:extLst>
              <a:ext uri="{FF2B5EF4-FFF2-40B4-BE49-F238E27FC236}">
                <a16:creationId xmlns:a16="http://schemas.microsoft.com/office/drawing/2014/main" id="{DB62FED8-0805-CEE7-9EE1-2B4DE503A532}"/>
              </a:ext>
            </a:extLst>
          </p:cNvPr>
          <p:cNvSpPr txBox="1"/>
          <p:nvPr/>
        </p:nvSpPr>
        <p:spPr>
          <a:xfrm>
            <a:off x="1887793" y="1567757"/>
            <a:ext cx="3982064" cy="369332"/>
          </a:xfrm>
          <a:prstGeom prst="rect">
            <a:avLst/>
          </a:prstGeom>
          <a:noFill/>
        </p:spPr>
        <p:txBody>
          <a:bodyPr wrap="square">
            <a:spAutoFit/>
          </a:bodyPr>
          <a:lstStyle/>
          <a:p>
            <a:pPr algn="l"/>
            <a:r>
              <a:rPr lang="zh-CN" altLang="en-US" dirty="0">
                <a:solidFill>
                  <a:srgbClr val="000000"/>
                </a:solidFill>
                <a:latin typeface="PingFang SC"/>
              </a:rPr>
              <a:t>● 计算点击量前</a:t>
            </a:r>
            <a:r>
              <a:rPr lang="en-US" altLang="zh-CN" dirty="0">
                <a:solidFill>
                  <a:srgbClr val="000000"/>
                </a:solidFill>
                <a:latin typeface="PingFang SC"/>
              </a:rPr>
              <a:t>10</a:t>
            </a:r>
            <a:r>
              <a:rPr lang="zh-CN" altLang="en-US" dirty="0">
                <a:solidFill>
                  <a:srgbClr val="000000"/>
                </a:solidFill>
                <a:latin typeface="PingFang SC"/>
              </a:rPr>
              <a:t>的商品的购买量</a:t>
            </a:r>
          </a:p>
        </p:txBody>
      </p:sp>
      <p:sp>
        <p:nvSpPr>
          <p:cNvPr id="55" name="文本框 54">
            <a:extLst>
              <a:ext uri="{FF2B5EF4-FFF2-40B4-BE49-F238E27FC236}">
                <a16:creationId xmlns:a16="http://schemas.microsoft.com/office/drawing/2014/main" id="{F9A1222C-62FB-E27E-1ABC-E86F13977917}"/>
              </a:ext>
            </a:extLst>
          </p:cNvPr>
          <p:cNvSpPr txBox="1"/>
          <p:nvPr/>
        </p:nvSpPr>
        <p:spPr>
          <a:xfrm>
            <a:off x="6600118" y="1602834"/>
            <a:ext cx="3696930" cy="369332"/>
          </a:xfrm>
          <a:prstGeom prst="rect">
            <a:avLst/>
          </a:prstGeom>
          <a:noFill/>
        </p:spPr>
        <p:txBody>
          <a:bodyPr wrap="square">
            <a:spAutoFit/>
          </a:bodyPr>
          <a:lstStyle/>
          <a:p>
            <a:r>
              <a:rPr lang="zh-CN" altLang="en-US" dirty="0">
                <a:solidFill>
                  <a:srgbClr val="000000"/>
                </a:solidFill>
                <a:latin typeface="PingFang SC"/>
              </a:rPr>
              <a:t>●</a:t>
            </a:r>
            <a:r>
              <a:rPr lang="en-US" altLang="zh-CN" dirty="0">
                <a:solidFill>
                  <a:srgbClr val="000000"/>
                </a:solidFill>
                <a:latin typeface="PingFang SC"/>
              </a:rPr>
              <a:t> </a:t>
            </a:r>
            <a:r>
              <a:rPr lang="zh-CN" altLang="en-US" dirty="0">
                <a:solidFill>
                  <a:srgbClr val="000000"/>
                </a:solidFill>
                <a:latin typeface="PingFang SC"/>
              </a:rPr>
              <a:t>计算购买量前</a:t>
            </a:r>
            <a:r>
              <a:rPr lang="en-US" altLang="zh-CN" dirty="0">
                <a:solidFill>
                  <a:srgbClr val="000000"/>
                </a:solidFill>
                <a:latin typeface="PingFang SC"/>
              </a:rPr>
              <a:t>10</a:t>
            </a:r>
            <a:r>
              <a:rPr lang="zh-CN" altLang="en-US" dirty="0">
                <a:solidFill>
                  <a:srgbClr val="000000"/>
                </a:solidFill>
                <a:latin typeface="PingFang SC"/>
              </a:rPr>
              <a:t>的商品的点击量</a:t>
            </a:r>
          </a:p>
        </p:txBody>
      </p:sp>
      <p:pic>
        <p:nvPicPr>
          <p:cNvPr id="8" name="图片 7">
            <a:extLst>
              <a:ext uri="{FF2B5EF4-FFF2-40B4-BE49-F238E27FC236}">
                <a16:creationId xmlns:a16="http://schemas.microsoft.com/office/drawing/2014/main" id="{6FB2C16D-385F-E404-1E13-D0B0D00A4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194" y="2108249"/>
            <a:ext cx="4759326" cy="2011185"/>
          </a:xfrm>
          <a:prstGeom prst="rect">
            <a:avLst/>
          </a:prstGeom>
        </p:spPr>
      </p:pic>
      <p:pic>
        <p:nvPicPr>
          <p:cNvPr id="10" name="图片 9">
            <a:extLst>
              <a:ext uri="{FF2B5EF4-FFF2-40B4-BE49-F238E27FC236}">
                <a16:creationId xmlns:a16="http://schemas.microsoft.com/office/drawing/2014/main" id="{808A97C5-2066-64E6-DFD0-8F874E8F3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94" y="4290594"/>
            <a:ext cx="3113406" cy="2368052"/>
          </a:xfrm>
          <a:prstGeom prst="rect">
            <a:avLst/>
          </a:prstGeom>
        </p:spPr>
      </p:pic>
      <p:pic>
        <p:nvPicPr>
          <p:cNvPr id="12" name="图片 11">
            <a:extLst>
              <a:ext uri="{FF2B5EF4-FFF2-40B4-BE49-F238E27FC236}">
                <a16:creationId xmlns:a16="http://schemas.microsoft.com/office/drawing/2014/main" id="{358B1078-C267-01F4-A3E7-1579FD813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118" y="2108249"/>
            <a:ext cx="5388682" cy="2011185"/>
          </a:xfrm>
          <a:prstGeom prst="rect">
            <a:avLst/>
          </a:prstGeom>
        </p:spPr>
      </p:pic>
      <p:pic>
        <p:nvPicPr>
          <p:cNvPr id="14" name="图片 13">
            <a:extLst>
              <a:ext uri="{FF2B5EF4-FFF2-40B4-BE49-F238E27FC236}">
                <a16:creationId xmlns:a16="http://schemas.microsoft.com/office/drawing/2014/main" id="{6782FDFF-2C8C-DB30-9452-A88D02D03D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118" y="4277757"/>
            <a:ext cx="3113406" cy="2393725"/>
          </a:xfrm>
          <a:prstGeom prst="rect">
            <a:avLst/>
          </a:prstGeom>
        </p:spPr>
      </p:pic>
      <p:sp>
        <p:nvSpPr>
          <p:cNvPr id="15" name="Rectangle 1">
            <a:extLst>
              <a:ext uri="{FF2B5EF4-FFF2-40B4-BE49-F238E27FC236}">
                <a16:creationId xmlns:a16="http://schemas.microsoft.com/office/drawing/2014/main" id="{F107E77E-E189-5A72-4DA9-83C7F03EFA1E}"/>
              </a:ext>
            </a:extLst>
          </p:cNvPr>
          <p:cNvSpPr>
            <a:spLocks noChangeArrowheads="1"/>
          </p:cNvSpPr>
          <p:nvPr/>
        </p:nvSpPr>
        <p:spPr bwMode="auto">
          <a:xfrm>
            <a:off x="3692061" y="800467"/>
            <a:ext cx="800005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00000"/>
                </a:solidFill>
                <a:latin typeface="PingFang SC"/>
              </a:rPr>
              <a:t>结论：可以看出点击量高的购买量不一定高</a:t>
            </a:r>
            <a:r>
              <a:rPr lang="en-US" altLang="zh-CN" b="1" dirty="0">
                <a:solidFill>
                  <a:srgbClr val="000000"/>
                </a:solidFill>
                <a:latin typeface="PingFang SC"/>
              </a:rPr>
              <a:t>,</a:t>
            </a:r>
            <a:r>
              <a:rPr lang="zh-CN" altLang="en-US" b="1" dirty="0">
                <a:solidFill>
                  <a:srgbClr val="000000"/>
                </a:solidFill>
                <a:latin typeface="PingFang SC"/>
              </a:rPr>
              <a:t>推荐的商品顾客并不喜欢购买，由于高浏览量并没有带来购买，所以转化率低。</a:t>
            </a:r>
            <a:endParaRPr lang="zh-CN" altLang="zh-CN" b="1" dirty="0">
              <a:solidFill>
                <a:srgbClr val="000000"/>
              </a:solidFill>
              <a:latin typeface="PingFang SC"/>
            </a:endParaRPr>
          </a:p>
        </p:txBody>
      </p:sp>
    </p:spTree>
    <p:extLst>
      <p:ext uri="{BB962C8B-B14F-4D97-AF65-F5344CB8AC3E}">
        <p14:creationId xmlns:p14="http://schemas.microsoft.com/office/powerpoint/2010/main" val="4143451026"/>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down)">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ircle(in)">
                                      <p:cBhvr>
                                        <p:cTn id="35" dur="6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7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8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randombar(horizontal)">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p:bldP spid="55"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03</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实验总结</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307777"/>
          </a:xfrm>
          <a:prstGeom prst="rect">
            <a:avLst/>
          </a:prstGeom>
          <a:noFill/>
        </p:spPr>
        <p:txBody>
          <a:bodyPr wrap="square" rtlCol="0">
            <a:spAutoFit/>
          </a:bodyPr>
          <a:lstStyle/>
          <a:p>
            <a:pPr algn="ctr"/>
            <a:r>
              <a:rPr lang="en-US" altLang="zh-CN" sz="1400" b="1" dirty="0">
                <a:solidFill>
                  <a:srgbClr val="9AA394"/>
                </a:solidFill>
                <a:cs typeface="+mn-ea"/>
                <a:sym typeface="+mn-lt"/>
              </a:rPr>
              <a:t> e</a:t>
            </a:r>
            <a:r>
              <a:rPr lang="en-US" altLang="zh-CN" sz="1400" b="1" dirty="0">
                <a:solidFill>
                  <a:srgbClr val="9AA394"/>
                </a:solidFill>
                <a:cs typeface="+mn-ea"/>
              </a:rPr>
              <a:t>xperimental summary</a:t>
            </a: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6971452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实验总结</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椭圆 13"/>
          <p:cNvSpPr/>
          <p:nvPr/>
        </p:nvSpPr>
        <p:spPr>
          <a:xfrm>
            <a:off x="1317813" y="2466466"/>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741994" y="3923794"/>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18578" y="2277615"/>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27">
            <a:extLst>
              <a:ext uri="{FF2B5EF4-FFF2-40B4-BE49-F238E27FC236}">
                <a16:creationId xmlns:a16="http://schemas.microsoft.com/office/drawing/2014/main" id="{32FE6E12-D326-70BA-9BB5-FEE2BD3D2AB9}"/>
              </a:ext>
            </a:extLst>
          </p:cNvPr>
          <p:cNvSpPr/>
          <p:nvPr/>
        </p:nvSpPr>
        <p:spPr>
          <a:xfrm>
            <a:off x="5388872" y="1543392"/>
            <a:ext cx="6258867" cy="4493025"/>
          </a:xfrm>
          <a:prstGeom prst="rect">
            <a:avLst/>
          </a:prstGeom>
        </p:spPr>
        <p:txBody>
          <a:bodyPr wrap="square">
            <a:spAutoFit/>
          </a:bodyPr>
          <a:lstStyle/>
          <a:p>
            <a:pPr defTabSz="1828800">
              <a:lnSpc>
                <a:spcPct val="120000"/>
              </a:lnSpc>
            </a:pPr>
            <a:r>
              <a:rPr lang="zh-CN" altLang="en-US" sz="2000" dirty="0">
                <a:solidFill>
                  <a:schemeClr val="tx1">
                    <a:lumMod val="65000"/>
                    <a:lumOff val="35000"/>
                  </a:schemeClr>
                </a:solidFill>
                <a:cs typeface="+mn-ea"/>
              </a:rPr>
              <a:t>● </a:t>
            </a:r>
            <a:r>
              <a:rPr lang="zh-CN" altLang="en-US" sz="2000" dirty="0">
                <a:solidFill>
                  <a:schemeClr val="tx1">
                    <a:lumMod val="65000"/>
                    <a:lumOff val="35000"/>
                  </a:schemeClr>
                </a:solidFill>
                <a:cs typeface="+mn-ea"/>
                <a:sym typeface="+mn-lt"/>
              </a:rPr>
              <a:t>本次大作业的目的是根据已有的数据集（里面有用户</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、商品</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、商品类目</a:t>
            </a:r>
            <a:r>
              <a:rPr lang="en-US" altLang="zh-CN" sz="2000" dirty="0">
                <a:solidFill>
                  <a:schemeClr val="tx1">
                    <a:lumMod val="65000"/>
                    <a:lumOff val="35000"/>
                  </a:schemeClr>
                </a:solidFill>
                <a:cs typeface="+mn-ea"/>
                <a:sym typeface="+mn-lt"/>
              </a:rPr>
              <a:t>ID</a:t>
            </a:r>
            <a:r>
              <a:rPr lang="zh-CN" altLang="en-US" sz="2000" dirty="0">
                <a:solidFill>
                  <a:schemeClr val="tx1">
                    <a:lumMod val="65000"/>
                    <a:lumOff val="35000"/>
                  </a:schemeClr>
                </a:solidFill>
                <a:cs typeface="+mn-ea"/>
                <a:sym typeface="+mn-lt"/>
              </a:rPr>
              <a:t>、行为类型、时间戳），依次进行给数据加上时间，然后看看数据集中分布在哪个时间段（本实验中</a:t>
            </a:r>
            <a:r>
              <a:rPr lang="en-US" altLang="zh-CN" sz="2000" dirty="0">
                <a:solidFill>
                  <a:schemeClr val="tx1">
                    <a:lumMod val="65000"/>
                    <a:lumOff val="35000"/>
                  </a:schemeClr>
                </a:solidFill>
                <a:cs typeface="+mn-ea"/>
                <a:sym typeface="+mn-lt"/>
              </a:rPr>
              <a:t>99.99%</a:t>
            </a:r>
            <a:r>
              <a:rPr lang="zh-CN" altLang="en-US" sz="2000" dirty="0">
                <a:solidFill>
                  <a:schemeClr val="tx1">
                    <a:lumMod val="65000"/>
                    <a:lumOff val="35000"/>
                  </a:schemeClr>
                </a:solidFill>
                <a:cs typeface="+mn-ea"/>
                <a:sym typeface="+mn-lt"/>
              </a:rPr>
              <a:t>的数据集中在</a:t>
            </a:r>
            <a:r>
              <a:rPr lang="en-US" altLang="zh-CN" sz="2000" dirty="0">
                <a:solidFill>
                  <a:schemeClr val="tx1">
                    <a:lumMod val="65000"/>
                    <a:lumOff val="35000"/>
                  </a:schemeClr>
                </a:solidFill>
                <a:cs typeface="+mn-ea"/>
                <a:sym typeface="+mn-lt"/>
              </a:rPr>
              <a:t>2017</a:t>
            </a:r>
            <a:r>
              <a:rPr lang="zh-CN" altLang="en-US" sz="2000" dirty="0">
                <a:solidFill>
                  <a:schemeClr val="tx1">
                    <a:lumMod val="65000"/>
                    <a:lumOff val="35000"/>
                  </a:schemeClr>
                </a:solidFill>
                <a:cs typeface="+mn-ea"/>
                <a:sym typeface="+mn-lt"/>
              </a:rPr>
              <a:t>年，所以拿</a:t>
            </a:r>
            <a:r>
              <a:rPr lang="en-US" altLang="zh-CN" sz="2000" dirty="0">
                <a:solidFill>
                  <a:schemeClr val="tx1">
                    <a:lumMod val="65000"/>
                    <a:lumOff val="35000"/>
                  </a:schemeClr>
                </a:solidFill>
                <a:cs typeface="+mn-ea"/>
                <a:sym typeface="+mn-lt"/>
              </a:rPr>
              <a:t>2017</a:t>
            </a:r>
            <a:r>
              <a:rPr lang="zh-CN" altLang="en-US" sz="2000" dirty="0">
                <a:solidFill>
                  <a:schemeClr val="tx1">
                    <a:lumMod val="65000"/>
                    <a:lumOff val="35000"/>
                  </a:schemeClr>
                </a:solidFill>
                <a:cs typeface="+mn-ea"/>
                <a:sym typeface="+mn-lt"/>
              </a:rPr>
              <a:t>年这个时间段作为例子来分析），然后选出这个时间段数据，再然后</a:t>
            </a:r>
            <a:r>
              <a:rPr lang="zh-CN" altLang="en-US" sz="2000" dirty="0">
                <a:solidFill>
                  <a:schemeClr val="tx1">
                    <a:lumMod val="65000"/>
                    <a:lumOff val="35000"/>
                  </a:schemeClr>
                </a:solidFill>
                <a:cs typeface="+mn-ea"/>
              </a:rPr>
              <a:t>对所有用户的不同购买行为进行数量统计且求得不同购买行为的百分比并以柱状图进行展示、然后发现了问题（</a:t>
            </a:r>
            <a:r>
              <a:rPr lang="en-US" altLang="zh-CN" sz="2000" dirty="0">
                <a:solidFill>
                  <a:schemeClr val="tx1">
                    <a:lumMod val="65000"/>
                    <a:lumOff val="35000"/>
                  </a:schemeClr>
                </a:solidFill>
                <a:cs typeface="+mn-ea"/>
              </a:rPr>
              <a:t>P18</a:t>
            </a:r>
            <a:r>
              <a:rPr lang="zh-CN" altLang="en-US" sz="2000" dirty="0">
                <a:solidFill>
                  <a:schemeClr val="tx1">
                    <a:lumMod val="65000"/>
                    <a:lumOff val="35000"/>
                  </a:schemeClr>
                </a:solidFill>
                <a:cs typeface="+mn-ea"/>
              </a:rPr>
              <a:t>页有阐述）、然后针对问题提出假设、然后对各种单项数据、复合数据进行计算，最终得出结论：可以看出点击量高的购买量不一定高</a:t>
            </a:r>
            <a:r>
              <a:rPr lang="en-US" altLang="zh-CN" sz="2000" dirty="0">
                <a:solidFill>
                  <a:schemeClr val="tx1">
                    <a:lumMod val="65000"/>
                    <a:lumOff val="35000"/>
                  </a:schemeClr>
                </a:solidFill>
                <a:cs typeface="+mn-ea"/>
              </a:rPr>
              <a:t>,</a:t>
            </a:r>
            <a:r>
              <a:rPr lang="zh-CN" altLang="en-US" sz="2000" dirty="0">
                <a:solidFill>
                  <a:schemeClr val="tx1">
                    <a:lumMod val="65000"/>
                    <a:lumOff val="35000"/>
                  </a:schemeClr>
                </a:solidFill>
                <a:cs typeface="+mn-ea"/>
              </a:rPr>
              <a:t>推荐的商品顾客并不喜欢购买，由于高浏览量并没有带来购买，所以转化率低。</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01</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题目概述</a:t>
            </a:r>
          </a:p>
        </p:txBody>
      </p:sp>
      <p:sp>
        <p:nvSpPr>
          <p:cNvPr id="6" name="文本框 5">
            <a:extLst>
              <a:ext uri="{FF2B5EF4-FFF2-40B4-BE49-F238E27FC236}">
                <a16:creationId xmlns:a16="http://schemas.microsoft.com/office/drawing/2014/main" id="{23067DC3-7403-4878-8663-196209421165}"/>
              </a:ext>
            </a:extLst>
          </p:cNvPr>
          <p:cNvSpPr txBox="1"/>
          <p:nvPr/>
        </p:nvSpPr>
        <p:spPr>
          <a:xfrm>
            <a:off x="4684441" y="4150533"/>
            <a:ext cx="2823117" cy="307777"/>
          </a:xfrm>
          <a:prstGeom prst="rect">
            <a:avLst/>
          </a:prstGeom>
          <a:noFill/>
        </p:spPr>
        <p:txBody>
          <a:bodyPr wrap="square" rtlCol="0">
            <a:spAutoFit/>
          </a:bodyPr>
          <a:lstStyle/>
          <a:p>
            <a:pPr algn="dist"/>
            <a:r>
              <a:rPr lang="en-US" altLang="zh-CN" sz="1400" b="1" dirty="0">
                <a:solidFill>
                  <a:srgbClr val="9AA394"/>
                </a:solidFill>
                <a:cs typeface="+mn-ea"/>
              </a:rPr>
              <a:t>Title introduction</a:t>
            </a:r>
            <a:endParaRPr lang="zh-CN" altLang="en-US" sz="1400" b="1"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5848330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95878" y="2832102"/>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246714" y="4745022"/>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482703" y="1066650"/>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实验结论</a:t>
            </a:r>
          </a:p>
        </p:txBody>
      </p:sp>
      <p:grpSp>
        <p:nvGrpSpPr>
          <p:cNvPr id="5" name="组合 4"/>
          <p:cNvGrpSpPr/>
          <p:nvPr/>
        </p:nvGrpSpPr>
        <p:grpSpPr>
          <a:xfrm>
            <a:off x="499886" y="464097"/>
            <a:ext cx="656562" cy="584775"/>
            <a:chOff x="7481280" y="1150631"/>
            <a:chExt cx="2407919" cy="2144642"/>
          </a:xfrm>
        </p:grpSpPr>
        <p:sp>
          <p:nvSpPr>
            <p:cNvPr id="6" name="椭圆 5"/>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Freeform 144"/>
          <p:cNvSpPr>
            <a:spLocks noEditPoints="1"/>
          </p:cNvSpPr>
          <p:nvPr/>
        </p:nvSpPr>
        <p:spPr bwMode="auto">
          <a:xfrm>
            <a:off x="1983811" y="1625448"/>
            <a:ext cx="804420" cy="697586"/>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5" name="Freeform 113"/>
          <p:cNvSpPr>
            <a:spLocks noEditPoints="1"/>
          </p:cNvSpPr>
          <p:nvPr/>
        </p:nvSpPr>
        <p:spPr bwMode="auto">
          <a:xfrm>
            <a:off x="609149" y="3434592"/>
            <a:ext cx="873554" cy="685014"/>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6" name="Freeform 105"/>
          <p:cNvSpPr>
            <a:spLocks noEditPoints="1"/>
          </p:cNvSpPr>
          <p:nvPr/>
        </p:nvSpPr>
        <p:spPr bwMode="auto">
          <a:xfrm>
            <a:off x="1743665" y="5172636"/>
            <a:ext cx="867266" cy="85469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2" name="Rectangle 27">
            <a:extLst>
              <a:ext uri="{FF2B5EF4-FFF2-40B4-BE49-F238E27FC236}">
                <a16:creationId xmlns:a16="http://schemas.microsoft.com/office/drawing/2014/main" id="{3BCEA509-ACA1-706A-3A95-9D224EBC6774}"/>
              </a:ext>
            </a:extLst>
          </p:cNvPr>
          <p:cNvSpPr/>
          <p:nvPr/>
        </p:nvSpPr>
        <p:spPr>
          <a:xfrm>
            <a:off x="4067309" y="2269250"/>
            <a:ext cx="6258867" cy="3015697"/>
          </a:xfrm>
          <a:prstGeom prst="rect">
            <a:avLst/>
          </a:prstGeom>
        </p:spPr>
        <p:txBody>
          <a:bodyPr wrap="square">
            <a:spAutoFit/>
          </a:bodyPr>
          <a:lstStyle/>
          <a:p>
            <a:pPr defTabSz="1828800">
              <a:lnSpc>
                <a:spcPct val="120000"/>
              </a:lnSpc>
            </a:pPr>
            <a:r>
              <a:rPr lang="zh-CN" altLang="en-US" sz="2000" dirty="0">
                <a:solidFill>
                  <a:schemeClr val="tx1">
                    <a:lumMod val="65000"/>
                    <a:lumOff val="35000"/>
                  </a:schemeClr>
                </a:solidFill>
                <a:cs typeface="+mn-ea"/>
              </a:rPr>
              <a:t>● </a:t>
            </a:r>
            <a:r>
              <a:rPr lang="zh-CN" altLang="en-US" sz="2000" dirty="0">
                <a:solidFill>
                  <a:schemeClr val="tx1">
                    <a:lumMod val="65000"/>
                    <a:lumOff val="35000"/>
                  </a:schemeClr>
                </a:solidFill>
                <a:cs typeface="+mn-ea"/>
                <a:sym typeface="+mn-lt"/>
              </a:rPr>
              <a:t>通过本次大作业，我学会了怎么去分析数据，怎么去大胆提出疑问，怎么大胆给出假设，之后去用手里的数据一步步有效地证明假设，做完实验回头再看整个过程，觉得很丝滑哈哈，每一步都很有意义，每一步都是知识的脚印。通过这次大作业我甚至有点开始喜欢数据分析，因为它能计算出精确的数据，让我们的猜想或者假设得到充分地数据支撑，得到充分的实践验证！</a:t>
            </a:r>
            <a:endParaRPr lang="zh-CN" altLang="en-US" sz="2000" dirty="0">
              <a:solidFill>
                <a:schemeClr val="tx1">
                  <a:lumMod val="65000"/>
                  <a:lumOff val="35000"/>
                </a:schemeClr>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1000" fill="hold"/>
                                        <p:tgtEl>
                                          <p:spTgt spid="2"/>
                                        </p:tgtEl>
                                        <p:attrNameLst>
                                          <p:attrName>ppt_x</p:attrName>
                                        </p:attrNameLst>
                                      </p:cBhvr>
                                      <p:tavLst>
                                        <p:tav tm="0">
                                          <p:val>
                                            <p:strVal val="#ppt_x"/>
                                          </p:val>
                                        </p:tav>
                                        <p:tav tm="100000">
                                          <p:val>
                                            <p:strVal val="#ppt_x"/>
                                          </p:val>
                                        </p:tav>
                                      </p:tavLst>
                                    </p:anim>
                                    <p:anim calcmode="lin" valueType="num">
                                      <p:cBhvr additive="base">
                                        <p:cTn id="3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animBg="1"/>
      <p:bldP spid="14" grpId="0" bldLvl="0" animBg="1"/>
      <p:bldP spid="15" grpId="0" bldLvl="0" animBg="1"/>
      <p:bldP spid="16" grpId="0" bldLvl="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感谢您的观看</a:t>
            </a:r>
          </a:p>
        </p:txBody>
      </p:sp>
      <p:sp>
        <p:nvSpPr>
          <p:cNvPr id="182" name="文本框 181">
            <a:extLst>
              <a:ext uri="{FF2B5EF4-FFF2-40B4-BE49-F238E27FC236}">
                <a16:creationId xmlns:a16="http://schemas.microsoft.com/office/drawing/2014/main" id="{59A27D88-BA27-4418-B9DC-02072DF274B4}"/>
              </a:ext>
            </a:extLst>
          </p:cNvPr>
          <p:cNvSpPr txBox="1"/>
          <p:nvPr/>
        </p:nvSpPr>
        <p:spPr>
          <a:xfrm>
            <a:off x="2876550" y="3928627"/>
            <a:ext cx="6670638" cy="584775"/>
          </a:xfrm>
          <a:prstGeom prst="rect">
            <a:avLst/>
          </a:prstGeom>
          <a:noFill/>
        </p:spPr>
        <p:txBody>
          <a:bodyPr wrap="square" rtlCol="0">
            <a:spAutoFit/>
          </a:bodyPr>
          <a:lstStyle/>
          <a:p>
            <a:pPr algn="ctr"/>
            <a:r>
              <a:rPr lang="en-US" altLang="zh-CN" sz="1600" dirty="0">
                <a:solidFill>
                  <a:srgbClr val="98A58C"/>
                </a:solidFill>
                <a:cs typeface="+mn-ea"/>
                <a:sym typeface="+mn-lt"/>
              </a:rPr>
              <a:t> Life isn't about waiting for the storm to pass. it's about learning to dance Life isn't it's about learning to dance in the rain.</a:t>
            </a:r>
            <a:endParaRPr lang="zh-CN" altLang="en-US" sz="1600" dirty="0">
              <a:solidFill>
                <a:srgbClr val="98A58C"/>
              </a:solidFill>
              <a:cs typeface="+mn-ea"/>
              <a:sym typeface="+mn-lt"/>
            </a:endParaRP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9" y="4873115"/>
            <a:ext cx="2467896" cy="400110"/>
          </a:xfrm>
          <a:prstGeom prst="rect">
            <a:avLst/>
          </a:prstGeom>
          <a:noFill/>
          <a:ln>
            <a:noFill/>
          </a:ln>
        </p:spPr>
        <p:txBody>
          <a:bodyPr wrap="square" rtlCol="0">
            <a:spAutoFit/>
          </a:bodyPr>
          <a:lstStyle/>
          <a:p>
            <a:pPr algn="ctr"/>
            <a:r>
              <a:rPr lang="zh-CN" altLang="en-US" sz="2000" dirty="0">
                <a:solidFill>
                  <a:srgbClr val="98A58C"/>
                </a:solidFill>
                <a:cs typeface="+mn-ea"/>
                <a:sym typeface="+mn-lt"/>
              </a:rPr>
              <a:t>汇报人：姜久远</a:t>
            </a:r>
          </a:p>
        </p:txBody>
      </p:sp>
      <p:sp>
        <p:nvSpPr>
          <p:cNvPr id="184" name="矩形 183">
            <a:extLst>
              <a:ext uri="{FF2B5EF4-FFF2-40B4-BE49-F238E27FC236}">
                <a16:creationId xmlns:a16="http://schemas.microsoft.com/office/drawing/2014/main" id="{2AD3C91C-FED8-4F6A-85C1-68E8242213DC}"/>
              </a:ext>
            </a:extLst>
          </p:cNvPr>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extLst>
      <p:ext uri="{BB962C8B-B14F-4D97-AF65-F5344CB8AC3E}">
        <p14:creationId xmlns:p14="http://schemas.microsoft.com/office/powerpoint/2010/main" val="131081694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a:extLst>
              <a:ext uri="{FF2B5EF4-FFF2-40B4-BE49-F238E27FC236}">
                <a16:creationId xmlns:a16="http://schemas.microsoft.com/office/drawing/2014/main" id="{4CADF2FF-D86C-43D9-834C-6F56BC2E942B}"/>
              </a:ext>
            </a:extLst>
          </p:cNvPr>
          <p:cNvSpPr/>
          <p:nvPr/>
        </p:nvSpPr>
        <p:spPr>
          <a:xfrm>
            <a:off x="2641252" y="1237523"/>
            <a:ext cx="2990982" cy="299098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题目概述</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TextBox 7">
            <a:extLst>
              <a:ext uri="{FF2B5EF4-FFF2-40B4-BE49-F238E27FC236}">
                <a16:creationId xmlns:a16="http://schemas.microsoft.com/office/drawing/2014/main" id="{C6D07BD0-F140-46AD-B3F4-6405BDABEDBF}"/>
              </a:ext>
            </a:extLst>
          </p:cNvPr>
          <p:cNvSpPr txBox="1"/>
          <p:nvPr/>
        </p:nvSpPr>
        <p:spPr>
          <a:xfrm>
            <a:off x="4829026" y="2515253"/>
            <a:ext cx="1483284" cy="646331"/>
          </a:xfrm>
          <a:prstGeom prst="rect">
            <a:avLst/>
          </a:prstGeom>
          <a:noFill/>
        </p:spPr>
        <p:txBody>
          <a:bodyPr wrap="square" rtlCol="0">
            <a:spAutoFit/>
          </a:bodyPr>
          <a:lstStyle/>
          <a:p>
            <a:pPr algn="dist"/>
            <a:r>
              <a:rPr lang="zh-CN" altLang="en-US" sz="3600" b="1" dirty="0">
                <a:solidFill>
                  <a:srgbClr val="9AA394"/>
                </a:solidFill>
                <a:cs typeface="+mn-ea"/>
                <a:sym typeface="+mn-lt"/>
              </a:rPr>
              <a:t>概述</a:t>
            </a:r>
          </a:p>
        </p:txBody>
      </p:sp>
      <p:sp>
        <p:nvSpPr>
          <p:cNvPr id="9" name="Google Shape;86;p19">
            <a:extLst>
              <a:ext uri="{FF2B5EF4-FFF2-40B4-BE49-F238E27FC236}">
                <a16:creationId xmlns:a16="http://schemas.microsoft.com/office/drawing/2014/main" id="{2C627F01-DB03-49E3-BA84-D70FD258B06C}"/>
              </a:ext>
            </a:extLst>
          </p:cNvPr>
          <p:cNvSpPr txBox="1"/>
          <p:nvPr/>
        </p:nvSpPr>
        <p:spPr>
          <a:xfrm>
            <a:off x="4829026" y="2067922"/>
            <a:ext cx="2142045" cy="3294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0" i="0" u="none" strike="noStrike" cap="none" dirty="0">
                <a:solidFill>
                  <a:schemeClr val="tx1">
                    <a:lumMod val="75000"/>
                    <a:lumOff val="25000"/>
                  </a:schemeClr>
                </a:solidFill>
                <a:cs typeface="+mn-ea"/>
                <a:sym typeface="+mn-lt"/>
              </a:rPr>
              <a:t>YOUR TITLE HERE</a:t>
            </a:r>
            <a:endParaRPr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3475022C-98E9-446B-837B-782AB2E76ECE}"/>
              </a:ext>
            </a:extLst>
          </p:cNvPr>
          <p:cNvSpPr txBox="1"/>
          <p:nvPr/>
        </p:nvSpPr>
        <p:spPr>
          <a:xfrm>
            <a:off x="4829026" y="3200676"/>
            <a:ext cx="5906784" cy="874390"/>
          </a:xfrm>
          <a:prstGeom prst="rect">
            <a:avLst/>
          </a:prstGeom>
          <a:noFill/>
        </p:spPr>
        <p:txBody>
          <a:bodyPr wrap="square" lIns="91423" tIns="45712" rIns="91423" bIns="45712" rtlCol="0">
            <a:spAutoFit/>
          </a:bodyPr>
          <a:lstStyle/>
          <a:p>
            <a:pPr lvl="0" defTabSz="1217930">
              <a:lnSpc>
                <a:spcPct val="150000"/>
              </a:lnSpc>
              <a:defRPr/>
            </a:pPr>
            <a:r>
              <a:rPr lang="en-US" altLang="zh-CN" b="1" dirty="0">
                <a:solidFill>
                  <a:srgbClr val="9AA394"/>
                </a:solidFill>
                <a:cs typeface="+mn-ea"/>
              </a:rPr>
              <a:t> </a:t>
            </a:r>
            <a:r>
              <a:rPr lang="en-US" altLang="zh-CN" b="1" dirty="0" err="1">
                <a:solidFill>
                  <a:srgbClr val="9AA394"/>
                </a:solidFill>
                <a:cs typeface="+mn-ea"/>
              </a:rPr>
              <a:t>UserBehavior</a:t>
            </a:r>
            <a:r>
              <a:rPr lang="zh-CN" altLang="en-US" b="1" dirty="0">
                <a:solidFill>
                  <a:srgbClr val="9AA394"/>
                </a:solidFill>
                <a:cs typeface="+mn-ea"/>
              </a:rPr>
              <a:t>是阿里巴巴提供的一个淘宝用户行为数据集，用于隐式反馈推荐问题的研究。</a:t>
            </a:r>
            <a:endParaRPr lang="zh-CN" altLang="en-US" b="1" dirty="0">
              <a:solidFill>
                <a:srgbClr val="9AA394"/>
              </a:solidFill>
              <a:cs typeface="+mn-ea"/>
              <a:sym typeface="+mn-lt"/>
            </a:endParaRPr>
          </a:p>
        </p:txBody>
      </p:sp>
      <p:sp>
        <p:nvSpPr>
          <p:cNvPr id="18" name="椭圆 17">
            <a:extLst>
              <a:ext uri="{FF2B5EF4-FFF2-40B4-BE49-F238E27FC236}">
                <a16:creationId xmlns:a16="http://schemas.microsoft.com/office/drawing/2014/main" id="{4F21D926-C6AF-49BA-84C8-637BA54D5734}"/>
              </a:ext>
            </a:extLst>
          </p:cNvPr>
          <p:cNvSpPr/>
          <p:nvPr/>
        </p:nvSpPr>
        <p:spPr>
          <a:xfrm>
            <a:off x="1652224" y="2794579"/>
            <a:ext cx="1592712" cy="1592712"/>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092625742"/>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2"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8" grpId="2"/>
      <p:bldP spid="9" grpId="0"/>
      <p:bldP spid="10"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826141" cy="584775"/>
          </a:xfrm>
          <a:prstGeom prst="rect">
            <a:avLst/>
          </a:prstGeom>
          <a:noFill/>
        </p:spPr>
        <p:txBody>
          <a:bodyPr wrap="none" rtlCol="0">
            <a:spAutoFit/>
          </a:bodyPr>
          <a:lstStyle>
            <a:defPPr>
              <a:defRPr lang="zh-CN"/>
            </a:defPPr>
            <a:lvl1pPr>
              <a:defRPr sz="2400">
                <a:solidFill>
                  <a:schemeClr val="tx1">
                    <a:lumMod val="85000"/>
                    <a:lumOff val="15000"/>
                  </a:schemeClr>
                </a:solidFill>
                <a:cs typeface="+mn-ea"/>
              </a:defRPr>
            </a:lvl1pPr>
          </a:lstStyle>
          <a:p>
            <a:r>
              <a:rPr lang="zh-CN" altLang="en-US" dirty="0">
                <a:sym typeface="+mn-lt"/>
              </a:rPr>
              <a:t>题目概述</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7">
            <a:extLst>
              <a:ext uri="{FF2B5EF4-FFF2-40B4-BE49-F238E27FC236}">
                <a16:creationId xmlns:a16="http://schemas.microsoft.com/office/drawing/2014/main" id="{8F05F93E-4512-477A-B53C-1A8E8C2E951A}"/>
              </a:ext>
            </a:extLst>
          </p:cNvPr>
          <p:cNvSpPr txBox="1"/>
          <p:nvPr/>
        </p:nvSpPr>
        <p:spPr>
          <a:xfrm>
            <a:off x="9012346" y="828986"/>
            <a:ext cx="1359324" cy="646331"/>
          </a:xfrm>
          <a:prstGeom prst="rect">
            <a:avLst/>
          </a:prstGeom>
          <a:noFill/>
        </p:spPr>
        <p:txBody>
          <a:bodyPr wrap="square" rtlCol="0">
            <a:spAutoFit/>
          </a:bodyPr>
          <a:lstStyle/>
          <a:p>
            <a:pPr algn="dist"/>
            <a:r>
              <a:rPr lang="zh-CN" altLang="en-US" sz="3600" b="1" dirty="0">
                <a:solidFill>
                  <a:srgbClr val="9AA394"/>
                </a:solidFill>
                <a:cs typeface="+mn-ea"/>
                <a:sym typeface="+mn-lt"/>
              </a:rPr>
              <a:t>介绍</a:t>
            </a:r>
          </a:p>
        </p:txBody>
      </p:sp>
      <p:sp>
        <p:nvSpPr>
          <p:cNvPr id="10" name="Google Shape;86;p19">
            <a:extLst>
              <a:ext uri="{FF2B5EF4-FFF2-40B4-BE49-F238E27FC236}">
                <a16:creationId xmlns:a16="http://schemas.microsoft.com/office/drawing/2014/main" id="{048DB825-262D-40EA-AE2D-9B44B26815D8}"/>
              </a:ext>
            </a:extLst>
          </p:cNvPr>
          <p:cNvSpPr txBox="1"/>
          <p:nvPr/>
        </p:nvSpPr>
        <p:spPr>
          <a:xfrm>
            <a:off x="9031288" y="403125"/>
            <a:ext cx="2128323" cy="315643"/>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cs typeface="+mn-ea"/>
                <a:sym typeface="+mn-lt"/>
              </a:rPr>
              <a:t>YOUR TITLE HERE</a:t>
            </a:r>
            <a:endParaRPr dirty="0">
              <a:solidFill>
                <a:schemeClr val="tx1">
                  <a:lumMod val="75000"/>
                  <a:lumOff val="25000"/>
                </a:schemeClr>
              </a:solidFill>
              <a:cs typeface="+mn-ea"/>
              <a:sym typeface="+mn-lt"/>
            </a:endParaRPr>
          </a:p>
        </p:txBody>
      </p:sp>
      <p:sp>
        <p:nvSpPr>
          <p:cNvPr id="11" name="TextBox 24">
            <a:extLst>
              <a:ext uri="{FF2B5EF4-FFF2-40B4-BE49-F238E27FC236}">
                <a16:creationId xmlns:a16="http://schemas.microsoft.com/office/drawing/2014/main" id="{57051550-6E56-48F9-B512-69301EF808D8}"/>
              </a:ext>
            </a:extLst>
          </p:cNvPr>
          <p:cNvSpPr txBox="1"/>
          <p:nvPr/>
        </p:nvSpPr>
        <p:spPr>
          <a:xfrm>
            <a:off x="1360386" y="3139944"/>
            <a:ext cx="2700340" cy="418175"/>
          </a:xfrm>
          <a:prstGeom prst="rect">
            <a:avLst/>
          </a:prstGeom>
          <a:noFill/>
        </p:spPr>
        <p:txBody>
          <a:bodyPr wrap="square" lIns="91423" tIns="45712" rIns="91423" bIns="45712" rtlCol="0">
            <a:spAutoFit/>
          </a:bodyPr>
          <a:lstStyle/>
          <a:p>
            <a:pPr lvl="0" defTabSz="1217930">
              <a:lnSpc>
                <a:spcPct val="150000"/>
              </a:lnSpc>
              <a:defRPr/>
            </a:pPr>
            <a:r>
              <a:rPr lang="zh-CN" altLang="en-US" sz="1600" dirty="0">
                <a:solidFill>
                  <a:schemeClr val="bg1">
                    <a:lumMod val="50000"/>
                  </a:schemeClr>
                </a:solidFill>
                <a:cs typeface="+mn-ea"/>
              </a:rPr>
              <a:t>● </a:t>
            </a:r>
            <a:r>
              <a:rPr lang="en-US" altLang="zh-CN" sz="1600" dirty="0">
                <a:solidFill>
                  <a:schemeClr val="bg1">
                    <a:lumMod val="50000"/>
                  </a:schemeClr>
                </a:solidFill>
                <a:cs typeface="+mn-ea"/>
                <a:sym typeface="+mn-lt"/>
              </a:rPr>
              <a:t>UserBehavior.csv</a:t>
            </a:r>
            <a:r>
              <a:rPr lang="zh-CN" altLang="en-US" sz="1600" dirty="0">
                <a:solidFill>
                  <a:schemeClr val="bg1">
                    <a:lumMod val="50000"/>
                  </a:schemeClr>
                </a:solidFill>
                <a:cs typeface="+mn-ea"/>
                <a:sym typeface="+mn-lt"/>
              </a:rPr>
              <a:t>介绍</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12" name="组合 11">
            <a:extLst>
              <a:ext uri="{FF2B5EF4-FFF2-40B4-BE49-F238E27FC236}">
                <a16:creationId xmlns:a16="http://schemas.microsoft.com/office/drawing/2014/main" id="{A847010F-0F41-4B6E-B5B3-E7D32E0D2526}"/>
              </a:ext>
            </a:extLst>
          </p:cNvPr>
          <p:cNvGrpSpPr/>
          <p:nvPr/>
        </p:nvGrpSpPr>
        <p:grpSpPr>
          <a:xfrm flipH="1">
            <a:off x="486649" y="3277799"/>
            <a:ext cx="727071" cy="727071"/>
            <a:chOff x="9020762" y="3428424"/>
            <a:chExt cx="732838" cy="732838"/>
          </a:xfrm>
        </p:grpSpPr>
        <p:sp>
          <p:nvSpPr>
            <p:cNvPr id="13" name="椭圆 12">
              <a:extLst>
                <a:ext uri="{FF2B5EF4-FFF2-40B4-BE49-F238E27FC236}">
                  <a16:creationId xmlns:a16="http://schemas.microsoft.com/office/drawing/2014/main" id="{CE2D0D59-ABC9-4A64-BD1B-8C0C804B3CE2}"/>
                </a:ext>
              </a:extLst>
            </p:cNvPr>
            <p:cNvSpPr/>
            <p:nvPr/>
          </p:nvSpPr>
          <p:spPr>
            <a:xfrm>
              <a:off x="9020762"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Freeform 61">
              <a:extLst>
                <a:ext uri="{FF2B5EF4-FFF2-40B4-BE49-F238E27FC236}">
                  <a16:creationId xmlns:a16="http://schemas.microsoft.com/office/drawing/2014/main" id="{16A23B33-2F74-46A6-AF21-F90D080CD706}"/>
                </a:ext>
              </a:extLst>
            </p:cNvPr>
            <p:cNvSpPr>
              <a:spLocks noEditPoints="1"/>
            </p:cNvSpPr>
            <p:nvPr/>
          </p:nvSpPr>
          <p:spPr bwMode="auto">
            <a:xfrm>
              <a:off x="9226050" y="363371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18" name="组合 17">
            <a:extLst>
              <a:ext uri="{FF2B5EF4-FFF2-40B4-BE49-F238E27FC236}">
                <a16:creationId xmlns:a16="http://schemas.microsoft.com/office/drawing/2014/main" id="{0119F921-5FEB-4492-A1E2-E92651680060}"/>
              </a:ext>
            </a:extLst>
          </p:cNvPr>
          <p:cNvGrpSpPr/>
          <p:nvPr/>
        </p:nvGrpSpPr>
        <p:grpSpPr>
          <a:xfrm flipH="1">
            <a:off x="478633" y="1799800"/>
            <a:ext cx="727071" cy="727071"/>
            <a:chOff x="5694130" y="3428424"/>
            <a:chExt cx="732838" cy="732838"/>
          </a:xfrm>
        </p:grpSpPr>
        <p:sp>
          <p:nvSpPr>
            <p:cNvPr id="19" name="椭圆 18">
              <a:extLst>
                <a:ext uri="{FF2B5EF4-FFF2-40B4-BE49-F238E27FC236}">
                  <a16:creationId xmlns:a16="http://schemas.microsoft.com/office/drawing/2014/main" id="{BE322748-B4B9-4FEF-99BD-B53217062C9F}"/>
                </a:ext>
              </a:extLst>
            </p:cNvPr>
            <p:cNvSpPr/>
            <p:nvPr/>
          </p:nvSpPr>
          <p:spPr>
            <a:xfrm>
              <a:off x="5694130"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0" name="Freeform 112">
              <a:extLst>
                <a:ext uri="{FF2B5EF4-FFF2-40B4-BE49-F238E27FC236}">
                  <a16:creationId xmlns:a16="http://schemas.microsoft.com/office/drawing/2014/main" id="{57AA6F7E-9CE1-4FFA-AFA6-D9173CD3E531}"/>
                </a:ext>
              </a:extLst>
            </p:cNvPr>
            <p:cNvSpPr>
              <a:spLocks noEditPoints="1"/>
            </p:cNvSpPr>
            <p:nvPr/>
          </p:nvSpPr>
          <p:spPr bwMode="auto">
            <a:xfrm>
              <a:off x="5899418" y="3633712"/>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pic>
        <p:nvPicPr>
          <p:cNvPr id="3" name="图片 2">
            <a:extLst>
              <a:ext uri="{FF2B5EF4-FFF2-40B4-BE49-F238E27FC236}">
                <a16:creationId xmlns:a16="http://schemas.microsoft.com/office/drawing/2014/main" id="{20B32EFC-83F6-737E-0897-1C564EF71537}"/>
              </a:ext>
            </a:extLst>
          </p:cNvPr>
          <p:cNvPicPr>
            <a:picLocks noChangeAspect="1"/>
          </p:cNvPicPr>
          <p:nvPr/>
        </p:nvPicPr>
        <p:blipFill>
          <a:blip r:embed="rId2"/>
          <a:stretch>
            <a:fillRect/>
          </a:stretch>
        </p:blipFill>
        <p:spPr>
          <a:xfrm>
            <a:off x="1424336" y="2007512"/>
            <a:ext cx="6757952" cy="821447"/>
          </a:xfrm>
          <a:prstGeom prst="rect">
            <a:avLst/>
          </a:prstGeom>
        </p:spPr>
      </p:pic>
      <p:pic>
        <p:nvPicPr>
          <p:cNvPr id="26" name="图片 25">
            <a:extLst>
              <a:ext uri="{FF2B5EF4-FFF2-40B4-BE49-F238E27FC236}">
                <a16:creationId xmlns:a16="http://schemas.microsoft.com/office/drawing/2014/main" id="{03A5C70B-4428-F7F8-3E84-F420FB7804D4}"/>
              </a:ext>
            </a:extLst>
          </p:cNvPr>
          <p:cNvPicPr>
            <a:picLocks noChangeAspect="1"/>
          </p:cNvPicPr>
          <p:nvPr/>
        </p:nvPicPr>
        <p:blipFill>
          <a:blip r:embed="rId3"/>
          <a:stretch>
            <a:fillRect/>
          </a:stretch>
        </p:blipFill>
        <p:spPr>
          <a:xfrm>
            <a:off x="1424336" y="3548296"/>
            <a:ext cx="6298667" cy="2801821"/>
          </a:xfrm>
          <a:prstGeom prst="rect">
            <a:avLst/>
          </a:prstGeom>
        </p:spPr>
      </p:pic>
      <p:sp>
        <p:nvSpPr>
          <p:cNvPr id="27" name="TextBox 24">
            <a:extLst>
              <a:ext uri="{FF2B5EF4-FFF2-40B4-BE49-F238E27FC236}">
                <a16:creationId xmlns:a16="http://schemas.microsoft.com/office/drawing/2014/main" id="{389F5AB6-4E4C-7EFC-1498-3BEE1F20542F}"/>
              </a:ext>
            </a:extLst>
          </p:cNvPr>
          <p:cNvSpPr txBox="1"/>
          <p:nvPr/>
        </p:nvSpPr>
        <p:spPr>
          <a:xfrm>
            <a:off x="1370217" y="1615665"/>
            <a:ext cx="2690509" cy="418175"/>
          </a:xfrm>
          <a:prstGeom prst="rect">
            <a:avLst/>
          </a:prstGeom>
          <a:noFill/>
        </p:spPr>
        <p:txBody>
          <a:bodyPr wrap="square" lIns="91423" tIns="45712" rIns="91423" bIns="45712" rtlCol="0">
            <a:spAutoFit/>
          </a:bodyPr>
          <a:lstStyle/>
          <a:p>
            <a:pPr lvl="0" defTabSz="1217930">
              <a:lnSpc>
                <a:spcPct val="150000"/>
              </a:lnSpc>
              <a:defRPr/>
            </a:pPr>
            <a:r>
              <a:rPr lang="zh-CN" altLang="en-US" sz="1600" dirty="0">
                <a:solidFill>
                  <a:schemeClr val="bg1">
                    <a:lumMod val="50000"/>
                  </a:schemeClr>
                </a:solidFill>
                <a:cs typeface="+mn-ea"/>
              </a:rPr>
              <a:t>● </a:t>
            </a:r>
            <a:r>
              <a:rPr lang="en-US" altLang="zh-CN" sz="1600" dirty="0">
                <a:solidFill>
                  <a:schemeClr val="bg1">
                    <a:lumMod val="50000"/>
                  </a:schemeClr>
                </a:solidFill>
                <a:cs typeface="+mn-ea"/>
                <a:sym typeface="+mn-lt"/>
              </a:rPr>
              <a:t>UserBehavior.csv</a:t>
            </a:r>
            <a:r>
              <a:rPr lang="zh-CN" altLang="en-US" sz="1600" dirty="0">
                <a:solidFill>
                  <a:schemeClr val="bg1">
                    <a:lumMod val="50000"/>
                  </a:schemeClr>
                </a:solidFill>
                <a:cs typeface="+mn-ea"/>
                <a:sym typeface="+mn-lt"/>
              </a:rPr>
              <a:t>描述</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3048751531"/>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400"/>
                                        <p:tgtEl>
                                          <p:spTgt spid="4"/>
                                        </p:tgtEl>
                                      </p:cBhvr>
                                    </p:animEffect>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700" fill="hold"/>
                                        <p:tgtEl>
                                          <p:spTgt spid="18"/>
                                        </p:tgtEl>
                                        <p:attrNameLst>
                                          <p:attrName>ppt_w</p:attrName>
                                        </p:attrNameLst>
                                      </p:cBhvr>
                                      <p:tavLst>
                                        <p:tav tm="0">
                                          <p:val>
                                            <p:fltVal val="0"/>
                                          </p:val>
                                        </p:tav>
                                        <p:tav tm="100000">
                                          <p:val>
                                            <p:strVal val="#ppt_w"/>
                                          </p:val>
                                        </p:tav>
                                      </p:tavLst>
                                    </p:anim>
                                    <p:anim calcmode="lin" valueType="num">
                                      <p:cBhvr>
                                        <p:cTn id="16" dur="700" fill="hold"/>
                                        <p:tgtEl>
                                          <p:spTgt spid="18"/>
                                        </p:tgtEl>
                                        <p:attrNameLst>
                                          <p:attrName>ppt_h</p:attrName>
                                        </p:attrNameLst>
                                      </p:cBhvr>
                                      <p:tavLst>
                                        <p:tav tm="0">
                                          <p:val>
                                            <p:fltVal val="0"/>
                                          </p:val>
                                        </p:tav>
                                        <p:tav tm="100000">
                                          <p:val>
                                            <p:strVal val="#ppt_h"/>
                                          </p:val>
                                        </p:tav>
                                      </p:tavLst>
                                    </p:anim>
                                    <p:animEffect transition="in" filter="fade">
                                      <p:cBhvr>
                                        <p:cTn id="17" dur="700"/>
                                        <p:tgtEl>
                                          <p:spTgt spid="18"/>
                                        </p:tgtEl>
                                      </p:cBhvr>
                                    </p:animEffect>
                                  </p:childTnLst>
                                </p:cTn>
                              </p:par>
                            </p:childTnLst>
                          </p:cTn>
                        </p:par>
                        <p:par>
                          <p:cTn id="18" fill="hold">
                            <p:stCondLst>
                              <p:cond delay="16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100"/>
                            </p:stCondLst>
                            <p:childTnLst>
                              <p:par>
                                <p:cTn id="23" presetID="14"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par>
                          <p:cTn id="26" fill="hold">
                            <p:stCondLst>
                              <p:cond delay="2600"/>
                            </p:stCondLst>
                            <p:childTnLst>
                              <p:par>
                                <p:cTn id="27" presetID="53"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31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600"/>
                            </p:stCondLst>
                            <p:childTnLst>
                              <p:par>
                                <p:cTn id="37" presetID="6" presetClass="entr" presetSubtype="16"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题目概述</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9BBC7DB1-DA33-4612-8873-E19BAD037605}"/>
              </a:ext>
            </a:extLst>
          </p:cNvPr>
          <p:cNvSpPr/>
          <p:nvPr/>
        </p:nvSpPr>
        <p:spPr>
          <a:xfrm>
            <a:off x="1225294" y="1335716"/>
            <a:ext cx="4497063" cy="362792"/>
          </a:xfrm>
          <a:prstGeom prst="rect">
            <a:avLst/>
          </a:prstGeom>
        </p:spPr>
        <p:txBody>
          <a:bodyPr wrap="square">
            <a:spAutoFit/>
          </a:bodyPr>
          <a:lstStyle/>
          <a:p>
            <a:pPr algn="ctr" defTabSz="1828800">
              <a:lnSpc>
                <a:spcPct val="120000"/>
              </a:lnSpc>
            </a:pPr>
            <a:r>
              <a:rPr lang="zh-CN" altLang="en-US" sz="1600" dirty="0">
                <a:solidFill>
                  <a:schemeClr val="bg1">
                    <a:lumMod val="50000"/>
                  </a:schemeClr>
                </a:solidFill>
                <a:cs typeface="+mn-ea"/>
              </a:rPr>
              <a:t>● 注意到，用户行为类型共有四种，它们分别是</a:t>
            </a:r>
            <a:endParaRPr lang="zh-CN" altLang="en-US" sz="1600" dirty="0">
              <a:solidFill>
                <a:schemeClr val="bg1">
                  <a:lumMod val="50000"/>
                </a:schemeClr>
              </a:solidFill>
              <a:cs typeface="+mn-ea"/>
              <a:sym typeface="+mn-lt"/>
            </a:endParaRPr>
          </a:p>
        </p:txBody>
      </p:sp>
      <p:sp>
        <p:nvSpPr>
          <p:cNvPr id="10" name="Shape">
            <a:extLst>
              <a:ext uri="{FF2B5EF4-FFF2-40B4-BE49-F238E27FC236}">
                <a16:creationId xmlns:a16="http://schemas.microsoft.com/office/drawing/2014/main" id="{E08D44DA-8FCC-48F6-B975-C1692974FF99}"/>
              </a:ext>
            </a:extLst>
          </p:cNvPr>
          <p:cNvSpPr/>
          <p:nvPr/>
        </p:nvSpPr>
        <p:spPr>
          <a:xfrm>
            <a:off x="657413" y="1335716"/>
            <a:ext cx="383462" cy="355432"/>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1" name="Shape">
            <a:extLst>
              <a:ext uri="{FF2B5EF4-FFF2-40B4-BE49-F238E27FC236}">
                <a16:creationId xmlns:a16="http://schemas.microsoft.com/office/drawing/2014/main" id="{80F31502-3157-4E4D-BF11-3D83F1A802E5}"/>
              </a:ext>
            </a:extLst>
          </p:cNvPr>
          <p:cNvSpPr/>
          <p:nvPr/>
        </p:nvSpPr>
        <p:spPr>
          <a:xfrm>
            <a:off x="6469645" y="1678974"/>
            <a:ext cx="444047" cy="40404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2" name="Rectangle 27">
            <a:extLst>
              <a:ext uri="{FF2B5EF4-FFF2-40B4-BE49-F238E27FC236}">
                <a16:creationId xmlns:a16="http://schemas.microsoft.com/office/drawing/2014/main" id="{1C09497A-BC90-4699-BC5A-5EBC803DEF14}"/>
              </a:ext>
            </a:extLst>
          </p:cNvPr>
          <p:cNvSpPr/>
          <p:nvPr/>
        </p:nvSpPr>
        <p:spPr>
          <a:xfrm>
            <a:off x="7021163" y="1710546"/>
            <a:ext cx="3254478" cy="396583"/>
          </a:xfrm>
          <a:prstGeom prst="rect">
            <a:avLst/>
          </a:prstGeom>
        </p:spPr>
        <p:txBody>
          <a:bodyPr wrap="square">
            <a:spAutoFit/>
          </a:bodyPr>
          <a:lstStyle/>
          <a:p>
            <a:pPr defTabSz="1828800">
              <a:lnSpc>
                <a:spcPct val="120000"/>
              </a:lnSpc>
            </a:pPr>
            <a:r>
              <a:rPr lang="zh-CN" altLang="en-US" dirty="0">
                <a:solidFill>
                  <a:schemeClr val="bg1">
                    <a:lumMod val="50000"/>
                  </a:schemeClr>
                </a:solidFill>
                <a:cs typeface="+mn-ea"/>
              </a:rPr>
              <a:t>● 数据集大小的一些说明如下</a:t>
            </a:r>
            <a:endParaRPr lang="en-US" altLang="zh-CN" b="1"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2E1EB037-6ED9-4873-80E2-4DB7CED039E0}"/>
              </a:ext>
            </a:extLst>
          </p:cNvPr>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045F427E-1BE0-483C-995E-420520E28FF3}"/>
              </a:ext>
            </a:extLst>
          </p:cNvPr>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C0689836-3E78-4F8B-B21E-58A1F1902857}"/>
              </a:ext>
            </a:extLst>
          </p:cNvPr>
          <p:cNvSpPr/>
          <p:nvPr/>
        </p:nvSpPr>
        <p:spPr>
          <a:xfrm>
            <a:off x="10801622" y="5469689"/>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a:extLst>
              <a:ext uri="{FF2B5EF4-FFF2-40B4-BE49-F238E27FC236}">
                <a16:creationId xmlns:a16="http://schemas.microsoft.com/office/drawing/2014/main" id="{EB3F6CBE-B222-1A22-885D-3238C615930E}"/>
              </a:ext>
            </a:extLst>
          </p:cNvPr>
          <p:cNvPicPr>
            <a:picLocks noChangeAspect="1"/>
          </p:cNvPicPr>
          <p:nvPr/>
        </p:nvPicPr>
        <p:blipFill>
          <a:blip r:embed="rId2"/>
          <a:stretch>
            <a:fillRect/>
          </a:stretch>
        </p:blipFill>
        <p:spPr>
          <a:xfrm>
            <a:off x="1317813" y="1908838"/>
            <a:ext cx="4648603" cy="2194750"/>
          </a:xfrm>
          <a:prstGeom prst="rect">
            <a:avLst/>
          </a:prstGeom>
        </p:spPr>
      </p:pic>
      <p:pic>
        <p:nvPicPr>
          <p:cNvPr id="18" name="图片 17">
            <a:extLst>
              <a:ext uri="{FF2B5EF4-FFF2-40B4-BE49-F238E27FC236}">
                <a16:creationId xmlns:a16="http://schemas.microsoft.com/office/drawing/2014/main" id="{F6CA3379-8554-3F8F-3F1B-E9041E06C49D}"/>
              </a:ext>
            </a:extLst>
          </p:cNvPr>
          <p:cNvPicPr>
            <a:picLocks noChangeAspect="1"/>
          </p:cNvPicPr>
          <p:nvPr/>
        </p:nvPicPr>
        <p:blipFill>
          <a:blip r:embed="rId3"/>
          <a:stretch>
            <a:fillRect/>
          </a:stretch>
        </p:blipFill>
        <p:spPr>
          <a:xfrm>
            <a:off x="6430444" y="2324454"/>
            <a:ext cx="4729559" cy="2333333"/>
          </a:xfrm>
          <a:prstGeom prst="rect">
            <a:avLst/>
          </a:prstGeom>
        </p:spPr>
      </p:pic>
      <p:sp>
        <p:nvSpPr>
          <p:cNvPr id="19" name="TextBox 7">
            <a:extLst>
              <a:ext uri="{FF2B5EF4-FFF2-40B4-BE49-F238E27FC236}">
                <a16:creationId xmlns:a16="http://schemas.microsoft.com/office/drawing/2014/main" id="{721D467C-4CA5-E800-1A74-1E46EA5129BA}"/>
              </a:ext>
            </a:extLst>
          </p:cNvPr>
          <p:cNvSpPr txBox="1"/>
          <p:nvPr/>
        </p:nvSpPr>
        <p:spPr>
          <a:xfrm>
            <a:off x="9012346" y="828986"/>
            <a:ext cx="1359324" cy="646331"/>
          </a:xfrm>
          <a:prstGeom prst="rect">
            <a:avLst/>
          </a:prstGeom>
          <a:noFill/>
        </p:spPr>
        <p:txBody>
          <a:bodyPr wrap="square" rtlCol="0">
            <a:spAutoFit/>
          </a:bodyPr>
          <a:lstStyle/>
          <a:p>
            <a:pPr algn="dist"/>
            <a:r>
              <a:rPr lang="zh-CN" altLang="en-US" sz="3600" b="1" dirty="0">
                <a:solidFill>
                  <a:srgbClr val="9AA394"/>
                </a:solidFill>
                <a:cs typeface="+mn-ea"/>
                <a:sym typeface="+mn-lt"/>
              </a:rPr>
              <a:t>介绍</a:t>
            </a:r>
          </a:p>
        </p:txBody>
      </p:sp>
      <p:sp>
        <p:nvSpPr>
          <p:cNvPr id="20" name="Google Shape;86;p19">
            <a:extLst>
              <a:ext uri="{FF2B5EF4-FFF2-40B4-BE49-F238E27FC236}">
                <a16:creationId xmlns:a16="http://schemas.microsoft.com/office/drawing/2014/main" id="{ABCE8606-00AC-9858-0ACC-7FA85E4AE9DB}"/>
              </a:ext>
            </a:extLst>
          </p:cNvPr>
          <p:cNvSpPr txBox="1"/>
          <p:nvPr/>
        </p:nvSpPr>
        <p:spPr>
          <a:xfrm>
            <a:off x="9031288" y="403125"/>
            <a:ext cx="2128323" cy="315643"/>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cs typeface="+mn-ea"/>
                <a:sym typeface="+mn-lt"/>
              </a:rPr>
              <a:t>YOUR TITLE HERE</a:t>
            </a:r>
            <a:endParaRPr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3370222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600"/>
                                        <p:tgtEl>
                                          <p:spTgt spid="4"/>
                                        </p:tgtEl>
                                      </p:cBhvr>
                                    </p:animEffect>
                                    <p:anim calcmode="lin" valueType="num">
                                      <p:cBhvr>
                                        <p:cTn id="26" dur="600" fill="hold"/>
                                        <p:tgtEl>
                                          <p:spTgt spid="4"/>
                                        </p:tgtEl>
                                        <p:attrNameLst>
                                          <p:attrName>ppt_x</p:attrName>
                                        </p:attrNameLst>
                                      </p:cBhvr>
                                      <p:tavLst>
                                        <p:tav tm="0">
                                          <p:val>
                                            <p:strVal val="#ppt_x"/>
                                          </p:val>
                                        </p:tav>
                                        <p:tav tm="100000">
                                          <p:val>
                                            <p:strVal val="#ppt_x"/>
                                          </p:val>
                                        </p:tav>
                                      </p:tavLst>
                                    </p:anim>
                                    <p:anim calcmode="lin" valueType="num">
                                      <p:cBhvr>
                                        <p:cTn id="27" dur="6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1100"/>
                            </p:stCondLst>
                            <p:childTnLst>
                              <p:par>
                                <p:cTn id="29" presetID="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par>
                          <p:cTn id="33" fill="hold">
                            <p:stCondLst>
                              <p:cond delay="1600"/>
                            </p:stCondLst>
                            <p:childTnLst>
                              <p:par>
                                <p:cTn id="34" presetID="2" presetClass="entr" presetSubtype="4"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100"/>
                            </p:stCondLst>
                            <p:childTnLst>
                              <p:par>
                                <p:cTn id="39" presetID="10"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par>
                          <p:cTn id="42" fill="hold">
                            <p:stCondLst>
                              <p:cond delay="2600"/>
                            </p:stCondLst>
                            <p:childTnLst>
                              <p:par>
                                <p:cTn id="43" presetID="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par>
                          <p:cTn id="47" fill="hold">
                            <p:stCondLst>
                              <p:cond delay="3100"/>
                            </p:stCondLst>
                            <p:childTnLst>
                              <p:par>
                                <p:cTn id="48" presetID="2" presetClass="entr" presetSubtype="4"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3600"/>
                            </p:stCondLst>
                            <p:childTnLst>
                              <p:par>
                                <p:cTn id="53" presetID="14" presetClass="entr" presetSubtype="1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nimBg="1"/>
      <p:bldP spid="11" grpId="0" animBg="1"/>
      <p:bldP spid="12" grpId="0"/>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题目介绍</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Rectangle 28">
            <a:extLst>
              <a:ext uri="{FF2B5EF4-FFF2-40B4-BE49-F238E27FC236}">
                <a16:creationId xmlns:a16="http://schemas.microsoft.com/office/drawing/2014/main" id="{6849FCCE-2B39-4191-AAAF-659322349C44}"/>
              </a:ext>
            </a:extLst>
          </p:cNvPr>
          <p:cNvSpPr/>
          <p:nvPr/>
        </p:nvSpPr>
        <p:spPr>
          <a:xfrm>
            <a:off x="4159044" y="2104988"/>
            <a:ext cx="7071687" cy="1249188"/>
          </a:xfrm>
          <a:prstGeom prst="rect">
            <a:avLst/>
          </a:prstGeom>
        </p:spPr>
        <p:txBody>
          <a:bodyPr wrap="square">
            <a:spAutoFit/>
          </a:bodyPr>
          <a:lstStyle/>
          <a:p>
            <a:pPr defTabSz="1828800">
              <a:lnSpc>
                <a:spcPct val="120000"/>
              </a:lnSpc>
            </a:pPr>
            <a:r>
              <a:rPr lang="en-US" altLang="zh-CN" sz="1600" dirty="0"/>
              <a:t>1.Han Z, Xiang L,  </a:t>
            </a:r>
            <a:r>
              <a:rPr lang="en-US" altLang="zh-CN" sz="1600" dirty="0" err="1"/>
              <a:t>Pengye</a:t>
            </a:r>
            <a:r>
              <a:rPr lang="en-US" altLang="zh-CN" sz="1600" dirty="0"/>
              <a:t> Z, et al. 2018. Learning Tree-based Deep Model for Recommender Systems. In Proceedings of the 24th ACM SIGKDD International Conference on Knowledge Discovery &amp; Data Mining.</a:t>
            </a:r>
            <a:endParaRPr lang="id-ID" sz="1600" dirty="0">
              <a:sym typeface="+mn-lt"/>
            </a:endParaRPr>
          </a:p>
        </p:txBody>
      </p:sp>
      <p:sp>
        <p:nvSpPr>
          <p:cNvPr id="11" name="Rectangle 28">
            <a:extLst>
              <a:ext uri="{FF2B5EF4-FFF2-40B4-BE49-F238E27FC236}">
                <a16:creationId xmlns:a16="http://schemas.microsoft.com/office/drawing/2014/main" id="{1759BD58-E8C2-4625-838E-267031BE7715}"/>
              </a:ext>
            </a:extLst>
          </p:cNvPr>
          <p:cNvSpPr/>
          <p:nvPr/>
        </p:nvSpPr>
        <p:spPr>
          <a:xfrm>
            <a:off x="4159044" y="3726853"/>
            <a:ext cx="7071688" cy="953723"/>
          </a:xfrm>
          <a:prstGeom prst="rect">
            <a:avLst/>
          </a:prstGeom>
        </p:spPr>
        <p:txBody>
          <a:bodyPr wrap="square">
            <a:spAutoFit/>
          </a:bodyPr>
          <a:lstStyle/>
          <a:p>
            <a:pPr defTabSz="1828800">
              <a:lnSpc>
                <a:spcPct val="120000"/>
              </a:lnSpc>
            </a:pPr>
            <a:r>
              <a:rPr lang="en-US" altLang="zh-CN" sz="1600" dirty="0"/>
              <a:t>2. Han Z, Daqing C, </a:t>
            </a:r>
            <a:r>
              <a:rPr lang="en-US" altLang="zh-CN" sz="1600" dirty="0" err="1"/>
              <a:t>Ziru</a:t>
            </a:r>
            <a:r>
              <a:rPr lang="en-US" altLang="zh-CN" sz="1600" dirty="0"/>
              <a:t> X, et al. 2019. Joint Optimization of Tree-based Index and Deep Model for Recommender Systems. In Advances in Neural Information Processing Systems.</a:t>
            </a:r>
            <a:endParaRPr lang="id-ID" sz="1600" dirty="0">
              <a:sym typeface="+mn-lt"/>
            </a:endParaRPr>
          </a:p>
        </p:txBody>
      </p:sp>
      <p:sp>
        <p:nvSpPr>
          <p:cNvPr id="13" name="Rectangle 28">
            <a:extLst>
              <a:ext uri="{FF2B5EF4-FFF2-40B4-BE49-F238E27FC236}">
                <a16:creationId xmlns:a16="http://schemas.microsoft.com/office/drawing/2014/main" id="{2CE7DCCE-BC71-460A-BF8D-A41D9DA5A1D0}"/>
              </a:ext>
            </a:extLst>
          </p:cNvPr>
          <p:cNvSpPr/>
          <p:nvPr/>
        </p:nvSpPr>
        <p:spPr>
          <a:xfrm>
            <a:off x="4159044" y="5053253"/>
            <a:ext cx="7071687" cy="658257"/>
          </a:xfrm>
          <a:prstGeom prst="rect">
            <a:avLst/>
          </a:prstGeom>
        </p:spPr>
        <p:txBody>
          <a:bodyPr wrap="square">
            <a:spAutoFit/>
          </a:bodyPr>
          <a:lstStyle/>
          <a:p>
            <a:pPr defTabSz="1828800">
              <a:lnSpc>
                <a:spcPct val="120000"/>
              </a:lnSpc>
            </a:pPr>
            <a:r>
              <a:rPr lang="en-US" altLang="zh-CN" sz="1600" dirty="0"/>
              <a:t>3. </a:t>
            </a:r>
            <a:r>
              <a:rPr lang="en-US" altLang="zh-CN" sz="1600" dirty="0" err="1"/>
              <a:t>Jingwei</a:t>
            </a:r>
            <a:r>
              <a:rPr lang="en-US" altLang="zh-CN" sz="1600" dirty="0"/>
              <a:t> Z, </a:t>
            </a:r>
            <a:r>
              <a:rPr lang="en-US" altLang="zh-CN" sz="1600" dirty="0" err="1"/>
              <a:t>Ziru</a:t>
            </a:r>
            <a:r>
              <a:rPr lang="en-US" altLang="zh-CN" sz="1600" dirty="0"/>
              <a:t> X, Wei D, et al. 2020. Learning Optimal Tree Models under Beam Search. In International Conference on Machine Learning.</a:t>
            </a:r>
            <a:endParaRPr lang="id-ID" sz="1100" kern="1200"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DB33970B-AAC4-4B43-9F4E-5AAFD0C43A42}"/>
              </a:ext>
            </a:extLst>
          </p:cNvPr>
          <p:cNvSpPr/>
          <p:nvPr/>
        </p:nvSpPr>
        <p:spPr>
          <a:xfrm>
            <a:off x="275594" y="2602787"/>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1699775" y="4060115"/>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3022874" y="2346563"/>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7">
            <a:extLst>
              <a:ext uri="{FF2B5EF4-FFF2-40B4-BE49-F238E27FC236}">
                <a16:creationId xmlns:a16="http://schemas.microsoft.com/office/drawing/2014/main" id="{3B8505CC-A4F2-61EE-0845-A9921AB857A5}"/>
              </a:ext>
            </a:extLst>
          </p:cNvPr>
          <p:cNvSpPr txBox="1"/>
          <p:nvPr/>
        </p:nvSpPr>
        <p:spPr>
          <a:xfrm>
            <a:off x="9012346" y="828986"/>
            <a:ext cx="1359324" cy="646331"/>
          </a:xfrm>
          <a:prstGeom prst="rect">
            <a:avLst/>
          </a:prstGeom>
          <a:noFill/>
        </p:spPr>
        <p:txBody>
          <a:bodyPr wrap="square" rtlCol="0">
            <a:spAutoFit/>
          </a:bodyPr>
          <a:lstStyle/>
          <a:p>
            <a:pPr algn="dist"/>
            <a:r>
              <a:rPr lang="zh-CN" altLang="en-US" sz="3600" b="1" dirty="0">
                <a:solidFill>
                  <a:srgbClr val="9AA394"/>
                </a:solidFill>
                <a:cs typeface="+mn-ea"/>
                <a:sym typeface="+mn-lt"/>
              </a:rPr>
              <a:t>引用</a:t>
            </a:r>
          </a:p>
        </p:txBody>
      </p:sp>
      <p:sp>
        <p:nvSpPr>
          <p:cNvPr id="3" name="Google Shape;86;p19">
            <a:extLst>
              <a:ext uri="{FF2B5EF4-FFF2-40B4-BE49-F238E27FC236}">
                <a16:creationId xmlns:a16="http://schemas.microsoft.com/office/drawing/2014/main" id="{A5E0AD3F-291B-1EB7-E512-A23A80798721}"/>
              </a:ext>
            </a:extLst>
          </p:cNvPr>
          <p:cNvSpPr txBox="1"/>
          <p:nvPr/>
        </p:nvSpPr>
        <p:spPr>
          <a:xfrm>
            <a:off x="9031288" y="403125"/>
            <a:ext cx="2128323" cy="315643"/>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cs typeface="+mn-ea"/>
                <a:sym typeface="+mn-lt"/>
              </a:rPr>
              <a:t>YOUR TITLE HERE</a:t>
            </a:r>
            <a:endParaRPr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49331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3" grpId="0"/>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02</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实验步骤</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307777"/>
          </a:xfrm>
          <a:prstGeom prst="rect">
            <a:avLst/>
          </a:prstGeom>
          <a:noFill/>
        </p:spPr>
        <p:txBody>
          <a:bodyPr wrap="square" rtlCol="0">
            <a:spAutoFit/>
          </a:bodyPr>
          <a:lstStyle/>
          <a:p>
            <a:pPr algn="ctr"/>
            <a:r>
              <a:rPr lang="en-US" altLang="zh-CN" sz="1400" dirty="0">
                <a:solidFill>
                  <a:srgbClr val="9AA394"/>
                </a:solidFill>
                <a:cs typeface="+mn-ea"/>
                <a:sym typeface="+mn-lt"/>
              </a:rPr>
              <a:t> </a:t>
            </a:r>
            <a:r>
              <a:rPr lang="en-US" altLang="zh-CN" sz="1400" b="1" dirty="0">
                <a:solidFill>
                  <a:srgbClr val="9AA394"/>
                </a:solidFill>
                <a:cs typeface="+mn-ea"/>
              </a:rPr>
              <a:t>experimental procedure</a:t>
            </a: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4733994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1415772" cy="461665"/>
          </a:xfrm>
          <a:prstGeom prst="rect">
            <a:avLst/>
          </a:prstGeom>
          <a:noFill/>
        </p:spPr>
        <p:txBody>
          <a:bodyPr wrap="none" rtlCol="0">
            <a:spAutoFit/>
          </a:bodyPr>
          <a:lstStyle/>
          <a:p>
            <a:r>
              <a:rPr lang="zh-CN" altLang="en-US" sz="2400" dirty="0">
                <a:solidFill>
                  <a:schemeClr val="tx1">
                    <a:lumMod val="85000"/>
                    <a:lumOff val="15000"/>
                  </a:schemeClr>
                </a:solidFill>
                <a:cs typeface="+mn-ea"/>
                <a:sym typeface="+mn-lt"/>
              </a:rPr>
              <a:t>实验步骤</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a:extLst>
              <a:ext uri="{FF2B5EF4-FFF2-40B4-BE49-F238E27FC236}">
                <a16:creationId xmlns:a16="http://schemas.microsoft.com/office/drawing/2014/main" id="{C430FD1B-BEF4-4112-8045-F062ACD917A6}"/>
              </a:ext>
            </a:extLst>
          </p:cNvPr>
          <p:cNvSpPr/>
          <p:nvPr/>
        </p:nvSpPr>
        <p:spPr>
          <a:xfrm>
            <a:off x="9396897" y="1600337"/>
            <a:ext cx="805837" cy="805837"/>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79A387BE-0006-4E81-BB05-ECB2B21BF82F}"/>
              </a:ext>
            </a:extLst>
          </p:cNvPr>
          <p:cNvSpPr/>
          <p:nvPr/>
        </p:nvSpPr>
        <p:spPr>
          <a:xfrm>
            <a:off x="8662827" y="2967998"/>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F30677E7-8FE1-4577-960D-222FCAA0600A}"/>
              </a:ext>
            </a:extLst>
          </p:cNvPr>
          <p:cNvSpPr/>
          <p:nvPr/>
        </p:nvSpPr>
        <p:spPr>
          <a:xfrm>
            <a:off x="8101828" y="2795649"/>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 name="组合 26">
            <a:extLst>
              <a:ext uri="{FF2B5EF4-FFF2-40B4-BE49-F238E27FC236}">
                <a16:creationId xmlns:a16="http://schemas.microsoft.com/office/drawing/2014/main" id="{6949FC8D-1CD9-7469-3126-F0B30FFDB1AD}"/>
              </a:ext>
            </a:extLst>
          </p:cNvPr>
          <p:cNvGrpSpPr/>
          <p:nvPr/>
        </p:nvGrpSpPr>
        <p:grpSpPr>
          <a:xfrm>
            <a:off x="712260" y="1367788"/>
            <a:ext cx="888375" cy="840231"/>
            <a:chOff x="8526358" y="2043219"/>
            <a:chExt cx="1908384" cy="1908384"/>
          </a:xfrm>
        </p:grpSpPr>
        <p:grpSp>
          <p:nvGrpSpPr>
            <p:cNvPr id="28" name="组合 27">
              <a:extLst>
                <a:ext uri="{FF2B5EF4-FFF2-40B4-BE49-F238E27FC236}">
                  <a16:creationId xmlns:a16="http://schemas.microsoft.com/office/drawing/2014/main" id="{3F5D3B6B-0F18-BF46-00D4-AA9C1BF24FDB}"/>
                </a:ext>
              </a:extLst>
            </p:cNvPr>
            <p:cNvGrpSpPr/>
            <p:nvPr/>
          </p:nvGrpSpPr>
          <p:grpSpPr>
            <a:xfrm>
              <a:off x="8526358" y="2043219"/>
              <a:ext cx="1908384" cy="1908384"/>
              <a:chOff x="1054100" y="-11130"/>
              <a:chExt cx="3440130" cy="3440130"/>
            </a:xfrm>
          </p:grpSpPr>
          <p:sp>
            <p:nvSpPr>
              <p:cNvPr id="30" name="弧形 29">
                <a:extLst>
                  <a:ext uri="{FF2B5EF4-FFF2-40B4-BE49-F238E27FC236}">
                    <a16:creationId xmlns:a16="http://schemas.microsoft.com/office/drawing/2014/main" id="{0E8B5B9F-8C32-FEC0-88E2-9AB4FD756695}"/>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1" name="弧形 30">
                <a:extLst>
                  <a:ext uri="{FF2B5EF4-FFF2-40B4-BE49-F238E27FC236}">
                    <a16:creationId xmlns:a16="http://schemas.microsoft.com/office/drawing/2014/main" id="{C67C253B-A25D-1AB0-0B7D-54224520AFD8}"/>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9" name="文本框 28">
              <a:extLst>
                <a:ext uri="{FF2B5EF4-FFF2-40B4-BE49-F238E27FC236}">
                  <a16:creationId xmlns:a16="http://schemas.microsoft.com/office/drawing/2014/main" id="{6858AE01-63B5-7C28-9B73-1169E362FCE2}"/>
                </a:ext>
              </a:extLst>
            </p:cNvPr>
            <p:cNvSpPr txBox="1"/>
            <p:nvPr/>
          </p:nvSpPr>
          <p:spPr bwMode="auto">
            <a:xfrm>
              <a:off x="8543793" y="2314346"/>
              <a:ext cx="1879356" cy="108934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3200" dirty="0">
                  <a:solidFill>
                    <a:prstClr val="black">
                      <a:lumMod val="85000"/>
                      <a:lumOff val="15000"/>
                    </a:prstClr>
                  </a:solidFill>
                  <a:cs typeface="+mn-ea"/>
                  <a:sym typeface="+mn-lt"/>
                </a:rPr>
                <a:t>1</a:t>
              </a:r>
            </a:p>
          </p:txBody>
        </p:sp>
      </p:grpSp>
      <p:sp>
        <p:nvSpPr>
          <p:cNvPr id="33" name="文本框 32">
            <a:extLst>
              <a:ext uri="{FF2B5EF4-FFF2-40B4-BE49-F238E27FC236}">
                <a16:creationId xmlns:a16="http://schemas.microsoft.com/office/drawing/2014/main" id="{0084253C-9749-F2F4-72D3-01DB5D8F8D0E}"/>
              </a:ext>
            </a:extLst>
          </p:cNvPr>
          <p:cNvSpPr txBox="1"/>
          <p:nvPr/>
        </p:nvSpPr>
        <p:spPr>
          <a:xfrm>
            <a:off x="1820922" y="1288627"/>
            <a:ext cx="7567616" cy="1200329"/>
          </a:xfrm>
          <a:prstGeom prst="rect">
            <a:avLst/>
          </a:prstGeom>
          <a:noFill/>
        </p:spPr>
        <p:txBody>
          <a:bodyPr wrap="square">
            <a:spAutoFit/>
          </a:bodyPr>
          <a:lstStyle/>
          <a:p>
            <a:r>
              <a:rPr lang="zh-CN" altLang="en-US" b="0" i="0" dirty="0">
                <a:solidFill>
                  <a:srgbClr val="000000"/>
                </a:solidFill>
                <a:effectLst/>
                <a:latin typeface="PingFang SC"/>
              </a:rPr>
              <a:t>● 数据量级达到一亿，考虑到电脑性能问题，故随机抽样其中的</a:t>
            </a:r>
            <a:r>
              <a:rPr lang="en-US" altLang="zh-CN" b="0" i="0" dirty="0">
                <a:solidFill>
                  <a:srgbClr val="000000"/>
                </a:solidFill>
                <a:effectLst/>
                <a:latin typeface="PingFang SC"/>
              </a:rPr>
              <a:t>100</a:t>
            </a:r>
            <a:r>
              <a:rPr lang="en-US" altLang="zh-CN" dirty="0">
                <a:solidFill>
                  <a:srgbClr val="000000"/>
                </a:solidFill>
                <a:latin typeface="PingFang SC"/>
              </a:rPr>
              <a:t>W</a:t>
            </a:r>
            <a:r>
              <a:rPr lang="zh-CN" altLang="en-US" b="0" i="0" dirty="0">
                <a:solidFill>
                  <a:srgbClr val="000000"/>
                </a:solidFill>
                <a:effectLst/>
                <a:latin typeface="PingFang SC"/>
              </a:rPr>
              <a:t>左右数据作为本次分析的原始数据</a:t>
            </a:r>
            <a:r>
              <a:rPr lang="zh-CN" altLang="en-US" dirty="0">
                <a:solidFill>
                  <a:srgbClr val="000000"/>
                </a:solidFill>
                <a:latin typeface="PingFang SC"/>
              </a:rPr>
              <a:t>。把提取出的</a:t>
            </a:r>
            <a:r>
              <a:rPr lang="en-US" altLang="zh-CN" dirty="0">
                <a:solidFill>
                  <a:srgbClr val="000000"/>
                </a:solidFill>
                <a:latin typeface="PingFang SC"/>
              </a:rPr>
              <a:t>100W</a:t>
            </a:r>
            <a:r>
              <a:rPr lang="zh-CN" altLang="en-US" dirty="0">
                <a:solidFill>
                  <a:srgbClr val="000000"/>
                </a:solidFill>
                <a:latin typeface="PingFang SC"/>
              </a:rPr>
              <a:t>的数据保存到新的</a:t>
            </a:r>
            <a:r>
              <a:rPr lang="en-US" altLang="zh-CN" dirty="0">
                <a:solidFill>
                  <a:srgbClr val="000000"/>
                </a:solidFill>
                <a:latin typeface="PingFang SC"/>
              </a:rPr>
              <a:t>csv</a:t>
            </a:r>
            <a:r>
              <a:rPr lang="zh-CN" altLang="en-US" dirty="0">
                <a:solidFill>
                  <a:srgbClr val="000000"/>
                </a:solidFill>
                <a:latin typeface="PingFang SC"/>
              </a:rPr>
              <a:t>文件，命名为：“</a:t>
            </a:r>
            <a:r>
              <a:rPr lang="en-US" altLang="zh-CN" dirty="0">
                <a:solidFill>
                  <a:srgbClr val="000000"/>
                </a:solidFill>
                <a:latin typeface="PingFang SC"/>
              </a:rPr>
              <a:t>UserBehavior_new.csv</a:t>
            </a:r>
            <a:r>
              <a:rPr lang="zh-CN" altLang="en-US" dirty="0">
                <a:solidFill>
                  <a:srgbClr val="000000"/>
                </a:solidFill>
                <a:latin typeface="PingFang SC"/>
              </a:rPr>
              <a:t>”。</a:t>
            </a:r>
            <a:r>
              <a:rPr lang="en-US" altLang="zh-CN" dirty="0">
                <a:solidFill>
                  <a:srgbClr val="000000"/>
                </a:solidFill>
                <a:latin typeface="PingFang SC"/>
              </a:rPr>
              <a:t>(Ps:</a:t>
            </a:r>
            <a:r>
              <a:rPr lang="zh-CN" altLang="en-US" dirty="0">
                <a:solidFill>
                  <a:srgbClr val="000000"/>
                </a:solidFill>
                <a:latin typeface="PingFang SC"/>
              </a:rPr>
              <a:t>文件有点大</a:t>
            </a:r>
            <a:r>
              <a:rPr lang="en-US" altLang="zh-CN" dirty="0">
                <a:solidFill>
                  <a:srgbClr val="000000"/>
                </a:solidFill>
                <a:latin typeface="PingFang SC"/>
              </a:rPr>
              <a:t>3.41G,</a:t>
            </a:r>
            <a:r>
              <a:rPr lang="zh-CN" altLang="en-US" dirty="0">
                <a:solidFill>
                  <a:srgbClr val="000000"/>
                </a:solidFill>
                <a:latin typeface="PingFang SC"/>
              </a:rPr>
              <a:t>读取过程较慢，新的文件大小为</a:t>
            </a:r>
            <a:r>
              <a:rPr lang="en-US" altLang="zh-CN" dirty="0">
                <a:solidFill>
                  <a:srgbClr val="000000"/>
                </a:solidFill>
                <a:latin typeface="PingFang SC"/>
              </a:rPr>
              <a:t>44.4MB,</a:t>
            </a:r>
            <a:r>
              <a:rPr lang="zh-CN" altLang="en-US" dirty="0">
                <a:solidFill>
                  <a:srgbClr val="000000"/>
                </a:solidFill>
                <a:latin typeface="PingFang SC"/>
              </a:rPr>
              <a:t>读取较快</a:t>
            </a:r>
            <a:r>
              <a:rPr lang="en-US" altLang="zh-CN" dirty="0">
                <a:solidFill>
                  <a:srgbClr val="000000"/>
                </a:solidFill>
                <a:latin typeface="PingFang SC"/>
              </a:rPr>
              <a:t>)</a:t>
            </a:r>
            <a:endParaRPr lang="zh-CN" altLang="en-US" dirty="0"/>
          </a:p>
        </p:txBody>
      </p:sp>
      <p:pic>
        <p:nvPicPr>
          <p:cNvPr id="35" name="图片 34">
            <a:extLst>
              <a:ext uri="{FF2B5EF4-FFF2-40B4-BE49-F238E27FC236}">
                <a16:creationId xmlns:a16="http://schemas.microsoft.com/office/drawing/2014/main" id="{3F0CD0BD-BE1D-356B-915A-791EF1A515F4}"/>
              </a:ext>
            </a:extLst>
          </p:cNvPr>
          <p:cNvPicPr>
            <a:picLocks noChangeAspect="1"/>
          </p:cNvPicPr>
          <p:nvPr/>
        </p:nvPicPr>
        <p:blipFill rotWithShape="1">
          <a:blip r:embed="rId2">
            <a:extLst>
              <a:ext uri="{28A0092B-C50C-407E-A947-70E740481C1C}">
                <a14:useLocalDpi xmlns:a14="http://schemas.microsoft.com/office/drawing/2010/main" val="0"/>
              </a:ext>
            </a:extLst>
          </a:blip>
          <a:srcRect l="1" r="544" b="19241"/>
          <a:stretch/>
        </p:blipFill>
        <p:spPr>
          <a:xfrm>
            <a:off x="1860251" y="2648843"/>
            <a:ext cx="8729091" cy="3093196"/>
          </a:xfrm>
          <a:prstGeom prst="rect">
            <a:avLst/>
          </a:prstGeom>
        </p:spPr>
      </p:pic>
      <p:sp>
        <p:nvSpPr>
          <p:cNvPr id="37" name="等腰三角形 36">
            <a:extLst>
              <a:ext uri="{FF2B5EF4-FFF2-40B4-BE49-F238E27FC236}">
                <a16:creationId xmlns:a16="http://schemas.microsoft.com/office/drawing/2014/main" id="{77739653-6BD8-4D6C-2D9E-EAE9B71BBF2D}"/>
              </a:ext>
            </a:extLst>
          </p:cNvPr>
          <p:cNvSpPr/>
          <p:nvPr/>
        </p:nvSpPr>
        <p:spPr>
          <a:xfrm rot="5400000">
            <a:off x="1430543" y="2723100"/>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4114747459"/>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ircle(in)">
                                      <p:cBhvr>
                                        <p:cTn id="21" dur="1100"/>
                                        <p:tgtEl>
                                          <p:spTgt spid="33"/>
                                        </p:tgtEl>
                                      </p:cBhvr>
                                    </p:animEffect>
                                  </p:childTnLst>
                                </p:cTn>
                              </p:par>
                            </p:childTnLst>
                          </p:cTn>
                        </p:par>
                        <p:par>
                          <p:cTn id="22" fill="hold">
                            <p:stCondLst>
                              <p:cond delay="1600"/>
                            </p:stCondLst>
                            <p:childTnLst>
                              <p:par>
                                <p:cTn id="23" presetID="42"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par>
                          <p:cTn id="28" fill="hold">
                            <p:stCondLst>
                              <p:cond delay="26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animBg="1"/>
      <p:bldP spid="18" grpId="0" animBg="1"/>
      <p:bldP spid="3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jvlhfja">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12445</TotalTime>
  <Words>1423</Words>
  <Application>Microsoft Office PowerPoint</Application>
  <PresentationFormat>宽屏</PresentationFormat>
  <Paragraphs>128</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Gill Sans</vt:lpstr>
      <vt:lpstr>PingFang SC</vt:lpstr>
      <vt:lpstr>等线</vt:lpstr>
      <vt:lpstr>方正正黑简体</vt:lpstr>
      <vt:lpstr>宋体</vt:lpstr>
      <vt:lpstr>微软雅黑</vt:lpstr>
      <vt:lpstr>Arial</vt:lpstr>
      <vt:lpstr>Arial Black</vt:lpstr>
      <vt:lpstr>Calibri</vt:lpstr>
      <vt:lpstr>Courier New</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姜 久远</cp:lastModifiedBy>
  <cp:revision>711</cp:revision>
  <dcterms:created xsi:type="dcterms:W3CDTF">2019-07-04T08:14:45Z</dcterms:created>
  <dcterms:modified xsi:type="dcterms:W3CDTF">2022-10-21T16:47:55Z</dcterms:modified>
</cp:coreProperties>
</file>