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i6qdp7Xee5UmyL0H7qrXKDhxDM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08EFE3B-2F91-4BEA-B940-00E4CBA2AEB1}">
  <a:tblStyle styleId="{C08EFE3B-2F91-4BEA-B940-00E4CBA2AEB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174ecf20a_1_6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174ecf20a_1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1762c1af2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1762c1af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17468df21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17468df2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1762c1af2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1762c1af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17468df21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17468df2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8174ecf20a_1_530"/>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8174ecf20a_1_530"/>
          <p:cNvGrpSpPr/>
          <p:nvPr/>
        </p:nvGrpSpPr>
        <p:grpSpPr>
          <a:xfrm>
            <a:off x="1107036" y="1588427"/>
            <a:ext cx="994316" cy="61102"/>
            <a:chOff x="4580561" y="2589004"/>
            <a:chExt cx="1064464" cy="25200"/>
          </a:xfrm>
        </p:grpSpPr>
        <p:sp>
          <p:nvSpPr>
            <p:cNvPr id="12" name="Google Shape;12;g8174ecf20a_1_530"/>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8174ecf20a_1_530"/>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g8174ecf20a_1_530"/>
          <p:cNvSpPr txBox="1"/>
          <p:nvPr>
            <p:ph type="ctrTitle"/>
          </p:nvPr>
        </p:nvSpPr>
        <p:spPr>
          <a:xfrm>
            <a:off x="972600" y="1763267"/>
            <a:ext cx="10250700" cy="221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p:txBody>
      </p:sp>
      <p:sp>
        <p:nvSpPr>
          <p:cNvPr id="15" name="Google Shape;15;g8174ecf20a_1_530"/>
          <p:cNvSpPr txBox="1"/>
          <p:nvPr>
            <p:ph idx="1" type="subTitle"/>
          </p:nvPr>
        </p:nvSpPr>
        <p:spPr>
          <a:xfrm>
            <a:off x="972837" y="4230533"/>
            <a:ext cx="10250700" cy="7215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g8174ecf20a_1_530"/>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8174ecf20a_1_594"/>
          <p:cNvGrpSpPr/>
          <p:nvPr/>
        </p:nvGrpSpPr>
        <p:grpSpPr>
          <a:xfrm>
            <a:off x="1107036" y="5558926"/>
            <a:ext cx="994316" cy="61102"/>
            <a:chOff x="4580561" y="2589004"/>
            <a:chExt cx="1064464" cy="25200"/>
          </a:xfrm>
        </p:grpSpPr>
        <p:sp>
          <p:nvSpPr>
            <p:cNvPr id="75" name="Google Shape;75;g8174ecf20a_1_594"/>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8174ecf20a_1_594"/>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g8174ecf20a_1_594"/>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g8174ecf20a_1_594"/>
          <p:cNvSpPr txBox="1"/>
          <p:nvPr>
            <p:ph idx="1" type="body"/>
          </p:nvPr>
        </p:nvSpPr>
        <p:spPr>
          <a:xfrm>
            <a:off x="972600" y="3030517"/>
            <a:ext cx="10251300" cy="21072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2100"/>
              </a:spcBef>
              <a:spcAft>
                <a:spcPts val="0"/>
              </a:spcAft>
              <a:buClr>
                <a:schemeClr val="lt1"/>
              </a:buClr>
              <a:buSzPts val="1500"/>
              <a:buChar char="○"/>
              <a:defRPr>
                <a:solidFill>
                  <a:schemeClr val="lt1"/>
                </a:solidFill>
              </a:defRPr>
            </a:lvl2pPr>
            <a:lvl3pPr indent="-323850" lvl="2" marL="1371600">
              <a:spcBef>
                <a:spcPts val="2100"/>
              </a:spcBef>
              <a:spcAft>
                <a:spcPts val="0"/>
              </a:spcAft>
              <a:buClr>
                <a:schemeClr val="lt1"/>
              </a:buClr>
              <a:buSzPts val="1500"/>
              <a:buChar char="■"/>
              <a:defRPr>
                <a:solidFill>
                  <a:schemeClr val="lt1"/>
                </a:solidFill>
              </a:defRPr>
            </a:lvl3pPr>
            <a:lvl4pPr indent="-323850" lvl="3" marL="1828800">
              <a:spcBef>
                <a:spcPts val="2100"/>
              </a:spcBef>
              <a:spcAft>
                <a:spcPts val="0"/>
              </a:spcAft>
              <a:buClr>
                <a:schemeClr val="lt1"/>
              </a:buClr>
              <a:buSzPts val="1500"/>
              <a:buChar char="●"/>
              <a:defRPr>
                <a:solidFill>
                  <a:schemeClr val="lt1"/>
                </a:solidFill>
              </a:defRPr>
            </a:lvl4pPr>
            <a:lvl5pPr indent="-323850" lvl="4" marL="2286000">
              <a:spcBef>
                <a:spcPts val="2100"/>
              </a:spcBef>
              <a:spcAft>
                <a:spcPts val="0"/>
              </a:spcAft>
              <a:buClr>
                <a:schemeClr val="lt1"/>
              </a:buClr>
              <a:buSzPts val="1500"/>
              <a:buChar char="○"/>
              <a:defRPr>
                <a:solidFill>
                  <a:schemeClr val="lt1"/>
                </a:solidFill>
              </a:defRPr>
            </a:lvl5pPr>
            <a:lvl6pPr indent="-323850" lvl="5" marL="2743200">
              <a:spcBef>
                <a:spcPts val="2100"/>
              </a:spcBef>
              <a:spcAft>
                <a:spcPts val="0"/>
              </a:spcAft>
              <a:buClr>
                <a:schemeClr val="lt1"/>
              </a:buClr>
              <a:buSzPts val="1500"/>
              <a:buChar char="■"/>
              <a:defRPr>
                <a:solidFill>
                  <a:schemeClr val="lt1"/>
                </a:solidFill>
              </a:defRPr>
            </a:lvl6pPr>
            <a:lvl7pPr indent="-323850" lvl="6" marL="3200400">
              <a:spcBef>
                <a:spcPts val="2100"/>
              </a:spcBef>
              <a:spcAft>
                <a:spcPts val="0"/>
              </a:spcAft>
              <a:buClr>
                <a:schemeClr val="lt1"/>
              </a:buClr>
              <a:buSzPts val="1500"/>
              <a:buChar char="●"/>
              <a:defRPr>
                <a:solidFill>
                  <a:schemeClr val="lt1"/>
                </a:solidFill>
              </a:defRPr>
            </a:lvl7pPr>
            <a:lvl8pPr indent="-323850" lvl="7" marL="3657600">
              <a:spcBef>
                <a:spcPts val="2100"/>
              </a:spcBef>
              <a:spcAft>
                <a:spcPts val="0"/>
              </a:spcAft>
              <a:buClr>
                <a:schemeClr val="lt1"/>
              </a:buClr>
              <a:buSzPts val="1500"/>
              <a:buChar char="○"/>
              <a:defRPr>
                <a:solidFill>
                  <a:schemeClr val="lt1"/>
                </a:solidFill>
              </a:defRPr>
            </a:lvl8pPr>
            <a:lvl9pPr indent="-323850" lvl="8" marL="4114800">
              <a:spcBef>
                <a:spcPts val="2100"/>
              </a:spcBef>
              <a:spcAft>
                <a:spcPts val="2100"/>
              </a:spcAft>
              <a:buClr>
                <a:schemeClr val="lt1"/>
              </a:buClr>
              <a:buSzPts val="1500"/>
              <a:buChar char="■"/>
              <a:defRPr>
                <a:solidFill>
                  <a:schemeClr val="lt1"/>
                </a:solidFill>
              </a:defRPr>
            </a:lvl9pPr>
          </a:lstStyle>
          <a:p/>
        </p:txBody>
      </p:sp>
      <p:sp>
        <p:nvSpPr>
          <p:cNvPr id="79" name="Google Shape;79;g8174ecf20a_1_594"/>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g8174ecf20a_1_601"/>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2" name="Shape 82"/>
        <p:cNvGrpSpPr/>
        <p:nvPr/>
      </p:nvGrpSpPr>
      <p:grpSpPr>
        <a:xfrm>
          <a:off x="0" y="0"/>
          <a:ext cx="0" cy="0"/>
          <a:chOff x="0" y="0"/>
          <a:chExt cx="0" cy="0"/>
        </a:xfrm>
      </p:grpSpPr>
      <p:sp>
        <p:nvSpPr>
          <p:cNvPr id="83" name="Google Shape;83;g8174ecf20a_1_60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4" name="Google Shape;84;g8174ecf20a_1_60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85" name="Google Shape;85;g8174ecf20a_1_60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g8174ecf20a_1_60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g8174ecf20a_1_60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8174ecf20a_1_538"/>
          <p:cNvGrpSpPr/>
          <p:nvPr/>
        </p:nvGrpSpPr>
        <p:grpSpPr>
          <a:xfrm>
            <a:off x="1107036" y="1588427"/>
            <a:ext cx="994316" cy="61102"/>
            <a:chOff x="4580561" y="2589004"/>
            <a:chExt cx="1064464" cy="25200"/>
          </a:xfrm>
        </p:grpSpPr>
        <p:sp>
          <p:nvSpPr>
            <p:cNvPr id="19" name="Google Shape;19;g8174ecf20a_1_53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8174ecf20a_1_53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g8174ecf20a_1_538"/>
          <p:cNvSpPr txBox="1"/>
          <p:nvPr>
            <p:ph type="title"/>
          </p:nvPr>
        </p:nvSpPr>
        <p:spPr>
          <a:xfrm>
            <a:off x="972600" y="1763267"/>
            <a:ext cx="10251300" cy="2024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g8174ecf20a_1_538"/>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g8174ecf20a_1_54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g8174ecf20a_1_544"/>
          <p:cNvGrpSpPr/>
          <p:nvPr/>
        </p:nvGrpSpPr>
        <p:grpSpPr>
          <a:xfrm>
            <a:off x="1107036" y="1588427"/>
            <a:ext cx="994316" cy="61102"/>
            <a:chOff x="4580561" y="2589004"/>
            <a:chExt cx="1064464" cy="25200"/>
          </a:xfrm>
        </p:grpSpPr>
        <p:sp>
          <p:nvSpPr>
            <p:cNvPr id="26" name="Google Shape;26;g8174ecf20a_1_54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8174ecf20a_1_54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g8174ecf20a_1_544"/>
          <p:cNvSpPr txBox="1"/>
          <p:nvPr>
            <p:ph type="title"/>
          </p:nvPr>
        </p:nvSpPr>
        <p:spPr>
          <a:xfrm>
            <a:off x="972600" y="1758200"/>
            <a:ext cx="102516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29" name="Google Shape;29;g8174ecf20a_1_544"/>
          <p:cNvSpPr txBox="1"/>
          <p:nvPr>
            <p:ph idx="1" type="body"/>
          </p:nvPr>
        </p:nvSpPr>
        <p:spPr>
          <a:xfrm>
            <a:off x="972600" y="2771833"/>
            <a:ext cx="102516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0" name="Google Shape;30;g8174ecf20a_1_544"/>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g8174ecf20a_1_552"/>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g8174ecf20a_1_552"/>
          <p:cNvGrpSpPr/>
          <p:nvPr/>
        </p:nvGrpSpPr>
        <p:grpSpPr>
          <a:xfrm>
            <a:off x="1107036" y="1588427"/>
            <a:ext cx="994316" cy="61102"/>
            <a:chOff x="4580561" y="2589004"/>
            <a:chExt cx="1064464" cy="25200"/>
          </a:xfrm>
        </p:grpSpPr>
        <p:sp>
          <p:nvSpPr>
            <p:cNvPr id="34" name="Google Shape;34;g8174ecf20a_1_55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8174ecf20a_1_55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g8174ecf20a_1_552"/>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37" name="Google Shape;37;g8174ecf20a_1_552"/>
          <p:cNvSpPr txBox="1"/>
          <p:nvPr>
            <p:ph idx="1" type="body"/>
          </p:nvPr>
        </p:nvSpPr>
        <p:spPr>
          <a:xfrm>
            <a:off x="972434"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8" name="Google Shape;38;g8174ecf20a_1_552"/>
          <p:cNvSpPr txBox="1"/>
          <p:nvPr>
            <p:ph idx="2" type="body"/>
          </p:nvPr>
        </p:nvSpPr>
        <p:spPr>
          <a:xfrm>
            <a:off x="6191471"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9" name="Google Shape;39;g8174ecf20a_1_55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g8174ecf20a_1_561"/>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g8174ecf20a_1_561"/>
          <p:cNvGrpSpPr/>
          <p:nvPr/>
        </p:nvGrpSpPr>
        <p:grpSpPr>
          <a:xfrm>
            <a:off x="1107036" y="1588427"/>
            <a:ext cx="994316" cy="61102"/>
            <a:chOff x="4580561" y="2589004"/>
            <a:chExt cx="1064464" cy="25200"/>
          </a:xfrm>
        </p:grpSpPr>
        <p:sp>
          <p:nvSpPr>
            <p:cNvPr id="43" name="Google Shape;43;g8174ecf20a_1_561"/>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8174ecf20a_1_561"/>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8174ecf20a_1_561"/>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46" name="Google Shape;46;g8174ecf20a_1_561"/>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g8174ecf20a_1_568"/>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g8174ecf20a_1_568"/>
          <p:cNvGrpSpPr/>
          <p:nvPr/>
        </p:nvGrpSpPr>
        <p:grpSpPr>
          <a:xfrm>
            <a:off x="1107036" y="1588427"/>
            <a:ext cx="994316" cy="61102"/>
            <a:chOff x="4580561" y="2589004"/>
            <a:chExt cx="1064464" cy="25200"/>
          </a:xfrm>
        </p:grpSpPr>
        <p:sp>
          <p:nvSpPr>
            <p:cNvPr id="50" name="Google Shape;50;g8174ecf20a_1_568"/>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8174ecf20a_1_568"/>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8174ecf20a_1_568"/>
          <p:cNvSpPr txBox="1"/>
          <p:nvPr>
            <p:ph type="title"/>
          </p:nvPr>
        </p:nvSpPr>
        <p:spPr>
          <a:xfrm>
            <a:off x="973333" y="1758200"/>
            <a:ext cx="4401300" cy="18420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3" name="Google Shape;53;g8174ecf20a_1_568"/>
          <p:cNvSpPr txBox="1"/>
          <p:nvPr>
            <p:ph idx="1" type="body"/>
          </p:nvPr>
        </p:nvSpPr>
        <p:spPr>
          <a:xfrm>
            <a:off x="961633" y="3708967"/>
            <a:ext cx="4401300" cy="21300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4" name="Google Shape;54;g8174ecf20a_1_568"/>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8174ecf20a_1_576"/>
          <p:cNvGrpSpPr/>
          <p:nvPr/>
        </p:nvGrpSpPr>
        <p:grpSpPr>
          <a:xfrm>
            <a:off x="1107036" y="5558926"/>
            <a:ext cx="994316" cy="61102"/>
            <a:chOff x="4580561" y="2589004"/>
            <a:chExt cx="1064464" cy="25200"/>
          </a:xfrm>
        </p:grpSpPr>
        <p:sp>
          <p:nvSpPr>
            <p:cNvPr id="57" name="Google Shape;57;g8174ecf20a_1_576"/>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8174ecf20a_1_576"/>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g8174ecf20a_1_576"/>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g8174ecf20a_1_576"/>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8174ecf20a_1_582"/>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g8174ecf20a_1_582"/>
          <p:cNvGrpSpPr/>
          <p:nvPr/>
        </p:nvGrpSpPr>
        <p:grpSpPr>
          <a:xfrm>
            <a:off x="1107036" y="1588427"/>
            <a:ext cx="994316" cy="61102"/>
            <a:chOff x="4580561" y="2589004"/>
            <a:chExt cx="1064464" cy="25200"/>
          </a:xfrm>
        </p:grpSpPr>
        <p:sp>
          <p:nvSpPr>
            <p:cNvPr id="64" name="Google Shape;64;g8174ecf20a_1_58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8174ecf20a_1_58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8174ecf20a_1_582"/>
          <p:cNvSpPr txBox="1"/>
          <p:nvPr>
            <p:ph type="title"/>
          </p:nvPr>
        </p:nvSpPr>
        <p:spPr>
          <a:xfrm>
            <a:off x="973333" y="1758200"/>
            <a:ext cx="4401300" cy="224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67" name="Google Shape;67;g8174ecf20a_1_582"/>
          <p:cNvSpPr txBox="1"/>
          <p:nvPr>
            <p:ph idx="1" type="subTitle"/>
          </p:nvPr>
        </p:nvSpPr>
        <p:spPr>
          <a:xfrm>
            <a:off x="966600" y="4215367"/>
            <a:ext cx="4401300" cy="10119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g8174ecf20a_1_582"/>
          <p:cNvSpPr txBox="1"/>
          <p:nvPr>
            <p:ph idx="2" type="body"/>
          </p:nvPr>
        </p:nvSpPr>
        <p:spPr>
          <a:xfrm>
            <a:off x="6898967" y="1803500"/>
            <a:ext cx="4499100" cy="4034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69" name="Google Shape;69;g8174ecf20a_1_58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g8174ecf20a_1_591"/>
          <p:cNvSpPr txBox="1"/>
          <p:nvPr>
            <p:ph idx="1" type="body"/>
          </p:nvPr>
        </p:nvSpPr>
        <p:spPr>
          <a:xfrm>
            <a:off x="966600" y="5830068"/>
            <a:ext cx="10263300" cy="6141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72" name="Google Shape;72;g8174ecf20a_1_591"/>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g8174ecf20a_1_52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SzPts val="3700"/>
              <a:buFont typeface="Raleway"/>
              <a:buNone/>
              <a:defRPr b="1" sz="3700">
                <a:latin typeface="Raleway"/>
                <a:ea typeface="Raleway"/>
                <a:cs typeface="Raleway"/>
                <a:sym typeface="Raleway"/>
              </a:defRPr>
            </a:lvl1pPr>
            <a:lvl2pPr lvl="1">
              <a:spcBef>
                <a:spcPts val="0"/>
              </a:spcBef>
              <a:spcAft>
                <a:spcPts val="0"/>
              </a:spcAft>
              <a:buSzPts val="3700"/>
              <a:buFont typeface="Raleway"/>
              <a:buNone/>
              <a:defRPr b="1" sz="3700">
                <a:latin typeface="Raleway"/>
                <a:ea typeface="Raleway"/>
                <a:cs typeface="Raleway"/>
                <a:sym typeface="Raleway"/>
              </a:defRPr>
            </a:lvl2pPr>
            <a:lvl3pPr lvl="2">
              <a:spcBef>
                <a:spcPts val="0"/>
              </a:spcBef>
              <a:spcAft>
                <a:spcPts val="0"/>
              </a:spcAft>
              <a:buSzPts val="3700"/>
              <a:buFont typeface="Raleway"/>
              <a:buNone/>
              <a:defRPr b="1" sz="3700">
                <a:latin typeface="Raleway"/>
                <a:ea typeface="Raleway"/>
                <a:cs typeface="Raleway"/>
                <a:sym typeface="Raleway"/>
              </a:defRPr>
            </a:lvl3pPr>
            <a:lvl4pPr lvl="3">
              <a:spcBef>
                <a:spcPts val="0"/>
              </a:spcBef>
              <a:spcAft>
                <a:spcPts val="0"/>
              </a:spcAft>
              <a:buSzPts val="3700"/>
              <a:buFont typeface="Raleway"/>
              <a:buNone/>
              <a:defRPr b="1" sz="3700">
                <a:latin typeface="Raleway"/>
                <a:ea typeface="Raleway"/>
                <a:cs typeface="Raleway"/>
                <a:sym typeface="Raleway"/>
              </a:defRPr>
            </a:lvl4pPr>
            <a:lvl5pPr lvl="4">
              <a:spcBef>
                <a:spcPts val="0"/>
              </a:spcBef>
              <a:spcAft>
                <a:spcPts val="0"/>
              </a:spcAft>
              <a:buSzPts val="3700"/>
              <a:buFont typeface="Raleway"/>
              <a:buNone/>
              <a:defRPr b="1" sz="3700">
                <a:latin typeface="Raleway"/>
                <a:ea typeface="Raleway"/>
                <a:cs typeface="Raleway"/>
                <a:sym typeface="Raleway"/>
              </a:defRPr>
            </a:lvl5pPr>
            <a:lvl6pPr lvl="5">
              <a:spcBef>
                <a:spcPts val="0"/>
              </a:spcBef>
              <a:spcAft>
                <a:spcPts val="0"/>
              </a:spcAft>
              <a:buSzPts val="3700"/>
              <a:buFont typeface="Raleway"/>
              <a:buNone/>
              <a:defRPr b="1" sz="3700">
                <a:latin typeface="Raleway"/>
                <a:ea typeface="Raleway"/>
                <a:cs typeface="Raleway"/>
                <a:sym typeface="Raleway"/>
              </a:defRPr>
            </a:lvl6pPr>
            <a:lvl7pPr lvl="6">
              <a:spcBef>
                <a:spcPts val="0"/>
              </a:spcBef>
              <a:spcAft>
                <a:spcPts val="0"/>
              </a:spcAft>
              <a:buSzPts val="3700"/>
              <a:buFont typeface="Raleway"/>
              <a:buNone/>
              <a:defRPr b="1" sz="3700">
                <a:latin typeface="Raleway"/>
                <a:ea typeface="Raleway"/>
                <a:cs typeface="Raleway"/>
                <a:sym typeface="Raleway"/>
              </a:defRPr>
            </a:lvl7pPr>
            <a:lvl8pPr lvl="7">
              <a:spcBef>
                <a:spcPts val="0"/>
              </a:spcBef>
              <a:spcAft>
                <a:spcPts val="0"/>
              </a:spcAft>
              <a:buSzPts val="3700"/>
              <a:buFont typeface="Raleway"/>
              <a:buNone/>
              <a:defRPr b="1" sz="3700">
                <a:latin typeface="Raleway"/>
                <a:ea typeface="Raleway"/>
                <a:cs typeface="Raleway"/>
                <a:sym typeface="Raleway"/>
              </a:defRPr>
            </a:lvl8pPr>
            <a:lvl9pPr lvl="8">
              <a:spcBef>
                <a:spcPts val="0"/>
              </a:spcBef>
              <a:spcAft>
                <a:spcPts val="0"/>
              </a:spcAft>
              <a:buSzPts val="3700"/>
              <a:buFont typeface="Raleway"/>
              <a:buNone/>
              <a:defRPr b="1" sz="3700">
                <a:latin typeface="Raleway"/>
                <a:ea typeface="Raleway"/>
                <a:cs typeface="Raleway"/>
                <a:sym typeface="Raleway"/>
              </a:defRPr>
            </a:lvl9pPr>
          </a:lstStyle>
          <a:p/>
        </p:txBody>
      </p:sp>
      <p:sp>
        <p:nvSpPr>
          <p:cNvPr id="7" name="Google Shape;7;g8174ecf20a_1_52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g8174ecf20a_1_52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
          <p:cNvSpPr txBox="1"/>
          <p:nvPr>
            <p:ph type="ctrTitle"/>
          </p:nvPr>
        </p:nvSpPr>
        <p:spPr>
          <a:xfrm>
            <a:off x="972600" y="1763267"/>
            <a:ext cx="10250700" cy="2219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IN" sz="5400"/>
              <a:t>STAYZE – Rent Prediction</a:t>
            </a:r>
            <a:br>
              <a:rPr lang="en-IN"/>
            </a:br>
            <a:r>
              <a:rPr lang="en-IN" sz="3000"/>
              <a:t>TEAM – DATA BLITZ</a:t>
            </a:r>
            <a:endParaRPr sz="3000"/>
          </a:p>
        </p:txBody>
      </p:sp>
      <p:sp>
        <p:nvSpPr>
          <p:cNvPr id="93" name="Google Shape;93;p1"/>
          <p:cNvSpPr txBox="1"/>
          <p:nvPr>
            <p:ph idx="1" type="subTitle"/>
          </p:nvPr>
        </p:nvSpPr>
        <p:spPr>
          <a:xfrm>
            <a:off x="972837" y="4230533"/>
            <a:ext cx="10250700" cy="721500"/>
          </a:xfrm>
          <a:prstGeom prst="rect">
            <a:avLst/>
          </a:prstGeom>
          <a:noFill/>
          <a:ln>
            <a:noFill/>
          </a:ln>
        </p:spPr>
        <p:txBody>
          <a:bodyPr anchorCtr="0" anchor="t" bIns="45700" lIns="91425" spcFirstLastPara="1" rIns="91425" wrap="square" tIns="45700">
            <a:normAutofit/>
          </a:bodyPr>
          <a:lstStyle/>
          <a:p>
            <a:pPr indent="0" lvl="0" marL="0" rtl="0" algn="r">
              <a:lnSpc>
                <a:spcPct val="80000"/>
              </a:lnSpc>
              <a:spcBef>
                <a:spcPts val="0"/>
              </a:spcBef>
              <a:spcAft>
                <a:spcPts val="0"/>
              </a:spcAft>
              <a:buClr>
                <a:schemeClr val="dk1"/>
              </a:buClr>
              <a:buSzPts val="2400"/>
              <a:buNone/>
            </a:pPr>
            <a:r>
              <a:rPr lang="en-IN"/>
              <a:t>Dashang Makwana </a:t>
            </a:r>
            <a:endParaRPr/>
          </a:p>
          <a:p>
            <a:pPr indent="0" lvl="0" marL="0" rtl="0" algn="r">
              <a:lnSpc>
                <a:spcPct val="80000"/>
              </a:lnSpc>
              <a:spcBef>
                <a:spcPts val="1000"/>
              </a:spcBef>
              <a:spcAft>
                <a:spcPts val="0"/>
              </a:spcAft>
              <a:buClr>
                <a:schemeClr val="dk1"/>
              </a:buClr>
              <a:buSzPts val="2400"/>
              <a:buNone/>
            </a:pPr>
            <a:r>
              <a:rPr lang="en-IN"/>
              <a:t>Nevina Dalal</a:t>
            </a:r>
            <a:endParaRPr/>
          </a:p>
          <a:p>
            <a:pPr indent="0" lvl="0" marL="0" rtl="0" algn="r">
              <a:lnSpc>
                <a:spcPct val="80000"/>
              </a:lnSpc>
              <a:spcBef>
                <a:spcPts val="1000"/>
              </a:spcBef>
              <a:spcAft>
                <a:spcPts val="0"/>
              </a:spcAft>
              <a:buClr>
                <a:schemeClr val="dk1"/>
              </a:buClr>
              <a:buSzPts val="2400"/>
              <a:buNone/>
            </a:pPr>
            <a:r>
              <a:rPr lang="en-IN"/>
              <a:t>Simran Mulani</a:t>
            </a:r>
            <a:endParaRPr/>
          </a:p>
          <a:p>
            <a:pPr indent="0" lvl="0" marL="0" rtl="0" algn="r">
              <a:lnSpc>
                <a:spcPct val="80000"/>
              </a:lnSpc>
              <a:spcBef>
                <a:spcPts val="1000"/>
              </a:spcBef>
              <a:spcAft>
                <a:spcPts val="0"/>
              </a:spcAft>
              <a:buClr>
                <a:schemeClr val="dk1"/>
              </a:buClr>
              <a:buSzPts val="2400"/>
              <a:buNone/>
            </a:pPr>
            <a:r>
              <a:rPr lang="en-IN"/>
              <a:t>Vishakha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1"/>
          <p:cNvSpPr txBox="1"/>
          <p:nvPr>
            <p:ph type="ctrTitle"/>
          </p:nvPr>
        </p:nvSpPr>
        <p:spPr>
          <a:xfrm>
            <a:off x="822700" y="5404497"/>
            <a:ext cx="10250700" cy="1453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None/>
            </a:pPr>
            <a:r>
              <a:t/>
            </a:r>
            <a:endParaRPr sz="1800"/>
          </a:p>
          <a:p>
            <a:pPr indent="0" lvl="0" marL="0" rtl="0" algn="ctr">
              <a:lnSpc>
                <a:spcPct val="90000"/>
              </a:lnSpc>
              <a:spcBef>
                <a:spcPts val="0"/>
              </a:spcBef>
              <a:spcAft>
                <a:spcPts val="0"/>
              </a:spcAft>
              <a:buNone/>
            </a:pPr>
            <a:r>
              <a:rPr lang="en-IN" sz="1800"/>
              <a:t>Area wise distribution of price shows that Manhattan has expensive and Staten Island has low priced rooms</a:t>
            </a:r>
            <a:endParaRPr sz="1800"/>
          </a:p>
          <a:p>
            <a:pPr indent="0" lvl="0" marL="0" rtl="0" algn="ctr">
              <a:lnSpc>
                <a:spcPct val="90000"/>
              </a:lnSpc>
              <a:spcBef>
                <a:spcPts val="0"/>
              </a:spcBef>
              <a:spcAft>
                <a:spcPts val="0"/>
              </a:spcAft>
              <a:buClr>
                <a:schemeClr val="dk1"/>
              </a:buClr>
              <a:buSzPts val="4400"/>
              <a:buFont typeface="Calibri"/>
              <a:buNone/>
            </a:pPr>
            <a:r>
              <a:t/>
            </a:r>
            <a:endParaRPr sz="1800"/>
          </a:p>
        </p:txBody>
      </p:sp>
      <p:pic>
        <p:nvPicPr>
          <p:cNvPr id="159" name="Google Shape;159;p11"/>
          <p:cNvPicPr preferRelativeResize="0"/>
          <p:nvPr>
            <p:ph idx="1" type="subTitle"/>
          </p:nvPr>
        </p:nvPicPr>
        <p:blipFill rotWithShape="1">
          <a:blip r:embed="rId3">
            <a:alphaModFix/>
          </a:blip>
          <a:srcRect b="18115" l="13774" r="24713" t="32104"/>
          <a:stretch/>
        </p:blipFill>
        <p:spPr>
          <a:xfrm>
            <a:off x="972825" y="1780051"/>
            <a:ext cx="10250700" cy="3624300"/>
          </a:xfrm>
          <a:prstGeom prst="rect">
            <a:avLst/>
          </a:prstGeom>
          <a:noFill/>
          <a:ln>
            <a:noFill/>
          </a:ln>
        </p:spPr>
      </p:pic>
      <p:sp>
        <p:nvSpPr>
          <p:cNvPr id="160" name="Google Shape;160;p11"/>
          <p:cNvSpPr txBox="1"/>
          <p:nvPr>
            <p:ph idx="4294967295" type="title"/>
          </p:nvPr>
        </p:nvSpPr>
        <p:spPr>
          <a:xfrm>
            <a:off x="992250" y="196500"/>
            <a:ext cx="10515600" cy="1325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IN" sz="5500"/>
              <a:t>Distribution of Prices </a:t>
            </a:r>
            <a:endParaRPr sz="5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g8174ecf20a_1_611"/>
          <p:cNvPicPr preferRelativeResize="0"/>
          <p:nvPr/>
        </p:nvPicPr>
        <p:blipFill>
          <a:blip r:embed="rId3">
            <a:alphaModFix/>
          </a:blip>
          <a:stretch>
            <a:fillRect/>
          </a:stretch>
        </p:blipFill>
        <p:spPr>
          <a:xfrm>
            <a:off x="115099" y="1589325"/>
            <a:ext cx="6686675" cy="4368625"/>
          </a:xfrm>
          <a:prstGeom prst="rect">
            <a:avLst/>
          </a:prstGeom>
          <a:noFill/>
          <a:ln>
            <a:noFill/>
          </a:ln>
        </p:spPr>
      </p:pic>
      <p:sp>
        <p:nvSpPr>
          <p:cNvPr id="166" name="Google Shape;166;g8174ecf20a_1_611"/>
          <p:cNvSpPr txBox="1"/>
          <p:nvPr>
            <p:ph idx="1" type="subTitle"/>
          </p:nvPr>
        </p:nvSpPr>
        <p:spPr>
          <a:xfrm>
            <a:off x="6801775" y="1745900"/>
            <a:ext cx="4965600" cy="3930900"/>
          </a:xfrm>
          <a:prstGeom prst="rect">
            <a:avLst/>
          </a:prstGeom>
        </p:spPr>
        <p:txBody>
          <a:bodyPr anchorCtr="0" anchor="t" bIns="121900" lIns="121900" spcFirstLastPara="1" rIns="121900" wrap="square" tIns="121900">
            <a:noAutofit/>
          </a:bodyPr>
          <a:lstStyle/>
          <a:p>
            <a:pPr indent="-228600" lvl="0" marL="457200" rtl="0" algn="l">
              <a:spcBef>
                <a:spcPts val="0"/>
              </a:spcBef>
              <a:spcAft>
                <a:spcPts val="0"/>
              </a:spcAft>
              <a:buSzPts val="2000"/>
              <a:buNone/>
            </a:pPr>
            <a:r>
              <a:rPr lang="en-IN" sz="2000"/>
              <a:t>9 / 10 Host ID’s are situated in Manhattan</a:t>
            </a:r>
            <a:endParaRPr sz="2000"/>
          </a:p>
          <a:p>
            <a:pPr indent="-228600" lvl="0" marL="457200" rtl="0" algn="l">
              <a:spcBef>
                <a:spcPts val="0"/>
              </a:spcBef>
              <a:spcAft>
                <a:spcPts val="0"/>
              </a:spcAft>
              <a:buSzPts val="2000"/>
              <a:buNone/>
            </a:pPr>
            <a:r>
              <a:t/>
            </a:r>
            <a:endParaRPr sz="2000"/>
          </a:p>
          <a:p>
            <a:pPr indent="-228600" lvl="0" marL="457200" rtl="0" algn="l">
              <a:spcBef>
                <a:spcPts val="0"/>
              </a:spcBef>
              <a:spcAft>
                <a:spcPts val="0"/>
              </a:spcAft>
              <a:buSzPts val="2000"/>
              <a:buNone/>
            </a:pPr>
            <a:r>
              <a:rPr lang="en-IN" sz="2000"/>
              <a:t>9  / 10 </a:t>
            </a:r>
            <a:r>
              <a:rPr lang="en-IN" sz="2000"/>
              <a:t>Host ID’s belong to the ‘Entire Home’ Room type</a:t>
            </a:r>
            <a:endParaRPr sz="2000"/>
          </a:p>
          <a:p>
            <a:pPr indent="-228600" lvl="0" marL="457200" rtl="0" algn="l">
              <a:spcBef>
                <a:spcPts val="0"/>
              </a:spcBef>
              <a:spcAft>
                <a:spcPts val="0"/>
              </a:spcAft>
              <a:buSzPts val="2000"/>
              <a:buNone/>
            </a:pPr>
            <a:r>
              <a:t/>
            </a:r>
            <a:endParaRPr sz="2000"/>
          </a:p>
          <a:p>
            <a:pPr indent="-228600" lvl="0" marL="457200" rtl="0" algn="l">
              <a:spcBef>
                <a:spcPts val="0"/>
              </a:spcBef>
              <a:spcAft>
                <a:spcPts val="0"/>
              </a:spcAft>
              <a:buSzPts val="2000"/>
              <a:buNone/>
            </a:pPr>
            <a:r>
              <a:rPr lang="en-IN" sz="2000"/>
              <a:t>5 / 10 Host ID’s have availability of 300+ days out of 365days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167" name="Google Shape;167;g8174ecf20a_1_611"/>
          <p:cNvSpPr txBox="1"/>
          <p:nvPr>
            <p:ph idx="4294967295" type="title"/>
          </p:nvPr>
        </p:nvSpPr>
        <p:spPr>
          <a:xfrm>
            <a:off x="992250" y="196500"/>
            <a:ext cx="10515600" cy="1325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IN" sz="5500"/>
              <a:t>Top 10 Hosts</a:t>
            </a:r>
            <a:endParaRPr sz="5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g81762c1af2_0_8"/>
          <p:cNvPicPr preferRelativeResize="0"/>
          <p:nvPr/>
        </p:nvPicPr>
        <p:blipFill>
          <a:blip r:embed="rId3">
            <a:alphaModFix/>
          </a:blip>
          <a:stretch>
            <a:fillRect/>
          </a:stretch>
        </p:blipFill>
        <p:spPr>
          <a:xfrm>
            <a:off x="1011825" y="1585875"/>
            <a:ext cx="10424750" cy="3406650"/>
          </a:xfrm>
          <a:prstGeom prst="rect">
            <a:avLst/>
          </a:prstGeom>
          <a:noFill/>
          <a:ln>
            <a:noFill/>
          </a:ln>
        </p:spPr>
      </p:pic>
      <p:sp>
        <p:nvSpPr>
          <p:cNvPr id="173" name="Google Shape;173;g81762c1af2_0_8"/>
          <p:cNvSpPr txBox="1"/>
          <p:nvPr>
            <p:ph idx="1" type="subTitle"/>
          </p:nvPr>
        </p:nvSpPr>
        <p:spPr>
          <a:xfrm>
            <a:off x="970662" y="5296083"/>
            <a:ext cx="10250700" cy="721500"/>
          </a:xfrm>
          <a:prstGeom prst="rect">
            <a:avLst/>
          </a:prstGeom>
        </p:spPr>
        <p:txBody>
          <a:bodyPr anchorCtr="0" anchor="t" bIns="121900" lIns="121900" spcFirstLastPara="1" rIns="121900" wrap="square" tIns="121900">
            <a:noAutofit/>
          </a:bodyPr>
          <a:lstStyle/>
          <a:p>
            <a:pPr indent="0" lvl="0" marL="0" rtl="0" algn="ctr">
              <a:lnSpc>
                <a:spcPct val="115000"/>
              </a:lnSpc>
              <a:spcBef>
                <a:spcPts val="1200"/>
              </a:spcBef>
              <a:spcAft>
                <a:spcPts val="0"/>
              </a:spcAft>
              <a:buClr>
                <a:schemeClr val="dk1"/>
              </a:buClr>
              <a:buSzPts val="1100"/>
              <a:buFont typeface="Arial"/>
              <a:buNone/>
            </a:pPr>
            <a:r>
              <a:rPr b="1" lang="en-IN" sz="1800"/>
              <a:t>Plotted the last review in months and saw that most of the properties were given their last review in May 2019 which could suggest that the summer is the peak for visitors to stay in New York or enough data of the previous year was not captured.</a:t>
            </a:r>
            <a:endParaRPr b="1" sz="1800"/>
          </a:p>
          <a:p>
            <a:pPr indent="0" lvl="0" marL="0" rtl="0" algn="ctr">
              <a:spcBef>
                <a:spcPts val="1200"/>
              </a:spcBef>
              <a:spcAft>
                <a:spcPts val="0"/>
              </a:spcAft>
              <a:buNone/>
            </a:pPr>
            <a:r>
              <a:t/>
            </a:r>
            <a:endParaRPr b="1" sz="1800"/>
          </a:p>
        </p:txBody>
      </p:sp>
      <p:sp>
        <p:nvSpPr>
          <p:cNvPr id="174" name="Google Shape;174;g81762c1af2_0_8"/>
          <p:cNvSpPr txBox="1"/>
          <p:nvPr>
            <p:ph idx="4294967295" type="title"/>
          </p:nvPr>
        </p:nvSpPr>
        <p:spPr>
          <a:xfrm>
            <a:off x="992250" y="196500"/>
            <a:ext cx="10515600" cy="1325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IN" sz="5500"/>
              <a:t>Last Reviews of listings</a:t>
            </a:r>
            <a:endParaRPr sz="5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g817468df21_1_7"/>
          <p:cNvPicPr preferRelativeResize="0"/>
          <p:nvPr/>
        </p:nvPicPr>
        <p:blipFill rotWithShape="1">
          <a:blip r:embed="rId3">
            <a:alphaModFix/>
          </a:blip>
          <a:srcRect b="0" l="0" r="0" t="22257"/>
          <a:stretch/>
        </p:blipFill>
        <p:spPr>
          <a:xfrm>
            <a:off x="1523000" y="2036475"/>
            <a:ext cx="9145999" cy="2905125"/>
          </a:xfrm>
          <a:prstGeom prst="rect">
            <a:avLst/>
          </a:prstGeom>
          <a:noFill/>
          <a:ln>
            <a:noFill/>
          </a:ln>
        </p:spPr>
      </p:pic>
      <p:sp>
        <p:nvSpPr>
          <p:cNvPr id="180" name="Google Shape;180;g817468df21_1_7"/>
          <p:cNvSpPr txBox="1"/>
          <p:nvPr>
            <p:ph type="ctrTitle"/>
          </p:nvPr>
        </p:nvSpPr>
        <p:spPr>
          <a:xfrm>
            <a:off x="3164900" y="133092"/>
            <a:ext cx="10250700" cy="2219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5500"/>
              <a:t>Skewness in Price</a:t>
            </a:r>
            <a:endParaRPr sz="5500"/>
          </a:p>
        </p:txBody>
      </p:sp>
      <p:sp>
        <p:nvSpPr>
          <p:cNvPr id="181" name="Google Shape;181;g817468df21_1_7"/>
          <p:cNvSpPr txBox="1"/>
          <p:nvPr>
            <p:ph idx="1" type="subTitle"/>
          </p:nvPr>
        </p:nvSpPr>
        <p:spPr>
          <a:xfrm>
            <a:off x="685512" y="5425983"/>
            <a:ext cx="10250700" cy="721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b="1" lang="en-IN"/>
              <a:t>Log transformed price for some of models to remove skewness</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14"/>
          <p:cNvSpPr txBox="1"/>
          <p:nvPr>
            <p:ph type="ctrTitle"/>
          </p:nvPr>
        </p:nvSpPr>
        <p:spPr>
          <a:xfrm>
            <a:off x="972825" y="-3"/>
            <a:ext cx="10250700" cy="1416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Models Used</a:t>
            </a:r>
            <a:endParaRPr/>
          </a:p>
        </p:txBody>
      </p:sp>
      <p:graphicFrame>
        <p:nvGraphicFramePr>
          <p:cNvPr id="187" name="Google Shape;187;p14"/>
          <p:cNvGraphicFramePr/>
          <p:nvPr/>
        </p:nvGraphicFramePr>
        <p:xfrm>
          <a:off x="1086801" y="1781227"/>
          <a:ext cx="3000000" cy="3000000"/>
        </p:xfrm>
        <a:graphic>
          <a:graphicData uri="http://schemas.openxmlformats.org/drawingml/2006/table">
            <a:tbl>
              <a:tblPr>
                <a:noFill/>
                <a:tableStyleId>{C08EFE3B-2F91-4BEA-B940-00E4CBA2AEB1}</a:tableStyleId>
              </a:tblPr>
              <a:tblGrid>
                <a:gridCol w="3431600"/>
                <a:gridCol w="3421550"/>
                <a:gridCol w="3421550"/>
              </a:tblGrid>
              <a:tr h="374125">
                <a:tc>
                  <a:txBody>
                    <a:bodyPr/>
                    <a:lstStyle/>
                    <a:p>
                      <a:pPr indent="0" lvl="0" marL="0" marR="0" rtl="0" algn="ctr">
                        <a:spcBef>
                          <a:spcPts val="0"/>
                        </a:spcBef>
                        <a:spcAft>
                          <a:spcPts val="0"/>
                        </a:spcAft>
                        <a:buNone/>
                      </a:pPr>
                      <a:r>
                        <a:rPr b="1" i="0" lang="en-IN" sz="1600" u="none" cap="none" strike="noStrike">
                          <a:solidFill>
                            <a:srgbClr val="000000"/>
                          </a:solidFill>
                          <a:latin typeface="Calibri"/>
                          <a:ea typeface="Calibri"/>
                          <a:cs typeface="Calibri"/>
                          <a:sym typeface="Calibri"/>
                        </a:rPr>
                        <a:t>Models</a:t>
                      </a:r>
                      <a:endParaRPr sz="1500" u="none" cap="none" strike="noStrike"/>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600" u="none" cap="none" strike="noStrike">
                          <a:solidFill>
                            <a:srgbClr val="000000"/>
                          </a:solidFill>
                          <a:latin typeface="Calibri"/>
                          <a:ea typeface="Calibri"/>
                          <a:cs typeface="Calibri"/>
                          <a:sym typeface="Calibri"/>
                        </a:rPr>
                        <a:t>Test RMSE</a:t>
                      </a:r>
                      <a:endParaRPr sz="1500" u="none" cap="none" strike="noStrike"/>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600" u="none" cap="none" strike="noStrike">
                          <a:solidFill>
                            <a:srgbClr val="000000"/>
                          </a:solidFill>
                          <a:latin typeface="Calibri"/>
                          <a:ea typeface="Calibri"/>
                          <a:cs typeface="Calibri"/>
                          <a:sym typeface="Calibri"/>
                        </a:rPr>
                        <a:t>Platform Result</a:t>
                      </a:r>
                      <a:endParaRPr sz="1500" u="none" cap="none" strike="noStrike"/>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4125">
                <a:tc>
                  <a:txBody>
                    <a:bodyPr/>
                    <a:lstStyle/>
                    <a:p>
                      <a:pPr indent="0" lvl="0" marL="0" marR="0" rtl="0" algn="ctr">
                        <a:spcBef>
                          <a:spcPts val="0"/>
                        </a:spcBef>
                        <a:spcAft>
                          <a:spcPts val="0"/>
                        </a:spcAft>
                        <a:buNone/>
                      </a:pPr>
                      <a:r>
                        <a:rPr b="0" i="0" lang="en-IN" sz="1600" u="none" cap="none" strike="noStrike">
                          <a:solidFill>
                            <a:srgbClr val="000000"/>
                          </a:solidFill>
                          <a:latin typeface="Calibri"/>
                          <a:ea typeface="Calibri"/>
                          <a:cs typeface="Calibri"/>
                          <a:sym typeface="Calibri"/>
                        </a:rPr>
                        <a:t>Linear Regression</a:t>
                      </a:r>
                      <a:endParaRPr sz="1500" u="none" cap="none" strike="noStrike"/>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600" u="none" cap="none" strike="noStrike">
                          <a:solidFill>
                            <a:srgbClr val="000000"/>
                          </a:solidFill>
                          <a:latin typeface="Calibri"/>
                          <a:ea typeface="Calibri"/>
                          <a:cs typeface="Calibri"/>
                          <a:sym typeface="Calibri"/>
                        </a:rPr>
                        <a:t>234.97</a:t>
                      </a:r>
                      <a:endParaRPr sz="1500" u="none" cap="none" strike="noStrike"/>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600" u="none" cap="none" strike="noStrike">
                          <a:solidFill>
                            <a:srgbClr val="000000"/>
                          </a:solidFill>
                          <a:latin typeface="Calibri"/>
                          <a:ea typeface="Calibri"/>
                          <a:cs typeface="Calibri"/>
                          <a:sym typeface="Calibri"/>
                        </a:rPr>
                        <a:t>222.36</a:t>
                      </a:r>
                      <a:endParaRPr sz="1500" u="none" cap="none" strike="noStrike"/>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7700">
                <a:tc>
                  <a:txBody>
                    <a:bodyPr/>
                    <a:lstStyle/>
                    <a:p>
                      <a:pPr indent="0" lvl="0" marL="0" marR="0" rtl="0" algn="ctr">
                        <a:spcBef>
                          <a:spcPts val="0"/>
                        </a:spcBef>
                        <a:spcAft>
                          <a:spcPts val="0"/>
                        </a:spcAft>
                        <a:buNone/>
                      </a:pPr>
                      <a:r>
                        <a:rPr lang="en-IN" sz="1500" u="none" cap="none" strike="noStrike"/>
                        <a:t>Gradient Boosting Regressor</a:t>
                      </a:r>
                      <a:endParaRPr/>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500"/>
                        <a:t>143.058</a:t>
                      </a:r>
                      <a:endParaRPr sz="1500" u="none" cap="none" strike="noStrike"/>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500"/>
                        <a:t>217.11</a:t>
                      </a:r>
                      <a:endParaRPr sz="1500" u="none" cap="none" strike="noStrike"/>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2750">
                <a:tc>
                  <a:txBody>
                    <a:bodyPr/>
                    <a:lstStyle/>
                    <a:p>
                      <a:pPr indent="0" lvl="0" marL="0" marR="0" rtl="0" algn="ctr">
                        <a:spcBef>
                          <a:spcPts val="0"/>
                        </a:spcBef>
                        <a:spcAft>
                          <a:spcPts val="0"/>
                        </a:spcAft>
                        <a:buNone/>
                      </a:pPr>
                      <a:r>
                        <a:rPr b="0" i="0" lang="en-IN" sz="1600" u="none" cap="none" strike="noStrike">
                          <a:solidFill>
                            <a:srgbClr val="000000"/>
                          </a:solidFill>
                          <a:latin typeface="Calibri"/>
                          <a:ea typeface="Calibri"/>
                          <a:cs typeface="Calibri"/>
                          <a:sym typeface="Calibri"/>
                        </a:rPr>
                        <a:t>Random Forest Regressor</a:t>
                      </a:r>
                      <a:endParaRPr sz="1500" u="none" cap="none" strike="noStrike"/>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500"/>
                        <a:t>139.897</a:t>
                      </a:r>
                      <a:endParaRPr sz="1500" u="none" cap="none" strike="noStrike"/>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500"/>
                        <a:t>220.12</a:t>
                      </a:r>
                      <a:endParaRPr sz="1500" u="none" cap="none" strike="noStrike"/>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2750">
                <a:tc>
                  <a:txBody>
                    <a:bodyPr/>
                    <a:lstStyle/>
                    <a:p>
                      <a:pPr indent="0" lvl="0" marL="0" marR="0" rtl="0" algn="ctr">
                        <a:spcBef>
                          <a:spcPts val="0"/>
                        </a:spcBef>
                        <a:spcAft>
                          <a:spcPts val="0"/>
                        </a:spcAft>
                        <a:buNone/>
                      </a:pPr>
                      <a:r>
                        <a:rPr b="0" i="0" lang="en-IN" sz="1600" u="none" cap="none" strike="noStrike">
                          <a:solidFill>
                            <a:srgbClr val="000000"/>
                          </a:solidFill>
                          <a:latin typeface="Calibri"/>
                          <a:ea typeface="Calibri"/>
                          <a:cs typeface="Calibri"/>
                          <a:sym typeface="Calibri"/>
                        </a:rPr>
                        <a:t>Random Forest with Search CV</a:t>
                      </a:r>
                      <a:endParaRPr sz="1500" u="none" cap="none" strike="noStrike"/>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ctr">
                        <a:spcBef>
                          <a:spcPts val="0"/>
                        </a:spcBef>
                        <a:spcAft>
                          <a:spcPts val="0"/>
                        </a:spcAft>
                        <a:buNone/>
                      </a:pPr>
                      <a:r>
                        <a:rPr b="0" i="0" lang="en-IN" sz="1600" u="none" cap="none" strike="noStrike">
                          <a:solidFill>
                            <a:srgbClr val="000000"/>
                          </a:solidFill>
                          <a:latin typeface="Calibri"/>
                          <a:ea typeface="Calibri"/>
                          <a:cs typeface="Calibri"/>
                          <a:sym typeface="Calibri"/>
                        </a:rPr>
                        <a:t>223.14</a:t>
                      </a:r>
                      <a:endParaRPr sz="1500" u="none" cap="none" strike="noStrike"/>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ctr">
                        <a:spcBef>
                          <a:spcPts val="0"/>
                        </a:spcBef>
                        <a:spcAft>
                          <a:spcPts val="0"/>
                        </a:spcAft>
                        <a:buNone/>
                      </a:pPr>
                      <a:r>
                        <a:rPr lang="en-IN" sz="1500" u="none" cap="none" strike="noStrike"/>
                        <a:t>211.1</a:t>
                      </a:r>
                      <a:endParaRPr/>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54950">
                <a:tc>
                  <a:txBody>
                    <a:bodyPr/>
                    <a:lstStyle/>
                    <a:p>
                      <a:pPr indent="0" lvl="0" marL="0" marR="0" rtl="0" algn="ctr">
                        <a:spcBef>
                          <a:spcPts val="0"/>
                        </a:spcBef>
                        <a:spcAft>
                          <a:spcPts val="0"/>
                        </a:spcAft>
                        <a:buNone/>
                      </a:pPr>
                      <a:r>
                        <a:rPr lang="en-IN" sz="1500"/>
                        <a:t>Random Forest with Feature Selection</a:t>
                      </a:r>
                      <a:endParaRPr sz="1500" u="none" cap="none" strike="noStrike"/>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500"/>
                        <a:t>232.51</a:t>
                      </a:r>
                      <a:endParaRPr sz="1500" u="none" cap="none" strike="noStrike"/>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500"/>
                        <a:t>233.86</a:t>
                      </a:r>
                      <a:endParaRPr sz="1500" u="none" cap="none" strike="noStrike"/>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4950">
                <a:tc>
                  <a:txBody>
                    <a:bodyPr/>
                    <a:lstStyle/>
                    <a:p>
                      <a:pPr indent="0" lvl="0" marL="0" marR="0" rtl="0" algn="ctr">
                        <a:spcBef>
                          <a:spcPts val="0"/>
                        </a:spcBef>
                        <a:spcAft>
                          <a:spcPts val="0"/>
                        </a:spcAft>
                        <a:buNone/>
                      </a:pPr>
                      <a:r>
                        <a:rPr lang="en-IN" sz="1500" u="none" cap="none" strike="noStrike"/>
                        <a:t>Lasso </a:t>
                      </a:r>
                      <a:endParaRPr/>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500" u="none" cap="none" strike="noStrike"/>
                        <a:t>109.370</a:t>
                      </a:r>
                      <a:endParaRPr/>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500" u="none" cap="none" strike="noStrike"/>
                        <a:t>234.82</a:t>
                      </a:r>
                      <a:endParaRPr/>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4950">
                <a:tc>
                  <a:txBody>
                    <a:bodyPr/>
                    <a:lstStyle/>
                    <a:p>
                      <a:pPr indent="0" lvl="0" marL="0" marR="0" rtl="0" algn="ctr">
                        <a:spcBef>
                          <a:spcPts val="0"/>
                        </a:spcBef>
                        <a:spcAft>
                          <a:spcPts val="0"/>
                        </a:spcAft>
                        <a:buNone/>
                      </a:pPr>
                      <a:r>
                        <a:rPr lang="en-IN" sz="1500" u="none" cap="none" strike="noStrike"/>
                        <a:t>Ridge</a:t>
                      </a:r>
                      <a:endParaRPr/>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500" u="none" cap="none" strike="noStrike"/>
                        <a:t>135.648</a:t>
                      </a:r>
                      <a:endParaRPr/>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500" u="none" cap="none" strike="noStrike"/>
                        <a:t>222.27</a:t>
                      </a:r>
                      <a:endParaRPr/>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4950">
                <a:tc>
                  <a:txBody>
                    <a:bodyPr/>
                    <a:lstStyle/>
                    <a:p>
                      <a:pPr indent="0" lvl="0" marL="0" marR="0" rtl="0" algn="ctr">
                        <a:spcBef>
                          <a:spcPts val="0"/>
                        </a:spcBef>
                        <a:spcAft>
                          <a:spcPts val="0"/>
                        </a:spcAft>
                        <a:buNone/>
                      </a:pPr>
                      <a:r>
                        <a:rPr lang="en-IN" sz="1500" u="none" cap="none" strike="noStrike"/>
                        <a:t>Bagging</a:t>
                      </a:r>
                      <a:endParaRPr/>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500" u="none" cap="none" strike="noStrike"/>
                        <a:t>138.513</a:t>
                      </a:r>
                      <a:endParaRPr/>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500" u="none" cap="none" strike="noStrike"/>
                        <a:t>220.69</a:t>
                      </a:r>
                      <a:endParaRPr/>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4950">
                <a:tc>
                  <a:txBody>
                    <a:bodyPr/>
                    <a:lstStyle/>
                    <a:p>
                      <a:pPr indent="0" lvl="0" marL="0" marR="0" rtl="0" algn="ctr">
                        <a:spcBef>
                          <a:spcPts val="0"/>
                        </a:spcBef>
                        <a:spcAft>
                          <a:spcPts val="0"/>
                        </a:spcAft>
                        <a:buNone/>
                      </a:pPr>
                      <a:r>
                        <a:rPr lang="en-IN" sz="1500" u="none" cap="none" strike="noStrike"/>
                        <a:t>Adaboost</a:t>
                      </a:r>
                      <a:endParaRPr sz="1500" u="none" cap="none" strike="noStrike"/>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500" u="none" cap="none" strike="noStrike"/>
                        <a:t>209.96</a:t>
                      </a:r>
                      <a:endParaRPr/>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500" u="none" cap="none" strike="noStrike"/>
                        <a:t>233.24</a:t>
                      </a:r>
                      <a:endParaRPr/>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4950">
                <a:tc>
                  <a:txBody>
                    <a:bodyPr/>
                    <a:lstStyle/>
                    <a:p>
                      <a:pPr indent="0" lvl="0" marL="0" marR="0" rtl="0" algn="ctr">
                        <a:spcBef>
                          <a:spcPts val="0"/>
                        </a:spcBef>
                        <a:spcAft>
                          <a:spcPts val="0"/>
                        </a:spcAft>
                        <a:buNone/>
                      </a:pPr>
                      <a:r>
                        <a:rPr lang="en-IN" sz="1500" u="none" cap="none" strike="noStrike"/>
                        <a:t>XG Boost</a:t>
                      </a:r>
                      <a:endParaRPr/>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500"/>
                        <a:t>174.837</a:t>
                      </a:r>
                      <a:endParaRPr sz="1500" u="none" cap="none" strike="noStrike"/>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500"/>
                        <a:t>212.37</a:t>
                      </a:r>
                      <a:endParaRPr/>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29025">
                <a:tc>
                  <a:txBody>
                    <a:bodyPr/>
                    <a:lstStyle/>
                    <a:p>
                      <a:pPr indent="0" lvl="0" marL="0" marR="0" rtl="0" algn="ctr">
                        <a:spcBef>
                          <a:spcPts val="0"/>
                        </a:spcBef>
                        <a:spcAft>
                          <a:spcPts val="0"/>
                        </a:spcAft>
                        <a:buNone/>
                      </a:pPr>
                      <a:r>
                        <a:rPr b="0" i="0" lang="en-IN" sz="1600" u="none" cap="none" strike="noStrike">
                          <a:solidFill>
                            <a:srgbClr val="000000"/>
                          </a:solidFill>
                          <a:latin typeface="Calibri"/>
                          <a:ea typeface="Calibri"/>
                          <a:cs typeface="Calibri"/>
                          <a:sym typeface="Calibri"/>
                        </a:rPr>
                        <a:t>Random Forest with Feature Selection and Randomized Search CV</a:t>
                      </a:r>
                      <a:endParaRPr sz="1500" u="none" cap="none" strike="noStrike"/>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500" u="none" cap="none" strike="noStrike"/>
                        <a:t>223.56</a:t>
                      </a:r>
                      <a:endParaRPr sz="1500" u="none" cap="none" strike="noStrike"/>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Calibri"/>
                        <a:buNone/>
                      </a:pPr>
                      <a:r>
                        <a:rPr b="0" i="0" lang="en-IN" sz="1400" u="none" cap="none" strike="noStrike">
                          <a:solidFill>
                            <a:srgbClr val="000000"/>
                          </a:solidFill>
                          <a:latin typeface="Calibri"/>
                          <a:ea typeface="Calibri"/>
                          <a:cs typeface="Calibri"/>
                          <a:sym typeface="Calibri"/>
                        </a:rPr>
                        <a:t>213.07</a:t>
                      </a:r>
                      <a:endParaRPr sz="1400" u="none" cap="none" strike="noStrike"/>
                    </a:p>
                    <a:p>
                      <a:pPr indent="0" lvl="0" marL="0" marR="0" rtl="0" algn="ctr">
                        <a:spcBef>
                          <a:spcPts val="0"/>
                        </a:spcBef>
                        <a:spcAft>
                          <a:spcPts val="0"/>
                        </a:spcAft>
                        <a:buNone/>
                      </a:pPr>
                      <a:r>
                        <a:t/>
                      </a:r>
                      <a:endParaRPr sz="1500" u="none" cap="none" strike="noStrike"/>
                    </a:p>
                  </a:txBody>
                  <a:tcPr marT="62150" marB="62150" marR="62150" marL="621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88" name="Google Shape;188;p14"/>
          <p:cNvSpPr/>
          <p:nvPr/>
        </p:nvSpPr>
        <p:spPr>
          <a:xfrm>
            <a:off x="0" y="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15"/>
          <p:cNvSpPr txBox="1"/>
          <p:nvPr>
            <p:ph type="ctrTitle"/>
          </p:nvPr>
        </p:nvSpPr>
        <p:spPr>
          <a:xfrm>
            <a:off x="972600" y="-370333"/>
            <a:ext cx="10250700" cy="2219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Business Insights</a:t>
            </a:r>
            <a:endParaRPr/>
          </a:p>
        </p:txBody>
      </p:sp>
      <p:sp>
        <p:nvSpPr>
          <p:cNvPr id="194" name="Google Shape;194;p15"/>
          <p:cNvSpPr txBox="1"/>
          <p:nvPr>
            <p:ph idx="1" type="subTitle"/>
          </p:nvPr>
        </p:nvSpPr>
        <p:spPr>
          <a:xfrm>
            <a:off x="972825" y="2325496"/>
            <a:ext cx="10250700" cy="32208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t/>
            </a:r>
            <a:endParaRPr sz="2400"/>
          </a:p>
          <a:p>
            <a:pPr indent="-228600" lvl="0" marL="457200" rtl="0" algn="l">
              <a:lnSpc>
                <a:spcPct val="90000"/>
              </a:lnSpc>
              <a:spcBef>
                <a:spcPts val="0"/>
              </a:spcBef>
              <a:spcAft>
                <a:spcPts val="0"/>
              </a:spcAft>
              <a:buSzPts val="2400"/>
              <a:buNone/>
            </a:pPr>
            <a:r>
              <a:rPr lang="en-IN" sz="2400"/>
              <a:t>Manhattan is the most expensive among all areas whereas Bronx is the least priced one</a:t>
            </a:r>
            <a:endParaRPr sz="2400"/>
          </a:p>
          <a:p>
            <a:pPr indent="-228600" lvl="0" marL="457200" rtl="0" algn="l">
              <a:lnSpc>
                <a:spcPct val="90000"/>
              </a:lnSpc>
              <a:spcBef>
                <a:spcPts val="0"/>
              </a:spcBef>
              <a:spcAft>
                <a:spcPts val="0"/>
              </a:spcAft>
              <a:buSzPts val="2400"/>
              <a:buNone/>
            </a:pPr>
            <a:r>
              <a:t/>
            </a:r>
            <a:endParaRPr sz="2400"/>
          </a:p>
          <a:p>
            <a:pPr indent="-228600" lvl="0" marL="457200" rtl="0" algn="l">
              <a:lnSpc>
                <a:spcPct val="90000"/>
              </a:lnSpc>
              <a:spcBef>
                <a:spcPts val="0"/>
              </a:spcBef>
              <a:spcAft>
                <a:spcPts val="0"/>
              </a:spcAft>
              <a:buSzPts val="2400"/>
              <a:buNone/>
            </a:pPr>
            <a:r>
              <a:rPr lang="en-IN" sz="2400"/>
              <a:t>People generally go for Entire houses or private rooms over shared rooms hence their prices could accordingly be changed depending upon the demand</a:t>
            </a:r>
            <a:endParaRPr sz="2400"/>
          </a:p>
          <a:p>
            <a:pPr indent="0" lvl="0" marL="0" rtl="0" algn="l">
              <a:lnSpc>
                <a:spcPct val="90000"/>
              </a:lnSpc>
              <a:spcBef>
                <a:spcPts val="0"/>
              </a:spcBef>
              <a:spcAft>
                <a:spcPts val="0"/>
              </a:spcAft>
              <a:buNone/>
            </a:pPr>
            <a:r>
              <a:t/>
            </a:r>
            <a:endParaRPr sz="2400"/>
          </a:p>
          <a:p>
            <a:pPr indent="0" lvl="0" marL="0" rtl="0" algn="l">
              <a:lnSpc>
                <a:spcPct val="90000"/>
              </a:lnSpc>
              <a:spcBef>
                <a:spcPts val="0"/>
              </a:spcBef>
              <a:spcAft>
                <a:spcPts val="0"/>
              </a:spcAft>
              <a:buNone/>
            </a:pPr>
            <a:r>
              <a:rPr lang="en-IN" sz="2400"/>
              <a:t>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6"/>
          <p:cNvSpPr txBox="1"/>
          <p:nvPr>
            <p:ph type="ctrTitle"/>
          </p:nvPr>
        </p:nvSpPr>
        <p:spPr>
          <a:xfrm>
            <a:off x="972600" y="-65533"/>
            <a:ext cx="10250700" cy="2219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Additional Data for better Insights..</a:t>
            </a:r>
            <a:endParaRPr/>
          </a:p>
        </p:txBody>
      </p:sp>
      <p:sp>
        <p:nvSpPr>
          <p:cNvPr id="200" name="Google Shape;200;p16"/>
          <p:cNvSpPr txBox="1"/>
          <p:nvPr>
            <p:ph idx="1" type="subTitle"/>
          </p:nvPr>
        </p:nvSpPr>
        <p:spPr>
          <a:xfrm>
            <a:off x="972825" y="2249283"/>
            <a:ext cx="10250700" cy="431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IN" sz="2600"/>
              <a:t>If the following data was also provided we would’ve been able to explore the data in more depth:</a:t>
            </a:r>
            <a:endParaRPr sz="2600"/>
          </a:p>
          <a:p>
            <a:pPr indent="0" lvl="0" marL="0" rtl="0" algn="l">
              <a:lnSpc>
                <a:spcPct val="90000"/>
              </a:lnSpc>
              <a:spcBef>
                <a:spcPts val="0"/>
              </a:spcBef>
              <a:spcAft>
                <a:spcPts val="0"/>
              </a:spcAft>
              <a:buNone/>
            </a:pPr>
            <a:r>
              <a:t/>
            </a:r>
            <a:endParaRPr sz="3000"/>
          </a:p>
          <a:p>
            <a:pPr indent="-50800" lvl="0" marL="228600" rtl="0" algn="l">
              <a:lnSpc>
                <a:spcPct val="90000"/>
              </a:lnSpc>
              <a:spcBef>
                <a:spcPts val="0"/>
              </a:spcBef>
              <a:spcAft>
                <a:spcPts val="0"/>
              </a:spcAft>
              <a:buClr>
                <a:schemeClr val="dk1"/>
              </a:buClr>
              <a:buSzPts val="2400"/>
              <a:buNone/>
            </a:pPr>
            <a:r>
              <a:rPr lang="en-IN" sz="2400"/>
              <a:t>1. </a:t>
            </a:r>
            <a:r>
              <a:rPr b="1" lang="en-IN" sz="2400" u="sng"/>
              <a:t>Property Specifications</a:t>
            </a:r>
            <a:r>
              <a:rPr lang="en-IN" sz="2400"/>
              <a:t> :</a:t>
            </a:r>
            <a:endParaRPr sz="2400"/>
          </a:p>
          <a:p>
            <a:pPr indent="0" lvl="0" marL="0" rtl="0" algn="l">
              <a:lnSpc>
                <a:spcPct val="90000"/>
              </a:lnSpc>
              <a:spcBef>
                <a:spcPts val="1000"/>
              </a:spcBef>
              <a:spcAft>
                <a:spcPts val="0"/>
              </a:spcAft>
              <a:buClr>
                <a:schemeClr val="dk1"/>
              </a:buClr>
              <a:buSzPts val="2800"/>
              <a:buNone/>
            </a:pPr>
            <a:r>
              <a:rPr lang="en-IN" sz="2400"/>
              <a:t> area, room amenities, parking space, society amenities, smoking area,  no. of beds, ppl capacity) </a:t>
            </a:r>
            <a:endParaRPr sz="2400"/>
          </a:p>
          <a:p>
            <a:pPr indent="-50800" lvl="0" marL="228600" rtl="0" algn="l">
              <a:lnSpc>
                <a:spcPct val="90000"/>
              </a:lnSpc>
              <a:spcBef>
                <a:spcPts val="1000"/>
              </a:spcBef>
              <a:spcAft>
                <a:spcPts val="0"/>
              </a:spcAft>
              <a:buClr>
                <a:schemeClr val="dk1"/>
              </a:buClr>
              <a:buSzPts val="2400"/>
              <a:buNone/>
            </a:pPr>
            <a:r>
              <a:rPr lang="en-IN" sz="2400"/>
              <a:t>2. </a:t>
            </a:r>
            <a:r>
              <a:rPr b="1" lang="en-IN" sz="2400" u="sng"/>
              <a:t>Review category</a:t>
            </a:r>
            <a:r>
              <a:rPr lang="en-IN" sz="2400"/>
              <a:t> : good/bad</a:t>
            </a:r>
            <a:endParaRPr sz="2400"/>
          </a:p>
          <a:p>
            <a:pPr indent="-50800" lvl="0" marL="228600" rtl="0" algn="l">
              <a:lnSpc>
                <a:spcPct val="90000"/>
              </a:lnSpc>
              <a:spcBef>
                <a:spcPts val="1000"/>
              </a:spcBef>
              <a:spcAft>
                <a:spcPts val="0"/>
              </a:spcAft>
              <a:buClr>
                <a:schemeClr val="dk1"/>
              </a:buClr>
              <a:buSzPts val="2400"/>
              <a:buNone/>
            </a:pPr>
            <a:r>
              <a:rPr lang="en-IN" sz="2400"/>
              <a:t>3.</a:t>
            </a:r>
            <a:r>
              <a:rPr b="1" lang="en-IN" sz="2400" u="sng"/>
              <a:t>Host data</a:t>
            </a:r>
            <a:r>
              <a:rPr lang="en-IN" sz="2400"/>
              <a:t> : personal details , profession</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17"/>
          <p:cNvSpPr txBox="1"/>
          <p:nvPr>
            <p:ph type="ctrTitle"/>
          </p:nvPr>
        </p:nvSpPr>
        <p:spPr>
          <a:xfrm>
            <a:off x="972600" y="1763267"/>
            <a:ext cx="10250700" cy="2219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More Business problems that could be solved..</a:t>
            </a:r>
            <a:endParaRPr/>
          </a:p>
        </p:txBody>
      </p:sp>
      <p:sp>
        <p:nvSpPr>
          <p:cNvPr id="206" name="Google Shape;206;p17"/>
          <p:cNvSpPr txBox="1"/>
          <p:nvPr>
            <p:ph idx="1" type="subTitle"/>
          </p:nvPr>
        </p:nvSpPr>
        <p:spPr>
          <a:xfrm>
            <a:off x="972837" y="4230533"/>
            <a:ext cx="10250700" cy="7215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400"/>
              <a:buNone/>
            </a:pPr>
            <a:r>
              <a:rPr lang="en-IN" sz="2400"/>
              <a:t>Customer(home owner) attrition </a:t>
            </a:r>
            <a:endParaRPr sz="2400"/>
          </a:p>
          <a:p>
            <a:pPr indent="-50800" lvl="0" marL="228600" rtl="0" algn="l">
              <a:lnSpc>
                <a:spcPct val="90000"/>
              </a:lnSpc>
              <a:spcBef>
                <a:spcPts val="1000"/>
              </a:spcBef>
              <a:spcAft>
                <a:spcPts val="0"/>
              </a:spcAft>
              <a:buClr>
                <a:schemeClr val="dk1"/>
              </a:buClr>
              <a:buSzPts val="2400"/>
              <a:buNone/>
            </a:pPr>
            <a:r>
              <a:rPr lang="en-IN" sz="2400"/>
              <a:t>Leverage reviews</a:t>
            </a:r>
            <a:endParaRPr sz="2400"/>
          </a:p>
          <a:p>
            <a:pPr indent="-50800" lvl="0" marL="228600" rtl="0" algn="l">
              <a:lnSpc>
                <a:spcPct val="90000"/>
              </a:lnSpc>
              <a:spcBef>
                <a:spcPts val="1000"/>
              </a:spcBef>
              <a:spcAft>
                <a:spcPts val="0"/>
              </a:spcAft>
              <a:buClr>
                <a:schemeClr val="dk1"/>
              </a:buClr>
              <a:buSzPts val="2400"/>
              <a:buNone/>
            </a:pPr>
            <a:r>
              <a:rPr lang="en-IN" sz="2400"/>
              <a:t>Dynamic pricing</a:t>
            </a:r>
            <a:endParaRPr sz="2400"/>
          </a:p>
          <a:p>
            <a:pPr indent="-50800" lvl="0" marL="228600" rtl="0" algn="l">
              <a:lnSpc>
                <a:spcPct val="90000"/>
              </a:lnSpc>
              <a:spcBef>
                <a:spcPts val="1000"/>
              </a:spcBef>
              <a:spcAft>
                <a:spcPts val="0"/>
              </a:spcAft>
              <a:buClr>
                <a:schemeClr val="dk1"/>
              </a:buClr>
              <a:buSzPts val="2400"/>
              <a:buNone/>
            </a:pPr>
            <a:r>
              <a:rPr lang="en-IN" sz="2400"/>
              <a:t>How to on-board new home owners for the company</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18"/>
          <p:cNvSpPr txBox="1"/>
          <p:nvPr>
            <p:ph type="ctrTitle"/>
          </p:nvPr>
        </p:nvSpPr>
        <p:spPr>
          <a:xfrm>
            <a:off x="972600" y="1763267"/>
            <a:ext cx="10250700" cy="2219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
          <p:cNvSpPr txBox="1"/>
          <p:nvPr>
            <p:ph type="ctrTitle"/>
          </p:nvPr>
        </p:nvSpPr>
        <p:spPr>
          <a:xfrm>
            <a:off x="972600" y="1763267"/>
            <a:ext cx="10250700" cy="2219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Problem Statement</a:t>
            </a:r>
            <a:endParaRPr/>
          </a:p>
        </p:txBody>
      </p:sp>
      <p:sp>
        <p:nvSpPr>
          <p:cNvPr id="99" name="Google Shape;99;p2"/>
          <p:cNvSpPr txBox="1"/>
          <p:nvPr>
            <p:ph idx="1" type="subTitle"/>
          </p:nvPr>
        </p:nvSpPr>
        <p:spPr>
          <a:xfrm>
            <a:off x="972837" y="4230533"/>
            <a:ext cx="10250700" cy="72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sz="2400"/>
          </a:p>
          <a:p>
            <a:pPr indent="-228600" lvl="0" marL="457200" rtl="0" algn="l">
              <a:lnSpc>
                <a:spcPct val="90000"/>
              </a:lnSpc>
              <a:spcBef>
                <a:spcPts val="0"/>
              </a:spcBef>
              <a:spcAft>
                <a:spcPts val="0"/>
              </a:spcAft>
              <a:buSzPts val="2400"/>
              <a:buNone/>
            </a:pPr>
            <a:r>
              <a:rPr lang="en-IN" sz="2400"/>
              <a:t>We are provided with all the demographics for Stayze; about which all properties/houses are associated with it, their locations and other such details. We are asked to study the data and Predict the Rent.</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Datasets</a:t>
            </a:r>
            <a:endParaRPr/>
          </a:p>
        </p:txBody>
      </p:sp>
      <p:sp>
        <p:nvSpPr>
          <p:cNvPr id="105" name="Google Shape;105;p4"/>
          <p:cNvSpPr txBox="1"/>
          <p:nvPr>
            <p:ph idx="1" type="body"/>
          </p:nvPr>
        </p:nvSpPr>
        <p:spPr>
          <a:xfrm>
            <a:off x="838200" y="179387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b="1" sz="2400"/>
          </a:p>
          <a:p>
            <a:pPr indent="0" lvl="0" marL="0" rtl="0" algn="just">
              <a:lnSpc>
                <a:spcPct val="90000"/>
              </a:lnSpc>
              <a:spcBef>
                <a:spcPts val="0"/>
              </a:spcBef>
              <a:spcAft>
                <a:spcPts val="0"/>
              </a:spcAft>
              <a:buClr>
                <a:schemeClr val="dk1"/>
              </a:buClr>
              <a:buSzPts val="2800"/>
              <a:buNone/>
            </a:pPr>
            <a:r>
              <a:rPr b="1" lang="en-IN" sz="2400"/>
              <a:t>We were provided with the Train and Test datasets with the following information and details:</a:t>
            </a:r>
            <a:endParaRPr b="1" sz="2400"/>
          </a:p>
          <a:p>
            <a:pPr indent="-50800" lvl="0" marL="228600" rtl="0" algn="l">
              <a:lnSpc>
                <a:spcPct val="90000"/>
              </a:lnSpc>
              <a:spcBef>
                <a:spcPts val="1000"/>
              </a:spcBef>
              <a:spcAft>
                <a:spcPts val="0"/>
              </a:spcAft>
              <a:buClr>
                <a:schemeClr val="dk1"/>
              </a:buClr>
              <a:buSzPts val="2800"/>
              <a:buNone/>
            </a:pPr>
            <a:r>
              <a:t/>
            </a:r>
            <a:endParaRPr b="1" sz="2400"/>
          </a:p>
          <a:p>
            <a:pPr indent="0" lvl="0" marL="0" rtl="0" algn="l">
              <a:lnSpc>
                <a:spcPct val="90000"/>
              </a:lnSpc>
              <a:spcBef>
                <a:spcPts val="1000"/>
              </a:spcBef>
              <a:spcAft>
                <a:spcPts val="0"/>
              </a:spcAft>
              <a:buClr>
                <a:schemeClr val="dk1"/>
              </a:buClr>
              <a:buSzPts val="2800"/>
              <a:buNone/>
            </a:pPr>
            <a:r>
              <a:rPr lang="en-IN" sz="2400"/>
              <a:t>                           ID,   Name                                                           Details of the host</a:t>
            </a:r>
            <a:endParaRPr sz="2400"/>
          </a:p>
          <a:p>
            <a:pPr indent="0" lvl="0" marL="0" rtl="0" algn="l">
              <a:lnSpc>
                <a:spcPct val="90000"/>
              </a:lnSpc>
              <a:spcBef>
                <a:spcPts val="1000"/>
              </a:spcBef>
              <a:spcAft>
                <a:spcPts val="0"/>
              </a:spcAft>
              <a:buClr>
                <a:schemeClr val="dk1"/>
              </a:buClr>
              <a:buSzPts val="2800"/>
              <a:buNone/>
            </a:pPr>
            <a:r>
              <a:t/>
            </a:r>
            <a:endParaRPr sz="2400"/>
          </a:p>
          <a:p>
            <a:pPr indent="0" lvl="0" marL="0" rtl="0" algn="l">
              <a:lnSpc>
                <a:spcPct val="90000"/>
              </a:lnSpc>
              <a:spcBef>
                <a:spcPts val="1000"/>
              </a:spcBef>
              <a:spcAft>
                <a:spcPts val="0"/>
              </a:spcAft>
              <a:buClr>
                <a:schemeClr val="dk1"/>
              </a:buClr>
              <a:buSzPts val="2800"/>
              <a:buNone/>
            </a:pPr>
            <a:r>
              <a:t/>
            </a:r>
            <a:endParaRPr sz="2400"/>
          </a:p>
          <a:p>
            <a:pPr indent="0" lvl="0" marL="0" rtl="0" algn="l">
              <a:lnSpc>
                <a:spcPct val="90000"/>
              </a:lnSpc>
              <a:spcBef>
                <a:spcPts val="1000"/>
              </a:spcBef>
              <a:spcAft>
                <a:spcPts val="2100"/>
              </a:spcAft>
              <a:buClr>
                <a:schemeClr val="dk1"/>
              </a:buClr>
              <a:buSzPts val="2800"/>
              <a:buNone/>
            </a:pPr>
            <a:r>
              <a:rPr lang="en-IN" sz="2400"/>
              <a:t>                                     Price                                                           Reviews, availability etc.</a:t>
            </a:r>
            <a:endParaRPr sz="2400"/>
          </a:p>
        </p:txBody>
      </p:sp>
      <p:pic>
        <p:nvPicPr>
          <p:cNvPr id="106" name="Google Shape;106;p4"/>
          <p:cNvPicPr preferRelativeResize="0"/>
          <p:nvPr/>
        </p:nvPicPr>
        <p:blipFill rotWithShape="1">
          <a:blip r:embed="rId3">
            <a:alphaModFix/>
          </a:blip>
          <a:srcRect b="43272" l="34833" r="60248" t="48927"/>
          <a:stretch/>
        </p:blipFill>
        <p:spPr>
          <a:xfrm>
            <a:off x="1615032" y="2911636"/>
            <a:ext cx="1485648" cy="1325576"/>
          </a:xfrm>
          <a:prstGeom prst="rect">
            <a:avLst/>
          </a:prstGeom>
          <a:noFill/>
          <a:ln>
            <a:noFill/>
          </a:ln>
        </p:spPr>
      </p:pic>
      <p:pic>
        <p:nvPicPr>
          <p:cNvPr id="107" name="Google Shape;107;p4"/>
          <p:cNvPicPr preferRelativeResize="0"/>
          <p:nvPr/>
        </p:nvPicPr>
        <p:blipFill rotWithShape="1">
          <a:blip r:embed="rId4">
            <a:alphaModFix/>
          </a:blip>
          <a:srcRect b="35710" l="34434" r="60513" t="56963"/>
          <a:stretch/>
        </p:blipFill>
        <p:spPr>
          <a:xfrm>
            <a:off x="5762638" y="3057053"/>
            <a:ext cx="1397002" cy="1034724"/>
          </a:xfrm>
          <a:prstGeom prst="rect">
            <a:avLst/>
          </a:prstGeom>
          <a:noFill/>
          <a:ln>
            <a:noFill/>
          </a:ln>
        </p:spPr>
      </p:pic>
      <p:pic>
        <p:nvPicPr>
          <p:cNvPr id="108" name="Google Shape;108;p4"/>
          <p:cNvPicPr preferRelativeResize="0"/>
          <p:nvPr/>
        </p:nvPicPr>
        <p:blipFill rotWithShape="1">
          <a:blip r:embed="rId5">
            <a:alphaModFix/>
          </a:blip>
          <a:srcRect b="43746" l="58098" r="37514" t="47744"/>
          <a:stretch/>
        </p:blipFill>
        <p:spPr>
          <a:xfrm>
            <a:off x="1792179" y="4282863"/>
            <a:ext cx="1131350" cy="1214576"/>
          </a:xfrm>
          <a:prstGeom prst="rect">
            <a:avLst/>
          </a:prstGeom>
          <a:noFill/>
          <a:ln>
            <a:noFill/>
          </a:ln>
        </p:spPr>
      </p:pic>
      <p:pic>
        <p:nvPicPr>
          <p:cNvPr id="109" name="Google Shape;109;p4"/>
          <p:cNvPicPr preferRelativeResize="0"/>
          <p:nvPr/>
        </p:nvPicPr>
        <p:blipFill rotWithShape="1">
          <a:blip r:embed="rId6">
            <a:alphaModFix/>
          </a:blip>
          <a:srcRect b="34056" l="57832" r="37514" t="55307"/>
          <a:stretch/>
        </p:blipFill>
        <p:spPr>
          <a:xfrm>
            <a:off x="5818200" y="4102103"/>
            <a:ext cx="1285877" cy="1576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5"/>
          <p:cNvSpPr txBox="1"/>
          <p:nvPr>
            <p:ph type="ctrTitle"/>
          </p:nvPr>
        </p:nvSpPr>
        <p:spPr>
          <a:xfrm>
            <a:off x="972825" y="151842"/>
            <a:ext cx="10250700" cy="2219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Pre-processing</a:t>
            </a:r>
            <a:endParaRPr/>
          </a:p>
        </p:txBody>
      </p:sp>
      <p:sp>
        <p:nvSpPr>
          <p:cNvPr id="115" name="Google Shape;115;p5"/>
          <p:cNvSpPr txBox="1"/>
          <p:nvPr>
            <p:ph idx="1" type="subTitle"/>
          </p:nvPr>
        </p:nvSpPr>
        <p:spPr>
          <a:xfrm>
            <a:off x="972831" y="2094450"/>
            <a:ext cx="4554900" cy="7215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400"/>
              <a:buNone/>
            </a:pPr>
            <a:r>
              <a:rPr lang="en-IN" sz="2400"/>
              <a:t>R</a:t>
            </a:r>
            <a:r>
              <a:rPr lang="en-IN" sz="2400"/>
              <a:t>emoved unwanted variables : name and host name</a:t>
            </a:r>
            <a:endParaRPr sz="2400"/>
          </a:p>
          <a:p>
            <a:pPr indent="0" lvl="0" marL="228600" rtl="0" algn="l">
              <a:lnSpc>
                <a:spcPct val="90000"/>
              </a:lnSpc>
              <a:spcBef>
                <a:spcPts val="0"/>
              </a:spcBef>
              <a:spcAft>
                <a:spcPts val="0"/>
              </a:spcAft>
              <a:buNone/>
            </a:pPr>
            <a:r>
              <a:t/>
            </a:r>
            <a:endParaRPr sz="2400"/>
          </a:p>
          <a:p>
            <a:pPr indent="-50800" lvl="0" marL="228600" rtl="0" algn="l">
              <a:lnSpc>
                <a:spcPct val="90000"/>
              </a:lnSpc>
              <a:spcBef>
                <a:spcPts val="0"/>
              </a:spcBef>
              <a:spcAft>
                <a:spcPts val="0"/>
              </a:spcAft>
              <a:buSzPts val="2400"/>
              <a:buNone/>
            </a:pPr>
            <a:r>
              <a:rPr lang="en-IN" sz="2400"/>
              <a:t>Replaced missing values in reviews with 0</a:t>
            </a:r>
            <a:endParaRPr sz="2400"/>
          </a:p>
          <a:p>
            <a:pPr indent="0" lvl="0" marL="228600" rtl="0" algn="l">
              <a:lnSpc>
                <a:spcPct val="90000"/>
              </a:lnSpc>
              <a:spcBef>
                <a:spcPts val="0"/>
              </a:spcBef>
              <a:spcAft>
                <a:spcPts val="0"/>
              </a:spcAft>
              <a:buNone/>
            </a:pPr>
            <a:r>
              <a:t/>
            </a:r>
            <a:endParaRPr sz="2400"/>
          </a:p>
          <a:p>
            <a:pPr indent="-50800" lvl="0" marL="228600" rtl="0" algn="l">
              <a:lnSpc>
                <a:spcPct val="90000"/>
              </a:lnSpc>
              <a:spcBef>
                <a:spcPts val="0"/>
              </a:spcBef>
              <a:spcAft>
                <a:spcPts val="0"/>
              </a:spcAft>
              <a:buSzPts val="2400"/>
              <a:buNone/>
            </a:pPr>
            <a:r>
              <a:rPr lang="en-IN" sz="2400"/>
              <a:t>L</a:t>
            </a:r>
            <a:r>
              <a:rPr lang="en-IN" sz="2400"/>
              <a:t>abel encoded the Category columns :neighbourhood, neighbourhood group, room type</a:t>
            </a:r>
            <a:endParaRPr sz="2400"/>
          </a:p>
          <a:p>
            <a:pPr indent="0" lvl="0" marL="228600" rtl="0" algn="l">
              <a:lnSpc>
                <a:spcPct val="90000"/>
              </a:lnSpc>
              <a:spcBef>
                <a:spcPts val="0"/>
              </a:spcBef>
              <a:spcAft>
                <a:spcPts val="0"/>
              </a:spcAft>
              <a:buNone/>
            </a:pPr>
            <a:r>
              <a:t/>
            </a:r>
            <a:endParaRPr sz="2400"/>
          </a:p>
        </p:txBody>
      </p:sp>
      <p:pic>
        <p:nvPicPr>
          <p:cNvPr id="116" name="Google Shape;116;p5"/>
          <p:cNvPicPr preferRelativeResize="0"/>
          <p:nvPr/>
        </p:nvPicPr>
        <p:blipFill>
          <a:blip r:embed="rId3">
            <a:alphaModFix/>
          </a:blip>
          <a:stretch>
            <a:fillRect/>
          </a:stretch>
        </p:blipFill>
        <p:spPr>
          <a:xfrm>
            <a:off x="6052200" y="1778151"/>
            <a:ext cx="5791200" cy="495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g81762c1af2_0_2"/>
          <p:cNvSpPr txBox="1"/>
          <p:nvPr>
            <p:ph type="ctrTitle"/>
          </p:nvPr>
        </p:nvSpPr>
        <p:spPr>
          <a:xfrm>
            <a:off x="972600" y="1763267"/>
            <a:ext cx="10250700" cy="2219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a:t>Descriptive Statistics</a:t>
            </a:r>
            <a:endParaRPr/>
          </a:p>
        </p:txBody>
      </p:sp>
      <p:sp>
        <p:nvSpPr>
          <p:cNvPr id="122" name="Google Shape;122;g81762c1af2_0_2"/>
          <p:cNvSpPr txBox="1"/>
          <p:nvPr>
            <p:ph idx="1" type="subTitle"/>
          </p:nvPr>
        </p:nvSpPr>
        <p:spPr>
          <a:xfrm>
            <a:off x="879137" y="3143758"/>
            <a:ext cx="10250700" cy="721500"/>
          </a:xfrm>
          <a:prstGeom prst="rect">
            <a:avLst/>
          </a:prstGeom>
        </p:spPr>
        <p:txBody>
          <a:bodyPr anchorCtr="0" anchor="t" bIns="121900" lIns="121900" spcFirstLastPara="1" rIns="121900" wrap="square" tIns="121900">
            <a:noAutofit/>
          </a:bodyPr>
          <a:lstStyle/>
          <a:p>
            <a:pPr indent="-50800" lvl="0" marL="228600" marR="0" rtl="0" algn="l">
              <a:lnSpc>
                <a:spcPct val="90000"/>
              </a:lnSpc>
              <a:spcBef>
                <a:spcPts val="0"/>
              </a:spcBef>
              <a:spcAft>
                <a:spcPts val="0"/>
              </a:spcAft>
              <a:buSzPts val="2400"/>
              <a:buNone/>
            </a:pPr>
            <a:r>
              <a:rPr lang="en-IN" sz="2400">
                <a:solidFill>
                  <a:srgbClr val="000000"/>
                </a:solidFill>
                <a:latin typeface="Arial"/>
                <a:ea typeface="Arial"/>
                <a:cs typeface="Arial"/>
                <a:sym typeface="Arial"/>
              </a:rPr>
              <a:t>We are </a:t>
            </a:r>
            <a:r>
              <a:rPr lang="en-IN" sz="2400"/>
              <a:t>considering</a:t>
            </a:r>
            <a:r>
              <a:rPr lang="en-IN" sz="2400">
                <a:solidFill>
                  <a:srgbClr val="000000"/>
                </a:solidFill>
                <a:latin typeface="Arial"/>
                <a:ea typeface="Arial"/>
                <a:cs typeface="Arial"/>
                <a:sym typeface="Arial"/>
              </a:rPr>
              <a:t> 34226 rows in the train data</a:t>
            </a:r>
            <a:endParaRPr sz="2400">
              <a:solidFill>
                <a:srgbClr val="000000"/>
              </a:solidFill>
              <a:latin typeface="Arial"/>
              <a:ea typeface="Arial"/>
              <a:cs typeface="Arial"/>
              <a:sym typeface="Arial"/>
            </a:endParaRPr>
          </a:p>
          <a:p>
            <a:pPr indent="0" lvl="0" marL="228600" marR="0" rtl="0" algn="l">
              <a:lnSpc>
                <a:spcPct val="90000"/>
              </a:lnSpc>
              <a:spcBef>
                <a:spcPts val="0"/>
              </a:spcBef>
              <a:spcAft>
                <a:spcPts val="0"/>
              </a:spcAft>
              <a:buNone/>
            </a:pPr>
            <a:r>
              <a:t/>
            </a:r>
            <a:endParaRPr sz="2400">
              <a:solidFill>
                <a:srgbClr val="000000"/>
              </a:solidFill>
              <a:latin typeface="Arial"/>
              <a:ea typeface="Arial"/>
              <a:cs typeface="Arial"/>
              <a:sym typeface="Arial"/>
            </a:endParaRPr>
          </a:p>
          <a:p>
            <a:pPr indent="-50800" lvl="0" marL="228600" marR="0" rtl="0" algn="l">
              <a:lnSpc>
                <a:spcPct val="90000"/>
              </a:lnSpc>
              <a:spcBef>
                <a:spcPts val="0"/>
              </a:spcBef>
              <a:spcAft>
                <a:spcPts val="0"/>
              </a:spcAft>
              <a:buSzPts val="2400"/>
              <a:buNone/>
            </a:pPr>
            <a:r>
              <a:rPr lang="en-IN" sz="2400">
                <a:solidFill>
                  <a:srgbClr val="000000"/>
                </a:solidFill>
                <a:latin typeface="Arial"/>
                <a:ea typeface="Arial"/>
                <a:cs typeface="Arial"/>
                <a:sym typeface="Arial"/>
              </a:rPr>
              <a:t>The price </a:t>
            </a:r>
            <a:r>
              <a:rPr lang="en-IN" sz="2400"/>
              <a:t>of</a:t>
            </a:r>
            <a:r>
              <a:rPr lang="en-IN" sz="2400">
                <a:solidFill>
                  <a:srgbClr val="000000"/>
                </a:solidFill>
                <a:latin typeface="Arial"/>
                <a:ea typeface="Arial"/>
                <a:cs typeface="Arial"/>
                <a:sym typeface="Arial"/>
              </a:rPr>
              <a:t> the listing ranges from 0 USD to 10000 USD, with a mean price of 153 USD and a standard deviation of 243 USD suggesting a very broad price range distribution.</a:t>
            </a:r>
            <a:endParaRPr sz="2400">
              <a:solidFill>
                <a:srgbClr val="000000"/>
              </a:solidFill>
              <a:latin typeface="Arial"/>
              <a:ea typeface="Arial"/>
              <a:cs typeface="Arial"/>
              <a:sym typeface="Arial"/>
            </a:endParaRPr>
          </a:p>
          <a:p>
            <a:pPr indent="0" lvl="0" marL="228600" marR="0" rtl="0" algn="l">
              <a:lnSpc>
                <a:spcPct val="90000"/>
              </a:lnSpc>
              <a:spcBef>
                <a:spcPts val="0"/>
              </a:spcBef>
              <a:spcAft>
                <a:spcPts val="0"/>
              </a:spcAft>
              <a:buNone/>
            </a:pPr>
            <a:r>
              <a:t/>
            </a:r>
            <a:endParaRPr sz="2400">
              <a:solidFill>
                <a:srgbClr val="000000"/>
              </a:solidFill>
              <a:latin typeface="Arial"/>
              <a:ea typeface="Arial"/>
              <a:cs typeface="Arial"/>
              <a:sym typeface="Arial"/>
            </a:endParaRPr>
          </a:p>
          <a:p>
            <a:pPr indent="-50800" lvl="0" marL="228600" marR="0" rtl="0" algn="l">
              <a:lnSpc>
                <a:spcPct val="90000"/>
              </a:lnSpc>
              <a:spcBef>
                <a:spcPts val="0"/>
              </a:spcBef>
              <a:spcAft>
                <a:spcPts val="0"/>
              </a:spcAft>
              <a:buSzPts val="2400"/>
              <a:buNone/>
            </a:pPr>
            <a:r>
              <a:rPr lang="en-IN" sz="2400">
                <a:solidFill>
                  <a:srgbClr val="000000"/>
                </a:solidFill>
                <a:latin typeface="Arial"/>
                <a:ea typeface="Arial"/>
                <a:cs typeface="Arial"/>
                <a:sym typeface="Arial"/>
              </a:rPr>
              <a:t>Availability</a:t>
            </a:r>
            <a:r>
              <a:rPr lang="en-IN" sz="2400">
                <a:solidFill>
                  <a:srgbClr val="000000"/>
                </a:solidFill>
                <a:latin typeface="Arial"/>
                <a:ea typeface="Arial"/>
                <a:cs typeface="Arial"/>
                <a:sym typeface="Arial"/>
              </a:rPr>
              <a:t> of the property ranges from a day to all year round, with a median of 44 days. </a:t>
            </a:r>
            <a:endParaRPr sz="24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8"/>
          <p:cNvSpPr txBox="1"/>
          <p:nvPr>
            <p:ph type="ctrTitle"/>
          </p:nvPr>
        </p:nvSpPr>
        <p:spPr>
          <a:xfrm>
            <a:off x="1026325" y="5733599"/>
            <a:ext cx="10250700" cy="1124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sz="1800"/>
              <a:t>Clearly through this graph we understand that predominantly Stayze  has more property in Manhattan and Brooklyn</a:t>
            </a:r>
            <a:endParaRPr b="1" sz="1800"/>
          </a:p>
        </p:txBody>
      </p:sp>
      <p:pic>
        <p:nvPicPr>
          <p:cNvPr id="128" name="Google Shape;128;p8"/>
          <p:cNvPicPr preferRelativeResize="0"/>
          <p:nvPr>
            <p:ph idx="1" type="subTitle"/>
          </p:nvPr>
        </p:nvPicPr>
        <p:blipFill rotWithShape="1">
          <a:blip r:embed="rId3">
            <a:alphaModFix/>
          </a:blip>
          <a:srcRect b="10565" l="13773" r="13926" t="33941"/>
          <a:stretch/>
        </p:blipFill>
        <p:spPr>
          <a:xfrm>
            <a:off x="1047750" y="1705150"/>
            <a:ext cx="10250700" cy="3859800"/>
          </a:xfrm>
          <a:prstGeom prst="rect">
            <a:avLst/>
          </a:prstGeom>
          <a:noFill/>
          <a:ln>
            <a:noFill/>
          </a:ln>
        </p:spPr>
      </p:pic>
      <p:sp>
        <p:nvSpPr>
          <p:cNvPr id="129" name="Google Shape;129;p8"/>
          <p:cNvSpPr txBox="1"/>
          <p:nvPr>
            <p:ph idx="4294967295" type="title"/>
          </p:nvPr>
        </p:nvSpPr>
        <p:spPr>
          <a:xfrm>
            <a:off x="992250" y="196500"/>
            <a:ext cx="10515600" cy="1325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IN" sz="6000"/>
              <a:t>Neighbourhoods</a:t>
            </a:r>
            <a:endParaRPr sz="6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g817468df21_1_18"/>
          <p:cNvPicPr preferRelativeResize="0"/>
          <p:nvPr/>
        </p:nvPicPr>
        <p:blipFill>
          <a:blip r:embed="rId3">
            <a:alphaModFix/>
          </a:blip>
          <a:stretch>
            <a:fillRect/>
          </a:stretch>
        </p:blipFill>
        <p:spPr>
          <a:xfrm>
            <a:off x="992250" y="1340650"/>
            <a:ext cx="10207476" cy="3573450"/>
          </a:xfrm>
          <a:prstGeom prst="rect">
            <a:avLst/>
          </a:prstGeom>
          <a:noFill/>
          <a:ln>
            <a:noFill/>
          </a:ln>
        </p:spPr>
      </p:pic>
      <p:sp>
        <p:nvSpPr>
          <p:cNvPr id="135" name="Google Shape;135;g817468df21_1_18"/>
          <p:cNvSpPr txBox="1"/>
          <p:nvPr>
            <p:ph type="ctrTitle"/>
          </p:nvPr>
        </p:nvSpPr>
        <p:spPr>
          <a:xfrm>
            <a:off x="972825" y="5061117"/>
            <a:ext cx="10250700" cy="2219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IN" sz="1800"/>
              <a:t>No strong correlation except number_of_reviews vs reviews_per_month</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IN" sz="1800"/>
              <a:t>Longitude is slightly negatively correlated with the price which could suggest that as we move west the prices increase</a:t>
            </a:r>
            <a:endParaRPr sz="1800"/>
          </a:p>
        </p:txBody>
      </p:sp>
      <p:sp>
        <p:nvSpPr>
          <p:cNvPr id="136" name="Google Shape;136;g817468df21_1_18"/>
          <p:cNvSpPr txBox="1"/>
          <p:nvPr>
            <p:ph idx="4294967295" type="title"/>
          </p:nvPr>
        </p:nvSpPr>
        <p:spPr>
          <a:xfrm>
            <a:off x="992250" y="196500"/>
            <a:ext cx="10515600" cy="1325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IN" sz="6000"/>
              <a:t>Correlation</a:t>
            </a:r>
            <a:endParaRPr sz="6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9"/>
          <p:cNvPicPr preferRelativeResize="0"/>
          <p:nvPr/>
        </p:nvPicPr>
        <p:blipFill rotWithShape="1">
          <a:blip r:embed="rId3">
            <a:alphaModFix/>
          </a:blip>
          <a:srcRect b="20757" l="20658" r="33938" t="33318"/>
          <a:stretch/>
        </p:blipFill>
        <p:spPr>
          <a:xfrm>
            <a:off x="1199225" y="1157675"/>
            <a:ext cx="4350677" cy="4820575"/>
          </a:xfrm>
          <a:prstGeom prst="rect">
            <a:avLst/>
          </a:prstGeom>
          <a:noFill/>
          <a:ln>
            <a:noFill/>
          </a:ln>
        </p:spPr>
      </p:pic>
      <p:pic>
        <p:nvPicPr>
          <p:cNvPr id="142" name="Google Shape;142;p9"/>
          <p:cNvPicPr preferRelativeResize="0"/>
          <p:nvPr/>
        </p:nvPicPr>
        <p:blipFill>
          <a:blip r:embed="rId4">
            <a:alphaModFix/>
          </a:blip>
          <a:stretch>
            <a:fillRect/>
          </a:stretch>
        </p:blipFill>
        <p:spPr>
          <a:xfrm>
            <a:off x="6388825" y="1153843"/>
            <a:ext cx="4350675" cy="4748207"/>
          </a:xfrm>
          <a:prstGeom prst="rect">
            <a:avLst/>
          </a:prstGeom>
          <a:noFill/>
          <a:ln>
            <a:noFill/>
          </a:ln>
        </p:spPr>
      </p:pic>
      <p:sp>
        <p:nvSpPr>
          <p:cNvPr id="143" name="Google Shape;143;p9"/>
          <p:cNvSpPr txBox="1"/>
          <p:nvPr>
            <p:ph idx="1" type="subTitle"/>
          </p:nvPr>
        </p:nvSpPr>
        <p:spPr>
          <a:xfrm>
            <a:off x="879137" y="5858233"/>
            <a:ext cx="10250700" cy="721500"/>
          </a:xfrm>
          <a:prstGeom prst="rect">
            <a:avLst/>
          </a:prstGeom>
        </p:spPr>
        <p:txBody>
          <a:bodyPr anchorCtr="0" anchor="t" bIns="121900" lIns="121900" spcFirstLastPara="1" rIns="121900" wrap="square" tIns="121900">
            <a:noAutofit/>
          </a:bodyPr>
          <a:lstStyle/>
          <a:p>
            <a:pPr indent="0" lvl="0" marL="0" rtl="0" algn="ctr">
              <a:lnSpc>
                <a:spcPct val="115000"/>
              </a:lnSpc>
              <a:spcBef>
                <a:spcPts val="1200"/>
              </a:spcBef>
              <a:spcAft>
                <a:spcPts val="0"/>
              </a:spcAft>
              <a:buClr>
                <a:schemeClr val="dk1"/>
              </a:buClr>
              <a:buSzPts val="1100"/>
              <a:buFont typeface="Arial"/>
              <a:buNone/>
            </a:pPr>
            <a:r>
              <a:rPr b="1" lang="en-IN" sz="1800"/>
              <a:t>Prices in more popular areas like Manhattan and Brooklyn are more. The properties in these areas are also available for lesser number of days.</a:t>
            </a:r>
            <a:endParaRPr b="1" sz="1800"/>
          </a:p>
          <a:p>
            <a:pPr indent="0" lvl="0" marL="0" rtl="0" algn="ctr">
              <a:spcBef>
                <a:spcPts val="1200"/>
              </a:spcBef>
              <a:spcAft>
                <a:spcPts val="0"/>
              </a:spcAft>
              <a:buNone/>
            </a:pPr>
            <a:r>
              <a:t/>
            </a:r>
            <a:endParaRPr b="1" sz="1800"/>
          </a:p>
        </p:txBody>
      </p:sp>
      <p:sp>
        <p:nvSpPr>
          <p:cNvPr id="144" name="Google Shape;144;p9"/>
          <p:cNvSpPr txBox="1"/>
          <p:nvPr>
            <p:ph idx="4294967295" type="title"/>
          </p:nvPr>
        </p:nvSpPr>
        <p:spPr>
          <a:xfrm>
            <a:off x="992250" y="196500"/>
            <a:ext cx="10515600" cy="1325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5500"/>
              <a:t>Area Wise Distribution of Price</a:t>
            </a:r>
            <a:endParaRPr sz="5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10"/>
          <p:cNvPicPr preferRelativeResize="0"/>
          <p:nvPr/>
        </p:nvPicPr>
        <p:blipFill rotWithShape="1">
          <a:blip r:embed="rId3">
            <a:alphaModFix/>
          </a:blip>
          <a:srcRect b="17094" l="19855" r="35158" t="34553"/>
          <a:stretch/>
        </p:blipFill>
        <p:spPr>
          <a:xfrm>
            <a:off x="710750" y="1425527"/>
            <a:ext cx="5002699" cy="3473499"/>
          </a:xfrm>
          <a:prstGeom prst="rect">
            <a:avLst/>
          </a:prstGeom>
          <a:noFill/>
          <a:ln>
            <a:noFill/>
          </a:ln>
        </p:spPr>
      </p:pic>
      <p:pic>
        <p:nvPicPr>
          <p:cNvPr id="150" name="Google Shape;150;p10"/>
          <p:cNvPicPr preferRelativeResize="0"/>
          <p:nvPr>
            <p:ph idx="4294967295" type="body"/>
          </p:nvPr>
        </p:nvPicPr>
        <p:blipFill rotWithShape="1">
          <a:blip r:embed="rId4">
            <a:alphaModFix/>
          </a:blip>
          <a:srcRect b="18113" l="18480" r="34875" t="31289"/>
          <a:stretch/>
        </p:blipFill>
        <p:spPr>
          <a:xfrm>
            <a:off x="6111875" y="1289625"/>
            <a:ext cx="5170200" cy="3609300"/>
          </a:xfrm>
          <a:prstGeom prst="rect">
            <a:avLst/>
          </a:prstGeom>
          <a:noFill/>
          <a:ln>
            <a:noFill/>
          </a:ln>
        </p:spPr>
      </p:pic>
      <p:sp>
        <p:nvSpPr>
          <p:cNvPr id="151" name="Google Shape;151;p10"/>
          <p:cNvSpPr txBox="1"/>
          <p:nvPr>
            <p:ph type="title"/>
          </p:nvPr>
        </p:nvSpPr>
        <p:spPr>
          <a:xfrm>
            <a:off x="774450" y="5216525"/>
            <a:ext cx="4875300" cy="809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IN" sz="1800"/>
              <a:t>From the above graph we can deduce that people prefer Private rooms and Entire-house over Shared rooms</a:t>
            </a:r>
            <a:endParaRPr b="1" sz="1800"/>
          </a:p>
        </p:txBody>
      </p:sp>
      <p:sp>
        <p:nvSpPr>
          <p:cNvPr id="152" name="Google Shape;152;p10"/>
          <p:cNvSpPr txBox="1"/>
          <p:nvPr>
            <p:ph type="title"/>
          </p:nvPr>
        </p:nvSpPr>
        <p:spPr>
          <a:xfrm>
            <a:off x="6259325" y="5216525"/>
            <a:ext cx="4875300" cy="809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IN" sz="1800"/>
              <a:t>From the above graph we can see that Manhattan and Brooklyn seem to have uniform prices whereas others seem to have prices that vary a lot</a:t>
            </a:r>
            <a:endParaRPr b="1" sz="1800"/>
          </a:p>
        </p:txBody>
      </p:sp>
      <p:sp>
        <p:nvSpPr>
          <p:cNvPr id="153" name="Google Shape;153;p10"/>
          <p:cNvSpPr txBox="1"/>
          <p:nvPr>
            <p:ph type="title"/>
          </p:nvPr>
        </p:nvSpPr>
        <p:spPr>
          <a:xfrm>
            <a:off x="992250" y="196500"/>
            <a:ext cx="10515600" cy="1325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4800"/>
              <a:t>Room Type in Each Neighbourhood</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2020-03-14T06:05:04Z</dcterms:created>
  <dc:creator>Simran Mulani</dc:creator>
</cp:coreProperties>
</file>