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H3XtYQjJSAj1H5MaETbEWEEy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67F837-E9CE-4D4C-A8B1-4ACB877D0A9B}">
  <a:tblStyle styleId="{2F67F837-E9CE-4D4C-A8B1-4ACB877D0A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74ecf20a_1_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74ecf20a_1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762c1af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762c1a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7468df2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7468df2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762c1af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762c1a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468df21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7468df2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174ecf20a_1_53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8174ecf20a_1_53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8174ecf20a_1_5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8174ecf20a_1_5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8174ecf20a_1_530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8174ecf20a_1_530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8174ecf20a_1_53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8174ecf20a_1_59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8174ecf20a_1_5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8174ecf20a_1_5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8174ecf20a_1_594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8174ecf20a_1_594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8174ecf20a_1_59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4ecf20a_1_6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74ecf20a_1_6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8174ecf20a_1_6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8174ecf20a_1_6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8174ecf20a_1_6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8174ecf20a_1_6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8174ecf20a_1_53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8174ecf20a_1_5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8174ecf20a_1_5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8174ecf20a_1_538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8174ecf20a_1_53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8174ecf20a_1_5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8174ecf20a_1_5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8174ecf20a_1_5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8174ecf20a_1_5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8174ecf20a_1_54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8174ecf20a_1_54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8174ecf20a_1_54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174ecf20a_1_55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8174ecf20a_1_55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8174ecf20a_1_5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8174ecf20a_1_5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8174ecf20a_1_55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8174ecf20a_1_552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8174ecf20a_1_552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8174ecf20a_1_5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174ecf20a_1_56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8174ecf20a_1_56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8174ecf20a_1_5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8174ecf20a_1_5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8174ecf20a_1_56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8174ecf20a_1_5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174ecf20a_1_56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8174ecf20a_1_56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8174ecf20a_1_5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8174ecf20a_1_5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8174ecf20a_1_568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8174ecf20a_1_568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8174ecf20a_1_56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8174ecf20a_1_576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8174ecf20a_1_5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8174ecf20a_1_5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8174ecf20a_1_576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8174ecf20a_1_57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74ecf20a_1_58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8174ecf20a_1_5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8174ecf20a_1_5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8174ecf20a_1_5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8174ecf20a_1_58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8174ecf20a_1_58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8174ecf20a_1_582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8174ecf20a_1_58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74ecf20a_1_591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8174ecf20a_1_5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174ecf20a_1_5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8174ecf20a_1_5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8174ecf20a_1_5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STAYZE – Rent Prediction</a:t>
            </a:r>
            <a:br>
              <a:rPr lang="en-IN"/>
            </a:br>
            <a:r>
              <a:rPr lang="en-IN" sz="3000"/>
              <a:t>TEAM – DATA BLITZ</a:t>
            </a:r>
            <a:endParaRPr sz="30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Dashang Makwana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Nevina Dalal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Simran Mulani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Vishakha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ctrTitle"/>
          </p:nvPr>
        </p:nvSpPr>
        <p:spPr>
          <a:xfrm>
            <a:off x="822700" y="5404497"/>
            <a:ext cx="102507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</a:t>
            </a:r>
            <a:r>
              <a:rPr lang="en-IN" sz="1800"/>
              <a:t>rea wise distribution of price </a:t>
            </a:r>
            <a:endParaRPr sz="1800"/>
          </a:p>
        </p:txBody>
      </p:sp>
      <p:pic>
        <p:nvPicPr>
          <p:cNvPr id="159" name="Google Shape;159;p11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18115" l="13774" r="24713" t="32104"/>
          <a:stretch/>
        </p:blipFill>
        <p:spPr>
          <a:xfrm>
            <a:off x="972825" y="1780051"/>
            <a:ext cx="10250700" cy="36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>
            <p:ph idx="4294967295"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Distribution of Prices </a:t>
            </a:r>
            <a:endParaRPr sz="5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8174ecf20a_1_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99" y="1589325"/>
            <a:ext cx="6686675" cy="43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8174ecf20a_1_611"/>
          <p:cNvSpPr txBox="1"/>
          <p:nvPr>
            <p:ph idx="1" type="subTitle"/>
          </p:nvPr>
        </p:nvSpPr>
        <p:spPr>
          <a:xfrm>
            <a:off x="6801775" y="1745900"/>
            <a:ext cx="4965600" cy="393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9 / 10 Host ID’s are situated in Manhattan</a:t>
            </a:r>
            <a:endParaRPr sz="20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9  / 10 </a:t>
            </a:r>
            <a:r>
              <a:rPr lang="en-IN" sz="2000"/>
              <a:t>Host ID’s belong to the ‘Entire Home’ Room type</a:t>
            </a:r>
            <a:endParaRPr sz="20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5 / 10 Host ID’s have availability of 300+ days out of 365days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7" name="Google Shape;167;g8174ecf20a_1_611"/>
          <p:cNvSpPr txBox="1"/>
          <p:nvPr>
            <p:ph idx="4294967295"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Top 10 Hosts</a:t>
            </a:r>
            <a:endParaRPr sz="5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81762c1af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25" y="1585875"/>
            <a:ext cx="10424750" cy="3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81762c1af2_0_8"/>
          <p:cNvSpPr txBox="1"/>
          <p:nvPr>
            <p:ph idx="1" type="subTitle"/>
          </p:nvPr>
        </p:nvSpPr>
        <p:spPr>
          <a:xfrm>
            <a:off x="970662" y="529608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Plotted the last review in months and saw that most of the properties were given their last review in May 2019.</a:t>
            </a:r>
            <a:endParaRPr b="1" sz="1800"/>
          </a:p>
        </p:txBody>
      </p:sp>
      <p:sp>
        <p:nvSpPr>
          <p:cNvPr id="174" name="Google Shape;174;g81762c1af2_0_8"/>
          <p:cNvSpPr txBox="1"/>
          <p:nvPr>
            <p:ph idx="4294967295"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Last Reviews of listings</a:t>
            </a:r>
            <a:endParaRPr sz="5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817468df21_1_7"/>
          <p:cNvPicPr preferRelativeResize="0"/>
          <p:nvPr/>
        </p:nvPicPr>
        <p:blipFill rotWithShape="1">
          <a:blip r:embed="rId3">
            <a:alphaModFix/>
          </a:blip>
          <a:srcRect b="0" l="0" r="0" t="22257"/>
          <a:stretch/>
        </p:blipFill>
        <p:spPr>
          <a:xfrm>
            <a:off x="1523000" y="2036475"/>
            <a:ext cx="9145999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817468df21_1_7"/>
          <p:cNvSpPr txBox="1"/>
          <p:nvPr>
            <p:ph type="ctrTitle"/>
          </p:nvPr>
        </p:nvSpPr>
        <p:spPr>
          <a:xfrm>
            <a:off x="3164900" y="133092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Skewness in Price</a:t>
            </a:r>
            <a:endParaRPr sz="5500"/>
          </a:p>
        </p:txBody>
      </p:sp>
      <p:sp>
        <p:nvSpPr>
          <p:cNvPr id="181" name="Google Shape;181;g817468df21_1_7"/>
          <p:cNvSpPr txBox="1"/>
          <p:nvPr>
            <p:ph idx="1" type="subTitle"/>
          </p:nvPr>
        </p:nvSpPr>
        <p:spPr>
          <a:xfrm>
            <a:off x="685512" y="542598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Log transformed price for some of models to remove skewness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ctrTitle"/>
          </p:nvPr>
        </p:nvSpPr>
        <p:spPr>
          <a:xfrm>
            <a:off x="972825" y="-3"/>
            <a:ext cx="1025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Models Used</a:t>
            </a:r>
            <a:endParaRPr/>
          </a:p>
        </p:txBody>
      </p:sp>
      <p:graphicFrame>
        <p:nvGraphicFramePr>
          <p:cNvPr id="187" name="Google Shape;187;p14"/>
          <p:cNvGraphicFramePr/>
          <p:nvPr/>
        </p:nvGraphicFramePr>
        <p:xfrm>
          <a:off x="1086801" y="1781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{2F67F837-E9CE-4D4C-A8B1-4ACB877D0A9B}</a:tableStyleId>
              </a:tblPr>
              <a:tblGrid>
                <a:gridCol w="3431600"/>
                <a:gridCol w="3421550"/>
                <a:gridCol w="3421550"/>
              </a:tblGrid>
              <a:tr h="37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RMSE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Result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234.97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222.36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Gradient Boosting Regressor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143.058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217.11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Regressor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139.897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220.12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RandomizedSearch CV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223.14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211.1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Random Forest with Feature Selection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232.51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233.86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Lasso 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109.370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234.82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Ridge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135.648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222.27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Bagging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138.513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220.69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Adaboost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209.96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233.24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XG Boost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174.837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212.37</a:t>
                      </a:r>
                      <a:endParaRPr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with Feature Selection and Randomized Search CV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/>
                        <a:t>223.56</a:t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213.07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2150" marB="62150" marR="62150" marL="62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1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ctrTitle"/>
          </p:nvPr>
        </p:nvSpPr>
        <p:spPr>
          <a:xfrm>
            <a:off x="972600" y="-370333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Business Insights</a:t>
            </a:r>
            <a:endParaRPr/>
          </a:p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972825" y="2325496"/>
            <a:ext cx="102507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Manhattan is the most expensive among all areas whereas Bronx is the least priced one.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People generally go for Entire houses or private rooms over shared rooms hence their prices could accordingly be changed depending upon the demand.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      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ctrTitle"/>
          </p:nvPr>
        </p:nvSpPr>
        <p:spPr>
          <a:xfrm>
            <a:off x="972600" y="-65533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Additional Data for better Insights..</a:t>
            </a:r>
            <a:endParaRPr/>
          </a:p>
        </p:txBody>
      </p:sp>
      <p:sp>
        <p:nvSpPr>
          <p:cNvPr id="200" name="Google Shape;200;p16"/>
          <p:cNvSpPr txBox="1"/>
          <p:nvPr>
            <p:ph idx="1" type="subTitle"/>
          </p:nvPr>
        </p:nvSpPr>
        <p:spPr>
          <a:xfrm>
            <a:off x="972825" y="2249283"/>
            <a:ext cx="102507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If the following data was also provided we would’ve been able to explore the data in more depth: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 u="sng"/>
              <a:t>Property Specifications</a:t>
            </a:r>
            <a:r>
              <a:rPr lang="en-IN" sz="2400"/>
              <a:t> : area, room amenities, parking space, society   amenities, smoking area,  no. of beds, ppl capacity) 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 u="sng"/>
              <a:t>Review category</a:t>
            </a:r>
            <a:r>
              <a:rPr lang="en-IN" sz="2400"/>
              <a:t> : good/bad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IN" sz="2400" u="sng"/>
              <a:t>Host data</a:t>
            </a:r>
            <a:r>
              <a:rPr lang="en-IN" sz="2400"/>
              <a:t> : personal details , profession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b="1" lang="en-IN" sz="2400" u="sng"/>
              <a:t>Dates</a:t>
            </a:r>
            <a:r>
              <a:rPr lang="en-IN" sz="2400"/>
              <a:t>: Dates on which weekly prices are recorded and availability dates as on availability recorded.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Business problems that could be solved..</a:t>
            </a:r>
            <a:endParaRPr/>
          </a:p>
        </p:txBody>
      </p:sp>
      <p:sp>
        <p:nvSpPr>
          <p:cNvPr id="206" name="Google Shape;206;p17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Customer(home owner) attrition 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Leverage reviews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Dynamic pricing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/>
              <a:t>How to on-board new home owners for the company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972600" y="3537198"/>
            <a:ext cx="102507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We are provided with all the demographics for Stayze; about which all properties/houses are associated with it, their locations and other such details. We are asked to study the data and Predict the Rent.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	Our primary </a:t>
            </a:r>
            <a:r>
              <a:rPr lang="en-IN" sz="2400"/>
              <a:t>stakeholder</a:t>
            </a:r>
            <a:r>
              <a:rPr lang="en-IN" sz="2400"/>
              <a:t> is the sales manager of Stayze.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Datasets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7938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400"/>
              <a:t>We were provided with the Train and Test datasets with the following information and details: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/>
              <a:t>                           ID,   Name                                                           Details of the listing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en-IN" sz="2400"/>
              <a:t>                                     Price                                                           Reviews, availability etc.</a:t>
            </a:r>
            <a:endParaRPr sz="240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43272" l="34833" r="60248" t="48927"/>
          <a:stretch/>
        </p:blipFill>
        <p:spPr>
          <a:xfrm>
            <a:off x="1615032" y="2911636"/>
            <a:ext cx="1485648" cy="132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35710" l="34434" r="60513" t="56963"/>
          <a:stretch/>
        </p:blipFill>
        <p:spPr>
          <a:xfrm>
            <a:off x="5762638" y="3057053"/>
            <a:ext cx="1397002" cy="10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5">
            <a:alphaModFix/>
          </a:blip>
          <a:srcRect b="43746" l="58098" r="37514" t="47744"/>
          <a:stretch/>
        </p:blipFill>
        <p:spPr>
          <a:xfrm>
            <a:off x="1792179" y="4282863"/>
            <a:ext cx="1131350" cy="12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6">
            <a:alphaModFix/>
          </a:blip>
          <a:srcRect b="34056" l="57832" r="37514" t="55307"/>
          <a:stretch/>
        </p:blipFill>
        <p:spPr>
          <a:xfrm>
            <a:off x="5818200" y="4102103"/>
            <a:ext cx="1285877" cy="15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ctrTitle"/>
          </p:nvPr>
        </p:nvSpPr>
        <p:spPr>
          <a:xfrm>
            <a:off x="972825" y="151842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Pre-processing</a:t>
            </a:r>
            <a:endParaRPr/>
          </a:p>
        </p:txBody>
      </p:sp>
      <p:sp>
        <p:nvSpPr>
          <p:cNvPr id="115" name="Google Shape;115;p5"/>
          <p:cNvSpPr txBox="1"/>
          <p:nvPr>
            <p:ph idx="1" type="subTitle"/>
          </p:nvPr>
        </p:nvSpPr>
        <p:spPr>
          <a:xfrm>
            <a:off x="972831" y="2094450"/>
            <a:ext cx="4554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R</a:t>
            </a:r>
            <a:r>
              <a:rPr lang="en-IN" sz="2400"/>
              <a:t>emoved unwanted variables : name and host name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Replaced missing values in reviews with 0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L</a:t>
            </a:r>
            <a:r>
              <a:rPr lang="en-IN" sz="2400"/>
              <a:t>abel encoded the Category columns :neighbourhood, neighbourhood group, room type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200" y="1778151"/>
            <a:ext cx="5791200" cy="49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762c1af2_0_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Descriptive Statistics</a:t>
            </a:r>
            <a:endParaRPr/>
          </a:p>
        </p:txBody>
      </p:sp>
      <p:sp>
        <p:nvSpPr>
          <p:cNvPr id="122" name="Google Shape;122;g81762c1af2_0_2"/>
          <p:cNvSpPr txBox="1"/>
          <p:nvPr>
            <p:ph idx="1" type="subTitle"/>
          </p:nvPr>
        </p:nvSpPr>
        <p:spPr>
          <a:xfrm>
            <a:off x="879125" y="3143725"/>
            <a:ext cx="10250700" cy="290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</a:t>
            </a:r>
            <a:r>
              <a:rPr lang="en-IN" sz="2400"/>
              <a:t>considering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34226 rows in the train data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</a:t>
            </a:r>
            <a:r>
              <a:rPr lang="en-IN" sz="2400"/>
              <a:t>of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listing ranges from 0 USD to 10000 USD, with a mean price of 153 USD and a standard deviation of 243 USD suggesting a very broad price range distribution.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property ranges from a day to all year round, with a median of 44 days.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817468df21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50" y="1340650"/>
            <a:ext cx="10207476" cy="35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817468df21_1_18"/>
          <p:cNvSpPr txBox="1"/>
          <p:nvPr>
            <p:ph type="ctrTitle"/>
          </p:nvPr>
        </p:nvSpPr>
        <p:spPr>
          <a:xfrm>
            <a:off x="972825" y="50611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No strong correlation except number_of_reviews vs reviews_per_month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Longitude is slightly negatively correlated with the price which could suggest that as we move west the prices increase</a:t>
            </a:r>
            <a:endParaRPr sz="1800"/>
          </a:p>
        </p:txBody>
      </p:sp>
      <p:sp>
        <p:nvSpPr>
          <p:cNvPr id="129" name="Google Shape;129;g817468df21_1_18"/>
          <p:cNvSpPr txBox="1"/>
          <p:nvPr>
            <p:ph idx="4294967295"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Correlation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ctrTitle"/>
          </p:nvPr>
        </p:nvSpPr>
        <p:spPr>
          <a:xfrm>
            <a:off x="1026325" y="5733599"/>
            <a:ext cx="102507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1800"/>
              <a:t>Clearly through this graph we understand that predominantly Stayze  has more property in Manhattan and Brooklyn</a:t>
            </a:r>
            <a:endParaRPr b="1" sz="1800"/>
          </a:p>
        </p:txBody>
      </p:sp>
      <p:pic>
        <p:nvPicPr>
          <p:cNvPr id="135" name="Google Shape;135;p8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10565" l="13773" r="13926" t="33941"/>
          <a:stretch/>
        </p:blipFill>
        <p:spPr>
          <a:xfrm>
            <a:off x="1047750" y="1705150"/>
            <a:ext cx="10250700" cy="3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>
            <p:ph idx="4294967295"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Neighbourhoods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20757" l="20658" r="33938" t="33318"/>
          <a:stretch/>
        </p:blipFill>
        <p:spPr>
          <a:xfrm>
            <a:off x="1199225" y="1157675"/>
            <a:ext cx="4350677" cy="48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825" y="1153843"/>
            <a:ext cx="4350675" cy="4748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>
            <p:ph idx="1" type="subTitle"/>
          </p:nvPr>
        </p:nvSpPr>
        <p:spPr>
          <a:xfrm>
            <a:off x="879137" y="58582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/>
              <a:t>Prices in more popular areas like Manhattan and Brooklyn are more. The properties in these areas are also available for lesser number of days.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4" name="Google Shape;144;p9"/>
          <p:cNvSpPr txBox="1"/>
          <p:nvPr>
            <p:ph idx="4294967295"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/>
              <a:t>Area Wise Distribution of Price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17094" l="19855" r="35158" t="34553"/>
          <a:stretch/>
        </p:blipFill>
        <p:spPr>
          <a:xfrm>
            <a:off x="710750" y="1425527"/>
            <a:ext cx="5002699" cy="347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18113" l="18480" r="34875" t="31289"/>
          <a:stretch/>
        </p:blipFill>
        <p:spPr>
          <a:xfrm>
            <a:off x="6111875" y="1289625"/>
            <a:ext cx="5170200" cy="36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>
            <p:ph type="title"/>
          </p:nvPr>
        </p:nvSpPr>
        <p:spPr>
          <a:xfrm>
            <a:off x="774450" y="5216525"/>
            <a:ext cx="4875300" cy="80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/>
              <a:t>From the above graph we can deduce that people prefer Private rooms and Entire-house over Shared rooms</a:t>
            </a:r>
            <a:endParaRPr b="1" sz="1800"/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6259325" y="5216525"/>
            <a:ext cx="4875300" cy="80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</a:rPr>
              <a:t>Manhattan has the most expensive accomodation followed by Brooklyn</a:t>
            </a:r>
            <a:endParaRPr sz="1800"/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992250" y="196500"/>
            <a:ext cx="10515600" cy="132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/>
              <a:t>Room Type in Each Neighbourhood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2020-03-14T06:05:04Z</dcterms:created>
  <dc:creator>Simran Mulani</dc:creator>
</cp:coreProperties>
</file>