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H3XtYQjJSAj1H5MaETbEWEEy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257818-3EF4-4D2B-83CF-DEF3F4CFB724}">
  <a:tblStyle styleId="{08257818-3EF4-4D2B-83CF-DEF3F4CFB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74ecf20a_1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74ecf20a_1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762c1a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762c1af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468df2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7468df2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762c1af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762c1af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468df2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7468df2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174ecf20a_1_53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8174ecf20a_1_53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8174ecf20a_1_5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8174ecf20a_1_5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8174ecf20a_1_530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8174ecf20a_1_530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8174ecf20a_1_53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8174ecf20a_1_59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8174ecf20a_1_5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8174ecf20a_1_5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8174ecf20a_1_59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8174ecf20a_1_59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8174ecf20a_1_59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4ecf20a_1_60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74ecf20a_1_6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8174ecf20a_1_6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8174ecf20a_1_6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8174ecf20a_1_6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8174ecf20a_1_6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8174ecf20a_1_53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8174ecf20a_1_5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8174ecf20a_1_5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8174ecf20a_1_538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8174ecf20a_1_53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8174ecf20a_1_5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8174ecf20a_1_5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8174ecf20a_1_5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8174ecf20a_1_5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8174ecf20a_1_54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174ecf20a_1_54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8174ecf20a_1_54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174ecf20a_1_55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8174ecf20a_1_55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8174ecf20a_1_5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8174ecf20a_1_5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8174ecf20a_1_55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g8174ecf20a_1_552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8174ecf20a_1_552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8174ecf20a_1_55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174ecf20a_1_5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8174ecf20a_1_5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8174ecf20a_1_5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8174ecf20a_1_5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8174ecf20a_1_56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8174ecf20a_1_56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174ecf20a_1_56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8174ecf20a_1_56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8174ecf20a_1_5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8174ecf20a_1_5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8174ecf20a_1_568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g8174ecf20a_1_568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8174ecf20a_1_56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8174ecf20a_1_57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8174ecf20a_1_5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8174ecf20a_1_5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8174ecf20a_1_576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8174ecf20a_1_57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74ecf20a_1_58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8174ecf20a_1_5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8174ecf20a_1_5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8174ecf20a_1_5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8174ecf20a_1_58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8174ecf20a_1_58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8174ecf20a_1_58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8174ecf20a_1_58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74ecf20a_1_59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8174ecf20a_1_59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174ecf20a_1_5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8174ecf20a_1_5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8174ecf20a_1_52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STAYZE – Rent Prediction</a:t>
            </a:r>
            <a:br>
              <a:rPr lang="en-IN"/>
            </a:br>
            <a:r>
              <a:rPr lang="en-IN" sz="3000"/>
              <a:t>TEAM – DATA BLITZ</a:t>
            </a:r>
            <a:endParaRPr sz="300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 err="1"/>
              <a:t>Dashang</a:t>
            </a:r>
            <a:r>
              <a:rPr lang="en-IN" sz="2400" dirty="0"/>
              <a:t> Makwana </a:t>
            </a:r>
            <a:endParaRPr sz="2400" dirty="0"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 err="1"/>
              <a:t>Nevina</a:t>
            </a:r>
            <a:r>
              <a:rPr lang="en-IN" sz="2400" dirty="0"/>
              <a:t> </a:t>
            </a:r>
            <a:r>
              <a:rPr lang="en-IN" sz="2400" dirty="0" err="1"/>
              <a:t>Dalal</a:t>
            </a:r>
            <a:endParaRPr sz="2400" dirty="0"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Simran Mulani</a:t>
            </a:r>
            <a:endParaRPr sz="2400" dirty="0"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 err="1"/>
              <a:t>Vishakha</a:t>
            </a:r>
            <a:r>
              <a:rPr lang="en-IN" sz="2400" dirty="0"/>
              <a:t> Singh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ctrTitle"/>
          </p:nvPr>
        </p:nvSpPr>
        <p:spPr>
          <a:xfrm>
            <a:off x="822700" y="5404497"/>
            <a:ext cx="102507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Area wise distribution of price </a:t>
            </a:r>
            <a:endParaRPr sz="1800"/>
          </a:p>
        </p:txBody>
      </p:sp>
      <p:pic>
        <p:nvPicPr>
          <p:cNvPr id="159" name="Google Shape;159;p11"/>
          <p:cNvPicPr preferRelativeResize="0">
            <a:picLocks noGrp="1"/>
          </p:cNvPicPr>
          <p:nvPr>
            <p:ph type="subTitle" idx="1"/>
          </p:nvPr>
        </p:nvPicPr>
        <p:blipFill rotWithShape="1">
          <a:blip r:embed="rId3">
            <a:alphaModFix/>
          </a:blip>
          <a:srcRect l="13774" t="32104" r="24713" b="18115"/>
          <a:stretch/>
        </p:blipFill>
        <p:spPr>
          <a:xfrm>
            <a:off x="972825" y="1780051"/>
            <a:ext cx="10250700" cy="36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>
            <a:spLocks noGrp="1"/>
          </p:cNvSpPr>
          <p:nvPr>
            <p:ph type="title" idx="4294967295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dirty="0"/>
              <a:t>Distribution of Prices </a:t>
            </a:r>
            <a:endParaRPr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8174ecf20a_1_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9" y="1589325"/>
            <a:ext cx="6686675" cy="43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174ecf20a_1_611"/>
          <p:cNvSpPr txBox="1">
            <a:spLocks noGrp="1"/>
          </p:cNvSpPr>
          <p:nvPr>
            <p:ph type="subTitle" idx="1"/>
          </p:nvPr>
        </p:nvSpPr>
        <p:spPr>
          <a:xfrm>
            <a:off x="6801775" y="2488676"/>
            <a:ext cx="4965600" cy="22058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20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dirty="0"/>
              <a:t>90% of the listings have properties in Manhattan.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20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dirty="0"/>
              <a:t>Extra Incentives should be provided to these customers</a:t>
            </a:r>
            <a:endParaRPr sz="20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IN" sz="2000"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67" name="Google Shape;167;g8174ecf20a_1_611"/>
          <p:cNvSpPr txBox="1">
            <a:spLocks noGrp="1"/>
          </p:cNvSpPr>
          <p:nvPr>
            <p:ph type="title" idx="4294967295"/>
          </p:nvPr>
        </p:nvSpPr>
        <p:spPr>
          <a:xfrm>
            <a:off x="992250" y="158793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Top 10 Hosts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81762c1af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25" y="1585875"/>
            <a:ext cx="10424750" cy="3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81762c1af2_0_8"/>
          <p:cNvSpPr txBox="1">
            <a:spLocks noGrp="1"/>
          </p:cNvSpPr>
          <p:nvPr>
            <p:ph type="subTitle" idx="1"/>
          </p:nvPr>
        </p:nvSpPr>
        <p:spPr>
          <a:xfrm>
            <a:off x="970662" y="529608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/>
              <a:t>Plotted the last review in months and saw that most of the properties were given their last review in May 2019.</a:t>
            </a:r>
            <a:endParaRPr sz="1800" b="1"/>
          </a:p>
        </p:txBody>
      </p:sp>
      <p:sp>
        <p:nvSpPr>
          <p:cNvPr id="174" name="Google Shape;174;g81762c1af2_0_8"/>
          <p:cNvSpPr txBox="1">
            <a:spLocks noGrp="1"/>
          </p:cNvSpPr>
          <p:nvPr>
            <p:ph type="title" idx="4294967295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Last Reviews of listings</a:t>
            </a:r>
            <a:endParaRPr sz="5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817468df21_1_7"/>
          <p:cNvPicPr preferRelativeResize="0"/>
          <p:nvPr/>
        </p:nvPicPr>
        <p:blipFill rotWithShape="1">
          <a:blip r:embed="rId3">
            <a:alphaModFix/>
          </a:blip>
          <a:srcRect t="22257"/>
          <a:stretch/>
        </p:blipFill>
        <p:spPr>
          <a:xfrm>
            <a:off x="1523000" y="2036475"/>
            <a:ext cx="9145999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17468df21_1_7"/>
          <p:cNvSpPr txBox="1">
            <a:spLocks noGrp="1"/>
          </p:cNvSpPr>
          <p:nvPr>
            <p:ph type="ctrTitle"/>
          </p:nvPr>
        </p:nvSpPr>
        <p:spPr>
          <a:xfrm>
            <a:off x="3164900" y="133092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Skewness in Price</a:t>
            </a:r>
            <a:endParaRPr sz="5500"/>
          </a:p>
        </p:txBody>
      </p:sp>
      <p:sp>
        <p:nvSpPr>
          <p:cNvPr id="181" name="Google Shape;181;g817468df21_1_7"/>
          <p:cNvSpPr txBox="1">
            <a:spLocks noGrp="1"/>
          </p:cNvSpPr>
          <p:nvPr>
            <p:ph type="subTitle" idx="1"/>
          </p:nvPr>
        </p:nvSpPr>
        <p:spPr>
          <a:xfrm>
            <a:off x="685512" y="542598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Log transformed price for some of models to remove skewness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ctrTitle"/>
          </p:nvPr>
        </p:nvSpPr>
        <p:spPr>
          <a:xfrm>
            <a:off x="972825" y="-3"/>
            <a:ext cx="10250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Models Used</a:t>
            </a:r>
            <a:endParaRPr/>
          </a:p>
        </p:txBody>
      </p:sp>
      <p:graphicFrame>
        <p:nvGraphicFramePr>
          <p:cNvPr id="187" name="Google Shape;187;p14"/>
          <p:cNvGraphicFramePr/>
          <p:nvPr/>
        </p:nvGraphicFramePr>
        <p:xfrm>
          <a:off x="1086801" y="1781227"/>
          <a:ext cx="10274700" cy="5099405"/>
        </p:xfrm>
        <a:graphic>
          <a:graphicData uri="http://schemas.openxmlformats.org/drawingml/2006/table">
            <a:tbl>
              <a:tblPr>
                <a:noFill/>
                <a:tableStyleId>{08257818-3EF4-4D2B-83CF-DEF3F4CFB724}</a:tableStyleId>
              </a:tblPr>
              <a:tblGrid>
                <a:gridCol w="343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RMSE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Result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234.97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222.36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Gradient Boosting Regressor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143.058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217.11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Regressor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139.897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220.12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RandomizedSearch CV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223.14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211.1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Random Forest with Feature Selection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232.51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233.86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Lasso 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109.370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234.82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Ridge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135.648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222.27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Bagging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138.513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220.69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Adaboost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209.96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233.24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XG Boost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174.837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212.37</a:t>
                      </a:r>
                      <a:endParaRPr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Feature Selection and Randomized Search CV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/>
                        <a:t>223.56</a:t>
                      </a: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213.07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</a:txBody>
                  <a:tcPr marL="62150" marR="62150" marT="62150" marB="621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8" name="Google Shape;188;p1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ctrTitle"/>
          </p:nvPr>
        </p:nvSpPr>
        <p:spPr>
          <a:xfrm>
            <a:off x="972600" y="-370333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Business Insights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972825" y="2325496"/>
            <a:ext cx="102507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5334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Manhattan is the most expensive among all areas whereas Bronx is the least priced one.</a:t>
            </a:r>
            <a:endParaRPr sz="2400" dirty="0"/>
          </a:p>
          <a:p>
            <a:pPr marL="9144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5334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People generally go for Entire houses or private rooms over shared rooms hence their prices could accordingly be changed depending upon the demand.</a:t>
            </a:r>
            <a:endParaRPr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ctrTitle"/>
          </p:nvPr>
        </p:nvSpPr>
        <p:spPr>
          <a:xfrm>
            <a:off x="972600" y="-65533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Additional Data for better Insights..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972825" y="2249283"/>
            <a:ext cx="10250700" cy="4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If the following data was also provided we would’ve been able to explore the data in more depth:</a:t>
            </a:r>
            <a:endParaRPr sz="2400" dirty="0"/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 b="1" u="sng" dirty="0"/>
              <a:t>Property Specifications</a:t>
            </a:r>
            <a:r>
              <a:rPr lang="en-IN" sz="2400" dirty="0"/>
              <a:t> : area, room amenities, parking space, society   amenities, smoking area,  no. of beds, ppl capacity) </a:t>
            </a:r>
            <a:endParaRPr sz="2400" dirty="0"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 b="1" u="sng" dirty="0"/>
              <a:t>Review category</a:t>
            </a:r>
            <a:r>
              <a:rPr lang="en-IN" sz="2400" dirty="0"/>
              <a:t> : good/bad</a:t>
            </a:r>
            <a:endParaRPr sz="2400" dirty="0"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 b="1" u="sng" dirty="0"/>
              <a:t>Host data</a:t>
            </a:r>
            <a:r>
              <a:rPr lang="en-IN" sz="2400" dirty="0"/>
              <a:t> : personal details , profession</a:t>
            </a:r>
            <a:endParaRPr sz="2400" dirty="0"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IN" sz="2400" b="1" u="sng" dirty="0"/>
              <a:t>Dates</a:t>
            </a:r>
            <a:r>
              <a:rPr lang="en-IN" sz="2400" dirty="0"/>
              <a:t>: Dates on which weekly prices are recorded and availability dates as on availability recorded.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Business problems that could be solved..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Customer(home owner) attrition </a:t>
            </a: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Leverage reviews</a:t>
            </a: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Dynamic pricing</a:t>
            </a: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How to on-board new home owners for the company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1"/>
          </p:nvPr>
        </p:nvSpPr>
        <p:spPr>
          <a:xfrm>
            <a:off x="972600" y="3537198"/>
            <a:ext cx="102507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n-IN" dirty="0"/>
              <a:t>We are provided with all the demographics for </a:t>
            </a:r>
            <a:r>
              <a:rPr lang="en-IN" dirty="0" err="1"/>
              <a:t>Stayze</a:t>
            </a:r>
            <a:r>
              <a:rPr lang="en-IN" dirty="0"/>
              <a:t>; about which all properties/houses are associated with it, their locations and other such details. We are asked to study the data and Predict the Rent.</a:t>
            </a:r>
          </a:p>
          <a:p>
            <a:pPr marL="0" indent="0" algn="just">
              <a:lnSpc>
                <a:spcPct val="90000"/>
              </a:lnSpc>
            </a:pPr>
            <a:endParaRPr lang="en-IN" dirty="0"/>
          </a:p>
          <a:p>
            <a:pPr marL="0" indent="0" algn="just">
              <a:lnSpc>
                <a:spcPct val="90000"/>
              </a:lnSpc>
            </a:pPr>
            <a:r>
              <a:rPr lang="en-IN" dirty="0"/>
              <a:t>Our primary stakeholder is the sales manager of </a:t>
            </a:r>
            <a:r>
              <a:rPr lang="en-IN" dirty="0" err="1"/>
              <a:t>Stayze</a:t>
            </a:r>
            <a:r>
              <a:rPr lang="en-IN" dirty="0"/>
              <a:t>.</a:t>
            </a:r>
          </a:p>
          <a:p>
            <a:pPr marL="0" indent="0" algn="just">
              <a:lnSpc>
                <a:spcPct val="90000"/>
              </a:lnSpc>
            </a:pPr>
            <a:endParaRPr lang="en-IN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793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b="1"/>
              <a:t>We were provided with the Train and Test datasets with the following information and details:</a:t>
            </a:r>
            <a:endParaRPr sz="24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/>
              <a:t>                           ID,   Name                                                           Details of the listing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IN" sz="2400"/>
              <a:t>                                     Price                                                           Reviews, availability etc.</a:t>
            </a:r>
            <a:endParaRPr sz="240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l="34833" t="48927" r="60248" b="43272"/>
          <a:stretch/>
        </p:blipFill>
        <p:spPr>
          <a:xfrm>
            <a:off x="1615032" y="2911636"/>
            <a:ext cx="1485648" cy="132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l="34434" t="56963" r="60513" b="35710"/>
          <a:stretch/>
        </p:blipFill>
        <p:spPr>
          <a:xfrm>
            <a:off x="5762638" y="3057053"/>
            <a:ext cx="1397002" cy="10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 l="58098" t="47744" r="37514" b="43746"/>
          <a:stretch/>
        </p:blipFill>
        <p:spPr>
          <a:xfrm>
            <a:off x="1792179" y="4282863"/>
            <a:ext cx="1131350" cy="12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6">
            <a:alphaModFix/>
          </a:blip>
          <a:srcRect l="57832" t="55307" r="37514" b="34056"/>
          <a:stretch/>
        </p:blipFill>
        <p:spPr>
          <a:xfrm>
            <a:off x="5818200" y="4102103"/>
            <a:ext cx="1285877" cy="15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972825" y="151842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Pre-processing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972831" y="2094450"/>
            <a:ext cx="45549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dirty="0"/>
              <a:t>Removed unwanted variables : name and host name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Replaced missing values in reviews with 0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Label encoded the Category columns :neighbourhood, neighbourhood group, room type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200" y="1778151"/>
            <a:ext cx="5791200" cy="4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762c1af2_0_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Descriptive Statistics</a:t>
            </a:r>
            <a:endParaRPr/>
          </a:p>
        </p:txBody>
      </p:sp>
      <p:sp>
        <p:nvSpPr>
          <p:cNvPr id="122" name="Google Shape;122;g81762c1af2_0_2"/>
          <p:cNvSpPr txBox="1">
            <a:spLocks noGrp="1"/>
          </p:cNvSpPr>
          <p:nvPr>
            <p:ph type="subTitle" idx="1"/>
          </p:nvPr>
        </p:nvSpPr>
        <p:spPr>
          <a:xfrm>
            <a:off x="879125" y="3143725"/>
            <a:ext cx="10250700" cy="290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-IN" sz="2400" dirty="0">
                <a:solidFill>
                  <a:schemeClr val="bg2"/>
                </a:solidFill>
              </a:rPr>
              <a:t>considering</a:t>
            </a: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34226 rows in the train data</a:t>
            </a: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price </a:t>
            </a:r>
            <a:r>
              <a:rPr lang="en-IN" sz="2400" dirty="0">
                <a:solidFill>
                  <a:schemeClr val="bg2"/>
                </a:solidFill>
              </a:rPr>
              <a:t>of</a:t>
            </a: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the listing ranges from 0 USD to 10000 USD, with a mean price of 153 USD and a standard deviation of 243 USD suggesting a very broad price range distribution.</a:t>
            </a: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Availability of the property ranges from a day to all year round, with a median of 44 days. </a:t>
            </a: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817468df21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0" y="1340650"/>
            <a:ext cx="10207476" cy="35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817468df21_1_18"/>
          <p:cNvSpPr txBox="1">
            <a:spLocks noGrp="1"/>
          </p:cNvSpPr>
          <p:nvPr>
            <p:ph type="ctrTitle"/>
          </p:nvPr>
        </p:nvSpPr>
        <p:spPr>
          <a:xfrm>
            <a:off x="972825" y="50611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No strong correlation except </a:t>
            </a:r>
            <a:r>
              <a:rPr lang="en-IN" sz="1800" dirty="0" err="1"/>
              <a:t>number_of_reviews</a:t>
            </a:r>
            <a:r>
              <a:rPr lang="en-IN" sz="1800" dirty="0"/>
              <a:t> vs </a:t>
            </a:r>
            <a:r>
              <a:rPr lang="en-IN" sz="1800" dirty="0" err="1"/>
              <a:t>reviews_per_month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Longitude is slightly negatively correlated with the price which could suggest that as we move west the prices increase</a:t>
            </a:r>
            <a:endParaRPr sz="1800" dirty="0"/>
          </a:p>
        </p:txBody>
      </p:sp>
      <p:sp>
        <p:nvSpPr>
          <p:cNvPr id="129" name="Google Shape;129;g817468df21_1_18"/>
          <p:cNvSpPr txBox="1">
            <a:spLocks noGrp="1"/>
          </p:cNvSpPr>
          <p:nvPr>
            <p:ph type="title" idx="4294967295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Correlation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1026325" y="5532299"/>
            <a:ext cx="10250700" cy="9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IN" sz="1800" b="1" dirty="0"/>
            </a:br>
            <a:r>
              <a:rPr lang="en-IN" sz="1800" b="1" dirty="0"/>
              <a:t>Sales manager should explore more houses in Staten Island, Queens and Bronx for business expansion</a:t>
            </a:r>
            <a:endParaRPr sz="1800" b="1" dirty="0"/>
          </a:p>
        </p:txBody>
      </p:sp>
      <p:pic>
        <p:nvPicPr>
          <p:cNvPr id="135" name="Google Shape;135;p8"/>
          <p:cNvPicPr preferRelativeResize="0">
            <a:picLocks noGrp="1"/>
          </p:cNvPicPr>
          <p:nvPr>
            <p:ph type="subTitle" idx="1"/>
          </p:nvPr>
        </p:nvPicPr>
        <p:blipFill rotWithShape="1">
          <a:blip r:embed="rId3">
            <a:alphaModFix/>
          </a:blip>
          <a:srcRect l="13773" t="33941" r="13926" b="10565"/>
          <a:stretch/>
        </p:blipFill>
        <p:spPr>
          <a:xfrm>
            <a:off x="1047750" y="1705150"/>
            <a:ext cx="10250700" cy="3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 idx="4294967295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What kind of houses are present in NYC?</a:t>
            </a:r>
            <a:endParaRPr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l="20658" t="33318" r="33938" b="20757"/>
          <a:stretch/>
        </p:blipFill>
        <p:spPr>
          <a:xfrm>
            <a:off x="1199225" y="1157675"/>
            <a:ext cx="4350677" cy="48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825" y="1153843"/>
            <a:ext cx="4350675" cy="4748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>
            <a:spLocks noGrp="1"/>
          </p:cNvSpPr>
          <p:nvPr>
            <p:ph type="subTitle" idx="1"/>
          </p:nvPr>
        </p:nvSpPr>
        <p:spPr>
          <a:xfrm>
            <a:off x="879137" y="58582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/>
              <a:t>Prices in more popular areas like Manhattan and Brooklyn are more. The properties in these areas are also available for lesser number of days.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 idx="4294967295"/>
          </p:nvPr>
        </p:nvSpPr>
        <p:spPr>
          <a:xfrm>
            <a:off x="992250" y="113122"/>
            <a:ext cx="10515600" cy="10407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US" sz="3300" dirty="0"/>
              <a:t>Which neighborhoods has the most and the least expensive listings?</a:t>
            </a:r>
            <a:br>
              <a:rPr lang="en-US" sz="3300" dirty="0"/>
            </a:br>
            <a:endParaRPr sz="3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l="19855" t="34553" r="35158" b="17094"/>
          <a:stretch/>
        </p:blipFill>
        <p:spPr>
          <a:xfrm>
            <a:off x="710750" y="1425527"/>
            <a:ext cx="5002699" cy="347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8480" t="31289" r="34875" b="18113"/>
          <a:stretch/>
        </p:blipFill>
        <p:spPr>
          <a:xfrm>
            <a:off x="6111875" y="1289625"/>
            <a:ext cx="5170200" cy="36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74450" y="5216525"/>
            <a:ext cx="4875300" cy="8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Sales manager should de-prioritise on on-boarding more shared rooms since customers prefer to rent private rooms</a:t>
            </a:r>
            <a:endParaRPr sz="1800" b="1"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6259325" y="5216525"/>
            <a:ext cx="4875300" cy="8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Probably hosts in Queens, Staten Island and Bronx are charging more due to which people checking in are less</a:t>
            </a:r>
            <a:endParaRPr sz="1800"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Room Type in Each Neighbourhood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618</Words>
  <Application>Microsoft Office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Lato</vt:lpstr>
      <vt:lpstr>Raleway</vt:lpstr>
      <vt:lpstr>Streamline</vt:lpstr>
      <vt:lpstr>STAYZE – Rent Prediction TEAM – DATA BLITZ</vt:lpstr>
      <vt:lpstr>Problem Statement</vt:lpstr>
      <vt:lpstr>Datasets</vt:lpstr>
      <vt:lpstr>Pre-processing</vt:lpstr>
      <vt:lpstr>Descriptive Statistics</vt:lpstr>
      <vt:lpstr>No strong correlation except number_of_reviews vs reviews_per_month  Longitude is slightly negatively correlated with the price which could suggest that as we move west the prices increase</vt:lpstr>
      <vt:lpstr> Sales manager should explore more houses in Staten Island, Queens and Bronx for business expansion</vt:lpstr>
      <vt:lpstr>Which neighborhoods has the most and the least expensive listings? </vt:lpstr>
      <vt:lpstr>Sales manager should de-prioritise on on-boarding more shared rooms since customers prefer to rent private rooms</vt:lpstr>
      <vt:lpstr>Area wise distribution of price </vt:lpstr>
      <vt:lpstr>Top 10 Hosts</vt:lpstr>
      <vt:lpstr>Last Reviews of listings</vt:lpstr>
      <vt:lpstr>Skewness in Price</vt:lpstr>
      <vt:lpstr>Models Used</vt:lpstr>
      <vt:lpstr>Business Insights</vt:lpstr>
      <vt:lpstr>Additional Data for better Insights..</vt:lpstr>
      <vt:lpstr>More Business problems that could be solved..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STAYZE – Rent Prediction TEAM – DATA BLITZ</dc:title>
  <dc:creator>Simran Mulani</dc:creator>
  <cp:lastModifiedBy>Simran Mulani</cp:lastModifiedBy>
  <cp:revision>11</cp:revision>
  <dcterms:created xsi:type="dcterms:W3CDTF">2020-03-14T06:05:04Z</dcterms:created>
  <dcterms:modified xsi:type="dcterms:W3CDTF">2020-03-15T10:43:40Z</dcterms:modified>
</cp:coreProperties>
</file>