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1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2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52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80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18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68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303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1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29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1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08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7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4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1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02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E90C-1C35-4D4A-9E1F-44ECE828B1A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2A7FA0-FE33-4903-8FA8-3758DE185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7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29467" y="4020024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dirty="0"/>
              <a:t>Виды </a:t>
            </a:r>
            <a:r>
              <a:rPr lang="ru-RU" sz="4000" dirty="0" smtClean="0"/>
              <a:t>информации</a:t>
            </a:r>
            <a:br>
              <a:rPr lang="ru-RU" sz="4000" dirty="0" smtClean="0"/>
            </a:br>
            <a:r>
              <a:rPr lang="ru-RU" sz="4000" dirty="0" smtClean="0"/>
              <a:t>Представление информации 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smtClean="0"/>
              <a:t>Хранилища информации</a:t>
            </a:r>
            <a:br>
              <a:rPr lang="ru-RU" sz="4000" dirty="0" smtClean="0"/>
            </a:br>
            <a:r>
              <a:rPr lang="ru-RU" sz="4000" dirty="0" smtClean="0"/>
              <a:t>Способы </a:t>
            </a:r>
            <a:r>
              <a:rPr lang="ru-RU" sz="4000" dirty="0"/>
              <a:t>кодирования и носители </a:t>
            </a:r>
            <a:r>
              <a:rPr lang="ru-RU" sz="4000" dirty="0" smtClean="0"/>
              <a:t>информации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smtClean="0"/>
              <a:t> </a:t>
            </a:r>
            <a:r>
              <a:rPr lang="ru-RU" sz="4000" dirty="0"/>
              <a:t>Понятие модели и алгоритма в </a:t>
            </a:r>
            <a:r>
              <a:rPr lang="ru-RU" sz="4000" dirty="0" smtClean="0"/>
              <a:t>информатике</a:t>
            </a:r>
            <a:br>
              <a:rPr lang="ru-RU" sz="4000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smtClean="0"/>
              <a:t>                               </a:t>
            </a:r>
            <a:r>
              <a:rPr lang="ru-RU" sz="2400" dirty="0" smtClean="0"/>
              <a:t>Выполнила Опачанова Дарья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224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обновления данных предусмотрено два варианта: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488442"/>
            <a:ext cx="891540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4000" dirty="0" smtClean="0"/>
              <a:t>полное </a:t>
            </a:r>
            <a:r>
              <a:rPr lang="ru-RU" sz="4000" dirty="0"/>
              <a:t>обновление данных в </a:t>
            </a:r>
            <a:r>
              <a:rPr lang="ru-RU" sz="4000" dirty="0" smtClean="0"/>
              <a:t>хранилище</a:t>
            </a:r>
          </a:p>
          <a:p>
            <a:pPr>
              <a:buFont typeface="+mj-lt"/>
              <a:buAutoNum type="arabicPeriod"/>
            </a:pPr>
            <a:r>
              <a:rPr lang="ru-RU" sz="4000" dirty="0"/>
              <a:t>инкрементальное обновление </a:t>
            </a:r>
          </a:p>
        </p:txBody>
      </p:sp>
    </p:spTree>
    <p:extLst>
      <p:ext uri="{BB962C8B-B14F-4D97-AF65-F5344CB8AC3E}">
        <p14:creationId xmlns:p14="http://schemas.microsoft.com/office/powerpoint/2010/main" val="385511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Основными требованиями к хранилищам данных являются: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446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600" dirty="0"/>
              <a:t>•	поддержка высокой скорости получения данных из </a:t>
            </a:r>
            <a:r>
              <a:rPr lang="ru-RU" sz="2600" dirty="0" smtClean="0"/>
              <a:t>хранилища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•	поддержка внутренней непротиворечивости данных;</a:t>
            </a:r>
          </a:p>
          <a:p>
            <a:pPr marL="0" indent="0">
              <a:buNone/>
            </a:pPr>
            <a:r>
              <a:rPr lang="ru-RU" sz="2600" dirty="0"/>
              <a:t>•	возможность получения и сравнения так называемых срезов </a:t>
            </a:r>
            <a:r>
              <a:rPr lang="ru-RU" sz="2600" dirty="0" smtClean="0"/>
              <a:t>данных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•	наличие удобных утилит просмотра данных в </a:t>
            </a:r>
            <a:r>
              <a:rPr lang="ru-RU" sz="2600" dirty="0" smtClean="0"/>
              <a:t>хранилище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•	полнота и достоверность хранимых данных;</a:t>
            </a:r>
          </a:p>
          <a:p>
            <a:pPr marL="0" indent="0">
              <a:buNone/>
            </a:pPr>
            <a:r>
              <a:rPr lang="ru-RU" sz="2600" dirty="0"/>
              <a:t>•	поддержка качественного процесса пополнения </a:t>
            </a:r>
            <a:r>
              <a:rPr lang="ru-RU" sz="2600" dirty="0" smtClean="0"/>
              <a:t>данных</a:t>
            </a:r>
            <a:endParaRPr lang="ru-RU" sz="2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0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кодирования и носители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/>
              <a:t>Код — набор символов (условных обозначений) для представления </a:t>
            </a:r>
            <a:r>
              <a:rPr lang="ru-RU" sz="4000" dirty="0" smtClean="0"/>
              <a:t>информации</a:t>
            </a:r>
          </a:p>
          <a:p>
            <a:pPr marL="0" indent="0">
              <a:buNone/>
            </a:pPr>
            <a:r>
              <a:rPr lang="ru-RU" sz="4000" dirty="0" smtClean="0"/>
              <a:t>Кодирование </a:t>
            </a:r>
            <a:r>
              <a:rPr lang="ru-RU" sz="4000" dirty="0"/>
              <a:t>— процесс представления информации в виде </a:t>
            </a:r>
            <a:r>
              <a:rPr lang="ru-RU" sz="4000" dirty="0" smtClean="0"/>
              <a:t>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8335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Широко используемые виды кодировки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•	двоичная система </a:t>
            </a:r>
            <a:r>
              <a:rPr lang="ru-RU" sz="4400" dirty="0" smtClean="0"/>
              <a:t>исчисления</a:t>
            </a:r>
          </a:p>
          <a:p>
            <a:pPr marL="0" indent="0">
              <a:buNone/>
            </a:pPr>
            <a:r>
              <a:rPr lang="ru-RU" sz="4400" dirty="0"/>
              <a:t>•	</a:t>
            </a:r>
            <a:r>
              <a:rPr lang="ru-RU" sz="4400" dirty="0" smtClean="0"/>
              <a:t>кодирование </a:t>
            </a:r>
            <a:r>
              <a:rPr lang="ru-RU" sz="4400" dirty="0"/>
              <a:t>текстовых </a:t>
            </a:r>
            <a:r>
              <a:rPr lang="ru-RU" sz="4400" dirty="0" smtClean="0"/>
              <a:t>данных</a:t>
            </a:r>
          </a:p>
          <a:p>
            <a:pPr marL="0" indent="0">
              <a:buNone/>
            </a:pPr>
            <a:r>
              <a:rPr lang="ru-RU" sz="4400" dirty="0"/>
              <a:t>•	кодировка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27446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7415" y="624110"/>
            <a:ext cx="9844585" cy="1280890"/>
          </a:xfrm>
        </p:spPr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dirty="0"/>
              <a:t>информации по видам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856931"/>
            <a:ext cx="9284340" cy="4335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•	по сфере применения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•</a:t>
            </a:r>
            <a:r>
              <a:rPr lang="ru-RU" sz="4000" dirty="0"/>
              <a:t>	по характеру источников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•</a:t>
            </a:r>
            <a:r>
              <a:rPr lang="ru-RU" sz="4000" dirty="0"/>
              <a:t>	по характеру </a:t>
            </a:r>
            <a:r>
              <a:rPr lang="ru-RU" sz="4000" dirty="0" smtClean="0"/>
              <a:t>носителя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0387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26036" cy="1280890"/>
          </a:xfrm>
        </p:spPr>
        <p:txBody>
          <a:bodyPr/>
          <a:lstStyle/>
          <a:p>
            <a:r>
              <a:rPr lang="ru-RU" dirty="0"/>
              <a:t>Носителем информации может быть: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693159"/>
            <a:ext cx="946176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•	любой материальный предмет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•</a:t>
            </a:r>
            <a:r>
              <a:rPr lang="ru-RU" sz="4000" dirty="0"/>
              <a:t>	волны различной </a:t>
            </a:r>
            <a:r>
              <a:rPr lang="ru-RU" sz="4000" dirty="0" smtClean="0"/>
              <a:t>природы</a:t>
            </a:r>
            <a:endParaRPr lang="ru-RU" sz="4000" dirty="0"/>
          </a:p>
          <a:p>
            <a:pPr marL="0" indent="0">
              <a:buNone/>
            </a:pPr>
            <a:r>
              <a:rPr lang="ru-RU" sz="4000" dirty="0"/>
              <a:t>•	вещество в различных состояниях</a:t>
            </a:r>
          </a:p>
        </p:txBody>
      </p:sp>
    </p:spTree>
    <p:extLst>
      <p:ext uri="{BB962C8B-B14F-4D97-AF65-F5344CB8AC3E}">
        <p14:creationId xmlns:p14="http://schemas.microsoft.com/office/powerpoint/2010/main" val="131438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модели и алгоритма в информатике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Модель - это объект-заменитель, который в определенных условиях может заменять объект-оригинал, это некоторое упрощенное подобие реального </a:t>
            </a:r>
            <a:r>
              <a:rPr lang="ru-RU" sz="2800" dirty="0" smtClean="0"/>
              <a:t>объекта</a:t>
            </a:r>
          </a:p>
          <a:p>
            <a:endParaRPr lang="ru-RU" sz="2800" dirty="0"/>
          </a:p>
          <a:p>
            <a:r>
              <a:rPr lang="ru-RU" sz="2800" dirty="0"/>
              <a:t>Алгоритмом называется точное и понятное </a:t>
            </a:r>
            <a:r>
              <a:rPr lang="ru-RU" sz="2800" dirty="0" err="1"/>
              <a:t>предписаниe</a:t>
            </a:r>
            <a:r>
              <a:rPr lang="ru-RU" sz="2800" dirty="0"/>
              <a:t> исполнителю совершить последовательность действий, направленных на решение поставленной </a:t>
            </a:r>
            <a:r>
              <a:rPr lang="ru-RU" sz="2800" dirty="0" smtClean="0"/>
              <a:t>задачи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85813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382973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/>
              <a:t>Информационная модель (в широком, общенаучном смысле) — совокупность информации, характеризующая существенные свойства и состояния объекта, процесса, явления, а также взаимосвязь с внешним </a:t>
            </a:r>
            <a:r>
              <a:rPr lang="ru-RU" sz="4000" dirty="0" smtClean="0"/>
              <a:t>миром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2083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76162" cy="1280890"/>
          </a:xfrm>
        </p:spPr>
        <p:txBody>
          <a:bodyPr/>
          <a:lstStyle/>
          <a:p>
            <a:r>
              <a:rPr lang="ru-RU" dirty="0"/>
              <a:t>Информационные модели делятся </a:t>
            </a:r>
            <a:r>
              <a:rPr lang="ru-RU" dirty="0" smtClean="0"/>
              <a:t>на: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•	Описательные информационные </a:t>
            </a:r>
            <a:endParaRPr lang="ru-RU" sz="4000" dirty="0" smtClean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•</a:t>
            </a:r>
            <a:r>
              <a:rPr lang="ru-RU" sz="4000" dirty="0"/>
              <a:t>	Формальные информационные модели </a:t>
            </a:r>
          </a:p>
        </p:txBody>
      </p:sp>
    </p:spTree>
    <p:extLst>
      <p:ext uri="{BB962C8B-B14F-4D97-AF65-F5344CB8AC3E}">
        <p14:creationId xmlns:p14="http://schemas.microsoft.com/office/powerpoint/2010/main" val="219707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Основными свойствами алгоритма являются: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4000" dirty="0" smtClean="0"/>
              <a:t>1.	детерминированность </a:t>
            </a:r>
            <a:r>
              <a:rPr lang="ru-RU" sz="4000" dirty="0"/>
              <a:t>(определенность</a:t>
            </a:r>
            <a:r>
              <a:rPr lang="ru-RU" sz="4000" dirty="0" smtClean="0"/>
              <a:t>)</a:t>
            </a:r>
          </a:p>
          <a:p>
            <a:pPr marL="0" indent="0">
              <a:buNone/>
            </a:pPr>
            <a:r>
              <a:rPr lang="ru-RU" sz="4000" dirty="0" smtClean="0"/>
              <a:t>2.	результативность</a:t>
            </a:r>
          </a:p>
          <a:p>
            <a:pPr marL="0" indent="0">
              <a:buNone/>
            </a:pPr>
            <a:r>
              <a:rPr lang="ru-RU" sz="4000" dirty="0" smtClean="0"/>
              <a:t>3.	массовость </a:t>
            </a:r>
          </a:p>
          <a:p>
            <a:pPr marL="0" indent="0">
              <a:buNone/>
            </a:pPr>
            <a:r>
              <a:rPr lang="ru-RU" sz="4000" dirty="0" smtClean="0"/>
              <a:t>4</a:t>
            </a:r>
            <a:r>
              <a:rPr lang="ru-RU" sz="4000" dirty="0"/>
              <a:t>.	</a:t>
            </a:r>
            <a:r>
              <a:rPr lang="ru-RU" sz="4000" dirty="0" smtClean="0"/>
              <a:t>дискретность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28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71099" y="160133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Термин информация происходит от латинского слова </a:t>
            </a:r>
            <a:r>
              <a:rPr lang="ru-RU" sz="4800" dirty="0" err="1"/>
              <a:t>informatio</a:t>
            </a:r>
            <a:r>
              <a:rPr lang="ru-RU" sz="4800" dirty="0"/>
              <a:t>, что означает </a:t>
            </a:r>
            <a:r>
              <a:rPr lang="ru-RU" sz="4800" dirty="0" err="1"/>
              <a:t>ʼʼсведения</a:t>
            </a:r>
            <a:r>
              <a:rPr lang="ru-RU" sz="4800" dirty="0"/>
              <a:t>, разъяснения, </a:t>
            </a:r>
            <a:r>
              <a:rPr lang="ru-RU" sz="4800" dirty="0" err="1" smtClean="0"/>
              <a:t>изложениеʼʼ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77910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</a:t>
            </a:r>
            <a:r>
              <a:rPr lang="ru-RU" dirty="0"/>
              <a:t>основных вида вычислительных процессов: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42020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sz="6000" dirty="0"/>
              <a:t>•	</a:t>
            </a:r>
            <a:r>
              <a:rPr lang="ru-RU" sz="6000" dirty="0" smtClean="0"/>
              <a:t>линейный</a:t>
            </a:r>
            <a:endParaRPr lang="ru-RU" sz="6000" dirty="0"/>
          </a:p>
          <a:p>
            <a:pPr marL="0" indent="0">
              <a:buNone/>
            </a:pPr>
            <a:r>
              <a:rPr lang="ru-RU" sz="6000" dirty="0"/>
              <a:t>•	</a:t>
            </a:r>
            <a:r>
              <a:rPr lang="ru-RU" sz="6000" dirty="0" smtClean="0"/>
              <a:t>ветвящийся</a:t>
            </a:r>
            <a:endParaRPr lang="ru-RU" sz="6000" dirty="0"/>
          </a:p>
          <a:p>
            <a:pPr marL="0" indent="0">
              <a:buNone/>
            </a:pPr>
            <a:r>
              <a:rPr lang="ru-RU" sz="6000" dirty="0"/>
              <a:t>•	</a:t>
            </a:r>
            <a:r>
              <a:rPr lang="ru-RU" sz="6000" dirty="0" smtClean="0"/>
              <a:t>циклический</a:t>
            </a:r>
            <a:endParaRPr lang="ru-RU" sz="6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67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43" y="1934296"/>
            <a:ext cx="8911687" cy="128089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37279" y="6001181"/>
            <a:ext cx="5022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https://vk.com/id161204927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8167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виды информации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Графическая</a:t>
            </a:r>
          </a:p>
          <a:p>
            <a:r>
              <a:rPr lang="ru-RU" sz="3200" dirty="0" smtClean="0"/>
              <a:t>Звуковая</a:t>
            </a:r>
          </a:p>
          <a:p>
            <a:r>
              <a:rPr lang="ru-RU" sz="3200" dirty="0" smtClean="0"/>
              <a:t>Текстовая</a:t>
            </a:r>
          </a:p>
          <a:p>
            <a:r>
              <a:rPr lang="ru-RU" sz="3200" dirty="0" smtClean="0"/>
              <a:t>Числовая</a:t>
            </a:r>
          </a:p>
          <a:p>
            <a:r>
              <a:rPr lang="ru-RU" sz="3200" dirty="0" smtClean="0"/>
              <a:t>Видеоинформация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6174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делать с информацией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38316" y="1767049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	создавать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принимать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комбинировать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хранить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передавать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копировать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обрабатывать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искать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воспринимать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формализовать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96419" y="176704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делить на части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измерять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использовать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распространять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упрощать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разрушать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запоминать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преобразовывать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	собирать и т. д.</a:t>
            </a:r>
          </a:p>
        </p:txBody>
      </p:sp>
    </p:spTree>
    <p:extLst>
      <p:ext uri="{BB962C8B-B14F-4D97-AF65-F5344CB8AC3E}">
        <p14:creationId xmlns:p14="http://schemas.microsoft.com/office/powerpoint/2010/main" val="190494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Язык – это знаковая система представления </a:t>
            </a:r>
            <a:r>
              <a:rPr lang="ru-RU" sz="6000" dirty="0" smtClean="0"/>
              <a:t>информации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71126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Информацию </a:t>
            </a:r>
            <a:r>
              <a:rPr lang="ru-RU" dirty="0"/>
              <a:t>можно представить в различной форме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ru-RU" sz="2400" dirty="0" smtClean="0"/>
              <a:t>в </a:t>
            </a:r>
            <a:r>
              <a:rPr lang="ru-RU" sz="2400" dirty="0"/>
              <a:t>виде жестов или сигналов (например, сигналы регулировщика дорожного движения</a:t>
            </a:r>
            <a:r>
              <a:rPr lang="ru-RU" sz="2400" dirty="0" smtClean="0"/>
              <a:t>) </a:t>
            </a:r>
            <a:endParaRPr lang="ru-RU" sz="2400" dirty="0"/>
          </a:p>
          <a:p>
            <a:pPr>
              <a:buFont typeface="+mj-lt"/>
              <a:buAutoNum type="arabicPeriod"/>
            </a:pPr>
            <a:r>
              <a:rPr lang="ru-RU" sz="2400" dirty="0" smtClean="0"/>
              <a:t>устной </a:t>
            </a:r>
            <a:r>
              <a:rPr lang="ru-RU" sz="2400" dirty="0"/>
              <a:t>словесной (например, разговор</a:t>
            </a:r>
            <a:r>
              <a:rPr lang="ru-RU" sz="2400" dirty="0" smtClean="0"/>
              <a:t>) </a:t>
            </a:r>
          </a:p>
          <a:p>
            <a:pPr>
              <a:buFont typeface="+mj-lt"/>
              <a:buAutoNum type="arabicPeriod"/>
            </a:pPr>
            <a:r>
              <a:rPr lang="ru-RU" sz="2400" dirty="0" smtClean="0"/>
              <a:t>знаковой </a:t>
            </a:r>
            <a:r>
              <a:rPr lang="ru-RU" sz="2400" dirty="0"/>
              <a:t>письменной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    символьную в виде текста, чисел, специальных символов (например, текст учебника</a:t>
            </a:r>
            <a:r>
              <a:rPr lang="ru-RU" sz="2400" dirty="0" smtClean="0"/>
              <a:t>) 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    графическую (например, географическая карта</a:t>
            </a:r>
            <a:r>
              <a:rPr lang="ru-RU" sz="2400" dirty="0" smtClean="0"/>
              <a:t>) 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    табличную (например, таблица записи хода физического эксперимента</a:t>
            </a:r>
            <a:r>
              <a:rPr lang="ru-RU" sz="2400" dirty="0" smtClean="0"/>
              <a:t>) </a:t>
            </a:r>
            <a:endParaRPr lang="ru-RU" sz="2400" dirty="0"/>
          </a:p>
          <a:p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2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Хранилища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 отличие от базы данных хранилище является основой для извлечения значимой информации из оперативной базы </a:t>
            </a:r>
            <a:r>
              <a:rPr lang="ru-RU" sz="4000" dirty="0" smtClean="0"/>
              <a:t>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998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основе концепции </a:t>
            </a:r>
            <a:r>
              <a:rPr lang="ru-RU" dirty="0" smtClean="0"/>
              <a:t>лежат: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Интеграция </a:t>
            </a:r>
            <a:r>
              <a:rPr lang="ru-RU" sz="3200" dirty="0"/>
              <a:t>и согласование данных из различных источников </a:t>
            </a:r>
            <a:endParaRPr lang="ru-RU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</a:t>
            </a:r>
            <a:r>
              <a:rPr lang="ru-RU" sz="3200" dirty="0" smtClean="0"/>
              <a:t>азделение </a:t>
            </a:r>
            <a:r>
              <a:rPr lang="ru-RU" sz="3200" dirty="0"/>
              <a:t>наборов данных на данные, используемые для обработки транзакций</a:t>
            </a:r>
          </a:p>
        </p:txBody>
      </p:sp>
    </p:spTree>
    <p:extLst>
      <p:ext uri="{BB962C8B-B14F-4D97-AF65-F5344CB8AC3E}">
        <p14:creationId xmlns:p14="http://schemas.microsoft.com/office/powerpoint/2010/main" val="127759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Отличительные особенности хранения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4000" dirty="0"/>
              <a:t>	проблемно-предметная ориентация </a:t>
            </a:r>
            <a:endParaRPr lang="ru-RU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/>
              <a:t>	</a:t>
            </a:r>
            <a:r>
              <a:rPr lang="ru-RU" sz="4000" dirty="0" smtClean="0"/>
              <a:t>интегрированность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/>
              <a:t>	</a:t>
            </a:r>
            <a:r>
              <a:rPr lang="ru-RU" sz="4000" dirty="0" smtClean="0"/>
              <a:t>некорректируемость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/>
              <a:t>	зависимость от времени </a:t>
            </a:r>
          </a:p>
        </p:txBody>
      </p:sp>
    </p:spTree>
    <p:extLst>
      <p:ext uri="{BB962C8B-B14F-4D97-AF65-F5344CB8AC3E}">
        <p14:creationId xmlns:p14="http://schemas.microsoft.com/office/powerpoint/2010/main" val="42440035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306</Words>
  <Application>Microsoft Office PowerPoint</Application>
  <PresentationFormat>Широкоэкранный</PresentationFormat>
  <Paragraphs>95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Легкий дым</vt:lpstr>
      <vt:lpstr>Виды информации Представление информации  Хранилища информации Способы кодирования и носители информации  Понятие модели и алгоритма в информатике                                 Выполнила Опачанова Дарья</vt:lpstr>
      <vt:lpstr>Презентация PowerPoint</vt:lpstr>
      <vt:lpstr>Основные виды информации </vt:lpstr>
      <vt:lpstr>Что можно делать с информацией</vt:lpstr>
      <vt:lpstr>Представление информации</vt:lpstr>
      <vt:lpstr>Информацию можно представить в различной форме</vt:lpstr>
      <vt:lpstr>Хранилища информации</vt:lpstr>
      <vt:lpstr>В основе концепции лежат:</vt:lpstr>
      <vt:lpstr>Отличительные особенности хранения информации</vt:lpstr>
      <vt:lpstr>Для обновления данных предусмотрено два варианта:</vt:lpstr>
      <vt:lpstr>Основными требованиями к хранилищам данных являются:</vt:lpstr>
      <vt:lpstr>Способы кодирования и носители информации</vt:lpstr>
      <vt:lpstr>Широко используемые виды кодировки информации</vt:lpstr>
      <vt:lpstr>Классификация информации по видам</vt:lpstr>
      <vt:lpstr>Носителем информации может быть:</vt:lpstr>
      <vt:lpstr>Понятие модели и алгоритма в информатике</vt:lpstr>
      <vt:lpstr>Презентация PowerPoint</vt:lpstr>
      <vt:lpstr>Информационные модели делятся на:</vt:lpstr>
      <vt:lpstr>Основными свойствами алгоритма являются: </vt:lpstr>
      <vt:lpstr>Три основных вида вычислительных процессов: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информации Представление информации  Хранилища информации Способы кодирования и носители информации  Понятие модели и алгоритма в информатике</dc:title>
  <dc:creator>Дарья Опачанова</dc:creator>
  <cp:lastModifiedBy>Дарья Опачанова</cp:lastModifiedBy>
  <cp:revision>8</cp:revision>
  <dcterms:created xsi:type="dcterms:W3CDTF">2018-12-20T22:45:06Z</dcterms:created>
  <dcterms:modified xsi:type="dcterms:W3CDTF">2018-12-21T23:22:59Z</dcterms:modified>
</cp:coreProperties>
</file>