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9" r:id="rId3"/>
    <p:sldId id="272" r:id="rId4"/>
    <p:sldId id="271" r:id="rId5"/>
    <p:sldId id="270" r:id="rId6"/>
    <p:sldId id="258" r:id="rId7"/>
    <p:sldId id="259" r:id="rId8"/>
    <p:sldId id="260" r:id="rId9"/>
    <p:sldId id="268" r:id="rId10"/>
    <p:sldId id="273" r:id="rId11"/>
    <p:sldId id="276" r:id="rId12"/>
    <p:sldId id="277" r:id="rId13"/>
    <p:sldId id="278" r:id="rId14"/>
    <p:sldId id="279" r:id="rId15"/>
    <p:sldId id="281" r:id="rId16"/>
    <p:sldId id="280" r:id="rId17"/>
    <p:sldId id="275" r:id="rId18"/>
    <p:sldId id="282" r:id="rId19"/>
    <p:sldId id="283" r:id="rId20"/>
    <p:sldId id="284" r:id="rId21"/>
    <p:sldId id="285" r:id="rId22"/>
    <p:sldId id="286" r:id="rId23"/>
    <p:sldId id="287" r:id="rId24"/>
    <p:sldId id="288" r:id="rId25"/>
    <p:sldId id="289" r:id="rId26"/>
    <p:sldId id="290" r:id="rId27"/>
    <p:sldId id="291" r:id="rId28"/>
    <p:sldId id="298" r:id="rId29"/>
    <p:sldId id="299" r:id="rId30"/>
    <p:sldId id="300" r:id="rId31"/>
    <p:sldId id="262" r:id="rId32"/>
    <p:sldId id="293" r:id="rId33"/>
    <p:sldId id="292" r:id="rId34"/>
    <p:sldId id="294" r:id="rId35"/>
    <p:sldId id="263" r:id="rId36"/>
    <p:sldId id="265" r:id="rId37"/>
    <p:sldId id="295" r:id="rId38"/>
    <p:sldId id="296" r:id="rId39"/>
    <p:sldId id="267"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FC46A-5A2B-4437-9DC3-69A118F2B61D}" type="datetimeFigureOut">
              <a:rPr lang="ru-RU" smtClean="0"/>
              <a:pPr/>
              <a:t>16.11.2018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42C40-AD36-4740-BA53-F7F4594A5708}" type="slidenum">
              <a:rPr lang="ru-RU" smtClean="0"/>
              <a:pPr/>
              <a:t>‹#›</a:t>
            </a:fld>
            <a:endParaRPr lang="ru-RU"/>
          </a:p>
        </p:txBody>
      </p:sp>
    </p:spTree>
    <p:extLst>
      <p:ext uri="{BB962C8B-B14F-4D97-AF65-F5344CB8AC3E}">
        <p14:creationId xmlns:p14="http://schemas.microsoft.com/office/powerpoint/2010/main" val="22209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2D57DD-5A87-4C3F-8AF4-5988E9CA78E0}" type="datetimeFigureOut">
              <a:rPr lang="ru-RU" smtClean="0"/>
              <a:pPr/>
              <a:t>16.11.2018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D22369-6E08-43C1-BC82-D353CCCB8422}"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D57DD-5A87-4C3F-8AF4-5988E9CA78E0}" type="datetimeFigureOut">
              <a:rPr lang="ru-RU" smtClean="0"/>
              <a:pPr/>
              <a:t>16.11.2018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22369-6E08-43C1-BC82-D353CCCB8422}"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utorialspoint.com/r/r_basic_synta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chemeClr val="bg2">
                    <a:lumMod val="10000"/>
                  </a:schemeClr>
                </a:solidFill>
              </a:rPr>
              <a:t>Статистические распределения</a:t>
            </a:r>
            <a:endParaRPr lang="ru-RU" dirty="0">
              <a:solidFill>
                <a:schemeClr val="bg2">
                  <a:lumMod val="10000"/>
                </a:schemeClr>
              </a:solidFill>
            </a:endParaRPr>
          </a:p>
        </p:txBody>
      </p:sp>
      <p:sp>
        <p:nvSpPr>
          <p:cNvPr id="3" name="Подзаголовок 2"/>
          <p:cNvSpPr>
            <a:spLocks noGrp="1"/>
          </p:cNvSpPr>
          <p:nvPr>
            <p:ph type="subTitle" idx="1"/>
          </p:nvPr>
        </p:nvSpPr>
        <p:spPr/>
        <p:txBody>
          <a:bodyPr>
            <a:normAutofit fontScale="70000" lnSpcReduction="20000"/>
          </a:bodyPr>
          <a:lstStyle/>
          <a:p>
            <a:r>
              <a:rPr lang="ru-RU" dirty="0" smtClean="0">
                <a:solidFill>
                  <a:schemeClr val="bg2">
                    <a:lumMod val="10000"/>
                  </a:schemeClr>
                </a:solidFill>
              </a:rPr>
              <a:t>Корпусные методы исследований языковых процессов</a:t>
            </a:r>
          </a:p>
          <a:p>
            <a:endParaRPr lang="ru-RU" dirty="0" smtClean="0">
              <a:solidFill>
                <a:schemeClr val="bg2">
                  <a:lumMod val="10000"/>
                </a:schemeClr>
              </a:solidFill>
            </a:endParaRPr>
          </a:p>
          <a:p>
            <a:r>
              <a:rPr lang="ru-RU" dirty="0" smtClean="0">
                <a:solidFill>
                  <a:schemeClr val="bg2">
                    <a:lumMod val="10000"/>
                  </a:schemeClr>
                </a:solidFill>
              </a:rPr>
              <a:t>Даша Попова</a:t>
            </a:r>
          </a:p>
          <a:p>
            <a:r>
              <a:rPr lang="ru-RU" dirty="0" smtClean="0">
                <a:solidFill>
                  <a:schemeClr val="bg2">
                    <a:lumMod val="10000"/>
                  </a:schemeClr>
                </a:solidFill>
              </a:rPr>
              <a:t>16.11.2018</a:t>
            </a:r>
          </a:p>
          <a:p>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chemeClr val="bg2">
                    <a:lumMod val="10000"/>
                  </a:schemeClr>
                </a:solidFill>
              </a:rPr>
              <a:t>Важные навыки:</a:t>
            </a:r>
            <a:endParaRPr lang="ru-RU" dirty="0">
              <a:solidFill>
                <a:schemeClr val="bg2">
                  <a:lumMod val="10000"/>
                </a:schemeClr>
              </a:solidFill>
            </a:endParaRPr>
          </a:p>
        </p:txBody>
      </p:sp>
      <p:sp>
        <p:nvSpPr>
          <p:cNvPr id="3" name="Содержимое 2"/>
          <p:cNvSpPr>
            <a:spLocks noGrp="1"/>
          </p:cNvSpPr>
          <p:nvPr>
            <p:ph sz="half" idx="1"/>
          </p:nvPr>
        </p:nvSpPr>
        <p:spPr>
          <a:xfrm>
            <a:off x="285720" y="1600200"/>
            <a:ext cx="4857784" cy="5257800"/>
          </a:xfrm>
        </p:spPr>
        <p:txBody>
          <a:bodyPr>
            <a:normAutofit fontScale="85000" lnSpcReduction="20000"/>
          </a:bodyPr>
          <a:lstStyle/>
          <a:p>
            <a:r>
              <a:rPr lang="ru-RU" dirty="0" smtClean="0">
                <a:solidFill>
                  <a:schemeClr val="bg2">
                    <a:lumMod val="10000"/>
                  </a:schemeClr>
                </a:solidFill>
              </a:rPr>
              <a:t>если Вы смотрите на чужую статистику, подумайте, как она могла быть получена;</a:t>
            </a:r>
          </a:p>
          <a:p>
            <a:endParaRPr lang="ru-RU" dirty="0" smtClean="0">
              <a:solidFill>
                <a:schemeClr val="bg2">
                  <a:lumMod val="10000"/>
                </a:schemeClr>
              </a:solidFill>
            </a:endParaRPr>
          </a:p>
          <a:p>
            <a:r>
              <a:rPr lang="ru-RU" dirty="0" smtClean="0">
                <a:solidFill>
                  <a:schemeClr val="bg2">
                    <a:lumMod val="10000"/>
                  </a:schemeClr>
                </a:solidFill>
              </a:rPr>
              <a:t>если Вы проводите статистическое исследование сами, </a:t>
            </a:r>
          </a:p>
          <a:p>
            <a:pPr lvl="1"/>
            <a:r>
              <a:rPr lang="ru-RU" dirty="0" smtClean="0">
                <a:solidFill>
                  <a:schemeClr val="bg2">
                    <a:lumMod val="10000"/>
                  </a:schemeClr>
                </a:solidFill>
              </a:rPr>
              <a:t>будьте честны сами с собой и с читателем</a:t>
            </a:r>
            <a:r>
              <a:rPr lang="en-US" dirty="0" smtClean="0">
                <a:solidFill>
                  <a:schemeClr val="bg2">
                    <a:lumMod val="10000"/>
                  </a:schemeClr>
                </a:solidFill>
              </a:rPr>
              <a:t> (</a:t>
            </a:r>
            <a:r>
              <a:rPr lang="ru-RU" dirty="0" smtClean="0">
                <a:solidFill>
                  <a:schemeClr val="bg2">
                    <a:lumMod val="10000"/>
                  </a:schemeClr>
                </a:solidFill>
              </a:rPr>
              <a:t>помните, что все трюки всем практикующим хорошо известны</a:t>
            </a:r>
            <a:r>
              <a:rPr lang="en-US" dirty="0" smtClean="0">
                <a:solidFill>
                  <a:schemeClr val="bg2">
                    <a:lumMod val="10000"/>
                  </a:schemeClr>
                </a:solidFill>
              </a:rPr>
              <a:t>)</a:t>
            </a:r>
            <a:r>
              <a:rPr lang="ru-RU" dirty="0" smtClean="0">
                <a:solidFill>
                  <a:schemeClr val="bg2">
                    <a:lumMod val="10000"/>
                  </a:schemeClr>
                </a:solidFill>
              </a:rPr>
              <a:t>;</a:t>
            </a:r>
          </a:p>
          <a:p>
            <a:pPr lvl="1"/>
            <a:r>
              <a:rPr lang="ru-RU" dirty="0" smtClean="0">
                <a:solidFill>
                  <a:schemeClr val="bg2">
                    <a:lumMod val="10000"/>
                  </a:schemeClr>
                </a:solidFill>
              </a:rPr>
              <a:t>продумывайте всю цепочку действий;</a:t>
            </a:r>
          </a:p>
          <a:p>
            <a:pPr lvl="1"/>
            <a:r>
              <a:rPr lang="ru-RU" dirty="0" smtClean="0">
                <a:solidFill>
                  <a:schemeClr val="bg2">
                    <a:lumMod val="10000"/>
                  </a:schemeClr>
                </a:solidFill>
              </a:rPr>
              <a:t>помните, что научное знание должно быть верифицируемо, воспроизводимо, фальсифицируемо.</a:t>
            </a:r>
          </a:p>
          <a:p>
            <a:endParaRPr lang="ru-RU" dirty="0">
              <a:solidFill>
                <a:schemeClr val="bg2">
                  <a:lumMod val="10000"/>
                </a:schemeClr>
              </a:solidFill>
            </a:endParaRPr>
          </a:p>
        </p:txBody>
      </p:sp>
      <p:pic>
        <p:nvPicPr>
          <p:cNvPr id="5" name="Picture 2" descr="Картинки по запросу constant vigilance"/>
          <p:cNvPicPr>
            <a:picLocks noGrp="1" noChangeAspect="1" noChangeArrowheads="1"/>
          </p:cNvPicPr>
          <p:nvPr>
            <p:ph sz="half" idx="2"/>
          </p:nvPr>
        </p:nvPicPr>
        <p:blipFill>
          <a:blip r:embed="rId2"/>
          <a:srcRect/>
          <a:stretch>
            <a:fillRect/>
          </a:stretch>
        </p:blipFill>
        <p:spPr bwMode="auto">
          <a:xfrm>
            <a:off x="5786446" y="1643050"/>
            <a:ext cx="2838450" cy="28003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fontScale="70000" lnSpcReduction="20000"/>
          </a:bodyPr>
          <a:lstStyle/>
          <a:p>
            <a:r>
              <a:rPr lang="en-US" b="1" dirty="0" smtClean="0">
                <a:solidFill>
                  <a:schemeClr val="bg2">
                    <a:lumMod val="10000"/>
                  </a:schemeClr>
                </a:solidFill>
              </a:rPr>
              <a:t>logical</a:t>
            </a:r>
          </a:p>
          <a:p>
            <a:pPr>
              <a:buNone/>
            </a:pPr>
            <a:r>
              <a:rPr lang="en-US" dirty="0" smtClean="0">
                <a:solidFill>
                  <a:schemeClr val="bg2">
                    <a:lumMod val="10000"/>
                  </a:schemeClr>
                </a:solidFill>
              </a:rPr>
              <a:t>&gt; TRUE</a:t>
            </a:r>
          </a:p>
          <a:p>
            <a:pPr>
              <a:buNone/>
            </a:pPr>
            <a:r>
              <a:rPr lang="en-US" dirty="0" smtClean="0">
                <a:solidFill>
                  <a:schemeClr val="bg2">
                    <a:lumMod val="10000"/>
                  </a:schemeClr>
                </a:solidFill>
              </a:rPr>
              <a:t>[1] </a:t>
            </a:r>
          </a:p>
          <a:p>
            <a:pPr>
              <a:buNone/>
            </a:pPr>
            <a:r>
              <a:rPr lang="en-US" dirty="0" smtClean="0">
                <a:solidFill>
                  <a:schemeClr val="bg2">
                    <a:lumMod val="10000"/>
                  </a:schemeClr>
                </a:solidFill>
              </a:rPr>
              <a:t>TRUE </a:t>
            </a:r>
          </a:p>
          <a:p>
            <a:pPr>
              <a:buNone/>
            </a:pPr>
            <a:r>
              <a:rPr lang="en-US" dirty="0" smtClean="0">
                <a:solidFill>
                  <a:schemeClr val="bg2">
                    <a:lumMod val="10000"/>
                  </a:schemeClr>
                </a:solidFill>
              </a:rPr>
              <a:t>&gt; class(TRUE) </a:t>
            </a:r>
          </a:p>
          <a:p>
            <a:pPr>
              <a:buNone/>
            </a:pPr>
            <a:r>
              <a:rPr lang="en-US" dirty="0" smtClean="0">
                <a:solidFill>
                  <a:schemeClr val="bg2">
                    <a:lumMod val="10000"/>
                  </a:schemeClr>
                </a:solidFill>
              </a:rPr>
              <a:t>[1] "logical"</a:t>
            </a:r>
          </a:p>
          <a:p>
            <a:pPr>
              <a:buNone/>
            </a:pPr>
            <a:r>
              <a:rPr lang="en-US" dirty="0" smtClean="0">
                <a:solidFill>
                  <a:schemeClr val="bg2">
                    <a:lumMod val="10000"/>
                  </a:schemeClr>
                </a:solidFill>
              </a:rPr>
              <a:t>&gt; FALSE </a:t>
            </a:r>
          </a:p>
          <a:p>
            <a:pPr>
              <a:buNone/>
            </a:pPr>
            <a:r>
              <a:rPr lang="en-US" dirty="0" smtClean="0">
                <a:solidFill>
                  <a:schemeClr val="bg2">
                    <a:lumMod val="10000"/>
                  </a:schemeClr>
                </a:solidFill>
              </a:rPr>
              <a:t>[1] FALSE </a:t>
            </a:r>
          </a:p>
          <a:p>
            <a:pPr>
              <a:buNone/>
            </a:pPr>
            <a:r>
              <a:rPr lang="en-US" dirty="0" smtClean="0">
                <a:solidFill>
                  <a:schemeClr val="bg2">
                    <a:lumMod val="10000"/>
                  </a:schemeClr>
                </a:solidFill>
              </a:rPr>
              <a:t>&gt; class(NA) </a:t>
            </a:r>
          </a:p>
          <a:p>
            <a:pPr>
              <a:buNone/>
            </a:pPr>
            <a:r>
              <a:rPr lang="en-US" dirty="0" smtClean="0">
                <a:solidFill>
                  <a:schemeClr val="bg2">
                    <a:lumMod val="10000"/>
                  </a:schemeClr>
                </a:solidFill>
              </a:rPr>
              <a:t>[1] "logical"</a:t>
            </a:r>
          </a:p>
          <a:p>
            <a:pPr>
              <a:buNone/>
            </a:pPr>
            <a:r>
              <a:rPr lang="en-US" dirty="0" smtClean="0">
                <a:solidFill>
                  <a:schemeClr val="bg2">
                    <a:lumMod val="10000"/>
                  </a:schemeClr>
                </a:solidFill>
              </a:rPr>
              <a:t>&gt; T</a:t>
            </a:r>
          </a:p>
          <a:p>
            <a:pPr>
              <a:buNone/>
            </a:pPr>
            <a:r>
              <a:rPr lang="en-US" dirty="0" smtClean="0">
                <a:solidFill>
                  <a:schemeClr val="bg2">
                    <a:lumMod val="10000"/>
                  </a:schemeClr>
                </a:solidFill>
              </a:rPr>
              <a:t>[1] TRUE </a:t>
            </a:r>
          </a:p>
          <a:p>
            <a:pPr>
              <a:buNone/>
            </a:pPr>
            <a:r>
              <a:rPr lang="en-US" dirty="0" smtClean="0">
                <a:solidFill>
                  <a:schemeClr val="bg2">
                    <a:lumMod val="10000"/>
                  </a:schemeClr>
                </a:solidFill>
              </a:rPr>
              <a:t>&gt; F</a:t>
            </a:r>
          </a:p>
          <a:p>
            <a:pPr>
              <a:buNone/>
            </a:pPr>
            <a:r>
              <a:rPr lang="en-US" dirty="0" smtClean="0">
                <a:solidFill>
                  <a:schemeClr val="bg2">
                    <a:lumMod val="10000"/>
                  </a:schemeClr>
                </a:solidFill>
              </a:rPr>
              <a:t>[1] FALSE</a:t>
            </a:r>
          </a:p>
          <a:p>
            <a:r>
              <a:rPr lang="en-US" b="1" dirty="0" smtClean="0">
                <a:solidFill>
                  <a:schemeClr val="bg2">
                    <a:lumMod val="10000"/>
                  </a:schemeClr>
                </a:solidFill>
              </a:rPr>
              <a:t>class()</a:t>
            </a:r>
            <a:r>
              <a:rPr lang="en-US" dirty="0" smtClean="0">
                <a:solidFill>
                  <a:schemeClr val="bg2">
                    <a:lumMod val="10000"/>
                  </a:schemeClr>
                </a:solidFill>
              </a:rPr>
              <a:t> to reveal type</a:t>
            </a:r>
          </a:p>
          <a:p>
            <a:endParaRPr lang="ru-RU"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lnSpcReduction="10000"/>
          </a:bodyPr>
          <a:lstStyle/>
          <a:p>
            <a:r>
              <a:rPr lang="en-US" b="1" dirty="0" smtClean="0">
                <a:solidFill>
                  <a:schemeClr val="bg2">
                    <a:lumMod val="10000"/>
                  </a:schemeClr>
                </a:solidFill>
              </a:rPr>
              <a:t>numeric</a:t>
            </a:r>
          </a:p>
          <a:p>
            <a:pPr>
              <a:buNone/>
            </a:pPr>
            <a:r>
              <a:rPr lang="en-US" dirty="0" smtClean="0">
                <a:solidFill>
                  <a:schemeClr val="bg2">
                    <a:lumMod val="10000"/>
                  </a:schemeClr>
                </a:solidFill>
              </a:rPr>
              <a:t>&gt; 2</a:t>
            </a:r>
          </a:p>
          <a:p>
            <a:pPr>
              <a:buNone/>
            </a:pPr>
            <a:r>
              <a:rPr lang="en-US" dirty="0" smtClean="0">
                <a:solidFill>
                  <a:schemeClr val="bg2">
                    <a:lumMod val="10000"/>
                  </a:schemeClr>
                </a:solidFill>
              </a:rPr>
              <a:t>[1] 2 </a:t>
            </a:r>
          </a:p>
          <a:p>
            <a:pPr>
              <a:buNone/>
            </a:pPr>
            <a:r>
              <a:rPr lang="en-US" dirty="0" smtClean="0">
                <a:solidFill>
                  <a:schemeClr val="bg2">
                    <a:lumMod val="10000"/>
                  </a:schemeClr>
                </a:solidFill>
              </a:rPr>
              <a:t>&gt; 2.5</a:t>
            </a:r>
          </a:p>
          <a:p>
            <a:pPr>
              <a:buNone/>
            </a:pPr>
            <a:r>
              <a:rPr lang="en-US" dirty="0" smtClean="0">
                <a:solidFill>
                  <a:schemeClr val="bg2">
                    <a:lumMod val="10000"/>
                  </a:schemeClr>
                </a:solidFill>
              </a:rPr>
              <a:t>[1] 2.5</a:t>
            </a:r>
          </a:p>
          <a:p>
            <a:pPr>
              <a:buNone/>
            </a:pPr>
            <a:r>
              <a:rPr lang="en-US" dirty="0" smtClean="0">
                <a:solidFill>
                  <a:schemeClr val="bg2">
                    <a:lumMod val="10000"/>
                  </a:schemeClr>
                </a:solidFill>
              </a:rPr>
              <a:t>&gt; class(2) </a:t>
            </a:r>
          </a:p>
          <a:p>
            <a:pPr>
              <a:buNone/>
            </a:pPr>
            <a:r>
              <a:rPr lang="en-US" dirty="0" smtClean="0">
                <a:solidFill>
                  <a:schemeClr val="bg2">
                    <a:lumMod val="10000"/>
                  </a:schemeClr>
                </a:solidFill>
              </a:rPr>
              <a:t>[1] "numeric“</a:t>
            </a:r>
          </a:p>
          <a:p>
            <a:pPr>
              <a:buNone/>
            </a:pPr>
            <a:r>
              <a:rPr lang="en-US" dirty="0" smtClean="0">
                <a:solidFill>
                  <a:schemeClr val="bg2">
                    <a:lumMod val="10000"/>
                  </a:schemeClr>
                </a:solidFill>
              </a:rPr>
              <a:t>&gt; </a:t>
            </a:r>
            <a:r>
              <a:rPr lang="en-US" dirty="0" err="1" smtClean="0">
                <a:solidFill>
                  <a:schemeClr val="bg2">
                    <a:lumMod val="10000"/>
                  </a:schemeClr>
                </a:solidFill>
              </a:rPr>
              <a:t>is.numeric</a:t>
            </a:r>
            <a:r>
              <a:rPr lang="en-US" dirty="0" smtClean="0">
                <a:solidFill>
                  <a:schemeClr val="bg2">
                    <a:lumMod val="10000"/>
                  </a:schemeClr>
                </a:solidFill>
              </a:rPr>
              <a:t>(2) </a:t>
            </a:r>
          </a:p>
          <a:p>
            <a:pPr>
              <a:buNone/>
            </a:pPr>
            <a:r>
              <a:rPr lang="en-US" dirty="0" smtClean="0">
                <a:solidFill>
                  <a:schemeClr val="bg2">
                    <a:lumMod val="10000"/>
                  </a:schemeClr>
                </a:solidFill>
              </a:rPr>
              <a:t>[1] TRUE</a:t>
            </a:r>
          </a:p>
          <a:p>
            <a:pPr>
              <a:buNone/>
            </a:pPr>
            <a:endParaRPr lang="en-US" dirty="0" smtClean="0">
              <a:solidFill>
                <a:schemeClr val="bg2">
                  <a:lumMod val="10000"/>
                </a:schemeClr>
              </a:solidFill>
            </a:endParaRP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a:bodyPr>
          <a:lstStyle/>
          <a:p>
            <a:pPr>
              <a:buNone/>
            </a:pPr>
            <a:r>
              <a:rPr lang="en-US" b="1" dirty="0" smtClean="0">
                <a:solidFill>
                  <a:schemeClr val="bg2">
                    <a:lumMod val="10000"/>
                  </a:schemeClr>
                </a:solidFill>
              </a:rPr>
              <a:t>character</a:t>
            </a:r>
          </a:p>
          <a:p>
            <a:pPr>
              <a:buNone/>
            </a:pPr>
            <a:r>
              <a:rPr lang="en-US" dirty="0" smtClean="0">
                <a:solidFill>
                  <a:schemeClr val="bg2">
                    <a:lumMod val="10000"/>
                  </a:schemeClr>
                </a:solidFill>
              </a:rPr>
              <a:t>&gt; "I love data science!"</a:t>
            </a:r>
          </a:p>
          <a:p>
            <a:pPr>
              <a:buNone/>
            </a:pPr>
            <a:r>
              <a:rPr lang="en-US" dirty="0" smtClean="0">
                <a:solidFill>
                  <a:schemeClr val="bg2">
                    <a:lumMod val="10000"/>
                  </a:schemeClr>
                </a:solidFill>
              </a:rPr>
              <a:t>[1] "I love data science!"</a:t>
            </a:r>
          </a:p>
          <a:p>
            <a:pPr>
              <a:buNone/>
            </a:pPr>
            <a:r>
              <a:rPr lang="en-US" dirty="0" smtClean="0">
                <a:solidFill>
                  <a:schemeClr val="bg2">
                    <a:lumMod val="10000"/>
                  </a:schemeClr>
                </a:solidFill>
              </a:rPr>
              <a:t>&gt; class("I love data science!") </a:t>
            </a:r>
          </a:p>
          <a:p>
            <a:pPr>
              <a:buNone/>
            </a:pPr>
            <a:r>
              <a:rPr lang="en-US" dirty="0" smtClean="0">
                <a:solidFill>
                  <a:schemeClr val="bg2">
                    <a:lumMod val="10000"/>
                  </a:schemeClr>
                </a:solidFill>
              </a:rPr>
              <a:t>[1] "character"</a:t>
            </a: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fontScale="70000" lnSpcReduction="20000"/>
          </a:bodyPr>
          <a:lstStyle/>
          <a:p>
            <a:pPr>
              <a:buNone/>
            </a:pPr>
            <a:r>
              <a:rPr lang="en-US" b="1" dirty="0" smtClean="0">
                <a:solidFill>
                  <a:schemeClr val="bg2">
                    <a:lumMod val="10000"/>
                  </a:schemeClr>
                </a:solidFill>
              </a:rPr>
              <a:t>Coercion</a:t>
            </a:r>
          </a:p>
          <a:p>
            <a:pPr>
              <a:buNone/>
            </a:pPr>
            <a:r>
              <a:rPr lang="en-US" dirty="0" smtClean="0">
                <a:solidFill>
                  <a:schemeClr val="bg2">
                    <a:lumMod val="10000"/>
                  </a:schemeClr>
                </a:solidFill>
              </a:rPr>
              <a:t>&gt; </a:t>
            </a:r>
            <a:r>
              <a:rPr lang="en-US" dirty="0" err="1" smtClean="0">
                <a:solidFill>
                  <a:schemeClr val="bg2">
                    <a:lumMod val="10000"/>
                  </a:schemeClr>
                </a:solidFill>
              </a:rPr>
              <a:t>as.numeric</a:t>
            </a:r>
            <a:r>
              <a:rPr lang="en-US" dirty="0" smtClean="0">
                <a:solidFill>
                  <a:schemeClr val="bg2">
                    <a:lumMod val="10000"/>
                  </a:schemeClr>
                </a:solidFill>
              </a:rPr>
              <a:t>(TRUE) </a:t>
            </a:r>
          </a:p>
          <a:p>
            <a:pPr>
              <a:buNone/>
            </a:pPr>
            <a:r>
              <a:rPr lang="en-US" dirty="0" smtClean="0">
                <a:solidFill>
                  <a:schemeClr val="bg2">
                    <a:lumMod val="10000"/>
                  </a:schemeClr>
                </a:solidFill>
              </a:rPr>
              <a:t>[1] 1</a:t>
            </a:r>
          </a:p>
          <a:p>
            <a:pPr>
              <a:buNone/>
            </a:pPr>
            <a:r>
              <a:rPr lang="en-US" dirty="0" smtClean="0">
                <a:solidFill>
                  <a:schemeClr val="bg2">
                    <a:lumMod val="10000"/>
                  </a:schemeClr>
                </a:solidFill>
              </a:rPr>
              <a:t>&gt; </a:t>
            </a:r>
            <a:r>
              <a:rPr lang="en-US" dirty="0" err="1" smtClean="0">
                <a:solidFill>
                  <a:schemeClr val="bg2">
                    <a:lumMod val="10000"/>
                  </a:schemeClr>
                </a:solidFill>
              </a:rPr>
              <a:t>as.numeric</a:t>
            </a:r>
            <a:r>
              <a:rPr lang="en-US" dirty="0" smtClean="0">
                <a:solidFill>
                  <a:schemeClr val="bg2">
                    <a:lumMod val="10000"/>
                  </a:schemeClr>
                </a:solidFill>
              </a:rPr>
              <a:t>(FALSE) </a:t>
            </a:r>
          </a:p>
          <a:p>
            <a:pPr>
              <a:buNone/>
            </a:pPr>
            <a:r>
              <a:rPr lang="en-US" dirty="0" smtClean="0">
                <a:solidFill>
                  <a:schemeClr val="bg2">
                    <a:lumMod val="10000"/>
                  </a:schemeClr>
                </a:solidFill>
              </a:rPr>
              <a:t>[1] 0</a:t>
            </a:r>
          </a:p>
          <a:p>
            <a:pPr>
              <a:buNone/>
            </a:pPr>
            <a:r>
              <a:rPr lang="en-US" dirty="0" smtClean="0">
                <a:solidFill>
                  <a:schemeClr val="bg2">
                    <a:lumMod val="10000"/>
                  </a:schemeClr>
                </a:solidFill>
              </a:rPr>
              <a:t>&gt; </a:t>
            </a:r>
            <a:r>
              <a:rPr lang="en-US" dirty="0" err="1" smtClean="0">
                <a:solidFill>
                  <a:schemeClr val="bg2">
                    <a:lumMod val="10000"/>
                  </a:schemeClr>
                </a:solidFill>
              </a:rPr>
              <a:t>as.character</a:t>
            </a:r>
            <a:r>
              <a:rPr lang="en-US" dirty="0" smtClean="0">
                <a:solidFill>
                  <a:schemeClr val="bg2">
                    <a:lumMod val="10000"/>
                  </a:schemeClr>
                </a:solidFill>
              </a:rPr>
              <a:t>(4) </a:t>
            </a:r>
          </a:p>
          <a:p>
            <a:pPr>
              <a:buNone/>
            </a:pPr>
            <a:r>
              <a:rPr lang="en-US" dirty="0" smtClean="0">
                <a:solidFill>
                  <a:schemeClr val="bg2">
                    <a:lumMod val="10000"/>
                  </a:schemeClr>
                </a:solidFill>
              </a:rPr>
              <a:t>[1] "4"</a:t>
            </a:r>
          </a:p>
          <a:p>
            <a:pPr>
              <a:buNone/>
            </a:pPr>
            <a:r>
              <a:rPr lang="en-US" dirty="0" smtClean="0">
                <a:solidFill>
                  <a:schemeClr val="bg2">
                    <a:lumMod val="10000"/>
                  </a:schemeClr>
                </a:solidFill>
              </a:rPr>
              <a:t>&gt; </a:t>
            </a:r>
            <a:r>
              <a:rPr lang="en-US" dirty="0" err="1" smtClean="0">
                <a:solidFill>
                  <a:schemeClr val="bg2">
                    <a:lumMod val="10000"/>
                  </a:schemeClr>
                </a:solidFill>
              </a:rPr>
              <a:t>as.numeric</a:t>
            </a:r>
            <a:r>
              <a:rPr lang="en-US" dirty="0" smtClean="0">
                <a:solidFill>
                  <a:schemeClr val="bg2">
                    <a:lumMod val="10000"/>
                  </a:schemeClr>
                </a:solidFill>
              </a:rPr>
              <a:t>("4.5") </a:t>
            </a:r>
          </a:p>
          <a:p>
            <a:pPr>
              <a:buNone/>
            </a:pPr>
            <a:r>
              <a:rPr lang="en-US" dirty="0" smtClean="0">
                <a:solidFill>
                  <a:schemeClr val="bg2">
                    <a:lumMod val="10000"/>
                  </a:schemeClr>
                </a:solidFill>
              </a:rPr>
              <a:t>[1] 4.5</a:t>
            </a:r>
          </a:p>
          <a:p>
            <a:pPr>
              <a:buNone/>
            </a:pPr>
            <a:r>
              <a:rPr lang="en-US" dirty="0" smtClean="0">
                <a:solidFill>
                  <a:schemeClr val="bg2">
                    <a:lumMod val="10000"/>
                  </a:schemeClr>
                </a:solidFill>
              </a:rPr>
              <a:t>&gt; </a:t>
            </a:r>
            <a:r>
              <a:rPr lang="en-US" dirty="0" err="1" smtClean="0">
                <a:solidFill>
                  <a:schemeClr val="bg2">
                    <a:lumMod val="10000"/>
                  </a:schemeClr>
                </a:solidFill>
              </a:rPr>
              <a:t>as.integer</a:t>
            </a:r>
            <a:r>
              <a:rPr lang="en-US" dirty="0" smtClean="0">
                <a:solidFill>
                  <a:schemeClr val="bg2">
                    <a:lumMod val="10000"/>
                  </a:schemeClr>
                </a:solidFill>
              </a:rPr>
              <a:t>("4.5") </a:t>
            </a:r>
          </a:p>
          <a:p>
            <a:pPr>
              <a:buNone/>
            </a:pPr>
            <a:r>
              <a:rPr lang="en-US" dirty="0" smtClean="0">
                <a:solidFill>
                  <a:schemeClr val="bg2">
                    <a:lumMod val="10000"/>
                  </a:schemeClr>
                </a:solidFill>
              </a:rPr>
              <a:t>[1] 4</a:t>
            </a:r>
          </a:p>
          <a:p>
            <a:pPr>
              <a:buNone/>
            </a:pPr>
            <a:r>
              <a:rPr lang="en-US" dirty="0" smtClean="0">
                <a:solidFill>
                  <a:schemeClr val="bg2">
                    <a:lumMod val="10000"/>
                  </a:schemeClr>
                </a:solidFill>
              </a:rPr>
              <a:t>&gt; </a:t>
            </a:r>
            <a:r>
              <a:rPr lang="en-US" dirty="0" err="1" smtClean="0">
                <a:solidFill>
                  <a:schemeClr val="bg2">
                    <a:lumMod val="10000"/>
                  </a:schemeClr>
                </a:solidFill>
              </a:rPr>
              <a:t>as.numeric</a:t>
            </a:r>
            <a:r>
              <a:rPr lang="en-US" dirty="0" smtClean="0">
                <a:solidFill>
                  <a:schemeClr val="bg2">
                    <a:lumMod val="10000"/>
                  </a:schemeClr>
                </a:solidFill>
              </a:rPr>
              <a:t>("Hello")</a:t>
            </a:r>
          </a:p>
          <a:p>
            <a:pPr>
              <a:buNone/>
            </a:pPr>
            <a:r>
              <a:rPr lang="en-US" dirty="0" smtClean="0">
                <a:solidFill>
                  <a:schemeClr val="bg2">
                    <a:lumMod val="10000"/>
                  </a:schemeClr>
                </a:solidFill>
              </a:rPr>
              <a:t>[1] NA </a:t>
            </a:r>
          </a:p>
          <a:p>
            <a:pPr>
              <a:buNone/>
            </a:pPr>
            <a:r>
              <a:rPr lang="en-US" dirty="0" smtClean="0">
                <a:solidFill>
                  <a:schemeClr val="bg2">
                    <a:lumMod val="10000"/>
                  </a:schemeClr>
                </a:solidFill>
              </a:rPr>
              <a:t>Warning message: </a:t>
            </a:r>
          </a:p>
          <a:p>
            <a:pPr>
              <a:buNone/>
            </a:pPr>
            <a:r>
              <a:rPr lang="en-US" dirty="0" smtClean="0">
                <a:solidFill>
                  <a:schemeClr val="bg2">
                    <a:lumMod val="10000"/>
                  </a:schemeClr>
                </a:solidFill>
              </a:rPr>
              <a:t>NAs introduced by coercion </a:t>
            </a: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fontScale="92500" lnSpcReduction="10000"/>
          </a:bodyPr>
          <a:lstStyle/>
          <a:p>
            <a:pPr>
              <a:buNone/>
            </a:pPr>
            <a:r>
              <a:rPr lang="en-US" dirty="0" smtClean="0">
                <a:solidFill>
                  <a:schemeClr val="bg2">
                    <a:lumMod val="10000"/>
                  </a:schemeClr>
                </a:solidFill>
              </a:rPr>
              <a:t>Try out:</a:t>
            </a:r>
          </a:p>
          <a:p>
            <a:pPr>
              <a:buNone/>
            </a:pPr>
            <a:r>
              <a:rPr lang="en-US" dirty="0" smtClean="0">
                <a:solidFill>
                  <a:schemeClr val="bg2">
                    <a:lumMod val="10000"/>
                  </a:schemeClr>
                </a:solidFill>
              </a:rPr>
              <a:t>&gt;height = 1.67</a:t>
            </a:r>
          </a:p>
          <a:p>
            <a:pPr>
              <a:buNone/>
            </a:pPr>
            <a:r>
              <a:rPr lang="en-US" dirty="0" smtClean="0">
                <a:solidFill>
                  <a:schemeClr val="bg2">
                    <a:lumMod val="10000"/>
                  </a:schemeClr>
                </a:solidFill>
              </a:rPr>
              <a:t>&gt;weight = 52</a:t>
            </a:r>
          </a:p>
          <a:p>
            <a:pPr>
              <a:buNone/>
            </a:pPr>
            <a:r>
              <a:rPr lang="en-US" dirty="0" smtClean="0">
                <a:solidFill>
                  <a:schemeClr val="bg2">
                    <a:lumMod val="10000"/>
                  </a:schemeClr>
                </a:solidFill>
              </a:rPr>
              <a:t>&gt;</a:t>
            </a:r>
            <a:r>
              <a:rPr lang="en-US" dirty="0" err="1" smtClean="0">
                <a:solidFill>
                  <a:schemeClr val="bg2">
                    <a:lumMod val="10000"/>
                  </a:schemeClr>
                </a:solidFill>
              </a:rPr>
              <a:t>ls</a:t>
            </a:r>
            <a:r>
              <a:rPr lang="en-US" dirty="0" smtClean="0">
                <a:solidFill>
                  <a:schemeClr val="bg2">
                    <a:lumMod val="10000"/>
                  </a:schemeClr>
                </a:solidFill>
              </a:rPr>
              <a:t>()</a:t>
            </a:r>
          </a:p>
          <a:p>
            <a:pPr>
              <a:buNone/>
            </a:pPr>
            <a:r>
              <a:rPr lang="en-US" dirty="0" smtClean="0">
                <a:solidFill>
                  <a:schemeClr val="bg2">
                    <a:lumMod val="10000"/>
                  </a:schemeClr>
                </a:solidFill>
              </a:rPr>
              <a:t>What does </a:t>
            </a:r>
            <a:r>
              <a:rPr lang="en-US" dirty="0" err="1" smtClean="0">
                <a:solidFill>
                  <a:schemeClr val="bg2">
                    <a:lumMod val="10000"/>
                  </a:schemeClr>
                </a:solidFill>
              </a:rPr>
              <a:t>ls</a:t>
            </a:r>
            <a:r>
              <a:rPr lang="en-US" dirty="0" smtClean="0">
                <a:solidFill>
                  <a:schemeClr val="bg2">
                    <a:lumMod val="10000"/>
                  </a:schemeClr>
                </a:solidFill>
              </a:rPr>
              <a:t>() do?</a:t>
            </a:r>
          </a:p>
          <a:p>
            <a:pPr>
              <a:buNone/>
            </a:pPr>
            <a:r>
              <a:rPr lang="en-US" dirty="0" smtClean="0">
                <a:solidFill>
                  <a:schemeClr val="bg2">
                    <a:lumMod val="10000"/>
                  </a:schemeClr>
                </a:solidFill>
              </a:rPr>
              <a:t>&gt;</a:t>
            </a:r>
            <a:r>
              <a:rPr lang="en-US" dirty="0" err="1" smtClean="0">
                <a:solidFill>
                  <a:schemeClr val="bg2">
                    <a:lumMod val="10000"/>
                  </a:schemeClr>
                </a:solidFill>
              </a:rPr>
              <a:t>rm</a:t>
            </a:r>
            <a:r>
              <a:rPr lang="en-US" dirty="0" smtClean="0">
                <a:solidFill>
                  <a:schemeClr val="bg2">
                    <a:lumMod val="10000"/>
                  </a:schemeClr>
                </a:solidFill>
              </a:rPr>
              <a:t>(weight)</a:t>
            </a:r>
          </a:p>
          <a:p>
            <a:pPr>
              <a:buNone/>
            </a:pPr>
            <a:r>
              <a:rPr lang="en-US" dirty="0" smtClean="0">
                <a:solidFill>
                  <a:schemeClr val="bg2">
                    <a:lumMod val="10000"/>
                  </a:schemeClr>
                </a:solidFill>
              </a:rPr>
              <a:t>&gt;</a:t>
            </a:r>
            <a:r>
              <a:rPr lang="en-US" dirty="0" err="1" smtClean="0">
                <a:solidFill>
                  <a:schemeClr val="bg2">
                    <a:lumMod val="10000"/>
                  </a:schemeClr>
                </a:solidFill>
              </a:rPr>
              <a:t>ls</a:t>
            </a:r>
            <a:r>
              <a:rPr lang="en-US" dirty="0" smtClean="0">
                <a:solidFill>
                  <a:schemeClr val="bg2">
                    <a:lumMod val="10000"/>
                  </a:schemeClr>
                </a:solidFill>
              </a:rPr>
              <a:t>()</a:t>
            </a:r>
          </a:p>
          <a:p>
            <a:pPr>
              <a:buNone/>
            </a:pPr>
            <a:r>
              <a:rPr lang="en-US" dirty="0" smtClean="0">
                <a:solidFill>
                  <a:schemeClr val="bg2">
                    <a:lumMod val="10000"/>
                  </a:schemeClr>
                </a:solidFill>
              </a:rPr>
              <a:t>&gt;weight</a:t>
            </a:r>
          </a:p>
          <a:p>
            <a:pPr>
              <a:buNone/>
            </a:pPr>
            <a:r>
              <a:rPr lang="en-US" dirty="0" smtClean="0">
                <a:solidFill>
                  <a:schemeClr val="bg2">
                    <a:lumMod val="10000"/>
                  </a:schemeClr>
                </a:solidFill>
              </a:rPr>
              <a:t>What does </a:t>
            </a:r>
            <a:r>
              <a:rPr lang="en-US" dirty="0" err="1" smtClean="0">
                <a:solidFill>
                  <a:schemeClr val="bg2">
                    <a:lumMod val="10000"/>
                  </a:schemeClr>
                </a:solidFill>
              </a:rPr>
              <a:t>rm</a:t>
            </a:r>
            <a:r>
              <a:rPr lang="en-US" dirty="0" smtClean="0">
                <a:solidFill>
                  <a:schemeClr val="bg2">
                    <a:lumMod val="10000"/>
                  </a:schemeClr>
                </a:solidFill>
              </a:rPr>
              <a:t>() do?</a:t>
            </a:r>
          </a:p>
          <a:p>
            <a:pPr>
              <a:buNone/>
            </a:pPr>
            <a:r>
              <a:rPr lang="en-US" b="1" dirty="0" smtClean="0">
                <a:solidFill>
                  <a:schemeClr val="bg2">
                    <a:lumMod val="10000"/>
                  </a:schemeClr>
                </a:solidFill>
              </a:rPr>
              <a:t>Workspace</a:t>
            </a: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Back to R: Basic Data Types</a:t>
            </a:r>
            <a:endParaRPr lang="ru-RU" dirty="0">
              <a:solidFill>
                <a:schemeClr val="bg2">
                  <a:lumMod val="10000"/>
                </a:schemeClr>
              </a:solidFill>
            </a:endParaRPr>
          </a:p>
        </p:txBody>
      </p:sp>
      <p:sp>
        <p:nvSpPr>
          <p:cNvPr id="3" name="Содержимое 2"/>
          <p:cNvSpPr>
            <a:spLocks noGrp="1"/>
          </p:cNvSpPr>
          <p:nvPr>
            <p:ph idx="1"/>
          </p:nvPr>
        </p:nvSpPr>
        <p:spPr>
          <a:xfrm>
            <a:off x="457200" y="1357298"/>
            <a:ext cx="8229600" cy="5143536"/>
          </a:xfrm>
        </p:spPr>
        <p:txBody>
          <a:bodyPr>
            <a:normAutofit/>
          </a:bodyPr>
          <a:lstStyle/>
          <a:p>
            <a:pPr>
              <a:buNone/>
            </a:pPr>
            <a:r>
              <a:rPr lang="en-US" b="1" dirty="0" smtClean="0">
                <a:solidFill>
                  <a:schemeClr val="bg2">
                    <a:lumMod val="10000"/>
                  </a:schemeClr>
                </a:solidFill>
              </a:rPr>
              <a:t>character</a:t>
            </a:r>
          </a:p>
          <a:p>
            <a:pPr>
              <a:buNone/>
            </a:pPr>
            <a:r>
              <a:rPr lang="en-US" dirty="0" smtClean="0">
                <a:solidFill>
                  <a:schemeClr val="bg2">
                    <a:lumMod val="10000"/>
                  </a:schemeClr>
                </a:solidFill>
              </a:rPr>
              <a:t>&gt; "I love data science!"</a:t>
            </a:r>
          </a:p>
          <a:p>
            <a:pPr>
              <a:buNone/>
            </a:pPr>
            <a:r>
              <a:rPr lang="en-US" dirty="0" smtClean="0">
                <a:solidFill>
                  <a:schemeClr val="bg2">
                    <a:lumMod val="10000"/>
                  </a:schemeClr>
                </a:solidFill>
              </a:rPr>
              <a:t>[1] "I love data science!"</a:t>
            </a:r>
          </a:p>
          <a:p>
            <a:pPr>
              <a:buNone/>
            </a:pPr>
            <a:r>
              <a:rPr lang="en-US" dirty="0" smtClean="0">
                <a:solidFill>
                  <a:schemeClr val="bg2">
                    <a:lumMod val="10000"/>
                  </a:schemeClr>
                </a:solidFill>
              </a:rPr>
              <a:t>&gt; class("I love data science!") </a:t>
            </a:r>
          </a:p>
          <a:p>
            <a:pPr>
              <a:buNone/>
            </a:pPr>
            <a:r>
              <a:rPr lang="en-US" dirty="0" smtClean="0">
                <a:solidFill>
                  <a:schemeClr val="bg2">
                    <a:lumMod val="10000"/>
                  </a:schemeClr>
                </a:solidFill>
              </a:rPr>
              <a:t>[1] "character"</a:t>
            </a: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chemeClr val="bg2">
                    <a:lumMod val="10000"/>
                  </a:schemeClr>
                </a:solidFill>
              </a:rPr>
              <a:t>Простые графики: линейный график</a:t>
            </a:r>
            <a:endParaRPr lang="ru-RU" dirty="0">
              <a:solidFill>
                <a:schemeClr val="bg2">
                  <a:lumMod val="10000"/>
                </a:schemeClr>
              </a:solidFill>
            </a:endParaRPr>
          </a:p>
        </p:txBody>
      </p:sp>
      <p:sp>
        <p:nvSpPr>
          <p:cNvPr id="3" name="Содержимое 2"/>
          <p:cNvSpPr>
            <a:spLocks noGrp="1"/>
          </p:cNvSpPr>
          <p:nvPr>
            <p:ph idx="1"/>
          </p:nvPr>
        </p:nvSpPr>
        <p:spPr/>
        <p:txBody>
          <a:bodyPr/>
          <a:lstStyle/>
          <a:p>
            <a:r>
              <a:rPr lang="en-US" b="1" i="1" dirty="0" smtClean="0">
                <a:solidFill>
                  <a:schemeClr val="bg2">
                    <a:lumMod val="10000"/>
                  </a:schemeClr>
                </a:solidFill>
              </a:rPr>
              <a:t>A line chart </a:t>
            </a:r>
            <a:r>
              <a:rPr lang="en-US" dirty="0" smtClean="0">
                <a:solidFill>
                  <a:schemeClr val="bg2">
                    <a:lumMod val="10000"/>
                  </a:schemeClr>
                </a:solidFill>
              </a:rPr>
              <a:t>is a graph that connects a series of points by drawing line segments between them. These points are ordered in one of their coordinate (usually the x-coordinate) value. </a:t>
            </a:r>
            <a:endParaRPr lang="ru-RU" dirty="0" smtClean="0">
              <a:solidFill>
                <a:schemeClr val="bg2">
                  <a:lumMod val="10000"/>
                </a:schemeClr>
              </a:solidFill>
            </a:endParaRPr>
          </a:p>
          <a:p>
            <a:r>
              <a:rPr lang="en-US" dirty="0" smtClean="0">
                <a:solidFill>
                  <a:schemeClr val="bg2">
                    <a:lumMod val="10000"/>
                  </a:schemeClr>
                </a:solidFill>
              </a:rPr>
              <a:t>Line charts are usually used in identifying the </a:t>
            </a:r>
            <a:r>
              <a:rPr lang="en-US" b="1" i="1" dirty="0" smtClean="0">
                <a:solidFill>
                  <a:schemeClr val="bg2">
                    <a:lumMod val="10000"/>
                  </a:schemeClr>
                </a:solidFill>
              </a:rPr>
              <a:t>trends</a:t>
            </a:r>
            <a:r>
              <a:rPr lang="en-US" dirty="0" smtClean="0">
                <a:solidFill>
                  <a:schemeClr val="bg2">
                    <a:lumMod val="10000"/>
                  </a:schemeClr>
                </a:solidFill>
              </a:rPr>
              <a:t> in data.</a:t>
            </a:r>
          </a:p>
          <a:p>
            <a:r>
              <a:rPr lang="en-US" dirty="0" smtClean="0">
                <a:solidFill>
                  <a:schemeClr val="bg2">
                    <a:lumMod val="10000"/>
                  </a:schemeClr>
                </a:solidFill>
              </a:rPr>
              <a:t>The </a:t>
            </a:r>
            <a:r>
              <a:rPr lang="en-US" b="1" dirty="0" smtClean="0">
                <a:solidFill>
                  <a:schemeClr val="bg2">
                    <a:lumMod val="10000"/>
                  </a:schemeClr>
                </a:solidFill>
              </a:rPr>
              <a:t>plot()</a:t>
            </a:r>
            <a:r>
              <a:rPr lang="en-US" dirty="0" smtClean="0">
                <a:solidFill>
                  <a:schemeClr val="bg2">
                    <a:lumMod val="10000"/>
                  </a:schemeClr>
                </a:solidFill>
              </a:rPr>
              <a:t> function in R is used to create the line graph.</a:t>
            </a:r>
          </a:p>
          <a:p>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chemeClr val="bg2">
                    <a:lumMod val="10000"/>
                  </a:schemeClr>
                </a:solidFill>
              </a:rPr>
              <a:t>Простые графики: линейный график</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77500" lnSpcReduction="20000"/>
          </a:bodyPr>
          <a:lstStyle/>
          <a:p>
            <a:r>
              <a:rPr lang="en-US" b="1" i="1" dirty="0" smtClean="0">
                <a:solidFill>
                  <a:schemeClr val="bg2">
                    <a:lumMod val="10000"/>
                  </a:schemeClr>
                </a:solidFill>
              </a:rPr>
              <a:t>Syntax</a:t>
            </a:r>
          </a:p>
          <a:p>
            <a:r>
              <a:rPr lang="en-US" dirty="0" smtClean="0">
                <a:solidFill>
                  <a:schemeClr val="bg2">
                    <a:lumMod val="10000"/>
                  </a:schemeClr>
                </a:solidFill>
              </a:rPr>
              <a:t>The basic syntax to create a line chart in R is</a:t>
            </a:r>
          </a:p>
          <a:p>
            <a:pPr algn="ctr">
              <a:buNone/>
            </a:pPr>
            <a:r>
              <a:rPr lang="en-US" dirty="0" smtClean="0">
                <a:solidFill>
                  <a:schemeClr val="bg2">
                    <a:lumMod val="10000"/>
                  </a:schemeClr>
                </a:solidFill>
              </a:rPr>
              <a:t>plot(v,</a:t>
            </a:r>
            <a:r>
              <a:rPr lang="ru-RU" dirty="0" smtClean="0">
                <a:solidFill>
                  <a:schemeClr val="bg2">
                    <a:lumMod val="10000"/>
                  </a:schemeClr>
                </a:solidFill>
              </a:rPr>
              <a:t> </a:t>
            </a:r>
            <a:r>
              <a:rPr lang="en-US" dirty="0" smtClean="0">
                <a:solidFill>
                  <a:schemeClr val="bg2">
                    <a:lumMod val="10000"/>
                  </a:schemeClr>
                </a:solidFill>
              </a:rPr>
              <a:t>type,</a:t>
            </a:r>
            <a:r>
              <a:rPr lang="ru-RU" dirty="0" smtClean="0">
                <a:solidFill>
                  <a:schemeClr val="bg2">
                    <a:lumMod val="10000"/>
                  </a:schemeClr>
                </a:solidFill>
              </a:rPr>
              <a:t> </a:t>
            </a:r>
            <a:r>
              <a:rPr lang="en-US" dirty="0" err="1" smtClean="0">
                <a:solidFill>
                  <a:schemeClr val="bg2">
                    <a:lumMod val="10000"/>
                  </a:schemeClr>
                </a:solidFill>
              </a:rPr>
              <a:t>col</a:t>
            </a:r>
            <a:r>
              <a:rPr lang="en-US" dirty="0" smtClean="0">
                <a:solidFill>
                  <a:schemeClr val="bg2">
                    <a:lumMod val="10000"/>
                  </a:schemeClr>
                </a:solidFill>
              </a:rPr>
              <a:t>,</a:t>
            </a:r>
            <a:r>
              <a:rPr lang="ru-RU" dirty="0" smtClean="0">
                <a:solidFill>
                  <a:schemeClr val="bg2">
                    <a:lumMod val="10000"/>
                  </a:schemeClr>
                </a:solidFill>
              </a:rPr>
              <a:t> </a:t>
            </a:r>
            <a:r>
              <a:rPr lang="en-US" dirty="0" err="1" smtClean="0">
                <a:solidFill>
                  <a:schemeClr val="bg2">
                    <a:lumMod val="10000"/>
                  </a:schemeClr>
                </a:solidFill>
              </a:rPr>
              <a:t>xlab</a:t>
            </a:r>
            <a:r>
              <a:rPr lang="en-US" dirty="0" smtClean="0">
                <a:solidFill>
                  <a:schemeClr val="bg2">
                    <a:lumMod val="10000"/>
                  </a:schemeClr>
                </a:solidFill>
              </a:rPr>
              <a:t>,</a:t>
            </a:r>
            <a:r>
              <a:rPr lang="ru-RU" dirty="0" smtClean="0">
                <a:solidFill>
                  <a:schemeClr val="bg2">
                    <a:lumMod val="10000"/>
                  </a:schemeClr>
                </a:solidFill>
              </a:rPr>
              <a:t> </a:t>
            </a:r>
            <a:r>
              <a:rPr lang="en-US" dirty="0" err="1" smtClean="0">
                <a:solidFill>
                  <a:schemeClr val="bg2">
                    <a:lumMod val="10000"/>
                  </a:schemeClr>
                </a:solidFill>
              </a:rPr>
              <a:t>ylab</a:t>
            </a:r>
            <a:r>
              <a:rPr lang="en-US" dirty="0" smtClean="0">
                <a:solidFill>
                  <a:schemeClr val="bg2">
                    <a:lumMod val="10000"/>
                  </a:schemeClr>
                </a:solidFill>
              </a:rPr>
              <a:t>)</a:t>
            </a:r>
            <a:endParaRPr lang="ru-RU" dirty="0" smtClean="0">
              <a:solidFill>
                <a:schemeClr val="bg2">
                  <a:lumMod val="10000"/>
                </a:schemeClr>
              </a:solidFill>
            </a:endParaRPr>
          </a:p>
          <a:p>
            <a:pPr algn="ctr">
              <a:buNone/>
            </a:pPr>
            <a:endParaRPr lang="en-US" dirty="0" smtClean="0">
              <a:solidFill>
                <a:schemeClr val="bg2">
                  <a:lumMod val="10000"/>
                </a:schemeClr>
              </a:solidFill>
            </a:endParaRPr>
          </a:p>
          <a:p>
            <a:r>
              <a:rPr lang="en-US" b="1" dirty="0" smtClean="0">
                <a:solidFill>
                  <a:schemeClr val="bg2">
                    <a:lumMod val="10000"/>
                  </a:schemeClr>
                </a:solidFill>
              </a:rPr>
              <a:t>v</a:t>
            </a:r>
            <a:r>
              <a:rPr lang="en-US" dirty="0" smtClean="0">
                <a:solidFill>
                  <a:schemeClr val="bg2">
                    <a:lumMod val="10000"/>
                  </a:schemeClr>
                </a:solidFill>
              </a:rPr>
              <a:t> is a vector containing the numeric values;</a:t>
            </a:r>
          </a:p>
          <a:p>
            <a:r>
              <a:rPr lang="en-US" b="1" dirty="0" smtClean="0">
                <a:solidFill>
                  <a:schemeClr val="bg2">
                    <a:lumMod val="10000"/>
                  </a:schemeClr>
                </a:solidFill>
              </a:rPr>
              <a:t>type</a:t>
            </a:r>
            <a:r>
              <a:rPr lang="en-US" dirty="0" smtClean="0">
                <a:solidFill>
                  <a:schemeClr val="bg2">
                    <a:lumMod val="10000"/>
                  </a:schemeClr>
                </a:solidFill>
              </a:rPr>
              <a:t> takes the value "p" to draw only the points, “l” to draw only the lines and "o" to draw both points and lines;</a:t>
            </a:r>
          </a:p>
          <a:p>
            <a:r>
              <a:rPr lang="en-US" b="1" dirty="0" err="1" smtClean="0">
                <a:solidFill>
                  <a:schemeClr val="bg2">
                    <a:lumMod val="10000"/>
                  </a:schemeClr>
                </a:solidFill>
              </a:rPr>
              <a:t>xlab</a:t>
            </a:r>
            <a:r>
              <a:rPr lang="en-US" dirty="0" smtClean="0">
                <a:solidFill>
                  <a:schemeClr val="bg2">
                    <a:lumMod val="10000"/>
                  </a:schemeClr>
                </a:solidFill>
              </a:rPr>
              <a:t> is the label for x axis;</a:t>
            </a:r>
          </a:p>
          <a:p>
            <a:r>
              <a:rPr lang="en-US" b="1" dirty="0" err="1" smtClean="0">
                <a:solidFill>
                  <a:schemeClr val="bg2">
                    <a:lumMod val="10000"/>
                  </a:schemeClr>
                </a:solidFill>
              </a:rPr>
              <a:t>ylab</a:t>
            </a:r>
            <a:r>
              <a:rPr lang="en-US" dirty="0" smtClean="0">
                <a:solidFill>
                  <a:schemeClr val="bg2">
                    <a:lumMod val="10000"/>
                  </a:schemeClr>
                </a:solidFill>
              </a:rPr>
              <a:t> is the label for y axis;</a:t>
            </a:r>
          </a:p>
          <a:p>
            <a:r>
              <a:rPr lang="en-US" b="1" dirty="0" smtClean="0">
                <a:solidFill>
                  <a:schemeClr val="bg2">
                    <a:lumMod val="10000"/>
                  </a:schemeClr>
                </a:solidFill>
              </a:rPr>
              <a:t>main</a:t>
            </a:r>
            <a:r>
              <a:rPr lang="en-US" dirty="0" smtClean="0">
                <a:solidFill>
                  <a:schemeClr val="bg2">
                    <a:lumMod val="10000"/>
                  </a:schemeClr>
                </a:solidFill>
              </a:rPr>
              <a:t> is the Title of the chart;</a:t>
            </a:r>
          </a:p>
          <a:p>
            <a:r>
              <a:rPr lang="en-US" b="1" dirty="0" err="1" smtClean="0">
                <a:solidFill>
                  <a:schemeClr val="bg2">
                    <a:lumMod val="10000"/>
                  </a:schemeClr>
                </a:solidFill>
              </a:rPr>
              <a:t>col</a:t>
            </a:r>
            <a:r>
              <a:rPr lang="en-US" dirty="0" smtClean="0">
                <a:solidFill>
                  <a:schemeClr val="bg2">
                    <a:lumMod val="10000"/>
                  </a:schemeClr>
                </a:solidFill>
              </a:rPr>
              <a:t> is used to give colors to both the points and lines.</a:t>
            </a:r>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chemeClr val="bg2">
                    <a:lumMod val="10000"/>
                  </a:schemeClr>
                </a:solidFill>
              </a:rPr>
              <a:t>Простые графики: линейный график</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85000" lnSpcReduction="10000"/>
          </a:bodyPr>
          <a:lstStyle/>
          <a:p>
            <a:r>
              <a:rPr lang="en-US" i="1" dirty="0" smtClean="0">
                <a:solidFill>
                  <a:schemeClr val="bg2">
                    <a:lumMod val="10000"/>
                  </a:schemeClr>
                </a:solidFill>
              </a:rPr>
              <a:t># create the data for the chart</a:t>
            </a:r>
          </a:p>
          <a:p>
            <a:pPr>
              <a:buNone/>
            </a:pPr>
            <a:r>
              <a:rPr lang="en-US" dirty="0" smtClean="0">
                <a:solidFill>
                  <a:schemeClr val="bg2">
                    <a:lumMod val="10000"/>
                  </a:schemeClr>
                </a:solidFill>
              </a:rPr>
              <a:t>&gt;v &lt;- c(7,12,28,3,41) </a:t>
            </a:r>
          </a:p>
          <a:p>
            <a:pPr>
              <a:buNone/>
            </a:pPr>
            <a:r>
              <a:rPr lang="en-US" i="1" dirty="0" smtClean="0">
                <a:solidFill>
                  <a:schemeClr val="bg2">
                    <a:lumMod val="10000"/>
                  </a:schemeClr>
                </a:solidFill>
              </a:rPr>
              <a:t># plot the line chart</a:t>
            </a:r>
          </a:p>
          <a:p>
            <a:pPr>
              <a:buNone/>
            </a:pPr>
            <a:r>
              <a:rPr lang="en-US" dirty="0" smtClean="0">
                <a:solidFill>
                  <a:schemeClr val="bg2">
                    <a:lumMod val="10000"/>
                  </a:schemeClr>
                </a:solidFill>
              </a:rPr>
              <a:t>&gt;plot(v, type = "o")</a:t>
            </a:r>
          </a:p>
          <a:p>
            <a:pPr>
              <a:buNone/>
            </a:pPr>
            <a:endParaRPr lang="en-US" dirty="0" smtClean="0">
              <a:solidFill>
                <a:schemeClr val="bg2">
                  <a:lumMod val="10000"/>
                </a:schemeClr>
              </a:solidFill>
            </a:endParaRPr>
          </a:p>
          <a:p>
            <a:pPr>
              <a:buNone/>
            </a:pPr>
            <a:r>
              <a:rPr lang="ru-RU" dirty="0" smtClean="0">
                <a:solidFill>
                  <a:schemeClr val="bg2">
                    <a:lumMod val="10000"/>
                  </a:schemeClr>
                </a:solidFill>
              </a:rPr>
              <a:t>В каком месяце Вы родились?</a:t>
            </a:r>
          </a:p>
          <a:p>
            <a:pPr>
              <a:buNone/>
            </a:pPr>
            <a:r>
              <a:rPr lang="en-US" dirty="0" smtClean="0">
                <a:solidFill>
                  <a:schemeClr val="bg2">
                    <a:lumMod val="10000"/>
                  </a:schemeClr>
                </a:solidFill>
              </a:rPr>
              <a:t>&gt;plot(</a:t>
            </a:r>
            <a:r>
              <a:rPr lang="en-US" dirty="0" err="1" smtClean="0">
                <a:solidFill>
                  <a:schemeClr val="bg2">
                    <a:lumMod val="10000"/>
                  </a:schemeClr>
                </a:solidFill>
              </a:rPr>
              <a:t>v,type</a:t>
            </a:r>
            <a:r>
              <a:rPr lang="en-US" dirty="0" smtClean="0">
                <a:solidFill>
                  <a:schemeClr val="bg2">
                    <a:lumMod val="10000"/>
                  </a:schemeClr>
                </a:solidFill>
              </a:rPr>
              <a:t> = "o", </a:t>
            </a:r>
            <a:r>
              <a:rPr lang="en-US" dirty="0" err="1" smtClean="0">
                <a:solidFill>
                  <a:schemeClr val="bg2">
                    <a:lumMod val="10000"/>
                  </a:schemeClr>
                </a:solidFill>
              </a:rPr>
              <a:t>col</a:t>
            </a:r>
            <a:r>
              <a:rPr lang="en-US" dirty="0" smtClean="0">
                <a:solidFill>
                  <a:schemeClr val="bg2">
                    <a:lumMod val="10000"/>
                  </a:schemeClr>
                </a:solidFill>
              </a:rPr>
              <a:t> = "red", </a:t>
            </a:r>
            <a:r>
              <a:rPr lang="en-US" dirty="0" err="1" smtClean="0">
                <a:solidFill>
                  <a:schemeClr val="bg2">
                    <a:lumMod val="10000"/>
                  </a:schemeClr>
                </a:solidFill>
              </a:rPr>
              <a:t>xlab</a:t>
            </a:r>
            <a:r>
              <a:rPr lang="en-US" dirty="0" smtClean="0">
                <a:solidFill>
                  <a:schemeClr val="bg2">
                    <a:lumMod val="10000"/>
                  </a:schemeClr>
                </a:solidFill>
              </a:rPr>
              <a:t> = “</a:t>
            </a:r>
            <a:r>
              <a:rPr lang="ru-RU" dirty="0" smtClean="0">
                <a:solidFill>
                  <a:schemeClr val="bg2">
                    <a:lumMod val="10000"/>
                  </a:schemeClr>
                </a:solidFill>
              </a:rPr>
              <a:t>Месяц</a:t>
            </a:r>
            <a:r>
              <a:rPr lang="en-US" dirty="0" smtClean="0">
                <a:solidFill>
                  <a:schemeClr val="bg2">
                    <a:lumMod val="10000"/>
                  </a:schemeClr>
                </a:solidFill>
              </a:rPr>
              <a:t>", </a:t>
            </a:r>
            <a:r>
              <a:rPr lang="en-US" dirty="0" err="1" smtClean="0">
                <a:solidFill>
                  <a:schemeClr val="bg2">
                    <a:lumMod val="10000"/>
                  </a:schemeClr>
                </a:solidFill>
              </a:rPr>
              <a:t>ylab</a:t>
            </a:r>
            <a:r>
              <a:rPr lang="en-US" dirty="0" smtClean="0">
                <a:solidFill>
                  <a:schemeClr val="bg2">
                    <a:lumMod val="10000"/>
                  </a:schemeClr>
                </a:solidFill>
              </a:rPr>
              <a:t> = “Number of birthdays", main = “Birthday distribution")</a:t>
            </a:r>
          </a:p>
          <a:p>
            <a:pPr>
              <a:buNone/>
            </a:pPr>
            <a:endParaRPr lang="en-US" dirty="0" smtClean="0">
              <a:solidFill>
                <a:schemeClr val="bg2">
                  <a:lumMod val="10000"/>
                </a:schemeClr>
              </a:solidFill>
            </a:endParaRPr>
          </a:p>
          <a:p>
            <a:pPr>
              <a:buNone/>
            </a:pPr>
            <a:r>
              <a:rPr lang="en-US" dirty="0" smtClean="0">
                <a:solidFill>
                  <a:schemeClr val="bg2">
                    <a:lumMod val="10000"/>
                  </a:schemeClr>
                </a:solidFill>
              </a:rPr>
              <a:t>https://www.tutorialspoint.com/r/r_line_graphs.htm</a:t>
            </a:r>
          </a:p>
          <a:p>
            <a:pPr>
              <a:buNone/>
            </a:pPr>
            <a:endParaRPr lang="en-US"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The Sample with the Built-in Bias</a:t>
            </a:r>
            <a:endParaRPr lang="ru-RU" sz="3200" dirty="0"/>
          </a:p>
        </p:txBody>
      </p:sp>
      <p:sp>
        <p:nvSpPr>
          <p:cNvPr id="3" name="Содержимое 2"/>
          <p:cNvSpPr>
            <a:spLocks noGrp="1"/>
          </p:cNvSpPr>
          <p:nvPr>
            <p:ph idx="1"/>
          </p:nvPr>
        </p:nvSpPr>
        <p:spPr>
          <a:xfrm>
            <a:off x="457200" y="1714488"/>
            <a:ext cx="8229600" cy="4714908"/>
          </a:xfrm>
        </p:spPr>
        <p:txBody>
          <a:bodyPr>
            <a:normAutofit lnSpcReduction="10000"/>
          </a:bodyPr>
          <a:lstStyle/>
          <a:p>
            <a:r>
              <a:rPr lang="en-US" sz="2800" dirty="0" smtClean="0">
                <a:solidFill>
                  <a:schemeClr val="bg2">
                    <a:lumMod val="10000"/>
                  </a:schemeClr>
                </a:solidFill>
              </a:rPr>
              <a:t>“The average </a:t>
            </a:r>
            <a:r>
              <a:rPr lang="en-US" sz="2800" dirty="0" err="1" smtClean="0">
                <a:solidFill>
                  <a:schemeClr val="bg2">
                    <a:lumMod val="10000"/>
                  </a:schemeClr>
                </a:solidFill>
              </a:rPr>
              <a:t>Yaleman</a:t>
            </a:r>
            <a:r>
              <a:rPr lang="en-US" sz="2800" dirty="0" smtClean="0">
                <a:solidFill>
                  <a:schemeClr val="bg2">
                    <a:lumMod val="10000"/>
                  </a:schemeClr>
                </a:solidFill>
              </a:rPr>
              <a:t>, Class of ’24, makes $25,111 a year”</a:t>
            </a:r>
            <a:endParaRPr lang="ru-RU" sz="2800" dirty="0" smtClean="0">
              <a:solidFill>
                <a:schemeClr val="bg2">
                  <a:lumMod val="10000"/>
                </a:schemeClr>
              </a:solidFill>
            </a:endParaRPr>
          </a:p>
          <a:p>
            <a:pPr>
              <a:buNone/>
            </a:pPr>
            <a:endParaRPr lang="ru-RU" sz="2800" dirty="0" smtClean="0">
              <a:solidFill>
                <a:schemeClr val="bg2">
                  <a:lumMod val="10000"/>
                </a:schemeClr>
              </a:solidFill>
            </a:endParaRPr>
          </a:p>
          <a:p>
            <a:r>
              <a:rPr lang="en-US" sz="2800" dirty="0" smtClean="0">
                <a:solidFill>
                  <a:schemeClr val="bg2">
                    <a:lumMod val="10000"/>
                  </a:schemeClr>
                </a:solidFill>
              </a:rPr>
              <a:t>Suspicious?</a:t>
            </a:r>
          </a:p>
          <a:p>
            <a:r>
              <a:rPr lang="en-US" sz="2800" dirty="0" smtClean="0">
                <a:solidFill>
                  <a:schemeClr val="bg2">
                    <a:lumMod val="10000"/>
                  </a:schemeClr>
                </a:solidFill>
              </a:rPr>
              <a:t>Yes:</a:t>
            </a:r>
          </a:p>
          <a:p>
            <a:pPr>
              <a:buNone/>
            </a:pPr>
            <a:endParaRPr lang="en-US" sz="2800" dirty="0" smtClean="0">
              <a:solidFill>
                <a:schemeClr val="bg2">
                  <a:lumMod val="10000"/>
                </a:schemeClr>
              </a:solidFill>
            </a:endParaRPr>
          </a:p>
          <a:p>
            <a:pPr>
              <a:buFont typeface="Wingdings" pitchFamily="2" charset="2"/>
              <a:buChar char="§"/>
            </a:pPr>
            <a:r>
              <a:rPr lang="en-US" sz="2800" dirty="0" smtClean="0">
                <a:solidFill>
                  <a:schemeClr val="bg2">
                    <a:lumMod val="10000"/>
                  </a:schemeClr>
                </a:solidFill>
              </a:rPr>
              <a:t>the figure is too precise: people rarely know their income down to the dollar; </a:t>
            </a:r>
          </a:p>
          <a:p>
            <a:pPr>
              <a:buFont typeface="Wingdings" pitchFamily="2" charset="2"/>
              <a:buChar char="§"/>
            </a:pPr>
            <a:r>
              <a:rPr lang="en-US" sz="2800" dirty="0" smtClean="0">
                <a:solidFill>
                  <a:schemeClr val="bg2">
                    <a:lumMod val="10000"/>
                  </a:schemeClr>
                </a:solidFill>
              </a:rPr>
              <a:t>btw, if you report your own findings, round them appropriately!</a:t>
            </a:r>
          </a:p>
          <a:p>
            <a:pPr>
              <a:buNone/>
            </a:pPr>
            <a:endParaRPr lang="en-US" dirty="0" smtClean="0">
              <a:solidFill>
                <a:schemeClr val="bg2">
                  <a:lumMod val="10000"/>
                </a:schemeClr>
              </a:solidFill>
            </a:endParaRPr>
          </a:p>
          <a:p>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chemeClr val="bg2">
                    <a:lumMod val="10000"/>
                  </a:schemeClr>
                </a:solidFill>
              </a:rPr>
              <a:t>Простые графики: диаграмма</a:t>
            </a:r>
            <a:endParaRPr lang="ru-RU" dirty="0">
              <a:solidFill>
                <a:schemeClr val="bg2">
                  <a:lumMod val="10000"/>
                </a:schemeClr>
              </a:solidFill>
            </a:endParaRPr>
          </a:p>
        </p:txBody>
      </p:sp>
      <p:sp>
        <p:nvSpPr>
          <p:cNvPr id="3" name="Содержимое 2"/>
          <p:cNvSpPr>
            <a:spLocks noGrp="1"/>
          </p:cNvSpPr>
          <p:nvPr>
            <p:ph idx="1"/>
          </p:nvPr>
        </p:nvSpPr>
        <p:spPr/>
        <p:txBody>
          <a:bodyPr>
            <a:normAutofit lnSpcReduction="10000"/>
          </a:bodyPr>
          <a:lstStyle/>
          <a:p>
            <a:r>
              <a:rPr lang="en-US" b="1" i="1" dirty="0" smtClean="0">
                <a:solidFill>
                  <a:schemeClr val="bg2">
                    <a:lumMod val="10000"/>
                  </a:schemeClr>
                </a:solidFill>
              </a:rPr>
              <a:t>A pie-chart </a:t>
            </a:r>
            <a:r>
              <a:rPr lang="en-US" dirty="0" smtClean="0">
                <a:solidFill>
                  <a:schemeClr val="bg2">
                    <a:lumMod val="10000"/>
                  </a:schemeClr>
                </a:solidFill>
              </a:rPr>
              <a:t>is a representation of values as slices of a circle with different colors. The slices are labeled and the numbers corresponding to each slice is also represented in the chart.</a:t>
            </a:r>
          </a:p>
          <a:p>
            <a:r>
              <a:rPr lang="en-US" dirty="0" smtClean="0">
                <a:solidFill>
                  <a:schemeClr val="bg2">
                    <a:lumMod val="10000"/>
                  </a:schemeClr>
                </a:solidFill>
              </a:rPr>
              <a:t>In R the pie chart is created using the </a:t>
            </a:r>
            <a:r>
              <a:rPr lang="en-US" b="1" dirty="0" smtClean="0">
                <a:solidFill>
                  <a:schemeClr val="bg2">
                    <a:lumMod val="10000"/>
                  </a:schemeClr>
                </a:solidFill>
              </a:rPr>
              <a:t>pie()</a:t>
            </a:r>
            <a:r>
              <a:rPr lang="en-US" dirty="0" smtClean="0">
                <a:solidFill>
                  <a:schemeClr val="bg2">
                    <a:lumMod val="10000"/>
                  </a:schemeClr>
                </a:solidFill>
              </a:rPr>
              <a:t> function which takes positive numbers as a vector input. The additional parameters are used to control labels, color, title etc.</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chemeClr val="bg2">
                    <a:lumMod val="10000"/>
                  </a:schemeClr>
                </a:solidFill>
              </a:rPr>
              <a:t>Простые графики: диаграмма</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77500" lnSpcReduction="20000"/>
          </a:bodyPr>
          <a:lstStyle/>
          <a:p>
            <a:r>
              <a:rPr lang="en-US" b="1" dirty="0" smtClean="0">
                <a:solidFill>
                  <a:schemeClr val="bg2">
                    <a:lumMod val="10000"/>
                  </a:schemeClr>
                </a:solidFill>
              </a:rPr>
              <a:t>Syntax</a:t>
            </a:r>
          </a:p>
          <a:p>
            <a:r>
              <a:rPr lang="en-US" dirty="0" smtClean="0">
                <a:solidFill>
                  <a:schemeClr val="bg2">
                    <a:lumMod val="10000"/>
                  </a:schemeClr>
                </a:solidFill>
              </a:rPr>
              <a:t>The basic syntax for creating a pie-chart using the R is −</a:t>
            </a:r>
          </a:p>
          <a:p>
            <a:pPr algn="ctr">
              <a:buNone/>
            </a:pPr>
            <a:r>
              <a:rPr lang="en-US" dirty="0" smtClean="0">
                <a:solidFill>
                  <a:schemeClr val="bg2">
                    <a:lumMod val="10000"/>
                  </a:schemeClr>
                </a:solidFill>
              </a:rPr>
              <a:t>pie(x, labels, radius, main, </a:t>
            </a:r>
            <a:r>
              <a:rPr lang="en-US" dirty="0" err="1" smtClean="0">
                <a:solidFill>
                  <a:schemeClr val="bg2">
                    <a:lumMod val="10000"/>
                  </a:schemeClr>
                </a:solidFill>
              </a:rPr>
              <a:t>col</a:t>
            </a:r>
            <a:r>
              <a:rPr lang="en-US" dirty="0" smtClean="0">
                <a:solidFill>
                  <a:schemeClr val="bg2">
                    <a:lumMod val="10000"/>
                  </a:schemeClr>
                </a:solidFill>
              </a:rPr>
              <a:t>, clockwise)</a:t>
            </a:r>
          </a:p>
          <a:p>
            <a:r>
              <a:rPr lang="en-US" b="1" dirty="0" smtClean="0">
                <a:solidFill>
                  <a:schemeClr val="bg2">
                    <a:lumMod val="10000"/>
                  </a:schemeClr>
                </a:solidFill>
              </a:rPr>
              <a:t>x</a:t>
            </a:r>
            <a:r>
              <a:rPr lang="en-US" dirty="0" smtClean="0">
                <a:solidFill>
                  <a:schemeClr val="bg2">
                    <a:lumMod val="10000"/>
                  </a:schemeClr>
                </a:solidFill>
              </a:rPr>
              <a:t> is a vector containing the numeric values used in the pie chart;</a:t>
            </a:r>
          </a:p>
          <a:p>
            <a:r>
              <a:rPr lang="en-US" b="1" dirty="0" smtClean="0">
                <a:solidFill>
                  <a:schemeClr val="bg2">
                    <a:lumMod val="10000"/>
                  </a:schemeClr>
                </a:solidFill>
              </a:rPr>
              <a:t>labels</a:t>
            </a:r>
            <a:r>
              <a:rPr lang="en-US" dirty="0" smtClean="0">
                <a:solidFill>
                  <a:schemeClr val="bg2">
                    <a:lumMod val="10000"/>
                  </a:schemeClr>
                </a:solidFill>
              </a:rPr>
              <a:t> is used to give description to the slices;</a:t>
            </a:r>
          </a:p>
          <a:p>
            <a:r>
              <a:rPr lang="en-US" b="1" dirty="0" smtClean="0">
                <a:solidFill>
                  <a:schemeClr val="bg2">
                    <a:lumMod val="10000"/>
                  </a:schemeClr>
                </a:solidFill>
              </a:rPr>
              <a:t>radius</a:t>
            </a:r>
            <a:r>
              <a:rPr lang="en-US" dirty="0" smtClean="0">
                <a:solidFill>
                  <a:schemeClr val="bg2">
                    <a:lumMod val="10000"/>
                  </a:schemeClr>
                </a:solidFill>
              </a:rPr>
              <a:t> indicates the radius of the circle of the pie chart.(value between −1 and +1);</a:t>
            </a:r>
          </a:p>
          <a:p>
            <a:r>
              <a:rPr lang="en-US" b="1" dirty="0" smtClean="0">
                <a:solidFill>
                  <a:schemeClr val="bg2">
                    <a:lumMod val="10000"/>
                  </a:schemeClr>
                </a:solidFill>
              </a:rPr>
              <a:t>main</a:t>
            </a:r>
            <a:r>
              <a:rPr lang="en-US" dirty="0" smtClean="0">
                <a:solidFill>
                  <a:schemeClr val="bg2">
                    <a:lumMod val="10000"/>
                  </a:schemeClr>
                </a:solidFill>
              </a:rPr>
              <a:t> indicates the title of the chart;</a:t>
            </a:r>
          </a:p>
          <a:p>
            <a:r>
              <a:rPr lang="en-US" b="1" dirty="0" err="1" smtClean="0">
                <a:solidFill>
                  <a:schemeClr val="bg2">
                    <a:lumMod val="10000"/>
                  </a:schemeClr>
                </a:solidFill>
              </a:rPr>
              <a:t>col</a:t>
            </a:r>
            <a:r>
              <a:rPr lang="en-US" dirty="0" smtClean="0">
                <a:solidFill>
                  <a:schemeClr val="bg2">
                    <a:lumMod val="10000"/>
                  </a:schemeClr>
                </a:solidFill>
              </a:rPr>
              <a:t> indicates the color palette;</a:t>
            </a:r>
          </a:p>
          <a:p>
            <a:r>
              <a:rPr lang="en-US" b="1" dirty="0" smtClean="0">
                <a:solidFill>
                  <a:schemeClr val="bg2">
                    <a:lumMod val="10000"/>
                  </a:schemeClr>
                </a:solidFill>
              </a:rPr>
              <a:t>clockwise</a:t>
            </a:r>
            <a:r>
              <a:rPr lang="en-US" dirty="0" smtClean="0">
                <a:solidFill>
                  <a:schemeClr val="bg2">
                    <a:lumMod val="10000"/>
                  </a:schemeClr>
                </a:solidFill>
              </a:rPr>
              <a:t> is a logical value indicating if the slices are drawn clockwise or counterclockwise.</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chemeClr val="bg2">
                    <a:lumMod val="10000"/>
                  </a:schemeClr>
                </a:solidFill>
              </a:rPr>
              <a:t>Простые графики: диаграмма</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92500" lnSpcReduction="20000"/>
          </a:bodyPr>
          <a:lstStyle/>
          <a:p>
            <a:r>
              <a:rPr lang="en-US" dirty="0" smtClean="0">
                <a:solidFill>
                  <a:schemeClr val="bg2">
                    <a:lumMod val="10000"/>
                  </a:schemeClr>
                </a:solidFill>
              </a:rPr>
              <a:t>&gt;x = c(?,?) </a:t>
            </a:r>
          </a:p>
          <a:p>
            <a:r>
              <a:rPr lang="en-US" dirty="0" smtClean="0">
                <a:solidFill>
                  <a:schemeClr val="bg2">
                    <a:lumMod val="10000"/>
                  </a:schemeClr>
                </a:solidFill>
              </a:rPr>
              <a:t>&gt; labels=c(‘</a:t>
            </a:r>
            <a:r>
              <a:rPr lang="ru-RU" dirty="0" smtClean="0">
                <a:solidFill>
                  <a:schemeClr val="bg2">
                    <a:lumMod val="10000"/>
                  </a:schemeClr>
                </a:solidFill>
              </a:rPr>
              <a:t>сырник</a:t>
            </a:r>
            <a:r>
              <a:rPr lang="en-US" dirty="0" smtClean="0">
                <a:solidFill>
                  <a:schemeClr val="bg2">
                    <a:lumMod val="10000"/>
                  </a:schemeClr>
                </a:solidFill>
              </a:rPr>
              <a:t>',‘</a:t>
            </a:r>
            <a:r>
              <a:rPr lang="ru-RU" dirty="0" smtClean="0">
                <a:solidFill>
                  <a:schemeClr val="bg2">
                    <a:lumMod val="10000"/>
                  </a:schemeClr>
                </a:solidFill>
              </a:rPr>
              <a:t>творожник</a:t>
            </a:r>
            <a:r>
              <a:rPr lang="en-US" dirty="0" smtClean="0">
                <a:solidFill>
                  <a:schemeClr val="bg2">
                    <a:lumMod val="10000"/>
                  </a:schemeClr>
                </a:solidFill>
              </a:rPr>
              <a:t>')</a:t>
            </a:r>
          </a:p>
          <a:p>
            <a:r>
              <a:rPr lang="en-US" dirty="0" smtClean="0">
                <a:solidFill>
                  <a:schemeClr val="bg2">
                    <a:lumMod val="10000"/>
                  </a:schemeClr>
                </a:solidFill>
              </a:rPr>
              <a:t>&gt; pie(</a:t>
            </a:r>
            <a:r>
              <a:rPr lang="en-US" dirty="0" err="1" smtClean="0">
                <a:solidFill>
                  <a:schemeClr val="bg2">
                    <a:lumMod val="10000"/>
                  </a:schemeClr>
                </a:solidFill>
              </a:rPr>
              <a:t>x,labels</a:t>
            </a:r>
            <a:r>
              <a:rPr lang="en-US" dirty="0" smtClean="0">
                <a:solidFill>
                  <a:schemeClr val="bg2">
                    <a:lumMod val="10000"/>
                  </a:schemeClr>
                </a:solidFill>
              </a:rPr>
              <a:t>)</a:t>
            </a:r>
            <a:endParaRPr lang="ru-RU" dirty="0" smtClean="0">
              <a:solidFill>
                <a:schemeClr val="bg2">
                  <a:lumMod val="10000"/>
                </a:schemeClr>
              </a:solidFill>
            </a:endParaRPr>
          </a:p>
          <a:p>
            <a:endParaRPr lang="ru-RU" dirty="0" smtClean="0">
              <a:solidFill>
                <a:schemeClr val="bg2">
                  <a:lumMod val="10000"/>
                </a:schemeClr>
              </a:solidFill>
            </a:endParaRPr>
          </a:p>
          <a:p>
            <a:r>
              <a:rPr lang="en-US" dirty="0" smtClean="0">
                <a:solidFill>
                  <a:schemeClr val="bg2">
                    <a:lumMod val="10000"/>
                  </a:schemeClr>
                </a:solidFill>
              </a:rPr>
              <a:t>x &lt;- c(?, ?) </a:t>
            </a:r>
            <a:endParaRPr lang="ru-RU" dirty="0" smtClean="0">
              <a:solidFill>
                <a:schemeClr val="bg2">
                  <a:lumMod val="10000"/>
                </a:schemeClr>
              </a:solidFill>
            </a:endParaRPr>
          </a:p>
          <a:p>
            <a:r>
              <a:rPr lang="en-US" dirty="0" smtClean="0">
                <a:solidFill>
                  <a:schemeClr val="bg2">
                    <a:lumMod val="10000"/>
                  </a:schemeClr>
                </a:solidFill>
              </a:rPr>
              <a:t>&gt;labels &lt;- c(“</a:t>
            </a:r>
            <a:r>
              <a:rPr lang="ru-RU" dirty="0" smtClean="0">
                <a:solidFill>
                  <a:schemeClr val="bg2">
                    <a:lumMod val="10000"/>
                  </a:schemeClr>
                </a:solidFill>
              </a:rPr>
              <a:t>сырник</a:t>
            </a:r>
            <a:r>
              <a:rPr lang="en-US" dirty="0" smtClean="0">
                <a:solidFill>
                  <a:schemeClr val="bg2">
                    <a:lumMod val="10000"/>
                  </a:schemeClr>
                </a:solidFill>
              </a:rPr>
              <a:t>", “</a:t>
            </a:r>
            <a:r>
              <a:rPr lang="ru-RU" dirty="0" smtClean="0">
                <a:solidFill>
                  <a:schemeClr val="bg2">
                    <a:lumMod val="10000"/>
                  </a:schemeClr>
                </a:solidFill>
              </a:rPr>
              <a:t>творожник</a:t>
            </a:r>
            <a:r>
              <a:rPr lang="en-US" dirty="0" smtClean="0">
                <a:solidFill>
                  <a:schemeClr val="bg2">
                    <a:lumMod val="10000"/>
                  </a:schemeClr>
                </a:solidFill>
              </a:rPr>
              <a:t>”) </a:t>
            </a:r>
          </a:p>
          <a:p>
            <a:r>
              <a:rPr lang="en-US" dirty="0" smtClean="0">
                <a:solidFill>
                  <a:schemeClr val="bg2">
                    <a:lumMod val="10000"/>
                  </a:schemeClr>
                </a:solidFill>
              </a:rPr>
              <a:t># plot the chart with title and rainbow color pallet</a:t>
            </a:r>
          </a:p>
          <a:p>
            <a:r>
              <a:rPr lang="en-US" dirty="0" smtClean="0">
                <a:solidFill>
                  <a:schemeClr val="bg2">
                    <a:lumMod val="10000"/>
                  </a:schemeClr>
                </a:solidFill>
              </a:rPr>
              <a:t>&gt;pie(x, labels, main = “Use of a term chart", </a:t>
            </a:r>
            <a:r>
              <a:rPr lang="en-US" dirty="0" err="1" smtClean="0">
                <a:solidFill>
                  <a:schemeClr val="bg2">
                    <a:lumMod val="10000"/>
                  </a:schemeClr>
                </a:solidFill>
              </a:rPr>
              <a:t>col</a:t>
            </a:r>
            <a:r>
              <a:rPr lang="en-US" dirty="0" smtClean="0">
                <a:solidFill>
                  <a:schemeClr val="bg2">
                    <a:lumMod val="10000"/>
                  </a:schemeClr>
                </a:solidFill>
              </a:rPr>
              <a:t> = rainbow(length(x)))</a:t>
            </a:r>
          </a:p>
          <a:p>
            <a:endParaRPr lang="en-US" dirty="0" smtClean="0">
              <a:solidFill>
                <a:schemeClr val="bg2">
                  <a:lumMod val="10000"/>
                </a:schemeClr>
              </a:solidFill>
            </a:endParaRP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chemeClr val="bg2">
                    <a:lumMod val="10000"/>
                  </a:schemeClr>
                </a:solidFill>
              </a:rPr>
              <a:t>Простые графики: диаграмма</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85000" lnSpcReduction="10000"/>
          </a:bodyPr>
          <a:lstStyle/>
          <a:p>
            <a:r>
              <a:rPr lang="en-US" dirty="0" smtClean="0">
                <a:solidFill>
                  <a:schemeClr val="bg2">
                    <a:lumMod val="10000"/>
                  </a:schemeClr>
                </a:solidFill>
              </a:rPr>
              <a:t>&gt;x = c(?,?) </a:t>
            </a:r>
          </a:p>
          <a:p>
            <a:r>
              <a:rPr lang="en-US" dirty="0" smtClean="0">
                <a:solidFill>
                  <a:schemeClr val="bg2">
                    <a:lumMod val="10000"/>
                  </a:schemeClr>
                </a:solidFill>
              </a:rPr>
              <a:t>&gt; labels=c(‘</a:t>
            </a:r>
            <a:r>
              <a:rPr lang="ru-RU" dirty="0" smtClean="0">
                <a:solidFill>
                  <a:schemeClr val="bg2">
                    <a:lumMod val="10000"/>
                  </a:schemeClr>
                </a:solidFill>
              </a:rPr>
              <a:t>сырник</a:t>
            </a:r>
            <a:r>
              <a:rPr lang="en-US" dirty="0" smtClean="0">
                <a:solidFill>
                  <a:schemeClr val="bg2">
                    <a:lumMod val="10000"/>
                  </a:schemeClr>
                </a:solidFill>
              </a:rPr>
              <a:t>',‘</a:t>
            </a:r>
            <a:r>
              <a:rPr lang="ru-RU" dirty="0" smtClean="0">
                <a:solidFill>
                  <a:schemeClr val="bg2">
                    <a:lumMod val="10000"/>
                  </a:schemeClr>
                </a:solidFill>
              </a:rPr>
              <a:t>творожник</a:t>
            </a:r>
            <a:r>
              <a:rPr lang="en-US" dirty="0" smtClean="0">
                <a:solidFill>
                  <a:schemeClr val="bg2">
                    <a:lumMod val="10000"/>
                  </a:schemeClr>
                </a:solidFill>
              </a:rPr>
              <a:t>')</a:t>
            </a:r>
          </a:p>
          <a:p>
            <a:r>
              <a:rPr lang="en-US" dirty="0" err="1" smtClean="0">
                <a:solidFill>
                  <a:schemeClr val="bg2">
                    <a:lumMod val="10000"/>
                  </a:schemeClr>
                </a:solidFill>
              </a:rPr>
              <a:t>piepercent</a:t>
            </a:r>
            <a:r>
              <a:rPr lang="en-US" dirty="0" smtClean="0">
                <a:solidFill>
                  <a:schemeClr val="bg2">
                    <a:lumMod val="10000"/>
                  </a:schemeClr>
                </a:solidFill>
              </a:rPr>
              <a:t>&lt;- round(100*x/sum(x), 1) </a:t>
            </a:r>
          </a:p>
          <a:p>
            <a:r>
              <a:rPr lang="en-US" dirty="0" smtClean="0">
                <a:solidFill>
                  <a:schemeClr val="bg2">
                    <a:lumMod val="10000"/>
                  </a:schemeClr>
                </a:solidFill>
              </a:rPr>
              <a:t># plot the chart with the legend</a:t>
            </a:r>
          </a:p>
          <a:p>
            <a:r>
              <a:rPr lang="en-US" dirty="0" smtClean="0">
                <a:solidFill>
                  <a:schemeClr val="bg2">
                    <a:lumMod val="10000"/>
                  </a:schemeClr>
                </a:solidFill>
              </a:rPr>
              <a:t>&gt; pie(x, labels = </a:t>
            </a:r>
            <a:r>
              <a:rPr lang="en-US" dirty="0" err="1" smtClean="0">
                <a:solidFill>
                  <a:schemeClr val="bg2">
                    <a:lumMod val="10000"/>
                  </a:schemeClr>
                </a:solidFill>
              </a:rPr>
              <a:t>piepercent</a:t>
            </a:r>
            <a:r>
              <a:rPr lang="en-US" dirty="0" smtClean="0">
                <a:solidFill>
                  <a:schemeClr val="bg2">
                    <a:lumMod val="10000"/>
                  </a:schemeClr>
                </a:solidFill>
              </a:rPr>
              <a:t>, main = “Term distribution </a:t>
            </a:r>
            <a:r>
              <a:rPr lang="en-US" dirty="0" err="1" smtClean="0">
                <a:solidFill>
                  <a:schemeClr val="bg2">
                    <a:lumMod val="10000"/>
                  </a:schemeClr>
                </a:solidFill>
              </a:rPr>
              <a:t>chart",col</a:t>
            </a:r>
            <a:r>
              <a:rPr lang="en-US" dirty="0" smtClean="0">
                <a:solidFill>
                  <a:schemeClr val="bg2">
                    <a:lumMod val="10000"/>
                  </a:schemeClr>
                </a:solidFill>
              </a:rPr>
              <a:t> = rainbow(length(x))) </a:t>
            </a:r>
          </a:p>
          <a:p>
            <a:r>
              <a:rPr lang="en-US" dirty="0" smtClean="0">
                <a:solidFill>
                  <a:schemeClr val="bg2">
                    <a:lumMod val="10000"/>
                  </a:schemeClr>
                </a:solidFill>
              </a:rPr>
              <a:t>&gt; legend("</a:t>
            </a:r>
            <a:r>
              <a:rPr lang="en-US" dirty="0" err="1" smtClean="0">
                <a:solidFill>
                  <a:schemeClr val="bg2">
                    <a:lumMod val="10000"/>
                  </a:schemeClr>
                </a:solidFill>
              </a:rPr>
              <a:t>topright</a:t>
            </a:r>
            <a:r>
              <a:rPr lang="en-US" dirty="0" smtClean="0">
                <a:solidFill>
                  <a:schemeClr val="bg2">
                    <a:lumMod val="10000"/>
                  </a:schemeClr>
                </a:solidFill>
              </a:rPr>
              <a:t>", c (‘</a:t>
            </a:r>
            <a:r>
              <a:rPr lang="ru-RU" dirty="0" smtClean="0">
                <a:solidFill>
                  <a:schemeClr val="bg2">
                    <a:lumMod val="10000"/>
                  </a:schemeClr>
                </a:solidFill>
              </a:rPr>
              <a:t>сырник</a:t>
            </a:r>
            <a:r>
              <a:rPr lang="en-US" dirty="0" smtClean="0">
                <a:solidFill>
                  <a:schemeClr val="bg2">
                    <a:lumMod val="10000"/>
                  </a:schemeClr>
                </a:solidFill>
              </a:rPr>
              <a:t>',‘</a:t>
            </a:r>
            <a:r>
              <a:rPr lang="ru-RU" dirty="0" smtClean="0">
                <a:solidFill>
                  <a:schemeClr val="bg2">
                    <a:lumMod val="10000"/>
                  </a:schemeClr>
                </a:solidFill>
              </a:rPr>
              <a:t>творожник</a:t>
            </a:r>
            <a:r>
              <a:rPr lang="en-US" dirty="0" smtClean="0">
                <a:solidFill>
                  <a:schemeClr val="bg2">
                    <a:lumMod val="10000"/>
                  </a:schemeClr>
                </a:solidFill>
              </a:rPr>
              <a:t>'), </a:t>
            </a:r>
            <a:r>
              <a:rPr lang="en-US" dirty="0" err="1" smtClean="0">
                <a:solidFill>
                  <a:schemeClr val="bg2">
                    <a:lumMod val="10000"/>
                  </a:schemeClr>
                </a:solidFill>
              </a:rPr>
              <a:t>cex</a:t>
            </a:r>
            <a:r>
              <a:rPr lang="en-US" dirty="0" smtClean="0">
                <a:solidFill>
                  <a:schemeClr val="bg2">
                    <a:lumMod val="10000"/>
                  </a:schemeClr>
                </a:solidFill>
              </a:rPr>
              <a:t> = 0.8, fill = rainbow(length(x)))</a:t>
            </a:r>
          </a:p>
          <a:p>
            <a:pPr>
              <a:buNone/>
            </a:pPr>
            <a:endParaRPr lang="en-US" dirty="0" smtClean="0">
              <a:solidFill>
                <a:schemeClr val="bg2">
                  <a:lumMod val="10000"/>
                </a:schemeClr>
              </a:solidFill>
            </a:endParaRPr>
          </a:p>
          <a:p>
            <a:r>
              <a:rPr lang="en-US" dirty="0" smtClean="0">
                <a:solidFill>
                  <a:schemeClr val="bg2">
                    <a:lumMod val="10000"/>
                  </a:schemeClr>
                </a:solidFill>
              </a:rPr>
              <a:t>https://www.tutorialspoint.com/r/r_pie_charts.htm</a:t>
            </a:r>
          </a:p>
          <a:p>
            <a:pPr>
              <a:buNone/>
            </a:pP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600" dirty="0" smtClean="0">
                <a:solidFill>
                  <a:schemeClr val="bg2">
                    <a:lumMod val="10000"/>
                  </a:schemeClr>
                </a:solidFill>
              </a:rPr>
              <a:t>Простые графики:</a:t>
            </a:r>
            <a:r>
              <a:rPr lang="en-US" sz="3600" dirty="0" smtClean="0">
                <a:solidFill>
                  <a:schemeClr val="bg2">
                    <a:lumMod val="10000"/>
                  </a:schemeClr>
                </a:solidFill>
              </a:rPr>
              <a:t> </a:t>
            </a:r>
            <a:r>
              <a:rPr lang="ru-RU" sz="3600" dirty="0" smtClean="0">
                <a:solidFill>
                  <a:schemeClr val="bg2">
                    <a:lumMod val="10000"/>
                  </a:schemeClr>
                </a:solidFill>
              </a:rPr>
              <a:t>столбчатая диаграмма</a:t>
            </a:r>
            <a:endParaRPr lang="ru-RU" sz="3600" dirty="0">
              <a:solidFill>
                <a:schemeClr val="bg2">
                  <a:lumMod val="10000"/>
                </a:schemeClr>
              </a:solidFill>
            </a:endParaRPr>
          </a:p>
        </p:txBody>
      </p:sp>
      <p:sp>
        <p:nvSpPr>
          <p:cNvPr id="3" name="Содержимое 2"/>
          <p:cNvSpPr>
            <a:spLocks noGrp="1"/>
          </p:cNvSpPr>
          <p:nvPr>
            <p:ph idx="1"/>
          </p:nvPr>
        </p:nvSpPr>
        <p:spPr/>
        <p:txBody>
          <a:bodyPr>
            <a:normAutofit lnSpcReduction="10000"/>
          </a:bodyPr>
          <a:lstStyle/>
          <a:p>
            <a:r>
              <a:rPr lang="en-US" b="1" i="1" dirty="0" smtClean="0">
                <a:solidFill>
                  <a:schemeClr val="bg2">
                    <a:lumMod val="10000"/>
                  </a:schemeClr>
                </a:solidFill>
              </a:rPr>
              <a:t>A bar chart </a:t>
            </a:r>
            <a:r>
              <a:rPr lang="en-US" dirty="0" smtClean="0">
                <a:solidFill>
                  <a:schemeClr val="bg2">
                    <a:lumMod val="10000"/>
                  </a:schemeClr>
                </a:solidFill>
              </a:rPr>
              <a:t>represents data in rectangular bars with length of the bar proportional to the value of the variable.</a:t>
            </a:r>
            <a:endParaRPr lang="ru-RU" dirty="0" smtClean="0">
              <a:solidFill>
                <a:schemeClr val="bg2">
                  <a:lumMod val="10000"/>
                </a:schemeClr>
              </a:solidFill>
            </a:endParaRPr>
          </a:p>
          <a:p>
            <a:r>
              <a:rPr lang="en-US" dirty="0" smtClean="0">
                <a:solidFill>
                  <a:schemeClr val="bg2">
                    <a:lumMod val="10000"/>
                  </a:schemeClr>
                </a:solidFill>
              </a:rPr>
              <a:t>R uses the function </a:t>
            </a:r>
            <a:r>
              <a:rPr lang="en-US" b="1" dirty="0" err="1" smtClean="0">
                <a:solidFill>
                  <a:schemeClr val="bg2">
                    <a:lumMod val="10000"/>
                  </a:schemeClr>
                </a:solidFill>
              </a:rPr>
              <a:t>barplot</a:t>
            </a:r>
            <a:r>
              <a:rPr lang="en-US" b="1" dirty="0" smtClean="0">
                <a:solidFill>
                  <a:schemeClr val="bg2">
                    <a:lumMod val="10000"/>
                  </a:schemeClr>
                </a:solidFill>
              </a:rPr>
              <a:t>()</a:t>
            </a:r>
            <a:r>
              <a:rPr lang="en-US" dirty="0" smtClean="0">
                <a:solidFill>
                  <a:schemeClr val="bg2">
                    <a:lumMod val="10000"/>
                  </a:schemeClr>
                </a:solidFill>
              </a:rPr>
              <a:t> to create bar charts. </a:t>
            </a:r>
            <a:endParaRPr lang="ru-RU" dirty="0" smtClean="0">
              <a:solidFill>
                <a:schemeClr val="bg2">
                  <a:lumMod val="10000"/>
                </a:schemeClr>
              </a:solidFill>
            </a:endParaRPr>
          </a:p>
          <a:p>
            <a:r>
              <a:rPr lang="en-US" dirty="0" smtClean="0">
                <a:solidFill>
                  <a:schemeClr val="bg2">
                    <a:lumMod val="10000"/>
                  </a:schemeClr>
                </a:solidFill>
              </a:rPr>
              <a:t>R can draw both vertical and horizontal bars in the bar chart.</a:t>
            </a:r>
          </a:p>
          <a:p>
            <a:r>
              <a:rPr lang="en-US" dirty="0" smtClean="0">
                <a:solidFill>
                  <a:schemeClr val="bg2">
                    <a:lumMod val="10000"/>
                  </a:schemeClr>
                </a:solidFill>
              </a:rPr>
              <a:t>In a bar chart each of the bars can be given different colors.</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600" dirty="0" smtClean="0">
                <a:solidFill>
                  <a:schemeClr val="bg2">
                    <a:lumMod val="10000"/>
                  </a:schemeClr>
                </a:solidFill>
              </a:rPr>
              <a:t>Простые графики:</a:t>
            </a:r>
            <a:r>
              <a:rPr lang="en-US" sz="3600" dirty="0" smtClean="0">
                <a:solidFill>
                  <a:schemeClr val="bg2">
                    <a:lumMod val="10000"/>
                  </a:schemeClr>
                </a:solidFill>
              </a:rPr>
              <a:t> </a:t>
            </a:r>
            <a:r>
              <a:rPr lang="ru-RU" sz="3600" dirty="0" smtClean="0">
                <a:solidFill>
                  <a:schemeClr val="bg2">
                    <a:lumMod val="10000"/>
                  </a:schemeClr>
                </a:solidFill>
              </a:rPr>
              <a:t>столбчатая диаграмма</a:t>
            </a:r>
            <a:endParaRPr lang="ru-RU" sz="3600" dirty="0">
              <a:solidFill>
                <a:schemeClr val="bg2">
                  <a:lumMod val="10000"/>
                </a:schemeClr>
              </a:solidFill>
            </a:endParaRPr>
          </a:p>
        </p:txBody>
      </p:sp>
      <p:sp>
        <p:nvSpPr>
          <p:cNvPr id="3" name="Содержимое 2"/>
          <p:cNvSpPr>
            <a:spLocks noGrp="1"/>
          </p:cNvSpPr>
          <p:nvPr>
            <p:ph idx="1"/>
          </p:nvPr>
        </p:nvSpPr>
        <p:spPr/>
        <p:txBody>
          <a:bodyPr>
            <a:normAutofit fontScale="85000" lnSpcReduction="20000"/>
          </a:bodyPr>
          <a:lstStyle/>
          <a:p>
            <a:r>
              <a:rPr lang="en-US" b="1" dirty="0" smtClean="0">
                <a:solidFill>
                  <a:schemeClr val="bg2">
                    <a:lumMod val="10000"/>
                  </a:schemeClr>
                </a:solidFill>
              </a:rPr>
              <a:t>Syntax</a:t>
            </a:r>
          </a:p>
          <a:p>
            <a:r>
              <a:rPr lang="en-US" dirty="0" smtClean="0">
                <a:solidFill>
                  <a:schemeClr val="bg2">
                    <a:lumMod val="10000"/>
                  </a:schemeClr>
                </a:solidFill>
              </a:rPr>
              <a:t>The basic syntax to create a bar-chart in R is −</a:t>
            </a:r>
          </a:p>
          <a:p>
            <a:pPr algn="ctr">
              <a:buNone/>
            </a:pPr>
            <a:r>
              <a:rPr lang="en-US" dirty="0" err="1" smtClean="0">
                <a:solidFill>
                  <a:schemeClr val="bg2">
                    <a:lumMod val="10000"/>
                  </a:schemeClr>
                </a:solidFill>
              </a:rPr>
              <a:t>barplot</a:t>
            </a:r>
            <a:r>
              <a:rPr lang="en-US" dirty="0" smtClean="0">
                <a:solidFill>
                  <a:schemeClr val="bg2">
                    <a:lumMod val="10000"/>
                  </a:schemeClr>
                </a:solidFill>
              </a:rPr>
              <a:t>(</a:t>
            </a:r>
            <a:r>
              <a:rPr lang="en-US" dirty="0" err="1" smtClean="0">
                <a:solidFill>
                  <a:schemeClr val="bg2">
                    <a:lumMod val="10000"/>
                  </a:schemeClr>
                </a:solidFill>
              </a:rPr>
              <a:t>H,xlab,ylab,main</a:t>
            </a:r>
            <a:r>
              <a:rPr lang="en-US" dirty="0" smtClean="0">
                <a:solidFill>
                  <a:schemeClr val="bg2">
                    <a:lumMod val="10000"/>
                  </a:schemeClr>
                </a:solidFill>
              </a:rPr>
              <a:t>, </a:t>
            </a:r>
            <a:r>
              <a:rPr lang="en-US" dirty="0" err="1" smtClean="0">
                <a:solidFill>
                  <a:schemeClr val="bg2">
                    <a:lumMod val="10000"/>
                  </a:schemeClr>
                </a:solidFill>
              </a:rPr>
              <a:t>names.arg,col</a:t>
            </a:r>
            <a:r>
              <a:rPr lang="en-US" dirty="0" smtClean="0">
                <a:solidFill>
                  <a:schemeClr val="bg2">
                    <a:lumMod val="10000"/>
                  </a:schemeClr>
                </a:solidFill>
              </a:rPr>
              <a:t>)</a:t>
            </a:r>
          </a:p>
          <a:p>
            <a:r>
              <a:rPr lang="en-US" b="1" dirty="0" smtClean="0">
                <a:solidFill>
                  <a:schemeClr val="bg2">
                    <a:lumMod val="10000"/>
                  </a:schemeClr>
                </a:solidFill>
              </a:rPr>
              <a:t>H</a:t>
            </a:r>
            <a:r>
              <a:rPr lang="en-US" dirty="0" smtClean="0">
                <a:solidFill>
                  <a:schemeClr val="bg2">
                    <a:lumMod val="10000"/>
                  </a:schemeClr>
                </a:solidFill>
              </a:rPr>
              <a:t> is a vector or matrix containing numeric values used in bar chart;</a:t>
            </a:r>
          </a:p>
          <a:p>
            <a:r>
              <a:rPr lang="en-US" b="1" dirty="0" err="1" smtClean="0">
                <a:solidFill>
                  <a:schemeClr val="bg2">
                    <a:lumMod val="10000"/>
                  </a:schemeClr>
                </a:solidFill>
              </a:rPr>
              <a:t>xlab</a:t>
            </a:r>
            <a:r>
              <a:rPr lang="en-US" dirty="0" smtClean="0">
                <a:solidFill>
                  <a:schemeClr val="bg2">
                    <a:lumMod val="10000"/>
                  </a:schemeClr>
                </a:solidFill>
              </a:rPr>
              <a:t> is the label for x axis;</a:t>
            </a:r>
          </a:p>
          <a:p>
            <a:r>
              <a:rPr lang="en-US" b="1" dirty="0" err="1" smtClean="0">
                <a:solidFill>
                  <a:schemeClr val="bg2">
                    <a:lumMod val="10000"/>
                  </a:schemeClr>
                </a:solidFill>
              </a:rPr>
              <a:t>ylab</a:t>
            </a:r>
            <a:r>
              <a:rPr lang="en-US" dirty="0" smtClean="0">
                <a:solidFill>
                  <a:schemeClr val="bg2">
                    <a:lumMod val="10000"/>
                  </a:schemeClr>
                </a:solidFill>
              </a:rPr>
              <a:t> is the label for y axis;</a:t>
            </a:r>
          </a:p>
          <a:p>
            <a:r>
              <a:rPr lang="en-US" b="1" dirty="0" smtClean="0">
                <a:solidFill>
                  <a:schemeClr val="bg2">
                    <a:lumMod val="10000"/>
                  </a:schemeClr>
                </a:solidFill>
              </a:rPr>
              <a:t>main</a:t>
            </a:r>
            <a:r>
              <a:rPr lang="en-US" dirty="0" smtClean="0">
                <a:solidFill>
                  <a:schemeClr val="bg2">
                    <a:lumMod val="10000"/>
                  </a:schemeClr>
                </a:solidFill>
              </a:rPr>
              <a:t> is the title of the bar chart;</a:t>
            </a:r>
          </a:p>
          <a:p>
            <a:r>
              <a:rPr lang="en-US" b="1" dirty="0" smtClean="0">
                <a:solidFill>
                  <a:schemeClr val="bg2">
                    <a:lumMod val="10000"/>
                  </a:schemeClr>
                </a:solidFill>
              </a:rPr>
              <a:t>names.arg</a:t>
            </a:r>
            <a:r>
              <a:rPr lang="en-US" dirty="0" smtClean="0">
                <a:solidFill>
                  <a:schemeClr val="bg2">
                    <a:lumMod val="10000"/>
                  </a:schemeClr>
                </a:solidFill>
              </a:rPr>
              <a:t> is a vector of names appearing under each bar;</a:t>
            </a:r>
          </a:p>
          <a:p>
            <a:r>
              <a:rPr lang="en-US" b="1" dirty="0" err="1" smtClean="0">
                <a:solidFill>
                  <a:schemeClr val="bg2">
                    <a:lumMod val="10000"/>
                  </a:schemeClr>
                </a:solidFill>
              </a:rPr>
              <a:t>col</a:t>
            </a:r>
            <a:r>
              <a:rPr lang="en-US" dirty="0" smtClean="0">
                <a:solidFill>
                  <a:schemeClr val="bg2">
                    <a:lumMod val="10000"/>
                  </a:schemeClr>
                </a:solidFill>
              </a:rPr>
              <a:t> is used to give colors to the bars in the graph.</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600" dirty="0" smtClean="0">
                <a:solidFill>
                  <a:schemeClr val="bg2">
                    <a:lumMod val="10000"/>
                  </a:schemeClr>
                </a:solidFill>
              </a:rPr>
              <a:t>Простые графики:</a:t>
            </a:r>
            <a:r>
              <a:rPr lang="en-US" sz="3600" dirty="0" smtClean="0">
                <a:solidFill>
                  <a:schemeClr val="bg2">
                    <a:lumMod val="10000"/>
                  </a:schemeClr>
                </a:solidFill>
              </a:rPr>
              <a:t> </a:t>
            </a:r>
            <a:r>
              <a:rPr lang="ru-RU" sz="3600" dirty="0" smtClean="0">
                <a:solidFill>
                  <a:schemeClr val="bg2">
                    <a:lumMod val="10000"/>
                  </a:schemeClr>
                </a:solidFill>
              </a:rPr>
              <a:t>столбчатая диаграмма</a:t>
            </a:r>
            <a:endParaRPr lang="ru-RU" sz="3600" dirty="0">
              <a:solidFill>
                <a:schemeClr val="bg2">
                  <a:lumMod val="10000"/>
                </a:schemeClr>
              </a:solidFill>
            </a:endParaRPr>
          </a:p>
        </p:txBody>
      </p:sp>
      <p:sp>
        <p:nvSpPr>
          <p:cNvPr id="3" name="Содержимое 2"/>
          <p:cNvSpPr>
            <a:spLocks noGrp="1"/>
          </p:cNvSpPr>
          <p:nvPr>
            <p:ph idx="1"/>
          </p:nvPr>
        </p:nvSpPr>
        <p:spPr/>
        <p:txBody>
          <a:bodyPr>
            <a:normAutofit fontScale="77500" lnSpcReduction="20000"/>
          </a:bodyPr>
          <a:lstStyle/>
          <a:p>
            <a:r>
              <a:rPr lang="en-US" i="1" dirty="0" smtClean="0">
                <a:solidFill>
                  <a:schemeClr val="bg2">
                    <a:lumMod val="10000"/>
                  </a:schemeClr>
                </a:solidFill>
              </a:rPr>
              <a:t># create the data for the chart</a:t>
            </a:r>
          </a:p>
          <a:p>
            <a:r>
              <a:rPr lang="en-US" dirty="0" smtClean="0">
                <a:solidFill>
                  <a:schemeClr val="bg2">
                    <a:lumMod val="10000"/>
                  </a:schemeClr>
                </a:solidFill>
              </a:rPr>
              <a:t>&gt; H &lt;- c(7,12,28,3,41) </a:t>
            </a:r>
          </a:p>
          <a:p>
            <a:r>
              <a:rPr lang="en-US" i="1" dirty="0" smtClean="0">
                <a:solidFill>
                  <a:schemeClr val="bg2">
                    <a:lumMod val="10000"/>
                  </a:schemeClr>
                </a:solidFill>
              </a:rPr>
              <a:t># plot the bar chart</a:t>
            </a:r>
          </a:p>
          <a:p>
            <a:r>
              <a:rPr lang="en-US" dirty="0" smtClean="0">
                <a:solidFill>
                  <a:schemeClr val="bg2">
                    <a:lumMod val="10000"/>
                  </a:schemeClr>
                </a:solidFill>
              </a:rPr>
              <a:t>&gt; </a:t>
            </a:r>
            <a:r>
              <a:rPr lang="en-US" dirty="0" err="1" smtClean="0">
                <a:solidFill>
                  <a:schemeClr val="bg2">
                    <a:lumMod val="10000"/>
                  </a:schemeClr>
                </a:solidFill>
              </a:rPr>
              <a:t>barplot</a:t>
            </a:r>
            <a:r>
              <a:rPr lang="en-US" dirty="0" smtClean="0">
                <a:solidFill>
                  <a:schemeClr val="bg2">
                    <a:lumMod val="10000"/>
                  </a:schemeClr>
                </a:solidFill>
              </a:rPr>
              <a:t>(H)</a:t>
            </a:r>
          </a:p>
          <a:p>
            <a:endParaRPr lang="en-US" dirty="0" smtClean="0">
              <a:solidFill>
                <a:schemeClr val="bg2">
                  <a:lumMod val="10000"/>
                </a:schemeClr>
              </a:solidFill>
            </a:endParaRPr>
          </a:p>
          <a:p>
            <a:r>
              <a:rPr lang="en-US" i="1" dirty="0" smtClean="0">
                <a:solidFill>
                  <a:schemeClr val="bg2">
                    <a:lumMod val="10000"/>
                  </a:schemeClr>
                </a:solidFill>
              </a:rPr>
              <a:t># create the data for the chart </a:t>
            </a:r>
          </a:p>
          <a:p>
            <a:r>
              <a:rPr lang="en-US" dirty="0" smtClean="0">
                <a:solidFill>
                  <a:schemeClr val="bg2">
                    <a:lumMod val="10000"/>
                  </a:schemeClr>
                </a:solidFill>
              </a:rPr>
              <a:t>&gt; H &lt;- c(7,12,28,3,41) </a:t>
            </a:r>
          </a:p>
          <a:p>
            <a:r>
              <a:rPr lang="en-US" dirty="0" smtClean="0">
                <a:solidFill>
                  <a:schemeClr val="bg2">
                    <a:lumMod val="10000"/>
                  </a:schemeClr>
                </a:solidFill>
              </a:rPr>
              <a:t>&gt; M &lt;- c("</a:t>
            </a:r>
            <a:r>
              <a:rPr lang="en-US" dirty="0" err="1" smtClean="0">
                <a:solidFill>
                  <a:schemeClr val="bg2">
                    <a:lumMod val="10000"/>
                  </a:schemeClr>
                </a:solidFill>
              </a:rPr>
              <a:t>Mar","Apr","May","Jun","Jul</a:t>
            </a:r>
            <a:r>
              <a:rPr lang="en-US" dirty="0" smtClean="0">
                <a:solidFill>
                  <a:schemeClr val="bg2">
                    <a:lumMod val="10000"/>
                  </a:schemeClr>
                </a:solidFill>
              </a:rPr>
              <a:t>") </a:t>
            </a:r>
          </a:p>
          <a:p>
            <a:r>
              <a:rPr lang="en-US" i="1" dirty="0" smtClean="0">
                <a:solidFill>
                  <a:schemeClr val="bg2">
                    <a:lumMod val="10000"/>
                  </a:schemeClr>
                </a:solidFill>
              </a:rPr>
              <a:t># plot the bar chart</a:t>
            </a:r>
          </a:p>
          <a:p>
            <a:r>
              <a:rPr lang="en-US" dirty="0" smtClean="0">
                <a:solidFill>
                  <a:schemeClr val="bg2">
                    <a:lumMod val="10000"/>
                  </a:schemeClr>
                </a:solidFill>
              </a:rPr>
              <a:t>&gt; </a:t>
            </a:r>
            <a:r>
              <a:rPr lang="en-US" dirty="0" err="1" smtClean="0">
                <a:solidFill>
                  <a:schemeClr val="bg2">
                    <a:lumMod val="10000"/>
                  </a:schemeClr>
                </a:solidFill>
              </a:rPr>
              <a:t>barplot</a:t>
            </a:r>
            <a:r>
              <a:rPr lang="en-US" dirty="0" smtClean="0">
                <a:solidFill>
                  <a:schemeClr val="bg2">
                    <a:lumMod val="10000"/>
                  </a:schemeClr>
                </a:solidFill>
              </a:rPr>
              <a:t>(</a:t>
            </a:r>
            <a:r>
              <a:rPr lang="en-US" dirty="0" err="1" smtClean="0">
                <a:solidFill>
                  <a:schemeClr val="bg2">
                    <a:lumMod val="10000"/>
                  </a:schemeClr>
                </a:solidFill>
              </a:rPr>
              <a:t>H,names.arg</a:t>
            </a:r>
            <a:r>
              <a:rPr lang="en-US" dirty="0" smtClean="0">
                <a:solidFill>
                  <a:schemeClr val="bg2">
                    <a:lumMod val="10000"/>
                  </a:schemeClr>
                </a:solidFill>
              </a:rPr>
              <a:t>=</a:t>
            </a:r>
            <a:r>
              <a:rPr lang="en-US" dirty="0" err="1" smtClean="0">
                <a:solidFill>
                  <a:schemeClr val="bg2">
                    <a:lumMod val="10000"/>
                  </a:schemeClr>
                </a:solidFill>
              </a:rPr>
              <a:t>M,xlab</a:t>
            </a:r>
            <a:r>
              <a:rPr lang="en-US" dirty="0" smtClean="0">
                <a:solidFill>
                  <a:schemeClr val="bg2">
                    <a:lumMod val="10000"/>
                  </a:schemeClr>
                </a:solidFill>
              </a:rPr>
              <a:t>="</a:t>
            </a:r>
            <a:r>
              <a:rPr lang="en-US" dirty="0" err="1" smtClean="0">
                <a:solidFill>
                  <a:schemeClr val="bg2">
                    <a:lumMod val="10000"/>
                  </a:schemeClr>
                </a:solidFill>
              </a:rPr>
              <a:t>Month",ylab</a:t>
            </a:r>
            <a:r>
              <a:rPr lang="en-US" dirty="0" smtClean="0">
                <a:solidFill>
                  <a:schemeClr val="bg2">
                    <a:lumMod val="10000"/>
                  </a:schemeClr>
                </a:solidFill>
              </a:rPr>
              <a:t>=“Number of </a:t>
            </a:r>
            <a:r>
              <a:rPr lang="en-US" dirty="0" err="1" smtClean="0">
                <a:solidFill>
                  <a:schemeClr val="bg2">
                    <a:lumMod val="10000"/>
                  </a:schemeClr>
                </a:solidFill>
              </a:rPr>
              <a:t>Birthdays",col</a:t>
            </a:r>
            <a:r>
              <a:rPr lang="en-US" dirty="0" smtClean="0">
                <a:solidFill>
                  <a:schemeClr val="bg2">
                    <a:lumMod val="10000"/>
                  </a:schemeClr>
                </a:solidFill>
              </a:rPr>
              <a:t>="blue", main=“B-day per month </a:t>
            </a:r>
            <a:r>
              <a:rPr lang="en-US" dirty="0" err="1" smtClean="0">
                <a:solidFill>
                  <a:schemeClr val="bg2">
                    <a:lumMod val="10000"/>
                  </a:schemeClr>
                </a:solidFill>
              </a:rPr>
              <a:t>chart",border</a:t>
            </a:r>
            <a:r>
              <a:rPr lang="en-US" dirty="0" smtClean="0">
                <a:solidFill>
                  <a:schemeClr val="bg2">
                    <a:lumMod val="10000"/>
                  </a:schemeClr>
                </a:solidFill>
              </a:rPr>
              <a:t>="red")</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600" dirty="0" smtClean="0">
                <a:solidFill>
                  <a:schemeClr val="bg2">
                    <a:lumMod val="10000"/>
                  </a:schemeClr>
                </a:solidFill>
              </a:rPr>
              <a:t>Простые графики:</a:t>
            </a:r>
            <a:r>
              <a:rPr lang="en-US" sz="3600" dirty="0" smtClean="0">
                <a:solidFill>
                  <a:schemeClr val="bg2">
                    <a:lumMod val="10000"/>
                  </a:schemeClr>
                </a:solidFill>
              </a:rPr>
              <a:t> </a:t>
            </a:r>
            <a:r>
              <a:rPr lang="ru-RU" sz="3600" dirty="0" smtClean="0">
                <a:solidFill>
                  <a:schemeClr val="bg2">
                    <a:lumMod val="10000"/>
                  </a:schemeClr>
                </a:solidFill>
              </a:rPr>
              <a:t>столбчатая диаграмма</a:t>
            </a:r>
            <a:endParaRPr lang="ru-RU" sz="3600" dirty="0">
              <a:solidFill>
                <a:schemeClr val="bg2">
                  <a:lumMod val="10000"/>
                </a:schemeClr>
              </a:solidFill>
            </a:endParaRPr>
          </a:p>
        </p:txBody>
      </p:sp>
      <p:sp>
        <p:nvSpPr>
          <p:cNvPr id="3" name="Содержимое 2"/>
          <p:cNvSpPr>
            <a:spLocks noGrp="1"/>
          </p:cNvSpPr>
          <p:nvPr>
            <p:ph idx="1"/>
          </p:nvPr>
        </p:nvSpPr>
        <p:spPr/>
        <p:txBody>
          <a:bodyPr>
            <a:normAutofit fontScale="62500" lnSpcReduction="20000"/>
          </a:bodyPr>
          <a:lstStyle/>
          <a:p>
            <a:r>
              <a:rPr lang="en-US" i="1" dirty="0" smtClean="0">
                <a:solidFill>
                  <a:schemeClr val="bg2">
                    <a:lumMod val="10000"/>
                  </a:schemeClr>
                </a:solidFill>
              </a:rPr>
              <a:t># create the input vectors</a:t>
            </a:r>
          </a:p>
          <a:p>
            <a:r>
              <a:rPr lang="en-US" dirty="0" smtClean="0">
                <a:solidFill>
                  <a:schemeClr val="bg2">
                    <a:lumMod val="10000"/>
                  </a:schemeClr>
                </a:solidFill>
              </a:rPr>
              <a:t>&gt; colors = c("</a:t>
            </a:r>
            <a:r>
              <a:rPr lang="en-US" dirty="0" err="1" smtClean="0">
                <a:solidFill>
                  <a:schemeClr val="bg2">
                    <a:lumMod val="10000"/>
                  </a:schemeClr>
                </a:solidFill>
              </a:rPr>
              <a:t>green","orange","brown</a:t>
            </a:r>
            <a:r>
              <a:rPr lang="en-US" dirty="0" smtClean="0">
                <a:solidFill>
                  <a:schemeClr val="bg2">
                    <a:lumMod val="10000"/>
                  </a:schemeClr>
                </a:solidFill>
              </a:rPr>
              <a:t>")</a:t>
            </a:r>
          </a:p>
          <a:p>
            <a:r>
              <a:rPr lang="en-US" dirty="0" smtClean="0">
                <a:solidFill>
                  <a:schemeClr val="bg2">
                    <a:lumMod val="10000"/>
                  </a:schemeClr>
                </a:solidFill>
              </a:rPr>
              <a:t>&gt; months &lt;- c("</a:t>
            </a:r>
            <a:r>
              <a:rPr lang="en-US" dirty="0" err="1" smtClean="0">
                <a:solidFill>
                  <a:schemeClr val="bg2">
                    <a:lumMod val="10000"/>
                  </a:schemeClr>
                </a:solidFill>
              </a:rPr>
              <a:t>Mar","Apr","May","Jun","Jul</a:t>
            </a:r>
            <a:r>
              <a:rPr lang="en-US" dirty="0" smtClean="0">
                <a:solidFill>
                  <a:schemeClr val="bg2">
                    <a:lumMod val="10000"/>
                  </a:schemeClr>
                </a:solidFill>
              </a:rPr>
              <a:t>") </a:t>
            </a:r>
          </a:p>
          <a:p>
            <a:r>
              <a:rPr lang="en-US" dirty="0" smtClean="0">
                <a:solidFill>
                  <a:schemeClr val="bg2">
                    <a:lumMod val="10000"/>
                  </a:schemeClr>
                </a:solidFill>
              </a:rPr>
              <a:t>&gt; people &lt;- c(“J",“S",“P") </a:t>
            </a:r>
          </a:p>
          <a:p>
            <a:r>
              <a:rPr lang="en-US" i="1" dirty="0" smtClean="0">
                <a:solidFill>
                  <a:schemeClr val="bg2">
                    <a:lumMod val="10000"/>
                  </a:schemeClr>
                </a:solidFill>
              </a:rPr>
              <a:t># create the matrix of the values</a:t>
            </a:r>
          </a:p>
          <a:p>
            <a:r>
              <a:rPr lang="en-US" dirty="0" smtClean="0">
                <a:solidFill>
                  <a:schemeClr val="bg2">
                    <a:lumMod val="10000"/>
                  </a:schemeClr>
                </a:solidFill>
              </a:rPr>
              <a:t>&gt; Values &lt;- matrix(c(2,9,3,11,9,4,8,7,3,12,5,2,8,10,11), </a:t>
            </a:r>
            <a:r>
              <a:rPr lang="en-US" dirty="0" err="1" smtClean="0">
                <a:solidFill>
                  <a:schemeClr val="bg2">
                    <a:lumMod val="10000"/>
                  </a:schemeClr>
                </a:solidFill>
              </a:rPr>
              <a:t>nrow</a:t>
            </a:r>
            <a:r>
              <a:rPr lang="en-US" dirty="0" smtClean="0">
                <a:solidFill>
                  <a:schemeClr val="bg2">
                    <a:lumMod val="10000"/>
                  </a:schemeClr>
                </a:solidFill>
              </a:rPr>
              <a:t> = 3, </a:t>
            </a:r>
            <a:r>
              <a:rPr lang="en-US" dirty="0" err="1" smtClean="0">
                <a:solidFill>
                  <a:schemeClr val="bg2">
                    <a:lumMod val="10000"/>
                  </a:schemeClr>
                </a:solidFill>
              </a:rPr>
              <a:t>ncol</a:t>
            </a:r>
            <a:r>
              <a:rPr lang="en-US" dirty="0" smtClean="0">
                <a:solidFill>
                  <a:schemeClr val="bg2">
                    <a:lumMod val="10000"/>
                  </a:schemeClr>
                </a:solidFill>
              </a:rPr>
              <a:t> = 5, </a:t>
            </a:r>
            <a:r>
              <a:rPr lang="en-US" dirty="0" err="1" smtClean="0">
                <a:solidFill>
                  <a:schemeClr val="bg2">
                    <a:lumMod val="10000"/>
                  </a:schemeClr>
                </a:solidFill>
              </a:rPr>
              <a:t>byrow</a:t>
            </a:r>
            <a:r>
              <a:rPr lang="en-US" dirty="0" smtClean="0">
                <a:solidFill>
                  <a:schemeClr val="bg2">
                    <a:lumMod val="10000"/>
                  </a:schemeClr>
                </a:solidFill>
              </a:rPr>
              <a:t> = TRUE) </a:t>
            </a:r>
          </a:p>
          <a:p>
            <a:pPr>
              <a:buNone/>
            </a:pPr>
            <a:endParaRPr lang="en-US" dirty="0" smtClean="0">
              <a:solidFill>
                <a:schemeClr val="bg2">
                  <a:lumMod val="10000"/>
                </a:schemeClr>
              </a:solidFill>
            </a:endParaRPr>
          </a:p>
          <a:p>
            <a:r>
              <a:rPr lang="en-US" i="1" dirty="0" smtClean="0">
                <a:solidFill>
                  <a:schemeClr val="bg2">
                    <a:lumMod val="10000"/>
                  </a:schemeClr>
                </a:solidFill>
              </a:rPr>
              <a:t># create the bar chart</a:t>
            </a:r>
          </a:p>
          <a:p>
            <a:r>
              <a:rPr lang="en-US" dirty="0" smtClean="0">
                <a:solidFill>
                  <a:schemeClr val="bg2">
                    <a:lumMod val="10000"/>
                  </a:schemeClr>
                </a:solidFill>
              </a:rPr>
              <a:t>&gt; </a:t>
            </a:r>
            <a:r>
              <a:rPr lang="en-US" dirty="0" err="1" smtClean="0">
                <a:solidFill>
                  <a:schemeClr val="bg2">
                    <a:lumMod val="10000"/>
                  </a:schemeClr>
                </a:solidFill>
              </a:rPr>
              <a:t>barplot</a:t>
            </a:r>
            <a:r>
              <a:rPr lang="en-US" dirty="0" smtClean="0">
                <a:solidFill>
                  <a:schemeClr val="bg2">
                    <a:lumMod val="10000"/>
                  </a:schemeClr>
                </a:solidFill>
              </a:rPr>
              <a:t>(Values, main = "total number of B-days", names.arg = months, </a:t>
            </a:r>
            <a:r>
              <a:rPr lang="en-US" dirty="0" err="1" smtClean="0">
                <a:solidFill>
                  <a:schemeClr val="bg2">
                    <a:lumMod val="10000"/>
                  </a:schemeClr>
                </a:solidFill>
              </a:rPr>
              <a:t>xlab</a:t>
            </a:r>
            <a:r>
              <a:rPr lang="en-US" dirty="0" smtClean="0">
                <a:solidFill>
                  <a:schemeClr val="bg2">
                    <a:lumMod val="10000"/>
                  </a:schemeClr>
                </a:solidFill>
              </a:rPr>
              <a:t> = "month", </a:t>
            </a:r>
            <a:r>
              <a:rPr lang="en-US" dirty="0" err="1" smtClean="0">
                <a:solidFill>
                  <a:schemeClr val="bg2">
                    <a:lumMod val="10000"/>
                  </a:schemeClr>
                </a:solidFill>
              </a:rPr>
              <a:t>ylab</a:t>
            </a:r>
            <a:r>
              <a:rPr lang="en-US" dirty="0" smtClean="0">
                <a:solidFill>
                  <a:schemeClr val="bg2">
                    <a:lumMod val="10000"/>
                  </a:schemeClr>
                </a:solidFill>
              </a:rPr>
              <a:t> = “number of B-days", </a:t>
            </a:r>
            <a:r>
              <a:rPr lang="en-US" dirty="0" err="1" smtClean="0">
                <a:solidFill>
                  <a:schemeClr val="bg2">
                    <a:lumMod val="10000"/>
                  </a:schemeClr>
                </a:solidFill>
              </a:rPr>
              <a:t>col</a:t>
            </a:r>
            <a:r>
              <a:rPr lang="en-US" dirty="0" smtClean="0">
                <a:solidFill>
                  <a:schemeClr val="bg2">
                    <a:lumMod val="10000"/>
                  </a:schemeClr>
                </a:solidFill>
              </a:rPr>
              <a:t> = colors) </a:t>
            </a:r>
          </a:p>
          <a:p>
            <a:r>
              <a:rPr lang="en-US" i="1" dirty="0" smtClean="0">
                <a:solidFill>
                  <a:schemeClr val="bg2">
                    <a:lumMod val="10000"/>
                  </a:schemeClr>
                </a:solidFill>
              </a:rPr>
              <a:t># add the legend to the chart</a:t>
            </a:r>
          </a:p>
          <a:p>
            <a:r>
              <a:rPr lang="en-US" dirty="0" smtClean="0">
                <a:solidFill>
                  <a:schemeClr val="bg2">
                    <a:lumMod val="10000"/>
                  </a:schemeClr>
                </a:solidFill>
              </a:rPr>
              <a:t>&gt; legend("</a:t>
            </a:r>
            <a:r>
              <a:rPr lang="en-US" dirty="0" err="1" smtClean="0">
                <a:solidFill>
                  <a:schemeClr val="bg2">
                    <a:lumMod val="10000"/>
                  </a:schemeClr>
                </a:solidFill>
              </a:rPr>
              <a:t>topleft</a:t>
            </a:r>
            <a:r>
              <a:rPr lang="en-US" dirty="0" smtClean="0">
                <a:solidFill>
                  <a:schemeClr val="bg2">
                    <a:lumMod val="10000"/>
                  </a:schemeClr>
                </a:solidFill>
              </a:rPr>
              <a:t>", </a:t>
            </a:r>
            <a:r>
              <a:rPr lang="en-US" dirty="0" smtClean="0">
                <a:solidFill>
                  <a:schemeClr val="bg2">
                    <a:lumMod val="10000"/>
                  </a:schemeClr>
                </a:solidFill>
              </a:rPr>
              <a:t>people, </a:t>
            </a:r>
            <a:r>
              <a:rPr lang="en-US" dirty="0" err="1" smtClean="0">
                <a:solidFill>
                  <a:schemeClr val="bg2">
                    <a:lumMod val="10000"/>
                  </a:schemeClr>
                </a:solidFill>
              </a:rPr>
              <a:t>cex</a:t>
            </a:r>
            <a:r>
              <a:rPr lang="en-US" dirty="0" smtClean="0">
                <a:solidFill>
                  <a:schemeClr val="bg2">
                    <a:lumMod val="10000"/>
                  </a:schemeClr>
                </a:solidFill>
              </a:rPr>
              <a:t> = 1.3, fill = colors)</a:t>
            </a:r>
          </a:p>
          <a:p>
            <a:endParaRPr lang="en-US" dirty="0" smtClean="0">
              <a:solidFill>
                <a:schemeClr val="bg2">
                  <a:lumMod val="10000"/>
                </a:schemeClr>
              </a:solidFill>
            </a:endParaRPr>
          </a:p>
          <a:p>
            <a:r>
              <a:rPr lang="en-US" dirty="0" smtClean="0">
                <a:solidFill>
                  <a:schemeClr val="bg2">
                    <a:lumMod val="10000"/>
                  </a:schemeClr>
                </a:solidFill>
              </a:rPr>
              <a:t>https://www.tutorialspoint.com/r/r_bar_charts.htm</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ru-RU" dirty="0" smtClean="0">
                <a:solidFill>
                  <a:schemeClr val="bg2">
                    <a:lumMod val="10000"/>
                  </a:schemeClr>
                </a:solidFill>
              </a:rPr>
              <a:t>Домашнее задание – до 25.11, 21.00</a:t>
            </a:r>
            <a:endParaRPr lang="ru-RU" dirty="0">
              <a:solidFill>
                <a:schemeClr val="bg2">
                  <a:lumMod val="10000"/>
                </a:schemeClr>
              </a:solidFill>
            </a:endParaRPr>
          </a:p>
        </p:txBody>
      </p:sp>
      <p:sp>
        <p:nvSpPr>
          <p:cNvPr id="3" name="Объект 2"/>
          <p:cNvSpPr>
            <a:spLocks noGrp="1"/>
          </p:cNvSpPr>
          <p:nvPr>
            <p:ph idx="1"/>
          </p:nvPr>
        </p:nvSpPr>
        <p:spPr>
          <a:xfrm>
            <a:off x="457200" y="1052736"/>
            <a:ext cx="8229600" cy="5073427"/>
          </a:xfrm>
        </p:spPr>
        <p:txBody>
          <a:bodyPr>
            <a:normAutofit fontScale="77500" lnSpcReduction="20000"/>
          </a:bodyPr>
          <a:lstStyle/>
          <a:p>
            <a:pPr marL="0" indent="0">
              <a:buNone/>
            </a:pPr>
            <a:r>
              <a:rPr lang="ru-RU" dirty="0">
                <a:solidFill>
                  <a:schemeClr val="bg2">
                    <a:lumMod val="10000"/>
                  </a:schemeClr>
                </a:solidFill>
              </a:rPr>
              <a:t>6</a:t>
            </a:r>
            <a:r>
              <a:rPr lang="ru-RU" dirty="0" smtClean="0">
                <a:solidFill>
                  <a:schemeClr val="bg2">
                    <a:lumMod val="10000"/>
                  </a:schemeClr>
                </a:solidFill>
              </a:rPr>
              <a:t> баллов – текстовый файл с вставленными в него функциями и графиками из </a:t>
            </a:r>
            <a:r>
              <a:rPr lang="en-US" dirty="0" smtClean="0">
                <a:solidFill>
                  <a:schemeClr val="bg2">
                    <a:lumMod val="10000"/>
                  </a:schemeClr>
                </a:solidFill>
              </a:rPr>
              <a:t>R, </a:t>
            </a:r>
            <a:r>
              <a:rPr lang="ru-RU" dirty="0" smtClean="0">
                <a:solidFill>
                  <a:schemeClr val="bg2">
                    <a:lumMod val="10000"/>
                  </a:schemeClr>
                </a:solidFill>
              </a:rPr>
              <a:t>текст должен читаться как рекомендация (или запрос новых данных, если в 1.5. Вы не можете дать рекомендацию без них). Баллы за графики зависят от точности исполнения, наличия в файле отсылки к функциям, которые Вы использовали, и от наличия дополнительных параметров (цвета, легенды, названия, названий осей).</a:t>
            </a:r>
          </a:p>
          <a:p>
            <a:pPr marL="0" indent="0">
              <a:buNone/>
            </a:pPr>
            <a:r>
              <a:rPr lang="ru-RU" b="1" i="1" dirty="0" smtClean="0">
                <a:solidFill>
                  <a:schemeClr val="bg2">
                    <a:lumMod val="10000"/>
                  </a:schemeClr>
                </a:solidFill>
              </a:rPr>
              <a:t>Населённый пункт </a:t>
            </a:r>
            <a:r>
              <a:rPr lang="en-US" b="1" i="1" dirty="0" smtClean="0">
                <a:solidFill>
                  <a:schemeClr val="bg2">
                    <a:lumMod val="10000"/>
                  </a:schemeClr>
                </a:solidFill>
              </a:rPr>
              <a:t>K</a:t>
            </a:r>
            <a:endParaRPr lang="ru-RU" b="1" i="1" dirty="0" smtClean="0">
              <a:solidFill>
                <a:schemeClr val="bg2">
                  <a:lumMod val="10000"/>
                </a:schemeClr>
              </a:solidFill>
            </a:endParaRPr>
          </a:p>
          <a:p>
            <a:pPr marL="0" indent="0">
              <a:buNone/>
            </a:pPr>
            <a:r>
              <a:rPr lang="ru-RU" b="1" i="1" dirty="0" smtClean="0">
                <a:solidFill>
                  <a:schemeClr val="bg2">
                    <a:lumMod val="10000"/>
                  </a:schemeClr>
                </a:solidFill>
              </a:rPr>
              <a:t>А. Население определяет свою национальную принадлежность следующим образом:</a:t>
            </a:r>
            <a:endParaRPr lang="ru-RU" b="1" i="1" dirty="0">
              <a:solidFill>
                <a:schemeClr val="bg2">
                  <a:lumMod val="10000"/>
                </a:schemeClr>
              </a:solidFill>
            </a:endParaRPr>
          </a:p>
          <a:p>
            <a:pPr marL="0" indent="0">
              <a:buNone/>
            </a:pPr>
            <a:r>
              <a:rPr lang="ru-RU" dirty="0" smtClean="0">
                <a:solidFill>
                  <a:schemeClr val="bg2">
                    <a:lumMod val="10000"/>
                  </a:schemeClr>
                </a:solidFill>
              </a:rPr>
              <a:t>60% -- ханты; 20% -- коми-зыряне; 10% -- русские; 2% -- манси; 2% -- чукчи; 4% -- чеченцы; 2% -- аварцы. </a:t>
            </a:r>
          </a:p>
          <a:p>
            <a:pPr marL="0" indent="0">
              <a:buNone/>
            </a:pPr>
            <a:r>
              <a:rPr lang="ru-RU" dirty="0" smtClean="0">
                <a:solidFill>
                  <a:schemeClr val="bg2">
                    <a:lumMod val="10000"/>
                  </a:schemeClr>
                </a:solidFill>
              </a:rPr>
              <a:t>1.1. до 1 балла -- постройте график, отражающий состав населения К.</a:t>
            </a: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smtClean="0">
              <a:solidFill>
                <a:schemeClr val="bg2">
                  <a:lumMod val="10000"/>
                </a:schemeClr>
              </a:solidFill>
            </a:endParaRPr>
          </a:p>
          <a:p>
            <a:pPr marL="0" indent="0">
              <a:buNone/>
            </a:pPr>
            <a:endParaRPr lang="ru-RU" dirty="0" smtClean="0">
              <a:solidFill>
                <a:schemeClr val="bg2">
                  <a:lumMod val="10000"/>
                </a:schemeClr>
              </a:solidFill>
            </a:endParaRPr>
          </a:p>
        </p:txBody>
      </p:sp>
    </p:spTree>
    <p:extLst>
      <p:ext uri="{BB962C8B-B14F-4D97-AF65-F5344CB8AC3E}">
        <p14:creationId xmlns:p14="http://schemas.microsoft.com/office/powerpoint/2010/main" val="2985361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ru-RU" dirty="0" smtClean="0">
                <a:solidFill>
                  <a:schemeClr val="bg2">
                    <a:lumMod val="10000"/>
                  </a:schemeClr>
                </a:solidFill>
              </a:rPr>
              <a:t>Домашнее задание – до 25.11, 21.00</a:t>
            </a:r>
            <a:endParaRPr lang="ru-RU" dirty="0">
              <a:solidFill>
                <a:schemeClr val="bg2">
                  <a:lumMod val="10000"/>
                </a:schemeClr>
              </a:solidFill>
            </a:endParaRPr>
          </a:p>
        </p:txBody>
      </p:sp>
      <p:sp>
        <p:nvSpPr>
          <p:cNvPr id="3" name="Объект 2"/>
          <p:cNvSpPr>
            <a:spLocks noGrp="1"/>
          </p:cNvSpPr>
          <p:nvPr>
            <p:ph idx="1"/>
          </p:nvPr>
        </p:nvSpPr>
        <p:spPr>
          <a:xfrm>
            <a:off x="457200" y="1052736"/>
            <a:ext cx="8229600" cy="5073427"/>
          </a:xfrm>
        </p:spPr>
        <p:txBody>
          <a:bodyPr>
            <a:normAutofit fontScale="70000" lnSpcReduction="20000"/>
          </a:bodyPr>
          <a:lstStyle/>
          <a:p>
            <a:pPr marL="0" indent="0">
              <a:buNone/>
            </a:pPr>
            <a:r>
              <a:rPr lang="ru-RU" b="1" i="1" dirty="0" smtClean="0">
                <a:solidFill>
                  <a:schemeClr val="bg2">
                    <a:lumMod val="10000"/>
                  </a:schemeClr>
                </a:solidFill>
              </a:rPr>
              <a:t>Б. Население сообщает, что свободно говорит на следующих языках:</a:t>
            </a:r>
          </a:p>
          <a:p>
            <a:pPr marL="0" indent="0">
              <a:buNone/>
            </a:pPr>
            <a:r>
              <a:rPr lang="ru-RU" b="1" i="1" dirty="0" smtClean="0">
                <a:solidFill>
                  <a:schemeClr val="bg2">
                    <a:lumMod val="10000"/>
                  </a:schemeClr>
                </a:solidFill>
              </a:rPr>
              <a:t>ханты</a:t>
            </a:r>
            <a:r>
              <a:rPr lang="ru-RU" dirty="0" smtClean="0">
                <a:solidFill>
                  <a:schemeClr val="bg2">
                    <a:lumMod val="10000"/>
                  </a:schemeClr>
                </a:solidFill>
              </a:rPr>
              <a:t>: 100% говорят на хантыйском и считают его родным; 98% свободно говорит на русском; 10% свободно говорят на коми-зырянском; 5% свободно говорят на манси; 1% свободно говорит на чукотском;</a:t>
            </a:r>
          </a:p>
          <a:p>
            <a:pPr marL="0" indent="0">
              <a:buNone/>
            </a:pPr>
            <a:r>
              <a:rPr lang="ru-RU" b="1" i="1" dirty="0" smtClean="0">
                <a:solidFill>
                  <a:schemeClr val="bg2">
                    <a:lumMod val="10000"/>
                  </a:schemeClr>
                </a:solidFill>
              </a:rPr>
              <a:t>коми-зыряне</a:t>
            </a:r>
            <a:r>
              <a:rPr lang="ru-RU" dirty="0" smtClean="0">
                <a:solidFill>
                  <a:schemeClr val="bg2">
                    <a:lumMod val="10000"/>
                  </a:schemeClr>
                </a:solidFill>
              </a:rPr>
              <a:t>: 99% свободно говорят на русском; 40% считают русский родным; 59% свободно говорят на русском, но считают родным коми-зырянский; 60% свободно говорят на коми-зырянском и считают его родным; 1% говорит только на коми-зырянском; 2% свободно говорит на манси;</a:t>
            </a:r>
          </a:p>
          <a:p>
            <a:pPr marL="0" indent="0">
              <a:buNone/>
            </a:pPr>
            <a:r>
              <a:rPr lang="ru-RU" b="1" i="1" dirty="0">
                <a:solidFill>
                  <a:schemeClr val="bg2">
                    <a:lumMod val="10000"/>
                  </a:schemeClr>
                </a:solidFill>
              </a:rPr>
              <a:t>м</a:t>
            </a:r>
            <a:r>
              <a:rPr lang="ru-RU" b="1" i="1" dirty="0" smtClean="0">
                <a:solidFill>
                  <a:schemeClr val="bg2">
                    <a:lumMod val="10000"/>
                  </a:schemeClr>
                </a:solidFill>
              </a:rPr>
              <a:t>анси</a:t>
            </a:r>
            <a:r>
              <a:rPr lang="ru-RU" dirty="0" smtClean="0">
                <a:solidFill>
                  <a:schemeClr val="bg2">
                    <a:lumMod val="10000"/>
                  </a:schemeClr>
                </a:solidFill>
              </a:rPr>
              <a:t>: 100% свободно говорят на русском и на манси, считают родным манси;</a:t>
            </a:r>
          </a:p>
          <a:p>
            <a:pPr marL="0" indent="0">
              <a:buNone/>
            </a:pPr>
            <a:r>
              <a:rPr lang="ru-RU" b="1" i="1" dirty="0">
                <a:solidFill>
                  <a:schemeClr val="bg2">
                    <a:lumMod val="10000"/>
                  </a:schemeClr>
                </a:solidFill>
              </a:rPr>
              <a:t>ч</a:t>
            </a:r>
            <a:r>
              <a:rPr lang="ru-RU" b="1" i="1" dirty="0" smtClean="0">
                <a:solidFill>
                  <a:schemeClr val="bg2">
                    <a:lumMod val="10000"/>
                  </a:schemeClr>
                </a:solidFill>
              </a:rPr>
              <a:t>укчи, чеченцы, аварцы</a:t>
            </a:r>
            <a:r>
              <a:rPr lang="ru-RU" dirty="0" smtClean="0">
                <a:solidFill>
                  <a:schemeClr val="bg2">
                    <a:lumMod val="10000"/>
                  </a:schemeClr>
                </a:solidFill>
              </a:rPr>
              <a:t> – нет данных.</a:t>
            </a:r>
          </a:p>
          <a:p>
            <a:pPr marL="0" indent="0">
              <a:buNone/>
            </a:pPr>
            <a:r>
              <a:rPr lang="ru-RU" dirty="0" smtClean="0">
                <a:solidFill>
                  <a:schemeClr val="bg2">
                    <a:lumMod val="10000"/>
                  </a:schemeClr>
                </a:solidFill>
              </a:rPr>
              <a:t>1.2. до 1 балла – постройте график или графики, который</a:t>
            </a:r>
            <a:r>
              <a:rPr lang="en-US" dirty="0" smtClean="0">
                <a:solidFill>
                  <a:schemeClr val="bg2">
                    <a:lumMod val="10000"/>
                  </a:schemeClr>
                </a:solidFill>
              </a:rPr>
              <a:t>/</a:t>
            </a:r>
            <a:r>
              <a:rPr lang="ru-RU" dirty="0" smtClean="0">
                <a:solidFill>
                  <a:schemeClr val="bg2">
                    <a:lumMod val="10000"/>
                  </a:schemeClr>
                </a:solidFill>
              </a:rPr>
              <a:t>которые отражали бы языковой состав К.</a:t>
            </a: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smtClean="0">
              <a:solidFill>
                <a:schemeClr val="bg2">
                  <a:lumMod val="10000"/>
                </a:schemeClr>
              </a:solidFill>
            </a:endParaRPr>
          </a:p>
          <a:p>
            <a:pPr marL="0" indent="0">
              <a:buNone/>
            </a:pPr>
            <a:endParaRPr lang="ru-RU" dirty="0" smtClean="0">
              <a:solidFill>
                <a:schemeClr val="bg2">
                  <a:lumMod val="10000"/>
                </a:schemeClr>
              </a:solidFill>
            </a:endParaRPr>
          </a:p>
        </p:txBody>
      </p:sp>
    </p:spTree>
    <p:extLst>
      <p:ext uri="{BB962C8B-B14F-4D97-AF65-F5344CB8AC3E}">
        <p14:creationId xmlns:p14="http://schemas.microsoft.com/office/powerpoint/2010/main" val="280710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The Sample with the Built-in Bias</a:t>
            </a:r>
            <a:endParaRPr lang="ru-RU" sz="3200" dirty="0"/>
          </a:p>
        </p:txBody>
      </p:sp>
      <p:sp>
        <p:nvSpPr>
          <p:cNvPr id="3" name="Содержимое 2"/>
          <p:cNvSpPr>
            <a:spLocks noGrp="1"/>
          </p:cNvSpPr>
          <p:nvPr>
            <p:ph sz="half" idx="1"/>
          </p:nvPr>
        </p:nvSpPr>
        <p:spPr>
          <a:xfrm>
            <a:off x="457200" y="1600200"/>
            <a:ext cx="4038600" cy="4972072"/>
          </a:xfrm>
        </p:spPr>
        <p:txBody>
          <a:bodyPr>
            <a:normAutofit fontScale="77500" lnSpcReduction="20000"/>
          </a:bodyPr>
          <a:lstStyle/>
          <a:p>
            <a:r>
              <a:rPr lang="en-US" dirty="0" smtClean="0">
                <a:solidFill>
                  <a:schemeClr val="bg2">
                    <a:lumMod val="10000"/>
                  </a:schemeClr>
                </a:solidFill>
              </a:rPr>
              <a:t>“The average </a:t>
            </a:r>
            <a:r>
              <a:rPr lang="en-US" dirty="0" err="1" smtClean="0">
                <a:solidFill>
                  <a:schemeClr val="bg2">
                    <a:lumMod val="10000"/>
                  </a:schemeClr>
                </a:solidFill>
              </a:rPr>
              <a:t>Yaleman</a:t>
            </a:r>
            <a:r>
              <a:rPr lang="en-US" dirty="0" smtClean="0">
                <a:solidFill>
                  <a:schemeClr val="bg2">
                    <a:lumMod val="10000"/>
                  </a:schemeClr>
                </a:solidFill>
              </a:rPr>
              <a:t>, Class of ’24, makes $25,111 a year”</a:t>
            </a:r>
            <a:endParaRPr lang="ru-RU" dirty="0" smtClean="0">
              <a:solidFill>
                <a:schemeClr val="bg2">
                  <a:lumMod val="10000"/>
                </a:schemeClr>
              </a:solidFill>
            </a:endParaRPr>
          </a:p>
          <a:p>
            <a:r>
              <a:rPr lang="en-US" dirty="0" smtClean="0">
                <a:solidFill>
                  <a:schemeClr val="bg2">
                    <a:lumMod val="10000"/>
                  </a:schemeClr>
                </a:solidFill>
              </a:rPr>
              <a:t>Suspicious?</a:t>
            </a:r>
          </a:p>
          <a:p>
            <a:r>
              <a:rPr lang="en-US" dirty="0" smtClean="0">
                <a:solidFill>
                  <a:schemeClr val="bg2">
                    <a:lumMod val="10000"/>
                  </a:schemeClr>
                </a:solidFill>
              </a:rPr>
              <a:t>Yes: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“Everybody lies” (Dr. Gregory House, Ep. 101)</a:t>
            </a:r>
          </a:p>
          <a:p>
            <a:pPr>
              <a:buFont typeface="Wingdings" pitchFamily="2" charset="2"/>
              <a:buChar char="§"/>
            </a:pPr>
            <a:r>
              <a:rPr lang="en-US" dirty="0" smtClean="0">
                <a:solidFill>
                  <a:schemeClr val="bg2">
                    <a:lumMod val="10000"/>
                  </a:schemeClr>
                </a:solidFill>
              </a:rPr>
              <a:t>People lie by omission; by exaggeration; by minimization</a:t>
            </a:r>
          </a:p>
          <a:p>
            <a:pPr>
              <a:buFont typeface="Wingdings" pitchFamily="2" charset="2"/>
              <a:buChar char="§"/>
            </a:pPr>
            <a:r>
              <a:rPr lang="en-US" dirty="0" smtClean="0">
                <a:solidFill>
                  <a:schemeClr val="bg2">
                    <a:lumMod val="10000"/>
                  </a:schemeClr>
                </a:solidFill>
              </a:rPr>
              <a:t>People lie, because they want to be polite; wish to provide complete answers; wish to meet the researcher’s expectations; are ashamed of certain things</a:t>
            </a:r>
          </a:p>
          <a:p>
            <a:pPr>
              <a:buFont typeface="Wingdings" pitchFamily="2" charset="2"/>
              <a:buChar char="§"/>
            </a:pPr>
            <a:r>
              <a:rPr lang="en-US" dirty="0" smtClean="0">
                <a:solidFill>
                  <a:schemeClr val="bg2">
                    <a:lumMod val="10000"/>
                  </a:schemeClr>
                </a:solidFill>
              </a:rPr>
              <a:t>Some questions invite lies </a:t>
            </a:r>
          </a:p>
          <a:p>
            <a:endParaRPr lang="ru-RU" dirty="0"/>
          </a:p>
        </p:txBody>
      </p:sp>
      <p:sp>
        <p:nvSpPr>
          <p:cNvPr id="5" name="Содержимое 4"/>
          <p:cNvSpPr>
            <a:spLocks noGrp="1"/>
          </p:cNvSpPr>
          <p:nvPr>
            <p:ph sz="half" idx="2"/>
          </p:nvPr>
        </p:nvSpPr>
        <p:spPr/>
        <p:txBody>
          <a:bodyPr>
            <a:normAutofit fontScale="77500" lnSpcReduction="20000"/>
          </a:bodyPr>
          <a:lstStyle/>
          <a:p>
            <a:endParaRPr lang="ru-RU"/>
          </a:p>
        </p:txBody>
      </p:sp>
      <p:pic>
        <p:nvPicPr>
          <p:cNvPr id="4" name="Picture 2" descr="Dr. Gregory House"/>
          <p:cNvPicPr>
            <a:picLocks noChangeAspect="1" noChangeArrowheads="1"/>
          </p:cNvPicPr>
          <p:nvPr/>
        </p:nvPicPr>
        <p:blipFill>
          <a:blip r:embed="rId2"/>
          <a:srcRect/>
          <a:stretch>
            <a:fillRect/>
          </a:stretch>
        </p:blipFill>
        <p:spPr bwMode="auto">
          <a:xfrm>
            <a:off x="5143504" y="1785926"/>
            <a:ext cx="3076581" cy="41197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ru-RU" dirty="0" smtClean="0">
                <a:solidFill>
                  <a:schemeClr val="bg2">
                    <a:lumMod val="10000"/>
                  </a:schemeClr>
                </a:solidFill>
              </a:rPr>
              <a:t>Домашнее задание – до 25.11, 21.00</a:t>
            </a:r>
            <a:endParaRPr lang="ru-RU" dirty="0">
              <a:solidFill>
                <a:schemeClr val="bg2">
                  <a:lumMod val="10000"/>
                </a:schemeClr>
              </a:solidFill>
            </a:endParaRPr>
          </a:p>
        </p:txBody>
      </p:sp>
      <p:sp>
        <p:nvSpPr>
          <p:cNvPr id="3" name="Объект 2"/>
          <p:cNvSpPr>
            <a:spLocks noGrp="1"/>
          </p:cNvSpPr>
          <p:nvPr>
            <p:ph idx="1"/>
          </p:nvPr>
        </p:nvSpPr>
        <p:spPr>
          <a:xfrm>
            <a:off x="457200" y="1052736"/>
            <a:ext cx="8229600" cy="5073427"/>
          </a:xfrm>
        </p:spPr>
        <p:txBody>
          <a:bodyPr>
            <a:normAutofit fontScale="55000" lnSpcReduction="20000"/>
          </a:bodyPr>
          <a:lstStyle/>
          <a:p>
            <a:pPr marL="0" indent="0">
              <a:buNone/>
            </a:pPr>
            <a:r>
              <a:rPr lang="ru-RU" b="1" i="1" dirty="0" smtClean="0">
                <a:solidFill>
                  <a:schemeClr val="bg2">
                    <a:lumMod val="10000"/>
                  </a:schemeClr>
                </a:solidFill>
              </a:rPr>
              <a:t>В. Отношение родителей к изучению их детьми родного языка в школе:</a:t>
            </a:r>
          </a:p>
          <a:p>
            <a:pPr marL="0" indent="0">
              <a:buNone/>
            </a:pPr>
            <a:r>
              <a:rPr lang="ru-RU" b="1" i="1" dirty="0">
                <a:solidFill>
                  <a:schemeClr val="bg2">
                    <a:lumMod val="10000"/>
                  </a:schemeClr>
                </a:solidFill>
              </a:rPr>
              <a:t>х</a:t>
            </a:r>
            <a:r>
              <a:rPr lang="ru-RU" b="1" i="1" dirty="0" smtClean="0">
                <a:solidFill>
                  <a:schemeClr val="bg2">
                    <a:lumMod val="10000"/>
                  </a:schemeClr>
                </a:solidFill>
              </a:rPr>
              <a:t>анты</a:t>
            </a:r>
            <a:r>
              <a:rPr lang="ru-RU" dirty="0" smtClean="0">
                <a:solidFill>
                  <a:schemeClr val="bg2">
                    <a:lumMod val="10000"/>
                  </a:schemeClr>
                </a:solidFill>
              </a:rPr>
              <a:t>: 60% -- «я хочу, чтобы мой ребёнок изучал родной язык (хантыйский) в школе»; 40% -- «я предоставляю это решение ребёнку»;</a:t>
            </a:r>
          </a:p>
          <a:p>
            <a:pPr marL="0" indent="0">
              <a:buNone/>
            </a:pPr>
            <a:r>
              <a:rPr lang="ru-RU" b="1" i="1" dirty="0" smtClean="0">
                <a:solidFill>
                  <a:schemeClr val="bg2">
                    <a:lumMod val="10000"/>
                  </a:schemeClr>
                </a:solidFill>
              </a:rPr>
              <a:t>коми-зыряне</a:t>
            </a:r>
            <a:r>
              <a:rPr lang="ru-RU" dirty="0" smtClean="0">
                <a:solidFill>
                  <a:schemeClr val="bg2">
                    <a:lumMod val="10000"/>
                  </a:schemeClr>
                </a:solidFill>
              </a:rPr>
              <a:t>: 20</a:t>
            </a:r>
            <a:r>
              <a:rPr lang="ru-RU" dirty="0">
                <a:solidFill>
                  <a:schemeClr val="bg2">
                    <a:lumMod val="10000"/>
                  </a:schemeClr>
                </a:solidFill>
              </a:rPr>
              <a:t>% -- «я хочу, чтобы мой ребёнок изучал родной язык </a:t>
            </a:r>
            <a:r>
              <a:rPr lang="ru-RU" dirty="0" smtClean="0">
                <a:solidFill>
                  <a:schemeClr val="bg2">
                    <a:lumMod val="10000"/>
                  </a:schemeClr>
                </a:solidFill>
              </a:rPr>
              <a:t>(коми-зырянский) </a:t>
            </a:r>
            <a:r>
              <a:rPr lang="ru-RU" dirty="0">
                <a:solidFill>
                  <a:schemeClr val="bg2">
                    <a:lumMod val="10000"/>
                  </a:schemeClr>
                </a:solidFill>
              </a:rPr>
              <a:t>в школе»; </a:t>
            </a:r>
            <a:r>
              <a:rPr lang="ru-RU" dirty="0" smtClean="0">
                <a:solidFill>
                  <a:schemeClr val="bg2">
                    <a:lumMod val="10000"/>
                  </a:schemeClr>
                </a:solidFill>
              </a:rPr>
              <a:t>20</a:t>
            </a:r>
            <a:r>
              <a:rPr lang="ru-RU" dirty="0">
                <a:solidFill>
                  <a:schemeClr val="bg2">
                    <a:lumMod val="10000"/>
                  </a:schemeClr>
                </a:solidFill>
              </a:rPr>
              <a:t>% -- «я предоставляю это решение ребёнку</a:t>
            </a:r>
            <a:r>
              <a:rPr lang="ru-RU" dirty="0" smtClean="0">
                <a:solidFill>
                  <a:schemeClr val="bg2">
                    <a:lumMod val="10000"/>
                  </a:schemeClr>
                </a:solidFill>
              </a:rPr>
              <a:t>»;  60% -- «я против изучения ребёнком родного языка в школе»;</a:t>
            </a:r>
          </a:p>
          <a:p>
            <a:pPr marL="0" indent="0">
              <a:buNone/>
            </a:pPr>
            <a:r>
              <a:rPr lang="ru-RU" b="1" i="1" dirty="0" smtClean="0">
                <a:solidFill>
                  <a:schemeClr val="bg2">
                    <a:lumMod val="10000"/>
                  </a:schemeClr>
                </a:solidFill>
              </a:rPr>
              <a:t>манси</a:t>
            </a:r>
            <a:r>
              <a:rPr lang="ru-RU" dirty="0" smtClean="0">
                <a:solidFill>
                  <a:schemeClr val="bg2">
                    <a:lumMod val="10000"/>
                  </a:schemeClr>
                </a:solidFill>
              </a:rPr>
              <a:t>: 100</a:t>
            </a:r>
            <a:r>
              <a:rPr lang="ru-RU" dirty="0">
                <a:solidFill>
                  <a:schemeClr val="bg2">
                    <a:lumMod val="10000"/>
                  </a:schemeClr>
                </a:solidFill>
              </a:rPr>
              <a:t>% -- «я против изучения ребёнком родного языка в школе</a:t>
            </a:r>
            <a:r>
              <a:rPr lang="ru-RU" dirty="0" smtClean="0">
                <a:solidFill>
                  <a:schemeClr val="bg2">
                    <a:lumMod val="10000"/>
                  </a:schemeClr>
                </a:solidFill>
              </a:rPr>
              <a:t>»;</a:t>
            </a:r>
          </a:p>
          <a:p>
            <a:pPr marL="0" indent="0">
              <a:buNone/>
            </a:pPr>
            <a:r>
              <a:rPr lang="ru-RU" b="1" i="1" dirty="0">
                <a:solidFill>
                  <a:schemeClr val="bg2">
                    <a:lumMod val="10000"/>
                  </a:schemeClr>
                </a:solidFill>
              </a:rPr>
              <a:t>ч</a:t>
            </a:r>
            <a:r>
              <a:rPr lang="ru-RU" b="1" i="1" dirty="0" smtClean="0">
                <a:solidFill>
                  <a:schemeClr val="bg2">
                    <a:lumMod val="10000"/>
                  </a:schemeClr>
                </a:solidFill>
              </a:rPr>
              <a:t>укчи</a:t>
            </a:r>
            <a:r>
              <a:rPr lang="ru-RU" dirty="0" smtClean="0">
                <a:solidFill>
                  <a:schemeClr val="bg2">
                    <a:lumMod val="10000"/>
                  </a:schemeClr>
                </a:solidFill>
              </a:rPr>
              <a:t>: нет данных;</a:t>
            </a:r>
          </a:p>
          <a:p>
            <a:pPr marL="0" indent="0">
              <a:buNone/>
            </a:pPr>
            <a:r>
              <a:rPr lang="ru-RU" b="1" i="1" dirty="0" smtClean="0">
                <a:solidFill>
                  <a:schemeClr val="bg2">
                    <a:lumMod val="10000"/>
                  </a:schemeClr>
                </a:solidFill>
              </a:rPr>
              <a:t>чеченцы</a:t>
            </a:r>
            <a:r>
              <a:rPr lang="ru-RU" dirty="0" smtClean="0">
                <a:solidFill>
                  <a:schemeClr val="bg2">
                    <a:lumMod val="10000"/>
                  </a:schemeClr>
                </a:solidFill>
              </a:rPr>
              <a:t>: 100</a:t>
            </a:r>
            <a:r>
              <a:rPr lang="ru-RU" dirty="0">
                <a:solidFill>
                  <a:schemeClr val="bg2">
                    <a:lumMod val="10000"/>
                  </a:schemeClr>
                </a:solidFill>
              </a:rPr>
              <a:t>% -- «я хочу, чтобы мой ребёнок изучал родной язык </a:t>
            </a:r>
            <a:r>
              <a:rPr lang="ru-RU" dirty="0" smtClean="0">
                <a:solidFill>
                  <a:schemeClr val="bg2">
                    <a:lumMod val="10000"/>
                  </a:schemeClr>
                </a:solidFill>
              </a:rPr>
              <a:t>(чеченский) </a:t>
            </a:r>
            <a:r>
              <a:rPr lang="ru-RU" dirty="0">
                <a:solidFill>
                  <a:schemeClr val="bg2">
                    <a:lumMod val="10000"/>
                  </a:schemeClr>
                </a:solidFill>
              </a:rPr>
              <a:t>в школе</a:t>
            </a:r>
            <a:r>
              <a:rPr lang="ru-RU" dirty="0" smtClean="0">
                <a:solidFill>
                  <a:schemeClr val="bg2">
                    <a:lumMod val="10000"/>
                  </a:schemeClr>
                </a:solidFill>
              </a:rPr>
              <a:t>»;</a:t>
            </a:r>
          </a:p>
          <a:p>
            <a:pPr marL="0" indent="0">
              <a:buNone/>
            </a:pPr>
            <a:r>
              <a:rPr lang="ru-RU" b="1" i="1" dirty="0" smtClean="0">
                <a:solidFill>
                  <a:schemeClr val="bg2">
                    <a:lumMod val="10000"/>
                  </a:schemeClr>
                </a:solidFill>
              </a:rPr>
              <a:t>аварцы</a:t>
            </a:r>
            <a:r>
              <a:rPr lang="ru-RU" dirty="0">
                <a:solidFill>
                  <a:schemeClr val="bg2">
                    <a:lumMod val="10000"/>
                  </a:schemeClr>
                </a:solidFill>
              </a:rPr>
              <a:t>: 100% -- «я хочу, чтобы мой ребёнок изучал родной язык </a:t>
            </a:r>
            <a:r>
              <a:rPr lang="ru-RU" dirty="0" smtClean="0">
                <a:solidFill>
                  <a:schemeClr val="bg2">
                    <a:lumMod val="10000"/>
                  </a:schemeClr>
                </a:solidFill>
              </a:rPr>
              <a:t>(аварский</a:t>
            </a:r>
            <a:r>
              <a:rPr lang="ru-RU" dirty="0">
                <a:solidFill>
                  <a:schemeClr val="bg2">
                    <a:lumMod val="10000"/>
                  </a:schemeClr>
                </a:solidFill>
              </a:rPr>
              <a:t>) в школе</a:t>
            </a:r>
            <a:r>
              <a:rPr lang="ru-RU" dirty="0" smtClean="0">
                <a:solidFill>
                  <a:schemeClr val="bg2">
                    <a:lumMod val="10000"/>
                  </a:schemeClr>
                </a:solidFill>
              </a:rPr>
              <a:t>»;</a:t>
            </a:r>
          </a:p>
          <a:p>
            <a:pPr marL="0" indent="0">
              <a:buNone/>
            </a:pPr>
            <a:r>
              <a:rPr lang="ru-RU" dirty="0" smtClean="0">
                <a:solidFill>
                  <a:schemeClr val="bg2">
                    <a:lumMod val="10000"/>
                  </a:schemeClr>
                </a:solidFill>
              </a:rPr>
              <a:t>1.3 – до 1 балла – постройте график(и), который(</a:t>
            </a:r>
            <a:r>
              <a:rPr lang="ru-RU" dirty="0" err="1" smtClean="0">
                <a:solidFill>
                  <a:schemeClr val="bg2">
                    <a:lumMod val="10000"/>
                  </a:schemeClr>
                </a:solidFill>
              </a:rPr>
              <a:t>ые</a:t>
            </a:r>
            <a:r>
              <a:rPr lang="ru-RU" dirty="0" smtClean="0">
                <a:solidFill>
                  <a:schemeClr val="bg2">
                    <a:lumMod val="10000"/>
                  </a:schemeClr>
                </a:solidFill>
              </a:rPr>
              <a:t>) отражал(и) бы отношение родителей к изучению их детьми родного языка в школе.</a:t>
            </a:r>
          </a:p>
          <a:p>
            <a:pPr marL="0" indent="0">
              <a:buNone/>
            </a:pPr>
            <a:r>
              <a:rPr lang="ru-RU" dirty="0" smtClean="0">
                <a:solidFill>
                  <a:schemeClr val="bg2">
                    <a:lumMod val="10000"/>
                  </a:schemeClr>
                </a:solidFill>
              </a:rPr>
              <a:t>1.4. – до 1 балла – обоснуйте выбор типа графика для каждой из задач, выбор переменных и значений переменных.</a:t>
            </a:r>
          </a:p>
          <a:p>
            <a:pPr marL="0" indent="0">
              <a:buNone/>
            </a:pPr>
            <a:r>
              <a:rPr lang="ru-RU" dirty="0" smtClean="0">
                <a:solidFill>
                  <a:schemeClr val="bg2">
                    <a:lumMod val="10000"/>
                  </a:schemeClr>
                </a:solidFill>
              </a:rPr>
              <a:t>1.5. – до 2 баллов – можете ли Вы дать рекомендацию директору местной школы на основе предоставленных данных по преподаванию предмета «родной язык»? Если да, то какую. Если нет, то каких данных Вам не хватает или что кажется Вам в данных странным.</a:t>
            </a: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a:solidFill>
                <a:schemeClr val="bg2">
                  <a:lumMod val="10000"/>
                </a:schemeClr>
              </a:solidFill>
            </a:endParaRPr>
          </a:p>
          <a:p>
            <a:pPr marL="0" indent="0">
              <a:buNone/>
            </a:pPr>
            <a:endParaRPr lang="ru-RU" dirty="0" smtClean="0">
              <a:solidFill>
                <a:schemeClr val="bg2">
                  <a:lumMod val="10000"/>
                </a:schemeClr>
              </a:solidFill>
            </a:endParaRPr>
          </a:p>
          <a:p>
            <a:pPr marL="0" indent="0">
              <a:buNone/>
            </a:pPr>
            <a:endParaRPr lang="ru-RU" dirty="0" smtClean="0">
              <a:solidFill>
                <a:schemeClr val="bg2">
                  <a:lumMod val="10000"/>
                </a:schemeClr>
              </a:solidFill>
            </a:endParaRPr>
          </a:p>
        </p:txBody>
      </p:sp>
    </p:spTree>
    <p:extLst>
      <p:ext uri="{BB962C8B-B14F-4D97-AF65-F5344CB8AC3E}">
        <p14:creationId xmlns:p14="http://schemas.microsoft.com/office/powerpoint/2010/main" val="482724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bg2">
                    <a:lumMod val="10000"/>
                  </a:schemeClr>
                </a:solidFill>
              </a:rPr>
              <a:t>Выборка</a:t>
            </a:r>
            <a:endParaRPr lang="ru-RU" dirty="0">
              <a:solidFill>
                <a:schemeClr val="bg2">
                  <a:lumMod val="10000"/>
                </a:schemeClr>
              </a:solidFill>
            </a:endParaRPr>
          </a:p>
        </p:txBody>
      </p:sp>
      <p:sp>
        <p:nvSpPr>
          <p:cNvPr id="5" name="Содержимое 4"/>
          <p:cNvSpPr>
            <a:spLocks noGrp="1"/>
          </p:cNvSpPr>
          <p:nvPr>
            <p:ph idx="1"/>
          </p:nvPr>
        </p:nvSpPr>
        <p:spPr>
          <a:xfrm>
            <a:off x="457200" y="1285860"/>
            <a:ext cx="8229600" cy="5286412"/>
          </a:xfrm>
        </p:spPr>
        <p:txBody>
          <a:bodyPr>
            <a:normAutofit/>
          </a:bodyPr>
          <a:lstStyle/>
          <a:p>
            <a:r>
              <a:rPr lang="ru-RU" sz="2000" dirty="0" smtClean="0">
                <a:solidFill>
                  <a:schemeClr val="bg2">
                    <a:lumMod val="10000"/>
                  </a:schemeClr>
                </a:solidFill>
              </a:rPr>
              <a:t>Задана совокупность наблюдений, объединенных некоторым общим признаком. Предположим, что эта совокупность бесконечна в том смысле, что в принципе наблюдения можно продолжить в любой момент времени, как, например, в серии бросаний монеты. Из этой совокупности "случайным образом" извлекается последовательность наблюдений. Если число этих наблюдений достаточно велико, то частота появления событий, обладающих указанным признаком, незначительно отклоняется от некоторой постоянной, называемой эмпирической вероятностью. </a:t>
            </a:r>
            <a:br>
              <a:rPr lang="ru-RU" sz="2000" dirty="0" smtClean="0">
                <a:solidFill>
                  <a:schemeClr val="bg2">
                    <a:lumMod val="10000"/>
                  </a:schemeClr>
                </a:solidFill>
              </a:rPr>
            </a:br>
            <a:endParaRPr lang="ru-RU" sz="2000" dirty="0" smtClean="0">
              <a:solidFill>
                <a:schemeClr val="bg2">
                  <a:lumMod val="10000"/>
                </a:schemeClr>
              </a:solidFill>
            </a:endParaRPr>
          </a:p>
          <a:p>
            <a:r>
              <a:rPr lang="ru-RU" sz="2000" dirty="0" smtClean="0">
                <a:solidFill>
                  <a:schemeClr val="bg2">
                    <a:lumMod val="10000"/>
                  </a:schemeClr>
                </a:solidFill>
              </a:rPr>
              <a:t>На практике ответить на вопрос о том, может ли выбор из нашей совокупности рассматриваться как случайный, нелегко. Чаще всего этой несколько расплывчатой формулировкой о случайном выборе пользуются тогда, когда нет оснований предполагать наличие "привилегированных" наблюдений. </a:t>
            </a:r>
          </a:p>
          <a:p>
            <a:pPr algn="r">
              <a:buNone/>
            </a:pPr>
            <a:r>
              <a:rPr lang="en-US" sz="1400" dirty="0" smtClean="0">
                <a:solidFill>
                  <a:schemeClr val="bg2">
                    <a:lumMod val="10000"/>
                  </a:schemeClr>
                </a:solidFill>
              </a:rPr>
              <a:t>http://statistica.ru/theory/vyborochnyy-metod/ </a:t>
            </a:r>
            <a:r>
              <a:rPr lang="ru-RU" sz="2000" dirty="0" smtClean="0">
                <a:solidFill>
                  <a:schemeClr val="bg2">
                    <a:lumMod val="10000"/>
                  </a:schemeClr>
                </a:solidFill>
              </a:rPr>
              <a:t/>
            </a:r>
            <a:br>
              <a:rPr lang="ru-RU" sz="2000" dirty="0" smtClean="0">
                <a:solidFill>
                  <a:schemeClr val="bg2">
                    <a:lumMod val="10000"/>
                  </a:schemeClr>
                </a:solidFill>
              </a:rPr>
            </a:br>
            <a:endParaRPr lang="ru-RU" sz="20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bg2">
                    <a:lumMod val="10000"/>
                  </a:schemeClr>
                </a:solidFill>
              </a:rPr>
              <a:t>Выборка</a:t>
            </a:r>
            <a:endParaRPr lang="ru-RU" dirty="0">
              <a:solidFill>
                <a:schemeClr val="bg2">
                  <a:lumMod val="10000"/>
                </a:schemeClr>
              </a:solidFill>
            </a:endParaRPr>
          </a:p>
        </p:txBody>
      </p:sp>
      <p:sp>
        <p:nvSpPr>
          <p:cNvPr id="5" name="Содержимое 4"/>
          <p:cNvSpPr>
            <a:spLocks noGrp="1"/>
          </p:cNvSpPr>
          <p:nvPr>
            <p:ph idx="1"/>
          </p:nvPr>
        </p:nvSpPr>
        <p:spPr>
          <a:xfrm>
            <a:off x="457200" y="1285860"/>
            <a:ext cx="8229600" cy="5286412"/>
          </a:xfrm>
        </p:spPr>
        <p:txBody>
          <a:bodyPr>
            <a:normAutofit/>
          </a:bodyPr>
          <a:lstStyle/>
          <a:p>
            <a:r>
              <a:rPr lang="ru-RU" sz="2400" dirty="0" smtClean="0">
                <a:solidFill>
                  <a:schemeClr val="bg2">
                    <a:lumMod val="10000"/>
                  </a:schemeClr>
                </a:solidFill>
              </a:rPr>
              <a:t>В этой связи часто говорят об "</a:t>
            </a:r>
            <a:r>
              <a:rPr lang="ru-RU" sz="2400" dirty="0" err="1" smtClean="0">
                <a:solidFill>
                  <a:schemeClr val="bg2">
                    <a:lumMod val="10000"/>
                  </a:schemeClr>
                </a:solidFill>
              </a:rPr>
              <a:t>урновой</a:t>
            </a:r>
            <a:r>
              <a:rPr lang="ru-RU" sz="2400" dirty="0" smtClean="0">
                <a:solidFill>
                  <a:schemeClr val="bg2">
                    <a:lumMod val="10000"/>
                  </a:schemeClr>
                </a:solidFill>
              </a:rPr>
              <a:t>" модели. Содержимое урны, например шары, неразличимые на ощупь, представляет совокупность, а извлечение шаров, которые мы предполагаем хорошо перемешанными, - случайный выбор.</a:t>
            </a:r>
          </a:p>
          <a:p>
            <a:r>
              <a:rPr lang="ru-RU" sz="2400" dirty="0" smtClean="0">
                <a:solidFill>
                  <a:schemeClr val="bg2">
                    <a:lumMod val="10000"/>
                  </a:schemeClr>
                </a:solidFill>
              </a:rPr>
              <a:t>Целью такого случайного выбора из совокупности является выяснение ее структуры, в частности определение </a:t>
            </a:r>
            <a:r>
              <a:rPr lang="ru-RU" sz="2400" i="1" dirty="0" smtClean="0">
                <a:solidFill>
                  <a:schemeClr val="bg2">
                    <a:lumMod val="10000"/>
                  </a:schemeClr>
                </a:solidFill>
              </a:rPr>
              <a:t>эмпирической</a:t>
            </a:r>
            <a:r>
              <a:rPr lang="ru-RU" sz="2400" dirty="0" smtClean="0">
                <a:solidFill>
                  <a:schemeClr val="bg2">
                    <a:lumMod val="10000"/>
                  </a:schemeClr>
                </a:solidFill>
              </a:rPr>
              <a:t> вероятности. Здесь отчасти используется то эвристическое соображение, что при бесконечно большом числе наблюдений можно точно определить значение эмпирической вероятности. </a:t>
            </a:r>
          </a:p>
          <a:p>
            <a:pPr algn="r">
              <a:buNone/>
            </a:pPr>
            <a:r>
              <a:rPr lang="en-US" sz="1400" dirty="0" smtClean="0">
                <a:solidFill>
                  <a:schemeClr val="bg2">
                    <a:lumMod val="10000"/>
                  </a:schemeClr>
                </a:solidFill>
              </a:rPr>
              <a:t>http://statistica.ru/theory/vyborochnyy-metod/</a:t>
            </a:r>
            <a:endParaRPr lang="ru-RU" sz="14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bg2">
                    <a:lumMod val="10000"/>
                  </a:schemeClr>
                </a:solidFill>
              </a:rPr>
              <a:t>Выборка</a:t>
            </a:r>
            <a:endParaRPr lang="ru-RU" dirty="0">
              <a:solidFill>
                <a:schemeClr val="bg2">
                  <a:lumMod val="10000"/>
                </a:schemeClr>
              </a:solidFill>
            </a:endParaRPr>
          </a:p>
        </p:txBody>
      </p:sp>
      <p:sp>
        <p:nvSpPr>
          <p:cNvPr id="5" name="Содержимое 4"/>
          <p:cNvSpPr>
            <a:spLocks noGrp="1"/>
          </p:cNvSpPr>
          <p:nvPr>
            <p:ph idx="1"/>
          </p:nvPr>
        </p:nvSpPr>
        <p:spPr>
          <a:xfrm>
            <a:off x="457200" y="1285860"/>
            <a:ext cx="8229600" cy="5286412"/>
          </a:xfrm>
        </p:spPr>
        <p:txBody>
          <a:bodyPr>
            <a:normAutofit fontScale="40000" lnSpcReduction="20000"/>
          </a:bodyPr>
          <a:lstStyle/>
          <a:p>
            <a:pPr>
              <a:buNone/>
            </a:pPr>
            <a:r>
              <a:rPr lang="ru-RU" dirty="0" smtClean="0"/>
              <a:t/>
            </a:r>
            <a:br>
              <a:rPr lang="ru-RU" dirty="0" smtClean="0"/>
            </a:br>
            <a:endParaRPr lang="ru-RU" dirty="0" smtClean="0"/>
          </a:p>
          <a:p>
            <a:r>
              <a:rPr lang="ru-RU" sz="4200" dirty="0" smtClean="0">
                <a:solidFill>
                  <a:schemeClr val="bg2">
                    <a:lumMod val="10000"/>
                  </a:schemeClr>
                </a:solidFill>
              </a:rPr>
              <a:t>Практически же проведение произвольно большого числа опытов или наблюдений связано с трудностями различных характеров. Так, проведение большого числа опытов наталкивается на техническую невыполнимость или на экономические затруднения, что приводит к ограничению числа наблюдений. Приближение к идеальным условиям, которое имеет место в случае игр на разорение, в большинстве практически важных ситуаций не имеет места.</a:t>
            </a:r>
          </a:p>
          <a:p>
            <a:pPr>
              <a:buNone/>
            </a:pPr>
            <a:endParaRPr lang="ru-RU" sz="4200" dirty="0" smtClean="0">
              <a:solidFill>
                <a:schemeClr val="bg2">
                  <a:lumMod val="10000"/>
                </a:schemeClr>
              </a:solidFill>
            </a:endParaRPr>
          </a:p>
          <a:p>
            <a:r>
              <a:rPr lang="ru-RU" sz="4200" dirty="0" smtClean="0">
                <a:solidFill>
                  <a:schemeClr val="bg2">
                    <a:lumMod val="10000"/>
                  </a:schemeClr>
                </a:solidFill>
              </a:rPr>
              <a:t>Установилась следующая терминология. Бесконечная (гипотетическая) совокупность возможных наблюдений называется </a:t>
            </a:r>
            <a:r>
              <a:rPr lang="ru-RU" sz="4200" b="1" i="1" dirty="0" smtClean="0">
                <a:solidFill>
                  <a:schemeClr val="bg2">
                    <a:lumMod val="10000"/>
                  </a:schemeClr>
                </a:solidFill>
              </a:rPr>
              <a:t>генеральной совокупностью</a:t>
            </a:r>
            <a:r>
              <a:rPr lang="ru-RU" sz="4200" dirty="0" smtClean="0">
                <a:solidFill>
                  <a:schemeClr val="bg2">
                    <a:lumMod val="10000"/>
                  </a:schemeClr>
                </a:solidFill>
              </a:rPr>
              <a:t>, и результаты наблюдений, из нее извлеченных, называются </a:t>
            </a:r>
            <a:r>
              <a:rPr lang="ru-RU" sz="4200" b="1" i="1" dirty="0" smtClean="0">
                <a:solidFill>
                  <a:schemeClr val="bg2">
                    <a:lumMod val="10000"/>
                  </a:schemeClr>
                </a:solidFill>
              </a:rPr>
              <a:t>выборкой</a:t>
            </a:r>
            <a:r>
              <a:rPr lang="ru-RU" sz="4200" dirty="0" smtClean="0">
                <a:solidFill>
                  <a:schemeClr val="bg2">
                    <a:lumMod val="10000"/>
                  </a:schemeClr>
                </a:solidFill>
              </a:rPr>
              <a:t> из этой совокупности. Число наблюдений в выборке называют ее </a:t>
            </a:r>
            <a:r>
              <a:rPr lang="ru-RU" sz="4200" b="1" i="1" dirty="0" smtClean="0">
                <a:solidFill>
                  <a:schemeClr val="bg2">
                    <a:lumMod val="10000"/>
                  </a:schemeClr>
                </a:solidFill>
              </a:rPr>
              <a:t>объемом</a:t>
            </a:r>
            <a:r>
              <a:rPr lang="ru-RU" sz="4200" dirty="0" smtClean="0">
                <a:solidFill>
                  <a:schemeClr val="bg2">
                    <a:lumMod val="10000"/>
                  </a:schemeClr>
                </a:solidFill>
              </a:rPr>
              <a:t>. </a:t>
            </a:r>
            <a:br>
              <a:rPr lang="ru-RU" sz="4200" dirty="0" smtClean="0">
                <a:solidFill>
                  <a:schemeClr val="bg2">
                    <a:lumMod val="10000"/>
                  </a:schemeClr>
                </a:solidFill>
              </a:rPr>
            </a:br>
            <a:endParaRPr lang="ru-RU" sz="4200" dirty="0" smtClean="0">
              <a:solidFill>
                <a:schemeClr val="bg2">
                  <a:lumMod val="10000"/>
                </a:schemeClr>
              </a:solidFill>
            </a:endParaRPr>
          </a:p>
          <a:p>
            <a:r>
              <a:rPr lang="ru-RU" sz="4200" dirty="0" smtClean="0">
                <a:solidFill>
                  <a:schemeClr val="bg2">
                    <a:lumMod val="10000"/>
                  </a:schemeClr>
                </a:solidFill>
              </a:rPr>
              <a:t>Понятие бесконечной совокупности представляет идеализацию действительного положения вещей, даже когда под этим понимается потенциальная возможность неограниченного повторения опытов. Практик рассматривает всякую совокупность, "достаточно большую" по сравнению с объемом имеющейся выборки, как бесконечную.</a:t>
            </a:r>
          </a:p>
          <a:p>
            <a:pPr algn="r">
              <a:buNone/>
            </a:pPr>
            <a:r>
              <a:rPr lang="en-US" sz="3500" dirty="0" smtClean="0">
                <a:solidFill>
                  <a:schemeClr val="bg2">
                    <a:lumMod val="10000"/>
                  </a:schemeClr>
                </a:solidFill>
              </a:rPr>
              <a:t>http://statistica.ru/theory/vyborochnyy-metod/</a:t>
            </a:r>
            <a:endParaRPr lang="ru-RU" sz="35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bg2">
                    <a:lumMod val="10000"/>
                  </a:schemeClr>
                </a:solidFill>
              </a:rPr>
              <a:t>Выборка</a:t>
            </a:r>
            <a:endParaRPr lang="ru-RU" dirty="0">
              <a:solidFill>
                <a:schemeClr val="bg2">
                  <a:lumMod val="10000"/>
                </a:schemeClr>
              </a:solidFill>
            </a:endParaRPr>
          </a:p>
        </p:txBody>
      </p:sp>
      <p:sp>
        <p:nvSpPr>
          <p:cNvPr id="5" name="Содержимое 4"/>
          <p:cNvSpPr>
            <a:spLocks noGrp="1"/>
          </p:cNvSpPr>
          <p:nvPr>
            <p:ph idx="1"/>
          </p:nvPr>
        </p:nvSpPr>
        <p:spPr>
          <a:xfrm>
            <a:off x="457200" y="1285860"/>
            <a:ext cx="8229600" cy="5286412"/>
          </a:xfrm>
        </p:spPr>
        <p:txBody>
          <a:bodyPr>
            <a:normAutofit fontScale="85000" lnSpcReduction="20000"/>
          </a:bodyPr>
          <a:lstStyle/>
          <a:p>
            <a:pPr>
              <a:buNone/>
            </a:pPr>
            <a:r>
              <a:rPr lang="ru-RU" dirty="0" smtClean="0"/>
              <a:t/>
            </a:r>
            <a:br>
              <a:rPr lang="ru-RU" dirty="0" smtClean="0"/>
            </a:br>
            <a:r>
              <a:rPr lang="ru-RU" sz="2400" dirty="0" smtClean="0">
                <a:solidFill>
                  <a:schemeClr val="bg2">
                    <a:lumMod val="10000"/>
                  </a:schemeClr>
                </a:solidFill>
              </a:rPr>
              <a:t>Репрезентативная выборка </a:t>
            </a:r>
            <a:br>
              <a:rPr lang="ru-RU" sz="2400" dirty="0" smtClean="0">
                <a:solidFill>
                  <a:schemeClr val="bg2">
                    <a:lumMod val="10000"/>
                  </a:schemeClr>
                </a:solidFill>
              </a:rPr>
            </a:br>
            <a:endParaRPr lang="ru-RU" sz="2400" dirty="0" smtClean="0">
              <a:solidFill>
                <a:schemeClr val="bg2">
                  <a:lumMod val="10000"/>
                </a:schemeClr>
              </a:solidFill>
            </a:endParaRPr>
          </a:p>
          <a:p>
            <a:r>
              <a:rPr lang="ru-RU" sz="2400" dirty="0" smtClean="0">
                <a:solidFill>
                  <a:schemeClr val="bg2">
                    <a:lumMod val="10000"/>
                  </a:schemeClr>
                </a:solidFill>
              </a:rPr>
              <a:t>Репрезентативная выборка (</a:t>
            </a:r>
            <a:r>
              <a:rPr lang="ru-RU" sz="2400" dirty="0" err="1" smtClean="0">
                <a:solidFill>
                  <a:schemeClr val="bg2">
                    <a:lumMod val="10000"/>
                  </a:schemeClr>
                </a:solidFill>
              </a:rPr>
              <a:t>representative</a:t>
            </a:r>
            <a:r>
              <a:rPr lang="ru-RU" sz="2400" dirty="0" smtClean="0">
                <a:solidFill>
                  <a:schemeClr val="bg2">
                    <a:lumMod val="10000"/>
                  </a:schemeClr>
                </a:solidFill>
              </a:rPr>
              <a:t> </a:t>
            </a:r>
            <a:r>
              <a:rPr lang="ru-RU" sz="2400" dirty="0" err="1" smtClean="0">
                <a:solidFill>
                  <a:schemeClr val="bg2">
                    <a:lumMod val="10000"/>
                  </a:schemeClr>
                </a:solidFill>
              </a:rPr>
              <a:t>sample</a:t>
            </a:r>
            <a:r>
              <a:rPr lang="ru-RU" sz="2400" dirty="0" smtClean="0">
                <a:solidFill>
                  <a:schemeClr val="bg2">
                    <a:lumMod val="10000"/>
                  </a:schemeClr>
                </a:solidFill>
              </a:rPr>
              <a:t>) - одно из ключевых понятий анализа данных. Репрезентативная выборка - это выборка из генеральной совокупности с распределением </a:t>
            </a:r>
            <a:r>
              <a:rPr lang="ru-RU" sz="2400" i="1" dirty="0" smtClean="0">
                <a:solidFill>
                  <a:schemeClr val="bg2">
                    <a:lumMod val="10000"/>
                  </a:schemeClr>
                </a:solidFill>
              </a:rPr>
              <a:t>F</a:t>
            </a:r>
            <a:r>
              <a:rPr lang="ru-RU" sz="2400" dirty="0" smtClean="0">
                <a:solidFill>
                  <a:schemeClr val="bg2">
                    <a:lumMod val="10000"/>
                  </a:schemeClr>
                </a:solidFill>
              </a:rPr>
              <a:t>(</a:t>
            </a:r>
            <a:r>
              <a:rPr lang="ru-RU" sz="2400" i="1" dirty="0" err="1" smtClean="0">
                <a:solidFill>
                  <a:schemeClr val="bg2">
                    <a:lumMod val="10000"/>
                  </a:schemeClr>
                </a:solidFill>
              </a:rPr>
              <a:t>x</a:t>
            </a:r>
            <a:r>
              <a:rPr lang="ru-RU" sz="2400" dirty="0" smtClean="0">
                <a:solidFill>
                  <a:schemeClr val="bg2">
                    <a:lumMod val="10000"/>
                  </a:schemeClr>
                </a:solidFill>
              </a:rPr>
              <a:t>), представляющая основные особенности генеральной совокупности. </a:t>
            </a:r>
            <a:br>
              <a:rPr lang="ru-RU" sz="2400" dirty="0" smtClean="0">
                <a:solidFill>
                  <a:schemeClr val="bg2">
                    <a:lumMod val="10000"/>
                  </a:schemeClr>
                </a:solidFill>
              </a:rPr>
            </a:br>
            <a:endParaRPr lang="ru-RU" sz="2400" dirty="0" smtClean="0">
              <a:solidFill>
                <a:schemeClr val="bg2">
                  <a:lumMod val="10000"/>
                </a:schemeClr>
              </a:solidFill>
            </a:endParaRPr>
          </a:p>
          <a:p>
            <a:r>
              <a:rPr lang="ru-RU" sz="2400" dirty="0" smtClean="0">
                <a:solidFill>
                  <a:schemeClr val="bg2">
                    <a:lumMod val="10000"/>
                  </a:schemeClr>
                </a:solidFill>
              </a:rPr>
              <a:t>Например, если в городе проживает 100 000 человек, половина из которых мужчины и половина женщины, то выборка 1000 человек из которых 10 мужчин и 990 женщин, конечно, не будет репрезентативной. </a:t>
            </a:r>
            <a:br>
              <a:rPr lang="ru-RU" sz="2400" dirty="0" smtClean="0">
                <a:solidFill>
                  <a:schemeClr val="bg2">
                    <a:lumMod val="10000"/>
                  </a:schemeClr>
                </a:solidFill>
              </a:rPr>
            </a:br>
            <a:endParaRPr lang="ru-RU" sz="2400" dirty="0" smtClean="0">
              <a:solidFill>
                <a:schemeClr val="bg2">
                  <a:lumMod val="10000"/>
                </a:schemeClr>
              </a:solidFill>
            </a:endParaRPr>
          </a:p>
          <a:p>
            <a:r>
              <a:rPr lang="ru-RU" sz="2400" dirty="0" smtClean="0">
                <a:solidFill>
                  <a:schemeClr val="bg2">
                    <a:lumMod val="10000"/>
                  </a:schemeClr>
                </a:solidFill>
              </a:rPr>
              <a:t>Построенный на ее основе опрос общественного мнения, конечно, будет содержать смещение оценок и приводит к фальсификации результатов.</a:t>
            </a:r>
          </a:p>
          <a:p>
            <a:r>
              <a:rPr lang="ru-RU" sz="2400" dirty="0" smtClean="0">
                <a:solidFill>
                  <a:schemeClr val="bg2">
                    <a:lumMod val="10000"/>
                  </a:schemeClr>
                </a:solidFill>
              </a:rPr>
              <a:t>Необходимым условием построения репрезентативной выборки является равная вероятность включения в нее каждого элемента генеральной совокупности.</a:t>
            </a:r>
          </a:p>
          <a:p>
            <a:pPr algn="r">
              <a:buNone/>
            </a:pPr>
            <a:r>
              <a:rPr lang="en-US" sz="1800" dirty="0" smtClean="0">
                <a:solidFill>
                  <a:schemeClr val="bg2">
                    <a:lumMod val="10000"/>
                  </a:schemeClr>
                </a:solidFill>
              </a:rPr>
              <a:t>http://statistica.ru/theory/vyborka-vyborochnoe-raspredelenie/</a:t>
            </a:r>
            <a:endParaRPr lang="ru-RU" sz="18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600" dirty="0" smtClean="0">
                <a:solidFill>
                  <a:schemeClr val="bg2">
                    <a:lumMod val="10000"/>
                  </a:schemeClr>
                </a:solidFill>
              </a:rPr>
              <a:t>Случайная величина или переменная</a:t>
            </a:r>
            <a:endParaRPr lang="ru-RU" sz="3600" dirty="0">
              <a:solidFill>
                <a:schemeClr val="bg2">
                  <a:lumMod val="10000"/>
                </a:schemeClr>
              </a:solidFill>
            </a:endParaRPr>
          </a:p>
        </p:txBody>
      </p:sp>
      <p:sp>
        <p:nvSpPr>
          <p:cNvPr id="3" name="Содержимое 2"/>
          <p:cNvSpPr>
            <a:spLocks noGrp="1"/>
          </p:cNvSpPr>
          <p:nvPr>
            <p:ph idx="1"/>
          </p:nvPr>
        </p:nvSpPr>
        <p:spPr/>
        <p:txBody>
          <a:bodyPr>
            <a:normAutofit fontScale="92500" lnSpcReduction="20000"/>
          </a:bodyPr>
          <a:lstStyle/>
          <a:p>
            <a:r>
              <a:rPr lang="ru-RU" b="1" i="1" dirty="0" smtClean="0">
                <a:solidFill>
                  <a:schemeClr val="bg2">
                    <a:lumMod val="10000"/>
                  </a:schemeClr>
                </a:solidFill>
              </a:rPr>
              <a:t>Случайная переменная </a:t>
            </a:r>
            <a:r>
              <a:rPr lang="ru-RU" dirty="0" smtClean="0">
                <a:solidFill>
                  <a:schemeClr val="bg2">
                    <a:lumMod val="10000"/>
                  </a:schemeClr>
                </a:solidFill>
              </a:rPr>
              <a:t>— это величина, которая может принимать любое из набора взаимоисключающих значений с определенной вероятностью.</a:t>
            </a:r>
          </a:p>
          <a:p>
            <a:r>
              <a:rPr lang="ru-RU" dirty="0" smtClean="0">
                <a:solidFill>
                  <a:schemeClr val="bg2">
                    <a:lumMod val="10000"/>
                  </a:schemeClr>
                </a:solidFill>
              </a:rPr>
              <a:t>Распределение вероятности показывает вероятности всех возможных значений случайной переменной. Это теоретическое распределение, которое выражено математически и имеет </a:t>
            </a:r>
            <a:r>
              <a:rPr lang="ru-RU" i="1" dirty="0" smtClean="0">
                <a:solidFill>
                  <a:schemeClr val="bg2">
                    <a:lumMod val="10000"/>
                  </a:schemeClr>
                </a:solidFill>
              </a:rPr>
              <a:t>среднее </a:t>
            </a:r>
            <a:r>
              <a:rPr lang="ru-RU" dirty="0" smtClean="0">
                <a:solidFill>
                  <a:schemeClr val="bg2">
                    <a:lumMod val="10000"/>
                  </a:schemeClr>
                </a:solidFill>
              </a:rPr>
              <a:t>и </a:t>
            </a:r>
            <a:r>
              <a:rPr lang="ru-RU" i="1" dirty="0" smtClean="0">
                <a:solidFill>
                  <a:schemeClr val="bg2">
                    <a:lumMod val="10000"/>
                  </a:schemeClr>
                </a:solidFill>
              </a:rPr>
              <a:t>дисперсию </a:t>
            </a:r>
            <a:r>
              <a:rPr lang="ru-RU" dirty="0" smtClean="0">
                <a:solidFill>
                  <a:schemeClr val="bg2">
                    <a:lumMod val="10000"/>
                  </a:schemeClr>
                </a:solidFill>
              </a:rPr>
              <a:t>— аналоги среднего и дисперсии в эмпирическом распределении. </a:t>
            </a:r>
          </a:p>
          <a:p>
            <a:pPr algn="r">
              <a:buNone/>
            </a:pPr>
            <a:r>
              <a:rPr lang="en-US" sz="1600" dirty="0" smtClean="0">
                <a:solidFill>
                  <a:schemeClr val="bg2">
                    <a:lumMod val="10000"/>
                  </a:schemeClr>
                </a:solidFill>
              </a:rPr>
              <a:t>http://statistica.ru/theory/raspredeleniya-veroyatnostey/</a:t>
            </a:r>
            <a:endParaRPr lang="ru-RU" sz="1600" dirty="0" smtClean="0">
              <a:solidFill>
                <a:schemeClr val="bg2">
                  <a:lumMod val="10000"/>
                </a:schemeClr>
              </a:solidFill>
            </a:endParaRPr>
          </a:p>
          <a:p>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2">
                    <a:lumMod val="10000"/>
                  </a:schemeClr>
                </a:solidFill>
              </a:rPr>
              <a:t>Нормальное распределение</a:t>
            </a:r>
            <a:endParaRPr lang="ru-RU" dirty="0">
              <a:solidFill>
                <a:schemeClr val="bg2">
                  <a:lumMod val="10000"/>
                </a:schemeClr>
              </a:solidFill>
            </a:endParaRPr>
          </a:p>
        </p:txBody>
      </p:sp>
      <p:sp>
        <p:nvSpPr>
          <p:cNvPr id="3" name="Содержимое 2"/>
          <p:cNvSpPr>
            <a:spLocks noGrp="1"/>
          </p:cNvSpPr>
          <p:nvPr>
            <p:ph idx="1"/>
          </p:nvPr>
        </p:nvSpPr>
        <p:spPr/>
        <p:txBody>
          <a:bodyPr>
            <a:normAutofit fontScale="77500" lnSpcReduction="20000"/>
          </a:bodyPr>
          <a:lstStyle/>
          <a:p>
            <a:r>
              <a:rPr lang="en-US" dirty="0" smtClean="0">
                <a:solidFill>
                  <a:schemeClr val="bg2">
                    <a:lumMod val="10000"/>
                  </a:schemeClr>
                </a:solidFill>
              </a:rPr>
              <a:t>In a random collection of data from independent sources, it is generally observed that the distribution of data is normal. </a:t>
            </a:r>
            <a:endParaRPr lang="ru-RU" dirty="0" smtClean="0">
              <a:solidFill>
                <a:schemeClr val="bg2">
                  <a:lumMod val="10000"/>
                </a:schemeClr>
              </a:solidFill>
            </a:endParaRPr>
          </a:p>
          <a:p>
            <a:r>
              <a:rPr lang="en-US" dirty="0" smtClean="0">
                <a:solidFill>
                  <a:schemeClr val="bg2">
                    <a:lumMod val="10000"/>
                  </a:schemeClr>
                </a:solidFill>
              </a:rPr>
              <a:t>Which means, on plotting a graph with the value of the variable in the horizontal axis and the count of the values in the vertical axis we get a bell shape curve.</a:t>
            </a:r>
            <a:endParaRPr lang="ru-RU" dirty="0" smtClean="0">
              <a:solidFill>
                <a:schemeClr val="bg2">
                  <a:lumMod val="10000"/>
                </a:schemeClr>
              </a:solidFill>
            </a:endParaRPr>
          </a:p>
          <a:p>
            <a:r>
              <a:rPr lang="en-US" dirty="0" smtClean="0">
                <a:solidFill>
                  <a:schemeClr val="bg2">
                    <a:lumMod val="10000"/>
                  </a:schemeClr>
                </a:solidFill>
              </a:rPr>
              <a:t>The center of the curve represents the mean of the data set. In the graph, fifty percent of values lie to the left of the mean and the other fifty percent lie to the right of the graph.</a:t>
            </a:r>
            <a:endParaRPr lang="ru-RU" dirty="0" smtClean="0">
              <a:solidFill>
                <a:schemeClr val="bg2">
                  <a:lumMod val="10000"/>
                </a:schemeClr>
              </a:solidFill>
            </a:endParaRPr>
          </a:p>
          <a:p>
            <a:r>
              <a:rPr lang="en-US" dirty="0" smtClean="0">
                <a:solidFill>
                  <a:schemeClr val="bg2">
                    <a:lumMod val="10000"/>
                  </a:schemeClr>
                </a:solidFill>
              </a:rPr>
              <a:t>This is referred as </a:t>
            </a:r>
            <a:r>
              <a:rPr lang="en-US" b="1" i="1" dirty="0" smtClean="0">
                <a:solidFill>
                  <a:schemeClr val="bg2">
                    <a:lumMod val="10000"/>
                  </a:schemeClr>
                </a:solidFill>
              </a:rPr>
              <a:t>normal distribution </a:t>
            </a:r>
            <a:r>
              <a:rPr lang="en-US" dirty="0" smtClean="0">
                <a:solidFill>
                  <a:schemeClr val="bg2">
                    <a:lumMod val="10000"/>
                  </a:schemeClr>
                </a:solidFill>
              </a:rPr>
              <a:t>in statistics.</a:t>
            </a:r>
          </a:p>
          <a:p>
            <a:pPr>
              <a:buNone/>
            </a:pPr>
            <a:endParaRPr lang="en-US" dirty="0" smtClean="0">
              <a:solidFill>
                <a:schemeClr val="bg2">
                  <a:lumMod val="10000"/>
                </a:schemeClr>
              </a:solidFill>
            </a:endParaRPr>
          </a:p>
          <a:p>
            <a:pPr algn="r">
              <a:buNone/>
            </a:pPr>
            <a:r>
              <a:rPr lang="en-US" sz="2300" dirty="0" smtClean="0">
                <a:solidFill>
                  <a:schemeClr val="bg2">
                    <a:lumMod val="10000"/>
                  </a:schemeClr>
                </a:solidFill>
              </a:rPr>
              <a:t>https://www.tutorialspoint.com/r/r_normal_distribution.htm</a:t>
            </a:r>
            <a:endParaRPr lang="ru-RU" sz="23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2">
                    <a:lumMod val="10000"/>
                  </a:schemeClr>
                </a:solidFill>
              </a:rPr>
              <a:t>Нормальное распределение</a:t>
            </a:r>
            <a:endParaRPr lang="ru-RU" dirty="0">
              <a:solidFill>
                <a:schemeClr val="bg2">
                  <a:lumMod val="10000"/>
                </a:schemeClr>
              </a:solidFill>
            </a:endParaRPr>
          </a:p>
        </p:txBody>
      </p:sp>
      <p:sp>
        <p:nvSpPr>
          <p:cNvPr id="3" name="Содержимое 2"/>
          <p:cNvSpPr>
            <a:spLocks noGrp="1"/>
          </p:cNvSpPr>
          <p:nvPr>
            <p:ph idx="1"/>
          </p:nvPr>
        </p:nvSpPr>
        <p:spPr/>
        <p:txBody>
          <a:bodyPr>
            <a:normAutofit lnSpcReduction="10000"/>
          </a:bodyPr>
          <a:lstStyle/>
          <a:p>
            <a:r>
              <a:rPr lang="en-US" dirty="0" err="1" smtClean="0">
                <a:solidFill>
                  <a:schemeClr val="bg2">
                    <a:lumMod val="10000"/>
                  </a:schemeClr>
                </a:solidFill>
              </a:rPr>
              <a:t>dnorm</a:t>
            </a:r>
            <a:r>
              <a:rPr lang="en-US" dirty="0" smtClean="0">
                <a:solidFill>
                  <a:schemeClr val="bg2">
                    <a:lumMod val="10000"/>
                  </a:schemeClr>
                </a:solidFill>
              </a:rPr>
              <a:t>(x, mean, </a:t>
            </a:r>
            <a:r>
              <a:rPr lang="en-US" dirty="0" err="1" smtClean="0">
                <a:solidFill>
                  <a:schemeClr val="bg2">
                    <a:lumMod val="10000"/>
                  </a:schemeClr>
                </a:solidFill>
              </a:rPr>
              <a:t>sd</a:t>
            </a:r>
            <a:r>
              <a:rPr lang="en-US" dirty="0" smtClean="0">
                <a:solidFill>
                  <a:schemeClr val="bg2">
                    <a:lumMod val="10000"/>
                  </a:schemeClr>
                </a:solidFill>
              </a:rPr>
              <a:t>)</a:t>
            </a:r>
          </a:p>
          <a:p>
            <a:r>
              <a:rPr lang="en-US" b="1" dirty="0" smtClean="0">
                <a:solidFill>
                  <a:schemeClr val="bg2">
                    <a:lumMod val="10000"/>
                  </a:schemeClr>
                </a:solidFill>
              </a:rPr>
              <a:t>x</a:t>
            </a:r>
            <a:r>
              <a:rPr lang="en-US" dirty="0" smtClean="0">
                <a:solidFill>
                  <a:schemeClr val="bg2">
                    <a:lumMod val="10000"/>
                  </a:schemeClr>
                </a:solidFill>
              </a:rPr>
              <a:t> is a vector of numbers;</a:t>
            </a:r>
          </a:p>
          <a:p>
            <a:r>
              <a:rPr lang="en-US" b="1" dirty="0" smtClean="0">
                <a:solidFill>
                  <a:schemeClr val="bg2">
                    <a:lumMod val="10000"/>
                  </a:schemeClr>
                </a:solidFill>
              </a:rPr>
              <a:t>p</a:t>
            </a:r>
            <a:r>
              <a:rPr lang="en-US" dirty="0" smtClean="0">
                <a:solidFill>
                  <a:schemeClr val="bg2">
                    <a:lumMod val="10000"/>
                  </a:schemeClr>
                </a:solidFill>
              </a:rPr>
              <a:t> is a vector of probabilities;</a:t>
            </a:r>
          </a:p>
          <a:p>
            <a:r>
              <a:rPr lang="en-US" b="1" dirty="0" smtClean="0">
                <a:solidFill>
                  <a:schemeClr val="bg2">
                    <a:lumMod val="10000"/>
                  </a:schemeClr>
                </a:solidFill>
              </a:rPr>
              <a:t>n</a:t>
            </a:r>
            <a:r>
              <a:rPr lang="en-US" dirty="0" smtClean="0">
                <a:solidFill>
                  <a:schemeClr val="bg2">
                    <a:lumMod val="10000"/>
                  </a:schemeClr>
                </a:solidFill>
              </a:rPr>
              <a:t> is number of observations(sample size);</a:t>
            </a:r>
          </a:p>
          <a:p>
            <a:r>
              <a:rPr lang="en-US" b="1" dirty="0" smtClean="0">
                <a:solidFill>
                  <a:schemeClr val="bg2">
                    <a:lumMod val="10000"/>
                  </a:schemeClr>
                </a:solidFill>
              </a:rPr>
              <a:t>mean</a:t>
            </a:r>
            <a:r>
              <a:rPr lang="en-US" dirty="0" smtClean="0">
                <a:solidFill>
                  <a:schemeClr val="bg2">
                    <a:lumMod val="10000"/>
                  </a:schemeClr>
                </a:solidFill>
              </a:rPr>
              <a:t> is the mean value of the sample data. It's default value is zero;</a:t>
            </a:r>
          </a:p>
          <a:p>
            <a:r>
              <a:rPr lang="en-US" b="1" dirty="0" err="1" smtClean="0">
                <a:solidFill>
                  <a:schemeClr val="bg2">
                    <a:lumMod val="10000"/>
                  </a:schemeClr>
                </a:solidFill>
              </a:rPr>
              <a:t>sd</a:t>
            </a:r>
            <a:r>
              <a:rPr lang="en-US" dirty="0" smtClean="0">
                <a:solidFill>
                  <a:schemeClr val="bg2">
                    <a:lumMod val="10000"/>
                  </a:schemeClr>
                </a:solidFill>
              </a:rPr>
              <a:t> is the standard deviation. It's default value is 1.</a:t>
            </a:r>
          </a:p>
          <a:p>
            <a:pPr algn="r">
              <a:buNone/>
            </a:pPr>
            <a:r>
              <a:rPr lang="en-US" sz="1900" dirty="0" smtClean="0">
                <a:solidFill>
                  <a:schemeClr val="bg2">
                    <a:lumMod val="10000"/>
                  </a:schemeClr>
                </a:solidFill>
              </a:rPr>
              <a:t>https://www.tutorialspoint.com/r/r_normal_distribution.htm</a:t>
            </a:r>
          </a:p>
          <a:p>
            <a:endParaRPr lang="ru-RU" sz="19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2">
                    <a:lumMod val="10000"/>
                  </a:schemeClr>
                </a:solidFill>
              </a:rPr>
              <a:t>Нормальное распределение</a:t>
            </a:r>
            <a:endParaRPr lang="ru-RU" dirty="0">
              <a:solidFill>
                <a:schemeClr val="bg2">
                  <a:lumMod val="10000"/>
                </a:schemeClr>
              </a:solidFill>
            </a:endParaRPr>
          </a:p>
        </p:txBody>
      </p:sp>
      <p:sp>
        <p:nvSpPr>
          <p:cNvPr id="3" name="Содержимое 2"/>
          <p:cNvSpPr>
            <a:spLocks noGrp="1"/>
          </p:cNvSpPr>
          <p:nvPr>
            <p:ph idx="1"/>
          </p:nvPr>
        </p:nvSpPr>
        <p:spPr/>
        <p:txBody>
          <a:bodyPr>
            <a:normAutofit/>
          </a:bodyPr>
          <a:lstStyle/>
          <a:p>
            <a:r>
              <a:rPr lang="en-US" i="1" dirty="0" smtClean="0">
                <a:solidFill>
                  <a:schemeClr val="bg2">
                    <a:lumMod val="10000"/>
                  </a:schemeClr>
                </a:solidFill>
              </a:rPr>
              <a:t>#</a:t>
            </a:r>
            <a:r>
              <a:rPr lang="en-US" dirty="0" smtClean="0">
                <a:solidFill>
                  <a:schemeClr val="bg2">
                    <a:lumMod val="10000"/>
                  </a:schemeClr>
                </a:solidFill>
              </a:rPr>
              <a:t> </a:t>
            </a:r>
            <a:r>
              <a:rPr lang="en-US" i="1" dirty="0" smtClean="0">
                <a:solidFill>
                  <a:schemeClr val="bg2">
                    <a:lumMod val="10000"/>
                  </a:schemeClr>
                </a:solidFill>
              </a:rPr>
              <a:t>create a sequence of numbers between -10 and 10 incrementing by 0.1</a:t>
            </a:r>
          </a:p>
          <a:p>
            <a:r>
              <a:rPr lang="en-US" dirty="0" smtClean="0">
                <a:solidFill>
                  <a:schemeClr val="bg2">
                    <a:lumMod val="10000"/>
                  </a:schemeClr>
                </a:solidFill>
              </a:rPr>
              <a:t>&gt; x &lt;- </a:t>
            </a:r>
            <a:r>
              <a:rPr lang="en-US" dirty="0" err="1" smtClean="0">
                <a:solidFill>
                  <a:schemeClr val="bg2">
                    <a:lumMod val="10000"/>
                  </a:schemeClr>
                </a:solidFill>
              </a:rPr>
              <a:t>seq</a:t>
            </a:r>
            <a:r>
              <a:rPr lang="en-US" dirty="0" smtClean="0">
                <a:solidFill>
                  <a:schemeClr val="bg2">
                    <a:lumMod val="10000"/>
                  </a:schemeClr>
                </a:solidFill>
              </a:rPr>
              <a:t>(-10, 10, by = .1)</a:t>
            </a:r>
          </a:p>
          <a:p>
            <a:r>
              <a:rPr lang="en-US" i="1" dirty="0" smtClean="0">
                <a:solidFill>
                  <a:schemeClr val="bg2">
                    <a:lumMod val="10000"/>
                  </a:schemeClr>
                </a:solidFill>
              </a:rPr>
              <a:t># choose the mean as 2.5 and standard deviation as 0.5</a:t>
            </a:r>
          </a:p>
          <a:p>
            <a:r>
              <a:rPr lang="en-US" dirty="0" smtClean="0">
                <a:solidFill>
                  <a:schemeClr val="bg2">
                    <a:lumMod val="10000"/>
                  </a:schemeClr>
                </a:solidFill>
              </a:rPr>
              <a:t>&gt; y &lt;- </a:t>
            </a:r>
            <a:r>
              <a:rPr lang="en-US" dirty="0" err="1" smtClean="0">
                <a:solidFill>
                  <a:schemeClr val="bg2">
                    <a:lumMod val="10000"/>
                  </a:schemeClr>
                </a:solidFill>
              </a:rPr>
              <a:t>dnorm</a:t>
            </a:r>
            <a:r>
              <a:rPr lang="en-US" dirty="0" smtClean="0">
                <a:solidFill>
                  <a:schemeClr val="bg2">
                    <a:lumMod val="10000"/>
                  </a:schemeClr>
                </a:solidFill>
              </a:rPr>
              <a:t>(x, mean = 2.5, </a:t>
            </a:r>
            <a:r>
              <a:rPr lang="en-US" dirty="0" err="1" smtClean="0">
                <a:solidFill>
                  <a:schemeClr val="bg2">
                    <a:lumMod val="10000"/>
                  </a:schemeClr>
                </a:solidFill>
              </a:rPr>
              <a:t>sd</a:t>
            </a:r>
            <a:r>
              <a:rPr lang="en-US" dirty="0" smtClean="0">
                <a:solidFill>
                  <a:schemeClr val="bg2">
                    <a:lumMod val="10000"/>
                  </a:schemeClr>
                </a:solidFill>
              </a:rPr>
              <a:t> = 0.5)</a:t>
            </a:r>
          </a:p>
          <a:p>
            <a:r>
              <a:rPr lang="en-US" dirty="0" smtClean="0">
                <a:solidFill>
                  <a:schemeClr val="bg2">
                    <a:lumMod val="10000"/>
                  </a:schemeClr>
                </a:solidFill>
              </a:rPr>
              <a:t>&gt; plot(</a:t>
            </a:r>
            <a:r>
              <a:rPr lang="en-US" dirty="0" err="1" smtClean="0">
                <a:solidFill>
                  <a:schemeClr val="bg2">
                    <a:lumMod val="10000"/>
                  </a:schemeClr>
                </a:solidFill>
              </a:rPr>
              <a:t>x,y</a:t>
            </a:r>
            <a:r>
              <a:rPr lang="en-US" dirty="0" smtClean="0">
                <a:solidFill>
                  <a:schemeClr val="bg2">
                    <a:lumMod val="10000"/>
                  </a:schemeClr>
                </a:solidFill>
              </a:rPr>
              <a:t>)</a:t>
            </a:r>
          </a:p>
          <a:p>
            <a:pPr algn="r">
              <a:buNone/>
            </a:pPr>
            <a:r>
              <a:rPr lang="en-US" sz="1600" dirty="0" smtClean="0">
                <a:solidFill>
                  <a:schemeClr val="bg2">
                    <a:lumMod val="10000"/>
                  </a:schemeClr>
                </a:solidFill>
              </a:rPr>
              <a:t>https://www.tutorialspoint.com/r/r_normal_distribution.htm</a:t>
            </a:r>
            <a:endParaRPr lang="ru-RU" sz="16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2">
                    <a:lumMod val="10000"/>
                  </a:schemeClr>
                </a:solidFill>
              </a:rPr>
              <a:t>Литература</a:t>
            </a:r>
            <a:endParaRPr lang="ru-RU" dirty="0">
              <a:solidFill>
                <a:schemeClr val="bg2">
                  <a:lumMod val="10000"/>
                </a:schemeClr>
              </a:solidFill>
            </a:endParaRPr>
          </a:p>
        </p:txBody>
      </p:sp>
      <p:sp>
        <p:nvSpPr>
          <p:cNvPr id="3" name="Содержимое 2"/>
          <p:cNvSpPr>
            <a:spLocks noGrp="1"/>
          </p:cNvSpPr>
          <p:nvPr>
            <p:ph idx="1"/>
          </p:nvPr>
        </p:nvSpPr>
        <p:spPr/>
        <p:txBody>
          <a:bodyPr>
            <a:normAutofit/>
          </a:bodyPr>
          <a:lstStyle/>
          <a:p>
            <a:r>
              <a:rPr lang="en-US" sz="2000" dirty="0" smtClean="0">
                <a:solidFill>
                  <a:schemeClr val="bg2">
                    <a:lumMod val="10000"/>
                  </a:schemeClr>
                </a:solidFill>
                <a:hlinkClick r:id="rId2"/>
              </a:rPr>
              <a:t>https://www.tutorialspoint.com/r/r_basic_syntax.htm</a:t>
            </a:r>
            <a:endParaRPr lang="ru-RU" sz="2000" dirty="0" smtClean="0">
              <a:solidFill>
                <a:schemeClr val="bg2">
                  <a:lumMod val="10000"/>
                </a:schemeClr>
              </a:solidFill>
            </a:endParaRPr>
          </a:p>
          <a:p>
            <a:r>
              <a:rPr lang="en-US" sz="2000" dirty="0" smtClean="0">
                <a:solidFill>
                  <a:schemeClr val="bg2">
                    <a:lumMod val="10000"/>
                  </a:schemeClr>
                </a:solidFill>
              </a:rPr>
              <a:t>Huff, Darrell. 1954. How to Lie with Statistics. Ch. 1--2</a:t>
            </a:r>
            <a:endParaRPr lang="ru-RU" sz="20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The Sample with the Built-in Bias</a:t>
            </a:r>
            <a:endParaRPr lang="ru-RU" sz="3200" dirty="0"/>
          </a:p>
        </p:txBody>
      </p:sp>
      <p:sp>
        <p:nvSpPr>
          <p:cNvPr id="3" name="Содержимое 2"/>
          <p:cNvSpPr>
            <a:spLocks noGrp="1"/>
          </p:cNvSpPr>
          <p:nvPr>
            <p:ph idx="1"/>
          </p:nvPr>
        </p:nvSpPr>
        <p:spPr>
          <a:xfrm>
            <a:off x="457200" y="1214422"/>
            <a:ext cx="8229600" cy="5214974"/>
          </a:xfrm>
        </p:spPr>
        <p:txBody>
          <a:bodyPr>
            <a:normAutofit fontScale="77500" lnSpcReduction="20000"/>
          </a:bodyPr>
          <a:lstStyle/>
          <a:p>
            <a:r>
              <a:rPr lang="en-US" dirty="0" smtClean="0">
                <a:solidFill>
                  <a:schemeClr val="bg2">
                    <a:lumMod val="10000"/>
                  </a:schemeClr>
                </a:solidFill>
              </a:rPr>
              <a:t>“The average </a:t>
            </a:r>
            <a:r>
              <a:rPr lang="en-US" dirty="0" err="1" smtClean="0">
                <a:solidFill>
                  <a:schemeClr val="bg2">
                    <a:lumMod val="10000"/>
                  </a:schemeClr>
                </a:solidFill>
              </a:rPr>
              <a:t>Yaleman</a:t>
            </a:r>
            <a:r>
              <a:rPr lang="en-US" dirty="0" smtClean="0">
                <a:solidFill>
                  <a:schemeClr val="bg2">
                    <a:lumMod val="10000"/>
                  </a:schemeClr>
                </a:solidFill>
              </a:rPr>
              <a:t>, Class of ’24, makes $25,111 a year”</a:t>
            </a:r>
            <a:endParaRPr lang="ru-RU" dirty="0" smtClean="0">
              <a:solidFill>
                <a:schemeClr val="bg2">
                  <a:lumMod val="10000"/>
                </a:schemeClr>
              </a:solidFill>
            </a:endParaRPr>
          </a:p>
          <a:p>
            <a:r>
              <a:rPr lang="en-US" dirty="0" smtClean="0">
                <a:solidFill>
                  <a:schemeClr val="bg2">
                    <a:lumMod val="10000"/>
                  </a:schemeClr>
                </a:solidFill>
              </a:rPr>
              <a:t>Suspicious?</a:t>
            </a:r>
          </a:p>
          <a:p>
            <a:r>
              <a:rPr lang="en-US" dirty="0" smtClean="0">
                <a:solidFill>
                  <a:schemeClr val="bg2">
                    <a:lumMod val="10000"/>
                  </a:schemeClr>
                </a:solidFill>
              </a:rPr>
              <a:t>Yes: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the sample is biased, not representative: researchers tend to select respondents that are more easily accessible (physically, emotionally, intellectually) and/or that are more likely to meet their expectations.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“A psychiatrist reported once that practically everybody is neurotic”</a:t>
            </a:r>
          </a:p>
          <a:p>
            <a:pPr>
              <a:buNone/>
            </a:pPr>
            <a:endParaRPr lang="en-US" dirty="0" smtClean="0">
              <a:solidFill>
                <a:schemeClr val="bg2">
                  <a:lumMod val="10000"/>
                </a:schemeClr>
              </a:solidFill>
            </a:endParaRPr>
          </a:p>
          <a:p>
            <a:r>
              <a:rPr lang="en-US" dirty="0" smtClean="0">
                <a:solidFill>
                  <a:schemeClr val="bg2">
                    <a:lumMod val="10000"/>
                  </a:schemeClr>
                </a:solidFill>
              </a:rPr>
              <a:t>“</a:t>
            </a:r>
            <a:r>
              <a:rPr lang="ru-RU" dirty="0" smtClean="0">
                <a:solidFill>
                  <a:schemeClr val="bg2">
                    <a:lumMod val="10000"/>
                  </a:schemeClr>
                </a:solidFill>
              </a:rPr>
              <a:t>60% учителей не сдали тест по математике</a:t>
            </a:r>
            <a:r>
              <a:rPr lang="en-US" dirty="0" smtClean="0">
                <a:solidFill>
                  <a:schemeClr val="bg2">
                    <a:lumMod val="10000"/>
                  </a:schemeClr>
                </a:solidFill>
              </a:rPr>
              <a:t>”</a:t>
            </a:r>
            <a:r>
              <a:rPr lang="ru-RU" dirty="0" smtClean="0">
                <a:solidFill>
                  <a:schemeClr val="bg2">
                    <a:lumMod val="10000"/>
                  </a:schemeClr>
                </a:solidFill>
              </a:rPr>
              <a:t> (Радио России, 14.11.18, 8-9)</a:t>
            </a:r>
            <a:endParaRPr lang="en-US" dirty="0" smtClean="0">
              <a:solidFill>
                <a:schemeClr val="bg2">
                  <a:lumMod val="10000"/>
                </a:schemeClr>
              </a:solidFill>
            </a:endParaRPr>
          </a:p>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The Well-Chosen Average</a:t>
            </a:r>
            <a:endParaRPr lang="ru-RU" dirty="0"/>
          </a:p>
        </p:txBody>
      </p:sp>
      <p:sp>
        <p:nvSpPr>
          <p:cNvPr id="3" name="Содержимое 2"/>
          <p:cNvSpPr>
            <a:spLocks noGrp="1"/>
          </p:cNvSpPr>
          <p:nvPr>
            <p:ph idx="1"/>
          </p:nvPr>
        </p:nvSpPr>
        <p:spPr>
          <a:xfrm>
            <a:off x="457200" y="1214422"/>
            <a:ext cx="8229600" cy="5429288"/>
          </a:xfrm>
        </p:spPr>
        <p:txBody>
          <a:bodyPr>
            <a:normAutofit fontScale="92500"/>
          </a:bodyPr>
          <a:lstStyle/>
          <a:p>
            <a:r>
              <a:rPr lang="en-US" sz="2400" dirty="0" smtClean="0">
                <a:solidFill>
                  <a:schemeClr val="bg2">
                    <a:lumMod val="10000"/>
                  </a:schemeClr>
                </a:solidFill>
              </a:rPr>
              <a:t>What kind of average?</a:t>
            </a:r>
          </a:p>
          <a:p>
            <a:r>
              <a:rPr lang="en-US" sz="2400" dirty="0" smtClean="0">
                <a:solidFill>
                  <a:schemeClr val="bg2">
                    <a:lumMod val="10000"/>
                  </a:schemeClr>
                </a:solidFill>
              </a:rPr>
              <a:t>Average of what?</a:t>
            </a:r>
          </a:p>
          <a:p>
            <a:r>
              <a:rPr lang="en-US" sz="2400" dirty="0" smtClean="0">
                <a:solidFill>
                  <a:schemeClr val="bg2">
                    <a:lumMod val="10000"/>
                  </a:schemeClr>
                </a:solidFill>
              </a:rPr>
              <a:t>Average income in the neighborhood example:</a:t>
            </a:r>
          </a:p>
          <a:p>
            <a:pPr lvl="1">
              <a:buFont typeface="Wingdings" pitchFamily="2" charset="2"/>
              <a:buChar char="§"/>
            </a:pPr>
            <a:r>
              <a:rPr lang="en-US" sz="2200" dirty="0" smtClean="0">
                <a:solidFill>
                  <a:schemeClr val="bg2">
                    <a:lumMod val="10000"/>
                  </a:schemeClr>
                </a:solidFill>
              </a:rPr>
              <a:t>$15,000 – the arithmetic average of the incomes of all the families in the neighborhood</a:t>
            </a:r>
          </a:p>
          <a:p>
            <a:pPr lvl="1">
              <a:buFont typeface="Wingdings" pitchFamily="2" charset="2"/>
              <a:buChar char="§"/>
            </a:pPr>
            <a:r>
              <a:rPr lang="en-US" sz="2200" dirty="0" smtClean="0">
                <a:solidFill>
                  <a:schemeClr val="bg2">
                    <a:lumMod val="10000"/>
                  </a:schemeClr>
                </a:solidFill>
              </a:rPr>
              <a:t>$5,000 – the modal income</a:t>
            </a:r>
          </a:p>
          <a:p>
            <a:pPr lvl="1">
              <a:buFont typeface="Wingdings" pitchFamily="2" charset="2"/>
              <a:buChar char="§"/>
            </a:pPr>
            <a:r>
              <a:rPr lang="en-US" sz="2200" dirty="0" smtClean="0">
                <a:solidFill>
                  <a:schemeClr val="bg2">
                    <a:lumMod val="10000"/>
                  </a:schemeClr>
                </a:solidFill>
              </a:rPr>
              <a:t>$3,500 – the median</a:t>
            </a:r>
          </a:p>
          <a:p>
            <a:r>
              <a:rPr lang="en-US" sz="2400" dirty="0" smtClean="0">
                <a:solidFill>
                  <a:schemeClr val="bg2">
                    <a:lumMod val="10000"/>
                  </a:schemeClr>
                </a:solidFill>
              </a:rPr>
              <a:t>Average wages of employees example:</a:t>
            </a:r>
          </a:p>
          <a:p>
            <a:pPr lvl="1">
              <a:buFont typeface="Wingdings" pitchFamily="2" charset="2"/>
              <a:buChar char="§"/>
            </a:pPr>
            <a:r>
              <a:rPr lang="en-US" sz="2200" dirty="0" smtClean="0">
                <a:solidFill>
                  <a:schemeClr val="bg2">
                    <a:lumMod val="10000"/>
                  </a:schemeClr>
                </a:solidFill>
              </a:rPr>
              <a:t>average wage of employees -- $2,200 (198,000/90)</a:t>
            </a:r>
          </a:p>
          <a:p>
            <a:pPr lvl="1">
              <a:buFont typeface="Wingdings" pitchFamily="2" charset="2"/>
              <a:buChar char="§"/>
            </a:pPr>
            <a:r>
              <a:rPr lang="en-US" sz="2200" dirty="0" smtClean="0">
                <a:solidFill>
                  <a:schemeClr val="bg2">
                    <a:lumMod val="10000"/>
                  </a:schemeClr>
                </a:solidFill>
              </a:rPr>
              <a:t>average salary and profit of owners -- $26,000 (11,000 + 45,000/3)</a:t>
            </a: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r>
              <a:rPr lang="en-US" sz="2200" dirty="0" smtClean="0">
                <a:solidFill>
                  <a:schemeClr val="bg2">
                    <a:lumMod val="10000"/>
                  </a:schemeClr>
                </a:solidFill>
              </a:rPr>
              <a:t>bonuses for owners: $30,000</a:t>
            </a:r>
          </a:p>
          <a:p>
            <a:pPr lvl="1">
              <a:buFont typeface="Wingdings" pitchFamily="2" charset="2"/>
              <a:buChar char="§"/>
            </a:pPr>
            <a:r>
              <a:rPr lang="en-US" sz="2200" dirty="0" smtClean="0">
                <a:solidFill>
                  <a:schemeClr val="bg2">
                    <a:lumMod val="10000"/>
                  </a:schemeClr>
                </a:solidFill>
              </a:rPr>
              <a:t>average wage or salary: $2,806.45 ((198,000 + 33,000 + 30,000)/3)</a:t>
            </a:r>
          </a:p>
          <a:p>
            <a:pPr lvl="1">
              <a:buFont typeface="Wingdings" pitchFamily="2" charset="2"/>
              <a:buChar char="§"/>
            </a:pPr>
            <a:r>
              <a:rPr lang="en-US" sz="2200" dirty="0" smtClean="0">
                <a:solidFill>
                  <a:schemeClr val="bg2">
                    <a:lumMod val="10000"/>
                  </a:schemeClr>
                </a:solidFill>
              </a:rPr>
              <a:t>average profit of owners: $5,000 (15,000/3)</a:t>
            </a: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endParaRPr lang="en-US" sz="22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llusions through the paintings of salvador dali 06 in Illusions Through The Paintings Of Salvador Dali"/>
          <p:cNvPicPr>
            <a:picLocks noChangeAspect="1" noChangeArrowheads="1"/>
          </p:cNvPicPr>
          <p:nvPr/>
        </p:nvPicPr>
        <p:blipFill>
          <a:blip r:embed="rId2"/>
          <a:srcRect/>
          <a:stretch>
            <a:fillRect/>
          </a:stretch>
        </p:blipFill>
        <p:spPr bwMode="auto">
          <a:xfrm>
            <a:off x="1857356" y="1071546"/>
            <a:ext cx="5619750" cy="3981450"/>
          </a:xfrm>
          <a:prstGeom prst="rect">
            <a:avLst/>
          </a:prstGeom>
          <a:noFill/>
        </p:spPr>
      </p:pic>
      <p:sp>
        <p:nvSpPr>
          <p:cNvPr id="5" name="Прямоугольник 4"/>
          <p:cNvSpPr/>
          <p:nvPr/>
        </p:nvSpPr>
        <p:spPr>
          <a:xfrm>
            <a:off x="1142976" y="5500702"/>
            <a:ext cx="6929486" cy="369332"/>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1940. </a:t>
            </a:r>
            <a:r>
              <a:rPr lang="en-US" i="1" dirty="0" smtClean="0">
                <a:solidFill>
                  <a:schemeClr val="bg2">
                    <a:lumMod val="10000"/>
                  </a:schemeClr>
                </a:solidFill>
              </a:rPr>
              <a:t>Slave Market with the Disappearing Bust of Voltaire</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llusions through the paintings of salvador dali 13 in Illusions Through The Paintings Of Salvador Dali"/>
          <p:cNvPicPr>
            <a:picLocks noChangeAspect="1" noChangeArrowheads="1"/>
          </p:cNvPicPr>
          <p:nvPr/>
        </p:nvPicPr>
        <p:blipFill>
          <a:blip r:embed="rId2"/>
          <a:srcRect/>
          <a:stretch>
            <a:fillRect/>
          </a:stretch>
        </p:blipFill>
        <p:spPr bwMode="auto">
          <a:xfrm>
            <a:off x="1785918" y="857232"/>
            <a:ext cx="5619750" cy="4210050"/>
          </a:xfrm>
          <a:prstGeom prst="rect">
            <a:avLst/>
          </a:prstGeom>
          <a:noFill/>
        </p:spPr>
      </p:pic>
      <p:sp>
        <p:nvSpPr>
          <p:cNvPr id="3" name="Прямоугольник 2"/>
          <p:cNvSpPr/>
          <p:nvPr/>
        </p:nvSpPr>
        <p:spPr>
          <a:xfrm>
            <a:off x="2357422" y="5500702"/>
            <a:ext cx="4357718" cy="369332"/>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1930. </a:t>
            </a:r>
            <a:r>
              <a:rPr lang="en-US" i="1" dirty="0" smtClean="0">
                <a:solidFill>
                  <a:schemeClr val="bg2">
                    <a:lumMod val="10000"/>
                  </a:schemeClr>
                </a:solidFill>
              </a:rPr>
              <a:t>Old couple or musician</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llusions through the paintings of salvador dali 14 in Illusions Through The Paintings Of Salvador Dali"/>
          <p:cNvPicPr>
            <a:picLocks noChangeAspect="1" noChangeArrowheads="1"/>
          </p:cNvPicPr>
          <p:nvPr/>
        </p:nvPicPr>
        <p:blipFill>
          <a:blip r:embed="rId2"/>
          <a:srcRect/>
          <a:stretch>
            <a:fillRect/>
          </a:stretch>
        </p:blipFill>
        <p:spPr bwMode="auto">
          <a:xfrm>
            <a:off x="785786" y="571480"/>
            <a:ext cx="4572032" cy="5929354"/>
          </a:xfrm>
          <a:prstGeom prst="rect">
            <a:avLst/>
          </a:prstGeom>
          <a:noFill/>
        </p:spPr>
      </p:pic>
      <p:sp>
        <p:nvSpPr>
          <p:cNvPr id="3" name="Прямоугольник 2"/>
          <p:cNvSpPr/>
          <p:nvPr/>
        </p:nvSpPr>
        <p:spPr>
          <a:xfrm>
            <a:off x="5500694" y="5786454"/>
            <a:ext cx="3143272" cy="646331"/>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1948. </a:t>
            </a:r>
            <a:r>
              <a:rPr lang="en-US" i="1" dirty="0" smtClean="0">
                <a:solidFill>
                  <a:schemeClr val="bg2">
                    <a:lumMod val="10000"/>
                  </a:schemeClr>
                </a:solidFill>
              </a:rPr>
              <a:t>Man/couple with sleeping dog</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pPr algn="l"/>
            <a:r>
              <a:rPr lang="en-US" dirty="0" smtClean="0">
                <a:solidFill>
                  <a:schemeClr val="bg2">
                    <a:lumMod val="10000"/>
                  </a:schemeClr>
                </a:solidFill>
              </a:rPr>
              <a:t>Why are these pictures here?</a:t>
            </a:r>
            <a:endParaRPr lang="ru-RU" dirty="0">
              <a:solidFill>
                <a:schemeClr val="bg2">
                  <a:lumMod val="10000"/>
                </a:schemeClr>
              </a:solidFill>
            </a:endParaRPr>
          </a:p>
        </p:txBody>
      </p:sp>
      <p:sp>
        <p:nvSpPr>
          <p:cNvPr id="6" name="Содержимое 5"/>
          <p:cNvSpPr>
            <a:spLocks noGrp="1"/>
          </p:cNvSpPr>
          <p:nvPr>
            <p:ph idx="1"/>
          </p:nvPr>
        </p:nvSpPr>
        <p:spPr/>
        <p:txBody>
          <a:bodyPr/>
          <a:lstStyle/>
          <a:p>
            <a:pPr>
              <a:buNone/>
            </a:pPr>
            <a:r>
              <a:rPr lang="en-US" dirty="0" smtClean="0">
                <a:solidFill>
                  <a:schemeClr val="bg2">
                    <a:lumMod val="10000"/>
                  </a:schemeClr>
                </a:solidFill>
              </a:rPr>
              <a:t>A note of caution:</a:t>
            </a:r>
          </a:p>
          <a:p>
            <a:pPr>
              <a:buNone/>
            </a:pPr>
            <a:r>
              <a:rPr lang="en-US" dirty="0" smtClean="0">
                <a:solidFill>
                  <a:schemeClr val="bg2">
                    <a:lumMod val="10000"/>
                  </a:schemeClr>
                </a:solidFill>
              </a:rPr>
              <a:t>“Averages and relationships and trends and graphs are not always what they seem. There may be more in them than meets the eye, and there may be a good deal less.”</a:t>
            </a:r>
          </a:p>
          <a:p>
            <a:pPr algn="r">
              <a:buNone/>
            </a:pPr>
            <a:r>
              <a:rPr lang="en-US" sz="2000" dirty="0" smtClean="0">
                <a:solidFill>
                  <a:schemeClr val="bg2">
                    <a:lumMod val="10000"/>
                  </a:schemeClr>
                </a:solidFill>
              </a:rPr>
              <a:t>Huff, 1954: p.8</a:t>
            </a:r>
          </a:p>
          <a:p>
            <a:pPr>
              <a:buNone/>
            </a:pP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1669</TotalTime>
  <Words>2706</Words>
  <Application>Microsoft Office PowerPoint</Application>
  <PresentationFormat>Экран (4:3)</PresentationFormat>
  <Paragraphs>303</Paragraphs>
  <Slides>39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Тема Office</vt:lpstr>
      <vt:lpstr>Статистические распределения</vt:lpstr>
      <vt:lpstr>Huff, 1954: The Sample with the Built-in Bias</vt:lpstr>
      <vt:lpstr>Huff, 1954: The Sample with the Built-in Bias</vt:lpstr>
      <vt:lpstr>Huff, 1954: The Sample with the Built-in Bias</vt:lpstr>
      <vt:lpstr>Huff, 1954: The Well-Chosen Average</vt:lpstr>
      <vt:lpstr>Презентация PowerPoint</vt:lpstr>
      <vt:lpstr>Презентация PowerPoint</vt:lpstr>
      <vt:lpstr>Презентация PowerPoint</vt:lpstr>
      <vt:lpstr>Why are these pictures here?</vt:lpstr>
      <vt:lpstr>Важные навыки:</vt:lpstr>
      <vt:lpstr>Back to R: Basic Data Types</vt:lpstr>
      <vt:lpstr>Back to R: Basic Data Types</vt:lpstr>
      <vt:lpstr>Back to R: Basic Data Types</vt:lpstr>
      <vt:lpstr>Back to R: Basic Data Types</vt:lpstr>
      <vt:lpstr>Back to R: Basic Data Types</vt:lpstr>
      <vt:lpstr>Back to R: Basic Data Types</vt:lpstr>
      <vt:lpstr>Простые графики: линейный график</vt:lpstr>
      <vt:lpstr>Простые графики: линейный график</vt:lpstr>
      <vt:lpstr>Простые графики: линейный график</vt:lpstr>
      <vt:lpstr>Простые графики: диаграмма</vt:lpstr>
      <vt:lpstr>Простые графики: диаграмма</vt:lpstr>
      <vt:lpstr>Простые графики: диаграмма</vt:lpstr>
      <vt:lpstr>Простые графики: диаграмма</vt:lpstr>
      <vt:lpstr>Простые графики: столбчатая диаграмма</vt:lpstr>
      <vt:lpstr>Простые графики: столбчатая диаграмма</vt:lpstr>
      <vt:lpstr>Простые графики: столбчатая диаграмма</vt:lpstr>
      <vt:lpstr>Простые графики: столбчатая диаграмма</vt:lpstr>
      <vt:lpstr>Домашнее задание – до 25.11, 21.00</vt:lpstr>
      <vt:lpstr>Домашнее задание – до 25.11, 21.00</vt:lpstr>
      <vt:lpstr>Домашнее задание – до 25.11, 21.00</vt:lpstr>
      <vt:lpstr>Выборка</vt:lpstr>
      <vt:lpstr>Выборка</vt:lpstr>
      <vt:lpstr>Выборка</vt:lpstr>
      <vt:lpstr>Выборка</vt:lpstr>
      <vt:lpstr>Случайная величина или переменная</vt:lpstr>
      <vt:lpstr>Нормальное распределение</vt:lpstr>
      <vt:lpstr>Нормальное распределение</vt:lpstr>
      <vt:lpstr>Нормальное распределение</vt:lpstr>
      <vt:lpstr>Литература</vt:lpstr>
    </vt:vector>
  </TitlesOfParts>
  <Company>Reanimator Extreme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Статистические распределения</dc:title>
  <dc:creator>Admin</dc:creator>
  <cp:lastModifiedBy>Студент НИУ ВШЭ</cp:lastModifiedBy>
  <cp:revision>143</cp:revision>
  <dcterms:created xsi:type="dcterms:W3CDTF">2018-11-12T06:16:32Z</dcterms:created>
  <dcterms:modified xsi:type="dcterms:W3CDTF">2018-11-16T17:44:44Z</dcterms:modified>
</cp:coreProperties>
</file>