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9" r:id="rId5"/>
    <p:sldId id="268" r:id="rId6"/>
    <p:sldId id="270" r:id="rId7"/>
    <p:sldId id="260" r:id="rId8"/>
    <p:sldId id="305" r:id="rId9"/>
    <p:sldId id="261" r:id="rId10"/>
    <p:sldId id="262" r:id="rId11"/>
    <p:sldId id="301" r:id="rId12"/>
    <p:sldId id="302" r:id="rId13"/>
    <p:sldId id="304" r:id="rId14"/>
    <p:sldId id="303" r:id="rId15"/>
    <p:sldId id="264" r:id="rId16"/>
    <p:sldId id="306" r:id="rId17"/>
    <p:sldId id="307" r:id="rId18"/>
    <p:sldId id="267" r:id="rId19"/>
    <p:sldId id="308" r:id="rId20"/>
    <p:sldId id="266" r:id="rId21"/>
    <p:sldId id="271" r:id="rId22"/>
    <p:sldId id="272" r:id="rId23"/>
    <p:sldId id="278" r:id="rId24"/>
    <p:sldId id="280" r:id="rId25"/>
    <p:sldId id="281" r:id="rId26"/>
    <p:sldId id="295" r:id="rId27"/>
    <p:sldId id="296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2" r:id="rId39"/>
    <p:sldId id="273" r:id="rId40"/>
    <p:sldId id="297" r:id="rId41"/>
    <p:sldId id="265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2972-C7DB-4EE9-A85D-821B07A7591E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EEB9-404F-4ABE-A8EC-E3E22633502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дела? – через сколько человек новых ответов не станет появляться?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BEEB9-404F-4ABE-A8EC-E3E226335022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1DD4-8CFB-4FBD-B59A-7968DCD71B96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7182-E522-4857-92A8-F532A12681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cgpotts/talks/acton-potts-css-dems.pdf" TargetMode="External"/><Relationship Id="rId2" Type="http://schemas.openxmlformats.org/officeDocument/2006/relationships/hyperlink" Target="https://web.stanford.edu/~cgpotts/papers/acton-potts-palindems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scorpora.ru/search-ma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Корпусные исследования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Корпусные методы исследований языковых процессов</a:t>
            </a:r>
          </a:p>
          <a:p>
            <a:endParaRPr lang="ru-RU" dirty="0" smtClean="0"/>
          </a:p>
          <a:p>
            <a:r>
              <a:rPr lang="ru-RU" dirty="0" smtClean="0"/>
              <a:t>Даша Попова</a:t>
            </a:r>
          </a:p>
          <a:p>
            <a:r>
              <a:rPr lang="ru-RU" dirty="0" smtClean="0"/>
              <a:t>2.11.2018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 Язык текстов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«Самое простое деление корпусов предполагает выделение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одноязычных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monolingual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то есть содержащих тексты на одном языке, и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многоязычных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multilingual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 Многоязычные корпуса в свою очередь могут состоять из разных текстов, возникших, например, в ситуации многоязыкового общения, или одинаковых текстов, переведенных на разные языки. Последние представлены в виде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параллельного корпуса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corpus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в котором тексты на разных языках связаны на уровне предложений или абзацев (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выравнивание,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алайнмент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alignment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 Особым типом корпуса является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сравнительный корпус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comparable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corpus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в котором по определенным одинаковым критериям собраны тексты на разных языках или вариантах языка.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Самая переводимая книга – Библия. Число языков, на которые она переведена целиком или частично, приближается к трем тысячам. Параллельный корпус переводов Библии уже много лет создается в Университете Мэриленд (США) и пока не закончен.»</a:t>
            </a: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Тип текстов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а) письменные тексты,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б) устные (аудиозаписи и видеозаписи),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в) смешанные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мультимодальные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 Жанры текстов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а) литературные,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б) диалектные,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в) разговорные,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г) публицистические,</a:t>
            </a:r>
          </a:p>
          <a:p>
            <a:pPr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исторические,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е) корпуса второго языка (ученические и т. п.).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4. 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данных: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полнотекстовые,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фрагментированные тексты: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1)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n-граммный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2)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конкордансный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-граммы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n-grams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цепочки, состоящие из идущих подряд двух, трех, четырех и т. д.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(их называют, соответственно, биграммы, триграммы, 4-граммы и т. д.)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Конкордансом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concordance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в корпусной лингвистике называют список найденных примеров (вхождений) нужного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или леммы в минимальном контексте. Обычно такой контекст представляет собой фрагмент из нескольких единиц слева и справа.</a:t>
            </a: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Типы разметки: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неразмеченные,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размеченные (аннотированные), с типами разметки: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1)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метатекстовая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(жанр, время создания текста и т. д.),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2) лингвистическая: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фонетическая,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просодическая,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морфологическая (полная или только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частеречная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словообразовательная,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синтаксическая,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семантическая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и др.,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3) экстралингвистическая (маркировка эмоций, жестов и т. п.).</a:t>
            </a: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Объем данных: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представительный корпус (национальный),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иллюстративный,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в) мониторинговый.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доступа: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свободно распространяемый,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академическая лицензия,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в) ограниченный доступ.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Страна создания и авторские права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r"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Аннотация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это приписанная всем единицам выбранного уровня (текст, предложение, словоформа и т. д.) соответствующая лингвистическая информация.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Например, морфологически аннотированный корпус содержит морфологический разбор частей речи – по сути такой же, какой вы делали в школе, но только не для одного-двух, а для всех слов. Представьте, сколько времени надо потратить, чтобы сделать морфологический разбор хотя бы ста тысяч слов!</a:t>
            </a: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Принципы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Лича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Разметка должна основываться на доступной для пользователя в виде руководства или инструкции схеме анализа, в которой введение каждого параметра должно быть мотивировано.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Разметка общедоступного корпуса должна быть «теоретически нейтральна», то есть схема разметки по возможности должна не разрывать с традицией, а опираться на знакомую всем систему понятий. Если корпус предназначен не для конкретного проекта, то при его разметке стоит избегать пусть и строгих, но авторских,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необщеприняых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классификаций, которые требуют предварительного знакомства с той или иной теорией.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Должно быть ясно, кто и как разрабатывает схему аннотации и каковы ограничения, например юридические или технические, при пользовании корпусом.</a:t>
            </a:r>
          </a:p>
          <a:p>
            <a:pPr>
              <a:buFont typeface="Wingdings" pitchFamily="2" charset="2"/>
              <a:buChar char="§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Адам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Килгарифф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Kilgariff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выделил следующие этапы развития автоматического анализа текста: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токенизация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tokenization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выделение в текстовом потоке минимальных фрагментов для последующего анализа (в корпусной лингвистике их принято называть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token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лемматизация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lemmatization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определение для всех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их начальной формы (точнее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леммы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lemma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частеречная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tagging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определение части речи каждого слова;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полная морфологическая 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full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morphological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tagging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приписывание словоформе морфологических признаков;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синтаксическая разметка, или </a:t>
            </a:r>
            <a:r>
              <a:rPr lang="ru-RU" b="1" dirty="0" err="1" smtClean="0"/>
              <a:t>парсинг</a:t>
            </a:r>
            <a:r>
              <a:rPr lang="ru-RU" dirty="0" smtClean="0"/>
              <a:t> (англ. </a:t>
            </a:r>
            <a:r>
              <a:rPr lang="ru-RU" i="1" dirty="0" err="1" smtClean="0"/>
              <a:t>parsing</a:t>
            </a:r>
            <a:r>
              <a:rPr lang="ru-RU" dirty="0" smtClean="0"/>
              <a:t>): приписывание определенных синтаксических признаков слову или сочетанию слов;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семантическая разметка</a:t>
            </a:r>
            <a:r>
              <a:rPr lang="ru-RU" dirty="0" smtClean="0"/>
              <a:t> (англ. </a:t>
            </a:r>
            <a:r>
              <a:rPr lang="ru-RU" i="1" dirty="0" err="1" smtClean="0"/>
              <a:t>semantic</a:t>
            </a:r>
            <a:r>
              <a:rPr lang="ru-RU" i="1" dirty="0" smtClean="0"/>
              <a:t> </a:t>
            </a:r>
            <a:r>
              <a:rPr lang="ru-RU" i="1" dirty="0" err="1" smtClean="0"/>
              <a:t>annotation</a:t>
            </a:r>
            <a:r>
              <a:rPr lang="ru-RU" dirty="0" smtClean="0"/>
              <a:t>): включение лексемы в определенный лексико-семантический класс;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создание семантических сетей</a:t>
            </a:r>
            <a:r>
              <a:rPr lang="ru-RU" dirty="0" smtClean="0"/>
              <a:t> (англ. </a:t>
            </a:r>
            <a:r>
              <a:rPr lang="ru-RU" i="1" dirty="0" err="1" smtClean="0"/>
              <a:t>semantic</a:t>
            </a:r>
            <a:r>
              <a:rPr lang="ru-RU" i="1" dirty="0" smtClean="0"/>
              <a:t> </a:t>
            </a:r>
            <a:r>
              <a:rPr lang="ru-RU" i="1" dirty="0" err="1" smtClean="0"/>
              <a:t>network</a:t>
            </a:r>
            <a:r>
              <a:rPr lang="ru-RU" i="1" dirty="0" smtClean="0"/>
              <a:t>, </a:t>
            </a:r>
            <a:r>
              <a:rPr lang="ru-RU" i="1" dirty="0" err="1" smtClean="0"/>
              <a:t>frame</a:t>
            </a:r>
            <a:r>
              <a:rPr lang="ru-RU" i="1" dirty="0" smtClean="0"/>
              <a:t> </a:t>
            </a:r>
            <a:r>
              <a:rPr lang="ru-RU" i="1" dirty="0" err="1" smtClean="0"/>
              <a:t>network</a:t>
            </a:r>
            <a:r>
              <a:rPr lang="ru-RU" dirty="0" smtClean="0"/>
              <a:t>): маркировка семантических связей между лексемами.</a:t>
            </a: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Кошмар для </a:t>
            </a:r>
            <a:r>
              <a:rPr lang="ru-RU" dirty="0" err="1" smtClean="0">
                <a:solidFill>
                  <a:srgbClr val="7030A0"/>
                </a:solidFill>
              </a:rPr>
              <a:t>аннотаторов</a:t>
            </a:r>
            <a:r>
              <a:rPr lang="ru-RU" dirty="0" smtClean="0">
                <a:solidFill>
                  <a:srgbClr val="7030A0"/>
                </a:solidFill>
              </a:rPr>
              <a:t>: омонимия и полисемия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монимия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случайное совпадение слов или частей слов по звучанию и написанию;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олные и частичные омонимы, синтаксическая омонимия, омофоны, омографы,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омоформы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омоморфемы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олисемия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наличие у слова нескольких, возможно, исторически связанных, значений.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НКРЯ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Сколько падежей и какие в аннотации НКРЯ?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Приведите аргументы в пользу мужского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среднего рода «кофе».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Обоснуйте своё решение с помощью корпусных данных.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«На Украине», «в Украине» -- каковы тенденции и какой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ин-фы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явно не хватает?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«творожник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сырник», «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поребрик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бордюр» -- что мы можем узнать из НКРЯ и что не можем.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«воскресение» и «воскресенье» -- диахрония.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Что такое корпус?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orpus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atin)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тело, плоть, структура, объединение, (позднее) коллекция текстов одного автора или одной направленности;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</a:t>
            </a:r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ингвистическим корпусом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называют совокупность текстов, собранных в соответствии с определёнными принципами, размеченных по определённому стандарту и обеспеченных специализированной поисковой системой;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иногда корпусом, или </a:t>
            </a:r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«корпусом первого порядка»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называют просто любое собрание текстов, объединённых каким-то общим признаком (языком, жанром, автором, периодом создания текстов). </a:t>
            </a:r>
          </a:p>
          <a:p>
            <a:pPr algn="r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https://ru.wikipedia.org/wiki/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Корпусная_лингвистика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Web as a corpus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ольшие данные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данные электронного модуса – чаты, посты;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извлекать некоторые метаданные, которых нет в созданных корпусах;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озможность извлекать необычную аннотацию;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НО! нужно придумать, как, что и откуда извлекать;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э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 уже не сафари, а джунгли.</a:t>
            </a:r>
          </a:p>
          <a:p>
            <a:pPr algn="r"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Экспрессивные указательные местоимения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pPr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До Трампа: </a:t>
            </a:r>
            <a:r>
              <a:rPr lang="en-US" dirty="0" smtClean="0">
                <a:solidFill>
                  <a:srgbClr val="7030A0"/>
                </a:solidFill>
              </a:rPr>
              <a:t>Sarah </a:t>
            </a:r>
            <a:r>
              <a:rPr lang="en-US" dirty="0" err="1" smtClean="0">
                <a:solidFill>
                  <a:srgbClr val="7030A0"/>
                </a:solidFill>
              </a:rPr>
              <a:t>Palin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ctr">
              <a:buNone/>
            </a:pP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“Americans are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cravin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en-US" i="1" dirty="0" smtClean="0">
                <a:solidFill>
                  <a:srgbClr val="7030A0"/>
                </a:solidFill>
              </a:rPr>
              <a:t>that straight talk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Бурная реакция на ее речь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FoxNews.com: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“We feel like she talks like we do.”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“She talked like real people to real people”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Huffington Post: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“illusion of straight-talking”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“pseudo-folksiness and fundamental dishonesty”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Дебаты 2008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Joe Biden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Palin’s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opponent: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should be helping them build schools to compete for </a:t>
            </a:r>
            <a:r>
              <a:rPr lang="en-US" i="1" dirty="0" smtClean="0">
                <a:solidFill>
                  <a:srgbClr val="7030A0"/>
                </a:solidFill>
              </a:rPr>
              <a:t>those hearts and minds of the people in the region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  <a:p>
            <a:pPr algn="r">
              <a:buNone/>
            </a:pP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И все, все, все: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полиции: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</a:t>
            </a:r>
            <a:r>
              <a:rPr lang="en-US" i="1" dirty="0" smtClean="0">
                <a:solidFill>
                  <a:srgbClr val="7030A0"/>
                </a:solidFill>
              </a:rPr>
              <a:t>that phone call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 now</a:t>
            </a:r>
          </a:p>
          <a:p>
            <a:pPr>
              <a:buNone/>
            </a:pPr>
            <a:endParaRPr lang="en-US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Стюард(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</a:t>
            </a:r>
            <a:r>
              <a:rPr lang="en-US" i="1" dirty="0" smtClean="0">
                <a:solidFill>
                  <a:srgbClr val="7030A0"/>
                </a:solidFill>
              </a:rPr>
              <a:t>those bags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 </a:t>
            </a:r>
            <a:r>
              <a:rPr lang="en-US" i="1" dirty="0" smtClean="0">
                <a:solidFill>
                  <a:srgbClr val="7030A0"/>
                </a:solidFill>
              </a:rPr>
              <a:t>that seat in front of you</a:t>
            </a:r>
          </a:p>
          <a:p>
            <a:pPr>
              <a:buNone/>
            </a:pPr>
            <a:endParaRPr lang="en-US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Инструктор йоги: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</a:t>
            </a:r>
            <a:r>
              <a:rPr lang="en-US" i="1" dirty="0" smtClean="0">
                <a:solidFill>
                  <a:srgbClr val="7030A0"/>
                </a:solidFill>
              </a:rPr>
              <a:t>that left arm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 over </a:t>
            </a:r>
            <a:r>
              <a:rPr lang="en-US" i="1" dirty="0" smtClean="0">
                <a:solidFill>
                  <a:srgbClr val="7030A0"/>
                </a:solidFill>
              </a:rPr>
              <a:t>that </a:t>
            </a:r>
            <a:r>
              <a:rPr lang="en-US" i="1" dirty="0" smtClean="0">
                <a:solidFill>
                  <a:srgbClr val="7030A0"/>
                </a:solidFill>
              </a:rPr>
              <a:t>head</a:t>
            </a:r>
            <a:endParaRPr lang="ru-RU" i="1" dirty="0" smtClean="0">
              <a:solidFill>
                <a:srgbClr val="7030A0"/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давно известны лингвистам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есть и в русском: </a:t>
            </a:r>
          </a:p>
          <a:p>
            <a:pPr lvl="1"/>
            <a:r>
              <a:rPr lang="ru-RU" i="1" dirty="0" smtClean="0">
                <a:solidFill>
                  <a:srgbClr val="7030A0"/>
                </a:solidFill>
              </a:rPr>
              <a:t>эти американцы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опять чудят</a:t>
            </a:r>
          </a:p>
          <a:p>
            <a:pPr lvl="1"/>
            <a:r>
              <a:rPr lang="ru-RU" i="1" dirty="0" smtClean="0">
                <a:solidFill>
                  <a:srgbClr val="7030A0"/>
                </a:solidFill>
              </a:rPr>
              <a:t>эти дети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мне уже надоели</a:t>
            </a:r>
          </a:p>
          <a:p>
            <a:pPr lvl="1"/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Уберите уже </a:t>
            </a:r>
            <a:r>
              <a:rPr lang="ru-RU" i="1" dirty="0" smtClean="0">
                <a:solidFill>
                  <a:srgbClr val="7030A0"/>
                </a:solidFill>
              </a:rPr>
              <a:t>эти </a:t>
            </a:r>
            <a:r>
              <a:rPr lang="ru-RU" i="1" dirty="0" smtClean="0">
                <a:solidFill>
                  <a:srgbClr val="7030A0"/>
                </a:solidFill>
              </a:rPr>
              <a:t>ноги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 прохода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  <a:p>
            <a:pPr lvl="1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Корпусный подход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Эти утверждения импрессионистические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Можем ли мы их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квантифицировать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Experience Project: </a:t>
            </a:r>
            <a:r>
              <a:rPr lang="ru-RU" sz="2800" dirty="0" smtClean="0">
                <a:solidFill>
                  <a:srgbClr val="7030A0"/>
                </a:solidFill>
              </a:rPr>
              <a:t>признания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685804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572132" y="6286520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00087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Характеристики корпуса: репрезентативность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Тексты, входящие в корпус, должны быть собраны по определенным принципам, чтобы представлять определенный пласт языка или весь язык в определенный период времени. Это параметр называется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репрезентативность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representativeness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Репрезентативность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свойство корпуса, заключающееся в статистически достоверном представлении языка или его части и достигаемое за счет необходимого объема и жанрового разнообразия текстов.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Представительная, или репрезентативная, выборка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representative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такой объем материала, увеличение которого уже почти никак не повлияет на распределение единиц.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1)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8675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072066" y="6143644"/>
            <a:ext cx="341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3"/>
            <a:ext cx="8001056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Считаем и изображаем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924" y="1357298"/>
            <a:ext cx="676753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4857752" y="6143644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Примеры: слова, вызывающие симпатию</a:t>
            </a:r>
            <a:endParaRPr lang="ru-RU" sz="3200" dirty="0">
              <a:solidFill>
                <a:srgbClr val="7030A0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7" y="1196752"/>
            <a:ext cx="7819802" cy="51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357818" y="6488668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Что же особенного в употреблении указательных местоимений у </a:t>
            </a:r>
            <a:r>
              <a:rPr lang="en-US" dirty="0" err="1" smtClean="0">
                <a:solidFill>
                  <a:srgbClr val="7030A0"/>
                </a:solidFill>
              </a:rPr>
              <a:t>Palin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ru-RU" dirty="0" smtClean="0">
              <a:solidFill>
                <a:srgbClr val="7030A0"/>
              </a:solidFill>
            </a:endParaRPr>
          </a:p>
          <a:p>
            <a:endParaRPr lang="ru-RU" dirty="0">
              <a:solidFill>
                <a:srgbClr val="990000"/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 интервью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шоу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интервью до и после нее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всего 48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интервью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Квантитативный анализ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929486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500694" y="621508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Полярные мнения – почему?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Huffington Post: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“illusion of straight-talking”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“pseudo-folksiness and fundamental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dishonesty”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18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FoxNews.com: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“We feel like she talks like we do.”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“She talked like real people to real people”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>
                <a:solidFill>
                  <a:srgbClr val="7030A0"/>
                </a:solidFill>
              </a:rPr>
              <a:t>Свойскость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Указательные местоимения в непрямом значении создают эффект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солидарности,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свойскости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(термин восходит к лекциям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Сандро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Васильевича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Кодзасова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мой перевод для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solidarity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 анализа статьи)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Проявления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свойскости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уместны при совпадении отношения к сообщаемому, мнений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несовпадении эффект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обратный: навязанной солидарности,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навязанной близости мнений, отношения к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сообщаемому</a:t>
            </a:r>
          </a:p>
          <a:p>
            <a:pPr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628" y="6143644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928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ru-RU" dirty="0" smtClean="0">
                <a:solidFill>
                  <a:srgbClr val="7030A0"/>
                </a:solidFill>
              </a:rPr>
              <a:t>Квантитативный анализ</a:t>
            </a:r>
            <a:r>
              <a:rPr lang="ru-RU" dirty="0" smtClean="0">
                <a:solidFill>
                  <a:srgbClr val="990000"/>
                </a:solidFill>
              </a:rPr>
              <a:t/>
            </a:r>
            <a:br>
              <a:rPr lang="ru-RU" dirty="0" smtClean="0">
                <a:solidFill>
                  <a:srgbClr val="990000"/>
                </a:solidFill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Группы с указательными местоимениями у </a:t>
            </a:r>
            <a:r>
              <a:rPr lang="en-US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длиннее, более описательны, чем у других</a:t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Более провокационный контекст</a:t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31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these good, hard-working, average, everyday, patriotic Americans 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who want to see the </a:t>
            </a:r>
            <a:r>
              <a:rPr lang="en-US" sz="3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change 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country that they </a:t>
            </a:r>
            <a:r>
              <a:rPr lang="en-US" sz="3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deserve”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4876" y="585789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Подведём итоги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ескриптивный, а не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прескрептивный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подход;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онятие нормы в лингвистике – что нам может поведать корпусная лингвистика?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большие данные – будем учиться их анализировать статистически;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афари, а иногда и джунгли – нужна смекалка.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Характеристики корпуса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сбалансированность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balance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-- этот параметр определяет, насколько равномерно представлены тексты разных типов (например, письменные и устные);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объём корпуса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 корпуса – 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сейчас дефолт: электронная форма;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(аннотация, 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это введенная автоматически или вручную лингвистическая или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метатекстовая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информация обо всех выбранных единицах корпуса: тексте, предложении,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текстоформе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морфеме, звуке и т. д.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1)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Литература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Acton, Eric K. and Christopher Potts. 2014.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That straight talk: Sarah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Palin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 and the sociolinguistics of demonstratives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Journal of Sociolinguistics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18(1): 3-31.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Christopher Potts [joint research with Eric Acton]. 2013.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Cravin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' that straight talk: the latent affective meaning of demonstratives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Workshop on Computational Social Sciences, Stanford, Jan 11.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Михаил. 2014. Введение в корпусную лингвистику. Главы 1—13.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785918" y="2071678"/>
            <a:ext cx="5986482" cy="1528773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Спасибо за внимание!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Зачем нужны корпуса?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лингвистическое сафари;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большие данные (при большом объёме корпуса);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многократного использования созданного корпуса для решения различных 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социо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)лингвистических задач.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История корпусной лингвистики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современном понимании дисциплина сложилась в 60-80е гг. 20в.;</a:t>
            </a:r>
          </a:p>
          <a:p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оцифровая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корпусная лингвистика (примеры):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грамматика П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á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нини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Pāṇini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VI-IV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вв. до н.э. – грамматика санскрита,  передавалась устно,  3959 стихов,  основана на корпусе ведических текстов;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13в. списки слов из Библии с указанием стихов --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симфонии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или 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конкордáнции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оздание словарей;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нтерес к реальному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а не специально сконструированному,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языковому материалу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в «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English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Historical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Principles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» (1909–1949)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Отто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Есперсена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список источников занимает 40 страниц.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Два направления корпусной лингвистики: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создание корпусов;</a:t>
            </a:r>
          </a:p>
          <a:p>
            <a:pPr>
              <a:buNone/>
            </a:pPr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корпусные исследования, другими словами, исследования языка при помощи корпусных методов.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Ограничения на использование корпусных методов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нет отрицательного лингвистического материала;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нет грамматически возможного, но прагматически не встречающегося материала;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ошибка писца или редкость?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Примеры корпусов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Национальный корпус русского языка (НКРЯ)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http://www.ruscorpora.ru/search-main.html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включает диалектные, литературные, исторические, современные, письменные, устные … тексты; лингвистическая разметка представлена морфологической, синтаксической и семантической аннотациями; общий объем доступных корпусов более 500 млн. слов	</a:t>
            </a:r>
            <a:r>
              <a:rPr lang="ru-RU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3)</a:t>
            </a:r>
          </a:p>
          <a:p>
            <a:pPr>
              <a:buNone/>
            </a:pPr>
            <a:endParaRPr lang="ru-RU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Мангеймский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корпус немецкого языка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современного американского английского языка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COCA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Британский национальный корпус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BNC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Treebank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Switchboard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сновидений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городских диалектов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r>
              <a:rPr lang="sv-S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CLARIN (www.clarin.eu/) и ELRA (http://www.elra.info/)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каталоги корпусов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1284</Words>
  <Application>Microsoft Office PowerPoint</Application>
  <PresentationFormat>Экран (4:3)</PresentationFormat>
  <Paragraphs>285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Корпусные исследования</vt:lpstr>
      <vt:lpstr>Что такое корпус?</vt:lpstr>
      <vt:lpstr>Характеристики корпуса: репрезентативность</vt:lpstr>
      <vt:lpstr>Характеристики корпуса</vt:lpstr>
      <vt:lpstr>Зачем нужны корпуса?</vt:lpstr>
      <vt:lpstr>История корпусной лингвистики</vt:lpstr>
      <vt:lpstr>Два направления корпусной лингвистики:</vt:lpstr>
      <vt:lpstr>Ограничения на использование корпусных методов</vt:lpstr>
      <vt:lpstr>Примеры корпусов</vt:lpstr>
      <vt:lpstr>Классификация корпусов</vt:lpstr>
      <vt:lpstr>Классификация корпусов</vt:lpstr>
      <vt:lpstr>Классификация корпусов</vt:lpstr>
      <vt:lpstr>Классификация корпусов</vt:lpstr>
      <vt:lpstr>Классификация корпусов</vt:lpstr>
      <vt:lpstr>Аннотация</vt:lpstr>
      <vt:lpstr>Аннотация</vt:lpstr>
      <vt:lpstr>Аннотация</vt:lpstr>
      <vt:lpstr>Кошмар для аннотаторов: омонимия и полисемия</vt:lpstr>
      <vt:lpstr>НКРЯ</vt:lpstr>
      <vt:lpstr>Web as a corpus</vt:lpstr>
      <vt:lpstr>Экспрессивные указательные местоимения</vt:lpstr>
      <vt:lpstr>До Трампа: Sarah Palin</vt:lpstr>
      <vt:lpstr>Бурная реакция на ее речь</vt:lpstr>
      <vt:lpstr>Дебаты 2008</vt:lpstr>
      <vt:lpstr>И все, все, все:</vt:lpstr>
      <vt:lpstr>Экспрессивные употребления указательных местоимений</vt:lpstr>
      <vt:lpstr>Корпусный подход</vt:lpstr>
      <vt:lpstr>Experience Project: признания</vt:lpstr>
      <vt:lpstr>Experience Project: признания</vt:lpstr>
      <vt:lpstr>Experience Project: признания</vt:lpstr>
      <vt:lpstr>Experience Project: признания</vt:lpstr>
      <vt:lpstr>Считаем и изображаем</vt:lpstr>
      <vt:lpstr>Примеры: слова, вызывающие симпатию</vt:lpstr>
      <vt:lpstr>Слайд 34</vt:lpstr>
      <vt:lpstr>Квантитативный анализ</vt:lpstr>
      <vt:lpstr>Полярные мнения – почему?</vt:lpstr>
      <vt:lpstr>Свойскость</vt:lpstr>
      <vt:lpstr>  Квантитативный анализ  1. Группы с указательными местоимениями у Palin длиннее, более описательны, чем у других  2. Более провокационный контекст   “these good, hard-working, average, everyday, patriotic Americans who want to see the positive change in our country that they deserve” </vt:lpstr>
      <vt:lpstr>Подведём итоги</vt:lpstr>
      <vt:lpstr>Литература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95</cp:revision>
  <dcterms:created xsi:type="dcterms:W3CDTF">2018-11-01T21:23:59Z</dcterms:created>
  <dcterms:modified xsi:type="dcterms:W3CDTF">2018-11-02T11:39:47Z</dcterms:modified>
</cp:coreProperties>
</file>