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3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Paperno" initials="" lastIdx="3" clrIdx="0"/>
  <p:cmAuthor id="2" name="Дарья Рыжова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1E0C-4914-48BF-94D5-A6843B1FFC1B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79E7-5184-4172-ACED-3E1B3D4C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2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309072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309072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6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090729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090729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2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3869d0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43869d0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60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309072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309072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</a:t>
            </a:r>
            <a:r>
              <a:rPr lang="en" dirty="0" smtClean="0"/>
              <a:t>оставлять </a:t>
            </a:r>
            <a:r>
              <a:rPr lang="en" dirty="0"/>
              <a:t>такую анкету вручную долго + ты не всегда уверен, что всё учел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4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3090729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3090729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3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090729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3090729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6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3090729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3090729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2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8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2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6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2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3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4EA3-F801-4325-85D7-7802763B6A3D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Кластеризация векторного пространства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ru-RU" dirty="0" smtClean="0"/>
              <a:t>и два алгоритма кластеризации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9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415600" y="301833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Французское</a:t>
            </a:r>
            <a:r>
              <a:rPr lang="ru-RU" i="1" dirty="0" smtClean="0"/>
              <a:t> </a:t>
            </a:r>
            <a:r>
              <a:rPr lang="en" i="1" dirty="0" smtClean="0"/>
              <a:t>profond </a:t>
            </a:r>
            <a:r>
              <a:rPr lang="en" dirty="0" smtClean="0"/>
              <a:t>‘</a:t>
            </a:r>
            <a:r>
              <a:rPr lang="ru-RU" dirty="0" smtClean="0"/>
              <a:t>глубокий</a:t>
            </a:r>
            <a:r>
              <a:rPr lang="en" dirty="0" smtClean="0"/>
              <a:t>’</a:t>
            </a:r>
            <a:endParaRPr dirty="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274000" y="1437467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4416000"/>
            <a:ext cx="976489" cy="9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3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Типологическая анкета</a:t>
            </a:r>
            <a:endParaRPr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graphicFrame>
        <p:nvGraphicFramePr>
          <p:cNvPr id="185" name="Google Shape;185;p26"/>
          <p:cNvGraphicFramePr/>
          <p:nvPr>
            <p:extLst>
              <p:ext uri="{D42A27DB-BD31-4B8C-83A1-F6EECF244321}">
                <p14:modId xmlns:p14="http://schemas.microsoft.com/office/powerpoint/2010/main" val="1301025258"/>
              </p:ext>
            </p:extLst>
          </p:nvPr>
        </p:nvGraphicFramePr>
        <p:xfrm>
          <a:off x="587733" y="890623"/>
          <a:ext cx="9652000" cy="5851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/>
                <a:gridCol w="4826000"/>
              </a:tblGrid>
              <a:tr h="92609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СИТУАЦИЯ</a:t>
                      </a:r>
                      <a:r>
                        <a:rPr lang="en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(“</a:t>
                      </a: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ФРЕЙМ</a:t>
                      </a:r>
                      <a:r>
                        <a:rPr lang="en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ПРИМЕР (минимальный</a:t>
                      </a:r>
                      <a:r>
                        <a:rPr lang="ru-RU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диагностический контекст)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containers (size)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river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well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emotions (intensifier)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sympathy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impression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colors (saturation)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blue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red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составить такую анкету автоматически, нужно решить две задачи:</a:t>
            </a:r>
          </a:p>
          <a:p>
            <a:pPr marL="152396" indent="0">
              <a:buNone/>
            </a:pPr>
            <a:endParaRPr lang="ru-RU" dirty="0"/>
          </a:p>
          <a:p>
            <a:pPr marL="666746" indent="-514350">
              <a:buAutoNum type="arabicPeriod"/>
            </a:pPr>
            <a:r>
              <a:rPr lang="ru-RU" dirty="0" smtClean="0"/>
              <a:t>Составить список словосочетаний-иллюстраций</a:t>
            </a:r>
          </a:p>
          <a:p>
            <a:pPr marL="666746" indent="-514350">
              <a:buAutoNum type="arabicPeriod"/>
            </a:pPr>
            <a:r>
              <a:rPr lang="ru-RU" dirty="0" smtClean="0"/>
              <a:t>Разбить их на группы</a:t>
            </a:r>
          </a:p>
          <a:p>
            <a:pPr marL="666746" indent="-514350">
              <a:buAutoNum type="arabicPeriod"/>
            </a:pPr>
            <a:endParaRPr lang="ru-RU" dirty="0"/>
          </a:p>
          <a:p>
            <a:r>
              <a:rPr lang="ru-RU" dirty="0" smtClean="0"/>
              <a:t>Материал – качественные многозначные прилагательные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1: список словосочетаний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3200" dirty="0" smtClean="0">
                <a:solidFill>
                  <a:srgbClr val="404040"/>
                </a:solidFill>
              </a:rPr>
              <a:t>Основной </a:t>
            </a:r>
            <a:r>
              <a:rPr lang="ru-RU" sz="3200" dirty="0" err="1" smtClean="0">
                <a:solidFill>
                  <a:srgbClr val="404040"/>
                </a:solidFill>
              </a:rPr>
              <a:t>подкорпус</a:t>
            </a:r>
            <a:r>
              <a:rPr lang="ru-RU" sz="3200" dirty="0" smtClean="0">
                <a:solidFill>
                  <a:srgbClr val="404040"/>
                </a:solidFill>
              </a:rPr>
              <a:t> НКРЯ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 dirty="0" smtClean="0">
                <a:solidFill>
                  <a:srgbClr val="404040"/>
                </a:solidFill>
              </a:rPr>
              <a:t>Список существительных, которые встречаются справа от интересующего нас прилагательного (т.е. окно = +1) не менее 10 раз*</a:t>
            </a:r>
          </a:p>
          <a:p>
            <a:pPr marL="457200" indent="-457200">
              <a:spcBef>
                <a:spcPts val="1200"/>
              </a:spcBef>
            </a:pPr>
            <a:endParaRPr lang="ru-RU" dirty="0" smtClean="0">
              <a:solidFill>
                <a:srgbClr val="40404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ru-RU" dirty="0" smtClean="0">
              <a:solidFill>
                <a:srgbClr val="40404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 smtClean="0">
                <a:solidFill>
                  <a:srgbClr val="404040"/>
                </a:solidFill>
              </a:rPr>
              <a:t>* Оптимальное значение этого параметра хитрым образом зависит от частотности и многозначности прилагательного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8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2: разбиение словосочетаний на группы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702501"/>
            <a:ext cx="11360800" cy="4403600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ru-RU" dirty="0" smtClean="0">
                <a:solidFill>
                  <a:srgbClr val="404040"/>
                </a:solidFill>
                <a:ea typeface="Calibri"/>
                <a:cs typeface="Calibri"/>
                <a:sym typeface="Calibri"/>
              </a:rPr>
              <a:t>Векторное представление для каждого словосочетания</a:t>
            </a:r>
          </a:p>
          <a:p>
            <a:pPr marL="457200" indent="-457200">
              <a:spcBef>
                <a:spcPts val="1200"/>
              </a:spcBef>
            </a:pPr>
            <a:r>
              <a:rPr lang="ru-RU" dirty="0" smtClean="0">
                <a:solidFill>
                  <a:srgbClr val="404040"/>
                </a:solidFill>
                <a:ea typeface="Calibri"/>
                <a:cs typeface="Calibri"/>
                <a:sym typeface="Calibri"/>
              </a:rPr>
              <a:t>Кластеризация векторного пространства</a:t>
            </a:r>
          </a:p>
        </p:txBody>
      </p:sp>
      <p:pic>
        <p:nvPicPr>
          <p:cNvPr id="4" name="Google Shape;21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2524" y="3168117"/>
            <a:ext cx="6156974" cy="247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3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Векторное представление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spcBef>
                <a:spcPts val="1200"/>
              </a:spcBef>
            </a:pPr>
            <a:r>
              <a:rPr lang="ru-RU" dirty="0" smtClean="0"/>
              <a:t>Матрица совместной встречаемости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Измерения: 10 000 самых частотных знаменательных слов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Обработка матрицы: взвешивание, сокращение размерности до 300 (</a:t>
            </a:r>
            <a:r>
              <a:rPr lang="en-US" dirty="0" smtClean="0"/>
              <a:t>SVD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нормализация</a:t>
            </a:r>
          </a:p>
          <a:p>
            <a:pPr marL="457200">
              <a:spcBef>
                <a:spcPts val="1200"/>
              </a:spcBef>
            </a:pPr>
            <a:r>
              <a:rPr lang="ru-RU" dirty="0" smtClean="0"/>
              <a:t>Вектора словосочетаний: простая сумма векторов существительных и прилагательных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Алгоритмы с автоматическим определением числа кластеров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Affinity propagation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/>
              <a:t>DBScan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ru-RU" b="1" dirty="0" smtClean="0"/>
              <a:t>Иерархическая кластеризация</a:t>
            </a:r>
            <a:r>
              <a:rPr lang="ru-RU" dirty="0" smtClean="0"/>
              <a:t>…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Алгоритмы без определения числа кластеров: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K-</a:t>
            </a:r>
            <a:r>
              <a:rPr lang="ru-RU" b="1" dirty="0" smtClean="0"/>
              <a:t>средних</a:t>
            </a:r>
          </a:p>
          <a:p>
            <a:pPr lvl="1">
              <a:spcBef>
                <a:spcPts val="1200"/>
              </a:spcBef>
            </a:pPr>
            <a:r>
              <a:rPr lang="ru-RU" dirty="0" err="1" smtClean="0"/>
              <a:t>Графовые</a:t>
            </a:r>
            <a:endParaRPr lang="ru-RU" dirty="0" smtClean="0"/>
          </a:p>
          <a:p>
            <a:pPr lvl="1">
              <a:spcBef>
                <a:spcPts val="1200"/>
              </a:spcBef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058" y="466758"/>
            <a:ext cx="7631120" cy="943200"/>
          </a:xfrm>
        </p:spPr>
        <p:txBody>
          <a:bodyPr/>
          <a:lstStyle/>
          <a:p>
            <a:r>
              <a:rPr lang="ru-RU" dirty="0" smtClean="0"/>
              <a:t>Иерархическая кластеризация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572598"/>
            <a:ext cx="6103785" cy="57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382351"/>
            <a:ext cx="5098935" cy="94320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K-</a:t>
            </a:r>
            <a:r>
              <a:rPr lang="ru-RU" dirty="0" smtClean="0"/>
              <a:t>средних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42310"/>
            <a:ext cx="11360800" cy="366482"/>
          </a:xfrm>
        </p:spPr>
        <p:txBody>
          <a:bodyPr>
            <a:normAutofit fontScale="55000" lnSpcReduction="20000"/>
          </a:bodyPr>
          <a:lstStyle/>
          <a:p>
            <a:pPr marL="152396" indent="0">
              <a:buNone/>
            </a:pPr>
            <a:r>
              <a:rPr lang="en-US" dirty="0"/>
              <a:t>https://www.intuit.ru/studies/courses/6/6/lecture/184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53" y="112541"/>
            <a:ext cx="5719396" cy="64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 smtClean="0"/>
              <a:t>Все кластеры, содержащие меньше 3 элементов, удаляются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Из остальных выбирается по 3 элемента, максимально близких к центру кластера</a:t>
            </a:r>
          </a:p>
          <a:p>
            <a:pPr>
              <a:spcBef>
                <a:spcPts val="1200"/>
              </a:spcBef>
            </a:pPr>
            <a:endParaRPr lang="ru-RU" dirty="0"/>
          </a:p>
          <a:p>
            <a:pPr marL="152396" indent="0">
              <a:spcBef>
                <a:spcPts val="1200"/>
              </a:spcBef>
              <a:buNone/>
            </a:pPr>
            <a:r>
              <a:rPr lang="ru-RU" dirty="0" smtClean="0"/>
              <a:t>Мотивация: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Уменьшение размера анкеты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Повышение степени чистоты кластеров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2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содержание предыдущей серии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орреляция между типологической и дистрибутивной близостью</a:t>
            </a:r>
          </a:p>
          <a:p>
            <a:r>
              <a:rPr lang="ru-RU" dirty="0" smtClean="0"/>
              <a:t>Организация пилотного эксперимента:</a:t>
            </a:r>
          </a:p>
          <a:p>
            <a:pPr marL="0" indent="0">
              <a:buNone/>
            </a:pPr>
            <a:r>
              <a:rPr lang="ru-RU" dirty="0" smtClean="0"/>
              <a:t>Сопоставление типологических и дистрибутивных данных с опорой на диагностические контексты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Напр., ГЛАДКИЙ:</a:t>
            </a:r>
          </a:p>
          <a:p>
            <a:pPr marL="0" indent="0">
              <a:buNone/>
            </a:pPr>
            <a:r>
              <a:rPr lang="en-US" dirty="0" smtClean="0"/>
              <a:t>‘______ </a:t>
            </a:r>
            <a:r>
              <a:rPr lang="ru-RU" dirty="0" smtClean="0"/>
              <a:t>кожа</a:t>
            </a:r>
            <a:r>
              <a:rPr lang="en-US" dirty="0" smtClean="0"/>
              <a:t>’</a:t>
            </a:r>
            <a:r>
              <a:rPr lang="ru-RU" dirty="0" smtClean="0"/>
              <a:t> </a:t>
            </a:r>
            <a:r>
              <a:rPr lang="en-US" dirty="0" smtClean="0"/>
              <a:t>~ </a:t>
            </a:r>
            <a:r>
              <a:rPr lang="ru-RU" i="1" dirty="0" smtClean="0"/>
              <a:t>гладкая кожа</a:t>
            </a:r>
          </a:p>
          <a:p>
            <a:pPr marL="0" indent="0">
              <a:buNone/>
            </a:pPr>
            <a:r>
              <a:rPr lang="en-US" i="1" dirty="0" smtClean="0"/>
              <a:t>‘______ </a:t>
            </a:r>
            <a:r>
              <a:rPr lang="ru-RU" dirty="0" smtClean="0"/>
              <a:t>поверхность</a:t>
            </a:r>
            <a:r>
              <a:rPr lang="en-US" dirty="0" smtClean="0"/>
              <a:t>’</a:t>
            </a:r>
            <a:r>
              <a:rPr lang="ru-RU" i="1" dirty="0" smtClean="0"/>
              <a:t> </a:t>
            </a:r>
            <a:r>
              <a:rPr lang="en-US" i="1" dirty="0" smtClean="0"/>
              <a:t>~ </a:t>
            </a:r>
            <a:r>
              <a:rPr lang="ru-RU" i="1" dirty="0" smtClean="0"/>
              <a:t>гладкая поверхность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73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Иллюстрация:</a:t>
            </a:r>
            <a:br>
              <a:rPr lang="ru-RU" dirty="0" smtClean="0"/>
            </a:br>
            <a:r>
              <a:rPr lang="ru-RU" dirty="0" smtClean="0"/>
              <a:t>один из кластеров для прилагательного </a:t>
            </a:r>
            <a:r>
              <a:rPr lang="ru-RU" i="1" dirty="0" smtClean="0"/>
              <a:t>прямой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73" y="1744704"/>
            <a:ext cx="10128738" cy="4403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прямой_линия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прямой_путь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прямой_эфир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прямой_наводка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прямой_попадание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прямой_удар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прямой_кишка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прямой_направление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 smtClean="0"/>
              <a:t>прямой_участок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200" y="508961"/>
            <a:ext cx="11360800" cy="943200"/>
          </a:xfrm>
        </p:spPr>
        <p:txBody>
          <a:bodyPr/>
          <a:lstStyle/>
          <a:p>
            <a:r>
              <a:rPr lang="ru-RU" dirty="0" smtClean="0"/>
              <a:t>Иллюстрация: </a:t>
            </a:r>
            <a:r>
              <a:rPr lang="ru-RU" i="1" dirty="0" smtClean="0"/>
              <a:t>прямой, </a:t>
            </a:r>
            <a:r>
              <a:rPr lang="ru-RU" dirty="0" err="1" smtClean="0"/>
              <a:t>центроиды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0" indent="449263">
              <a:buNone/>
              <a:defRPr/>
            </a:pPr>
            <a:r>
              <a:rPr lang="ru-RU" altLang="ru-RU" u="sng" dirty="0"/>
              <a:t>Кластер 1: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столб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дорожка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аллея</a:t>
            </a:r>
          </a:p>
          <a:p>
            <a:pPr marL="0" indent="449263">
              <a:buNone/>
              <a:defRPr/>
            </a:pPr>
            <a:endParaRPr lang="ru-RU" altLang="ru-RU" dirty="0"/>
          </a:p>
          <a:p>
            <a:pPr marL="0" indent="449263">
              <a:buNone/>
              <a:defRPr/>
            </a:pPr>
            <a:r>
              <a:rPr lang="ru-RU" altLang="ru-RU" u="sng" dirty="0"/>
              <a:t>Кластер 2: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репортаж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трансляция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номер</a:t>
            </a:r>
          </a:p>
          <a:p>
            <a:pPr marL="0" indent="0">
              <a:buNone/>
              <a:defRPr/>
            </a:pPr>
            <a:endParaRPr lang="ru-RU" altLang="ru-RU" u="sng" dirty="0" smtClean="0"/>
          </a:p>
          <a:p>
            <a:pPr marL="0" indent="0">
              <a:buNone/>
              <a:defRPr/>
            </a:pPr>
            <a:r>
              <a:rPr lang="ru-RU" altLang="ru-RU" u="sng" dirty="0" smtClean="0"/>
              <a:t>Кластер </a:t>
            </a:r>
            <a:r>
              <a:rPr lang="ru-RU" altLang="ru-RU" u="sng" dirty="0"/>
              <a:t>3: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потомок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предшественник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наследие</a:t>
            </a:r>
          </a:p>
          <a:p>
            <a:pPr marL="0" indent="0">
              <a:buNone/>
              <a:defRPr/>
            </a:pPr>
            <a:endParaRPr lang="ru-RU" altLang="ru-RU" dirty="0"/>
          </a:p>
          <a:p>
            <a:pPr marL="0" indent="0">
              <a:buNone/>
              <a:defRPr/>
            </a:pPr>
            <a:r>
              <a:rPr lang="ru-RU" altLang="ru-RU" u="sng" dirty="0"/>
              <a:t>Кластер 4: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умысел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прямая измена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предательство</a:t>
            </a:r>
            <a:endParaRPr lang="fr-FR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15600" y="195367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 результатов: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прямой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667400" y="1675300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столб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дорожка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аллея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потомок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предшественник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267"/>
              </a:spcAft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прямой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наследие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8128421" y="1798932"/>
            <a:ext cx="259116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АНГЛИЙСКИЙ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128421" y="2972164"/>
            <a:ext cx="19944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STRAIGHT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320821" y="5051828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DIRECT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10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415600" y="10790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острый</a:t>
            </a:r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542210" y="1682925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лезвие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ножик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нож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стрела</a:t>
            </a:r>
            <a:r>
              <a:rPr lang="en" dirty="0" smtClean="0">
                <a:solidFill>
                  <a:srgbClr val="000000"/>
                </a:solidFill>
              </a:rPr>
              <a:t>,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пика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камень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3: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локоть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локоток</a:t>
            </a:r>
            <a:r>
              <a:rPr lang="en" dirty="0" smtClean="0">
                <a:solidFill>
                  <a:srgbClr val="000000"/>
                </a:solidFill>
              </a:rPr>
              <a:t>,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острый</a:t>
            </a:r>
            <a:r>
              <a:rPr lang="en" i="1" dirty="0" smtClean="0">
                <a:solidFill>
                  <a:srgbClr val="000000"/>
                </a:solidFill>
              </a:rPr>
              <a:t>_</a:t>
            </a:r>
            <a:r>
              <a:rPr lang="ru-RU" i="1" dirty="0" smtClean="0">
                <a:solidFill>
                  <a:srgbClr val="000000"/>
                </a:solidFill>
              </a:rPr>
              <a:t>колено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8747400" y="1997925"/>
            <a:ext cx="28303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ФРАНЦУЗСКИЙ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8899400" y="2601000"/>
            <a:ext cx="229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TRANCHANT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9158600" y="5005851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8864555" y="3803425"/>
            <a:ext cx="2596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AIGU / 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9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Качественная оценка:</a:t>
            </a:r>
            <a:br>
              <a:rPr lang="ru-RU" dirty="0" smtClean="0"/>
            </a:br>
            <a:r>
              <a:rPr lang="ru-RU" dirty="0" smtClean="0"/>
              <a:t>Фрагмент кластеризации для </a:t>
            </a:r>
            <a:r>
              <a:rPr lang="ru-RU" i="1" dirty="0" smtClean="0"/>
              <a:t>падать</a:t>
            </a: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554859" y="1236167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 smtClean="0">
                <a:solidFill>
                  <a:srgbClr val="000000"/>
                </a:solidFill>
              </a:rPr>
              <a:t>Cluster </a:t>
            </a:r>
            <a:r>
              <a:rPr lang="en" u="sng" dirty="0">
                <a:solidFill>
                  <a:srgbClr val="000000"/>
                </a:solidFill>
              </a:rPr>
              <a:t>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столб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башня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стена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 smtClean="0">
                <a:solidFill>
                  <a:srgbClr val="000000"/>
                </a:solidFill>
              </a:rPr>
              <a:t>Cluster </a:t>
            </a:r>
            <a:r>
              <a:rPr lang="en" u="sng" dirty="0">
                <a:solidFill>
                  <a:srgbClr val="000000"/>
                </a:solidFill>
              </a:rPr>
              <a:t>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камень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обломок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 smtClean="0">
                <a:solidFill>
                  <a:srgbClr val="000000"/>
                </a:solidFill>
              </a:rPr>
              <a:t>осколок</a:t>
            </a:r>
            <a:r>
              <a:rPr lang="en" dirty="0" smtClean="0">
                <a:solidFill>
                  <a:srgbClr val="000000"/>
                </a:solidFill>
              </a:rPr>
              <a:t>_</a:t>
            </a:r>
            <a:r>
              <a:rPr lang="ru-RU" dirty="0" smtClean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8455399" y="1538000"/>
            <a:ext cx="28412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 smtClean="0">
                <a:latin typeface="Open Sans"/>
                <a:ea typeface="Open Sans"/>
                <a:cs typeface="Open Sans"/>
                <a:sym typeface="Open Sans"/>
              </a:rPr>
              <a:t>КАБАРДИНСКИЙ</a:t>
            </a:r>
            <a:r>
              <a:rPr lang="en" sz="2400" u="sng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8415000" y="2944367"/>
            <a:ext cx="2676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wəkʷərjəjən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8455400" y="5017567"/>
            <a:ext cx="25960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q˙jexoxʷən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3200" b="1" cap="small">
                <a:latin typeface="Open Sans"/>
                <a:ea typeface="Open Sans"/>
                <a:cs typeface="Open Sans"/>
                <a:sym typeface="Open Sans"/>
              </a:rPr>
              <a:t>loc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xʷən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667" y="2544300"/>
            <a:ext cx="11684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134" y="5061918"/>
            <a:ext cx="749300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4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/>
          <a:lstStyle/>
          <a:p>
            <a:r>
              <a:rPr lang="ru-RU" dirty="0" smtClean="0"/>
              <a:t>Количественная оценка результатов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98942"/>
            <a:ext cx="11360800" cy="489309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sz="3500" dirty="0" smtClean="0"/>
              <a:t>Сопоставление с золотым стандартом – анкетами, созданными вручную</a:t>
            </a:r>
            <a:endParaRPr lang="en-US" sz="3500" dirty="0" smtClean="0"/>
          </a:p>
          <a:p>
            <a:pPr marL="457200" indent="-457200">
              <a:spcBef>
                <a:spcPts val="1200"/>
              </a:spcBef>
            </a:pPr>
            <a:r>
              <a:rPr lang="ru-RU" sz="3500" dirty="0" smtClean="0"/>
              <a:t>Полнота (</a:t>
            </a:r>
            <a:r>
              <a:rPr lang="en-US" sz="3500" dirty="0" smtClean="0"/>
              <a:t>Recall, R</a:t>
            </a:r>
            <a:r>
              <a:rPr lang="ru-RU" sz="3500" dirty="0" smtClean="0"/>
              <a:t>)</a:t>
            </a:r>
            <a:r>
              <a:rPr lang="en-US" sz="3500" dirty="0" smtClean="0"/>
              <a:t>:</a:t>
            </a:r>
            <a:r>
              <a:rPr lang="ru-RU" sz="3500" dirty="0" smtClean="0"/>
              <a:t> доля фреймов, попавших в автоматически сконструированную анкету</a:t>
            </a:r>
          </a:p>
          <a:p>
            <a:pPr marL="457200" indent="-457200">
              <a:spcBef>
                <a:spcPts val="1200"/>
              </a:spcBef>
            </a:pPr>
            <a:r>
              <a:rPr lang="ru-RU" sz="3500" dirty="0" smtClean="0"/>
              <a:t>Точность (чистота кластеризации): средняя чистота кластеров,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3500" dirty="0" smtClean="0"/>
              <a:t>напр. </a:t>
            </a:r>
            <a:r>
              <a:rPr lang="en-US" sz="3500" i="1" dirty="0" smtClean="0"/>
              <a:t>{</a:t>
            </a:r>
            <a:r>
              <a:rPr lang="ru-RU" sz="3500" i="1" dirty="0" smtClean="0"/>
              <a:t>острый нож</a:t>
            </a:r>
            <a:r>
              <a:rPr lang="en-US" sz="3500" i="1" dirty="0" smtClean="0"/>
              <a:t>, </a:t>
            </a:r>
            <a:r>
              <a:rPr lang="ru-RU" sz="3500" i="1" dirty="0" smtClean="0"/>
              <a:t>острые ножницы</a:t>
            </a:r>
            <a:r>
              <a:rPr lang="en-US" sz="3500" i="1" dirty="0" smtClean="0"/>
              <a:t>, </a:t>
            </a:r>
            <a:r>
              <a:rPr lang="ru-RU" sz="3500" b="1" i="1" dirty="0" smtClean="0"/>
              <a:t>острая боль</a:t>
            </a:r>
            <a:r>
              <a:rPr lang="en-US" sz="3500" dirty="0" smtClean="0"/>
              <a:t>}: </a:t>
            </a:r>
            <a:r>
              <a:rPr lang="en-US" sz="3500" dirty="0"/>
              <a:t>purity of .67</a:t>
            </a:r>
          </a:p>
          <a:p>
            <a:pPr marL="0" lvl="0" indent="0">
              <a:spcBef>
                <a:spcPts val="1600"/>
              </a:spcBef>
              <a:buNone/>
            </a:pPr>
            <a:endParaRPr lang="ru-RU" sz="35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500" dirty="0" smtClean="0"/>
              <a:t>F-</a:t>
            </a:r>
            <a:r>
              <a:rPr lang="ru-RU" sz="3500" dirty="0" smtClean="0"/>
              <a:t>мера</a:t>
            </a:r>
            <a:r>
              <a:rPr lang="en-US" sz="3500" dirty="0" smtClean="0"/>
              <a:t>:</a:t>
            </a:r>
            <a:endParaRPr lang="ru-RU" sz="3500" dirty="0" smtClean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800" dirty="0" smtClean="0">
                <a:ea typeface="Arial"/>
                <a:cs typeface="Arial"/>
                <a:sym typeface="Arial"/>
              </a:rPr>
              <a:t>F </a:t>
            </a:r>
            <a:r>
              <a:rPr lang="en-US" sz="3800" dirty="0">
                <a:ea typeface="Arial"/>
                <a:cs typeface="Arial"/>
                <a:sym typeface="Arial"/>
              </a:rPr>
              <a:t>= 2PR / (P+R</a:t>
            </a:r>
            <a:r>
              <a:rPr lang="en-US" sz="3800" dirty="0" smtClean="0">
                <a:ea typeface="Arial"/>
                <a:cs typeface="Arial"/>
                <a:sym typeface="Arial"/>
              </a:rPr>
              <a:t>)</a:t>
            </a:r>
            <a:endParaRPr lang="en-US" sz="32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2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141" y="129133"/>
            <a:ext cx="11360800" cy="943200"/>
          </a:xfrm>
        </p:spPr>
        <p:txBody>
          <a:bodyPr/>
          <a:lstStyle/>
          <a:p>
            <a:r>
              <a:rPr lang="ru-RU" dirty="0" smtClean="0"/>
              <a:t>Количественная оценка результатов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87029"/>
              </p:ext>
            </p:extLst>
          </p:nvPr>
        </p:nvGraphicFramePr>
        <p:xfrm>
          <a:off x="664552" y="1649000"/>
          <a:ext cx="5431448" cy="12222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5748"/>
                <a:gridCol w="1852035"/>
                <a:gridCol w="1009122"/>
                <a:gridCol w="1010308"/>
                <a:gridCol w="105423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Алгоритм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F-мера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6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K-means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0,848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0,883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0,865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Иерарх</a:t>
                      </a:r>
                      <a:r>
                        <a:rPr lang="en-US" sz="24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0,879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0,900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0,889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51" y="944703"/>
            <a:ext cx="403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Таблица 1. </a:t>
            </a:r>
            <a:r>
              <a:rPr lang="en-US" sz="3200" dirty="0" smtClean="0"/>
              <a:t>‘</a:t>
            </a:r>
            <a:r>
              <a:rPr lang="ru-RU" sz="3200" dirty="0" smtClean="0"/>
              <a:t>острый</a:t>
            </a:r>
            <a:r>
              <a:rPr lang="en-US" sz="3200" dirty="0" smtClean="0"/>
              <a:t>’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4551" y="2963985"/>
            <a:ext cx="10040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Таблица 2. Другие поля, иерархическая кластеризация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78909"/>
              </p:ext>
            </p:extLst>
          </p:nvPr>
        </p:nvGraphicFramePr>
        <p:xfrm>
          <a:off x="664551" y="3690900"/>
          <a:ext cx="9829947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6462"/>
                <a:gridCol w="2467385"/>
                <a:gridCol w="2589638"/>
                <a:gridCol w="2386462"/>
              </a:tblGrid>
              <a:tr h="4168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P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F-мера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‘качание’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0,882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0,762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0,818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прямой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0,817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0,899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гладкий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0,675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0,732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толстый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0,884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0,938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перспективы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получить довольно надежное представление о наборе значений многозначных слов: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быстро и эффективно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не только для типологических задач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Минусы: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Зависит от качества корпуса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Хуже работает для не очень частотных слов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Дальнейшее развитие: расширение на другие части речи</a:t>
            </a:r>
          </a:p>
          <a:p>
            <a:pPr marL="152396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/>
              <a:t>С глаголами более или менее ясно; а что делать с существительными?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886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Корреляция есть – как это использовать?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перспективе - </a:t>
            </a:r>
            <a:r>
              <a:rPr lang="en-US" i="1" dirty="0"/>
              <a:t>b</a:t>
            </a:r>
            <a:r>
              <a:rPr lang="en-US" i="1" dirty="0" smtClean="0"/>
              <a:t>enchmark </a:t>
            </a:r>
            <a:r>
              <a:rPr lang="ru-RU" dirty="0" smtClean="0"/>
              <a:t>(когда будет накоплено достаточно типологических данных)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обратную сторону: использовать дистрибутивные модели для разработки типологических анкет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лексико-типологических анкет с помощью дистрибутивных моделей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9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(1)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Сведений о наборах значений и особенностях употребления лексических единиц в словарях недостаточно</a:t>
            </a:r>
          </a:p>
          <a:p>
            <a:r>
              <a:rPr lang="ru-RU" dirty="0" smtClean="0"/>
              <a:t>Корпуса для анализа лексики должны быть большими и сбалансированными, а далеко не для всех языков такие есть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Ключевую роль в лексико-типологических исследованиях играют анкеты</a:t>
            </a:r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25083" y="4262511"/>
            <a:ext cx="478302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Строгой методологии разработки анкеты НЕТ ни в грамматической, ни в лексической типологии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(особые случаи:</a:t>
            </a:r>
          </a:p>
          <a:p>
            <a:r>
              <a:rPr lang="ru-RU" sz="2400" dirty="0" smtClean="0"/>
              <a:t>психолингвистическая парадигма Института имени Макса Планка</a:t>
            </a:r>
          </a:p>
          <a:p>
            <a:r>
              <a:rPr lang="ru-RU" sz="2400" dirty="0" smtClean="0"/>
              <a:t>типология на основе параллельных корпусов)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95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Научный контекст 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опираемся на фреймовый подход к лексической типологии (</a:t>
            </a:r>
            <a:r>
              <a:rPr lang="ru-RU" dirty="0" err="1" smtClean="0"/>
              <a:t>Рахилина</a:t>
            </a:r>
            <a:r>
              <a:rPr lang="ru-RU" dirty="0" smtClean="0"/>
              <a:t>, </a:t>
            </a:r>
            <a:r>
              <a:rPr lang="ru-RU" dirty="0" err="1" smtClean="0"/>
              <a:t>Резникова</a:t>
            </a:r>
            <a:r>
              <a:rPr lang="ru-RU" dirty="0" smtClean="0"/>
              <a:t> 2013)</a:t>
            </a:r>
          </a:p>
          <a:p>
            <a:r>
              <a:rPr lang="ru-RU" dirty="0" smtClean="0"/>
              <a:t>Его идеология: в разных контекстах – разные значения (и, следовательно, возможны разные слова)</a:t>
            </a:r>
          </a:p>
          <a:p>
            <a:r>
              <a:rPr lang="ru-RU" dirty="0" smtClean="0"/>
              <a:t>Опора на минимальные «диагностические» контексты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5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Иллюстрация</a:t>
            </a:r>
            <a:r>
              <a:rPr lang="en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глубокий</a:t>
            </a:r>
            <a:r>
              <a:rPr lang="en-US" dirty="0" smtClean="0"/>
              <a:t>’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284811" y="1235561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77367" y="4332833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6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 smtClean="0"/>
              <a:t>Русское </a:t>
            </a:r>
            <a:r>
              <a:rPr lang="ru-RU" i="1" dirty="0" smtClean="0"/>
              <a:t>глубокий</a:t>
            </a: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156" name="Google Shape;156;p24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274000" y="1437467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734" y="4947034"/>
            <a:ext cx="976500" cy="161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1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963</Words>
  <Application>Microsoft Office PowerPoint</Application>
  <PresentationFormat>Широкоэкранный</PresentationFormat>
  <Paragraphs>256</Paragraphs>
  <Slides>27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SimSun</vt:lpstr>
      <vt:lpstr>Arial</vt:lpstr>
      <vt:lpstr>Calibri</vt:lpstr>
      <vt:lpstr>Calibri Light</vt:lpstr>
      <vt:lpstr>Open Sans</vt:lpstr>
      <vt:lpstr>Times New Roman</vt:lpstr>
      <vt:lpstr>Тема Office</vt:lpstr>
      <vt:lpstr>Кластеризация векторного пространства</vt:lpstr>
      <vt:lpstr>Краткое содержание предыдущей серии</vt:lpstr>
      <vt:lpstr>Следующий шаг</vt:lpstr>
      <vt:lpstr>Разработка лексико-типологических анкет с помощью дистрибутивных моделей</vt:lpstr>
      <vt:lpstr>Научный контекст (1)</vt:lpstr>
      <vt:lpstr>Научный контекст (2)</vt:lpstr>
      <vt:lpstr>Научный контекст (3)</vt:lpstr>
      <vt:lpstr>Иллюстрация: ‘глубокий’</vt:lpstr>
      <vt:lpstr>Русское глубокий</vt:lpstr>
      <vt:lpstr>Французское profond ‘глубокий’</vt:lpstr>
      <vt:lpstr>Типологическая анкета</vt:lpstr>
      <vt:lpstr>Постановка задачи</vt:lpstr>
      <vt:lpstr>Шаг 1: список словосочетаний</vt:lpstr>
      <vt:lpstr>Шаг 2: разбиение словосочетаний на группы</vt:lpstr>
      <vt:lpstr>Векторное представление</vt:lpstr>
      <vt:lpstr>Кластеризация</vt:lpstr>
      <vt:lpstr>Иерархическая кластеризация</vt:lpstr>
      <vt:lpstr>Алгоритм K-средних</vt:lpstr>
      <vt:lpstr>Кластеризация</vt:lpstr>
      <vt:lpstr>Иллюстрация: один из кластеров для прилагательного прямой</vt:lpstr>
      <vt:lpstr>Иллюстрация: прямой, центроиды</vt:lpstr>
      <vt:lpstr>Качественная оценка результатов: фрагмент кластеризации для прямой</vt:lpstr>
      <vt:lpstr>Качественная оценка: фрагмент кластеризации для острый</vt:lpstr>
      <vt:lpstr>Качественная оценка: Фрагмент кластеризации для падать</vt:lpstr>
      <vt:lpstr>Количественная оценка результатов</vt:lpstr>
      <vt:lpstr>Количественная оценка результатов</vt:lpstr>
      <vt:lpstr>Выводы и перспективы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векторного пространства</dc:title>
  <dc:creator>Дарья Рыжова</dc:creator>
  <cp:lastModifiedBy>Дарья Рыжова</cp:lastModifiedBy>
  <cp:revision>25</cp:revision>
  <dcterms:created xsi:type="dcterms:W3CDTF">2020-03-15T14:42:26Z</dcterms:created>
  <dcterms:modified xsi:type="dcterms:W3CDTF">2020-03-18T22:42:22Z</dcterms:modified>
</cp:coreProperties>
</file>